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9" r:id="rId3"/>
    <p:sldId id="260" r:id="rId4"/>
    <p:sldId id="319" r:id="rId5"/>
    <p:sldId id="263" r:id="rId6"/>
    <p:sldId id="316" r:id="rId7"/>
    <p:sldId id="317" r:id="rId8"/>
    <p:sldId id="304" r:id="rId9"/>
    <p:sldId id="269" r:id="rId10"/>
    <p:sldId id="271" r:id="rId11"/>
    <p:sldId id="273" r:id="rId12"/>
    <p:sldId id="275" r:id="rId13"/>
    <p:sldId id="277" r:id="rId14"/>
    <p:sldId id="279" r:id="rId15"/>
    <p:sldId id="280" r:id="rId16"/>
    <p:sldId id="282" r:id="rId17"/>
    <p:sldId id="285" r:id="rId18"/>
    <p:sldId id="286" r:id="rId19"/>
    <p:sldId id="288" r:id="rId20"/>
    <p:sldId id="289" r:id="rId21"/>
    <p:sldId id="308" r:id="rId22"/>
    <p:sldId id="310" r:id="rId23"/>
    <p:sldId id="295" r:id="rId24"/>
    <p:sldId id="313" r:id="rId25"/>
    <p:sldId id="314" r:id="rId26"/>
    <p:sldId id="31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C30"/>
    <a:srgbClr val="33DB2D"/>
    <a:srgbClr val="2BFFFF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4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5" Type="http://schemas.openxmlformats.org/officeDocument/2006/relationships/image" Target="../media/image33.png"/><Relationship Id="rId6" Type="http://schemas.openxmlformats.org/officeDocument/2006/relationships/image" Target="../media/image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8.png"/><Relationship Id="rId7" Type="http://schemas.openxmlformats.org/officeDocument/2006/relationships/image" Target="../media/image33.png"/><Relationship Id="rId8" Type="http://schemas.openxmlformats.org/officeDocument/2006/relationships/image" Target="../media/image9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9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nickszap/tpvTrac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Linkages Between Tropopause Polar Vortices and the Great Arctic Cyclone of August 2012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Kevin A. Biernat, and Lance F. 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29th Conference on Weather Analysis and Forecasting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5 June 2018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NSF Grant AGS-1355960                                          and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7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6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5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61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3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6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slp_cyclones_era5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70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89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7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89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9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3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Cavallo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1060" y="57385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5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8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DT_theta_TPVs_era5_201208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era5_pv_cross_cfd_69.3N99E_69.3N150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10672"/>
          <a:stretch/>
        </p:blipFill>
        <p:spPr>
          <a:xfrm>
            <a:off x="447666" y="709172"/>
            <a:ext cx="4987984" cy="466344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111.8°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124.5°E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137.3°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red, every 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(c)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crossline_69.3N99E_69.3N150E_20120804_06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9960" r="1937" b="15440"/>
          <a:stretch/>
        </p:blipFill>
        <p:spPr>
          <a:xfrm>
            <a:off x="5481983" y="824452"/>
            <a:ext cx="2666199" cy="228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MSLP_crossline_69.3N99E_69.3N150E_20120804_06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9994" r="1497" b="15158"/>
          <a:stretch/>
        </p:blipFill>
        <p:spPr>
          <a:xfrm>
            <a:off x="5481982" y="3137619"/>
            <a:ext cx="266351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1025934" y="348087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33164" y="3007316"/>
            <a:ext cx="734720" cy="53592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077058" y="5078249"/>
            <a:ext cx="821801" cy="159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600865" y="4658323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255950" y="2387383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044992" y="2676240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H="1" flipV="1">
            <a:off x="6740365" y="4781256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552450" y="5022434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46794" y="2142305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502169" y="1752807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130928" y="446316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486303" y="4073671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79" y="5293757"/>
            <a:ext cx="4523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51639" y="85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77005" y="82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81982" y="3137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313727" y="1580394"/>
            <a:ext cx="233050" cy="24123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7205500" y="119584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6804231" y="1598850"/>
            <a:ext cx="268346" cy="950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852627" y="144918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8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era5_pv_cross_cfd_66N190.2E_87N190.2E_20120806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10923"/>
          <a:stretch/>
        </p:blipFill>
        <p:spPr>
          <a:xfrm>
            <a:off x="435901" y="712952"/>
            <a:ext cx="5011513" cy="4663440"/>
          </a:xfrm>
          <a:prstGeom prst="rect">
            <a:avLst/>
          </a:prstGeom>
        </p:spPr>
      </p:pic>
      <p:pic>
        <p:nvPicPr>
          <p:cNvPr id="56" name="Picture 55" descr="MSLP_crossline_67N190.2E_87N190.2E_201208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62" r="7457" b="4935"/>
          <a:stretch/>
        </p:blipFill>
        <p:spPr>
          <a:xfrm>
            <a:off x="5478876" y="3117766"/>
            <a:ext cx="2669087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9" name="Picture 48" descr="DT_theta_crossline_67N190.2E_87N190.2E_201208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96" r="7457" b="4780"/>
          <a:stretch/>
        </p:blipFill>
        <p:spPr>
          <a:xfrm>
            <a:off x="5478876" y="805210"/>
            <a:ext cx="267105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81.8°N,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76.5°N,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71.3°N, 169.8°W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833133" y="283784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3352505" y="3252308"/>
            <a:ext cx="616042" cy="30681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2582154" y="4834104"/>
            <a:ext cx="700332" cy="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192564" y="4484829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22533" y="210742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6657822" y="2035074"/>
            <a:ext cx="295298" cy="2151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810614" y="266585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77529" y="77421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786867" y="497963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86867" y="306754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98417" y="5293757"/>
            <a:ext cx="442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7114954" y="4054140"/>
            <a:ext cx="219586" cy="27096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7049586" y="4212437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red, every 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(c)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31639" y="84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482005" y="80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481982" y="3112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65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via baroclinic processes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warm, moist air and relatively strong lower-tropospheric ascent in region of jet coupling likely contribute to formation of a potential vorticity (PV) tower associated with AC12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3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between TPV 1 and the PV tower associated with AC12 likely supports the intensification of AC12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attaining a minimum SLP of 962 hPa, AC12 moves slowly over Arctic, where its expansive surface wind field contributes 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1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Interaction between TPV 1 and the PV tower associated with AC12 likely supports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attaining a minimum SLP of 962 hPa, AC12 moves slowly over Arctic, where its expansive surface wind field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50068" y="-33716"/>
            <a:ext cx="5880183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intense Arctic cyclones (e.g., 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2012, 2014)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reductions in Arctic sea-ice extent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may pose hazards to ships moving through open passageways in the Arctic 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3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966.4 hPa at 1800 UTC 6 August in the CFSR (Simmonds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led to reductions in Arctic sea-ice extent during a time in which sea ice was thin and sea-ice volume was well below normal (Zhang et al. 2013)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8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ccording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Zhang et al. (2013) sea-ice volume decreased twice as fast as normal during AC12 due to melting of the bottom and perimeter of ice floes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 and Yamazaki et al. (2015) found that a TPV played an important role in the lifecycle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7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synoptic examination of three TPVs, a predecessor surface cyclone, and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1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92418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0.3° ERA5 (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to identify and track TPVs of interest for AC12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Manually tracked the predecessor surface cyclone and AC12 by following the locations of minimum SLP</a:t>
            </a:r>
          </a:p>
          <a:p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anomaly of 300-hPa geopotential height (σ, shaded); (right) 850-hPa temperature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77138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88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497300"/>
            <a:chOff x="4573976" y="4518937"/>
            <a:chExt cx="973387" cy="497300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36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7015</TotalTime>
  <Words>3343</Words>
  <Application>Microsoft Macintosh PowerPoint</Application>
  <PresentationFormat>On-screen Show (4:3)</PresentationFormat>
  <Paragraphs>933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Linkages Between Tropopause Polar Vortices and the Great Arctic Cyclone of August 2012 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TPV and Surface Cyclone Tracks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</vt:lpstr>
      <vt:lpstr>Cross Sections</vt:lpstr>
      <vt:lpstr>Reduction in Arctic Sea Ice</vt:lpstr>
      <vt:lpstr>Conclusions</vt:lpstr>
      <vt:lpstr>Conclusions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88</cp:revision>
  <dcterms:created xsi:type="dcterms:W3CDTF">2018-03-04T15:15:25Z</dcterms:created>
  <dcterms:modified xsi:type="dcterms:W3CDTF">2018-05-24T02:12:14Z</dcterms:modified>
</cp:coreProperties>
</file>