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91"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94" r:id="rId21"/>
    <p:sldId id="274" r:id="rId22"/>
    <p:sldId id="276" r:id="rId23"/>
    <p:sldId id="277" r:id="rId24"/>
    <p:sldId id="278" r:id="rId25"/>
    <p:sldId id="279" r:id="rId26"/>
    <p:sldId id="280" r:id="rId27"/>
    <p:sldId id="281" r:id="rId28"/>
    <p:sldId id="282" r:id="rId29"/>
    <p:sldId id="283" r:id="rId30"/>
    <p:sldId id="284" r:id="rId31"/>
    <p:sldId id="286" r:id="rId32"/>
    <p:sldId id="285" r:id="rId33"/>
    <p:sldId id="287" r:id="rId34"/>
    <p:sldId id="288" r:id="rId35"/>
    <p:sldId id="289" r:id="rId36"/>
    <p:sldId id="290" r:id="rId37"/>
    <p:sldId id="292"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6" d="100"/>
          <a:sy n="96" d="100"/>
        </p:scale>
        <p:origin x="-49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6147FB-ECFF-484E-A00A-E49B2DB8701E}" type="datetimeFigureOut">
              <a:rPr lang="en-US" smtClean="0"/>
              <a:t>5/4/16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987A03-5D77-F443-9A93-A9F410A17939}" type="slidenum">
              <a:rPr lang="en-US" smtClean="0"/>
              <a:t>‹#›</a:t>
            </a:fld>
            <a:endParaRPr lang="en-US"/>
          </a:p>
        </p:txBody>
      </p:sp>
    </p:spTree>
    <p:extLst>
      <p:ext uri="{BB962C8B-B14F-4D97-AF65-F5344CB8AC3E}">
        <p14:creationId xmlns:p14="http://schemas.microsoft.com/office/powerpoint/2010/main" val="15426639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47491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43755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437555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47491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413EB4-0448-0D42-A9DD-891535885551}"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111634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13EB4-0448-0D42-A9DD-891535885551}"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201393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13EB4-0448-0D42-A9DD-891535885551}"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47065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13EB4-0448-0D42-A9DD-891535885551}"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47560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13EB4-0448-0D42-A9DD-891535885551}" type="datetimeFigureOut">
              <a:rPr lang="en-US" smtClean="0"/>
              <a:t>5/4/16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240788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413EB4-0448-0D42-A9DD-891535885551}"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08252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413EB4-0448-0D42-A9DD-891535885551}" type="datetimeFigureOut">
              <a:rPr lang="en-US" smtClean="0"/>
              <a:t>5/4/16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203704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413EB4-0448-0D42-A9DD-891535885551}" type="datetimeFigureOut">
              <a:rPr lang="en-US" smtClean="0"/>
              <a:t>5/4/16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192566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13EB4-0448-0D42-A9DD-891535885551}" type="datetimeFigureOut">
              <a:rPr lang="en-US" smtClean="0"/>
              <a:t>5/4/16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122015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13EB4-0448-0D42-A9DD-891535885551}"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25409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13EB4-0448-0D42-A9DD-891535885551}" type="datetimeFigureOut">
              <a:rPr lang="en-US" smtClean="0"/>
              <a:t>5/4/16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073A0-422B-854C-A0E9-3010DD73400C}" type="slidenum">
              <a:rPr lang="en-US" smtClean="0"/>
              <a:t>‹#›</a:t>
            </a:fld>
            <a:endParaRPr lang="en-US"/>
          </a:p>
        </p:txBody>
      </p:sp>
    </p:spTree>
    <p:extLst>
      <p:ext uri="{BB962C8B-B14F-4D97-AF65-F5344CB8AC3E}">
        <p14:creationId xmlns:p14="http://schemas.microsoft.com/office/powerpoint/2010/main" val="38990712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13EB4-0448-0D42-A9DD-891535885551}" type="datetimeFigureOut">
              <a:rPr lang="en-US" smtClean="0"/>
              <a:t>5/4/16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073A0-422B-854C-A0E9-3010DD73400C}" type="slidenum">
              <a:rPr lang="en-US" smtClean="0"/>
              <a:t>‹#›</a:t>
            </a:fld>
            <a:endParaRPr lang="en-US"/>
          </a:p>
        </p:txBody>
      </p:sp>
    </p:spTree>
    <p:extLst>
      <p:ext uri="{BB962C8B-B14F-4D97-AF65-F5344CB8AC3E}">
        <p14:creationId xmlns:p14="http://schemas.microsoft.com/office/powerpoint/2010/main" val="1026161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6.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2400" dirty="0" smtClean="0">
                <a:solidFill>
                  <a:srgbClr val="FF0000"/>
                </a:solidFill>
                <a:latin typeface="Arial" panose="020B0604020202020204" pitchFamily="34" charset="0"/>
                <a:cs typeface="Arial" panose="020B0604020202020204" pitchFamily="34" charset="0"/>
              </a:rPr>
              <a:t>Mechanisms for the Extraction of Tropopause Polar Vortices and Associated Surface-based Pools of Arctic Air from High Latitudes and their Transport to Middle Latitudes</a:t>
            </a:r>
            <a:endParaRPr lang="en-US" sz="2400" dirty="0">
              <a:solidFill>
                <a:srgbClr val="FF00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endParaRPr lang="en-US" sz="2400" b="1" dirty="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ATM 619 Project Presentation</a:t>
            </a:r>
          </a:p>
          <a:p>
            <a:r>
              <a:rPr lang="en-US" sz="2000" dirty="0">
                <a:solidFill>
                  <a:schemeClr val="tx1"/>
                </a:solidFill>
                <a:latin typeface="Arial" panose="020B0604020202020204" pitchFamily="34" charset="0"/>
                <a:cs typeface="Arial" panose="020B0604020202020204" pitchFamily="34" charset="0"/>
              </a:rPr>
              <a:t>3</a:t>
            </a:r>
            <a:r>
              <a:rPr lang="en-US" sz="2000" dirty="0" smtClean="0">
                <a:solidFill>
                  <a:schemeClr val="tx1"/>
                </a:solidFill>
                <a:latin typeface="Arial" panose="020B0604020202020204" pitchFamily="34" charset="0"/>
                <a:cs typeface="Arial" panose="020B0604020202020204" pitchFamily="34" charset="0"/>
              </a:rPr>
              <a:t> May 2016</a:t>
            </a: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3373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Hypotheses</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The northerly flow found just downstream of amplifying ridges supports the extraction of TPVs from high latitudes and their transport into middle latitudes</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Disturbances such as extratropical cyclones and transitioning and recurving tropical cyclones may play important roles in leading to these amplifying ridges</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TPVs may serve as catalysts for CAOs as artic air found beneath and behind TPVs surge equatorward when TPVs are transported into middle latitudes</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TPVs interactions with jets on the downstream side of ridges may lead to strengthening of these jets, supporting stronger forcing for descent and thus stronger surface anticyclogenesis in the entrance region</a:t>
            </a:r>
          </a:p>
        </p:txBody>
      </p:sp>
    </p:spTree>
    <p:extLst>
      <p:ext uri="{BB962C8B-B14F-4D97-AF65-F5344CB8AC3E}">
        <p14:creationId xmlns:p14="http://schemas.microsoft.com/office/powerpoint/2010/main" val="7723927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Methodology</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Perform multi-scale case study investigations of two TPVs associated with CAOs using </a:t>
            </a:r>
            <a:r>
              <a:rPr lang="en-US" sz="2000" dirty="0">
                <a:latin typeface="Arial" panose="020B0604020202020204" pitchFamily="34" charset="0"/>
                <a:cs typeface="Arial" panose="020B0604020202020204" pitchFamily="34" charset="0"/>
              </a:rPr>
              <a:t>0.5° NCEP CFSR dataset (</a:t>
            </a:r>
            <a:r>
              <a:rPr lang="en-US" sz="2000" dirty="0" err="1">
                <a:latin typeface="Arial" panose="020B0604020202020204" pitchFamily="34" charset="0"/>
                <a:cs typeface="Arial" panose="020B0604020202020204" pitchFamily="34" charset="0"/>
              </a:rPr>
              <a:t>Saha</a:t>
            </a:r>
            <a:r>
              <a:rPr lang="en-US" sz="2000" dirty="0">
                <a:latin typeface="Arial" panose="020B0604020202020204" pitchFamily="34" charset="0"/>
                <a:cs typeface="Arial" panose="020B0604020202020204" pitchFamily="34" charset="0"/>
              </a:rPr>
              <a:t> et al. 2010)</a:t>
            </a:r>
          </a:p>
          <a:p>
            <a:pPr marL="0" indent="0">
              <a:buNone/>
            </a:pPr>
            <a:endParaRPr lang="en-US" sz="1900" dirty="0">
              <a:latin typeface="Arial" panose="020B0604020202020204" pitchFamily="34" charset="0"/>
              <a:cs typeface="Arial" panose="020B0604020202020204" pitchFamily="34" charset="0"/>
            </a:endParaRPr>
          </a:p>
          <a:p>
            <a:pPr lvl="1"/>
            <a:r>
              <a:rPr lang="en-US" sz="1700" b="1" dirty="0">
                <a:latin typeface="Arial" panose="020B0604020202020204" pitchFamily="34" charset="0"/>
                <a:cs typeface="Arial" panose="020B0604020202020204" pitchFamily="34" charset="0"/>
              </a:rPr>
              <a:t>Case 1: </a:t>
            </a:r>
            <a:r>
              <a:rPr lang="en-US" sz="1700" dirty="0">
                <a:latin typeface="Arial" panose="020B0604020202020204" pitchFamily="34" charset="0"/>
                <a:cs typeface="Arial" panose="020B0604020202020204" pitchFamily="34" charset="0"/>
              </a:rPr>
              <a:t>9–11 January 1982 CAO over central and eastern North America </a:t>
            </a:r>
          </a:p>
          <a:p>
            <a:pPr marL="0" indent="0">
              <a:buNone/>
            </a:pPr>
            <a:endParaRPr lang="en-US" sz="1700" dirty="0">
              <a:latin typeface="Arial" panose="020B0604020202020204" pitchFamily="34" charset="0"/>
              <a:cs typeface="Arial" panose="020B0604020202020204" pitchFamily="34" charset="0"/>
            </a:endParaRPr>
          </a:p>
          <a:p>
            <a:pPr lvl="1"/>
            <a:r>
              <a:rPr lang="en-US" sz="1700" b="1" dirty="0">
                <a:latin typeface="Arial" panose="020B0604020202020204" pitchFamily="34" charset="0"/>
                <a:cs typeface="Arial" panose="020B0604020202020204" pitchFamily="34" charset="0"/>
              </a:rPr>
              <a:t>Case 2: </a:t>
            </a:r>
            <a:r>
              <a:rPr lang="en-US" sz="1700" dirty="0">
                <a:latin typeface="Arial" panose="020B0604020202020204" pitchFamily="34" charset="0"/>
                <a:cs typeface="Arial" panose="020B0604020202020204" pitchFamily="34" charset="0"/>
              </a:rPr>
              <a:t>13–14 February 2016 CAO over eastern North America</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Both events resulted in minimum temperature records across portions of North America</a:t>
            </a:r>
          </a:p>
        </p:txBody>
      </p:sp>
    </p:spTree>
    <p:extLst>
      <p:ext uri="{BB962C8B-B14F-4D97-AF65-F5344CB8AC3E}">
        <p14:creationId xmlns:p14="http://schemas.microsoft.com/office/powerpoint/2010/main" val="4248321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Methodology</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Subjective TPV identification and tracking</a:t>
            </a:r>
          </a:p>
          <a:p>
            <a:pPr marL="0" indent="0">
              <a:buNone/>
            </a:pPr>
            <a:endParaRPr lang="en-US" sz="17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TPV must be a coherent vortex that exhibits a local minimum of DT </a:t>
            </a:r>
            <a:r>
              <a:rPr lang="en-US" sz="1700" dirty="0" err="1">
                <a:latin typeface="Arial" panose="020B0604020202020204" pitchFamily="34" charset="0"/>
                <a:cs typeface="Arial" panose="020B0604020202020204" pitchFamily="34" charset="0"/>
              </a:rPr>
              <a:t>θ</a:t>
            </a:r>
            <a:r>
              <a:rPr lang="en-US" sz="1700" dirty="0">
                <a:latin typeface="Arial" panose="020B0604020202020204" pitchFamily="34" charset="0"/>
                <a:cs typeface="Arial" panose="020B0604020202020204" pitchFamily="34" charset="0"/>
              </a:rPr>
              <a:t> (i.e., closed contours of DT </a:t>
            </a:r>
            <a:r>
              <a:rPr lang="en-US" sz="1700" dirty="0" err="1">
                <a:latin typeface="Arial" panose="020B0604020202020204" pitchFamily="34" charset="0"/>
                <a:cs typeface="Arial" panose="020B0604020202020204" pitchFamily="34" charset="0"/>
              </a:rPr>
              <a:t>θ</a:t>
            </a:r>
            <a:r>
              <a:rPr lang="en-US" sz="1700" dirty="0">
                <a:latin typeface="Arial" panose="020B0604020202020204" pitchFamily="34" charset="0"/>
                <a:cs typeface="Arial" panose="020B0604020202020204" pitchFamily="34" charset="0"/>
              </a:rPr>
              <a:t>) on 2 PVU surface</a:t>
            </a:r>
          </a:p>
          <a:p>
            <a:pPr marL="457200" lvl="1" indent="0">
              <a:buNone/>
            </a:pPr>
            <a:endParaRPr lang="en-US" sz="17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The vortex must be of high-latitude origin and last ≥ 2 days, similar to </a:t>
            </a:r>
            <a:r>
              <a:rPr lang="en-US" sz="1700" dirty="0" err="1">
                <a:latin typeface="Arial" panose="020B0604020202020204" pitchFamily="34" charset="0"/>
                <a:cs typeface="Arial" panose="020B0604020202020204" pitchFamily="34" charset="0"/>
              </a:rPr>
              <a:t>Cavallo</a:t>
            </a:r>
            <a:r>
              <a:rPr lang="en-US" sz="1700" dirty="0">
                <a:latin typeface="Arial" panose="020B0604020202020204" pitchFamily="34" charset="0"/>
                <a:cs typeface="Arial" panose="020B0604020202020204" pitchFamily="34" charset="0"/>
              </a:rPr>
              <a:t> and Hakim (2009)</a:t>
            </a:r>
          </a:p>
          <a:p>
            <a:pPr lvl="1"/>
            <a:endParaRPr lang="en-US" sz="1700" dirty="0">
              <a:latin typeface="Arial" panose="020B0604020202020204" pitchFamily="34" charset="0"/>
              <a:cs typeface="Arial" panose="020B0604020202020204" pitchFamily="34" charset="0"/>
            </a:endParaRPr>
          </a:p>
          <a:p>
            <a:pPr lvl="1"/>
            <a:r>
              <a:rPr lang="en-US" sz="1700" dirty="0">
                <a:latin typeface="Arial" panose="020B0604020202020204" pitchFamily="34" charset="0"/>
                <a:cs typeface="Arial" panose="020B0604020202020204" pitchFamily="34" charset="0"/>
              </a:rPr>
              <a:t>Stop tracking TPV when it becomes significantly deformed during interaction with NAJ</a:t>
            </a:r>
          </a:p>
        </p:txBody>
      </p:sp>
    </p:spTree>
    <p:extLst>
      <p:ext uri="{BB962C8B-B14F-4D97-AF65-F5344CB8AC3E}">
        <p14:creationId xmlns:p14="http://schemas.microsoft.com/office/powerpoint/2010/main" val="10246419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Methodology</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latin typeface="Arial" panose="020B0604020202020204" pitchFamily="34" charset="0"/>
                <a:cs typeface="Arial" panose="020B0604020202020204" pitchFamily="34" charset="0"/>
              </a:rPr>
              <a:t>Diagnose QG forcing for vertical motion as TPV approaches and/or interacts with northerly flow jet located on downstream side of upstream ridge in each case</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Q-vectors in pressure coordinates calculated following Hoskins and </a:t>
            </a:r>
            <a:r>
              <a:rPr lang="en-US" sz="1900" dirty="0" err="1" smtClean="0">
                <a:latin typeface="Arial" panose="020B0604020202020204" pitchFamily="34" charset="0"/>
                <a:cs typeface="Arial" panose="020B0604020202020204" pitchFamily="34" charset="0"/>
              </a:rPr>
              <a:t>Pedder</a:t>
            </a:r>
            <a:r>
              <a:rPr lang="en-US" sz="1900" dirty="0" smtClean="0">
                <a:latin typeface="Arial" panose="020B0604020202020204" pitchFamily="34" charset="0"/>
                <a:cs typeface="Arial" panose="020B0604020202020204" pitchFamily="34" charset="0"/>
              </a:rPr>
              <a:t> (1980):</a:t>
            </a: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Q-vectors separated into along-</a:t>
            </a:r>
            <a:r>
              <a:rPr lang="en-US" sz="1900" dirty="0" err="1" smtClean="0">
                <a:latin typeface="Arial" panose="020B0604020202020204" pitchFamily="34" charset="0"/>
                <a:cs typeface="Arial" panose="020B0604020202020204" pitchFamily="34" charset="0"/>
              </a:rPr>
              <a:t>isentrope</a:t>
            </a:r>
            <a:r>
              <a:rPr lang="en-US" sz="1900" dirty="0" smtClean="0">
                <a:latin typeface="Arial" panose="020B0604020202020204" pitchFamily="34" charset="0"/>
                <a:cs typeface="Arial" panose="020B0604020202020204" pitchFamily="34" charset="0"/>
              </a:rPr>
              <a:t> (</a:t>
            </a:r>
            <a:r>
              <a:rPr lang="en-US" sz="1900" b="1" dirty="0" smtClean="0">
                <a:latin typeface="Arial" panose="020B0604020202020204" pitchFamily="34" charset="0"/>
                <a:cs typeface="Arial" panose="020B0604020202020204" pitchFamily="34" charset="0"/>
              </a:rPr>
              <a:t>Q</a:t>
            </a:r>
            <a:r>
              <a:rPr lang="en-US" sz="1900" baseline="-25000" dirty="0" smtClean="0">
                <a:latin typeface="Arial" panose="020B0604020202020204" pitchFamily="34" charset="0"/>
                <a:cs typeface="Arial" panose="020B0604020202020204" pitchFamily="34" charset="0"/>
              </a:rPr>
              <a:t>s</a:t>
            </a:r>
            <a:r>
              <a:rPr lang="en-US" sz="1900" dirty="0" smtClean="0">
                <a:latin typeface="Arial" panose="020B0604020202020204" pitchFamily="34" charset="0"/>
                <a:cs typeface="Arial" panose="020B0604020202020204" pitchFamily="34" charset="0"/>
              </a:rPr>
              <a:t>) and across-</a:t>
            </a:r>
            <a:r>
              <a:rPr lang="en-US" sz="1900" dirty="0" err="1" smtClean="0">
                <a:latin typeface="Arial" panose="020B0604020202020204" pitchFamily="34" charset="0"/>
                <a:cs typeface="Arial" panose="020B0604020202020204" pitchFamily="34" charset="0"/>
              </a:rPr>
              <a:t>isentrope</a:t>
            </a:r>
            <a:r>
              <a:rPr lang="en-US" sz="1900" dirty="0" smtClean="0">
                <a:latin typeface="Arial" panose="020B0604020202020204" pitchFamily="34" charset="0"/>
                <a:cs typeface="Arial" panose="020B0604020202020204" pitchFamily="34" charset="0"/>
              </a:rPr>
              <a:t> (</a:t>
            </a:r>
            <a:r>
              <a:rPr lang="en-US" sz="1900" b="1" dirty="0" err="1" smtClean="0">
                <a:latin typeface="Arial" panose="020B0604020202020204" pitchFamily="34" charset="0"/>
                <a:cs typeface="Arial" panose="020B0604020202020204" pitchFamily="34" charset="0"/>
              </a:rPr>
              <a:t>Q</a:t>
            </a:r>
            <a:r>
              <a:rPr lang="en-US" sz="1900" baseline="-25000" dirty="0" err="1" smtClean="0">
                <a:latin typeface="Arial" panose="020B0604020202020204" pitchFamily="34" charset="0"/>
                <a:cs typeface="Arial" panose="020B0604020202020204" pitchFamily="34" charset="0"/>
              </a:rPr>
              <a:t>n</a:t>
            </a:r>
            <a:r>
              <a:rPr lang="en-US" sz="1900" dirty="0" smtClean="0">
                <a:latin typeface="Arial" panose="020B0604020202020204" pitchFamily="34" charset="0"/>
                <a:cs typeface="Arial" panose="020B0604020202020204" pitchFamily="34" charset="0"/>
              </a:rPr>
              <a:t>) components following Keyser et al. (1992) as follows:</a:t>
            </a: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pPr marL="0" indent="0">
              <a:buNone/>
            </a:pPr>
            <a:endParaRPr lang="en-US" sz="1700" dirty="0" smtClean="0">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p:txBody>
      </p:sp>
      <p:pic>
        <p:nvPicPr>
          <p:cNvPr id="2" name="Picture 1" descr="Screen Shot 2016-05-03 at 8.25.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064" y="2835503"/>
            <a:ext cx="3786299" cy="815232"/>
          </a:xfrm>
          <a:prstGeom prst="rect">
            <a:avLst/>
          </a:prstGeom>
        </p:spPr>
      </p:pic>
      <p:pic>
        <p:nvPicPr>
          <p:cNvPr id="4" name="Picture 3" descr="Screen Shot 2016-05-03 at 8.28.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0207" y="4565777"/>
            <a:ext cx="2695981" cy="722878"/>
          </a:xfrm>
          <a:prstGeom prst="rect">
            <a:avLst/>
          </a:prstGeom>
        </p:spPr>
      </p:pic>
      <p:pic>
        <p:nvPicPr>
          <p:cNvPr id="8" name="Picture 7" descr="Screen Shot 2016-05-03 at 8.28.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132" y="5461975"/>
            <a:ext cx="3137733" cy="717021"/>
          </a:xfrm>
          <a:prstGeom prst="rect">
            <a:avLst/>
          </a:prstGeom>
        </p:spPr>
      </p:pic>
    </p:spTree>
    <p:extLst>
      <p:ext uri="{BB962C8B-B14F-4D97-AF65-F5344CB8AC3E}">
        <p14:creationId xmlns:p14="http://schemas.microsoft.com/office/powerpoint/2010/main" val="7382813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Methodology</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latin typeface="Arial" panose="020B0604020202020204" pitchFamily="34" charset="0"/>
                <a:cs typeface="Arial" panose="020B0604020202020204" pitchFamily="34" charset="0"/>
              </a:rPr>
              <a:t>QG forcing for </a:t>
            </a:r>
            <a:r>
              <a:rPr lang="en-US" sz="1900" b="1" dirty="0" smtClean="0">
                <a:latin typeface="Arial" panose="020B0604020202020204" pitchFamily="34" charset="0"/>
                <a:cs typeface="Arial" panose="020B0604020202020204" pitchFamily="34" charset="0"/>
              </a:rPr>
              <a:t>Q</a:t>
            </a:r>
            <a:r>
              <a:rPr lang="en-US" sz="1900" baseline="-25000" dirty="0" smtClean="0">
                <a:latin typeface="Arial" panose="020B0604020202020204" pitchFamily="34" charset="0"/>
                <a:cs typeface="Arial" panose="020B0604020202020204" pitchFamily="34" charset="0"/>
              </a:rPr>
              <a:t>s</a:t>
            </a:r>
            <a:r>
              <a:rPr lang="en-US" sz="1900" dirty="0" smtClean="0">
                <a:latin typeface="Arial" panose="020B0604020202020204" pitchFamily="34" charset="0"/>
                <a:cs typeface="Arial" panose="020B0604020202020204" pitchFamily="34" charset="0"/>
              </a:rPr>
              <a:t> and </a:t>
            </a:r>
            <a:r>
              <a:rPr lang="en-US" sz="1900" b="1" dirty="0" err="1" smtClean="0">
                <a:latin typeface="Arial" panose="020B0604020202020204" pitchFamily="34" charset="0"/>
                <a:cs typeface="Arial" panose="020B0604020202020204" pitchFamily="34" charset="0"/>
              </a:rPr>
              <a:t>Q</a:t>
            </a:r>
            <a:r>
              <a:rPr lang="en-US" sz="1900" baseline="-25000" dirty="0" err="1" smtClean="0">
                <a:latin typeface="Arial" panose="020B0604020202020204" pitchFamily="34" charset="0"/>
                <a:cs typeface="Arial" panose="020B0604020202020204" pitchFamily="34" charset="0"/>
              </a:rPr>
              <a:t>n</a:t>
            </a:r>
            <a:r>
              <a:rPr lang="en-US" sz="1900" dirty="0" smtClean="0">
                <a:latin typeface="Arial" panose="020B0604020202020204" pitchFamily="34" charset="0"/>
                <a:cs typeface="Arial" panose="020B0604020202020204" pitchFamily="34" charset="0"/>
              </a:rPr>
              <a:t> calculated by adapting Q-vector form of omega equation in pressure coordinates from Hoskins and </a:t>
            </a:r>
            <a:r>
              <a:rPr lang="en-US" sz="1900" dirty="0" err="1" smtClean="0">
                <a:latin typeface="Arial" panose="020B0604020202020204" pitchFamily="34" charset="0"/>
                <a:cs typeface="Arial" panose="020B0604020202020204" pitchFamily="34" charset="0"/>
              </a:rPr>
              <a:t>Pedder</a:t>
            </a:r>
            <a:r>
              <a:rPr lang="en-US" sz="1900" dirty="0" smtClean="0">
                <a:latin typeface="Arial" panose="020B0604020202020204" pitchFamily="34" charset="0"/>
                <a:cs typeface="Arial" panose="020B0604020202020204" pitchFamily="34" charset="0"/>
              </a:rPr>
              <a:t> (1980)</a:t>
            </a:r>
            <a:endParaRPr lang="en-US" sz="1900" dirty="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endParaRPr lang="en-US" sz="1900" dirty="0">
              <a:latin typeface="Arial" panose="020B0604020202020204" pitchFamily="34" charset="0"/>
              <a:cs typeface="Arial" panose="020B0604020202020204" pitchFamily="34" charset="0"/>
            </a:endParaRPr>
          </a:p>
          <a:p>
            <a:endParaRPr lang="en-US" sz="1900" dirty="0" smtClean="0">
              <a:latin typeface="Arial" panose="020B0604020202020204" pitchFamily="34" charset="0"/>
              <a:cs typeface="Arial" panose="020B0604020202020204" pitchFamily="34" charset="0"/>
            </a:endParaRPr>
          </a:p>
          <a:p>
            <a:pPr marL="0" indent="0">
              <a:buNone/>
            </a:pPr>
            <a:r>
              <a:rPr lang="en-US" sz="1900" dirty="0" smtClean="0">
                <a:latin typeface="Arial" panose="020B0604020202020204" pitchFamily="34" charset="0"/>
                <a:cs typeface="Arial" panose="020B0604020202020204" pitchFamily="34" charset="0"/>
              </a:rPr>
              <a:t>    </a:t>
            </a:r>
          </a:p>
          <a:p>
            <a:pPr marL="0" indent="0">
              <a:buNone/>
            </a:pP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    where                            , or equivalently,   </a:t>
            </a:r>
            <a:endParaRPr lang="en-US" sz="1900" dirty="0">
              <a:latin typeface="Arial" panose="020B0604020202020204" pitchFamily="34" charset="0"/>
              <a:cs typeface="Arial" panose="020B0604020202020204" pitchFamily="34" charset="0"/>
            </a:endParaRPr>
          </a:p>
          <a:p>
            <a:pPr marL="0" indent="0">
              <a:buNone/>
            </a:pPr>
            <a:endParaRPr lang="en-US" sz="1700" dirty="0" smtClean="0">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a:p>
            <a:r>
              <a:rPr lang="en-US" sz="1700" dirty="0" smtClean="0">
                <a:latin typeface="Arial" panose="020B0604020202020204" pitchFamily="34" charset="0"/>
                <a:cs typeface="Arial" panose="020B0604020202020204" pitchFamily="34" charset="0"/>
              </a:rPr>
              <a:t>Q-vector components and respective forcings for vertical motion averaged over 600–400-hPa layer</a:t>
            </a:r>
            <a:endParaRPr lang="en-US" sz="1700" dirty="0">
              <a:latin typeface="Arial" panose="020B0604020202020204" pitchFamily="34" charset="0"/>
              <a:cs typeface="Arial" panose="020B0604020202020204" pitchFamily="34" charset="0"/>
            </a:endParaRPr>
          </a:p>
        </p:txBody>
      </p:sp>
      <p:pic>
        <p:nvPicPr>
          <p:cNvPr id="3" name="Picture 2" descr="Screen Shot 2016-05-03 at 8.34.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414" y="1978467"/>
            <a:ext cx="3859397" cy="557271"/>
          </a:xfrm>
          <a:prstGeom prst="rect">
            <a:avLst/>
          </a:prstGeom>
        </p:spPr>
      </p:pic>
      <p:pic>
        <p:nvPicPr>
          <p:cNvPr id="9" name="Picture 8" descr="Screen Shot 2016-05-03 at 8.34.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54" y="2785440"/>
            <a:ext cx="3966892" cy="670123"/>
          </a:xfrm>
          <a:prstGeom prst="rect">
            <a:avLst/>
          </a:prstGeom>
        </p:spPr>
      </p:pic>
      <p:pic>
        <p:nvPicPr>
          <p:cNvPr id="10" name="Picture 9" descr="Screen Shot 2016-05-03 at 8.39.1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115" y="3849269"/>
            <a:ext cx="1632509" cy="424028"/>
          </a:xfrm>
          <a:prstGeom prst="rect">
            <a:avLst/>
          </a:prstGeom>
        </p:spPr>
      </p:pic>
      <p:pic>
        <p:nvPicPr>
          <p:cNvPr id="11" name="Picture 10" descr="Screen Shot 2016-05-03 at 8.39.3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069" y="3623282"/>
            <a:ext cx="2088603" cy="821745"/>
          </a:xfrm>
          <a:prstGeom prst="rect">
            <a:avLst/>
          </a:prstGeom>
        </p:spPr>
      </p:pic>
    </p:spTree>
    <p:extLst>
      <p:ext uri="{BB962C8B-B14F-4D97-AF65-F5344CB8AC3E}">
        <p14:creationId xmlns:p14="http://schemas.microsoft.com/office/powerpoint/2010/main" val="35312370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4" y="-33716"/>
            <a:ext cx="880971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TPV 1 Track: 1800 UTC 11 Dec 1981 – 0000 UTC 11 Jan 1982</a:t>
            </a:r>
            <a:endParaRPr lang="en-US" sz="2400" b="1" dirty="0">
              <a:solidFill>
                <a:srgbClr val="FF0000"/>
              </a:solidFill>
              <a:latin typeface="Arial" panose="020B0604020202020204" pitchFamily="34" charset="0"/>
              <a:cs typeface="Arial" panose="020B0604020202020204" pitchFamily="34" charset="0"/>
            </a:endParaRPr>
          </a:p>
        </p:txBody>
      </p:sp>
      <p:cxnSp>
        <p:nvCxnSpPr>
          <p:cNvPr id="23" name="Straight Connector 22"/>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Content Placeholder 2"/>
          <p:cNvSpPr>
            <a:spLocks noGrp="1"/>
          </p:cNvSpPr>
          <p:nvPr>
            <p:ph idx="1"/>
          </p:nvPr>
        </p:nvSpPr>
        <p:spPr>
          <a:xfrm>
            <a:off x="211667" y="6109609"/>
            <a:ext cx="8706555" cy="651046"/>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7</a:t>
            </a:r>
            <a:r>
              <a:rPr lang="en-US" sz="1600" dirty="0" smtClean="0">
                <a:solidFill>
                  <a:srgbClr val="000000"/>
                </a:solidFill>
                <a:latin typeface="Arial" panose="020B0604020202020204" pitchFamily="34" charset="0"/>
                <a:cs typeface="Arial" panose="020B0604020202020204" pitchFamily="34" charset="0"/>
              </a:rPr>
              <a:t>–11 January 1982 time-mean 300-hPa geopotential height (dam, black) and                                                                 standardized anomaly of geopotential height (σ, shaded)</a:t>
            </a:r>
            <a:endParaRPr lang="en-US" sz="1600" baseline="30000" dirty="0">
              <a:solidFill>
                <a:srgbClr val="000000"/>
              </a:solidFill>
              <a:latin typeface="Arial" panose="020B0604020202020204" pitchFamily="34" charset="0"/>
              <a:cs typeface="Arial" panose="020B0604020202020204" pitchFamily="34" charset="0"/>
            </a:endParaRPr>
          </a:p>
        </p:txBody>
      </p:sp>
      <p:cxnSp>
        <p:nvCxnSpPr>
          <p:cNvPr id="50" name="Straight Connector 49"/>
          <p:cNvCxnSpPr/>
          <p:nvPr/>
        </p:nvCxnSpPr>
        <p:spPr>
          <a:xfrm>
            <a:off x="-12095" y="613782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9107" y="678403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60168" y="5579888"/>
            <a:ext cx="300556" cy="184666"/>
          </a:xfrm>
          <a:prstGeom prst="rect">
            <a:avLst/>
          </a:prstGeom>
          <a:noFill/>
        </p:spPr>
        <p:txBody>
          <a:bodyPr wrap="square" lIns="0" tIns="0" rIns="0" bIns="0" rtlCol="0">
            <a:spAutoFit/>
          </a:bodyPr>
          <a:lstStyle/>
          <a:p>
            <a:pPr algn="ctr"/>
            <a:r>
              <a:rPr lang="en-US" sz="1200" dirty="0" smtClean="0">
                <a:latin typeface="Arial"/>
                <a:cs typeface="Arial"/>
              </a:rPr>
              <a:t>(</a:t>
            </a:r>
            <a:r>
              <a:rPr lang="en-US" sz="1200" dirty="0" err="1" smtClean="0">
                <a:latin typeface="Arial"/>
                <a:cs typeface="Arial"/>
              </a:rPr>
              <a:t>σ</a:t>
            </a:r>
            <a:r>
              <a:rPr lang="en-US" sz="1200" dirty="0" smtClean="0">
                <a:latin typeface="Arial"/>
                <a:cs typeface="Arial"/>
              </a:rPr>
              <a:t>)</a:t>
            </a:r>
          </a:p>
        </p:txBody>
      </p:sp>
      <p:grpSp>
        <p:nvGrpSpPr>
          <p:cNvPr id="18" name="Group 17"/>
          <p:cNvGrpSpPr/>
          <p:nvPr/>
        </p:nvGrpSpPr>
        <p:grpSpPr>
          <a:xfrm>
            <a:off x="1420850" y="770282"/>
            <a:ext cx="5819318" cy="5046978"/>
            <a:chOff x="157229" y="52484"/>
            <a:chExt cx="3747010" cy="3249707"/>
          </a:xfrm>
        </p:grpSpPr>
        <p:pic>
          <p:nvPicPr>
            <p:cNvPr id="19" name="Picture 18" descr="mean_300Z_and_track_jan_1982.png"/>
            <p:cNvPicPr>
              <a:picLocks noChangeAspect="1"/>
            </p:cNvPicPr>
            <p:nvPr/>
          </p:nvPicPr>
          <p:blipFill rotWithShape="1">
            <a:blip r:embed="rId3">
              <a:extLst>
                <a:ext uri="{28A0092B-C50C-407E-A947-70E740481C1C}">
                  <a14:useLocalDpi xmlns:a14="http://schemas.microsoft.com/office/drawing/2010/main" val="0"/>
                </a:ext>
              </a:extLst>
            </a:blip>
            <a:srcRect r="8251" b="4037"/>
            <a:stretch/>
          </p:blipFill>
          <p:spPr>
            <a:xfrm>
              <a:off x="157229" y="52484"/>
              <a:ext cx="3747010" cy="3249707"/>
            </a:xfrm>
            <a:prstGeom prst="rect">
              <a:avLst/>
            </a:prstGeom>
            <a:ln w="12700">
              <a:solidFill>
                <a:schemeClr val="tx1"/>
              </a:solidFill>
            </a:ln>
          </p:spPr>
        </p:pic>
        <p:sp>
          <p:nvSpPr>
            <p:cNvPr id="20" name="TextBox 19"/>
            <p:cNvSpPr txBox="1"/>
            <p:nvPr/>
          </p:nvSpPr>
          <p:spPr>
            <a:xfrm>
              <a:off x="2870497" y="1025349"/>
              <a:ext cx="314415" cy="158540"/>
            </a:xfrm>
            <a:prstGeom prst="rect">
              <a:avLst/>
            </a:prstGeom>
            <a:noFill/>
          </p:spPr>
          <p:txBody>
            <a:bodyPr wrap="square" lIns="0" tIns="0" rIns="0" bIns="0" rtlCol="0">
              <a:spAutoFit/>
            </a:bodyPr>
            <a:lstStyle/>
            <a:p>
              <a:pPr algn="ctr"/>
              <a:r>
                <a:rPr lang="en-US" sz="1600" b="1" dirty="0" smtClean="0">
                  <a:latin typeface="Arial"/>
                  <a:cs typeface="Arial"/>
                </a:rPr>
                <a:t>12</a:t>
              </a:r>
              <a:endParaRPr lang="en-US" sz="1600" b="1" dirty="0">
                <a:latin typeface="Arial"/>
                <a:cs typeface="Arial"/>
              </a:endParaRPr>
            </a:p>
          </p:txBody>
        </p:sp>
        <p:sp>
          <p:nvSpPr>
            <p:cNvPr id="21" name="TextBox 20"/>
            <p:cNvSpPr txBox="1"/>
            <p:nvPr/>
          </p:nvSpPr>
          <p:spPr>
            <a:xfrm>
              <a:off x="2429348" y="1360316"/>
              <a:ext cx="314415" cy="158540"/>
            </a:xfrm>
            <a:prstGeom prst="rect">
              <a:avLst/>
            </a:prstGeom>
            <a:noFill/>
          </p:spPr>
          <p:txBody>
            <a:bodyPr wrap="square" lIns="0" tIns="0" rIns="0" bIns="0" rtlCol="0">
              <a:spAutoFit/>
            </a:bodyPr>
            <a:lstStyle/>
            <a:p>
              <a:pPr algn="ctr"/>
              <a:r>
                <a:rPr lang="en-US" sz="1600" b="1" dirty="0" smtClean="0">
                  <a:latin typeface="Arial"/>
                  <a:cs typeface="Arial"/>
                </a:rPr>
                <a:t>14</a:t>
              </a:r>
              <a:endParaRPr lang="en-US" sz="1600" b="1" dirty="0">
                <a:latin typeface="Arial"/>
                <a:cs typeface="Arial"/>
              </a:endParaRPr>
            </a:p>
          </p:txBody>
        </p:sp>
        <p:sp>
          <p:nvSpPr>
            <p:cNvPr id="22" name="TextBox 21"/>
            <p:cNvSpPr txBox="1"/>
            <p:nvPr/>
          </p:nvSpPr>
          <p:spPr>
            <a:xfrm>
              <a:off x="2705219" y="1390161"/>
              <a:ext cx="314415" cy="158540"/>
            </a:xfrm>
            <a:prstGeom prst="rect">
              <a:avLst/>
            </a:prstGeom>
            <a:noFill/>
          </p:spPr>
          <p:txBody>
            <a:bodyPr wrap="square" lIns="0" tIns="0" rIns="0" bIns="0" rtlCol="0">
              <a:spAutoFit/>
            </a:bodyPr>
            <a:lstStyle/>
            <a:p>
              <a:pPr algn="ctr"/>
              <a:r>
                <a:rPr lang="en-US" sz="1600" b="1" dirty="0" smtClean="0">
                  <a:latin typeface="Arial"/>
                  <a:cs typeface="Arial"/>
                </a:rPr>
                <a:t>16</a:t>
              </a:r>
              <a:endParaRPr lang="en-US" sz="1600" b="1" dirty="0">
                <a:latin typeface="Arial"/>
                <a:cs typeface="Arial"/>
              </a:endParaRPr>
            </a:p>
          </p:txBody>
        </p:sp>
        <p:sp>
          <p:nvSpPr>
            <p:cNvPr id="25" name="TextBox 24"/>
            <p:cNvSpPr txBox="1"/>
            <p:nvPr/>
          </p:nvSpPr>
          <p:spPr>
            <a:xfrm>
              <a:off x="2308705" y="1215094"/>
              <a:ext cx="314415" cy="158540"/>
            </a:xfrm>
            <a:prstGeom prst="rect">
              <a:avLst/>
            </a:prstGeom>
            <a:noFill/>
          </p:spPr>
          <p:txBody>
            <a:bodyPr wrap="square" lIns="0" tIns="0" rIns="0" bIns="0" rtlCol="0">
              <a:spAutoFit/>
            </a:bodyPr>
            <a:lstStyle/>
            <a:p>
              <a:pPr algn="ctr"/>
              <a:r>
                <a:rPr lang="en-US" sz="1600" b="1" dirty="0" smtClean="0">
                  <a:latin typeface="Arial"/>
                  <a:cs typeface="Arial"/>
                </a:rPr>
                <a:t>18</a:t>
              </a:r>
              <a:endParaRPr lang="en-US" sz="1600" b="1" dirty="0">
                <a:latin typeface="Arial"/>
                <a:cs typeface="Arial"/>
              </a:endParaRPr>
            </a:p>
          </p:txBody>
        </p:sp>
        <p:sp>
          <p:nvSpPr>
            <p:cNvPr id="27" name="TextBox 26"/>
            <p:cNvSpPr txBox="1"/>
            <p:nvPr/>
          </p:nvSpPr>
          <p:spPr>
            <a:xfrm>
              <a:off x="2592091" y="1025717"/>
              <a:ext cx="314415" cy="158540"/>
            </a:xfrm>
            <a:prstGeom prst="rect">
              <a:avLst/>
            </a:prstGeom>
            <a:noFill/>
          </p:spPr>
          <p:txBody>
            <a:bodyPr wrap="square" lIns="0" tIns="0" rIns="0" bIns="0" rtlCol="0">
              <a:spAutoFit/>
            </a:bodyPr>
            <a:lstStyle/>
            <a:p>
              <a:pPr algn="ctr"/>
              <a:r>
                <a:rPr lang="en-US" sz="1600" b="1" dirty="0" smtClean="0">
                  <a:latin typeface="Arial"/>
                  <a:cs typeface="Arial"/>
                </a:rPr>
                <a:t>20</a:t>
              </a:r>
              <a:endParaRPr lang="en-US" sz="1600" b="1" dirty="0">
                <a:latin typeface="Arial"/>
                <a:cs typeface="Arial"/>
              </a:endParaRPr>
            </a:p>
          </p:txBody>
        </p:sp>
        <p:sp>
          <p:nvSpPr>
            <p:cNvPr id="28" name="TextBox 27"/>
            <p:cNvSpPr txBox="1"/>
            <p:nvPr/>
          </p:nvSpPr>
          <p:spPr>
            <a:xfrm>
              <a:off x="1905251" y="1107186"/>
              <a:ext cx="314415" cy="158540"/>
            </a:xfrm>
            <a:prstGeom prst="rect">
              <a:avLst/>
            </a:prstGeom>
            <a:noFill/>
          </p:spPr>
          <p:txBody>
            <a:bodyPr wrap="square" lIns="0" tIns="0" rIns="0" bIns="0" rtlCol="0">
              <a:spAutoFit/>
            </a:bodyPr>
            <a:lstStyle/>
            <a:p>
              <a:pPr algn="ctr"/>
              <a:r>
                <a:rPr lang="en-US" sz="1600" b="1" dirty="0" smtClean="0">
                  <a:latin typeface="Arial"/>
                  <a:cs typeface="Arial"/>
                </a:rPr>
                <a:t>22</a:t>
              </a:r>
              <a:endParaRPr lang="en-US" sz="1600" b="1" dirty="0">
                <a:latin typeface="Arial"/>
                <a:cs typeface="Arial"/>
              </a:endParaRPr>
            </a:p>
          </p:txBody>
        </p:sp>
        <p:sp>
          <p:nvSpPr>
            <p:cNvPr id="29" name="TextBox 28"/>
            <p:cNvSpPr txBox="1"/>
            <p:nvPr/>
          </p:nvSpPr>
          <p:spPr>
            <a:xfrm>
              <a:off x="2240357" y="1487441"/>
              <a:ext cx="314415" cy="158540"/>
            </a:xfrm>
            <a:prstGeom prst="rect">
              <a:avLst/>
            </a:prstGeom>
            <a:noFill/>
          </p:spPr>
          <p:txBody>
            <a:bodyPr wrap="square" lIns="0" tIns="0" rIns="0" bIns="0" rtlCol="0">
              <a:spAutoFit/>
            </a:bodyPr>
            <a:lstStyle/>
            <a:p>
              <a:pPr algn="ctr"/>
              <a:r>
                <a:rPr lang="en-US" sz="1600" b="1" dirty="0" smtClean="0">
                  <a:latin typeface="Arial"/>
                  <a:cs typeface="Arial"/>
                </a:rPr>
                <a:t>24</a:t>
              </a:r>
              <a:endParaRPr lang="en-US" sz="1600" b="1" dirty="0">
                <a:latin typeface="Arial"/>
                <a:cs typeface="Arial"/>
              </a:endParaRPr>
            </a:p>
          </p:txBody>
        </p:sp>
        <p:sp>
          <p:nvSpPr>
            <p:cNvPr id="30" name="TextBox 29"/>
            <p:cNvSpPr txBox="1"/>
            <p:nvPr/>
          </p:nvSpPr>
          <p:spPr>
            <a:xfrm>
              <a:off x="2198229" y="1594407"/>
              <a:ext cx="314415" cy="158540"/>
            </a:xfrm>
            <a:prstGeom prst="rect">
              <a:avLst/>
            </a:prstGeom>
            <a:noFill/>
          </p:spPr>
          <p:txBody>
            <a:bodyPr wrap="square" lIns="0" tIns="0" rIns="0" bIns="0" rtlCol="0">
              <a:spAutoFit/>
            </a:bodyPr>
            <a:lstStyle/>
            <a:p>
              <a:pPr algn="ctr"/>
              <a:r>
                <a:rPr lang="en-US" sz="1600" b="1" dirty="0" smtClean="0">
                  <a:latin typeface="Arial"/>
                  <a:cs typeface="Arial"/>
                </a:rPr>
                <a:t>26</a:t>
              </a:r>
              <a:endParaRPr lang="en-US" sz="1600" b="1" dirty="0">
                <a:latin typeface="Arial"/>
                <a:cs typeface="Arial"/>
              </a:endParaRPr>
            </a:p>
          </p:txBody>
        </p:sp>
        <p:sp>
          <p:nvSpPr>
            <p:cNvPr id="31" name="TextBox 30"/>
            <p:cNvSpPr txBox="1"/>
            <p:nvPr/>
          </p:nvSpPr>
          <p:spPr>
            <a:xfrm>
              <a:off x="1686523" y="1792050"/>
              <a:ext cx="314415" cy="158540"/>
            </a:xfrm>
            <a:prstGeom prst="rect">
              <a:avLst/>
            </a:prstGeom>
            <a:noFill/>
          </p:spPr>
          <p:txBody>
            <a:bodyPr wrap="square" lIns="0" tIns="0" rIns="0" bIns="0" rtlCol="0">
              <a:spAutoFit/>
            </a:bodyPr>
            <a:lstStyle/>
            <a:p>
              <a:pPr algn="ctr"/>
              <a:r>
                <a:rPr lang="en-US" sz="1600" b="1" dirty="0" smtClean="0">
                  <a:latin typeface="Arial"/>
                  <a:cs typeface="Arial"/>
                </a:rPr>
                <a:t>28</a:t>
              </a:r>
              <a:endParaRPr lang="en-US" sz="1600" b="1" dirty="0">
                <a:latin typeface="Arial"/>
                <a:cs typeface="Arial"/>
              </a:endParaRPr>
            </a:p>
          </p:txBody>
        </p:sp>
        <p:sp>
          <p:nvSpPr>
            <p:cNvPr id="32" name="TextBox 31"/>
            <p:cNvSpPr txBox="1"/>
            <p:nvPr/>
          </p:nvSpPr>
          <p:spPr>
            <a:xfrm>
              <a:off x="1615740" y="1992542"/>
              <a:ext cx="314415" cy="158540"/>
            </a:xfrm>
            <a:prstGeom prst="rect">
              <a:avLst/>
            </a:prstGeom>
            <a:noFill/>
          </p:spPr>
          <p:txBody>
            <a:bodyPr wrap="square" lIns="0" tIns="0" rIns="0" bIns="0" rtlCol="0">
              <a:spAutoFit/>
            </a:bodyPr>
            <a:lstStyle/>
            <a:p>
              <a:pPr algn="ctr"/>
              <a:r>
                <a:rPr lang="en-US" sz="1600" b="1" dirty="0" smtClean="0">
                  <a:latin typeface="Arial"/>
                  <a:cs typeface="Arial"/>
                </a:rPr>
                <a:t>30</a:t>
              </a:r>
              <a:endParaRPr lang="en-US" sz="1600" b="1" dirty="0">
                <a:latin typeface="Arial"/>
                <a:cs typeface="Arial"/>
              </a:endParaRPr>
            </a:p>
          </p:txBody>
        </p:sp>
        <p:cxnSp>
          <p:nvCxnSpPr>
            <p:cNvPr id="33" name="Straight Arrow Connector 32"/>
            <p:cNvCxnSpPr/>
            <p:nvPr/>
          </p:nvCxnSpPr>
          <p:spPr>
            <a:xfrm flipV="1">
              <a:off x="1847593" y="2017030"/>
              <a:ext cx="119817" cy="53468"/>
            </a:xfrm>
            <a:prstGeom prst="straightConnector1">
              <a:avLst/>
            </a:prstGeom>
            <a:ln w="381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172260" y="1818613"/>
              <a:ext cx="314415" cy="158540"/>
            </a:xfrm>
            <a:prstGeom prst="rect">
              <a:avLst/>
            </a:prstGeom>
            <a:noFill/>
          </p:spPr>
          <p:txBody>
            <a:bodyPr wrap="square" lIns="0" tIns="0" rIns="0" bIns="0" rtlCol="0">
              <a:spAutoFit/>
            </a:bodyPr>
            <a:lstStyle/>
            <a:p>
              <a:pPr algn="ctr"/>
              <a:r>
                <a:rPr lang="en-US" sz="1600" b="1" dirty="0" smtClean="0">
                  <a:latin typeface="Arial"/>
                  <a:cs typeface="Arial"/>
                </a:rPr>
                <a:t>1</a:t>
              </a:r>
              <a:endParaRPr lang="en-US" sz="1600" b="1" dirty="0">
                <a:latin typeface="Arial"/>
                <a:cs typeface="Arial"/>
              </a:endParaRPr>
            </a:p>
          </p:txBody>
        </p:sp>
        <p:cxnSp>
          <p:nvCxnSpPr>
            <p:cNvPr id="35" name="Straight Arrow Connector 34"/>
            <p:cNvCxnSpPr/>
            <p:nvPr/>
          </p:nvCxnSpPr>
          <p:spPr>
            <a:xfrm flipH="1">
              <a:off x="2059378" y="1677413"/>
              <a:ext cx="234090" cy="9501"/>
            </a:xfrm>
            <a:prstGeom prst="straightConnector1">
              <a:avLst/>
            </a:prstGeom>
            <a:ln w="381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921956" y="1832075"/>
              <a:ext cx="136544" cy="41655"/>
            </a:xfrm>
            <a:prstGeom prst="straightConnector1">
              <a:avLst/>
            </a:prstGeom>
            <a:ln w="381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2115249" y="1758205"/>
              <a:ext cx="173140" cy="33845"/>
            </a:xfrm>
            <a:prstGeom prst="straightConnector1">
              <a:avLst/>
            </a:prstGeom>
            <a:ln w="381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172672" y="1698685"/>
              <a:ext cx="314415" cy="158540"/>
            </a:xfrm>
            <a:prstGeom prst="rect">
              <a:avLst/>
            </a:prstGeom>
            <a:noFill/>
          </p:spPr>
          <p:txBody>
            <a:bodyPr wrap="square" lIns="0" tIns="0" rIns="0" bIns="0" rtlCol="0">
              <a:spAutoFit/>
            </a:bodyPr>
            <a:lstStyle/>
            <a:p>
              <a:pPr algn="ctr"/>
              <a:r>
                <a:rPr lang="en-US" sz="1600" b="1" dirty="0">
                  <a:latin typeface="Arial"/>
                  <a:cs typeface="Arial"/>
                </a:rPr>
                <a:t>3</a:t>
              </a:r>
            </a:p>
          </p:txBody>
        </p:sp>
        <p:cxnSp>
          <p:nvCxnSpPr>
            <p:cNvPr id="39" name="Straight Arrow Connector 38"/>
            <p:cNvCxnSpPr/>
            <p:nvPr/>
          </p:nvCxnSpPr>
          <p:spPr>
            <a:xfrm flipV="1">
              <a:off x="1702823" y="1620528"/>
              <a:ext cx="224212" cy="10844"/>
            </a:xfrm>
            <a:prstGeom prst="straightConnector1">
              <a:avLst/>
            </a:prstGeom>
            <a:ln w="38100">
              <a:solidFill>
                <a:schemeClr val="tx1"/>
              </a:solidFill>
              <a:tailEnd type="none" w="med" len="sm"/>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494911" y="1542198"/>
              <a:ext cx="314415" cy="158540"/>
            </a:xfrm>
            <a:prstGeom prst="rect">
              <a:avLst/>
            </a:prstGeom>
            <a:noFill/>
          </p:spPr>
          <p:txBody>
            <a:bodyPr wrap="square" lIns="0" tIns="0" rIns="0" bIns="0" rtlCol="0">
              <a:spAutoFit/>
            </a:bodyPr>
            <a:lstStyle/>
            <a:p>
              <a:pPr algn="ctr"/>
              <a:r>
                <a:rPr lang="en-US" sz="1600" b="1" dirty="0" smtClean="0">
                  <a:latin typeface="Arial"/>
                  <a:cs typeface="Arial"/>
                </a:rPr>
                <a:t>5</a:t>
              </a:r>
              <a:endParaRPr lang="en-US" sz="1600" b="1" dirty="0">
                <a:latin typeface="Arial"/>
                <a:cs typeface="Arial"/>
              </a:endParaRPr>
            </a:p>
          </p:txBody>
        </p:sp>
        <p:cxnSp>
          <p:nvCxnSpPr>
            <p:cNvPr id="47" name="Straight Arrow Connector 46"/>
            <p:cNvCxnSpPr/>
            <p:nvPr/>
          </p:nvCxnSpPr>
          <p:spPr>
            <a:xfrm>
              <a:off x="1751993" y="1795946"/>
              <a:ext cx="162469" cy="0"/>
            </a:xfrm>
            <a:prstGeom prst="straightConnector1">
              <a:avLst/>
            </a:prstGeom>
            <a:ln w="3810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557776" y="1701488"/>
              <a:ext cx="314415" cy="158540"/>
            </a:xfrm>
            <a:prstGeom prst="rect">
              <a:avLst/>
            </a:prstGeom>
            <a:noFill/>
          </p:spPr>
          <p:txBody>
            <a:bodyPr wrap="square" lIns="0" tIns="0" rIns="0" bIns="0" rtlCol="0">
              <a:spAutoFit/>
            </a:bodyPr>
            <a:lstStyle/>
            <a:p>
              <a:pPr algn="ctr"/>
              <a:r>
                <a:rPr lang="en-US" sz="1600" b="1" dirty="0">
                  <a:latin typeface="Arial"/>
                  <a:cs typeface="Arial"/>
                </a:rPr>
                <a:t>7</a:t>
              </a:r>
            </a:p>
          </p:txBody>
        </p:sp>
        <p:sp>
          <p:nvSpPr>
            <p:cNvPr id="52" name="TextBox 51"/>
            <p:cNvSpPr txBox="1"/>
            <p:nvPr/>
          </p:nvSpPr>
          <p:spPr>
            <a:xfrm>
              <a:off x="1913651" y="1875374"/>
              <a:ext cx="314415" cy="158540"/>
            </a:xfrm>
            <a:prstGeom prst="rect">
              <a:avLst/>
            </a:prstGeom>
            <a:noFill/>
          </p:spPr>
          <p:txBody>
            <a:bodyPr wrap="square" lIns="0" tIns="0" rIns="0" bIns="0" rtlCol="0">
              <a:spAutoFit/>
            </a:bodyPr>
            <a:lstStyle/>
            <a:p>
              <a:pPr algn="ctr"/>
              <a:r>
                <a:rPr lang="en-US" sz="1600" b="1" dirty="0">
                  <a:latin typeface="Arial"/>
                  <a:cs typeface="Arial"/>
                </a:rPr>
                <a:t>9</a:t>
              </a:r>
            </a:p>
          </p:txBody>
        </p:sp>
      </p:grpSp>
      <p:grpSp>
        <p:nvGrpSpPr>
          <p:cNvPr id="53" name="Group 52"/>
          <p:cNvGrpSpPr/>
          <p:nvPr/>
        </p:nvGrpSpPr>
        <p:grpSpPr>
          <a:xfrm>
            <a:off x="7428133" y="1007888"/>
            <a:ext cx="437716" cy="4572000"/>
            <a:chOff x="4030181" y="1112603"/>
            <a:chExt cx="437716" cy="4572000"/>
          </a:xfrm>
        </p:grpSpPr>
        <p:pic>
          <p:nvPicPr>
            <p:cNvPr id="54" name="Picture 53" descr="mean_300Z_and_track_feb_2016.png"/>
            <p:cNvPicPr>
              <a:picLocks/>
            </p:cNvPicPr>
            <p:nvPr/>
          </p:nvPicPr>
          <p:blipFill rotWithShape="1">
            <a:blip r:embed="rId4">
              <a:extLst>
                <a:ext uri="{28A0092B-C50C-407E-A947-70E740481C1C}">
                  <a14:useLocalDpi xmlns:a14="http://schemas.microsoft.com/office/drawing/2010/main" val="0"/>
                </a:ext>
              </a:extLst>
            </a:blip>
            <a:srcRect l="92862" t="12091" r="4473" b="16128"/>
            <a:stretch/>
          </p:blipFill>
          <p:spPr>
            <a:xfrm>
              <a:off x="4030181" y="1112603"/>
              <a:ext cx="137160" cy="4572000"/>
            </a:xfrm>
            <a:prstGeom prst="rect">
              <a:avLst/>
            </a:prstGeom>
          </p:spPr>
        </p:pic>
        <p:sp>
          <p:nvSpPr>
            <p:cNvPr id="55" name="TextBox 54"/>
            <p:cNvSpPr txBox="1"/>
            <p:nvPr/>
          </p:nvSpPr>
          <p:spPr>
            <a:xfrm>
              <a:off x="4167341" y="3323183"/>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56" name="TextBox 55"/>
            <p:cNvSpPr txBox="1"/>
            <p:nvPr/>
          </p:nvSpPr>
          <p:spPr>
            <a:xfrm>
              <a:off x="4167341" y="2873627"/>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57" name="TextBox 56"/>
            <p:cNvSpPr txBox="1"/>
            <p:nvPr/>
          </p:nvSpPr>
          <p:spPr>
            <a:xfrm>
              <a:off x="4167341" y="2410326"/>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58" name="TextBox 57"/>
            <p:cNvSpPr txBox="1"/>
            <p:nvPr/>
          </p:nvSpPr>
          <p:spPr>
            <a:xfrm>
              <a:off x="4167341" y="1960406"/>
              <a:ext cx="300556" cy="153888"/>
            </a:xfrm>
            <a:prstGeom prst="rect">
              <a:avLst/>
            </a:prstGeom>
            <a:noFill/>
          </p:spPr>
          <p:txBody>
            <a:bodyPr wrap="square" lIns="0" tIns="0" rIns="0" bIns="0" rtlCol="0">
              <a:spAutoFit/>
            </a:bodyPr>
            <a:lstStyle/>
            <a:p>
              <a:pPr algn="ctr"/>
              <a:r>
                <a:rPr lang="en-US" sz="1000" dirty="0">
                  <a:latin typeface="Arial"/>
                  <a:cs typeface="Arial"/>
                </a:rPr>
                <a:t>1</a:t>
              </a:r>
              <a:r>
                <a:rPr lang="en-US" sz="1000" dirty="0" smtClean="0">
                  <a:latin typeface="Arial"/>
                  <a:cs typeface="Arial"/>
                </a:rPr>
                <a:t>.5</a:t>
              </a:r>
              <a:endParaRPr lang="en-US" sz="1000" dirty="0">
                <a:latin typeface="Arial"/>
                <a:cs typeface="Arial"/>
              </a:endParaRPr>
            </a:p>
          </p:txBody>
        </p:sp>
        <p:sp>
          <p:nvSpPr>
            <p:cNvPr id="59" name="TextBox 58"/>
            <p:cNvSpPr txBox="1"/>
            <p:nvPr/>
          </p:nvSpPr>
          <p:spPr>
            <a:xfrm>
              <a:off x="4167341" y="1492858"/>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0" name="TextBox 59"/>
            <p:cNvSpPr txBox="1"/>
            <p:nvPr/>
          </p:nvSpPr>
          <p:spPr>
            <a:xfrm>
              <a:off x="4167341" y="3771263"/>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61" name="TextBox 60"/>
            <p:cNvSpPr txBox="1"/>
            <p:nvPr/>
          </p:nvSpPr>
          <p:spPr>
            <a:xfrm>
              <a:off x="4167341" y="4212105"/>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62" name="TextBox 61"/>
            <p:cNvSpPr txBox="1"/>
            <p:nvPr/>
          </p:nvSpPr>
          <p:spPr>
            <a:xfrm>
              <a:off x="4167341" y="4652950"/>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63" name="TextBox 62"/>
            <p:cNvSpPr txBox="1"/>
            <p:nvPr/>
          </p:nvSpPr>
          <p:spPr>
            <a:xfrm>
              <a:off x="4167341" y="512528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grpSp>
      <p:pic>
        <p:nvPicPr>
          <p:cNvPr id="64" name="Picture 63" descr="mean_300Z_and_track_nov_2013.png"/>
          <p:cNvPicPr>
            <a:picLocks noChangeAspect="1"/>
          </p:cNvPicPr>
          <p:nvPr/>
        </p:nvPicPr>
        <p:blipFill rotWithShape="1">
          <a:blip r:embed="rId5">
            <a:extLst>
              <a:ext uri="{28A0092B-C50C-407E-A947-70E740481C1C}">
                <a14:useLocalDpi xmlns:a14="http://schemas.microsoft.com/office/drawing/2010/main" val="0"/>
              </a:ext>
            </a:extLst>
          </a:blip>
          <a:srcRect l="65501" t="97163" r="30500"/>
          <a:stretch/>
        </p:blipFill>
        <p:spPr>
          <a:xfrm>
            <a:off x="5441603" y="5928474"/>
            <a:ext cx="231618" cy="151745"/>
          </a:xfrm>
          <a:prstGeom prst="rect">
            <a:avLst/>
          </a:prstGeom>
        </p:spPr>
      </p:pic>
      <p:pic>
        <p:nvPicPr>
          <p:cNvPr id="65" name="Picture 64" descr="mean_300Z_and_track_nov_2013.png"/>
          <p:cNvPicPr>
            <a:picLocks noChangeAspect="1"/>
          </p:cNvPicPr>
          <p:nvPr/>
        </p:nvPicPr>
        <p:blipFill rotWithShape="1">
          <a:blip r:embed="rId5">
            <a:extLst>
              <a:ext uri="{28A0092B-C50C-407E-A947-70E740481C1C}">
                <a14:useLocalDpi xmlns:a14="http://schemas.microsoft.com/office/drawing/2010/main" val="0"/>
              </a:ext>
            </a:extLst>
          </a:blip>
          <a:srcRect l="44494" t="96742" r="51516" b="-664"/>
          <a:stretch/>
        </p:blipFill>
        <p:spPr>
          <a:xfrm>
            <a:off x="3995300" y="5905195"/>
            <a:ext cx="233211" cy="211763"/>
          </a:xfrm>
          <a:prstGeom prst="rect">
            <a:avLst/>
          </a:prstGeom>
        </p:spPr>
      </p:pic>
      <p:pic>
        <p:nvPicPr>
          <p:cNvPr id="66" name="Picture 65" descr="mean_300Z_and_track_nov_2013.png"/>
          <p:cNvPicPr>
            <a:picLocks noChangeAspect="1"/>
          </p:cNvPicPr>
          <p:nvPr/>
        </p:nvPicPr>
        <p:blipFill rotWithShape="1">
          <a:blip r:embed="rId5">
            <a:extLst>
              <a:ext uri="{28A0092B-C50C-407E-A947-70E740481C1C}">
                <a14:useLocalDpi xmlns:a14="http://schemas.microsoft.com/office/drawing/2010/main" val="0"/>
              </a:ext>
            </a:extLst>
          </a:blip>
          <a:srcRect l="9823" t="96742" r="86803" b="-558"/>
          <a:stretch/>
        </p:blipFill>
        <p:spPr>
          <a:xfrm>
            <a:off x="1986470" y="5905425"/>
            <a:ext cx="195391" cy="204184"/>
          </a:xfrm>
          <a:prstGeom prst="rect">
            <a:avLst/>
          </a:prstGeom>
        </p:spPr>
      </p:pic>
      <p:sp>
        <p:nvSpPr>
          <p:cNvPr id="67" name="TextBox 66"/>
          <p:cNvSpPr txBox="1"/>
          <p:nvPr/>
        </p:nvSpPr>
        <p:spPr>
          <a:xfrm>
            <a:off x="2192716" y="5906223"/>
            <a:ext cx="1679028" cy="184666"/>
          </a:xfrm>
          <a:prstGeom prst="rect">
            <a:avLst/>
          </a:prstGeom>
          <a:noFill/>
        </p:spPr>
        <p:txBody>
          <a:bodyPr wrap="square" lIns="0" tIns="0" rIns="0" bIns="0" rtlCol="0">
            <a:spAutoFit/>
          </a:bodyPr>
          <a:lstStyle/>
          <a:p>
            <a:r>
              <a:rPr lang="en-US" sz="1200" dirty="0" smtClean="0">
                <a:latin typeface="Arial"/>
                <a:cs typeface="Arial"/>
              </a:rPr>
              <a:t>0000 UTC (every 48 h)</a:t>
            </a:r>
            <a:endParaRPr lang="en-US" sz="1200" dirty="0">
              <a:latin typeface="Arial"/>
              <a:cs typeface="Arial"/>
            </a:endParaRPr>
          </a:p>
        </p:txBody>
      </p:sp>
      <p:sp>
        <p:nvSpPr>
          <p:cNvPr id="68" name="TextBox 67"/>
          <p:cNvSpPr txBox="1"/>
          <p:nvPr/>
        </p:nvSpPr>
        <p:spPr>
          <a:xfrm>
            <a:off x="4242594" y="5905425"/>
            <a:ext cx="1013158" cy="186356"/>
          </a:xfrm>
          <a:prstGeom prst="rect">
            <a:avLst/>
          </a:prstGeom>
          <a:noFill/>
        </p:spPr>
        <p:txBody>
          <a:bodyPr wrap="square" lIns="0" tIns="0" rIns="0" bIns="0" rtlCol="0">
            <a:spAutoFit/>
          </a:bodyPr>
          <a:lstStyle/>
          <a:p>
            <a:r>
              <a:rPr lang="en-US" sz="1200" dirty="0" smtClean="0">
                <a:latin typeface="Arial"/>
                <a:cs typeface="Arial"/>
              </a:rPr>
              <a:t>Starting Point</a:t>
            </a:r>
            <a:endParaRPr lang="en-US" sz="1200" dirty="0">
              <a:latin typeface="Arial"/>
              <a:cs typeface="Arial"/>
            </a:endParaRPr>
          </a:p>
        </p:txBody>
      </p:sp>
      <p:sp>
        <p:nvSpPr>
          <p:cNvPr id="69" name="TextBox 68"/>
          <p:cNvSpPr txBox="1"/>
          <p:nvPr/>
        </p:nvSpPr>
        <p:spPr>
          <a:xfrm>
            <a:off x="5673863" y="5905471"/>
            <a:ext cx="991120" cy="184666"/>
          </a:xfrm>
          <a:prstGeom prst="rect">
            <a:avLst/>
          </a:prstGeom>
          <a:noFill/>
        </p:spPr>
        <p:txBody>
          <a:bodyPr wrap="square" lIns="0" tIns="0" rIns="0" bIns="0" rtlCol="0">
            <a:spAutoFit/>
          </a:bodyPr>
          <a:lstStyle/>
          <a:p>
            <a:r>
              <a:rPr lang="en-US" sz="1200" dirty="0" smtClean="0">
                <a:latin typeface="Arial"/>
                <a:cs typeface="Arial"/>
              </a:rPr>
              <a:t>Ending Point</a:t>
            </a:r>
            <a:endParaRPr lang="en-US" sz="1200" dirty="0">
              <a:latin typeface="Arial"/>
              <a:cs typeface="Arial"/>
            </a:endParaRPr>
          </a:p>
        </p:txBody>
      </p:sp>
    </p:spTree>
    <p:extLst>
      <p:ext uri="{BB962C8B-B14F-4D97-AF65-F5344CB8AC3E}">
        <p14:creationId xmlns:p14="http://schemas.microsoft.com/office/powerpoint/2010/main" val="28691228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DT_theta_na_20.png"/>
          <p:cNvPicPr>
            <a:picLocks noChangeAspect="1"/>
          </p:cNvPicPr>
          <p:nvPr/>
        </p:nvPicPr>
        <p:blipFill rotWithShape="1">
          <a:blip r:embed="rId3">
            <a:extLst>
              <a:ext uri="{28A0092B-C50C-407E-A947-70E740481C1C}">
                <a14:useLocalDpi xmlns:a14="http://schemas.microsoft.com/office/drawing/2010/main" val="0"/>
              </a:ext>
            </a:extLst>
          </a:blip>
          <a:srcRect l="11986" t="15006" r="9616" b="5895"/>
          <a:stretch/>
        </p:blipFill>
        <p:spPr>
          <a:xfrm>
            <a:off x="68976" y="938683"/>
            <a:ext cx="4490948"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6</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1805521" y="306703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3395357" y="1241079"/>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3122725" y="1502689"/>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pic>
        <p:nvPicPr>
          <p:cNvPr id="79" name="Picture 78" descr="250_jet_mslp_v2_8.png"/>
          <p:cNvPicPr>
            <a:picLocks noChangeAspect="1"/>
          </p:cNvPicPr>
          <p:nvPr/>
        </p:nvPicPr>
        <p:blipFill rotWithShape="1">
          <a:blip r:embed="rId6">
            <a:extLst>
              <a:ext uri="{28A0092B-C50C-407E-A947-70E740481C1C}">
                <a14:useLocalDpi xmlns:a14="http://schemas.microsoft.com/office/drawing/2010/main" val="0"/>
              </a:ext>
            </a:extLst>
          </a:blip>
          <a:srcRect l="12213" t="14540" r="9705" b="6877"/>
          <a:stretch/>
        </p:blipFill>
        <p:spPr>
          <a:xfrm>
            <a:off x="4631321" y="938683"/>
            <a:ext cx="4443360" cy="3968496"/>
          </a:xfrm>
          <a:prstGeom prst="rect">
            <a:avLst/>
          </a:prstGeom>
          <a:ln w="12700">
            <a:noFill/>
          </a:ln>
        </p:spPr>
      </p:pic>
      <p:sp>
        <p:nvSpPr>
          <p:cNvPr id="80" name="Rectangle 79"/>
          <p:cNvSpPr/>
          <p:nvPr/>
        </p:nvSpPr>
        <p:spPr>
          <a:xfrm>
            <a:off x="7090664" y="1179523"/>
            <a:ext cx="481021" cy="584776"/>
          </a:xfrm>
          <a:prstGeom prst="rect">
            <a:avLst/>
          </a:prstGeom>
        </p:spPr>
        <p:txBody>
          <a:bodyPr wrap="none">
            <a:spAutoFit/>
          </a:bodyPr>
          <a:lstStyle/>
          <a:p>
            <a:pPr algn="ctr"/>
            <a:r>
              <a:rPr lang="en-US" sz="3200" b="1" dirty="0" smtClean="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5790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250_jet_mslp_v2_14.png"/>
          <p:cNvPicPr>
            <a:picLocks noChangeAspect="1"/>
          </p:cNvPicPr>
          <p:nvPr/>
        </p:nvPicPr>
        <p:blipFill rotWithShape="1">
          <a:blip r:embed="rId3">
            <a:extLst>
              <a:ext uri="{28A0092B-C50C-407E-A947-70E740481C1C}">
                <a14:useLocalDpi xmlns:a14="http://schemas.microsoft.com/office/drawing/2010/main" val="0"/>
              </a:ext>
            </a:extLst>
          </a:blip>
          <a:srcRect l="12161" t="14520" r="10319" b="6933"/>
          <a:stretch/>
        </p:blipFill>
        <p:spPr>
          <a:xfrm>
            <a:off x="4647112" y="938683"/>
            <a:ext cx="4413246" cy="3968496"/>
          </a:xfrm>
          <a:prstGeom prst="rect">
            <a:avLst/>
          </a:prstGeom>
          <a:ln w="12700">
            <a:noFill/>
          </a:ln>
        </p:spPr>
      </p:pic>
      <p:pic>
        <p:nvPicPr>
          <p:cNvPr id="81" name="Picture 80" descr="DT_theta_na_26.png"/>
          <p:cNvPicPr>
            <a:picLocks noChangeAspect="1"/>
          </p:cNvPicPr>
          <p:nvPr/>
        </p:nvPicPr>
        <p:blipFill rotWithShape="1">
          <a:blip r:embed="rId4">
            <a:extLst>
              <a:ext uri="{28A0092B-C50C-407E-A947-70E740481C1C}">
                <a14:useLocalDpi xmlns:a14="http://schemas.microsoft.com/office/drawing/2010/main" val="0"/>
              </a:ext>
            </a:extLst>
          </a:blip>
          <a:srcRect l="12046" t="14540" r="9610" b="5873"/>
          <a:stretch/>
        </p:blipFill>
        <p:spPr>
          <a:xfrm>
            <a:off x="78549" y="938683"/>
            <a:ext cx="4460511"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2335789" y="297039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3643847" y="1406751"/>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3371215" y="1668361"/>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0" name="Rectangle 79"/>
          <p:cNvSpPr/>
          <p:nvPr/>
        </p:nvSpPr>
        <p:spPr>
          <a:xfrm>
            <a:off x="7614188" y="1417391"/>
            <a:ext cx="481021" cy="584776"/>
          </a:xfrm>
          <a:prstGeom prst="rect">
            <a:avLst/>
          </a:prstGeom>
        </p:spPr>
        <p:txBody>
          <a:bodyPr wrap="none">
            <a:spAutoFit/>
          </a:bodyPr>
          <a:lstStyle/>
          <a:p>
            <a:pPr algn="ctr"/>
            <a:r>
              <a:rPr lang="en-US" sz="3200" b="1" dirty="0" smtClean="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039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250_jet_mslp_v2_20.png"/>
          <p:cNvPicPr>
            <a:picLocks noChangeAspect="1"/>
          </p:cNvPicPr>
          <p:nvPr/>
        </p:nvPicPr>
        <p:blipFill rotWithShape="1">
          <a:blip r:embed="rId3">
            <a:extLst>
              <a:ext uri="{28A0092B-C50C-407E-A947-70E740481C1C}">
                <a14:useLocalDpi xmlns:a14="http://schemas.microsoft.com/office/drawing/2010/main" val="0"/>
              </a:ext>
            </a:extLst>
          </a:blip>
          <a:srcRect l="12190" t="14717" r="10710" b="7045"/>
          <a:stretch/>
        </p:blipFill>
        <p:spPr>
          <a:xfrm>
            <a:off x="4652100" y="938683"/>
            <a:ext cx="4406717" cy="3968496"/>
          </a:xfrm>
          <a:prstGeom prst="rect">
            <a:avLst/>
          </a:prstGeom>
          <a:ln w="12700">
            <a:noFill/>
          </a:ln>
        </p:spPr>
      </p:pic>
      <p:pic>
        <p:nvPicPr>
          <p:cNvPr id="78" name="Picture 77" descr="DT_theta_na_32.png"/>
          <p:cNvPicPr>
            <a:picLocks noChangeAspect="1"/>
          </p:cNvPicPr>
          <p:nvPr/>
        </p:nvPicPr>
        <p:blipFill rotWithShape="1">
          <a:blip r:embed="rId4">
            <a:extLst>
              <a:ext uri="{28A0092B-C50C-407E-A947-70E740481C1C}">
                <a14:useLocalDpi xmlns:a14="http://schemas.microsoft.com/office/drawing/2010/main" val="0"/>
              </a:ext>
            </a:extLst>
          </a:blip>
          <a:srcRect l="12175" t="14540" r="9595" b="5873"/>
          <a:stretch/>
        </p:blipFill>
        <p:spPr>
          <a:xfrm>
            <a:off x="82781" y="938683"/>
            <a:ext cx="4453914"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2894941" y="2556222"/>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3372238" y="1058564"/>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3550860" y="1474275"/>
            <a:ext cx="295903" cy="247176"/>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0" name="Rectangle 79"/>
          <p:cNvSpPr/>
          <p:nvPr/>
        </p:nvSpPr>
        <p:spPr>
          <a:xfrm>
            <a:off x="7941266" y="1460469"/>
            <a:ext cx="481021" cy="584776"/>
          </a:xfrm>
          <a:prstGeom prst="rect">
            <a:avLst/>
          </a:prstGeom>
        </p:spPr>
        <p:txBody>
          <a:bodyPr wrap="none">
            <a:spAutoFit/>
          </a:bodyPr>
          <a:lstStyle/>
          <a:p>
            <a:pPr algn="ctr"/>
            <a:r>
              <a:rPr lang="en-US" sz="3200" b="1" dirty="0" smtClean="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5898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DT_theta_na_30.png"/>
          <p:cNvPicPr>
            <a:picLocks noChangeAspect="1"/>
          </p:cNvPicPr>
          <p:nvPr/>
        </p:nvPicPr>
        <p:blipFill rotWithShape="1">
          <a:blip r:embed="rId3">
            <a:extLst>
              <a:ext uri="{28A0092B-C50C-407E-A947-70E740481C1C}">
                <a14:useLocalDpi xmlns:a14="http://schemas.microsoft.com/office/drawing/2010/main" val="0"/>
              </a:ext>
            </a:extLst>
          </a:blip>
          <a:srcRect l="7457" t="3219" r="7194" b="9116"/>
          <a:stretch/>
        </p:blipFill>
        <p:spPr>
          <a:xfrm>
            <a:off x="83024" y="938683"/>
            <a:ext cx="4454537"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529782" y="2384509"/>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426213" y="2013155"/>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2270668" y="2292421"/>
            <a:ext cx="295902"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pic>
        <p:nvPicPr>
          <p:cNvPr id="82" name="Picture 81" descr="250_jet_mslp_14.png"/>
          <p:cNvPicPr>
            <a:picLocks noChangeAspect="1"/>
          </p:cNvPicPr>
          <p:nvPr/>
        </p:nvPicPr>
        <p:blipFill rotWithShape="1">
          <a:blip r:embed="rId6">
            <a:extLst>
              <a:ext uri="{28A0092B-C50C-407E-A947-70E740481C1C}">
                <a14:useLocalDpi xmlns:a14="http://schemas.microsoft.com/office/drawing/2010/main" val="0"/>
              </a:ext>
            </a:extLst>
          </a:blip>
          <a:srcRect l="7226" t="3134" r="7500" b="10221"/>
          <a:stretch/>
        </p:blipFill>
        <p:spPr>
          <a:xfrm>
            <a:off x="4610685" y="938683"/>
            <a:ext cx="4450644" cy="3968496"/>
          </a:xfrm>
          <a:prstGeom prst="rect">
            <a:avLst/>
          </a:prstGeom>
          <a:ln w="12700">
            <a:noFill/>
          </a:ln>
        </p:spPr>
      </p:pic>
      <p:sp>
        <p:nvSpPr>
          <p:cNvPr id="83" name="Rectangle 82"/>
          <p:cNvSpPr/>
          <p:nvPr/>
        </p:nvSpPr>
        <p:spPr>
          <a:xfrm>
            <a:off x="5617885" y="1663024"/>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6501110" y="1998219"/>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5" name="Rectangle 84"/>
          <p:cNvSpPr/>
          <p:nvPr/>
        </p:nvSpPr>
        <p:spPr>
          <a:xfrm>
            <a:off x="8039196" y="2436837"/>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49772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grpSp>
        <p:nvGrpSpPr>
          <p:cNvPr id="2" name="Group 1"/>
          <p:cNvGrpSpPr/>
          <p:nvPr/>
        </p:nvGrpSpPr>
        <p:grpSpPr>
          <a:xfrm>
            <a:off x="332453" y="2289468"/>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427548"/>
            <a:ext cx="9060139"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Dynamic tropopause (DT)</a:t>
            </a:r>
            <a:r>
              <a:rPr lang="en-US" sz="1200" dirty="0">
                <a:solidFill>
                  <a:srgbClr val="000000"/>
                </a:solidFill>
                <a:latin typeface="Arial" panose="020B0604020202020204" pitchFamily="34" charset="0"/>
                <a:cs typeface="Arial" panose="020B0604020202020204" pitchFamily="34" charset="0"/>
              </a:rPr>
              <a:t> </a:t>
            </a:r>
            <a:r>
              <a:rPr lang="en-US" sz="1200" dirty="0" smtClean="0">
                <a:solidFill>
                  <a:srgbClr val="000000"/>
                </a:solidFill>
                <a:latin typeface="Arial" panose="020B0604020202020204" pitchFamily="34" charset="0"/>
                <a:cs typeface="Arial" panose="020B0604020202020204" pitchFamily="34" charset="0"/>
              </a:rPr>
              <a:t>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DT </a:t>
            </a:r>
            <a:r>
              <a:rPr lang="en-US" sz="1200" dirty="0">
                <a:solidFill>
                  <a:srgbClr val="000000"/>
                </a:solidFill>
                <a:latin typeface="Arial" panose="020B0604020202020204" pitchFamily="34" charset="0"/>
                <a:cs typeface="Arial" panose="020B0604020202020204" pitchFamily="34" charset="0"/>
              </a:rPr>
              <a:t>p</a:t>
            </a:r>
            <a:r>
              <a:rPr lang="en-US" sz="12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200" dirty="0">
                <a:solidFill>
                  <a:srgbClr val="000000"/>
                </a:solidFill>
                <a:latin typeface="Arial" panose="020B0604020202020204" pitchFamily="34" charset="0"/>
                <a:cs typeface="Arial" panose="020B0604020202020204" pitchFamily="34" charset="0"/>
              </a:rPr>
              <a:t>on 1.5-PVU </a:t>
            </a:r>
            <a:r>
              <a:rPr lang="en-US" sz="1200" dirty="0" smtClean="0">
                <a:solidFill>
                  <a:srgbClr val="000000"/>
                </a:solidFill>
                <a:latin typeface="Arial" panose="020B0604020202020204" pitchFamily="34" charset="0"/>
                <a:cs typeface="Arial" panose="020B0604020202020204" pitchFamily="34" charset="0"/>
              </a:rPr>
              <a:t>surface valid </a:t>
            </a:r>
            <a:r>
              <a:rPr lang="en-US" sz="1200" dirty="0">
                <a:solidFill>
                  <a:srgbClr val="000000"/>
                </a:solidFill>
                <a:latin typeface="Arial" panose="020B0604020202020204" pitchFamily="34" charset="0"/>
                <a:cs typeface="Arial" panose="020B0604020202020204" pitchFamily="34" charset="0"/>
              </a:rPr>
              <a:t>0000 UTC 1 Dec </a:t>
            </a:r>
            <a:r>
              <a:rPr lang="en-US" sz="1200" dirty="0" smtClean="0">
                <a:solidFill>
                  <a:srgbClr val="000000"/>
                </a:solidFill>
                <a:latin typeface="Arial" panose="020B0604020202020204" pitchFamily="34" charset="0"/>
                <a:cs typeface="Arial" panose="020B0604020202020204" pitchFamily="34" charset="0"/>
              </a:rPr>
              <a:t>1991; (right) same as left except DT pressure (hPa, thin contours and shading). Adapted from Fig. 11 in Pyle et al. (2004).</a:t>
            </a:r>
            <a:endParaRPr lang="en-US" sz="1200" dirty="0">
              <a:solidFill>
                <a:srgbClr val="00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457200" y="848173"/>
            <a:ext cx="83535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TPVs are defined as tropopause-based vortices of high-latitude origin and are material features (Pyle et al. 2004; </a:t>
            </a:r>
            <a:r>
              <a:rPr lang="en-US" sz="1900" dirty="0" err="1">
                <a:latin typeface="Arial" panose="020B0604020202020204" pitchFamily="34" charset="0"/>
                <a:cs typeface="Arial" panose="020B0604020202020204" pitchFamily="34" charset="0"/>
              </a:rPr>
              <a:t>Cavallo</a:t>
            </a:r>
            <a:r>
              <a:rPr lang="en-US" sz="1900" dirty="0">
                <a:latin typeface="Arial" panose="020B0604020202020204" pitchFamily="34" charset="0"/>
                <a:cs typeface="Arial" panose="020B0604020202020204" pitchFamily="34" charset="0"/>
              </a:rPr>
              <a:t> and Hakim 2009, 2010)</a:t>
            </a:r>
          </a:p>
        </p:txBody>
      </p:sp>
    </p:spTree>
    <p:extLst>
      <p:ext uri="{BB962C8B-B14F-4D97-AF65-F5344CB8AC3E}">
        <p14:creationId xmlns:p14="http://schemas.microsoft.com/office/powerpoint/2010/main" val="19151955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250_jet_mslp_18.png"/>
          <p:cNvPicPr>
            <a:picLocks noChangeAspect="1"/>
          </p:cNvPicPr>
          <p:nvPr/>
        </p:nvPicPr>
        <p:blipFill rotWithShape="1">
          <a:blip r:embed="rId3">
            <a:extLst>
              <a:ext uri="{28A0092B-C50C-407E-A947-70E740481C1C}">
                <a14:useLocalDpi xmlns:a14="http://schemas.microsoft.com/office/drawing/2010/main" val="0"/>
              </a:ext>
            </a:extLst>
          </a:blip>
          <a:srcRect l="7175" t="3286" r="7223" b="10353"/>
          <a:stretch/>
        </p:blipFill>
        <p:spPr>
          <a:xfrm>
            <a:off x="4591107" y="938683"/>
            <a:ext cx="4482467" cy="3968496"/>
          </a:xfrm>
          <a:prstGeom prst="rect">
            <a:avLst/>
          </a:prstGeom>
          <a:ln w="12700">
            <a:noFill/>
          </a:ln>
        </p:spPr>
      </p:pic>
      <p:pic>
        <p:nvPicPr>
          <p:cNvPr id="78" name="Picture 77" descr="DT_theta_na_34.png"/>
          <p:cNvPicPr>
            <a:picLocks noChangeAspect="1"/>
          </p:cNvPicPr>
          <p:nvPr/>
        </p:nvPicPr>
        <p:blipFill rotWithShape="1">
          <a:blip r:embed="rId4">
            <a:extLst>
              <a:ext uri="{28A0092B-C50C-407E-A947-70E740481C1C}">
                <a14:useLocalDpi xmlns:a14="http://schemas.microsoft.com/office/drawing/2010/main" val="0"/>
              </a:ext>
            </a:extLst>
          </a:blip>
          <a:srcRect l="7482" t="3313" r="7194" b="9115"/>
          <a:stretch/>
        </p:blipFill>
        <p:spPr>
          <a:xfrm>
            <a:off x="82631" y="938683"/>
            <a:ext cx="4458035"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1248579" y="2634242"/>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482059" y="2539358"/>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2326514" y="2818624"/>
            <a:ext cx="295902"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144356" y="203581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6511036" y="2465432"/>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5" name="Rectangle 84"/>
          <p:cNvSpPr/>
          <p:nvPr/>
        </p:nvSpPr>
        <p:spPr>
          <a:xfrm>
            <a:off x="7590998" y="3652093"/>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0" name="Rectangle 79"/>
          <p:cNvSpPr/>
          <p:nvPr/>
        </p:nvSpPr>
        <p:spPr>
          <a:xfrm>
            <a:off x="7913506" y="1995547"/>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4892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descr="250_jet_mslp_22.png"/>
          <p:cNvPicPr>
            <a:picLocks noChangeAspect="1"/>
          </p:cNvPicPr>
          <p:nvPr/>
        </p:nvPicPr>
        <p:blipFill rotWithShape="1">
          <a:blip r:embed="rId3">
            <a:extLst>
              <a:ext uri="{28A0092B-C50C-407E-A947-70E740481C1C}">
                <a14:useLocalDpi xmlns:a14="http://schemas.microsoft.com/office/drawing/2010/main" val="0"/>
              </a:ext>
            </a:extLst>
          </a:blip>
          <a:srcRect l="7253" t="3222" r="7203" b="10518"/>
          <a:stretch/>
        </p:blipFill>
        <p:spPr>
          <a:xfrm>
            <a:off x="4596880" y="936711"/>
            <a:ext cx="4484678" cy="3968496"/>
          </a:xfrm>
          <a:prstGeom prst="rect">
            <a:avLst/>
          </a:prstGeom>
          <a:ln w="12700">
            <a:noFill/>
          </a:ln>
        </p:spPr>
      </p:pic>
      <p:pic>
        <p:nvPicPr>
          <p:cNvPr id="89" name="Picture 88" descr="DT_theta_na_38.png"/>
          <p:cNvPicPr>
            <a:picLocks noChangeAspect="1"/>
          </p:cNvPicPr>
          <p:nvPr/>
        </p:nvPicPr>
        <p:blipFill rotWithShape="1">
          <a:blip r:embed="rId4">
            <a:extLst>
              <a:ext uri="{28A0092B-C50C-407E-A947-70E740481C1C}">
                <a14:useLocalDpi xmlns:a14="http://schemas.microsoft.com/office/drawing/2010/main" val="0"/>
              </a:ext>
            </a:extLst>
          </a:blip>
          <a:srcRect l="7224" t="3202" r="7205" b="9266"/>
          <a:stretch/>
        </p:blipFill>
        <p:spPr>
          <a:xfrm>
            <a:off x="72088" y="936711"/>
            <a:ext cx="4472880"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10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969400" y="2762228"/>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527830" y="2696078"/>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a:off x="2977173" y="3089988"/>
            <a:ext cx="0" cy="354052"/>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130304" y="2660982"/>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7170901" y="3077224"/>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5" name="Rectangle 84"/>
          <p:cNvSpPr/>
          <p:nvPr/>
        </p:nvSpPr>
        <p:spPr>
          <a:xfrm>
            <a:off x="7119979" y="2283292"/>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8" name="Rectangle 87"/>
          <p:cNvSpPr/>
          <p:nvPr/>
        </p:nvSpPr>
        <p:spPr>
          <a:xfrm>
            <a:off x="8136732" y="2369987"/>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2566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Cross Section</a:t>
            </a:r>
            <a:endParaRPr lang="en-US" sz="2000" b="1" dirty="0">
              <a:solidFill>
                <a:srgbClr val="FF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          and wind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dirty="0">
                <a:solidFill>
                  <a:prstClr val="black"/>
                </a:solidFill>
                <a:latin typeface="Arial" panose="020B0604020202020204" pitchFamily="34" charset="0"/>
                <a:cs typeface="Arial" panose="020B0604020202020204" pitchFamily="34" charset="0"/>
              </a:rPr>
              <a:t>, barbs</a:t>
            </a:r>
            <a:r>
              <a:rPr lang="en-US" sz="1500" dirty="0">
                <a:solidFill>
                  <a:srgbClr val="000000"/>
                </a:solidFill>
                <a:latin typeface="Arial" panose="020B0604020202020204" pitchFamily="34" charset="0"/>
                <a:cs typeface="Arial" panose="020B0604020202020204" pitchFamily="34" charset="0"/>
              </a:rPr>
              <a:t>) on 2-PVU surface</a:t>
            </a:r>
            <a:endParaRPr lang="en-US" sz="1500" baseline="30000" dirty="0">
              <a:solidFill>
                <a:srgbClr val="00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78" name="Picture 77" descr="pv_cross_30N97W_70N97W_19820109_1800.png"/>
          <p:cNvPicPr>
            <a:picLocks noChangeAspect="1"/>
          </p:cNvPicPr>
          <p:nvPr/>
        </p:nvPicPr>
        <p:blipFill rotWithShape="1">
          <a:blip r:embed="rId3">
            <a:extLst>
              <a:ext uri="{28A0092B-C50C-407E-A947-70E740481C1C}">
                <a14:useLocalDpi xmlns:a14="http://schemas.microsoft.com/office/drawing/2010/main" val="0"/>
              </a:ext>
            </a:extLst>
          </a:blip>
          <a:srcRect t="1948"/>
          <a:stretch/>
        </p:blipFill>
        <p:spPr>
          <a:xfrm>
            <a:off x="49051" y="946833"/>
            <a:ext cx="4423989" cy="4594381"/>
          </a:xfrm>
          <a:prstGeom prst="rect">
            <a:avLst/>
          </a:prstGeom>
        </p:spPr>
      </p:pic>
      <p:grpSp>
        <p:nvGrpSpPr>
          <p:cNvPr id="80" name="Group 79"/>
          <p:cNvGrpSpPr/>
          <p:nvPr/>
        </p:nvGrpSpPr>
        <p:grpSpPr>
          <a:xfrm>
            <a:off x="4551666" y="1418545"/>
            <a:ext cx="4558348" cy="4070588"/>
            <a:chOff x="370204" y="3501228"/>
            <a:chExt cx="3395423" cy="3032100"/>
          </a:xfrm>
        </p:grpSpPr>
        <p:pic>
          <p:nvPicPr>
            <p:cNvPr id="86" name="Picture 85" descr="DT_theta_crossline_30N97W_70N97W_19820109_1800.png"/>
            <p:cNvPicPr>
              <a:picLocks noChangeAspect="1"/>
            </p:cNvPicPr>
            <p:nvPr/>
          </p:nvPicPr>
          <p:blipFill rotWithShape="1">
            <a:blip r:embed="rId4">
              <a:extLst>
                <a:ext uri="{28A0092B-C50C-407E-A947-70E740481C1C}">
                  <a14:useLocalDpi xmlns:a14="http://schemas.microsoft.com/office/drawing/2010/main" val="0"/>
                </a:ext>
              </a:extLst>
            </a:blip>
            <a:srcRect t="3346"/>
            <a:stretch/>
          </p:blipFill>
          <p:spPr>
            <a:xfrm>
              <a:off x="370204" y="3501228"/>
              <a:ext cx="3395423" cy="3009223"/>
            </a:xfrm>
            <a:prstGeom prst="rect">
              <a:avLst/>
            </a:prstGeom>
          </p:spPr>
        </p:pic>
        <p:sp>
          <p:nvSpPr>
            <p:cNvPr id="87" name="Rectangle 86"/>
            <p:cNvSpPr/>
            <p:nvPr/>
          </p:nvSpPr>
          <p:spPr>
            <a:xfrm>
              <a:off x="3580931" y="6396039"/>
              <a:ext cx="137289" cy="1372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81" name="Rectangle 80"/>
          <p:cNvSpPr/>
          <p:nvPr/>
        </p:nvSpPr>
        <p:spPr>
          <a:xfrm>
            <a:off x="6668504" y="4427089"/>
            <a:ext cx="406932" cy="461665"/>
          </a:xfrm>
          <a:prstGeom prst="rect">
            <a:avLst/>
          </a:prstGeom>
          <a:noFill/>
        </p:spPr>
        <p:txBody>
          <a:bodyPr wrap="none" lIns="91440" tIns="45720" rIns="91440" bIns="45720">
            <a:spAutoFit/>
          </a:bodyPr>
          <a:lstStyle/>
          <a:p>
            <a:pPr algn="ctr"/>
            <a:r>
              <a:rPr lang="en-US" sz="2400" b="1" kern="12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1600" b="1" kern="1200" cap="none" spc="0" baseline="-250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2" name="Rectangle 81"/>
          <p:cNvSpPr/>
          <p:nvPr/>
        </p:nvSpPr>
        <p:spPr>
          <a:xfrm>
            <a:off x="6668504" y="1666344"/>
            <a:ext cx="406932" cy="461665"/>
          </a:xfrm>
          <a:prstGeom prst="rect">
            <a:avLst/>
          </a:prstGeom>
          <a:noFill/>
        </p:spPr>
        <p:txBody>
          <a:bodyPr wrap="none" lIns="91440" tIns="45720" rIns="91440" bIns="45720">
            <a:spAutoFit/>
          </a:bodyPr>
          <a:lstStyle/>
          <a:p>
            <a:pPr algn="ctr"/>
            <a:r>
              <a:rPr lang="en-US" sz="2400" b="1" kern="12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1600" b="1" kern="1200" cap="none" spc="0" baseline="-250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Content Placeholder 2"/>
          <p:cNvSpPr>
            <a:spLocks noGrp="1"/>
          </p:cNvSpPr>
          <p:nvPr>
            <p:ph idx="1"/>
          </p:nvPr>
        </p:nvSpPr>
        <p:spPr>
          <a:xfrm>
            <a:off x="0" y="5766457"/>
            <a:ext cx="4590117" cy="942616"/>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a:t>
            </a:r>
            <a:r>
              <a:rPr lang="en-US" sz="1500" dirty="0" smtClean="0">
                <a:solidFill>
                  <a:srgbClr val="000000"/>
                </a:solidFill>
                <a:latin typeface="Arial" panose="020B0604020202020204" pitchFamily="34" charset="0"/>
                <a:cs typeface="Arial" panose="020B0604020202020204" pitchFamily="34" charset="0"/>
              </a:rPr>
              <a:t>vorticity (PVU, </a:t>
            </a:r>
            <a:r>
              <a:rPr lang="en-US" sz="1500" dirty="0">
                <a:solidFill>
                  <a:srgbClr val="000000"/>
                </a:solidFill>
                <a:latin typeface="Arial" panose="020B0604020202020204" pitchFamily="34" charset="0"/>
                <a:cs typeface="Arial" panose="020B0604020202020204" pitchFamily="34" charset="0"/>
              </a:rPr>
              <a:t>shaded)</a:t>
            </a:r>
            <a:r>
              <a:rPr lang="en-US" sz="1500" dirty="0" smtClean="0">
                <a:solidFill>
                  <a:srgbClr val="000000"/>
                </a:solidFill>
                <a:latin typeface="Arial" panose="020B0604020202020204" pitchFamily="34" charset="0"/>
                <a:cs typeface="Arial" panose="020B0604020202020204" pitchFamily="34" charset="0"/>
              </a:rPr>
              <a:t>, wind                        speed (white, </a:t>
            </a:r>
            <a:r>
              <a:rPr lang="en-US" sz="1500" dirty="0">
                <a:solidFill>
                  <a:srgbClr val="000000"/>
                </a:solidFill>
                <a:latin typeface="Arial" panose="020B0604020202020204" pitchFamily="34" charset="0"/>
                <a:cs typeface="Arial" panose="020B0604020202020204" pitchFamily="34" charset="0"/>
              </a:rPr>
              <a:t>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potential temperature (K, black)</a:t>
            </a:r>
            <a:endParaRPr lang="en-US" sz="1500" baseline="30000" dirty="0">
              <a:latin typeface="Arial" panose="020B0604020202020204" pitchFamily="34" charset="0"/>
              <a:cs typeface="Arial" panose="020B0604020202020204" pitchFamily="34" charset="0"/>
            </a:endParaRPr>
          </a:p>
        </p:txBody>
      </p:sp>
      <p:sp>
        <p:nvSpPr>
          <p:cNvPr id="92" name="Rectangle 91"/>
          <p:cNvSpPr/>
          <p:nvPr/>
        </p:nvSpPr>
        <p:spPr>
          <a:xfrm>
            <a:off x="1932559" y="3727518"/>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3" name="Rectangle 92"/>
          <p:cNvSpPr/>
          <p:nvPr/>
        </p:nvSpPr>
        <p:spPr>
          <a:xfrm>
            <a:off x="7184325" y="2753688"/>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94" name="Straight Arrow Connector 93"/>
          <p:cNvCxnSpPr/>
          <p:nvPr/>
        </p:nvCxnSpPr>
        <p:spPr>
          <a:xfrm flipH="1">
            <a:off x="7075730" y="3044966"/>
            <a:ext cx="204180" cy="176985"/>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8266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17" name="Picture 16" descr="Qn_600-400_5.png"/>
          <p:cNvPicPr>
            <a:picLocks noChangeAspect="1"/>
          </p:cNvPicPr>
          <p:nvPr/>
        </p:nvPicPr>
        <p:blipFill rotWithShape="1">
          <a:blip r:embed="rId3">
            <a:extLst>
              <a:ext uri="{28A0092B-C50C-407E-A947-70E740481C1C}">
                <a14:useLocalDpi xmlns:a14="http://schemas.microsoft.com/office/drawing/2010/main" val="0"/>
              </a:ext>
            </a:extLst>
          </a:blip>
          <a:srcRect l="6740" t="3554" r="6908" b="7786"/>
          <a:stretch/>
        </p:blipFill>
        <p:spPr>
          <a:xfrm>
            <a:off x="151582" y="1126299"/>
            <a:ext cx="4295520" cy="3968496"/>
          </a:xfrm>
          <a:prstGeom prst="rect">
            <a:avLst/>
          </a:prstGeom>
          <a:ln w="12700">
            <a:solidFill>
              <a:schemeClr val="tx1"/>
            </a:solidFill>
          </a:ln>
        </p:spPr>
      </p:pic>
      <p:pic>
        <p:nvPicPr>
          <p:cNvPr id="24" name="Picture 23" descr="Qs_600-400_5.png"/>
          <p:cNvPicPr>
            <a:picLocks noChangeAspect="1"/>
          </p:cNvPicPr>
          <p:nvPr/>
        </p:nvPicPr>
        <p:blipFill rotWithShape="1">
          <a:blip r:embed="rId4">
            <a:extLst>
              <a:ext uri="{28A0092B-C50C-407E-A947-70E740481C1C}">
                <a14:useLocalDpi xmlns:a14="http://schemas.microsoft.com/office/drawing/2010/main" val="0"/>
              </a:ext>
            </a:extLst>
          </a:blip>
          <a:srcRect l="6905" t="3636" r="6834" b="8006"/>
          <a:stretch/>
        </p:blipFill>
        <p:spPr>
          <a:xfrm>
            <a:off x="4684351" y="1126299"/>
            <a:ext cx="4305594" cy="3968496"/>
          </a:xfrm>
          <a:prstGeom prst="rect">
            <a:avLst/>
          </a:prstGeom>
          <a:ln w="12700">
            <a:solidFill>
              <a:schemeClr val="tx1"/>
            </a:solidFill>
          </a:ln>
        </p:spPr>
      </p:pic>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51582"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1050 hPa</a:t>
            </a:r>
            <a:endParaRPr lang="en-US" sz="1400" kern="1200" dirty="0">
              <a:solidFill>
                <a:srgbClr val="0017FF"/>
              </a:solidFill>
              <a:latin typeface="Arial"/>
              <a:cs typeface="Arial"/>
            </a:endParaRPr>
          </a:p>
        </p:txBody>
      </p:sp>
      <p:sp>
        <p:nvSpPr>
          <p:cNvPr id="50" name="TextBox 49"/>
          <p:cNvSpPr txBox="1"/>
          <p:nvPr/>
        </p:nvSpPr>
        <p:spPr>
          <a:xfrm>
            <a:off x="4686129"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1050 hPa</a:t>
            </a:r>
            <a:endParaRPr lang="en-US" sz="1400" kern="1200" dirty="0">
              <a:solidFill>
                <a:srgbClr val="0017FF"/>
              </a:solidFill>
              <a:latin typeface="Arial"/>
              <a:cs typeface="Arial"/>
            </a:endParaRPr>
          </a:p>
        </p:txBody>
      </p:sp>
      <p:sp>
        <p:nvSpPr>
          <p:cNvPr id="51" name="Rectangle 50"/>
          <p:cNvSpPr/>
          <p:nvPr/>
        </p:nvSpPr>
        <p:spPr>
          <a:xfrm>
            <a:off x="1669264" y="160349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2" name="Rectangle 51"/>
          <p:cNvSpPr/>
          <p:nvPr/>
        </p:nvSpPr>
        <p:spPr>
          <a:xfrm>
            <a:off x="6205849" y="160349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151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Qs_600-400_6.png"/>
          <p:cNvPicPr>
            <a:picLocks noChangeAspect="1"/>
          </p:cNvPicPr>
          <p:nvPr/>
        </p:nvPicPr>
        <p:blipFill rotWithShape="1">
          <a:blip r:embed="rId3">
            <a:extLst>
              <a:ext uri="{28A0092B-C50C-407E-A947-70E740481C1C}">
                <a14:useLocalDpi xmlns:a14="http://schemas.microsoft.com/office/drawing/2010/main" val="0"/>
              </a:ext>
            </a:extLst>
          </a:blip>
          <a:srcRect l="6922" t="3563" r="6786" b="7884"/>
          <a:stretch/>
        </p:blipFill>
        <p:spPr>
          <a:xfrm>
            <a:off x="4700256" y="1126299"/>
            <a:ext cx="4297607" cy="3968496"/>
          </a:xfrm>
          <a:prstGeom prst="rect">
            <a:avLst/>
          </a:prstGeom>
          <a:ln w="12700">
            <a:solidFill>
              <a:schemeClr val="tx1"/>
            </a:solidFill>
          </a:ln>
        </p:spPr>
      </p:pic>
      <p:pic>
        <p:nvPicPr>
          <p:cNvPr id="51" name="Picture 50" descr="Qn_600-400_6.png"/>
          <p:cNvPicPr>
            <a:picLocks noChangeAspect="1"/>
          </p:cNvPicPr>
          <p:nvPr/>
        </p:nvPicPr>
        <p:blipFill rotWithShape="1">
          <a:blip r:embed="rId4">
            <a:extLst>
              <a:ext uri="{28A0092B-C50C-407E-A947-70E740481C1C}">
                <a14:useLocalDpi xmlns:a14="http://schemas.microsoft.com/office/drawing/2010/main" val="0"/>
              </a:ext>
            </a:extLst>
          </a:blip>
          <a:srcRect l="6879" t="3553" r="6734" b="7776"/>
          <a:stretch/>
        </p:blipFill>
        <p:spPr>
          <a:xfrm>
            <a:off x="153329" y="1126299"/>
            <a:ext cx="4296757" cy="3968496"/>
          </a:xfrm>
          <a:prstGeom prst="rect">
            <a:avLst/>
          </a:prstGeom>
          <a:ln w="12700">
            <a:solidFill>
              <a:schemeClr val="tx1"/>
            </a:solid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64810"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1056 hPa</a:t>
            </a:r>
            <a:endParaRPr lang="en-US" sz="1400" kern="1200" dirty="0">
              <a:solidFill>
                <a:srgbClr val="0017FF"/>
              </a:solidFill>
              <a:latin typeface="Arial"/>
              <a:cs typeface="Arial"/>
            </a:endParaRPr>
          </a:p>
        </p:txBody>
      </p:sp>
      <p:sp>
        <p:nvSpPr>
          <p:cNvPr id="50" name="TextBox 49"/>
          <p:cNvSpPr txBox="1"/>
          <p:nvPr/>
        </p:nvSpPr>
        <p:spPr>
          <a:xfrm>
            <a:off x="4699357"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1056 hPa</a:t>
            </a:r>
            <a:endParaRPr lang="en-US" sz="1400" kern="1200" dirty="0">
              <a:solidFill>
                <a:srgbClr val="0017FF"/>
              </a:solidFill>
              <a:latin typeface="Arial"/>
              <a:cs typeface="Arial"/>
            </a:endParaRPr>
          </a:p>
        </p:txBody>
      </p:sp>
      <p:sp>
        <p:nvSpPr>
          <p:cNvPr id="53" name="Rectangle 52"/>
          <p:cNvSpPr/>
          <p:nvPr/>
        </p:nvSpPr>
        <p:spPr>
          <a:xfrm>
            <a:off x="1947726" y="2159308"/>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5" name="Rectangle 54"/>
          <p:cNvSpPr/>
          <p:nvPr/>
        </p:nvSpPr>
        <p:spPr>
          <a:xfrm>
            <a:off x="6497786" y="2159308"/>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6153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Qs_600-400_7.png"/>
          <p:cNvPicPr>
            <a:picLocks noChangeAspect="1"/>
          </p:cNvPicPr>
          <p:nvPr/>
        </p:nvPicPr>
        <p:blipFill rotWithShape="1">
          <a:blip r:embed="rId3">
            <a:extLst>
              <a:ext uri="{28A0092B-C50C-407E-A947-70E740481C1C}">
                <a14:useLocalDpi xmlns:a14="http://schemas.microsoft.com/office/drawing/2010/main" val="0"/>
              </a:ext>
            </a:extLst>
          </a:blip>
          <a:srcRect l="6847" t="3629" r="6866" b="7837"/>
          <a:stretch/>
        </p:blipFill>
        <p:spPr>
          <a:xfrm>
            <a:off x="4698438" y="1126299"/>
            <a:ext cx="4298451" cy="3968496"/>
          </a:xfrm>
          <a:prstGeom prst="rect">
            <a:avLst/>
          </a:prstGeom>
          <a:ln w="12700">
            <a:solidFill>
              <a:schemeClr val="tx1"/>
            </a:solidFill>
          </a:ln>
        </p:spPr>
      </p:pic>
      <p:pic>
        <p:nvPicPr>
          <p:cNvPr id="53" name="Picture 52" descr="Qn_600-400_7.png"/>
          <p:cNvPicPr>
            <a:picLocks noChangeAspect="1"/>
          </p:cNvPicPr>
          <p:nvPr/>
        </p:nvPicPr>
        <p:blipFill rotWithShape="1">
          <a:blip r:embed="rId4">
            <a:extLst>
              <a:ext uri="{28A0092B-C50C-407E-A947-70E740481C1C}">
                <a14:useLocalDpi xmlns:a14="http://schemas.microsoft.com/office/drawing/2010/main" val="0"/>
              </a:ext>
            </a:extLst>
          </a:blip>
          <a:srcRect l="6957" t="3554" r="6819" b="7775"/>
          <a:stretch/>
        </p:blipFill>
        <p:spPr>
          <a:xfrm>
            <a:off x="162320" y="1126299"/>
            <a:ext cx="4288710" cy="3968496"/>
          </a:xfrm>
          <a:prstGeom prst="rect">
            <a:avLst/>
          </a:prstGeom>
          <a:ln w="12700">
            <a:solidFill>
              <a:schemeClr val="tx1"/>
            </a:solid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Jan 1982</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1: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64810"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1062 hPa</a:t>
            </a:r>
            <a:endParaRPr lang="en-US" sz="1400" kern="1200" dirty="0">
              <a:solidFill>
                <a:srgbClr val="0017FF"/>
              </a:solidFill>
              <a:latin typeface="Arial"/>
              <a:cs typeface="Arial"/>
            </a:endParaRPr>
          </a:p>
        </p:txBody>
      </p:sp>
      <p:sp>
        <p:nvSpPr>
          <p:cNvPr id="50" name="TextBox 49"/>
          <p:cNvSpPr txBox="1"/>
          <p:nvPr/>
        </p:nvSpPr>
        <p:spPr>
          <a:xfrm>
            <a:off x="4699357"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1062 hPa</a:t>
            </a:r>
            <a:endParaRPr lang="en-US" sz="1400" kern="1200" dirty="0">
              <a:solidFill>
                <a:srgbClr val="0017FF"/>
              </a:solidFill>
              <a:latin typeface="Arial"/>
              <a:cs typeface="Arial"/>
            </a:endParaRPr>
          </a:p>
        </p:txBody>
      </p:sp>
      <p:sp>
        <p:nvSpPr>
          <p:cNvPr id="55" name="Rectangle 54"/>
          <p:cNvSpPr/>
          <p:nvPr/>
        </p:nvSpPr>
        <p:spPr>
          <a:xfrm>
            <a:off x="1957347" y="228118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7" name="Rectangle 56"/>
          <p:cNvSpPr/>
          <p:nvPr/>
        </p:nvSpPr>
        <p:spPr>
          <a:xfrm>
            <a:off x="6508706" y="228118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0824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4" y="-33716"/>
            <a:ext cx="8809716" cy="722220"/>
          </a:xfrm>
        </p:spPr>
        <p:txBody>
          <a:bodyPr>
            <a:normAutofit/>
          </a:bodyPr>
          <a:lstStyle/>
          <a:p>
            <a:pPr algn="l"/>
            <a:r>
              <a:rPr lang="en-US" sz="2400" b="1" dirty="0" smtClean="0">
                <a:solidFill>
                  <a:srgbClr val="FF0000"/>
                </a:solidFill>
                <a:latin typeface="Arial" panose="020B0604020202020204" pitchFamily="34" charset="0"/>
                <a:cs typeface="Arial" panose="020B0604020202020204" pitchFamily="34" charset="0"/>
              </a:rPr>
              <a:t>TPV 2 Track: 1800 UTC </a:t>
            </a:r>
            <a:r>
              <a:rPr lang="en-US" sz="2400" b="1" dirty="0">
                <a:solidFill>
                  <a:srgbClr val="FF0000"/>
                </a:solidFill>
                <a:latin typeface="Arial" panose="020B0604020202020204" pitchFamily="34" charset="0"/>
                <a:cs typeface="Arial" panose="020B0604020202020204" pitchFamily="34" charset="0"/>
              </a:rPr>
              <a:t>6</a:t>
            </a:r>
            <a:r>
              <a:rPr lang="en-US" sz="2400" b="1" dirty="0" smtClean="0">
                <a:solidFill>
                  <a:srgbClr val="FF0000"/>
                </a:solidFill>
                <a:latin typeface="Arial" panose="020B0604020202020204" pitchFamily="34" charset="0"/>
                <a:cs typeface="Arial" panose="020B0604020202020204" pitchFamily="34" charset="0"/>
              </a:rPr>
              <a:t> Feb – 1800 UTC 14 Feb 2016</a:t>
            </a:r>
            <a:endParaRPr lang="en-US" sz="2400" b="1" dirty="0">
              <a:solidFill>
                <a:srgbClr val="FF0000"/>
              </a:solidFill>
              <a:latin typeface="Arial" panose="020B0604020202020204" pitchFamily="34" charset="0"/>
              <a:cs typeface="Arial" panose="020B0604020202020204" pitchFamily="34" charset="0"/>
            </a:endParaRPr>
          </a:p>
        </p:txBody>
      </p:sp>
      <p:cxnSp>
        <p:nvCxnSpPr>
          <p:cNvPr id="23" name="Straight Connector 22"/>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Content Placeholder 2"/>
          <p:cNvSpPr>
            <a:spLocks noGrp="1"/>
          </p:cNvSpPr>
          <p:nvPr>
            <p:ph idx="1"/>
          </p:nvPr>
        </p:nvSpPr>
        <p:spPr>
          <a:xfrm>
            <a:off x="211667" y="6109609"/>
            <a:ext cx="8706555" cy="651046"/>
          </a:xfrm>
        </p:spPr>
        <p:txBody>
          <a:bodyPr anchor="ctr">
            <a:noAutofit/>
          </a:bodyPr>
          <a:lstStyle/>
          <a:p>
            <a:pPr marL="0" indent="0" algn="ctr">
              <a:buNone/>
            </a:pPr>
            <a:r>
              <a:rPr lang="en-US" sz="1600" dirty="0" smtClean="0">
                <a:solidFill>
                  <a:srgbClr val="000000"/>
                </a:solidFill>
                <a:latin typeface="Arial" panose="020B0604020202020204" pitchFamily="34" charset="0"/>
                <a:cs typeface="Arial" panose="020B0604020202020204" pitchFamily="34" charset="0"/>
              </a:rPr>
              <a:t>6–14 February 2016 time-mean 300-hPa geopotential height (dam, black) and                                                                 standardized anomaly of geopotential height (σ, shaded)</a:t>
            </a:r>
            <a:endParaRPr lang="en-US" sz="1600" baseline="30000" dirty="0">
              <a:solidFill>
                <a:srgbClr val="000000"/>
              </a:solidFill>
              <a:latin typeface="Arial" panose="020B0604020202020204" pitchFamily="34" charset="0"/>
              <a:cs typeface="Arial" panose="020B0604020202020204" pitchFamily="34" charset="0"/>
            </a:endParaRPr>
          </a:p>
        </p:txBody>
      </p:sp>
      <p:cxnSp>
        <p:nvCxnSpPr>
          <p:cNvPr id="50" name="Straight Connector 49"/>
          <p:cNvCxnSpPr/>
          <p:nvPr/>
        </p:nvCxnSpPr>
        <p:spPr>
          <a:xfrm>
            <a:off x="-12095" y="613782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9107" y="678403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60168" y="5579888"/>
            <a:ext cx="300556" cy="184666"/>
          </a:xfrm>
          <a:prstGeom prst="rect">
            <a:avLst/>
          </a:prstGeom>
          <a:noFill/>
        </p:spPr>
        <p:txBody>
          <a:bodyPr wrap="square" lIns="0" tIns="0" rIns="0" bIns="0" rtlCol="0">
            <a:spAutoFit/>
          </a:bodyPr>
          <a:lstStyle/>
          <a:p>
            <a:pPr algn="ctr"/>
            <a:r>
              <a:rPr lang="en-US" sz="1200" dirty="0" smtClean="0">
                <a:latin typeface="Arial"/>
                <a:cs typeface="Arial"/>
              </a:rPr>
              <a:t>(</a:t>
            </a:r>
            <a:r>
              <a:rPr lang="en-US" sz="1200" dirty="0" err="1" smtClean="0">
                <a:latin typeface="Arial"/>
                <a:cs typeface="Arial"/>
              </a:rPr>
              <a:t>σ</a:t>
            </a:r>
            <a:r>
              <a:rPr lang="en-US" sz="1200" dirty="0" smtClean="0">
                <a:latin typeface="Arial"/>
                <a:cs typeface="Arial"/>
              </a:rPr>
              <a:t>)</a:t>
            </a:r>
          </a:p>
        </p:txBody>
      </p:sp>
      <p:grpSp>
        <p:nvGrpSpPr>
          <p:cNvPr id="53" name="Group 52"/>
          <p:cNvGrpSpPr/>
          <p:nvPr/>
        </p:nvGrpSpPr>
        <p:grpSpPr>
          <a:xfrm>
            <a:off x="7428133" y="1007888"/>
            <a:ext cx="437716" cy="4572000"/>
            <a:chOff x="4030181" y="1112603"/>
            <a:chExt cx="437716" cy="4572000"/>
          </a:xfrm>
        </p:grpSpPr>
        <p:pic>
          <p:nvPicPr>
            <p:cNvPr id="54" name="Picture 53" descr="mean_300Z_and_track_feb_2016.png"/>
            <p:cNvPicPr>
              <a:picLocks/>
            </p:cNvPicPr>
            <p:nvPr/>
          </p:nvPicPr>
          <p:blipFill rotWithShape="1">
            <a:blip r:embed="rId3">
              <a:extLst>
                <a:ext uri="{28A0092B-C50C-407E-A947-70E740481C1C}">
                  <a14:useLocalDpi xmlns:a14="http://schemas.microsoft.com/office/drawing/2010/main" val="0"/>
                </a:ext>
              </a:extLst>
            </a:blip>
            <a:srcRect l="92862" t="12091" r="4473" b="16128"/>
            <a:stretch/>
          </p:blipFill>
          <p:spPr>
            <a:xfrm>
              <a:off x="4030181" y="1112603"/>
              <a:ext cx="137160" cy="4572000"/>
            </a:xfrm>
            <a:prstGeom prst="rect">
              <a:avLst/>
            </a:prstGeom>
          </p:spPr>
        </p:pic>
        <p:sp>
          <p:nvSpPr>
            <p:cNvPr id="55" name="TextBox 54"/>
            <p:cNvSpPr txBox="1"/>
            <p:nvPr/>
          </p:nvSpPr>
          <p:spPr>
            <a:xfrm>
              <a:off x="4167341" y="3323183"/>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56" name="TextBox 55"/>
            <p:cNvSpPr txBox="1"/>
            <p:nvPr/>
          </p:nvSpPr>
          <p:spPr>
            <a:xfrm>
              <a:off x="4167341" y="2873627"/>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57" name="TextBox 56"/>
            <p:cNvSpPr txBox="1"/>
            <p:nvPr/>
          </p:nvSpPr>
          <p:spPr>
            <a:xfrm>
              <a:off x="4167341" y="2410326"/>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58" name="TextBox 57"/>
            <p:cNvSpPr txBox="1"/>
            <p:nvPr/>
          </p:nvSpPr>
          <p:spPr>
            <a:xfrm>
              <a:off x="4167341" y="1960406"/>
              <a:ext cx="300556" cy="153888"/>
            </a:xfrm>
            <a:prstGeom prst="rect">
              <a:avLst/>
            </a:prstGeom>
            <a:noFill/>
          </p:spPr>
          <p:txBody>
            <a:bodyPr wrap="square" lIns="0" tIns="0" rIns="0" bIns="0" rtlCol="0">
              <a:spAutoFit/>
            </a:bodyPr>
            <a:lstStyle/>
            <a:p>
              <a:pPr algn="ctr"/>
              <a:r>
                <a:rPr lang="en-US" sz="1000" dirty="0">
                  <a:latin typeface="Arial"/>
                  <a:cs typeface="Arial"/>
                </a:rPr>
                <a:t>1</a:t>
              </a:r>
              <a:r>
                <a:rPr lang="en-US" sz="1000" dirty="0" smtClean="0">
                  <a:latin typeface="Arial"/>
                  <a:cs typeface="Arial"/>
                </a:rPr>
                <a:t>.5</a:t>
              </a:r>
              <a:endParaRPr lang="en-US" sz="1000" dirty="0">
                <a:latin typeface="Arial"/>
                <a:cs typeface="Arial"/>
              </a:endParaRPr>
            </a:p>
          </p:txBody>
        </p:sp>
        <p:sp>
          <p:nvSpPr>
            <p:cNvPr id="59" name="TextBox 58"/>
            <p:cNvSpPr txBox="1"/>
            <p:nvPr/>
          </p:nvSpPr>
          <p:spPr>
            <a:xfrm>
              <a:off x="4167341" y="1492858"/>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0" name="TextBox 59"/>
            <p:cNvSpPr txBox="1"/>
            <p:nvPr/>
          </p:nvSpPr>
          <p:spPr>
            <a:xfrm>
              <a:off x="4167341" y="3771263"/>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61" name="TextBox 60"/>
            <p:cNvSpPr txBox="1"/>
            <p:nvPr/>
          </p:nvSpPr>
          <p:spPr>
            <a:xfrm>
              <a:off x="4167341" y="4212105"/>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62" name="TextBox 61"/>
            <p:cNvSpPr txBox="1"/>
            <p:nvPr/>
          </p:nvSpPr>
          <p:spPr>
            <a:xfrm>
              <a:off x="4167341" y="4652950"/>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63" name="TextBox 62"/>
            <p:cNvSpPr txBox="1"/>
            <p:nvPr/>
          </p:nvSpPr>
          <p:spPr>
            <a:xfrm>
              <a:off x="4167341" y="512528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grpSp>
      <p:pic>
        <p:nvPicPr>
          <p:cNvPr id="64" name="Picture 63" descr="mean_300Z_and_track_nov_2013.png"/>
          <p:cNvPicPr>
            <a:picLocks noChangeAspect="1"/>
          </p:cNvPicPr>
          <p:nvPr/>
        </p:nvPicPr>
        <p:blipFill rotWithShape="1">
          <a:blip r:embed="rId4">
            <a:extLst>
              <a:ext uri="{28A0092B-C50C-407E-A947-70E740481C1C}">
                <a14:useLocalDpi xmlns:a14="http://schemas.microsoft.com/office/drawing/2010/main" val="0"/>
              </a:ext>
            </a:extLst>
          </a:blip>
          <a:srcRect l="65501" t="97163" r="30500"/>
          <a:stretch/>
        </p:blipFill>
        <p:spPr>
          <a:xfrm>
            <a:off x="5441603" y="5928474"/>
            <a:ext cx="231618" cy="151745"/>
          </a:xfrm>
          <a:prstGeom prst="rect">
            <a:avLst/>
          </a:prstGeom>
        </p:spPr>
      </p:pic>
      <p:pic>
        <p:nvPicPr>
          <p:cNvPr id="65" name="Picture 64" descr="mean_300Z_and_track_nov_2013.png"/>
          <p:cNvPicPr>
            <a:picLocks noChangeAspect="1"/>
          </p:cNvPicPr>
          <p:nvPr/>
        </p:nvPicPr>
        <p:blipFill rotWithShape="1">
          <a:blip r:embed="rId4">
            <a:extLst>
              <a:ext uri="{28A0092B-C50C-407E-A947-70E740481C1C}">
                <a14:useLocalDpi xmlns:a14="http://schemas.microsoft.com/office/drawing/2010/main" val="0"/>
              </a:ext>
            </a:extLst>
          </a:blip>
          <a:srcRect l="44494" t="96742" r="51516" b="-664"/>
          <a:stretch/>
        </p:blipFill>
        <p:spPr>
          <a:xfrm>
            <a:off x="3995300" y="5905195"/>
            <a:ext cx="233211" cy="211763"/>
          </a:xfrm>
          <a:prstGeom prst="rect">
            <a:avLst/>
          </a:prstGeom>
        </p:spPr>
      </p:pic>
      <p:pic>
        <p:nvPicPr>
          <p:cNvPr id="66" name="Picture 65" descr="mean_300Z_and_track_nov_2013.png"/>
          <p:cNvPicPr>
            <a:picLocks noChangeAspect="1"/>
          </p:cNvPicPr>
          <p:nvPr/>
        </p:nvPicPr>
        <p:blipFill rotWithShape="1">
          <a:blip r:embed="rId4">
            <a:extLst>
              <a:ext uri="{28A0092B-C50C-407E-A947-70E740481C1C}">
                <a14:useLocalDpi xmlns:a14="http://schemas.microsoft.com/office/drawing/2010/main" val="0"/>
              </a:ext>
            </a:extLst>
          </a:blip>
          <a:srcRect l="9823" t="96742" r="86803" b="-558"/>
          <a:stretch/>
        </p:blipFill>
        <p:spPr>
          <a:xfrm>
            <a:off x="1986470" y="5905425"/>
            <a:ext cx="195391" cy="204184"/>
          </a:xfrm>
          <a:prstGeom prst="rect">
            <a:avLst/>
          </a:prstGeom>
        </p:spPr>
      </p:pic>
      <p:sp>
        <p:nvSpPr>
          <p:cNvPr id="67" name="TextBox 66"/>
          <p:cNvSpPr txBox="1"/>
          <p:nvPr/>
        </p:nvSpPr>
        <p:spPr>
          <a:xfrm>
            <a:off x="2192716" y="5905471"/>
            <a:ext cx="1679028" cy="184666"/>
          </a:xfrm>
          <a:prstGeom prst="rect">
            <a:avLst/>
          </a:prstGeom>
          <a:noFill/>
        </p:spPr>
        <p:txBody>
          <a:bodyPr wrap="square" lIns="0" tIns="0" rIns="0" bIns="0" rtlCol="0">
            <a:spAutoFit/>
          </a:bodyPr>
          <a:lstStyle/>
          <a:p>
            <a:r>
              <a:rPr lang="en-US" sz="1200" dirty="0" smtClean="0">
                <a:latin typeface="Arial"/>
                <a:cs typeface="Arial"/>
              </a:rPr>
              <a:t>0000 UTC (every 24 h)</a:t>
            </a:r>
            <a:endParaRPr lang="en-US" sz="1200" dirty="0">
              <a:latin typeface="Arial"/>
              <a:cs typeface="Arial"/>
            </a:endParaRPr>
          </a:p>
        </p:txBody>
      </p:sp>
      <p:sp>
        <p:nvSpPr>
          <p:cNvPr id="68" name="TextBox 67"/>
          <p:cNvSpPr txBox="1"/>
          <p:nvPr/>
        </p:nvSpPr>
        <p:spPr>
          <a:xfrm>
            <a:off x="4240361" y="5904274"/>
            <a:ext cx="1013158" cy="186356"/>
          </a:xfrm>
          <a:prstGeom prst="rect">
            <a:avLst/>
          </a:prstGeom>
          <a:noFill/>
        </p:spPr>
        <p:txBody>
          <a:bodyPr wrap="square" lIns="0" tIns="0" rIns="0" bIns="0" rtlCol="0">
            <a:spAutoFit/>
          </a:bodyPr>
          <a:lstStyle/>
          <a:p>
            <a:r>
              <a:rPr lang="en-US" sz="1200" dirty="0" smtClean="0">
                <a:latin typeface="Arial"/>
                <a:cs typeface="Arial"/>
              </a:rPr>
              <a:t>Starting Point</a:t>
            </a:r>
            <a:endParaRPr lang="en-US" sz="1200" dirty="0">
              <a:latin typeface="Arial"/>
              <a:cs typeface="Arial"/>
            </a:endParaRPr>
          </a:p>
        </p:txBody>
      </p:sp>
      <p:sp>
        <p:nvSpPr>
          <p:cNvPr id="69" name="TextBox 68"/>
          <p:cNvSpPr txBox="1"/>
          <p:nvPr/>
        </p:nvSpPr>
        <p:spPr>
          <a:xfrm>
            <a:off x="5673863" y="5905471"/>
            <a:ext cx="991120" cy="184666"/>
          </a:xfrm>
          <a:prstGeom prst="rect">
            <a:avLst/>
          </a:prstGeom>
          <a:noFill/>
        </p:spPr>
        <p:txBody>
          <a:bodyPr wrap="square" lIns="0" tIns="0" rIns="0" bIns="0" rtlCol="0">
            <a:spAutoFit/>
          </a:bodyPr>
          <a:lstStyle/>
          <a:p>
            <a:r>
              <a:rPr lang="en-US" sz="1200" dirty="0" smtClean="0">
                <a:latin typeface="Arial"/>
                <a:cs typeface="Arial"/>
              </a:rPr>
              <a:t>Ending Point</a:t>
            </a:r>
            <a:endParaRPr lang="en-US" sz="1200" dirty="0">
              <a:latin typeface="Arial"/>
              <a:cs typeface="Arial"/>
            </a:endParaRPr>
          </a:p>
        </p:txBody>
      </p:sp>
      <p:pic>
        <p:nvPicPr>
          <p:cNvPr id="72" name="Picture 71" descr="mean_300Z_and_track_feb_2016.png"/>
          <p:cNvPicPr>
            <a:picLocks noChangeAspect="1"/>
          </p:cNvPicPr>
          <p:nvPr/>
        </p:nvPicPr>
        <p:blipFill rotWithShape="1">
          <a:blip r:embed="rId3">
            <a:extLst>
              <a:ext uri="{28A0092B-C50C-407E-A947-70E740481C1C}">
                <a14:useLocalDpi xmlns:a14="http://schemas.microsoft.com/office/drawing/2010/main" val="0"/>
              </a:ext>
            </a:extLst>
          </a:blip>
          <a:srcRect r="8280" b="4037"/>
          <a:stretch/>
        </p:blipFill>
        <p:spPr>
          <a:xfrm>
            <a:off x="1421410" y="771580"/>
            <a:ext cx="5818044" cy="5047488"/>
          </a:xfrm>
          <a:prstGeom prst="rect">
            <a:avLst/>
          </a:prstGeom>
          <a:ln w="12700">
            <a:solidFill>
              <a:schemeClr val="tx1"/>
            </a:solidFill>
          </a:ln>
        </p:spPr>
      </p:pic>
      <p:sp>
        <p:nvSpPr>
          <p:cNvPr id="73" name="TextBox 72"/>
          <p:cNvSpPr txBox="1"/>
          <p:nvPr/>
        </p:nvSpPr>
        <p:spPr>
          <a:xfrm>
            <a:off x="4655394" y="1195852"/>
            <a:ext cx="488197" cy="246221"/>
          </a:xfrm>
          <a:prstGeom prst="rect">
            <a:avLst/>
          </a:prstGeom>
          <a:noFill/>
        </p:spPr>
        <p:txBody>
          <a:bodyPr wrap="square" lIns="0" tIns="0" rIns="0" bIns="0" rtlCol="0">
            <a:spAutoFit/>
          </a:bodyPr>
          <a:lstStyle/>
          <a:p>
            <a:pPr algn="ctr"/>
            <a:r>
              <a:rPr lang="en-US" sz="1600" b="1" dirty="0" smtClean="0">
                <a:latin typeface="Arial"/>
                <a:cs typeface="Arial"/>
              </a:rPr>
              <a:t>7</a:t>
            </a:r>
            <a:endParaRPr lang="en-US" sz="1600" b="1" dirty="0">
              <a:latin typeface="Arial"/>
              <a:cs typeface="Arial"/>
            </a:endParaRPr>
          </a:p>
        </p:txBody>
      </p:sp>
      <p:sp>
        <p:nvSpPr>
          <p:cNvPr id="74" name="TextBox 73"/>
          <p:cNvSpPr txBox="1"/>
          <p:nvPr/>
        </p:nvSpPr>
        <p:spPr>
          <a:xfrm>
            <a:off x="4387938" y="1507583"/>
            <a:ext cx="488197" cy="246221"/>
          </a:xfrm>
          <a:prstGeom prst="rect">
            <a:avLst/>
          </a:prstGeom>
          <a:noFill/>
        </p:spPr>
        <p:txBody>
          <a:bodyPr wrap="square" lIns="0" tIns="0" rIns="0" bIns="0" rtlCol="0">
            <a:spAutoFit/>
          </a:bodyPr>
          <a:lstStyle/>
          <a:p>
            <a:pPr algn="ctr"/>
            <a:r>
              <a:rPr lang="en-US" sz="1600" b="1" dirty="0">
                <a:latin typeface="Arial"/>
                <a:cs typeface="Arial"/>
              </a:rPr>
              <a:t>8</a:t>
            </a:r>
          </a:p>
        </p:txBody>
      </p:sp>
      <p:sp>
        <p:nvSpPr>
          <p:cNvPr id="75" name="TextBox 74"/>
          <p:cNvSpPr txBox="1"/>
          <p:nvPr/>
        </p:nvSpPr>
        <p:spPr>
          <a:xfrm>
            <a:off x="4589866" y="1822395"/>
            <a:ext cx="488197" cy="246221"/>
          </a:xfrm>
          <a:prstGeom prst="rect">
            <a:avLst/>
          </a:prstGeom>
          <a:noFill/>
        </p:spPr>
        <p:txBody>
          <a:bodyPr wrap="square" lIns="0" tIns="0" rIns="0" bIns="0" rtlCol="0">
            <a:spAutoFit/>
          </a:bodyPr>
          <a:lstStyle/>
          <a:p>
            <a:pPr algn="ctr"/>
            <a:r>
              <a:rPr lang="en-US" sz="1600" b="1" dirty="0" smtClean="0">
                <a:latin typeface="Arial"/>
                <a:cs typeface="Arial"/>
              </a:rPr>
              <a:t>9</a:t>
            </a:r>
            <a:endParaRPr lang="en-US" sz="1600" b="1" dirty="0">
              <a:latin typeface="Arial"/>
              <a:cs typeface="Arial"/>
            </a:endParaRPr>
          </a:p>
        </p:txBody>
      </p:sp>
      <p:sp>
        <p:nvSpPr>
          <p:cNvPr id="76" name="TextBox 75"/>
          <p:cNvSpPr txBox="1"/>
          <p:nvPr/>
        </p:nvSpPr>
        <p:spPr>
          <a:xfrm>
            <a:off x="4616427" y="2339903"/>
            <a:ext cx="488197" cy="246221"/>
          </a:xfrm>
          <a:prstGeom prst="rect">
            <a:avLst/>
          </a:prstGeom>
          <a:noFill/>
        </p:spPr>
        <p:txBody>
          <a:bodyPr wrap="square" lIns="0" tIns="0" rIns="0" bIns="0" rtlCol="0">
            <a:spAutoFit/>
          </a:bodyPr>
          <a:lstStyle/>
          <a:p>
            <a:pPr algn="ctr"/>
            <a:r>
              <a:rPr lang="en-US" sz="1600" b="1" dirty="0" smtClean="0">
                <a:latin typeface="Arial"/>
                <a:cs typeface="Arial"/>
              </a:rPr>
              <a:t>10</a:t>
            </a:r>
            <a:endParaRPr lang="en-US" sz="1600" b="1" dirty="0">
              <a:latin typeface="Arial"/>
              <a:cs typeface="Arial"/>
            </a:endParaRPr>
          </a:p>
        </p:txBody>
      </p:sp>
      <p:sp>
        <p:nvSpPr>
          <p:cNvPr id="77" name="TextBox 76"/>
          <p:cNvSpPr txBox="1"/>
          <p:nvPr/>
        </p:nvSpPr>
        <p:spPr>
          <a:xfrm>
            <a:off x="4046066" y="3322153"/>
            <a:ext cx="488197" cy="246221"/>
          </a:xfrm>
          <a:prstGeom prst="rect">
            <a:avLst/>
          </a:prstGeom>
          <a:noFill/>
        </p:spPr>
        <p:txBody>
          <a:bodyPr wrap="square" lIns="0" tIns="0" rIns="0" bIns="0" rtlCol="0">
            <a:spAutoFit/>
          </a:bodyPr>
          <a:lstStyle/>
          <a:p>
            <a:pPr algn="ctr"/>
            <a:r>
              <a:rPr lang="en-US" sz="1600" b="1" dirty="0" smtClean="0">
                <a:latin typeface="Arial"/>
                <a:cs typeface="Arial"/>
              </a:rPr>
              <a:t>11</a:t>
            </a:r>
            <a:endParaRPr lang="en-US" sz="1600" b="1" dirty="0">
              <a:latin typeface="Arial"/>
              <a:cs typeface="Arial"/>
            </a:endParaRPr>
          </a:p>
        </p:txBody>
      </p:sp>
      <p:sp>
        <p:nvSpPr>
          <p:cNvPr id="78" name="TextBox 77"/>
          <p:cNvSpPr txBox="1"/>
          <p:nvPr/>
        </p:nvSpPr>
        <p:spPr>
          <a:xfrm>
            <a:off x="4616427" y="3728280"/>
            <a:ext cx="488197" cy="246221"/>
          </a:xfrm>
          <a:prstGeom prst="rect">
            <a:avLst/>
          </a:prstGeom>
          <a:noFill/>
        </p:spPr>
        <p:txBody>
          <a:bodyPr wrap="square" lIns="0" tIns="0" rIns="0" bIns="0" rtlCol="0">
            <a:spAutoFit/>
          </a:bodyPr>
          <a:lstStyle/>
          <a:p>
            <a:pPr algn="ctr"/>
            <a:r>
              <a:rPr lang="en-US" sz="1600" b="1" dirty="0" smtClean="0">
                <a:latin typeface="Arial"/>
                <a:cs typeface="Arial"/>
              </a:rPr>
              <a:t>12</a:t>
            </a:r>
            <a:endParaRPr lang="en-US" sz="1600" b="1" dirty="0">
              <a:latin typeface="Arial"/>
              <a:cs typeface="Arial"/>
            </a:endParaRPr>
          </a:p>
        </p:txBody>
      </p:sp>
      <p:sp>
        <p:nvSpPr>
          <p:cNvPr id="79" name="TextBox 78"/>
          <p:cNvSpPr txBox="1"/>
          <p:nvPr/>
        </p:nvSpPr>
        <p:spPr>
          <a:xfrm>
            <a:off x="4990580" y="4004158"/>
            <a:ext cx="488197" cy="246221"/>
          </a:xfrm>
          <a:prstGeom prst="rect">
            <a:avLst/>
          </a:prstGeom>
          <a:noFill/>
        </p:spPr>
        <p:txBody>
          <a:bodyPr wrap="square" lIns="0" tIns="0" rIns="0" bIns="0" rtlCol="0">
            <a:spAutoFit/>
          </a:bodyPr>
          <a:lstStyle/>
          <a:p>
            <a:pPr algn="ctr"/>
            <a:r>
              <a:rPr lang="en-US" sz="1600" b="1" dirty="0" smtClean="0">
                <a:latin typeface="Arial"/>
                <a:cs typeface="Arial"/>
              </a:rPr>
              <a:t>13</a:t>
            </a:r>
            <a:endParaRPr lang="en-US" sz="1600" b="1" dirty="0">
              <a:latin typeface="Arial"/>
              <a:cs typeface="Arial"/>
            </a:endParaRPr>
          </a:p>
        </p:txBody>
      </p:sp>
      <p:sp>
        <p:nvSpPr>
          <p:cNvPr id="80" name="TextBox 79"/>
          <p:cNvSpPr txBox="1"/>
          <p:nvPr/>
        </p:nvSpPr>
        <p:spPr>
          <a:xfrm>
            <a:off x="5174169" y="4605982"/>
            <a:ext cx="488197" cy="246221"/>
          </a:xfrm>
          <a:prstGeom prst="rect">
            <a:avLst/>
          </a:prstGeom>
          <a:noFill/>
        </p:spPr>
        <p:txBody>
          <a:bodyPr wrap="square" lIns="0" tIns="0" rIns="0" bIns="0" rtlCol="0">
            <a:spAutoFit/>
          </a:bodyPr>
          <a:lstStyle/>
          <a:p>
            <a:pPr algn="ctr"/>
            <a:r>
              <a:rPr lang="en-US" sz="1600" b="1" dirty="0" smtClean="0">
                <a:latin typeface="Arial"/>
                <a:cs typeface="Arial"/>
              </a:rPr>
              <a:t>14</a:t>
            </a:r>
            <a:endParaRPr lang="en-US" sz="1600" b="1" dirty="0">
              <a:latin typeface="Arial"/>
              <a:cs typeface="Arial"/>
            </a:endParaRPr>
          </a:p>
        </p:txBody>
      </p:sp>
    </p:spTree>
    <p:extLst>
      <p:ext uri="{BB962C8B-B14F-4D97-AF65-F5344CB8AC3E}">
        <p14:creationId xmlns:p14="http://schemas.microsoft.com/office/powerpoint/2010/main" val="37985930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250_jet_mslp_8.png"/>
          <p:cNvPicPr>
            <a:picLocks noChangeAspect="1"/>
          </p:cNvPicPr>
          <p:nvPr/>
        </p:nvPicPr>
        <p:blipFill rotWithShape="1">
          <a:blip r:embed="rId3">
            <a:extLst>
              <a:ext uri="{28A0092B-C50C-407E-A947-70E740481C1C}">
                <a14:useLocalDpi xmlns:a14="http://schemas.microsoft.com/office/drawing/2010/main" val="0"/>
              </a:ext>
            </a:extLst>
          </a:blip>
          <a:srcRect t="3290" b="6914"/>
          <a:stretch/>
        </p:blipFill>
        <p:spPr>
          <a:xfrm>
            <a:off x="4632809" y="938683"/>
            <a:ext cx="4362804" cy="3968496"/>
          </a:xfrm>
          <a:prstGeom prst="rect">
            <a:avLst/>
          </a:prstGeom>
          <a:ln w="12700">
            <a:noFill/>
          </a:ln>
        </p:spPr>
      </p:pic>
      <p:pic>
        <p:nvPicPr>
          <p:cNvPr id="81" name="Picture 80" descr="DT_theta_8.png"/>
          <p:cNvPicPr>
            <a:picLocks noChangeAspect="1"/>
          </p:cNvPicPr>
          <p:nvPr/>
        </p:nvPicPr>
        <p:blipFill rotWithShape="1">
          <a:blip r:embed="rId4">
            <a:extLst>
              <a:ext uri="{28A0092B-C50C-407E-A947-70E740481C1C}">
                <a14:useLocalDpi xmlns:a14="http://schemas.microsoft.com/office/drawing/2010/main" val="0"/>
              </a:ext>
            </a:extLst>
          </a:blip>
          <a:srcRect t="3387" b="5978"/>
          <a:stretch/>
        </p:blipFill>
        <p:spPr>
          <a:xfrm>
            <a:off x="100918" y="938683"/>
            <a:ext cx="4383281"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7</a:t>
            </a:r>
            <a:r>
              <a:rPr lang="en-US" sz="2400" dirty="0" smtClean="0">
                <a:latin typeface="Arial" panose="020B0604020202020204" pitchFamily="34" charset="0"/>
                <a:cs typeface="Arial" panose="020B0604020202020204" pitchFamily="34" charset="0"/>
              </a:rPr>
              <a:t>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2196586" y="375498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814780" y="1126603"/>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2542148" y="1388213"/>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663167" y="1136790"/>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8233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2196586" y="375498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814780" y="1139833"/>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2542148" y="1401443"/>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4">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4">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pic>
        <p:nvPicPr>
          <p:cNvPr id="78" name="Picture 77" descr="DT_theta_16.png"/>
          <p:cNvPicPr>
            <a:picLocks noChangeAspect="1"/>
          </p:cNvPicPr>
          <p:nvPr/>
        </p:nvPicPr>
        <p:blipFill rotWithShape="1">
          <a:blip r:embed="rId5">
            <a:extLst>
              <a:ext uri="{28A0092B-C50C-407E-A947-70E740481C1C}">
                <a14:useLocalDpi xmlns:a14="http://schemas.microsoft.com/office/drawing/2010/main" val="0"/>
              </a:ext>
            </a:extLst>
          </a:blip>
          <a:srcRect t="3398" b="5797"/>
          <a:stretch/>
        </p:blipFill>
        <p:spPr>
          <a:xfrm>
            <a:off x="103747" y="938683"/>
            <a:ext cx="4375081" cy="3968496"/>
          </a:xfrm>
          <a:prstGeom prst="rect">
            <a:avLst/>
          </a:prstGeom>
          <a:ln w="12700">
            <a:noFill/>
          </a:ln>
        </p:spPr>
      </p:pic>
      <p:sp>
        <p:nvSpPr>
          <p:cNvPr id="79" name="Rectangle 78"/>
          <p:cNvSpPr/>
          <p:nvPr/>
        </p:nvSpPr>
        <p:spPr>
          <a:xfrm>
            <a:off x="2938549" y="1563187"/>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0" name="Straight Arrow Connector 79"/>
          <p:cNvCxnSpPr/>
          <p:nvPr/>
        </p:nvCxnSpPr>
        <p:spPr>
          <a:xfrm flipH="1">
            <a:off x="2665917" y="1824797"/>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2422607" y="360608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pic>
        <p:nvPicPr>
          <p:cNvPr id="84" name="Picture 83" descr="250_jet_mslp_16.png"/>
          <p:cNvPicPr>
            <a:picLocks noChangeAspect="1"/>
          </p:cNvPicPr>
          <p:nvPr/>
        </p:nvPicPr>
        <p:blipFill rotWithShape="1">
          <a:blip r:embed="rId6">
            <a:extLst>
              <a:ext uri="{28A0092B-C50C-407E-A947-70E740481C1C}">
                <a14:useLocalDpi xmlns:a14="http://schemas.microsoft.com/office/drawing/2010/main" val="0"/>
              </a:ext>
            </a:extLst>
          </a:blip>
          <a:srcRect t="3323" b="6936"/>
          <a:stretch/>
        </p:blipFill>
        <p:spPr>
          <a:xfrm>
            <a:off x="4662938" y="938683"/>
            <a:ext cx="4365472" cy="3968496"/>
          </a:xfrm>
          <a:prstGeom prst="rect">
            <a:avLst/>
          </a:prstGeom>
          <a:ln w="12700">
            <a:noFill/>
          </a:ln>
        </p:spPr>
      </p:pic>
      <p:sp>
        <p:nvSpPr>
          <p:cNvPr id="85" name="Rectangle 84"/>
          <p:cNvSpPr/>
          <p:nvPr/>
        </p:nvSpPr>
        <p:spPr>
          <a:xfrm>
            <a:off x="6924154" y="1508567"/>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0318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descr="DT_theta_24.png"/>
          <p:cNvPicPr>
            <a:picLocks noChangeAspect="1"/>
          </p:cNvPicPr>
          <p:nvPr/>
        </p:nvPicPr>
        <p:blipFill rotWithShape="1">
          <a:blip r:embed="rId3">
            <a:extLst>
              <a:ext uri="{28A0092B-C50C-407E-A947-70E740481C1C}">
                <a14:useLocalDpi xmlns:a14="http://schemas.microsoft.com/office/drawing/2010/main" val="0"/>
              </a:ext>
            </a:extLst>
          </a:blip>
          <a:srcRect t="3307" b="5958"/>
          <a:stretch/>
        </p:blipFill>
        <p:spPr>
          <a:xfrm>
            <a:off x="107938" y="938683"/>
            <a:ext cx="4378442"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Upstream Ridge Evolution</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79" name="Rectangle 78"/>
          <p:cNvSpPr/>
          <p:nvPr/>
        </p:nvSpPr>
        <p:spPr>
          <a:xfrm>
            <a:off x="3403182" y="2687721"/>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80" name="Straight Arrow Connector 79"/>
          <p:cNvCxnSpPr/>
          <p:nvPr/>
        </p:nvCxnSpPr>
        <p:spPr>
          <a:xfrm flipH="1">
            <a:off x="3130550" y="2949331"/>
            <a:ext cx="390576"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2548876" y="3344474"/>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pic>
        <p:nvPicPr>
          <p:cNvPr id="82" name="Picture 81" descr="250_jet_mslp_24.png"/>
          <p:cNvPicPr>
            <a:picLocks noChangeAspect="1"/>
          </p:cNvPicPr>
          <p:nvPr/>
        </p:nvPicPr>
        <p:blipFill rotWithShape="1">
          <a:blip r:embed="rId6">
            <a:extLst>
              <a:ext uri="{28A0092B-C50C-407E-A947-70E740481C1C}">
                <a14:useLocalDpi xmlns:a14="http://schemas.microsoft.com/office/drawing/2010/main" val="0"/>
              </a:ext>
            </a:extLst>
          </a:blip>
          <a:srcRect t="3375" b="7051"/>
          <a:stretch/>
        </p:blipFill>
        <p:spPr>
          <a:xfrm>
            <a:off x="4655964" y="938683"/>
            <a:ext cx="4373568" cy="3968496"/>
          </a:xfrm>
          <a:prstGeom prst="rect">
            <a:avLst/>
          </a:prstGeom>
          <a:ln w="12700">
            <a:noFill/>
          </a:ln>
        </p:spPr>
      </p:pic>
      <p:sp>
        <p:nvSpPr>
          <p:cNvPr id="85" name="Rectangle 84"/>
          <p:cNvSpPr/>
          <p:nvPr/>
        </p:nvSpPr>
        <p:spPr>
          <a:xfrm>
            <a:off x="7363421" y="2573667"/>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9810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TPVs may interact with and strengthen midlatitude jet streams, and act as precursors to intense midlatitude cyclogenesis events</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Interactions between TPVs and midlatitude jet streams may lead to development of extreme weather events </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Surges of arctic air may accompany TPVs as they are transported to middle </a:t>
            </a:r>
            <a:r>
              <a:rPr lang="en-US" sz="1900" dirty="0" smtClean="0">
                <a:latin typeface="Arial" panose="020B0604020202020204" pitchFamily="34" charset="0"/>
                <a:cs typeface="Arial" panose="020B0604020202020204" pitchFamily="34" charset="0"/>
              </a:rPr>
              <a:t>latitudes, </a:t>
            </a:r>
            <a:r>
              <a:rPr lang="en-US" sz="1900" dirty="0">
                <a:latin typeface="Arial" panose="020B0604020202020204" pitchFamily="34" charset="0"/>
                <a:cs typeface="Arial" panose="020B0604020202020204" pitchFamily="34" charset="0"/>
              </a:rPr>
              <a:t>resulting in widespread cold air outbreaks (CAOs)</a:t>
            </a:r>
          </a:p>
        </p:txBody>
      </p:sp>
    </p:spTree>
    <p:extLst>
      <p:ext uri="{BB962C8B-B14F-4D97-AF65-F5344CB8AC3E}">
        <p14:creationId xmlns:p14="http://schemas.microsoft.com/office/powerpoint/2010/main" val="7737387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descr="250_jet_mslp_16.png"/>
          <p:cNvPicPr>
            <a:picLocks noChangeAspect="1"/>
          </p:cNvPicPr>
          <p:nvPr/>
        </p:nvPicPr>
        <p:blipFill rotWithShape="1">
          <a:blip r:embed="rId3">
            <a:extLst>
              <a:ext uri="{28A0092B-C50C-407E-A947-70E740481C1C}">
                <a14:useLocalDpi xmlns:a14="http://schemas.microsoft.com/office/drawing/2010/main" val="0"/>
              </a:ext>
            </a:extLst>
          </a:blip>
          <a:srcRect l="7458" t="3093" r="7243" b="10175"/>
          <a:stretch/>
        </p:blipFill>
        <p:spPr>
          <a:xfrm>
            <a:off x="4645772" y="938683"/>
            <a:ext cx="4447534" cy="3968496"/>
          </a:xfrm>
          <a:prstGeom prst="rect">
            <a:avLst/>
          </a:prstGeom>
          <a:ln w="12700">
            <a:noFill/>
          </a:ln>
        </p:spPr>
      </p:pic>
      <p:pic>
        <p:nvPicPr>
          <p:cNvPr id="78" name="Picture 77" descr="DT_theta_na_16.png"/>
          <p:cNvPicPr>
            <a:picLocks noChangeAspect="1"/>
          </p:cNvPicPr>
          <p:nvPr/>
        </p:nvPicPr>
        <p:blipFill rotWithShape="1">
          <a:blip r:embed="rId4">
            <a:extLst>
              <a:ext uri="{28A0092B-C50C-407E-A947-70E740481C1C}">
                <a14:useLocalDpi xmlns:a14="http://schemas.microsoft.com/office/drawing/2010/main" val="0"/>
              </a:ext>
            </a:extLst>
          </a:blip>
          <a:srcRect l="7199" t="3589" r="7215" b="9188"/>
          <a:stretch/>
        </p:blipFill>
        <p:spPr>
          <a:xfrm>
            <a:off x="71263" y="938683"/>
            <a:ext cx="4489507"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12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1131231" y="2646119"/>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889332" y="2333386"/>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flipH="1">
            <a:off x="2733787" y="2612652"/>
            <a:ext cx="295902" cy="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229186" y="1844195"/>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6878136" y="2304262"/>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8571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250_jet_mslp_20.png"/>
          <p:cNvPicPr>
            <a:picLocks noChangeAspect="1"/>
          </p:cNvPicPr>
          <p:nvPr/>
        </p:nvPicPr>
        <p:blipFill rotWithShape="1">
          <a:blip r:embed="rId3">
            <a:extLst>
              <a:ext uri="{28A0092B-C50C-407E-A947-70E740481C1C}">
                <a14:useLocalDpi xmlns:a14="http://schemas.microsoft.com/office/drawing/2010/main" val="0"/>
              </a:ext>
            </a:extLst>
          </a:blip>
          <a:srcRect l="7220" t="3073" r="7191" b="10114"/>
          <a:stretch/>
        </p:blipFill>
        <p:spPr>
          <a:xfrm>
            <a:off x="4638505" y="938683"/>
            <a:ext cx="4458586" cy="3968496"/>
          </a:xfrm>
          <a:prstGeom prst="rect">
            <a:avLst/>
          </a:prstGeom>
          <a:ln w="12700">
            <a:noFill/>
          </a:ln>
        </p:spPr>
      </p:pic>
      <p:pic>
        <p:nvPicPr>
          <p:cNvPr id="79" name="Picture 78" descr="DT_theta_na_20.png"/>
          <p:cNvPicPr>
            <a:picLocks noChangeAspect="1"/>
          </p:cNvPicPr>
          <p:nvPr/>
        </p:nvPicPr>
        <p:blipFill rotWithShape="1">
          <a:blip r:embed="rId4">
            <a:extLst>
              <a:ext uri="{28A0092B-C50C-407E-A947-70E740481C1C}">
                <a14:useLocalDpi xmlns:a14="http://schemas.microsoft.com/office/drawing/2010/main" val="0"/>
              </a:ext>
            </a:extLst>
          </a:blip>
          <a:srcRect l="7304" t="3250" r="7107" b="9175"/>
          <a:stretch/>
        </p:blipFill>
        <p:spPr>
          <a:xfrm>
            <a:off x="83646" y="938683"/>
            <a:ext cx="4471712"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13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1476979" y="2442626"/>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413784" y="1919406"/>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a:off x="2836204" y="2365039"/>
            <a:ext cx="0" cy="308390"/>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400713" y="2564189"/>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7119063" y="2542030"/>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1" name="Rectangle 80"/>
          <p:cNvSpPr/>
          <p:nvPr/>
        </p:nvSpPr>
        <p:spPr>
          <a:xfrm>
            <a:off x="7802517" y="3343849"/>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96057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descr="250_jet_mslp_24.png"/>
          <p:cNvPicPr>
            <a:picLocks noChangeAspect="1"/>
          </p:cNvPicPr>
          <p:nvPr/>
        </p:nvPicPr>
        <p:blipFill rotWithShape="1">
          <a:blip r:embed="rId3">
            <a:extLst>
              <a:ext uri="{28A0092B-C50C-407E-A947-70E740481C1C}">
                <a14:useLocalDpi xmlns:a14="http://schemas.microsoft.com/office/drawing/2010/main" val="0"/>
              </a:ext>
            </a:extLst>
          </a:blip>
          <a:srcRect l="7373" t="3497" r="7308" b="10212"/>
          <a:stretch/>
        </p:blipFill>
        <p:spPr>
          <a:xfrm>
            <a:off x="4631681" y="941258"/>
            <a:ext cx="4471354" cy="3968496"/>
          </a:xfrm>
          <a:prstGeom prst="rect">
            <a:avLst/>
          </a:prstGeom>
          <a:ln w="12700">
            <a:noFill/>
          </a:ln>
        </p:spPr>
      </p:pic>
      <p:pic>
        <p:nvPicPr>
          <p:cNvPr id="88" name="Picture 87" descr="DT_theta_na_24.png"/>
          <p:cNvPicPr>
            <a:picLocks noChangeAspect="1"/>
          </p:cNvPicPr>
          <p:nvPr/>
        </p:nvPicPr>
        <p:blipFill rotWithShape="1">
          <a:blip r:embed="rId4">
            <a:extLst>
              <a:ext uri="{28A0092B-C50C-407E-A947-70E740481C1C}">
                <a14:useLocalDpi xmlns:a14="http://schemas.microsoft.com/office/drawing/2010/main" val="0"/>
              </a:ext>
            </a:extLst>
          </a:blip>
          <a:srcRect l="7268" t="3378" r="7248" b="9159"/>
          <a:stretch/>
        </p:blipFill>
        <p:spPr>
          <a:xfrm>
            <a:off x="86798" y="938683"/>
            <a:ext cx="4471947" cy="3968496"/>
          </a:xfrm>
          <a:prstGeom prst="rect">
            <a:avLst/>
          </a:prstGeom>
          <a:ln w="12700">
            <a:no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14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TPV Transport and CAO</a:t>
            </a:r>
            <a:endParaRPr lang="en-US" sz="2000" b="1" dirty="0">
              <a:solidFill>
                <a:srgbClr val="FF0000"/>
              </a:solidFill>
              <a:latin typeface="Arial" panose="020B0604020202020204" pitchFamily="34" charset="0"/>
              <a:cs typeface="Arial" panose="020B0604020202020204" pitchFamily="34" charset="0"/>
            </a:endParaRPr>
          </a:p>
        </p:txBody>
      </p:sp>
      <p:sp>
        <p:nvSpPr>
          <p:cNvPr id="45" name="Content Placeholder 2"/>
          <p:cNvSpPr>
            <a:spLocks noGrp="1"/>
          </p:cNvSpPr>
          <p:nvPr>
            <p:ph idx="1"/>
          </p:nvPr>
        </p:nvSpPr>
        <p:spPr>
          <a:xfrm>
            <a:off x="2988" y="5752346"/>
            <a:ext cx="4575988" cy="956727"/>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250-hPa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(every 10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MSLP (every 8 hPa, black), PW (mm, shaded)</a:t>
            </a:r>
            <a:endParaRPr lang="en-US" sz="1600" baseline="30000" dirty="0">
              <a:latin typeface="Arial" panose="020B0604020202020204" pitchFamily="34" charset="0"/>
              <a:cs typeface="Arial" panose="020B0604020202020204" pitchFamily="34" charset="0"/>
            </a:endParaRPr>
          </a:p>
        </p:txBody>
      </p:sp>
      <p:sp>
        <p:nvSpPr>
          <p:cNvPr id="21" name="Rectangle 20"/>
          <p:cNvSpPr/>
          <p:nvPr/>
        </p:nvSpPr>
        <p:spPr>
          <a:xfrm>
            <a:off x="1940066" y="2646119"/>
            <a:ext cx="443977"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R</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2747684" y="2402286"/>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14" name="Straight Arrow Connector 13"/>
          <p:cNvCxnSpPr/>
          <p:nvPr/>
        </p:nvCxnSpPr>
        <p:spPr>
          <a:xfrm>
            <a:off x="3198585" y="2808417"/>
            <a:ext cx="0" cy="279266"/>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68976" y="4974932"/>
            <a:ext cx="9051640" cy="334008"/>
            <a:chOff x="68976" y="4963792"/>
            <a:chExt cx="9051640" cy="334008"/>
          </a:xfrm>
        </p:grpSpPr>
        <p:pic>
          <p:nvPicPr>
            <p:cNvPr id="23" name="Picture 22"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26" name="TextBox 2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28" name="TextBox 27"/>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32" name="TextBox 31"/>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33" name="TextBox 32"/>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34" name="TextBox 33"/>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35" name="TextBox 34"/>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36" name="TextBox 35"/>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38" name="TextBox 37"/>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39" name="TextBox 38"/>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40" name="TextBox 39"/>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41" name="TextBox 40"/>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42" name="TextBox 41"/>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43" name="TextBox 42"/>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44" name="TextBox 43"/>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46" name="TextBox 45"/>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0" name="TextBox 49"/>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1" name="TextBox 50"/>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2" name="TextBox 51"/>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53" name="TextBox 52"/>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54" name="TextBox 53"/>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55" name="TextBox 54"/>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56" name="TextBox 55"/>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57" name="TextBox 56"/>
            <p:cNvSpPr txBox="1"/>
            <p:nvPr/>
          </p:nvSpPr>
          <p:spPr>
            <a:xfrm>
              <a:off x="8724283" y="4963792"/>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325910" y="5334973"/>
            <a:ext cx="3192602" cy="323538"/>
            <a:chOff x="1325910" y="5334973"/>
            <a:chExt cx="3192602" cy="323538"/>
          </a:xfrm>
        </p:grpSpPr>
        <p:pic>
          <p:nvPicPr>
            <p:cNvPr id="58" name="Picture 57"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1325910" y="5386868"/>
              <a:ext cx="2743200" cy="155448"/>
            </a:xfrm>
            <a:prstGeom prst="rect">
              <a:avLst/>
            </a:prstGeom>
          </p:spPr>
        </p:pic>
        <p:sp>
          <p:nvSpPr>
            <p:cNvPr id="60" name="TextBox 59"/>
            <p:cNvSpPr txBox="1"/>
            <p:nvPr/>
          </p:nvSpPr>
          <p:spPr>
            <a:xfrm>
              <a:off x="1520680" y="5518911"/>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61" name="TextBox 60"/>
            <p:cNvSpPr txBox="1"/>
            <p:nvPr/>
          </p:nvSpPr>
          <p:spPr>
            <a:xfrm>
              <a:off x="1861499" y="5518911"/>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62" name="TextBox 61"/>
            <p:cNvSpPr txBox="1"/>
            <p:nvPr/>
          </p:nvSpPr>
          <p:spPr>
            <a:xfrm>
              <a:off x="2208083" y="552001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63" name="TextBox 62"/>
            <p:cNvSpPr txBox="1"/>
            <p:nvPr/>
          </p:nvSpPr>
          <p:spPr>
            <a:xfrm>
              <a:off x="2535648"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sp>
          <p:nvSpPr>
            <p:cNvPr id="64" name="TextBox 63"/>
            <p:cNvSpPr txBox="1"/>
            <p:nvPr/>
          </p:nvSpPr>
          <p:spPr>
            <a:xfrm>
              <a:off x="2879624" y="5518911"/>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900" dirty="0">
                <a:latin typeface="Arial"/>
                <a:cs typeface="Arial"/>
              </a:endParaRPr>
            </a:p>
          </p:txBody>
        </p:sp>
        <p:sp>
          <p:nvSpPr>
            <p:cNvPr id="65" name="TextBox 64"/>
            <p:cNvSpPr txBox="1"/>
            <p:nvPr/>
          </p:nvSpPr>
          <p:spPr>
            <a:xfrm>
              <a:off x="3212745" y="5520012"/>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6" name="TextBox 65"/>
            <p:cNvSpPr txBox="1"/>
            <p:nvPr/>
          </p:nvSpPr>
          <p:spPr>
            <a:xfrm>
              <a:off x="3546207" y="5520012"/>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900" dirty="0">
                <a:latin typeface="Arial"/>
                <a:cs typeface="Arial"/>
              </a:endParaRPr>
            </a:p>
          </p:txBody>
        </p:sp>
        <p:sp>
          <p:nvSpPr>
            <p:cNvPr id="76" name="TextBox 75"/>
            <p:cNvSpPr txBox="1"/>
            <p:nvPr/>
          </p:nvSpPr>
          <p:spPr>
            <a:xfrm>
              <a:off x="4026408" y="5334973"/>
              <a:ext cx="492104"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grpSp>
      <p:grpSp>
        <p:nvGrpSpPr>
          <p:cNvPr id="7" name="Group 6"/>
          <p:cNvGrpSpPr/>
          <p:nvPr/>
        </p:nvGrpSpPr>
        <p:grpSpPr>
          <a:xfrm>
            <a:off x="4733894" y="5334973"/>
            <a:ext cx="3306095" cy="345842"/>
            <a:chOff x="4867109" y="5334973"/>
            <a:chExt cx="3306095" cy="345842"/>
          </a:xfrm>
        </p:grpSpPr>
        <p:pic>
          <p:nvPicPr>
            <p:cNvPr id="59" name="Picture 58"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4867109" y="5386868"/>
              <a:ext cx="2743200" cy="155448"/>
            </a:xfrm>
            <a:prstGeom prst="rect">
              <a:avLst/>
            </a:prstGeom>
          </p:spPr>
        </p:pic>
        <p:sp>
          <p:nvSpPr>
            <p:cNvPr id="67" name="TextBox 66"/>
            <p:cNvSpPr txBox="1"/>
            <p:nvPr/>
          </p:nvSpPr>
          <p:spPr>
            <a:xfrm>
              <a:off x="5028125" y="5541215"/>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900" dirty="0">
                <a:latin typeface="Arial"/>
                <a:cs typeface="Arial"/>
              </a:endParaRPr>
            </a:p>
          </p:txBody>
        </p:sp>
        <p:sp>
          <p:nvSpPr>
            <p:cNvPr id="68" name="TextBox 67"/>
            <p:cNvSpPr txBox="1"/>
            <p:nvPr/>
          </p:nvSpPr>
          <p:spPr>
            <a:xfrm>
              <a:off x="5342301" y="5541215"/>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900" dirty="0">
                <a:latin typeface="Arial"/>
                <a:cs typeface="Arial"/>
              </a:endParaRPr>
            </a:p>
          </p:txBody>
        </p:sp>
        <p:sp>
          <p:nvSpPr>
            <p:cNvPr id="69" name="TextBox 68"/>
            <p:cNvSpPr txBox="1"/>
            <p:nvPr/>
          </p:nvSpPr>
          <p:spPr>
            <a:xfrm>
              <a:off x="5644480" y="5542316"/>
              <a:ext cx="300556" cy="138499"/>
            </a:xfrm>
            <a:prstGeom prst="rect">
              <a:avLst/>
            </a:prstGeom>
            <a:noFill/>
          </p:spPr>
          <p:txBody>
            <a:bodyPr wrap="square" lIns="0" tIns="0" rIns="0" bIns="0" rtlCol="0">
              <a:spAutoFit/>
            </a:bodyPr>
            <a:lstStyle/>
            <a:p>
              <a:pPr algn="ctr"/>
              <a:r>
                <a:rPr lang="en-US" sz="900" dirty="0" smtClean="0">
                  <a:latin typeface="Arial"/>
                  <a:cs typeface="Arial"/>
                </a:rPr>
                <a:t>70</a:t>
              </a:r>
              <a:endParaRPr lang="en-US" sz="900" dirty="0">
                <a:latin typeface="Arial"/>
                <a:cs typeface="Arial"/>
              </a:endParaRPr>
            </a:p>
          </p:txBody>
        </p:sp>
        <p:sp>
          <p:nvSpPr>
            <p:cNvPr id="70" name="TextBox 69"/>
            <p:cNvSpPr txBox="1"/>
            <p:nvPr/>
          </p:nvSpPr>
          <p:spPr>
            <a:xfrm>
              <a:off x="5954283" y="5541215"/>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2" name="TextBox 71"/>
            <p:cNvSpPr txBox="1"/>
            <p:nvPr/>
          </p:nvSpPr>
          <p:spPr>
            <a:xfrm>
              <a:off x="6253854" y="5541215"/>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900" dirty="0">
                <a:latin typeface="Arial"/>
                <a:cs typeface="Arial"/>
              </a:endParaRPr>
            </a:p>
          </p:txBody>
        </p:sp>
        <p:sp>
          <p:nvSpPr>
            <p:cNvPr id="73" name="TextBox 72"/>
            <p:cNvSpPr txBox="1"/>
            <p:nvPr/>
          </p:nvSpPr>
          <p:spPr>
            <a:xfrm>
              <a:off x="655145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sp>
          <p:nvSpPr>
            <p:cNvPr id="74" name="TextBox 73"/>
            <p:cNvSpPr txBox="1"/>
            <p:nvPr/>
          </p:nvSpPr>
          <p:spPr>
            <a:xfrm>
              <a:off x="6849389"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110</a:t>
              </a:r>
              <a:endParaRPr lang="en-US" sz="900" dirty="0">
                <a:latin typeface="Arial"/>
                <a:cs typeface="Arial"/>
              </a:endParaRPr>
            </a:p>
          </p:txBody>
        </p:sp>
        <p:sp>
          <p:nvSpPr>
            <p:cNvPr id="75" name="TextBox 74"/>
            <p:cNvSpPr txBox="1"/>
            <p:nvPr/>
          </p:nvSpPr>
          <p:spPr>
            <a:xfrm>
              <a:off x="7146631" y="5542316"/>
              <a:ext cx="300556" cy="138499"/>
            </a:xfrm>
            <a:prstGeom prst="rect">
              <a:avLst/>
            </a:prstGeom>
            <a:noFill/>
          </p:spPr>
          <p:txBody>
            <a:bodyPr wrap="square" lIns="0" tIns="0" rIns="0" bIns="0" rtlCol="0">
              <a:spAutoFit/>
            </a:bodyPr>
            <a:lstStyle/>
            <a:p>
              <a:pPr algn="ctr"/>
              <a:r>
                <a:rPr lang="en-US" sz="900" dirty="0" smtClean="0">
                  <a:latin typeface="Arial"/>
                  <a:cs typeface="Arial"/>
                </a:rPr>
                <a:t>120</a:t>
              </a:r>
              <a:endParaRPr lang="en-US" sz="900" dirty="0">
                <a:latin typeface="Arial"/>
                <a:cs typeface="Arial"/>
              </a:endParaRPr>
            </a:p>
          </p:txBody>
        </p:sp>
        <p:sp>
          <p:nvSpPr>
            <p:cNvPr id="77" name="TextBox 76"/>
            <p:cNvSpPr txBox="1"/>
            <p:nvPr/>
          </p:nvSpPr>
          <p:spPr>
            <a:xfrm>
              <a:off x="7539136" y="5334973"/>
              <a:ext cx="634068" cy="230832"/>
            </a:xfrm>
            <a:prstGeom prst="rect">
              <a:avLst/>
            </a:prstGeom>
            <a:noFill/>
          </p:spPr>
          <p:txBody>
            <a:bodyPr wrap="square" rtlCol="0">
              <a:spAutoFit/>
            </a:bodyPr>
            <a:lstStyle/>
            <a:p>
              <a:pPr algn="ctr"/>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grpSp>
      <p:sp>
        <p:nvSpPr>
          <p:cNvPr id="83" name="Rectangle 82"/>
          <p:cNvSpPr/>
          <p:nvPr/>
        </p:nvSpPr>
        <p:spPr>
          <a:xfrm>
            <a:off x="6920518" y="3028560"/>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4" name="Rectangle 83"/>
          <p:cNvSpPr/>
          <p:nvPr/>
        </p:nvSpPr>
        <p:spPr>
          <a:xfrm>
            <a:off x="7417984" y="2795295"/>
            <a:ext cx="417128" cy="584776"/>
          </a:xfrm>
          <a:prstGeom prst="rect">
            <a:avLst/>
          </a:prstGeom>
          <a:noFill/>
        </p:spPr>
        <p:txBody>
          <a:bodyPr wrap="square" lIns="91440" tIns="45720" rIns="91440" bIns="45720">
            <a:spAutoFit/>
          </a:bodyPr>
          <a:lstStyle/>
          <a:p>
            <a:pPr algn="ctr"/>
            <a:r>
              <a:rPr lang="en-US" sz="3200" b="1"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C</a:t>
            </a:r>
            <a:endParaRPr lang="en-US" sz="3200" b="1" cap="none" spc="0" baseline="-25000" dirty="0">
              <a:ln w="12700">
                <a:solidFill>
                  <a:schemeClr val="tx1"/>
                </a:solidFill>
                <a:prstDash val="solid"/>
              </a:ln>
              <a:solidFill>
                <a:srgbClr val="660066"/>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7" name="Rectangle 86"/>
          <p:cNvSpPr/>
          <p:nvPr/>
        </p:nvSpPr>
        <p:spPr>
          <a:xfrm>
            <a:off x="8245017" y="2224174"/>
            <a:ext cx="435336" cy="584776"/>
          </a:xfrm>
          <a:prstGeom prst="rect">
            <a:avLst/>
          </a:prstGeom>
          <a:noFill/>
        </p:spPr>
        <p:txBody>
          <a:bodyPr wrap="none" lIns="91440" tIns="45720" rIns="91440" bIns="45720">
            <a:spAutoFit/>
          </a:bodyPr>
          <a:lstStyle/>
          <a:p>
            <a:pPr algn="ctr"/>
            <a:r>
              <a:rPr lang="en-US" sz="32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L</a:t>
            </a:r>
            <a:endParaRPr lang="en-US" sz="3200" b="1" cap="none" spc="0" baseline="-25000" dirty="0">
              <a:ln w="6350">
                <a:solidFill>
                  <a:schemeClr val="tx1"/>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4202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473985" y="1324492"/>
            <a:ext cx="4636565" cy="4154819"/>
            <a:chOff x="572397" y="3682127"/>
            <a:chExt cx="3424824" cy="3068980"/>
          </a:xfrm>
        </p:grpSpPr>
        <p:pic>
          <p:nvPicPr>
            <p:cNvPr id="20" name="Picture 19" descr="DT_theta_crossline_25N73W_60N73W_20160214_0000.png"/>
            <p:cNvPicPr>
              <a:picLocks noChangeAspect="1"/>
            </p:cNvPicPr>
            <p:nvPr/>
          </p:nvPicPr>
          <p:blipFill rotWithShape="1">
            <a:blip r:embed="rId3">
              <a:extLst>
                <a:ext uri="{28A0092B-C50C-407E-A947-70E740481C1C}">
                  <a14:useLocalDpi xmlns:a14="http://schemas.microsoft.com/office/drawing/2010/main" val="0"/>
                </a:ext>
              </a:extLst>
            </a:blip>
            <a:srcRect t="3329"/>
            <a:stretch/>
          </p:blipFill>
          <p:spPr>
            <a:xfrm>
              <a:off x="572397" y="3682127"/>
              <a:ext cx="3424824" cy="3035808"/>
            </a:xfrm>
            <a:prstGeom prst="rect">
              <a:avLst/>
            </a:prstGeom>
          </p:spPr>
        </p:pic>
        <p:sp>
          <p:nvSpPr>
            <p:cNvPr id="21" name="Rectangle 20"/>
            <p:cNvSpPr/>
            <p:nvPr/>
          </p:nvSpPr>
          <p:spPr>
            <a:xfrm>
              <a:off x="3817152" y="6571038"/>
              <a:ext cx="180069" cy="180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pic>
        <p:nvPicPr>
          <p:cNvPr id="17" name="Picture 16" descr="pv_cross_25N73W_60N73W_20160214_0000.png"/>
          <p:cNvPicPr>
            <a:picLocks noChangeAspect="1"/>
          </p:cNvPicPr>
          <p:nvPr/>
        </p:nvPicPr>
        <p:blipFill rotWithShape="1">
          <a:blip r:embed="rId4">
            <a:extLst>
              <a:ext uri="{28A0092B-C50C-407E-A947-70E740481C1C}">
                <a14:useLocalDpi xmlns:a14="http://schemas.microsoft.com/office/drawing/2010/main" val="0"/>
              </a:ext>
            </a:extLst>
          </a:blip>
          <a:srcRect t="2231"/>
          <a:stretch/>
        </p:blipFill>
        <p:spPr>
          <a:xfrm>
            <a:off x="50560" y="1024361"/>
            <a:ext cx="4432831" cy="4590288"/>
          </a:xfrm>
          <a:prstGeom prst="rect">
            <a:avLst/>
          </a:prstGeom>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14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Cross Section</a:t>
            </a:r>
            <a:endParaRPr lang="en-US" sz="2000" b="1" dirty="0">
              <a:solidFill>
                <a:srgbClr val="FF0000"/>
              </a:solidFill>
              <a:latin typeface="Arial" panose="020B0604020202020204" pitchFamily="34" charset="0"/>
              <a:cs typeface="Arial" panose="020B0604020202020204" pitchFamily="34" charset="0"/>
            </a:endParaRPr>
          </a:p>
        </p:txBody>
      </p:sp>
      <p:sp>
        <p:nvSpPr>
          <p:cNvPr id="71" name="Content Placeholder 2"/>
          <p:cNvSpPr txBox="1">
            <a:spLocks/>
          </p:cNvSpPr>
          <p:nvPr/>
        </p:nvSpPr>
        <p:spPr>
          <a:xfrm>
            <a:off x="4596880" y="5766457"/>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          and wind (</a:t>
            </a:r>
            <a:r>
              <a:rPr lang="en-US" sz="1500" dirty="0">
                <a:solidFill>
                  <a:prstClr val="black"/>
                </a:solidFill>
                <a:latin typeface="Arial" panose="020B0604020202020204" pitchFamily="34" charset="0"/>
                <a:cs typeface="Arial" panose="020B0604020202020204" pitchFamily="34" charset="0"/>
              </a:rPr>
              <a:t>m s</a:t>
            </a:r>
            <a:r>
              <a:rPr lang="en-US" sz="1500" baseline="30000" dirty="0">
                <a:solidFill>
                  <a:prstClr val="black"/>
                </a:solidFill>
                <a:latin typeface="Arial" panose="020B0604020202020204" pitchFamily="34" charset="0"/>
                <a:cs typeface="Arial" panose="020B0604020202020204" pitchFamily="34" charset="0"/>
              </a:rPr>
              <a:t>−1</a:t>
            </a:r>
            <a:r>
              <a:rPr lang="en-US" sz="1500" dirty="0">
                <a:solidFill>
                  <a:prstClr val="black"/>
                </a:solidFill>
                <a:latin typeface="Arial" panose="020B0604020202020204" pitchFamily="34" charset="0"/>
                <a:cs typeface="Arial" panose="020B0604020202020204" pitchFamily="34" charset="0"/>
              </a:rPr>
              <a:t>, barbs</a:t>
            </a:r>
            <a:r>
              <a:rPr lang="en-US" sz="1500" dirty="0">
                <a:solidFill>
                  <a:srgbClr val="000000"/>
                </a:solidFill>
                <a:latin typeface="Arial" panose="020B0604020202020204" pitchFamily="34" charset="0"/>
                <a:cs typeface="Arial" panose="020B0604020202020204" pitchFamily="34" charset="0"/>
              </a:rPr>
              <a:t>) on 2-PVU surface</a:t>
            </a:r>
            <a:endParaRPr lang="en-US" sz="1500" baseline="30000" dirty="0">
              <a:solidFill>
                <a:srgbClr val="00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6858315" y="4637317"/>
            <a:ext cx="406932" cy="461665"/>
          </a:xfrm>
          <a:prstGeom prst="rect">
            <a:avLst/>
          </a:prstGeom>
          <a:noFill/>
        </p:spPr>
        <p:txBody>
          <a:bodyPr wrap="none" lIns="91440" tIns="45720" rIns="91440" bIns="45720">
            <a:spAutoFit/>
          </a:bodyPr>
          <a:lstStyle/>
          <a:p>
            <a:pPr algn="ctr"/>
            <a:r>
              <a:rPr lang="en-US" sz="2400" b="1" kern="12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1600" b="1" kern="1200" cap="none" spc="0" baseline="-250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82" name="Rectangle 81"/>
          <p:cNvSpPr/>
          <p:nvPr/>
        </p:nvSpPr>
        <p:spPr>
          <a:xfrm>
            <a:off x="6860252" y="2141664"/>
            <a:ext cx="406932" cy="461665"/>
          </a:xfrm>
          <a:prstGeom prst="rect">
            <a:avLst/>
          </a:prstGeom>
          <a:noFill/>
        </p:spPr>
        <p:txBody>
          <a:bodyPr wrap="none" lIns="91440" tIns="45720" rIns="91440" bIns="45720">
            <a:spAutoFit/>
          </a:bodyPr>
          <a:lstStyle/>
          <a:p>
            <a:pPr algn="ctr"/>
            <a:r>
              <a:rPr lang="en-US" sz="2400" b="1" kern="12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B</a:t>
            </a:r>
            <a:endParaRPr lang="en-US" sz="1600" b="1" kern="1200" cap="none" spc="0" baseline="-25000" dirty="0">
              <a:ln w="25400">
                <a:solidFill>
                  <a:schemeClr val="tx1"/>
                </a:solidFill>
                <a:prstDash val="solid"/>
              </a:ln>
              <a:solidFill>
                <a:srgbClr val="43EB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91" name="Content Placeholder 2"/>
          <p:cNvSpPr>
            <a:spLocks noGrp="1"/>
          </p:cNvSpPr>
          <p:nvPr>
            <p:ph idx="1"/>
          </p:nvPr>
        </p:nvSpPr>
        <p:spPr>
          <a:xfrm>
            <a:off x="0" y="5766457"/>
            <a:ext cx="4590117" cy="942616"/>
          </a:xfrm>
        </p:spPr>
        <p:txBody>
          <a:bodyPr anchor="ctr">
            <a:norm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a:t>
            </a:r>
            <a:r>
              <a:rPr lang="en-US" sz="1500" dirty="0" smtClean="0">
                <a:solidFill>
                  <a:srgbClr val="000000"/>
                </a:solidFill>
                <a:latin typeface="Arial" panose="020B0604020202020204" pitchFamily="34" charset="0"/>
                <a:cs typeface="Arial" panose="020B0604020202020204" pitchFamily="34" charset="0"/>
              </a:rPr>
              <a:t>vorticity (PVU, </a:t>
            </a:r>
            <a:r>
              <a:rPr lang="en-US" sz="1500" dirty="0">
                <a:solidFill>
                  <a:srgbClr val="000000"/>
                </a:solidFill>
                <a:latin typeface="Arial" panose="020B0604020202020204" pitchFamily="34" charset="0"/>
                <a:cs typeface="Arial" panose="020B0604020202020204" pitchFamily="34" charset="0"/>
              </a:rPr>
              <a:t>shaded)</a:t>
            </a:r>
            <a:r>
              <a:rPr lang="en-US" sz="1500" dirty="0" smtClean="0">
                <a:solidFill>
                  <a:srgbClr val="000000"/>
                </a:solidFill>
                <a:latin typeface="Arial" panose="020B0604020202020204" pitchFamily="34" charset="0"/>
                <a:cs typeface="Arial" panose="020B0604020202020204" pitchFamily="34" charset="0"/>
              </a:rPr>
              <a:t>, wind                        speed (white, </a:t>
            </a:r>
            <a:r>
              <a:rPr lang="en-US" sz="1500" dirty="0">
                <a:solidFill>
                  <a:srgbClr val="000000"/>
                </a:solidFill>
                <a:latin typeface="Arial" panose="020B0604020202020204" pitchFamily="34" charset="0"/>
                <a:cs typeface="Arial" panose="020B0604020202020204" pitchFamily="34" charset="0"/>
              </a:rPr>
              <a:t>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potential temperature (K, black)</a:t>
            </a:r>
            <a:endParaRPr lang="en-US" sz="1500" baseline="30000" dirty="0">
              <a:latin typeface="Arial" panose="020B0604020202020204" pitchFamily="34" charset="0"/>
              <a:cs typeface="Arial" panose="020B0604020202020204" pitchFamily="34" charset="0"/>
            </a:endParaRPr>
          </a:p>
        </p:txBody>
      </p:sp>
      <p:sp>
        <p:nvSpPr>
          <p:cNvPr id="92" name="Rectangle 91"/>
          <p:cNvSpPr/>
          <p:nvPr/>
        </p:nvSpPr>
        <p:spPr>
          <a:xfrm>
            <a:off x="2137384" y="3713863"/>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7279265" y="3028953"/>
            <a:ext cx="902811" cy="523220"/>
          </a:xfrm>
          <a:prstGeom prst="rect">
            <a:avLst/>
          </a:prstGeom>
          <a:noFill/>
        </p:spPr>
        <p:txBody>
          <a:bodyPr wrap="none" lIns="91440" tIns="45720" rIns="91440" bIns="45720">
            <a:spAutoFit/>
          </a:bodyPr>
          <a:lstStyle/>
          <a:p>
            <a:pPr algn="ctr"/>
            <a:r>
              <a:rPr lang="en-US" sz="2800" b="1" cap="none" spc="0" dirty="0" smtClean="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TPV</a:t>
            </a:r>
            <a:endParaRPr lang="en-US" sz="2800" b="1" cap="none" spc="0" dirty="0">
              <a:ln w="25400">
                <a:solidFill>
                  <a:schemeClr val="tx1"/>
                </a:solidFill>
                <a:prstDash val="solid"/>
              </a:ln>
              <a:solidFill>
                <a:schemeClr val="bg1"/>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cxnSp>
        <p:nvCxnSpPr>
          <p:cNvPr id="23" name="Straight Arrow Connector 22"/>
          <p:cNvCxnSpPr/>
          <p:nvPr/>
        </p:nvCxnSpPr>
        <p:spPr>
          <a:xfrm flipH="1">
            <a:off x="7170670" y="3320231"/>
            <a:ext cx="204180" cy="176985"/>
          </a:xfrm>
          <a:prstGeom prst="straightConnector1">
            <a:avLst/>
          </a:prstGeom>
          <a:ln w="31750">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70278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Qs_600-400_6.png"/>
          <p:cNvPicPr>
            <a:picLocks noChangeAspect="1"/>
          </p:cNvPicPr>
          <p:nvPr/>
        </p:nvPicPr>
        <p:blipFill rotWithShape="1">
          <a:blip r:embed="rId3">
            <a:extLst>
              <a:ext uri="{28A0092B-C50C-407E-A947-70E740481C1C}">
                <a14:useLocalDpi xmlns:a14="http://schemas.microsoft.com/office/drawing/2010/main" val="0"/>
              </a:ext>
            </a:extLst>
          </a:blip>
          <a:srcRect l="6794" t="3728" r="6746" b="7943"/>
          <a:stretch/>
        </p:blipFill>
        <p:spPr>
          <a:xfrm>
            <a:off x="4687996" y="1126299"/>
            <a:ext cx="4376242" cy="3968496"/>
          </a:xfrm>
          <a:prstGeom prst="rect">
            <a:avLst/>
          </a:prstGeom>
          <a:ln w="12700">
            <a:solidFill>
              <a:schemeClr val="tx1"/>
            </a:solidFill>
          </a:ln>
        </p:spPr>
      </p:pic>
      <p:pic>
        <p:nvPicPr>
          <p:cNvPr id="53" name="Picture 52" descr="Qn_600-400_6.png"/>
          <p:cNvPicPr>
            <a:picLocks noChangeAspect="1"/>
          </p:cNvPicPr>
          <p:nvPr/>
        </p:nvPicPr>
        <p:blipFill rotWithShape="1">
          <a:blip r:embed="rId4">
            <a:extLst>
              <a:ext uri="{28A0092B-C50C-407E-A947-70E740481C1C}">
                <a14:useLocalDpi xmlns:a14="http://schemas.microsoft.com/office/drawing/2010/main" val="0"/>
              </a:ext>
            </a:extLst>
          </a:blip>
          <a:srcRect l="6914" t="3675" r="6729" b="7844"/>
          <a:stretch/>
        </p:blipFill>
        <p:spPr>
          <a:xfrm>
            <a:off x="144560" y="1126299"/>
            <a:ext cx="4363627" cy="3968496"/>
          </a:xfrm>
          <a:prstGeom prst="rect">
            <a:avLst/>
          </a:prstGeom>
          <a:ln w="12700">
            <a:solidFill>
              <a:schemeClr val="tx1"/>
            </a:solid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51582"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1042 hPa</a:t>
            </a:r>
            <a:endParaRPr lang="en-US" sz="1400" kern="1200" dirty="0">
              <a:solidFill>
                <a:srgbClr val="0017FF"/>
              </a:solidFill>
              <a:latin typeface="Arial"/>
              <a:cs typeface="Arial"/>
            </a:endParaRPr>
          </a:p>
        </p:txBody>
      </p:sp>
      <p:sp>
        <p:nvSpPr>
          <p:cNvPr id="50" name="TextBox 49"/>
          <p:cNvSpPr txBox="1"/>
          <p:nvPr/>
        </p:nvSpPr>
        <p:spPr>
          <a:xfrm>
            <a:off x="4686129"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1042 hPa</a:t>
            </a:r>
            <a:endParaRPr lang="en-US" sz="1400" kern="1200" dirty="0">
              <a:solidFill>
                <a:srgbClr val="0017FF"/>
              </a:solidFill>
              <a:latin typeface="Arial"/>
              <a:cs typeface="Arial"/>
            </a:endParaRPr>
          </a:p>
        </p:txBody>
      </p:sp>
      <p:sp>
        <p:nvSpPr>
          <p:cNvPr id="51" name="Rectangle 50"/>
          <p:cNvSpPr/>
          <p:nvPr/>
        </p:nvSpPr>
        <p:spPr>
          <a:xfrm>
            <a:off x="1318557" y="160349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2" name="Rectangle 51"/>
          <p:cNvSpPr/>
          <p:nvPr/>
        </p:nvSpPr>
        <p:spPr>
          <a:xfrm>
            <a:off x="5880428" y="1603491"/>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390066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Qs_600-400_8.png"/>
          <p:cNvPicPr>
            <a:picLocks noChangeAspect="1"/>
          </p:cNvPicPr>
          <p:nvPr/>
        </p:nvPicPr>
        <p:blipFill rotWithShape="1">
          <a:blip r:embed="rId3">
            <a:extLst>
              <a:ext uri="{28A0092B-C50C-407E-A947-70E740481C1C}">
                <a14:useLocalDpi xmlns:a14="http://schemas.microsoft.com/office/drawing/2010/main" val="0"/>
              </a:ext>
            </a:extLst>
          </a:blip>
          <a:srcRect l="6896" t="3707" r="6990" b="7917"/>
          <a:stretch/>
        </p:blipFill>
        <p:spPr>
          <a:xfrm>
            <a:off x="4678428" y="1126299"/>
            <a:ext cx="4356332" cy="3968496"/>
          </a:xfrm>
          <a:prstGeom prst="rect">
            <a:avLst/>
          </a:prstGeom>
          <a:ln w="12700">
            <a:solidFill>
              <a:schemeClr val="tx1"/>
            </a:solidFill>
          </a:ln>
        </p:spPr>
      </p:pic>
      <p:pic>
        <p:nvPicPr>
          <p:cNvPr id="55" name="Picture 54" descr="Qn_600-400_8.png"/>
          <p:cNvPicPr>
            <a:picLocks noChangeAspect="1"/>
          </p:cNvPicPr>
          <p:nvPr/>
        </p:nvPicPr>
        <p:blipFill rotWithShape="1">
          <a:blip r:embed="rId4">
            <a:extLst>
              <a:ext uri="{28A0092B-C50C-407E-A947-70E740481C1C}">
                <a14:useLocalDpi xmlns:a14="http://schemas.microsoft.com/office/drawing/2010/main" val="0"/>
              </a:ext>
            </a:extLst>
          </a:blip>
          <a:srcRect l="6788" t="3634" r="6862" b="7791"/>
          <a:stretch/>
        </p:blipFill>
        <p:spPr>
          <a:xfrm>
            <a:off x="151582" y="1126299"/>
            <a:ext cx="4358549" cy="3968496"/>
          </a:xfrm>
          <a:prstGeom prst="rect">
            <a:avLst/>
          </a:prstGeom>
          <a:ln w="12700">
            <a:solidFill>
              <a:schemeClr val="tx1"/>
            </a:solid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12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51582"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1046 hPa</a:t>
            </a:r>
            <a:endParaRPr lang="en-US" sz="1400" kern="1200" dirty="0">
              <a:solidFill>
                <a:srgbClr val="0017FF"/>
              </a:solidFill>
              <a:latin typeface="Arial"/>
              <a:cs typeface="Arial"/>
            </a:endParaRPr>
          </a:p>
        </p:txBody>
      </p:sp>
      <p:sp>
        <p:nvSpPr>
          <p:cNvPr id="50" name="TextBox 49"/>
          <p:cNvSpPr txBox="1"/>
          <p:nvPr/>
        </p:nvSpPr>
        <p:spPr>
          <a:xfrm>
            <a:off x="4686129"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1046 hPa</a:t>
            </a:r>
            <a:endParaRPr lang="en-US" sz="1400" kern="1200" dirty="0">
              <a:solidFill>
                <a:srgbClr val="0017FF"/>
              </a:solidFill>
              <a:latin typeface="Arial"/>
              <a:cs typeface="Arial"/>
            </a:endParaRPr>
          </a:p>
        </p:txBody>
      </p:sp>
      <p:sp>
        <p:nvSpPr>
          <p:cNvPr id="51" name="Rectangle 50"/>
          <p:cNvSpPr/>
          <p:nvPr/>
        </p:nvSpPr>
        <p:spPr>
          <a:xfrm>
            <a:off x="1262720" y="2063866"/>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2" name="Rectangle 51"/>
          <p:cNvSpPr/>
          <p:nvPr/>
        </p:nvSpPr>
        <p:spPr>
          <a:xfrm>
            <a:off x="5792348" y="2063866"/>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1372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Qs_600-400_10.png"/>
          <p:cNvPicPr>
            <a:picLocks noChangeAspect="1"/>
          </p:cNvPicPr>
          <p:nvPr/>
        </p:nvPicPr>
        <p:blipFill rotWithShape="1">
          <a:blip r:embed="rId3">
            <a:extLst>
              <a:ext uri="{28A0092B-C50C-407E-A947-70E740481C1C}">
                <a14:useLocalDpi xmlns:a14="http://schemas.microsoft.com/office/drawing/2010/main" val="0"/>
              </a:ext>
            </a:extLst>
          </a:blip>
          <a:srcRect l="6833" t="3774" r="6866" b="7934"/>
          <a:stretch/>
        </p:blipFill>
        <p:spPr>
          <a:xfrm>
            <a:off x="4683725" y="1126299"/>
            <a:ext cx="4369965" cy="3968496"/>
          </a:xfrm>
          <a:prstGeom prst="rect">
            <a:avLst/>
          </a:prstGeom>
          <a:ln w="12700">
            <a:solidFill>
              <a:schemeClr val="tx1"/>
            </a:solidFill>
          </a:ln>
        </p:spPr>
      </p:pic>
      <p:pic>
        <p:nvPicPr>
          <p:cNvPr id="53" name="Picture 52" descr="Qn_600-400_10.png"/>
          <p:cNvPicPr>
            <a:picLocks noChangeAspect="1"/>
          </p:cNvPicPr>
          <p:nvPr/>
        </p:nvPicPr>
        <p:blipFill rotWithShape="1">
          <a:blip r:embed="rId4">
            <a:extLst>
              <a:ext uri="{28A0092B-C50C-407E-A947-70E740481C1C}">
                <a14:useLocalDpi xmlns:a14="http://schemas.microsoft.com/office/drawing/2010/main" val="0"/>
              </a:ext>
            </a:extLst>
          </a:blip>
          <a:srcRect l="6860" t="3672" r="6824" b="7829"/>
          <a:stretch/>
        </p:blipFill>
        <p:spPr>
          <a:xfrm>
            <a:off x="154838" y="1126299"/>
            <a:ext cx="4360539" cy="3968496"/>
          </a:xfrm>
          <a:prstGeom prst="rect">
            <a:avLst/>
          </a:prstGeom>
          <a:ln w="12700">
            <a:solidFill>
              <a:schemeClr val="tx1"/>
            </a:solidFill>
          </a:ln>
        </p:spPr>
      </p:pic>
      <p:sp>
        <p:nvSpPr>
          <p:cNvPr id="19"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12 Feb 2016</a:t>
            </a:r>
            <a:endParaRPr lang="en-US" sz="2400" dirty="0">
              <a:latin typeface="Arial" panose="020B0604020202020204" pitchFamily="34" charset="0"/>
              <a:cs typeface="Arial" panose="020B0604020202020204" pitchFamily="34" charset="0"/>
            </a:endParaRPr>
          </a:p>
        </p:txBody>
      </p:sp>
      <p:cxnSp>
        <p:nvCxnSpPr>
          <p:cNvPr id="29" name="Straight Connector 2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916" y="6709073"/>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4590117" y="5743981"/>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itle 1"/>
          <p:cNvSpPr>
            <a:spLocks noGrp="1"/>
          </p:cNvSpPr>
          <p:nvPr>
            <p:ph type="title"/>
          </p:nvPr>
        </p:nvSpPr>
        <p:spPr>
          <a:xfrm>
            <a:off x="334284" y="-33716"/>
            <a:ext cx="5175358" cy="722220"/>
          </a:xfrm>
        </p:spPr>
        <p:txBody>
          <a:bodyPr>
            <a:noAutofit/>
          </a:bodyPr>
          <a:lstStyle/>
          <a:p>
            <a:pPr algn="l"/>
            <a:r>
              <a:rPr lang="en-US" sz="2000" b="1" dirty="0" smtClean="0">
                <a:solidFill>
                  <a:srgbClr val="FF0000"/>
                </a:solidFill>
                <a:latin typeface="Arial" panose="020B0604020202020204" pitchFamily="34" charset="0"/>
                <a:cs typeface="Arial" panose="020B0604020202020204" pitchFamily="34" charset="0"/>
              </a:rPr>
              <a:t>Case 2: QG Diagnostics</a:t>
            </a:r>
            <a:endParaRPr lang="en-US" sz="2000" b="1" dirty="0">
              <a:solidFill>
                <a:srgbClr val="FF0000"/>
              </a:solidFill>
              <a:latin typeface="Arial" panose="020B0604020202020204" pitchFamily="34" charset="0"/>
              <a:cs typeface="Arial" panose="020B0604020202020204" pitchFamily="34" charset="0"/>
            </a:endParaRPr>
          </a:p>
        </p:txBody>
      </p:sp>
      <p:cxnSp>
        <p:nvCxnSpPr>
          <p:cNvPr id="30" name="Straight Connector 29"/>
          <p:cNvCxnSpPr/>
          <p:nvPr/>
        </p:nvCxnSpPr>
        <p:spPr>
          <a:xfrm>
            <a:off x="-3214" y="575234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1" name="Content Placeholder 2"/>
          <p:cNvSpPr>
            <a:spLocks noGrp="1"/>
          </p:cNvSpPr>
          <p:nvPr>
            <p:ph idx="1"/>
          </p:nvPr>
        </p:nvSpPr>
        <p:spPr>
          <a:xfrm>
            <a:off x="0" y="5766457"/>
            <a:ext cx="4590117" cy="942616"/>
          </a:xfrm>
        </p:spPr>
        <p:txBody>
          <a:bodyPr anchor="ctr">
            <a:noAutofit/>
          </a:bodyPr>
          <a:lstStyle/>
          <a:p>
            <a:pPr marL="0" indent="0" algn="ctr">
              <a:buNone/>
            </a:pPr>
            <a:r>
              <a:rPr lang="en-US" sz="1400" dirty="0" smtClean="0">
                <a:solidFill>
                  <a:srgbClr val="000000"/>
                </a:solidFill>
                <a:latin typeface="Arial"/>
                <a:cs typeface="Arial"/>
              </a:rPr>
              <a:t>600–400-hPa layer averaged </a:t>
            </a:r>
            <a:r>
              <a:rPr lang="en-US" sz="1400" b="1" dirty="0" err="1" smtClean="0">
                <a:solidFill>
                  <a:srgbClr val="000000"/>
                </a:solidFill>
                <a:latin typeface="Arial"/>
                <a:cs typeface="Arial"/>
              </a:rPr>
              <a:t>Q</a:t>
            </a:r>
            <a:r>
              <a:rPr lang="en-US" sz="1400" baseline="-25000" dirty="0" err="1" smtClean="0">
                <a:solidFill>
                  <a:srgbClr val="000000"/>
                </a:solidFill>
                <a:latin typeface="Arial"/>
                <a:cs typeface="Arial"/>
              </a:rPr>
              <a:t>n</a:t>
            </a:r>
            <a:r>
              <a:rPr lang="en-US" sz="1400" dirty="0" smtClean="0">
                <a:solidFill>
                  <a:srgbClr val="000000"/>
                </a:solidFill>
                <a:latin typeface="Arial"/>
                <a:cs typeface="Arial"/>
              </a:rPr>
              <a:t> </a:t>
            </a:r>
            <a:r>
              <a:rPr lang="en-US" sz="1400" dirty="0" smtClean="0">
                <a:effectLst/>
                <a:latin typeface="Arial"/>
                <a:ea typeface="ＭＳ 明朝"/>
                <a:cs typeface="Arial"/>
              </a:rPr>
              <a:t>(K m</a:t>
            </a:r>
            <a:r>
              <a:rPr lang="en-US" sz="1400" baseline="30000" dirty="0" smtClean="0">
                <a:effectLst/>
                <a:latin typeface="Arial"/>
                <a:ea typeface="ＭＳ 明朝"/>
                <a:cs typeface="Arial"/>
              </a:rPr>
              <a:t>−1</a:t>
            </a:r>
            <a:r>
              <a:rPr lang="en-US" sz="1400" dirty="0" smtClean="0">
                <a:effectLst/>
                <a:latin typeface="Arial"/>
                <a:ea typeface="ＭＳ 明朝"/>
                <a:cs typeface="Arial"/>
              </a:rPr>
              <a:t> s</a:t>
            </a:r>
            <a:r>
              <a:rPr lang="en-US" sz="1400" baseline="30000" dirty="0" smtClean="0">
                <a:effectLst/>
                <a:latin typeface="Arial"/>
                <a:ea typeface="ＭＳ 明朝"/>
                <a:cs typeface="Arial"/>
              </a:rPr>
              <a:t>−1</a:t>
            </a:r>
            <a:r>
              <a:rPr lang="en-US" sz="1400" dirty="0" smtClean="0">
                <a:effectLst/>
                <a:latin typeface="Arial"/>
                <a:ea typeface="ＭＳ 明朝"/>
                <a:cs typeface="Arial"/>
              </a:rPr>
              <a:t>, vectors)</a:t>
            </a:r>
            <a:r>
              <a:rPr lang="en-US" sz="1400" dirty="0" smtClean="0">
                <a:solidFill>
                  <a:srgbClr val="000000"/>
                </a:solidFill>
                <a:latin typeface="Arial"/>
                <a:cs typeface="Arial"/>
              </a:rPr>
              <a:t>, </a:t>
            </a:r>
            <a:r>
              <a:rPr lang="en-US" sz="1400" b="1" dirty="0" err="1">
                <a:latin typeface="Arial"/>
                <a:cs typeface="Arial"/>
              </a:rPr>
              <a:t>Q</a:t>
            </a:r>
            <a:r>
              <a:rPr lang="en-US" sz="1400" baseline="-25000" dirty="0" err="1">
                <a:latin typeface="Arial"/>
                <a:cs typeface="Arial"/>
              </a:rPr>
              <a:t>n</a:t>
            </a:r>
            <a:r>
              <a:rPr lang="en-US" sz="1400" dirty="0">
                <a:latin typeface="Arial"/>
                <a:cs typeface="Arial"/>
              </a:rPr>
              <a:t> forcing for </a:t>
            </a:r>
            <a:r>
              <a:rPr lang="en-US" sz="1400" dirty="0" smtClean="0">
                <a:latin typeface="Arial"/>
                <a:cs typeface="Arial"/>
              </a:rPr>
              <a:t>vertical motion </a:t>
            </a:r>
            <a:r>
              <a:rPr lang="en-US" sz="1400" dirty="0">
                <a:latin typeface="Arial"/>
                <a:cs typeface="Arial"/>
              </a:rPr>
              <a:t>(×10</a:t>
            </a:r>
            <a:r>
              <a:rPr lang="en-US" sz="1400" baseline="30000" dirty="0">
                <a:latin typeface="Arial"/>
                <a:cs typeface="Arial"/>
              </a:rPr>
              <a:t>−18</a:t>
            </a:r>
            <a:r>
              <a:rPr lang="en-US" sz="1400" dirty="0">
                <a:latin typeface="Arial"/>
                <a:cs typeface="Arial"/>
              </a:rPr>
              <a:t> Pa</a:t>
            </a:r>
            <a:r>
              <a:rPr lang="en-US" sz="1400" baseline="30000" dirty="0">
                <a:latin typeface="Arial"/>
                <a:cs typeface="Arial"/>
              </a:rPr>
              <a:t>−1 </a:t>
            </a:r>
            <a:r>
              <a:rPr lang="en-US" sz="1400" dirty="0">
                <a:latin typeface="Arial"/>
                <a:cs typeface="Arial"/>
              </a:rPr>
              <a:t>s</a:t>
            </a:r>
            <a:r>
              <a:rPr lang="en-US" sz="1400" baseline="30000" dirty="0">
                <a:latin typeface="Arial"/>
                <a:cs typeface="Arial"/>
              </a:rPr>
              <a:t>−3</a:t>
            </a:r>
            <a:r>
              <a:rPr lang="en-US" sz="1400" dirty="0">
                <a:latin typeface="Arial"/>
                <a:cs typeface="Arial"/>
              </a:rPr>
              <a:t>, shaded), geopotential height (dam, gray), </a:t>
            </a:r>
            <a:r>
              <a:rPr lang="en-US" sz="1400" dirty="0" smtClean="0">
                <a:latin typeface="Arial"/>
                <a:cs typeface="Arial"/>
              </a:rPr>
              <a:t>and                   </a:t>
            </a:r>
            <a:r>
              <a:rPr lang="en-US" sz="1400" dirty="0">
                <a:latin typeface="Arial"/>
                <a:cs typeface="Arial"/>
              </a:rPr>
              <a:t>potential temperature (K, red)</a:t>
            </a:r>
            <a:r>
              <a:rPr lang="en-US" sz="1400" dirty="0" smtClean="0">
                <a:effectLst/>
                <a:latin typeface="Arial"/>
                <a:cs typeface="Arial"/>
              </a:rPr>
              <a:t> </a:t>
            </a:r>
            <a:endParaRPr lang="en-US" sz="1400" baseline="30000" dirty="0">
              <a:latin typeface="Arial"/>
              <a:cs typeface="Arial"/>
            </a:endParaRPr>
          </a:p>
        </p:txBody>
      </p:sp>
      <p:pic>
        <p:nvPicPr>
          <p:cNvPr id="25" name="Picture 24" descr="Qs_500-300_7.png"/>
          <p:cNvPicPr>
            <a:picLocks/>
          </p:cNvPicPr>
          <p:nvPr/>
        </p:nvPicPr>
        <p:blipFill rotWithShape="1">
          <a:blip r:embed="rId5">
            <a:extLst>
              <a:ext uri="{28A0092B-C50C-407E-A947-70E740481C1C}">
                <a14:useLocalDpi xmlns:a14="http://schemas.microsoft.com/office/drawing/2010/main" val="0"/>
              </a:ext>
            </a:extLst>
          </a:blip>
          <a:srcRect t="94736" b="2301"/>
          <a:stretch/>
        </p:blipFill>
        <p:spPr>
          <a:xfrm>
            <a:off x="1435437" y="5270663"/>
            <a:ext cx="6309360" cy="146304"/>
          </a:xfrm>
          <a:prstGeom prst="rect">
            <a:avLst/>
          </a:prstGeom>
        </p:spPr>
      </p:pic>
      <p:sp>
        <p:nvSpPr>
          <p:cNvPr id="26" name="TextBox 25"/>
          <p:cNvSpPr txBox="1"/>
          <p:nvPr/>
        </p:nvSpPr>
        <p:spPr>
          <a:xfrm>
            <a:off x="163076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27" name="TextBox 26"/>
          <p:cNvSpPr txBox="1"/>
          <p:nvPr/>
        </p:nvSpPr>
        <p:spPr>
          <a:xfrm>
            <a:off x="1987924"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28" name="TextBox 27"/>
          <p:cNvSpPr txBox="1"/>
          <p:nvPr/>
        </p:nvSpPr>
        <p:spPr>
          <a:xfrm>
            <a:off x="232816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32" name="TextBox 31"/>
          <p:cNvSpPr txBox="1"/>
          <p:nvPr/>
        </p:nvSpPr>
        <p:spPr>
          <a:xfrm>
            <a:off x="26684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33" name="TextBox 32"/>
          <p:cNvSpPr txBox="1"/>
          <p:nvPr/>
        </p:nvSpPr>
        <p:spPr>
          <a:xfrm>
            <a:off x="303772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34" name="TextBox 33"/>
          <p:cNvSpPr txBox="1"/>
          <p:nvPr/>
        </p:nvSpPr>
        <p:spPr>
          <a:xfrm>
            <a:off x="339011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35" name="TextBox 34"/>
          <p:cNvSpPr txBox="1"/>
          <p:nvPr/>
        </p:nvSpPr>
        <p:spPr>
          <a:xfrm>
            <a:off x="3734048"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36" name="TextBox 35"/>
          <p:cNvSpPr txBox="1"/>
          <p:nvPr/>
        </p:nvSpPr>
        <p:spPr>
          <a:xfrm>
            <a:off x="409363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38" name="TextBox 37"/>
          <p:cNvSpPr txBox="1"/>
          <p:nvPr/>
        </p:nvSpPr>
        <p:spPr>
          <a:xfrm>
            <a:off x="4447102" y="54242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a:t>
            </a:r>
            <a:endParaRPr lang="en-US" sz="900" kern="1200" dirty="0">
              <a:latin typeface="Arial"/>
              <a:cs typeface="Arial"/>
            </a:endParaRPr>
          </a:p>
        </p:txBody>
      </p:sp>
      <p:sp>
        <p:nvSpPr>
          <p:cNvPr id="39" name="TextBox 38"/>
          <p:cNvSpPr txBox="1"/>
          <p:nvPr/>
        </p:nvSpPr>
        <p:spPr>
          <a:xfrm>
            <a:off x="4792304"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0.5</a:t>
            </a:r>
            <a:endParaRPr lang="en-US" sz="900" kern="1200" dirty="0">
              <a:latin typeface="Arial"/>
              <a:cs typeface="Arial"/>
            </a:endParaRPr>
          </a:p>
        </p:txBody>
      </p:sp>
      <p:sp>
        <p:nvSpPr>
          <p:cNvPr id="40" name="TextBox 39"/>
          <p:cNvSpPr txBox="1"/>
          <p:nvPr/>
        </p:nvSpPr>
        <p:spPr>
          <a:xfrm>
            <a:off x="5142946" y="542421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a:t>
            </a:r>
            <a:endParaRPr lang="en-US" sz="900" kern="1200" dirty="0">
              <a:latin typeface="Arial"/>
              <a:cs typeface="Arial"/>
            </a:endParaRPr>
          </a:p>
        </p:txBody>
      </p:sp>
      <p:sp>
        <p:nvSpPr>
          <p:cNvPr id="41" name="TextBox 40"/>
          <p:cNvSpPr txBox="1"/>
          <p:nvPr/>
        </p:nvSpPr>
        <p:spPr>
          <a:xfrm>
            <a:off x="5483186"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1.5</a:t>
            </a:r>
            <a:endParaRPr lang="en-US" sz="900" kern="1200" dirty="0">
              <a:latin typeface="Arial"/>
              <a:cs typeface="Arial"/>
            </a:endParaRPr>
          </a:p>
        </p:txBody>
      </p:sp>
      <p:sp>
        <p:nvSpPr>
          <p:cNvPr id="42" name="TextBox 41"/>
          <p:cNvSpPr txBox="1"/>
          <p:nvPr/>
        </p:nvSpPr>
        <p:spPr>
          <a:xfrm>
            <a:off x="5850561" y="5421948"/>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a:t>
            </a:r>
            <a:endParaRPr lang="en-US" sz="900" kern="1200" dirty="0">
              <a:latin typeface="Arial"/>
              <a:cs typeface="Arial"/>
            </a:endParaRPr>
          </a:p>
        </p:txBody>
      </p:sp>
      <p:sp>
        <p:nvSpPr>
          <p:cNvPr id="43" name="TextBox 42"/>
          <p:cNvSpPr txBox="1"/>
          <p:nvPr/>
        </p:nvSpPr>
        <p:spPr>
          <a:xfrm>
            <a:off x="6194495"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2.5</a:t>
            </a:r>
            <a:endParaRPr lang="en-US" sz="900" kern="1200" dirty="0">
              <a:latin typeface="Arial"/>
              <a:cs typeface="Arial"/>
            </a:endParaRPr>
          </a:p>
        </p:txBody>
      </p:sp>
      <p:sp>
        <p:nvSpPr>
          <p:cNvPr id="44" name="TextBox 43"/>
          <p:cNvSpPr txBox="1"/>
          <p:nvPr/>
        </p:nvSpPr>
        <p:spPr>
          <a:xfrm>
            <a:off x="6569654" y="5428149"/>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a:t>
            </a:r>
            <a:endParaRPr lang="en-US" sz="900" kern="1200" dirty="0">
              <a:latin typeface="Arial"/>
              <a:cs typeface="Arial"/>
            </a:endParaRPr>
          </a:p>
        </p:txBody>
      </p:sp>
      <p:sp>
        <p:nvSpPr>
          <p:cNvPr id="45" name="TextBox 44"/>
          <p:cNvSpPr txBox="1"/>
          <p:nvPr/>
        </p:nvSpPr>
        <p:spPr>
          <a:xfrm>
            <a:off x="6882363" y="5421120"/>
            <a:ext cx="300556" cy="138499"/>
          </a:xfrm>
          <a:prstGeom prst="rect">
            <a:avLst/>
          </a:prstGeom>
          <a:noFill/>
        </p:spPr>
        <p:txBody>
          <a:bodyPr wrap="square" lIns="0" tIns="0" rIns="0" bIns="0" rtlCol="0">
            <a:spAutoFit/>
          </a:bodyPr>
          <a:lstStyle/>
          <a:p>
            <a:pPr algn="ctr"/>
            <a:r>
              <a:rPr lang="en-US" sz="900" kern="1200" dirty="0" smtClean="0">
                <a:latin typeface="Arial"/>
                <a:cs typeface="Arial"/>
              </a:rPr>
              <a:t>3.5</a:t>
            </a:r>
            <a:endParaRPr lang="en-US" sz="900" kern="1200" dirty="0">
              <a:latin typeface="Arial"/>
              <a:cs typeface="Arial"/>
            </a:endParaRPr>
          </a:p>
        </p:txBody>
      </p:sp>
      <p:sp>
        <p:nvSpPr>
          <p:cNvPr id="46" name="TextBox 45"/>
          <p:cNvSpPr txBox="1"/>
          <p:nvPr/>
        </p:nvSpPr>
        <p:spPr>
          <a:xfrm>
            <a:off x="7252751" y="5416967"/>
            <a:ext cx="300556" cy="138499"/>
          </a:xfrm>
          <a:prstGeom prst="rect">
            <a:avLst/>
          </a:prstGeom>
          <a:noFill/>
        </p:spPr>
        <p:txBody>
          <a:bodyPr wrap="square" lIns="0" tIns="0" rIns="0" bIns="0" rtlCol="0">
            <a:spAutoFit/>
          </a:bodyPr>
          <a:lstStyle/>
          <a:p>
            <a:pPr algn="ctr"/>
            <a:r>
              <a:rPr lang="en-US" sz="900" kern="1200" dirty="0" smtClean="0">
                <a:latin typeface="Arial"/>
                <a:cs typeface="Arial"/>
              </a:rPr>
              <a:t>4</a:t>
            </a:r>
            <a:endParaRPr lang="en-US" sz="900" kern="1200" dirty="0">
              <a:latin typeface="Arial"/>
              <a:cs typeface="Arial"/>
            </a:endParaRPr>
          </a:p>
        </p:txBody>
      </p:sp>
      <p:sp>
        <p:nvSpPr>
          <p:cNvPr id="48" name="Content Placeholder 2"/>
          <p:cNvSpPr txBox="1">
            <a:spLocks/>
          </p:cNvSpPr>
          <p:nvPr/>
        </p:nvSpPr>
        <p:spPr>
          <a:xfrm>
            <a:off x="4568957" y="5739185"/>
            <a:ext cx="4590117" cy="94261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dirty="0" smtClean="0">
                <a:solidFill>
                  <a:srgbClr val="000000"/>
                </a:solidFill>
                <a:latin typeface="Arial"/>
                <a:cs typeface="Arial"/>
              </a:rPr>
              <a:t>600–400-hPa layer averaged </a:t>
            </a:r>
            <a:r>
              <a:rPr lang="en-US" sz="1400" b="1" dirty="0" smtClean="0">
                <a:solidFill>
                  <a:srgbClr val="000000"/>
                </a:solidFill>
                <a:latin typeface="Arial"/>
                <a:cs typeface="Arial"/>
              </a:rPr>
              <a:t>Q</a:t>
            </a:r>
            <a:r>
              <a:rPr lang="en-US" sz="1400" baseline="-25000" dirty="0">
                <a:solidFill>
                  <a:srgbClr val="000000"/>
                </a:solidFill>
                <a:latin typeface="Arial"/>
                <a:cs typeface="Arial"/>
              </a:rPr>
              <a:t>s</a:t>
            </a:r>
            <a:r>
              <a:rPr lang="en-US" sz="1400" dirty="0" smtClean="0">
                <a:solidFill>
                  <a:srgbClr val="000000"/>
                </a:solidFill>
                <a:latin typeface="Arial"/>
                <a:cs typeface="Arial"/>
              </a:rPr>
              <a:t> </a:t>
            </a:r>
            <a:r>
              <a:rPr lang="en-US" sz="1400" dirty="0" smtClean="0">
                <a:latin typeface="Arial"/>
                <a:ea typeface="ＭＳ 明朝"/>
                <a:cs typeface="Arial"/>
              </a:rPr>
              <a:t>(K m</a:t>
            </a:r>
            <a:r>
              <a:rPr lang="en-US" sz="1400" baseline="30000" dirty="0" smtClean="0">
                <a:latin typeface="Arial"/>
                <a:ea typeface="ＭＳ 明朝"/>
                <a:cs typeface="Arial"/>
              </a:rPr>
              <a:t>−1</a:t>
            </a:r>
            <a:r>
              <a:rPr lang="en-US" sz="1400" dirty="0" smtClean="0">
                <a:latin typeface="Arial"/>
                <a:ea typeface="ＭＳ 明朝"/>
                <a:cs typeface="Arial"/>
              </a:rPr>
              <a:t> s</a:t>
            </a:r>
            <a:r>
              <a:rPr lang="en-US" sz="1400" baseline="30000" dirty="0" smtClean="0">
                <a:latin typeface="Arial"/>
                <a:ea typeface="ＭＳ 明朝"/>
                <a:cs typeface="Arial"/>
              </a:rPr>
              <a:t>−1</a:t>
            </a:r>
            <a:r>
              <a:rPr lang="en-US" sz="1400" dirty="0" smtClean="0">
                <a:latin typeface="Arial"/>
                <a:ea typeface="ＭＳ 明朝"/>
                <a:cs typeface="Arial"/>
              </a:rPr>
              <a:t>, vectors)</a:t>
            </a:r>
            <a:r>
              <a:rPr lang="en-US" sz="1400" dirty="0" smtClean="0">
                <a:solidFill>
                  <a:srgbClr val="000000"/>
                </a:solidFill>
                <a:latin typeface="Arial"/>
                <a:cs typeface="Arial"/>
              </a:rPr>
              <a:t>,  </a:t>
            </a:r>
            <a:r>
              <a:rPr lang="en-US" sz="1400" b="1" dirty="0" smtClean="0">
                <a:latin typeface="Arial"/>
                <a:cs typeface="Arial"/>
              </a:rPr>
              <a:t>Q</a:t>
            </a:r>
            <a:r>
              <a:rPr lang="en-US" sz="1400" baseline="-25000" dirty="0" smtClean="0">
                <a:latin typeface="Arial"/>
                <a:cs typeface="Arial"/>
              </a:rPr>
              <a:t>s</a:t>
            </a:r>
            <a:r>
              <a:rPr lang="en-US" sz="1400" dirty="0" smtClean="0">
                <a:latin typeface="Arial"/>
                <a:cs typeface="Arial"/>
              </a:rPr>
              <a:t> forcing for vertical motion (×10</a:t>
            </a:r>
            <a:r>
              <a:rPr lang="en-US" sz="1400" baseline="30000" dirty="0" smtClean="0">
                <a:latin typeface="Arial"/>
                <a:cs typeface="Arial"/>
              </a:rPr>
              <a:t>−18</a:t>
            </a:r>
            <a:r>
              <a:rPr lang="en-US" sz="1400" dirty="0" smtClean="0">
                <a:latin typeface="Arial"/>
                <a:cs typeface="Arial"/>
              </a:rPr>
              <a:t> Pa</a:t>
            </a:r>
            <a:r>
              <a:rPr lang="en-US" sz="1400" baseline="30000" dirty="0" smtClean="0">
                <a:latin typeface="Arial"/>
                <a:cs typeface="Arial"/>
              </a:rPr>
              <a:t>−1 </a:t>
            </a:r>
            <a:r>
              <a:rPr lang="en-US" sz="1400" dirty="0" smtClean="0">
                <a:latin typeface="Arial"/>
                <a:cs typeface="Arial"/>
              </a:rPr>
              <a:t>s</a:t>
            </a:r>
            <a:r>
              <a:rPr lang="en-US" sz="1400" baseline="30000" dirty="0" smtClean="0">
                <a:latin typeface="Arial"/>
                <a:cs typeface="Arial"/>
              </a:rPr>
              <a:t>−3</a:t>
            </a:r>
            <a:r>
              <a:rPr lang="en-US" sz="1400" dirty="0" smtClean="0">
                <a:latin typeface="Arial"/>
                <a:cs typeface="Arial"/>
              </a:rPr>
              <a:t>, shaded), geopotential height (dam, gray), and                   potential temperature (K, red) </a:t>
            </a:r>
            <a:endParaRPr lang="en-US" sz="1400" baseline="30000" dirty="0">
              <a:latin typeface="Arial"/>
              <a:cs typeface="Arial"/>
            </a:endParaRPr>
          </a:p>
        </p:txBody>
      </p:sp>
      <p:sp>
        <p:nvSpPr>
          <p:cNvPr id="49" name="TextBox 48"/>
          <p:cNvSpPr txBox="1"/>
          <p:nvPr/>
        </p:nvSpPr>
        <p:spPr>
          <a:xfrm>
            <a:off x="151582"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1047 hPa</a:t>
            </a:r>
            <a:endParaRPr lang="en-US" sz="1400" kern="1200" dirty="0">
              <a:solidFill>
                <a:srgbClr val="0017FF"/>
              </a:solidFill>
              <a:latin typeface="Arial"/>
              <a:cs typeface="Arial"/>
            </a:endParaRPr>
          </a:p>
        </p:txBody>
      </p:sp>
      <p:sp>
        <p:nvSpPr>
          <p:cNvPr id="50" name="TextBox 49"/>
          <p:cNvSpPr txBox="1"/>
          <p:nvPr/>
        </p:nvSpPr>
        <p:spPr>
          <a:xfrm>
            <a:off x="4686129" y="4879351"/>
            <a:ext cx="947940" cy="215444"/>
          </a:xfrm>
          <a:prstGeom prst="rect">
            <a:avLst/>
          </a:prstGeom>
          <a:solidFill>
            <a:schemeClr val="bg1"/>
          </a:solidFill>
        </p:spPr>
        <p:txBody>
          <a:bodyPr wrap="square" lIns="91440" tIns="0" rIns="91440" bIns="0" rtlCol="0">
            <a:spAutoFit/>
          </a:bodyPr>
          <a:lstStyle/>
          <a:p>
            <a:r>
              <a:rPr lang="en-US" sz="1400" kern="1200" dirty="0" smtClean="0">
                <a:solidFill>
                  <a:srgbClr val="0017FF"/>
                </a:solidFill>
                <a:latin typeface="Arial"/>
                <a:cs typeface="Arial"/>
              </a:rPr>
              <a:t>1047 hPa</a:t>
            </a:r>
            <a:endParaRPr lang="en-US" sz="1400" kern="1200" dirty="0">
              <a:solidFill>
                <a:srgbClr val="0017FF"/>
              </a:solidFill>
              <a:latin typeface="Arial"/>
              <a:cs typeface="Arial"/>
            </a:endParaRPr>
          </a:p>
        </p:txBody>
      </p:sp>
      <p:sp>
        <p:nvSpPr>
          <p:cNvPr id="51" name="Rectangle 50"/>
          <p:cNvSpPr/>
          <p:nvPr/>
        </p:nvSpPr>
        <p:spPr>
          <a:xfrm>
            <a:off x="1203850" y="2807385"/>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52" name="Rectangle 51"/>
          <p:cNvSpPr/>
          <p:nvPr/>
        </p:nvSpPr>
        <p:spPr>
          <a:xfrm>
            <a:off x="5741467" y="2807385"/>
            <a:ext cx="417128" cy="584776"/>
          </a:xfrm>
          <a:prstGeom prst="rect">
            <a:avLst/>
          </a:prstGeom>
          <a:noFill/>
        </p:spPr>
        <p:txBody>
          <a:bodyPr wrap="square" lIns="91440" tIns="45720" rIns="91440" bIns="45720">
            <a:spAutoFit/>
          </a:bodyPr>
          <a:lstStyle/>
          <a:p>
            <a:pPr algn="ctr"/>
            <a:r>
              <a:rPr lang="en-US" sz="3200" b="1" cap="none" spc="0" dirty="0" smtClean="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H</a:t>
            </a:r>
            <a:endParaRPr lang="en-US" sz="3200" b="1" cap="none" spc="0" baseline="-25000" dirty="0">
              <a:ln w="12700">
                <a:solidFill>
                  <a:schemeClr val="tx1"/>
                </a:solidFill>
                <a:prstDash val="solid"/>
              </a:ln>
              <a:solidFill>
                <a:srgbClr val="0017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6729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8404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latin typeface="Arial" panose="020B0604020202020204" pitchFamily="34" charset="0"/>
                <a:cs typeface="Arial" panose="020B0604020202020204" pitchFamily="34" charset="0"/>
              </a:rPr>
              <a:t>Extratropical cyclones in exit region of North Pacific jet play important role in downstream development and amplification or ridges responsible for equatorward TPV transport in both cases</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Both TPVs collocated </a:t>
            </a:r>
            <a:r>
              <a:rPr lang="en-US" sz="1900" dirty="0">
                <a:latin typeface="Arial" panose="020B0604020202020204" pitchFamily="34" charset="0"/>
                <a:cs typeface="Arial" panose="020B0604020202020204" pitchFamily="34" charset="0"/>
              </a:rPr>
              <a:t>with surface-based </a:t>
            </a:r>
            <a:r>
              <a:rPr lang="en-US" sz="1900" dirty="0" smtClean="0">
                <a:latin typeface="Arial" panose="020B0604020202020204" pitchFamily="34" charset="0"/>
                <a:cs typeface="Arial" panose="020B0604020202020204" pitchFamily="34" charset="0"/>
              </a:rPr>
              <a:t>pool </a:t>
            </a:r>
            <a:r>
              <a:rPr lang="en-US" sz="1900" dirty="0">
                <a:latin typeface="Arial" panose="020B0604020202020204" pitchFamily="34" charset="0"/>
                <a:cs typeface="Arial" panose="020B0604020202020204" pitchFamily="34" charset="0"/>
              </a:rPr>
              <a:t>of arctic </a:t>
            </a:r>
            <a:r>
              <a:rPr lang="en-US" sz="1900" dirty="0" smtClean="0">
                <a:latin typeface="Arial" panose="020B0604020202020204" pitchFamily="34" charset="0"/>
                <a:cs typeface="Arial" panose="020B0604020202020204" pitchFamily="34" charset="0"/>
              </a:rPr>
              <a:t>air, with an arctic frontal feature extending downward and equatorward from TPVs </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January 1982 case, in particular, indicates that TPV–jet interactions may enhance QG forcing for descent in jet entrance region, supporting intensification of surface anticyclone in this region</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February 2016 TPV interacts less with upstream jet, and overall QG forcing for descent is weaker near surface anticyclone in this case compared to January 1982 case</a:t>
            </a:r>
          </a:p>
          <a:p>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946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848173"/>
            <a:ext cx="8229600" cy="58404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latin typeface="Arial" panose="020B0604020202020204" pitchFamily="34" charset="0"/>
                <a:cs typeface="Arial" panose="020B0604020202020204" pitchFamily="34" charset="0"/>
              </a:rPr>
              <a:t>Stronger surface anticyclones may be associated with stronger downstream MSLP gradient</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Equatorward transport of surface-based pools of arctic air associated with TPVs may lead to enhanced thermal gradients over middle latitudes</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Stronger MSLP and thermal gradients may lead to stronger cold air advection </a:t>
            </a:r>
          </a:p>
          <a:p>
            <a:endParaRPr lang="en-US" sz="1900" dirty="0">
              <a:latin typeface="Arial" panose="020B0604020202020204" pitchFamily="34" charset="0"/>
              <a:cs typeface="Arial" panose="020B0604020202020204" pitchFamily="34" charset="0"/>
            </a:endParaRPr>
          </a:p>
          <a:p>
            <a:r>
              <a:rPr lang="en-US" sz="1900" dirty="0" smtClean="0">
                <a:latin typeface="Arial" panose="020B0604020202020204" pitchFamily="34" charset="0"/>
                <a:cs typeface="Arial" panose="020B0604020202020204" pitchFamily="34" charset="0"/>
              </a:rPr>
              <a:t>Regardless, as surface-based pools of arctic air beneath and behind TPVs moves equatorward along with TPVs into middle latitudes, CAOs may result</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6859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428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Goals</a:t>
            </a:r>
            <a:endParaRPr lang="en-US" sz="2800" b="1" dirty="0">
              <a:solidFill>
                <a:srgbClr val="FF0000"/>
              </a:solidFill>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Content Placeholder 2"/>
          <p:cNvSpPr txBox="1">
            <a:spLocks/>
          </p:cNvSpPr>
          <p:nvPr/>
        </p:nvSpPr>
        <p:spPr>
          <a:xfrm>
            <a:off x="457200" y="848173"/>
            <a:ext cx="8229600" cy="51899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Increase understanding of the mechanisms responsible for the extraction of TPVs from high latitudes and their transport to middle latitudes</a:t>
            </a:r>
          </a:p>
          <a:p>
            <a:endParaRPr lang="en-US" sz="1900" dirty="0">
              <a:latin typeface="Arial" panose="020B0604020202020204" pitchFamily="34" charset="0"/>
              <a:cs typeface="Arial" panose="020B0604020202020204" pitchFamily="34" charset="0"/>
            </a:endParaRPr>
          </a:p>
          <a:p>
            <a:r>
              <a:rPr lang="en-US" sz="1900" dirty="0">
                <a:latin typeface="Arial" panose="020B0604020202020204" pitchFamily="34" charset="0"/>
                <a:cs typeface="Arial" panose="020B0604020202020204" pitchFamily="34" charset="0"/>
              </a:rPr>
              <a:t>Increase understanding of the relationship between TPVs and cold surges</a:t>
            </a:r>
            <a:endParaRPr lang="en-US" sz="1900" dirty="0">
              <a:latin typeface="Helvetica"/>
              <a:cs typeface="Helvetica"/>
            </a:endParaRPr>
          </a:p>
        </p:txBody>
      </p:sp>
    </p:spTree>
    <p:extLst>
      <p:ext uri="{BB962C8B-B14F-4D97-AF65-F5344CB8AC3E}">
        <p14:creationId xmlns:p14="http://schemas.microsoft.com/office/powerpoint/2010/main" val="42182981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31072" y="2225031"/>
            <a:ext cx="4338323" cy="4231564"/>
            <a:chOff x="2379977" y="2297653"/>
            <a:chExt cx="4338323" cy="4231564"/>
          </a:xfrm>
        </p:grpSpPr>
        <p:pic>
          <p:nvPicPr>
            <p:cNvPr id="16" name="Picture 15" descr="Screen Shot 2016-03-19 at 10.05.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77" y="2297653"/>
              <a:ext cx="4338323" cy="4231564"/>
            </a:xfrm>
            <a:prstGeom prst="rect">
              <a:avLst/>
            </a:prstGeom>
          </p:spPr>
        </p:pic>
        <p:sp>
          <p:nvSpPr>
            <p:cNvPr id="19" name="Oval 18"/>
            <p:cNvSpPr/>
            <p:nvPr/>
          </p:nvSpPr>
          <p:spPr>
            <a:xfrm>
              <a:off x="4228466" y="4198933"/>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264553" y="4273520"/>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358053" y="4345020"/>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461433" y="4567790"/>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4477933" y="4771304"/>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4382529" y="4809531"/>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4344303" y="4903315"/>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349803" y="5024323"/>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401481" y="5277341"/>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4528318" y="5692951"/>
              <a:ext cx="76452" cy="76452"/>
            </a:xfrm>
            <a:prstGeom prst="ellipse">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 </a:t>
            </a:r>
            <a:endParaRPr lang="en-US" sz="2800" b="1" dirty="0">
              <a:solidFill>
                <a:srgbClr val="FF0000"/>
              </a:solidFill>
              <a:latin typeface="Arial" panose="020B0604020202020204" pitchFamily="34" charset="0"/>
              <a:cs typeface="Arial" panose="020B0604020202020204" pitchFamily="34" charset="0"/>
            </a:endParaRPr>
          </a:p>
        </p:txBody>
      </p:sp>
      <p:sp>
        <p:nvSpPr>
          <p:cNvPr id="33" name="Content Placeholder 2"/>
          <p:cNvSpPr txBox="1">
            <a:spLocks/>
          </p:cNvSpPr>
          <p:nvPr/>
        </p:nvSpPr>
        <p:spPr>
          <a:xfrm>
            <a:off x="1392695" y="6328712"/>
            <a:ext cx="4076700" cy="48177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200" dirty="0" smtClean="0">
                <a:solidFill>
                  <a:srgbClr val="000000"/>
                </a:solidFill>
                <a:latin typeface="Arial" panose="020B0604020202020204" pitchFamily="34" charset="0"/>
                <a:cs typeface="Arial" panose="020B0604020202020204" pitchFamily="34" charset="0"/>
              </a:rPr>
              <a:t>Adapted from Fig. 3 in Hakim et al. 1995 </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40" name="Content Placeholder 2"/>
          <p:cNvSpPr txBox="1">
            <a:spLocks/>
          </p:cNvSpPr>
          <p:nvPr/>
        </p:nvSpPr>
        <p:spPr>
          <a:xfrm>
            <a:off x="5624035" y="3133031"/>
            <a:ext cx="3233369" cy="219477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000000"/>
                </a:solidFill>
                <a:latin typeface="Arial" panose="020B0604020202020204" pitchFamily="34" charset="0"/>
                <a:cs typeface="Arial" panose="020B0604020202020204" pitchFamily="34" charset="0"/>
              </a:rPr>
              <a:t>P</a:t>
            </a:r>
            <a:r>
              <a:rPr lang="en-US" sz="1200" dirty="0" smtClean="0">
                <a:solidFill>
                  <a:srgbClr val="000000"/>
                </a:solidFill>
                <a:latin typeface="Arial" panose="020B0604020202020204" pitchFamily="34" charset="0"/>
                <a:cs typeface="Arial" panose="020B0604020202020204" pitchFamily="34" charset="0"/>
              </a:rPr>
              <a:t>osition of QGPV maxima (colored dots) and thickness minima (black crosses) associated with CTDs every 24 h starting at 0000 UTC 17 January and ending 0000 UTC 27 January 1978; time-mean 500-hPa geopotential height field (black, contoured every 120 m) for 17–27 January 1978.</a:t>
            </a:r>
            <a:endParaRPr lang="en-US" sz="1200" dirty="0">
              <a:solidFill>
                <a:srgbClr val="000000"/>
              </a:solidFill>
              <a:latin typeface="Arial" panose="020B0604020202020204" pitchFamily="34" charset="0"/>
              <a:cs typeface="Arial" panose="020B0604020202020204" pitchFamily="34" charset="0"/>
            </a:endParaRPr>
          </a:p>
        </p:txBody>
      </p:sp>
      <p:sp>
        <p:nvSpPr>
          <p:cNvPr id="41" name="Content Placeholder 2"/>
          <p:cNvSpPr txBox="1">
            <a:spLocks/>
          </p:cNvSpPr>
          <p:nvPr/>
        </p:nvSpPr>
        <p:spPr>
          <a:xfrm>
            <a:off x="457200" y="848173"/>
            <a:ext cx="8229600" cy="171284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panose="020B0604020202020204" pitchFamily="34" charset="0"/>
                <a:cs typeface="Arial" panose="020B0604020202020204" pitchFamily="34" charset="0"/>
              </a:rPr>
              <a:t>Past studies such as Hakim et al. (1995, 1996) and Bosart et al. (1996) have shown that ridge amplification may lead to the transport of TPVs to middle latitudes, where they may participate in the the development of intense midlatitude cyclones</a:t>
            </a:r>
          </a:p>
          <a:p>
            <a:endParaRPr lang="en-US" sz="2200" dirty="0" smtClean="0">
              <a:latin typeface="Arial" panose="020B0604020202020204" pitchFamily="34" charset="0"/>
              <a:cs typeface="Arial" panose="020B0604020202020204" pitchFamily="34" charset="0"/>
            </a:endParaRPr>
          </a:p>
          <a:p>
            <a:pPr marL="0" indent="0">
              <a:buFont typeface="Arial"/>
              <a:buNone/>
            </a:pPr>
            <a:endParaRPr lang="en-US" sz="2200" dirty="0" smtClean="0">
              <a:latin typeface="Helvetica"/>
              <a:cs typeface="Helvetica"/>
            </a:endParaRPr>
          </a:p>
          <a:p>
            <a:endParaRPr lang="en-US" sz="2400" dirty="0" smtClean="0">
              <a:latin typeface="Helvetica"/>
              <a:cs typeface="Helvetica"/>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400" dirty="0">
              <a:latin typeface="Helvetica"/>
              <a:cs typeface="Helvetica"/>
            </a:endParaRPr>
          </a:p>
        </p:txBody>
      </p:sp>
      <p:cxnSp>
        <p:nvCxnSpPr>
          <p:cNvPr id="17" name="Straight Arrow Connector 16"/>
          <p:cNvCxnSpPr/>
          <p:nvPr/>
        </p:nvCxnSpPr>
        <p:spPr>
          <a:xfrm flipH="1">
            <a:off x="3028806" y="3798297"/>
            <a:ext cx="225582" cy="295534"/>
          </a:xfrm>
          <a:prstGeom prst="straightConnector1">
            <a:avLst/>
          </a:prstGeom>
          <a:ln w="4762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902214" y="3479071"/>
            <a:ext cx="823512" cy="307777"/>
          </a:xfrm>
          <a:prstGeom prst="rect">
            <a:avLst/>
          </a:prstGeom>
          <a:solidFill>
            <a:schemeClr val="bg1"/>
          </a:solidFill>
          <a:ln w="25400">
            <a:solidFill>
              <a:schemeClr val="tx1"/>
            </a:solidFill>
          </a:ln>
        </p:spPr>
        <p:txBody>
          <a:bodyPr wrap="square" rtlCol="0">
            <a:spAutoFit/>
          </a:bodyPr>
          <a:lstStyle/>
          <a:p>
            <a:pPr algn="ctr"/>
            <a:r>
              <a:rPr lang="en-US" sz="1400" b="1" dirty="0" smtClean="0">
                <a:solidFill>
                  <a:srgbClr val="0000FF"/>
                </a:solidFill>
                <a:latin typeface="Arial"/>
                <a:cs typeface="Arial"/>
              </a:rPr>
              <a:t>TPV</a:t>
            </a:r>
            <a:endParaRPr lang="en-US" sz="1400" b="1" dirty="0">
              <a:solidFill>
                <a:srgbClr val="0000FF"/>
              </a:solidFill>
              <a:latin typeface="Arial"/>
              <a:cs typeface="Arial"/>
            </a:endParaRPr>
          </a:p>
        </p:txBody>
      </p:sp>
      <p:sp>
        <p:nvSpPr>
          <p:cNvPr id="39" name="Rectangle 38"/>
          <p:cNvSpPr/>
          <p:nvPr/>
        </p:nvSpPr>
        <p:spPr>
          <a:xfrm>
            <a:off x="2661099" y="4595690"/>
            <a:ext cx="443977" cy="523220"/>
          </a:xfrm>
          <a:prstGeom prst="rect">
            <a:avLst/>
          </a:prstGeom>
          <a:noFill/>
          <a:ln>
            <a:noFill/>
          </a:ln>
        </p:spPr>
        <p:txBody>
          <a:bodyPr wrap="none" lIns="91440" tIns="45720" rIns="91440" bIns="45720">
            <a:spAutoFit/>
          </a:bodyPr>
          <a:lstStyle/>
          <a:p>
            <a:pPr algn="ctr"/>
            <a:r>
              <a:rPr lang="en-US" sz="2800" b="1" dirty="0">
                <a:ln w="25400">
                  <a:solidFill>
                    <a:srgbClr val="693600"/>
                  </a:solidFill>
                  <a:prstDash val="solid"/>
                </a:ln>
                <a:solidFill>
                  <a:schemeClr val="bg1"/>
                </a:solidFill>
                <a:effectLst>
                  <a:outerShdw blurRad="41275" dist="20320" dir="1800000" algn="tl" rotWithShape="0">
                    <a:srgbClr val="000000">
                      <a:alpha val="40000"/>
                    </a:srgbClr>
                  </a:outerShdw>
                </a:effectLst>
                <a:latin typeface="Helvetica"/>
                <a:cs typeface="Helvetica"/>
              </a:rPr>
              <a:t>R</a:t>
            </a:r>
            <a:endParaRPr lang="en-US" sz="2800" b="1" cap="none" spc="0" dirty="0">
              <a:ln w="25400">
                <a:solidFill>
                  <a:srgbClr val="6936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42" name="Rectangle 41"/>
          <p:cNvSpPr/>
          <p:nvPr/>
        </p:nvSpPr>
        <p:spPr>
          <a:xfrm>
            <a:off x="3478914" y="5235359"/>
            <a:ext cx="404002" cy="523220"/>
          </a:xfrm>
          <a:prstGeom prst="rect">
            <a:avLst/>
          </a:prstGeom>
          <a:noFill/>
          <a:ln>
            <a:noFill/>
          </a:ln>
        </p:spPr>
        <p:txBody>
          <a:bodyPr wrap="none" lIns="91440" tIns="45720" rIns="91440" bIns="45720">
            <a:spAutoFit/>
          </a:bodyPr>
          <a:lstStyle/>
          <a:p>
            <a:pPr algn="ctr"/>
            <a:r>
              <a:rPr lang="en-US" sz="28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L</a:t>
            </a:r>
            <a:endParaRPr lang="en-US" sz="28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43" name="Straight Arrow Connector 42"/>
          <p:cNvCxnSpPr/>
          <p:nvPr/>
        </p:nvCxnSpPr>
        <p:spPr>
          <a:xfrm flipH="1">
            <a:off x="3882916" y="5547455"/>
            <a:ext cx="482600" cy="0"/>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4365516" y="5285845"/>
            <a:ext cx="1463383" cy="523220"/>
          </a:xfrm>
          <a:prstGeom prst="rect">
            <a:avLst/>
          </a:prstGeom>
          <a:solidFill>
            <a:schemeClr val="bg1"/>
          </a:solidFill>
          <a:ln w="25400">
            <a:solidFill>
              <a:schemeClr val="tx1"/>
            </a:solidFill>
          </a:ln>
        </p:spPr>
        <p:txBody>
          <a:bodyPr wrap="square" rtlCol="0">
            <a:spAutoFit/>
          </a:bodyPr>
          <a:lstStyle/>
          <a:p>
            <a:pPr algn="ctr"/>
            <a:r>
              <a:rPr lang="en-US" sz="1400" b="1" dirty="0" smtClean="0">
                <a:solidFill>
                  <a:srgbClr val="FF0000"/>
                </a:solidFill>
                <a:latin typeface="Arial"/>
                <a:cs typeface="Arial"/>
              </a:rPr>
              <a:t>1978 Cleveland Superbomb</a:t>
            </a:r>
            <a:endParaRPr lang="en-US" sz="1400" b="1" dirty="0">
              <a:solidFill>
                <a:srgbClr val="FF0000"/>
              </a:solidFill>
              <a:latin typeface="Arial"/>
              <a:cs typeface="Arial"/>
            </a:endParaRPr>
          </a:p>
        </p:txBody>
      </p:sp>
    </p:spTree>
    <p:extLst>
      <p:ext uri="{BB962C8B-B14F-4D97-AF65-F5344CB8AC3E}">
        <p14:creationId xmlns:p14="http://schemas.microsoft.com/office/powerpoint/2010/main" val="36510778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Screen Shot 2016-03-01 at 11.2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88" y="1128465"/>
            <a:ext cx="3735192" cy="4507992"/>
          </a:xfrm>
          <a:prstGeom prst="rect">
            <a:avLst/>
          </a:prstGeom>
        </p:spPr>
      </p:pic>
      <p:pic>
        <p:nvPicPr>
          <p:cNvPr id="2" name="Picture 1" descr="DT_theta_na_28.png"/>
          <p:cNvPicPr>
            <a:picLocks noChangeAspect="1"/>
          </p:cNvPicPr>
          <p:nvPr/>
        </p:nvPicPr>
        <p:blipFill rotWithShape="1">
          <a:blip r:embed="rId4">
            <a:extLst>
              <a:ext uri="{28A0092B-C50C-407E-A947-70E740481C1C}">
                <a14:useLocalDpi xmlns:a14="http://schemas.microsoft.com/office/drawing/2010/main" val="0"/>
              </a:ext>
            </a:extLst>
          </a:blip>
          <a:srcRect l="8162" t="2913" r="8162" b="8787"/>
          <a:stretch/>
        </p:blipFill>
        <p:spPr>
          <a:xfrm>
            <a:off x="4745534" y="1140223"/>
            <a:ext cx="3776055" cy="448056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 </a:t>
            </a:r>
            <a:endParaRPr lang="en-US" sz="2800" b="1" dirty="0">
              <a:solidFill>
                <a:srgbClr val="FF0000"/>
              </a:solidFill>
              <a:latin typeface="Arial" panose="020B0604020202020204" pitchFamily="34" charset="0"/>
              <a:cs typeface="Arial" panose="020B0604020202020204" pitchFamily="34" charset="0"/>
            </a:endParaRPr>
          </a:p>
        </p:txBody>
      </p:sp>
      <p:pic>
        <p:nvPicPr>
          <p:cNvPr id="10" name="Picture 9" descr="DT_theta_na_0.png"/>
          <p:cNvPicPr>
            <a:picLocks noChangeAspect="1"/>
          </p:cNvPicPr>
          <p:nvPr/>
        </p:nvPicPr>
        <p:blipFill rotWithShape="1">
          <a:blip r:embed="rId5">
            <a:extLst>
              <a:ext uri="{28A0092B-C50C-407E-A947-70E740481C1C}">
                <a14:useLocalDpi xmlns:a14="http://schemas.microsoft.com/office/drawing/2010/main" val="0"/>
              </a:ext>
            </a:extLst>
          </a:blip>
          <a:srcRect l="7937" t="96667" r="11685" b="1296"/>
          <a:stretch/>
        </p:blipFill>
        <p:spPr>
          <a:xfrm rot="16200000">
            <a:off x="6527335" y="3282982"/>
            <a:ext cx="4389120" cy="125078"/>
          </a:xfrm>
          <a:prstGeom prst="rect">
            <a:avLst/>
          </a:prstGeom>
        </p:spPr>
      </p:pic>
      <p:cxnSp>
        <p:nvCxnSpPr>
          <p:cNvPr id="29" name="Straight Connector 28"/>
          <p:cNvCxnSpPr/>
          <p:nvPr/>
        </p:nvCxnSpPr>
        <p:spPr>
          <a:xfrm>
            <a:off x="-12095" y="5742584"/>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4916" y="682260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Content Placeholder 2"/>
          <p:cNvSpPr>
            <a:spLocks noGrp="1"/>
          </p:cNvSpPr>
          <p:nvPr>
            <p:ph idx="1"/>
          </p:nvPr>
        </p:nvSpPr>
        <p:spPr>
          <a:xfrm>
            <a:off x="2988" y="5742584"/>
            <a:ext cx="4575988" cy="1080017"/>
          </a:xfrm>
        </p:spPr>
        <p:txBody>
          <a:bodyPr anchor="ctr">
            <a:normAutofit/>
          </a:bodyPr>
          <a:lstStyle/>
          <a:p>
            <a:pPr marL="0" indent="0" algn="ctr">
              <a:buNone/>
            </a:pPr>
            <a:r>
              <a:rPr lang="en-US" sz="1600" dirty="0" smtClean="0">
                <a:solidFill>
                  <a:srgbClr val="000000"/>
                </a:solidFill>
                <a:latin typeface="Arial" panose="020B0604020202020204" pitchFamily="34" charset="0"/>
                <a:cs typeface="Arial" panose="020B0604020202020204" pitchFamily="34" charset="0"/>
              </a:rPr>
              <a:t>500-hPa geopotential height (black, every 6 dam) and </a:t>
            </a:r>
            <a:r>
              <a:rPr lang="en-US" sz="1600" dirty="0" smtClean="0">
                <a:latin typeface="Arial" panose="020B0604020202020204" pitchFamily="34" charset="0"/>
                <a:cs typeface="Arial" panose="020B0604020202020204" pitchFamily="34" charset="0"/>
              </a:rPr>
              <a:t>−40°C isotherm (dashed contour); track of polar vortex from 0000 UTC 12 January to 0000 UTC 24 January 1985 (heavy black)</a:t>
            </a:r>
            <a:endParaRPr lang="en-US" sz="1600" dirty="0">
              <a:solidFill>
                <a:srgbClr val="000000"/>
              </a:solidFill>
              <a:latin typeface="Arial" panose="020B0604020202020204" pitchFamily="34" charset="0"/>
              <a:cs typeface="Arial" panose="020B0604020202020204" pitchFamily="34" charset="0"/>
            </a:endParaRPr>
          </a:p>
        </p:txBody>
      </p:sp>
      <p:cxnSp>
        <p:nvCxnSpPr>
          <p:cNvPr id="32" name="Straight Connector 31"/>
          <p:cNvCxnSpPr/>
          <p:nvPr/>
        </p:nvCxnSpPr>
        <p:spPr>
          <a:xfrm flipV="1">
            <a:off x="4578976" y="5742584"/>
            <a:ext cx="0" cy="1074485"/>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Content Placeholder 2"/>
          <p:cNvSpPr txBox="1">
            <a:spLocks/>
          </p:cNvSpPr>
          <p:nvPr/>
        </p:nvSpPr>
        <p:spPr>
          <a:xfrm>
            <a:off x="4578976" y="5742584"/>
            <a:ext cx="4574205" cy="10800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 wind 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starting at 50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a:solidFill>
                  <a:srgbClr val="000000"/>
                </a:solidFill>
                <a:latin typeface="Arial" panose="020B0604020202020204" pitchFamily="34" charset="0"/>
                <a:cs typeface="Arial" panose="020B0604020202020204" pitchFamily="34" charset="0"/>
              </a:rPr>
              <a:t>),     and wind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r>
              <a:rPr lang="en-US" sz="1600" dirty="0">
                <a:solidFill>
                  <a:srgbClr val="000000"/>
                </a:solidFill>
                <a:latin typeface="Arial" panose="020B0604020202020204" pitchFamily="34" charset="0"/>
                <a:cs typeface="Arial" panose="020B0604020202020204" pitchFamily="34" charset="0"/>
              </a:rPr>
              <a:t>) on 2-PVU surface</a:t>
            </a:r>
            <a:endParaRPr lang="en-US" sz="1600" baseline="30000" dirty="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8544294" y="5473690"/>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sp>
        <p:nvSpPr>
          <p:cNvPr id="35" name="TextBox 34"/>
          <p:cNvSpPr txBox="1"/>
          <p:nvPr/>
        </p:nvSpPr>
        <p:spPr>
          <a:xfrm>
            <a:off x="8780467" y="4756232"/>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37" name="TextBox 36"/>
          <p:cNvSpPr txBox="1"/>
          <p:nvPr/>
        </p:nvSpPr>
        <p:spPr>
          <a:xfrm>
            <a:off x="8780467" y="4559961"/>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40" name="TextBox 39"/>
          <p:cNvSpPr txBox="1"/>
          <p:nvPr/>
        </p:nvSpPr>
        <p:spPr>
          <a:xfrm>
            <a:off x="8776986" y="4352705"/>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43" name="TextBox 42"/>
          <p:cNvSpPr txBox="1"/>
          <p:nvPr/>
        </p:nvSpPr>
        <p:spPr>
          <a:xfrm>
            <a:off x="8776986" y="4168011"/>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44" name="TextBox 43"/>
          <p:cNvSpPr txBox="1"/>
          <p:nvPr/>
        </p:nvSpPr>
        <p:spPr>
          <a:xfrm>
            <a:off x="8780220" y="3972918"/>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47" name="TextBox 46"/>
          <p:cNvSpPr txBox="1"/>
          <p:nvPr/>
        </p:nvSpPr>
        <p:spPr>
          <a:xfrm>
            <a:off x="8776986" y="3773570"/>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48" name="TextBox 47"/>
          <p:cNvSpPr txBox="1"/>
          <p:nvPr/>
        </p:nvSpPr>
        <p:spPr>
          <a:xfrm>
            <a:off x="8780220" y="3563607"/>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49" name="TextBox 48"/>
          <p:cNvSpPr txBox="1"/>
          <p:nvPr/>
        </p:nvSpPr>
        <p:spPr>
          <a:xfrm>
            <a:off x="8776986" y="3378532"/>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50" name="TextBox 49"/>
          <p:cNvSpPr txBox="1"/>
          <p:nvPr/>
        </p:nvSpPr>
        <p:spPr>
          <a:xfrm>
            <a:off x="8776986" y="3175030"/>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51" name="TextBox 50"/>
          <p:cNvSpPr txBox="1"/>
          <p:nvPr/>
        </p:nvSpPr>
        <p:spPr>
          <a:xfrm>
            <a:off x="8780220" y="2978173"/>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52" name="TextBox 51"/>
          <p:cNvSpPr txBox="1"/>
          <p:nvPr/>
        </p:nvSpPr>
        <p:spPr>
          <a:xfrm>
            <a:off x="8776986" y="2768316"/>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53" name="TextBox 52"/>
          <p:cNvSpPr txBox="1"/>
          <p:nvPr/>
        </p:nvSpPr>
        <p:spPr>
          <a:xfrm>
            <a:off x="8780220" y="2571586"/>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54" name="TextBox 53"/>
          <p:cNvSpPr txBox="1"/>
          <p:nvPr/>
        </p:nvSpPr>
        <p:spPr>
          <a:xfrm>
            <a:off x="8780220" y="238126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55" name="TextBox 54"/>
          <p:cNvSpPr txBox="1"/>
          <p:nvPr/>
        </p:nvSpPr>
        <p:spPr>
          <a:xfrm>
            <a:off x="8776986" y="2182140"/>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56" name="TextBox 55"/>
          <p:cNvSpPr txBox="1"/>
          <p:nvPr/>
        </p:nvSpPr>
        <p:spPr>
          <a:xfrm>
            <a:off x="8780220" y="1984721"/>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57" name="TextBox 56"/>
          <p:cNvSpPr txBox="1"/>
          <p:nvPr/>
        </p:nvSpPr>
        <p:spPr>
          <a:xfrm>
            <a:off x="8780220" y="1775945"/>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58" name="TextBox 57"/>
          <p:cNvSpPr txBox="1"/>
          <p:nvPr/>
        </p:nvSpPr>
        <p:spPr>
          <a:xfrm>
            <a:off x="8780220" y="1583517"/>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59" name="TextBox 58"/>
          <p:cNvSpPr txBox="1"/>
          <p:nvPr/>
        </p:nvSpPr>
        <p:spPr>
          <a:xfrm>
            <a:off x="8780220" y="139320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60" name="TextBox 59"/>
          <p:cNvSpPr txBox="1"/>
          <p:nvPr/>
        </p:nvSpPr>
        <p:spPr>
          <a:xfrm>
            <a:off x="8780220" y="1205645"/>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61" name="TextBox 60"/>
          <p:cNvSpPr txBox="1"/>
          <p:nvPr/>
        </p:nvSpPr>
        <p:spPr>
          <a:xfrm>
            <a:off x="8780220" y="4953987"/>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62" name="TextBox 61"/>
          <p:cNvSpPr txBox="1"/>
          <p:nvPr/>
        </p:nvSpPr>
        <p:spPr>
          <a:xfrm>
            <a:off x="8780220" y="5155941"/>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63" name="TextBox 62"/>
          <p:cNvSpPr txBox="1"/>
          <p:nvPr/>
        </p:nvSpPr>
        <p:spPr>
          <a:xfrm>
            <a:off x="8775583" y="5347165"/>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64" name="Content Placeholder 2"/>
          <p:cNvSpPr txBox="1">
            <a:spLocks/>
          </p:cNvSpPr>
          <p:nvPr/>
        </p:nvSpPr>
        <p:spPr>
          <a:xfrm>
            <a:off x="434435" y="764267"/>
            <a:ext cx="3857555"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400" b="1" dirty="0" smtClean="0">
                <a:solidFill>
                  <a:srgbClr val="0000FF"/>
                </a:solidFill>
                <a:latin typeface="Arial" panose="020B0604020202020204" pitchFamily="34" charset="0"/>
                <a:cs typeface="Arial" panose="020B0604020202020204" pitchFamily="34" charset="0"/>
              </a:rPr>
              <a:t>Adapted from Fig. 5 in Shapiro et al. (1987)</a:t>
            </a:r>
            <a:endParaRPr lang="en-US" sz="1400" b="1" baseline="30000" dirty="0">
              <a:solidFill>
                <a:srgbClr val="0000FF"/>
              </a:solidFill>
              <a:latin typeface="Arial" panose="020B0604020202020204" pitchFamily="34" charset="0"/>
              <a:cs typeface="Arial" panose="020B0604020202020204" pitchFamily="34" charset="0"/>
            </a:endParaRPr>
          </a:p>
        </p:txBody>
      </p:sp>
      <p:sp>
        <p:nvSpPr>
          <p:cNvPr id="65" name="Content Placeholder 2"/>
          <p:cNvSpPr txBox="1">
            <a:spLocks/>
          </p:cNvSpPr>
          <p:nvPr/>
        </p:nvSpPr>
        <p:spPr>
          <a:xfrm>
            <a:off x="4698498" y="764267"/>
            <a:ext cx="3857555" cy="4139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pPr>
            <a:r>
              <a:rPr lang="en-US" sz="1400" b="1" dirty="0" smtClean="0">
                <a:solidFill>
                  <a:srgbClr val="0000FF"/>
                </a:solidFill>
                <a:latin typeface="Arial" panose="020B0604020202020204" pitchFamily="34" charset="0"/>
                <a:cs typeface="Arial" panose="020B0604020202020204" pitchFamily="34" charset="0"/>
              </a:rPr>
              <a:t>0.5° NCEP CFSR</a:t>
            </a:r>
            <a:endParaRPr lang="en-US" sz="1400" b="1" baseline="30000" dirty="0">
              <a:solidFill>
                <a:srgbClr val="0000FF"/>
              </a:solidFill>
              <a:latin typeface="Arial" panose="020B0604020202020204" pitchFamily="34" charset="0"/>
              <a:cs typeface="Arial" panose="020B0604020202020204" pitchFamily="34" charset="0"/>
            </a:endParaRPr>
          </a:p>
        </p:txBody>
      </p:sp>
      <p:sp>
        <p:nvSpPr>
          <p:cNvPr id="6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20 Jan 1985</a:t>
            </a:r>
            <a:endParaRPr lang="en-US" sz="2400" dirty="0">
              <a:latin typeface="Arial" panose="020B0604020202020204" pitchFamily="34" charset="0"/>
              <a:cs typeface="Arial" panose="020B0604020202020204" pitchFamily="34" charset="0"/>
            </a:endParaRPr>
          </a:p>
        </p:txBody>
      </p:sp>
      <p:sp>
        <p:nvSpPr>
          <p:cNvPr id="12" name="Oval 11"/>
          <p:cNvSpPr/>
          <p:nvPr/>
        </p:nvSpPr>
        <p:spPr>
          <a:xfrm>
            <a:off x="2398809" y="4003865"/>
            <a:ext cx="109728" cy="10972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508537" y="2836476"/>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67" name="Straight Arrow Connector 66"/>
          <p:cNvCxnSpPr>
            <a:stCxn id="13" idx="2"/>
            <a:endCxn id="12" idx="0"/>
          </p:cNvCxnSpPr>
          <p:nvPr/>
        </p:nvCxnSpPr>
        <p:spPr>
          <a:xfrm flipH="1">
            <a:off x="2453673" y="3175030"/>
            <a:ext cx="854468" cy="828835"/>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6667285" y="2829845"/>
            <a:ext cx="1599208" cy="338554"/>
          </a:xfrm>
          <a:prstGeom prst="rect">
            <a:avLst/>
          </a:prstGeom>
          <a:solidFill>
            <a:schemeClr val="bg1"/>
          </a:solidFill>
          <a:ln w="25400">
            <a:solidFill>
              <a:schemeClr val="tx1"/>
            </a:solidFill>
          </a:ln>
        </p:spPr>
        <p:txBody>
          <a:bodyPr wrap="square" rtlCol="0">
            <a:spAutoFit/>
          </a:bodyPr>
          <a:lstStyle/>
          <a:p>
            <a:pPr algn="ctr"/>
            <a:r>
              <a:rPr lang="en-US" sz="1600" b="1" dirty="0" smtClean="0">
                <a:solidFill>
                  <a:srgbClr val="FF0000"/>
                </a:solidFill>
                <a:latin typeface="Arial"/>
                <a:cs typeface="Arial"/>
              </a:rPr>
              <a:t>“Polar Vortex”</a:t>
            </a:r>
            <a:endParaRPr lang="en-US" sz="1600" b="1" dirty="0">
              <a:solidFill>
                <a:srgbClr val="FF0000"/>
              </a:solidFill>
              <a:latin typeface="Arial"/>
              <a:cs typeface="Arial"/>
            </a:endParaRPr>
          </a:p>
        </p:txBody>
      </p:sp>
      <p:cxnSp>
        <p:nvCxnSpPr>
          <p:cNvPr id="72" name="Straight Arrow Connector 71"/>
          <p:cNvCxnSpPr>
            <a:stCxn id="71" idx="2"/>
          </p:cNvCxnSpPr>
          <p:nvPr/>
        </p:nvCxnSpPr>
        <p:spPr>
          <a:xfrm flipH="1">
            <a:off x="6467387" y="3168399"/>
            <a:ext cx="999502" cy="896842"/>
          </a:xfrm>
          <a:prstGeom prst="straightConnector1">
            <a:avLst/>
          </a:prstGeom>
          <a:ln w="47625">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631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334283" y="-33716"/>
            <a:ext cx="889111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 </a:t>
            </a:r>
            <a:endParaRPr lang="en-US" sz="2800" b="1" dirty="0">
              <a:solidFill>
                <a:srgbClr val="FF0000"/>
              </a:solidFill>
              <a:latin typeface="Arial" panose="020B0604020202020204" pitchFamily="34" charset="0"/>
              <a:cs typeface="Arial" panose="020B0604020202020204" pitchFamily="34" charset="0"/>
            </a:endParaRPr>
          </a:p>
        </p:txBody>
      </p:sp>
      <p:sp>
        <p:nvSpPr>
          <p:cNvPr id="31" name="Content Placeholder 2"/>
          <p:cNvSpPr>
            <a:spLocks noGrp="1"/>
          </p:cNvSpPr>
          <p:nvPr>
            <p:ph idx="1"/>
          </p:nvPr>
        </p:nvSpPr>
        <p:spPr>
          <a:xfrm>
            <a:off x="2988" y="5513542"/>
            <a:ext cx="4575988" cy="1080017"/>
          </a:xfrm>
        </p:spPr>
        <p:txBody>
          <a:bodyPr anchor="ctr">
            <a:normAutofit/>
          </a:body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850-hPa geopotential height (solid, every 3 dam), </a:t>
            </a:r>
            <a:r>
              <a:rPr lang="en-US" sz="1200" dirty="0" smtClean="0">
                <a:latin typeface="Arial" panose="020B0604020202020204" pitchFamily="34" charset="0"/>
                <a:cs typeface="Arial" panose="020B0604020202020204" pitchFamily="34" charset="0"/>
              </a:rPr>
              <a:t>temperature (dashed contour, every 5 K, and wind (barbs,</a:t>
            </a:r>
            <a:r>
              <a:rPr lang="en-US" sz="1200" dirty="0">
                <a:latin typeface="Arial" panose="020B0604020202020204" pitchFamily="34" charset="0"/>
                <a:cs typeface="Arial" panose="020B0604020202020204" pitchFamily="34" charset="0"/>
              </a:rPr>
              <a:t> 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at 0000 UTC 20 January 1985. Adapted from Fig. 8 in Shapiro et al. (1987).</a:t>
            </a:r>
            <a:endParaRPr lang="en-US" sz="1200" dirty="0">
              <a:solidFill>
                <a:srgbClr val="000000"/>
              </a:solidFill>
              <a:latin typeface="Arial" panose="020B0604020202020204" pitchFamily="34" charset="0"/>
              <a:cs typeface="Arial" panose="020B0604020202020204" pitchFamily="34" charset="0"/>
            </a:endParaRPr>
          </a:p>
        </p:txBody>
      </p:sp>
      <p:sp>
        <p:nvSpPr>
          <p:cNvPr id="33" name="Content Placeholder 2"/>
          <p:cNvSpPr txBox="1">
            <a:spLocks/>
          </p:cNvSpPr>
          <p:nvPr/>
        </p:nvSpPr>
        <p:spPr>
          <a:xfrm>
            <a:off x="4578976" y="5513542"/>
            <a:ext cx="4574205" cy="10800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SLP (solid) and Arctic front (heavy spiked line) at 0000 UTC 20 January 1985. Adapted from Fig. 12 in Shapiro et al. (1987).</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66" name="Title 1"/>
          <p:cNvSpPr txBox="1">
            <a:spLocks/>
          </p:cNvSpPr>
          <p:nvPr/>
        </p:nvSpPr>
        <p:spPr>
          <a:xfrm>
            <a:off x="52394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20 Jan 1985</a:t>
            </a:r>
            <a:endParaRPr lang="en-US" sz="2400" dirty="0">
              <a:latin typeface="Arial" panose="020B0604020202020204" pitchFamily="34" charset="0"/>
              <a:cs typeface="Arial" panose="020B0604020202020204" pitchFamily="34" charset="0"/>
            </a:endParaRPr>
          </a:p>
        </p:txBody>
      </p:sp>
      <p:pic>
        <p:nvPicPr>
          <p:cNvPr id="2" name="Picture 1" descr="Screen Shot 2016-03-23 at 2.47.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3" y="2147739"/>
            <a:ext cx="4560303" cy="3563607"/>
          </a:xfrm>
          <a:prstGeom prst="rect">
            <a:avLst/>
          </a:prstGeom>
        </p:spPr>
      </p:pic>
      <p:pic>
        <p:nvPicPr>
          <p:cNvPr id="4" name="Picture 3" descr="Screen Shot 2016-03-23 at 2.54.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8976" y="2776475"/>
            <a:ext cx="4539791" cy="2934871"/>
          </a:xfrm>
          <a:prstGeom prst="rect">
            <a:avLst/>
          </a:prstGeom>
        </p:spPr>
      </p:pic>
      <p:sp>
        <p:nvSpPr>
          <p:cNvPr id="70" name="Content Placeholder 2"/>
          <p:cNvSpPr txBox="1">
            <a:spLocks/>
          </p:cNvSpPr>
          <p:nvPr/>
        </p:nvSpPr>
        <p:spPr>
          <a:xfrm>
            <a:off x="457200" y="848173"/>
            <a:ext cx="8229600" cy="23485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a:latin typeface="Arial"/>
                <a:cs typeface="Arial"/>
              </a:rPr>
              <a:t>A commonality of cold air outbreaks (CAOs) over North America is surface anticyclogenesis occurring over northwestern North America prior to CAO onset (</a:t>
            </a:r>
            <a:r>
              <a:rPr lang="en-US" sz="1900" dirty="0" err="1">
                <a:latin typeface="Arial"/>
                <a:cs typeface="Arial"/>
              </a:rPr>
              <a:t>Colucci</a:t>
            </a:r>
            <a:r>
              <a:rPr lang="en-US" sz="1900" dirty="0">
                <a:latin typeface="Arial"/>
                <a:cs typeface="Arial"/>
              </a:rPr>
              <a:t> and Davenport 1987)</a:t>
            </a:r>
          </a:p>
          <a:p>
            <a:endParaRPr lang="en-US" sz="2200" dirty="0" smtClean="0">
              <a:latin typeface="Arial" panose="020B0604020202020204" pitchFamily="34" charset="0"/>
              <a:cs typeface="Arial" panose="020B0604020202020204" pitchFamily="34" charset="0"/>
            </a:endParaRPr>
          </a:p>
          <a:p>
            <a:pPr marL="0" indent="0">
              <a:buFont typeface="Arial"/>
              <a:buNone/>
            </a:pPr>
            <a:endParaRPr lang="en-US" sz="2200" dirty="0" smtClean="0">
              <a:latin typeface="Helvetica"/>
              <a:cs typeface="Helvetica"/>
            </a:endParaRPr>
          </a:p>
          <a:p>
            <a:endParaRPr lang="en-US" sz="2400" dirty="0" smtClean="0">
              <a:latin typeface="Helvetica"/>
              <a:cs typeface="Helvetica"/>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400" dirty="0">
              <a:latin typeface="Helvetica"/>
              <a:cs typeface="Helvetica"/>
            </a:endParaRPr>
          </a:p>
        </p:txBody>
      </p:sp>
    </p:spTree>
    <p:extLst>
      <p:ext uri="{BB962C8B-B14F-4D97-AF65-F5344CB8AC3E}">
        <p14:creationId xmlns:p14="http://schemas.microsoft.com/office/powerpoint/2010/main" val="336798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48173"/>
            <a:ext cx="8229600" cy="2348591"/>
          </a:xfrm>
        </p:spPr>
        <p:txBody>
          <a:bodyPr>
            <a:normAutofit fontScale="85000" lnSpcReduction="20000"/>
          </a:bodyPr>
          <a:lstStyle/>
          <a:p>
            <a:r>
              <a:rPr lang="en-US" sz="2200" dirty="0" smtClean="0">
                <a:latin typeface="Arial"/>
                <a:cs typeface="Arial"/>
              </a:rPr>
              <a:t>Jones and Cohen (2011) composited 21 strong anticyclones (maximum MSLP ≥ 1050 hPa) occurring over northwestern North America from Nov–Mar of 1978/79 through 2001/02</a:t>
            </a:r>
          </a:p>
          <a:p>
            <a:endParaRPr lang="en-US" sz="2200" dirty="0">
              <a:latin typeface="Arial"/>
              <a:cs typeface="Arial"/>
            </a:endParaRPr>
          </a:p>
          <a:p>
            <a:r>
              <a:rPr lang="en-US" sz="2200" dirty="0" smtClean="0">
                <a:latin typeface="Arial"/>
                <a:cs typeface="Arial"/>
              </a:rPr>
              <a:t>Anticyclogenesis occurs in region of strong forcing for descent downstream of a ridge, in left-entrance region of jet</a:t>
            </a:r>
          </a:p>
          <a:p>
            <a:endParaRPr lang="en-US" sz="2200" dirty="0">
              <a:latin typeface="Arial"/>
              <a:cs typeface="Arial"/>
            </a:endParaRPr>
          </a:p>
          <a:p>
            <a:r>
              <a:rPr lang="en-US" sz="2200" dirty="0" smtClean="0">
                <a:latin typeface="Arial"/>
                <a:cs typeface="Arial"/>
              </a:rPr>
              <a:t>Cold air is advected equatorward east of the Rockies</a:t>
            </a:r>
          </a:p>
          <a:p>
            <a:endParaRPr lang="en-US" sz="2200" dirty="0">
              <a:latin typeface="Arial" panose="020B0604020202020204" pitchFamily="34" charset="0"/>
              <a:cs typeface="Arial" panose="020B0604020202020204" pitchFamily="34" charset="0"/>
            </a:endParaRPr>
          </a:p>
          <a:p>
            <a:pPr marL="0" indent="0">
              <a:buNone/>
            </a:pPr>
            <a:endParaRPr lang="en-US" sz="2200" dirty="0" smtClean="0">
              <a:latin typeface="Helvetica"/>
              <a:cs typeface="Helvetica"/>
            </a:endParaRPr>
          </a:p>
          <a:p>
            <a:endParaRPr lang="en-US" sz="2400" dirty="0">
              <a:latin typeface="Helvetica"/>
              <a:cs typeface="Helvetica"/>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Helvetica"/>
              <a:cs typeface="Helvetica"/>
            </a:endParaRPr>
          </a:p>
        </p:txBody>
      </p:sp>
      <p:sp>
        <p:nvSpPr>
          <p:cNvPr id="11" name="Title 1"/>
          <p:cNvSpPr>
            <a:spLocks noGrp="1"/>
          </p:cNvSpPr>
          <p:nvPr>
            <p:ph type="title"/>
          </p:nvPr>
        </p:nvSpPr>
        <p:spPr>
          <a:xfrm>
            <a:off x="334284" y="-33716"/>
            <a:ext cx="8479550"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6-03-22 at 2.25.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252" y="3217587"/>
            <a:ext cx="3904646" cy="2428499"/>
          </a:xfrm>
          <a:prstGeom prst="rect">
            <a:avLst/>
          </a:prstGeom>
        </p:spPr>
      </p:pic>
      <p:pic>
        <p:nvPicPr>
          <p:cNvPr id="4" name="Picture 3" descr="Screen Shot 2016-03-22 at 2.31.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047" y="3186353"/>
            <a:ext cx="3718981" cy="2643613"/>
          </a:xfrm>
          <a:prstGeom prst="rect">
            <a:avLst/>
          </a:prstGeom>
        </p:spPr>
      </p:pic>
      <p:sp>
        <p:nvSpPr>
          <p:cNvPr id="8" name="Content Placeholder 2"/>
          <p:cNvSpPr txBox="1">
            <a:spLocks/>
          </p:cNvSpPr>
          <p:nvPr/>
        </p:nvSpPr>
        <p:spPr>
          <a:xfrm>
            <a:off x="334284" y="5662338"/>
            <a:ext cx="4079615" cy="114622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dirty="0" smtClean="0">
                <a:solidFill>
                  <a:srgbClr val="000000"/>
                </a:solidFill>
                <a:latin typeface="Arial" panose="020B0604020202020204" pitchFamily="34" charset="0"/>
                <a:cs typeface="Arial" panose="020B0604020202020204" pitchFamily="34" charset="0"/>
              </a:rPr>
              <a:t>Composite SLP (hPa, solid black), 1000–500-hPa thickness (dam; dotted blue), thickness anomalies (shaded) at time of maximum SLP. Adapted from Fig. 4 in Jones and Cohen (2011) </a:t>
            </a:r>
            <a:endParaRPr lang="en-US" sz="1200" baseline="30000" dirty="0">
              <a:solidFill>
                <a:srgbClr val="000000"/>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4680807" y="5621745"/>
            <a:ext cx="4091387" cy="125968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Composite 300-hPa geopotential heights (dam, solid black), wind speed (shaded,</a:t>
            </a:r>
            <a:r>
              <a:rPr lang="en-US" sz="1200" dirty="0">
                <a:latin typeface="Arial" panose="020B0604020202020204" pitchFamily="34" charset="0"/>
                <a:cs typeface="Arial" panose="020B0604020202020204" pitchFamily="34" charset="0"/>
              </a:rPr>
              <a:t> 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temperature (short dashes), and horizontal velocity convergence (×10</a:t>
            </a:r>
            <a:r>
              <a:rPr lang="en-US" sz="1200" baseline="30000" dirty="0" smtClean="0">
                <a:latin typeface="Arial" panose="020B0604020202020204" pitchFamily="34" charset="0"/>
                <a:cs typeface="Arial" panose="020B0604020202020204" pitchFamily="34" charset="0"/>
              </a:rPr>
              <a:t>−</a:t>
            </a:r>
            <a:r>
              <a:rPr lang="en-US" sz="1200" baseline="30000" dirty="0">
                <a:latin typeface="Arial" panose="020B0604020202020204" pitchFamily="34" charset="0"/>
                <a:cs typeface="Arial" panose="020B0604020202020204" pitchFamily="34" charset="0"/>
              </a:rPr>
              <a:t>6</a:t>
            </a:r>
            <a:r>
              <a:rPr lang="en-US" sz="1200" baseline="300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long dashes) at time of maximum SLP. </a:t>
            </a:r>
            <a:r>
              <a:rPr lang="en-US" sz="1200" dirty="0" smtClean="0">
                <a:solidFill>
                  <a:srgbClr val="000000"/>
                </a:solidFill>
                <a:latin typeface="Arial" panose="020B0604020202020204" pitchFamily="34" charset="0"/>
                <a:cs typeface="Arial" panose="020B0604020202020204" pitchFamily="34" charset="0"/>
              </a:rPr>
              <a:t>Adapted from Fig. 3 in Jones and Cohen (2011) </a:t>
            </a:r>
            <a:endParaRPr lang="en-US" sz="12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98363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34284" y="-33716"/>
            <a:ext cx="8479550"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t>
            </a:r>
            <a:endParaRPr lang="en-US" sz="2800" b="1" dirty="0">
              <a:solidFill>
                <a:srgbClr val="FF0000"/>
              </a:solidFill>
              <a:latin typeface="Arial" panose="020B0604020202020204" pitchFamily="34" charset="0"/>
              <a:cs typeface="Arial" panose="020B0604020202020204" pitchFamily="34" charset="0"/>
            </a:endParaRPr>
          </a:p>
        </p:txBody>
      </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a:spLocks noGrp="1"/>
          </p:cNvSpPr>
          <p:nvPr>
            <p:ph idx="1"/>
          </p:nvPr>
        </p:nvSpPr>
        <p:spPr>
          <a:xfrm>
            <a:off x="457200" y="848174"/>
            <a:ext cx="8356634" cy="2170908"/>
          </a:xfrm>
        </p:spPr>
        <p:txBody>
          <a:bodyPr>
            <a:normAutofit/>
          </a:bodyPr>
          <a:lstStyle/>
          <a:p>
            <a:r>
              <a:rPr lang="en-US" sz="1900" dirty="0" smtClean="0">
                <a:latin typeface="Arial"/>
                <a:cs typeface="Arial"/>
              </a:rPr>
              <a:t>Pyle et al. (2004) has shown that the close approach of a TPV with a northerly flow jet over western North America resulted in jet intensification</a:t>
            </a:r>
          </a:p>
          <a:p>
            <a:endParaRPr lang="en-US" sz="1900" dirty="0">
              <a:latin typeface="Arial"/>
              <a:cs typeface="Arial"/>
            </a:endParaRPr>
          </a:p>
          <a:p>
            <a:r>
              <a:rPr lang="en-US" sz="1900" dirty="0" smtClean="0">
                <a:latin typeface="Arial"/>
                <a:cs typeface="Arial"/>
              </a:rPr>
              <a:t>Could TPV interactions with jets lead to stronger secondary </a:t>
            </a:r>
            <a:r>
              <a:rPr lang="en-US" sz="1900" dirty="0" err="1" smtClean="0">
                <a:latin typeface="Arial"/>
                <a:cs typeface="Arial"/>
              </a:rPr>
              <a:t>ageostrophic</a:t>
            </a:r>
            <a:r>
              <a:rPr lang="en-US" sz="1900" dirty="0" smtClean="0">
                <a:latin typeface="Arial"/>
                <a:cs typeface="Arial"/>
              </a:rPr>
              <a:t> circulations, promoting increased subsidence, and contributing to stronger surface anticyclogenesis in the entrance region of these jets?</a:t>
            </a:r>
          </a:p>
          <a:p>
            <a:endParaRPr lang="en-US" sz="2200" dirty="0">
              <a:latin typeface="Arial" panose="020B0604020202020204" pitchFamily="34" charset="0"/>
              <a:cs typeface="Arial" panose="020B0604020202020204" pitchFamily="34" charset="0"/>
            </a:endParaRPr>
          </a:p>
          <a:p>
            <a:pPr marL="0" indent="0">
              <a:buNone/>
            </a:pPr>
            <a:endParaRPr lang="en-US" sz="2200" dirty="0" smtClean="0">
              <a:latin typeface="Helvetica"/>
              <a:cs typeface="Helvetica"/>
            </a:endParaRPr>
          </a:p>
          <a:p>
            <a:endParaRPr lang="en-US" sz="2400" dirty="0">
              <a:latin typeface="Helvetica"/>
              <a:cs typeface="Helvetica"/>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Helvetica"/>
              <a:cs typeface="Helvetica"/>
            </a:endParaRPr>
          </a:p>
        </p:txBody>
      </p:sp>
      <p:pic>
        <p:nvPicPr>
          <p:cNvPr id="10" name="Picture 9" descr="Screen Shot 2016-03-19 at 3.19.20 PM.png"/>
          <p:cNvPicPr>
            <a:picLocks noChangeAspect="1"/>
          </p:cNvPicPr>
          <p:nvPr/>
        </p:nvPicPr>
        <p:blipFill rotWithShape="1">
          <a:blip r:embed="rId3">
            <a:extLst>
              <a:ext uri="{28A0092B-C50C-407E-A947-70E740481C1C}">
                <a14:useLocalDpi xmlns:a14="http://schemas.microsoft.com/office/drawing/2010/main" val="0"/>
              </a:ext>
            </a:extLst>
          </a:blip>
          <a:srcRect l="1" r="50549"/>
          <a:stretch/>
        </p:blipFill>
        <p:spPr>
          <a:xfrm>
            <a:off x="654988" y="3132091"/>
            <a:ext cx="3894239" cy="2968538"/>
          </a:xfrm>
          <a:prstGeom prst="rect">
            <a:avLst/>
          </a:prstGeom>
        </p:spPr>
      </p:pic>
      <p:pic>
        <p:nvPicPr>
          <p:cNvPr id="16" name="Picture 15" descr="Screen Shot 2016-03-19 at 3.22.40 PM.png"/>
          <p:cNvPicPr>
            <a:picLocks noChangeAspect="1"/>
          </p:cNvPicPr>
          <p:nvPr/>
        </p:nvPicPr>
        <p:blipFill rotWithShape="1">
          <a:blip r:embed="rId4">
            <a:extLst>
              <a:ext uri="{28A0092B-C50C-407E-A947-70E740481C1C}">
                <a14:useLocalDpi xmlns:a14="http://schemas.microsoft.com/office/drawing/2010/main" val="0"/>
              </a:ext>
            </a:extLst>
          </a:blip>
          <a:srcRect r="50576"/>
          <a:stretch/>
        </p:blipFill>
        <p:spPr>
          <a:xfrm>
            <a:off x="4672798" y="3132091"/>
            <a:ext cx="3872606" cy="2968538"/>
          </a:xfrm>
          <a:prstGeom prst="rect">
            <a:avLst/>
          </a:prstGeom>
        </p:spPr>
      </p:pic>
      <p:sp>
        <p:nvSpPr>
          <p:cNvPr id="17" name="Content Placeholder 2"/>
          <p:cNvSpPr txBox="1">
            <a:spLocks/>
          </p:cNvSpPr>
          <p:nvPr/>
        </p:nvSpPr>
        <p:spPr>
          <a:xfrm>
            <a:off x="494742" y="5901874"/>
            <a:ext cx="8178816" cy="950731"/>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dirty="0" smtClean="0">
                <a:solidFill>
                  <a:srgbClr val="000000"/>
                </a:solidFill>
                <a:latin typeface="Arial" panose="020B0604020202020204" pitchFamily="34" charset="0"/>
                <a:cs typeface="Arial" panose="020B0604020202020204" pitchFamily="34" charset="0"/>
              </a:rPr>
              <a:t>(left) DT (1.5-PVU surface) wind speed (every 15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−1</a:t>
            </a:r>
            <a:r>
              <a:rPr lang="en-US" sz="1200" baseline="300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rPr>
              <a:t>starting at 50 </a:t>
            </a:r>
            <a:r>
              <a:rPr lang="en-US" sz="1200" dirty="0">
                <a:latin typeface="Arial" panose="020B0604020202020204" pitchFamily="34" charset="0"/>
                <a:cs typeface="Arial" panose="020B0604020202020204" pitchFamily="34" charset="0"/>
              </a:rPr>
              <a:t>m s</a:t>
            </a:r>
            <a:r>
              <a:rPr lang="en-US" sz="1200" baseline="30000" dirty="0">
                <a:latin typeface="Arial" panose="020B0604020202020204" pitchFamily="34" charset="0"/>
                <a:cs typeface="Arial" panose="020B0604020202020204" pitchFamily="34" charset="0"/>
              </a:rPr>
              <a:t>−</a:t>
            </a:r>
            <a:r>
              <a:rPr lang="en-US" sz="1200" baseline="30000" dirty="0" smtClean="0">
                <a:latin typeface="Arial" panose="020B0604020202020204" pitchFamily="34" charset="0"/>
                <a:cs typeface="Arial" panose="020B0604020202020204" pitchFamily="34" charset="0"/>
              </a:rPr>
              <a:t>1</a:t>
            </a:r>
            <a:r>
              <a:rPr lang="en-US" sz="1200" dirty="0" smtClean="0">
                <a:latin typeface="Arial" panose="020B0604020202020204" pitchFamily="34" charset="0"/>
                <a:cs typeface="Arial" panose="020B0604020202020204" pitchFamily="34" charset="0"/>
              </a:rPr>
              <a:t>, thick contours) and </a:t>
            </a:r>
            <a:r>
              <a:rPr lang="en-US" sz="1200" dirty="0" smtClean="0">
                <a:solidFill>
                  <a:srgbClr val="000000"/>
                </a:solidFill>
                <a:latin typeface="Arial" panose="020B0604020202020204" pitchFamily="34" charset="0"/>
                <a:cs typeface="Arial" panose="020B0604020202020204" pitchFamily="34" charset="0"/>
              </a:rPr>
              <a:t>potential temperature (K, thin contours and shading) at 0000 UTC 30 Nov 1991; (right) same as left except 0000 UTC 1 Dec 1991</a:t>
            </a:r>
            <a:endParaRPr lang="en-US" sz="1200" dirty="0">
              <a:solidFill>
                <a:srgbClr val="000000"/>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2633057" y="3886975"/>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029301" y="3634153"/>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0" name="Straight Arrow Connector 19"/>
          <p:cNvCxnSpPr/>
          <p:nvPr/>
        </p:nvCxnSpPr>
        <p:spPr>
          <a:xfrm flipH="1">
            <a:off x="6460233" y="4223086"/>
            <a:ext cx="490316" cy="1"/>
          </a:xfrm>
          <a:prstGeom prst="straightConnector1">
            <a:avLst/>
          </a:prstGeom>
          <a:ln w="4762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856477" y="3970264"/>
            <a:ext cx="800219" cy="461665"/>
          </a:xfrm>
          <a:prstGeom prst="rect">
            <a:avLst/>
          </a:prstGeom>
          <a:noFill/>
        </p:spPr>
        <p:txBody>
          <a:bodyPr wrap="none" lIns="91440" tIns="45720" rIns="91440" bIns="45720">
            <a:spAutoFit/>
          </a:bodyPr>
          <a:lstStyle/>
          <a:p>
            <a:pPr algn="ctr"/>
            <a:r>
              <a:rPr lang="en-US" sz="2400" b="1"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24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sp>
        <p:nvSpPr>
          <p:cNvPr id="22" name="Rectangle 21"/>
          <p:cNvSpPr/>
          <p:nvPr/>
        </p:nvSpPr>
        <p:spPr>
          <a:xfrm>
            <a:off x="801157" y="3740964"/>
            <a:ext cx="703638"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Jet</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3" name="Straight Arrow Connector 22"/>
          <p:cNvCxnSpPr/>
          <p:nvPr/>
        </p:nvCxnSpPr>
        <p:spPr>
          <a:xfrm>
            <a:off x="1473565" y="4033807"/>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4951046" y="3824252"/>
            <a:ext cx="703638" cy="523220"/>
          </a:xfrm>
          <a:prstGeom prst="rect">
            <a:avLst/>
          </a:prstGeom>
          <a:noFill/>
        </p:spPr>
        <p:txBody>
          <a:bodyPr wrap="none" lIns="91440" tIns="45720" rIns="91440" bIns="45720">
            <a:spAutoFit/>
          </a:bodyPr>
          <a:lstStyle/>
          <a:p>
            <a:pPr algn="ctr"/>
            <a:r>
              <a:rPr lang="en-US" sz="2800" b="1" dirty="0" smtClean="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rPr>
              <a:t>Jet</a:t>
            </a:r>
            <a:endParaRPr lang="en-US" sz="2800" b="1" cap="none" spc="0" dirty="0">
              <a:ln w="25400">
                <a:solidFill>
                  <a:srgbClr val="660066"/>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25" name="Straight Arrow Connector 24"/>
          <p:cNvCxnSpPr/>
          <p:nvPr/>
        </p:nvCxnSpPr>
        <p:spPr>
          <a:xfrm>
            <a:off x="5623454" y="4117095"/>
            <a:ext cx="424026" cy="0"/>
          </a:xfrm>
          <a:prstGeom prst="straightConnector1">
            <a:avLst/>
          </a:prstGeom>
          <a:ln w="47625">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94068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631</TotalTime>
  <Words>4632</Words>
  <Application>Microsoft Macintosh PowerPoint</Application>
  <PresentationFormat>On-screen Show (4:3)</PresentationFormat>
  <Paragraphs>1013</Paragraphs>
  <Slides>38</Slides>
  <Notes>29</Notes>
  <HiddenSlides>1</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Mechanisms for the Extraction of Tropopause Polar Vortices and Associated Surface-based Pools of Arctic Air from High Latitudes and their Transport to Middle Latitudes</vt:lpstr>
      <vt:lpstr>What are Tropopause Polar Vortices (TPVs)?</vt:lpstr>
      <vt:lpstr>Motivation</vt:lpstr>
      <vt:lpstr>Research Goals</vt:lpstr>
      <vt:lpstr>Literature Review </vt:lpstr>
      <vt:lpstr>Literature Review </vt:lpstr>
      <vt:lpstr>Literature Review </vt:lpstr>
      <vt:lpstr>Literature Review</vt:lpstr>
      <vt:lpstr>Literature Review</vt:lpstr>
      <vt:lpstr>Hypotheses</vt:lpstr>
      <vt:lpstr>Methodology</vt:lpstr>
      <vt:lpstr>Methodology</vt:lpstr>
      <vt:lpstr>Methodology</vt:lpstr>
      <vt:lpstr>Methodology</vt:lpstr>
      <vt:lpstr>TPV 1 Track: 1800 UTC 11 Dec 1981 – 0000 UTC 11 Jan 1982</vt:lpstr>
      <vt:lpstr>Case 1: Upstream Ridge Evolution</vt:lpstr>
      <vt:lpstr>Case 1: Upstream Ridge Evolution</vt:lpstr>
      <vt:lpstr>Case 1: Upstream Ridge Evolution</vt:lpstr>
      <vt:lpstr>Case 1: TPV Transport and CAO</vt:lpstr>
      <vt:lpstr>Case 1: TPV Transport and CAO</vt:lpstr>
      <vt:lpstr>Case 1: TPV Transport and CAO</vt:lpstr>
      <vt:lpstr>Case 1: Cross Section</vt:lpstr>
      <vt:lpstr>Case 1: QG Diagnostics</vt:lpstr>
      <vt:lpstr>Case 1: QG Diagnostics</vt:lpstr>
      <vt:lpstr>Case 1: QG Diagnostics</vt:lpstr>
      <vt:lpstr>TPV 2 Track: 1800 UTC 6 Feb – 1800 UTC 14 Feb 2016</vt:lpstr>
      <vt:lpstr>Case 2: Upstream Ridge Evolution</vt:lpstr>
      <vt:lpstr>Case 2: Upstream Ridge Evolution</vt:lpstr>
      <vt:lpstr>Case 2: Upstream Ridge Evolution</vt:lpstr>
      <vt:lpstr>Case 2: TPV Transport and CAO</vt:lpstr>
      <vt:lpstr>Case 2: TPV Transport and CAO</vt:lpstr>
      <vt:lpstr>Case 2: TPV Transport and CAO</vt:lpstr>
      <vt:lpstr>Case 2: Cross Section</vt:lpstr>
      <vt:lpstr>Case 2: QG Diagnostics</vt:lpstr>
      <vt:lpstr>Case 2: QG Diagnostics</vt:lpstr>
      <vt:lpstr>Case 2: QG Diagnostics</vt:lpstr>
      <vt:lpstr>Conclusions</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Biernat</dc:creator>
  <cp:lastModifiedBy>Kevin Biernat</cp:lastModifiedBy>
  <cp:revision>45</cp:revision>
  <dcterms:created xsi:type="dcterms:W3CDTF">2016-05-03T12:16:56Z</dcterms:created>
  <dcterms:modified xsi:type="dcterms:W3CDTF">2016-05-04T19:40:15Z</dcterms:modified>
</cp:coreProperties>
</file>