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338" r:id="rId3"/>
    <p:sldId id="433" r:id="rId4"/>
    <p:sldId id="432" r:id="rId5"/>
    <p:sldId id="375" r:id="rId6"/>
    <p:sldId id="376" r:id="rId7"/>
    <p:sldId id="378" r:id="rId8"/>
    <p:sldId id="377" r:id="rId9"/>
    <p:sldId id="379" r:id="rId10"/>
    <p:sldId id="380" r:id="rId11"/>
    <p:sldId id="431" r:id="rId12"/>
    <p:sldId id="381" r:id="rId13"/>
    <p:sldId id="436" r:id="rId14"/>
    <p:sldId id="382" r:id="rId15"/>
    <p:sldId id="434" r:id="rId16"/>
    <p:sldId id="435" r:id="rId17"/>
    <p:sldId id="383" r:id="rId18"/>
    <p:sldId id="307" r:id="rId19"/>
    <p:sldId id="384" r:id="rId20"/>
    <p:sldId id="385" r:id="rId21"/>
    <p:sldId id="386" r:id="rId22"/>
    <p:sldId id="408" r:id="rId23"/>
    <p:sldId id="405" r:id="rId24"/>
    <p:sldId id="409" r:id="rId25"/>
    <p:sldId id="406" r:id="rId26"/>
    <p:sldId id="407" r:id="rId27"/>
    <p:sldId id="360" r:id="rId28"/>
    <p:sldId id="387" r:id="rId29"/>
    <p:sldId id="389" r:id="rId30"/>
    <p:sldId id="390" r:id="rId31"/>
    <p:sldId id="391" r:id="rId32"/>
    <p:sldId id="258" r:id="rId33"/>
    <p:sldId id="437" r:id="rId34"/>
    <p:sldId id="428" r:id="rId35"/>
    <p:sldId id="411" r:id="rId36"/>
    <p:sldId id="438" r:id="rId37"/>
    <p:sldId id="392" r:id="rId38"/>
    <p:sldId id="399" r:id="rId39"/>
    <p:sldId id="395" r:id="rId40"/>
    <p:sldId id="400" r:id="rId41"/>
    <p:sldId id="401" r:id="rId42"/>
    <p:sldId id="439" r:id="rId43"/>
    <p:sldId id="403" r:id="rId44"/>
    <p:sldId id="398" r:id="rId45"/>
    <p:sldId id="417" r:id="rId46"/>
    <p:sldId id="418" r:id="rId47"/>
    <p:sldId id="416" r:id="rId48"/>
    <p:sldId id="419" r:id="rId49"/>
    <p:sldId id="420" r:id="rId50"/>
    <p:sldId id="422" r:id="rId51"/>
    <p:sldId id="424" r:id="rId52"/>
    <p:sldId id="423" r:id="rId53"/>
    <p:sldId id="425" r:id="rId54"/>
    <p:sldId id="426" r:id="rId55"/>
    <p:sldId id="427" r:id="rId56"/>
    <p:sldId id="440"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00D3"/>
    <a:srgbClr val="0095FF"/>
    <a:srgbClr val="00349E"/>
    <a:srgbClr val="9A151A"/>
    <a:srgbClr val="800000"/>
    <a:srgbClr val="005BF7"/>
    <a:srgbClr val="2701B8"/>
    <a:srgbClr val="4000D5"/>
    <a:srgbClr val="FF1800"/>
    <a:srgbClr val="39D8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24" autoAdjust="0"/>
  </p:normalViewPr>
  <p:slideViewPr>
    <p:cSldViewPr snapToGrid="0" snapToObjects="1">
      <p:cViewPr varScale="1">
        <p:scale>
          <a:sx n="115" d="100"/>
          <a:sy n="115" d="100"/>
        </p:scale>
        <p:origin x="-872"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750679-1690-184E-94AD-C102108EF4EB}" type="datetimeFigureOut">
              <a:rPr lang="en-US" smtClean="0"/>
              <a:t>4/12/16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4DB0D6-3A32-4344-947C-280B6712DD0E}" type="slidenum">
              <a:rPr lang="en-US" smtClean="0"/>
              <a:t>‹#›</a:t>
            </a:fld>
            <a:endParaRPr lang="en-US"/>
          </a:p>
        </p:txBody>
      </p:sp>
    </p:spTree>
    <p:extLst>
      <p:ext uri="{BB962C8B-B14F-4D97-AF65-F5344CB8AC3E}">
        <p14:creationId xmlns:p14="http://schemas.microsoft.com/office/powerpoint/2010/main" val="28489520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Adapted from Fig. 21 in Hoskins et al. (1985).</a:t>
            </a:r>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Adapted from Fig. 21 in Hoskins et al. (1985).</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9380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254878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3151099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406963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4069630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4069630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4069630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4069630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4069630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2785665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785665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2785665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2785665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Adapted from Fig. 9 in Cavallo</a:t>
            </a:r>
            <a:r>
              <a:rPr lang="en-US" baseline="0" dirty="0" smtClean="0"/>
              <a:t> and Hakim (2010).</a:t>
            </a:r>
            <a:endParaRPr lang="en-US" dirty="0" smtClean="0"/>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Adapted from Fig. 6 in Cavallo</a:t>
            </a:r>
            <a:r>
              <a:rPr lang="en-US" baseline="0" dirty="0" smtClean="0"/>
              <a:t> and Hakim (2010).</a:t>
            </a: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37</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Adapted from </a:t>
            </a:r>
            <a:r>
              <a:rPr lang="en-US" dirty="0" smtClean="0"/>
              <a:t>Figs. 10</a:t>
            </a:r>
            <a:r>
              <a:rPr lang="en-US" baseline="0" dirty="0" smtClean="0"/>
              <a:t> and 12</a:t>
            </a:r>
            <a:r>
              <a:rPr lang="en-US" dirty="0" smtClean="0"/>
              <a:t> </a:t>
            </a:r>
            <a:r>
              <a:rPr lang="en-US" dirty="0" smtClean="0"/>
              <a:t>in Cavallo</a:t>
            </a:r>
            <a:r>
              <a:rPr lang="en-US" baseline="0" dirty="0" smtClean="0"/>
              <a:t> and Hakim (2010).</a:t>
            </a: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38</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Adapted from Figs. 10</a:t>
            </a:r>
            <a:r>
              <a:rPr lang="en-US" baseline="0" dirty="0" smtClean="0"/>
              <a:t> and 12</a:t>
            </a:r>
            <a:r>
              <a:rPr lang="en-US" dirty="0" smtClean="0"/>
              <a:t> in Cavallo</a:t>
            </a:r>
            <a:r>
              <a:rPr lang="en-US" baseline="0" dirty="0" smtClean="0"/>
              <a:t> and Hakim (2010).</a:t>
            </a: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Adapted from Figs. 10</a:t>
            </a:r>
            <a:r>
              <a:rPr lang="en-US" baseline="0" dirty="0" smtClean="0"/>
              <a:t> and 12</a:t>
            </a:r>
            <a:r>
              <a:rPr lang="en-US" dirty="0" smtClean="0"/>
              <a:t> in Cavallo</a:t>
            </a:r>
            <a:r>
              <a:rPr lang="en-US" baseline="0" dirty="0" smtClean="0"/>
              <a:t> and Hakim (2010).</a:t>
            </a: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Adapted from Figs. 10</a:t>
            </a:r>
            <a:r>
              <a:rPr lang="en-US" baseline="0" dirty="0" smtClean="0"/>
              <a:t> and 12</a:t>
            </a:r>
            <a:r>
              <a:rPr lang="en-US" dirty="0" smtClean="0"/>
              <a:t> in Cavallo</a:t>
            </a:r>
            <a:r>
              <a:rPr lang="en-US" baseline="0" dirty="0" smtClean="0"/>
              <a:t> and Hakim (2010).</a:t>
            </a: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Adapted from Figs. 10</a:t>
            </a:r>
            <a:r>
              <a:rPr lang="en-US" baseline="0" dirty="0" smtClean="0"/>
              <a:t> and 12</a:t>
            </a:r>
            <a:r>
              <a:rPr lang="en-US" dirty="0" smtClean="0"/>
              <a:t> in Cavallo</a:t>
            </a:r>
            <a:r>
              <a:rPr lang="en-US" baseline="0" dirty="0" smtClean="0"/>
              <a:t> and Hakim (2010).</a:t>
            </a: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Adapted from Fig</a:t>
            </a:r>
            <a:r>
              <a:rPr lang="en-US" baseline="0" dirty="0" smtClean="0"/>
              <a:t>. 12</a:t>
            </a:r>
            <a:r>
              <a:rPr lang="en-US" dirty="0" smtClean="0"/>
              <a:t> in Cavallo</a:t>
            </a:r>
            <a:r>
              <a:rPr lang="en-US" baseline="0" dirty="0" smtClean="0"/>
              <a:t> and Hakim (2010).</a:t>
            </a: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46</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47</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48</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49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50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51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52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53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54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55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764DB0D6-3A32-4344-947C-280B6712DD0E}" type="slidenum">
              <a:rPr lang="en-US" smtClean="0"/>
              <a:t>56</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Adapted from Fig. 21 in Hoskins et al. (1985).</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Adapted from Fig. 21 in Hoskins et al. (1985).</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Adapted from Fig. 21 in Hoskins et al. (1985).</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Adapted from Fig. 21 in Hoskins et al. (1985).</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A5B12F-A8F2-D047-B854-3EF81BFB967F}"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3827104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A5B12F-A8F2-D047-B854-3EF81BFB967F}"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239134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A5B12F-A8F2-D047-B854-3EF81BFB967F}"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1847067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A5B12F-A8F2-D047-B854-3EF81BFB967F}"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1724068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A5B12F-A8F2-D047-B854-3EF81BFB967F}" type="datetimeFigureOut">
              <a:rPr lang="en-US" smtClean="0"/>
              <a:t>4/12/16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1478608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A5B12F-A8F2-D047-B854-3EF81BFB967F}"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1138290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A5B12F-A8F2-D047-B854-3EF81BFB967F}" type="datetimeFigureOut">
              <a:rPr lang="en-US" smtClean="0"/>
              <a:t>4/12/16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4104017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A5B12F-A8F2-D047-B854-3EF81BFB967F}" type="datetimeFigureOut">
              <a:rPr lang="en-US" smtClean="0"/>
              <a:t>4/12/16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156444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5B12F-A8F2-D047-B854-3EF81BFB967F}" type="datetimeFigureOut">
              <a:rPr lang="en-US" smtClean="0"/>
              <a:t>4/12/16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47165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A5B12F-A8F2-D047-B854-3EF81BFB967F}"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2184528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A5B12F-A8F2-D047-B854-3EF81BFB967F}" type="datetimeFigureOut">
              <a:rPr lang="en-US" smtClean="0"/>
              <a:t>4/12/16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7AA76-C880-EF41-A532-FC6CAA66098A}" type="slidenum">
              <a:rPr lang="en-US" smtClean="0"/>
              <a:t>‹#›</a:t>
            </a:fld>
            <a:endParaRPr lang="en-US"/>
          </a:p>
        </p:txBody>
      </p:sp>
    </p:spTree>
    <p:extLst>
      <p:ext uri="{BB962C8B-B14F-4D97-AF65-F5344CB8AC3E}">
        <p14:creationId xmlns:p14="http://schemas.microsoft.com/office/powerpoint/2010/main" val="25807369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A5B12F-A8F2-D047-B854-3EF81BFB967F}" type="datetimeFigureOut">
              <a:rPr lang="en-US" smtClean="0"/>
              <a:t>4/12/16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7AA76-C880-EF41-A532-FC6CAA66098A}" type="slidenum">
              <a:rPr lang="en-US" smtClean="0"/>
              <a:t>‹#›</a:t>
            </a:fld>
            <a:endParaRPr lang="en-US"/>
          </a:p>
        </p:txBody>
      </p:sp>
    </p:spTree>
    <p:extLst>
      <p:ext uri="{BB962C8B-B14F-4D97-AF65-F5344CB8AC3E}">
        <p14:creationId xmlns:p14="http://schemas.microsoft.com/office/powerpoint/2010/main" val="3581535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5225"/>
            <a:ext cx="9135245" cy="1470025"/>
          </a:xfrm>
        </p:spPr>
        <p:txBody>
          <a:bodyPr>
            <a:noAutofit/>
          </a:bodyPr>
          <a:lstStyle/>
          <a:p>
            <a:r>
              <a:rPr lang="en-US" sz="4000" dirty="0" smtClean="0">
                <a:solidFill>
                  <a:srgbClr val="FF0000"/>
                </a:solidFill>
                <a:latin typeface="Arial" panose="020B0604020202020204" pitchFamily="34" charset="0"/>
                <a:cs typeface="Arial" panose="020B0604020202020204" pitchFamily="34" charset="0"/>
              </a:rPr>
              <a:t>Coherent Disturbances on the                     Dynamic Tropopause</a:t>
            </a:r>
            <a:endParaRPr lang="en-US" sz="4000" dirty="0">
              <a:solidFill>
                <a:srgbClr val="FF000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A. Biernat</a:t>
            </a: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ATM 619: Cyclone Workshop Seminar</a:t>
            </a: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9016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43527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06029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6-03-16 at 4.28.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671503"/>
            <a:ext cx="9131300" cy="4000500"/>
          </a:xfrm>
          <a:prstGeom prst="rect">
            <a:avLst/>
          </a:prstGeom>
        </p:spPr>
      </p:pic>
      <p:cxnSp>
        <p:nvCxnSpPr>
          <p:cNvPr id="7" name="Straight Arrow Connector 6"/>
          <p:cNvCxnSpPr/>
          <p:nvPr/>
        </p:nvCxnSpPr>
        <p:spPr>
          <a:xfrm flipH="1">
            <a:off x="3080654" y="3688223"/>
            <a:ext cx="1067418" cy="661989"/>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txBox="1">
            <a:spLocks/>
          </p:cNvSpPr>
          <p:nvPr/>
        </p:nvSpPr>
        <p:spPr>
          <a:xfrm>
            <a:off x="3513025" y="3363620"/>
            <a:ext cx="127009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WAA</a:t>
            </a:r>
            <a:endParaRPr lang="en-US" sz="1800" b="1" dirty="0">
              <a:solidFill>
                <a:srgbClr val="FF0000"/>
              </a:solidFill>
              <a:latin typeface="Arial" panose="020B0604020202020204" pitchFamily="34" charset="0"/>
              <a:cs typeface="Arial" panose="020B0604020202020204" pitchFamily="34" charset="0"/>
            </a:endParaRPr>
          </a:p>
        </p:txBody>
      </p:sp>
      <p:cxnSp>
        <p:nvCxnSpPr>
          <p:cNvPr id="13" name="Straight Arrow Connector 12"/>
          <p:cNvCxnSpPr/>
          <p:nvPr/>
        </p:nvCxnSpPr>
        <p:spPr>
          <a:xfrm>
            <a:off x="2354799" y="1657993"/>
            <a:ext cx="0" cy="661989"/>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1554276" y="1203991"/>
            <a:ext cx="1601059"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Cyclonic PV Anomaly</a:t>
            </a:r>
            <a:endParaRPr lang="en-US" sz="1800" b="1" dirty="0">
              <a:solidFill>
                <a:srgbClr val="FF0000"/>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a:off x="6621572" y="1972457"/>
            <a:ext cx="0" cy="621878"/>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a:xfrm>
            <a:off x="5765470" y="1482181"/>
            <a:ext cx="171220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Positive PV Advection</a:t>
            </a:r>
            <a:endParaRPr lang="en-US" sz="1800" b="1" dirty="0">
              <a:solidFill>
                <a:srgbClr val="FF0000"/>
              </a:solidFill>
              <a:latin typeface="Arial" panose="020B0604020202020204" pitchFamily="34" charset="0"/>
              <a:cs typeface="Arial" panose="020B0604020202020204" pitchFamily="34" charset="0"/>
            </a:endParaRPr>
          </a:p>
        </p:txBody>
      </p:sp>
      <p:cxnSp>
        <p:nvCxnSpPr>
          <p:cNvPr id="4" name="Straight Connector 3"/>
          <p:cNvCxnSpPr/>
          <p:nvPr/>
        </p:nvCxnSpPr>
        <p:spPr>
          <a:xfrm>
            <a:off x="6823376" y="2647955"/>
            <a:ext cx="355077" cy="1594177"/>
          </a:xfrm>
          <a:prstGeom prst="line">
            <a:avLst/>
          </a:prstGeom>
          <a:ln w="53975">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621572" y="3651903"/>
            <a:ext cx="364377" cy="0"/>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603264" y="3426707"/>
            <a:ext cx="2040257" cy="369332"/>
          </a:xfrm>
          <a:prstGeom prst="rect">
            <a:avLst/>
          </a:prstGeom>
          <a:noFill/>
        </p:spPr>
        <p:txBody>
          <a:bodyPr wrap="square" rtlCol="0">
            <a:spAutoFit/>
          </a:bodyPr>
          <a:lstStyle/>
          <a:p>
            <a:pPr algn="ctr"/>
            <a:r>
              <a:rPr lang="en-US" b="1" dirty="0" smtClean="0">
                <a:solidFill>
                  <a:srgbClr val="0000FF"/>
                </a:solidFill>
                <a:latin typeface="Arial"/>
                <a:cs typeface="Arial"/>
              </a:rPr>
              <a:t>“Phase Locking”</a:t>
            </a:r>
            <a:endParaRPr lang="en-US" b="1" dirty="0">
              <a:solidFill>
                <a:srgbClr val="0000FF"/>
              </a:solidFill>
              <a:latin typeface="Arial"/>
              <a:cs typeface="Arial"/>
            </a:endParaRPr>
          </a:p>
        </p:txBody>
      </p:sp>
      <p:sp>
        <p:nvSpPr>
          <p:cNvPr id="20" name="Content Placeholder 2"/>
          <p:cNvSpPr txBox="1">
            <a:spLocks/>
          </p:cNvSpPr>
          <p:nvPr/>
        </p:nvSpPr>
        <p:spPr>
          <a:xfrm>
            <a:off x="12700" y="177183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Trop.</a:t>
            </a:r>
            <a:endParaRPr lang="en-US" sz="1800" b="1" dirty="0">
              <a:latin typeface="Arial" panose="020B0604020202020204" pitchFamily="34" charset="0"/>
              <a:cs typeface="Arial" panose="020B0604020202020204" pitchFamily="34" charset="0"/>
            </a:endParaRPr>
          </a:p>
        </p:txBody>
      </p:sp>
      <p:sp>
        <p:nvSpPr>
          <p:cNvPr id="21" name="Content Placeholder 2"/>
          <p:cNvSpPr txBox="1">
            <a:spLocks/>
          </p:cNvSpPr>
          <p:nvPr/>
        </p:nvSpPr>
        <p:spPr>
          <a:xfrm>
            <a:off x="3747127" y="432301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err="1" smtClean="0">
                <a:latin typeface="Arial" panose="020B0604020202020204" pitchFamily="34" charset="0"/>
                <a:cs typeface="Arial" panose="020B0604020202020204" pitchFamily="34" charset="0"/>
              </a:rPr>
              <a:t>θ</a:t>
            </a:r>
            <a:endParaRPr lang="en-US" sz="1800" dirty="0">
              <a:latin typeface="Arial" panose="020B0604020202020204" pitchFamily="34" charset="0"/>
              <a:cs typeface="Arial" panose="020B0604020202020204" pitchFamily="34" charset="0"/>
            </a:endParaRPr>
          </a:p>
        </p:txBody>
      </p:sp>
      <p:cxnSp>
        <p:nvCxnSpPr>
          <p:cNvPr id="22" name="Straight Arrow Connector 21"/>
          <p:cNvCxnSpPr/>
          <p:nvPr/>
        </p:nvCxnSpPr>
        <p:spPr>
          <a:xfrm flipH="1" flipV="1">
            <a:off x="7191965" y="4350214"/>
            <a:ext cx="698831" cy="837616"/>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Content Placeholder 2"/>
          <p:cNvSpPr txBox="1">
            <a:spLocks/>
          </p:cNvSpPr>
          <p:nvPr/>
        </p:nvSpPr>
        <p:spPr>
          <a:xfrm>
            <a:off x="7310228" y="5256620"/>
            <a:ext cx="1601059"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Cyclonic PV Anomaly</a:t>
            </a:r>
            <a:endParaRPr lang="en-US" sz="1800" b="1" dirty="0">
              <a:solidFill>
                <a:srgbClr val="FF0000"/>
              </a:solidFill>
              <a:latin typeface="Arial" panose="020B0604020202020204" pitchFamily="34" charset="0"/>
              <a:cs typeface="Arial" panose="020B0604020202020204" pitchFamily="34" charset="0"/>
            </a:endParaRPr>
          </a:p>
        </p:txBody>
      </p:sp>
      <p:sp>
        <p:nvSpPr>
          <p:cNvPr id="24" name="Content Placeholder 2"/>
          <p:cNvSpPr txBox="1">
            <a:spLocks/>
          </p:cNvSpPr>
          <p:nvPr/>
        </p:nvSpPr>
        <p:spPr>
          <a:xfrm>
            <a:off x="2084565" y="5807467"/>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 = t</a:t>
            </a:r>
            <a:r>
              <a:rPr lang="en-US" sz="1800" b="1" baseline="-25000" dirty="0" smtClean="0">
                <a:latin typeface="Arial" panose="020B0604020202020204" pitchFamily="34" charset="0"/>
                <a:cs typeface="Arial" panose="020B0604020202020204" pitchFamily="34" charset="0"/>
              </a:rPr>
              <a:t>0</a:t>
            </a:r>
            <a:endParaRPr lang="en-US" sz="1800" b="1" baseline="-25000" dirty="0">
              <a:latin typeface="Arial" panose="020B0604020202020204" pitchFamily="34" charset="0"/>
              <a:cs typeface="Arial" panose="020B0604020202020204" pitchFamily="34" charset="0"/>
            </a:endParaRPr>
          </a:p>
        </p:txBody>
      </p:sp>
      <p:sp>
        <p:nvSpPr>
          <p:cNvPr id="25" name="Content Placeholder 2"/>
          <p:cNvSpPr txBox="1">
            <a:spLocks/>
          </p:cNvSpPr>
          <p:nvPr/>
        </p:nvSpPr>
        <p:spPr>
          <a:xfrm>
            <a:off x="6296515" y="5807103"/>
            <a:ext cx="127009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 = t</a:t>
            </a:r>
            <a:r>
              <a:rPr lang="en-US" sz="1800" b="1" baseline="-25000" dirty="0" smtClean="0">
                <a:latin typeface="Arial" panose="020B0604020202020204" pitchFamily="34" charset="0"/>
                <a:cs typeface="Arial" panose="020B0604020202020204" pitchFamily="34" charset="0"/>
              </a:rPr>
              <a:t>0 </a:t>
            </a:r>
            <a:r>
              <a:rPr lang="en-US" sz="1800" b="1" dirty="0" smtClean="0">
                <a:latin typeface="Arial" panose="020B0604020202020204" pitchFamily="34" charset="0"/>
                <a:cs typeface="Arial" panose="020B0604020202020204" pitchFamily="34" charset="0"/>
              </a:rPr>
              <a:t>+ </a:t>
            </a:r>
            <a:r>
              <a:rPr lang="en-US" sz="1800" b="1" dirty="0" err="1" smtClean="0">
                <a:latin typeface="Arial" panose="020B0604020202020204" pitchFamily="34" charset="0"/>
                <a:cs typeface="Arial" panose="020B0604020202020204" pitchFamily="34" charset="0"/>
              </a:rPr>
              <a:t>Δt</a:t>
            </a:r>
            <a:endParaRPr lang="en-US" sz="1800" b="1" baseline="-25000" dirty="0">
              <a:latin typeface="Arial" panose="020B0604020202020204" pitchFamily="34" charset="0"/>
              <a:cs typeface="Arial" panose="020B0604020202020204" pitchFamily="34" charset="0"/>
            </a:endParaRPr>
          </a:p>
        </p:txBody>
      </p:sp>
      <p:sp>
        <p:nvSpPr>
          <p:cNvPr id="26" name="Title 1"/>
          <p:cNvSpPr>
            <a:spLocks noGrp="1"/>
          </p:cNvSpPr>
          <p:nvPr>
            <p:ph type="title"/>
          </p:nvPr>
        </p:nvSpPr>
        <p:spPr>
          <a:xfrm>
            <a:off x="334283" y="-33716"/>
            <a:ext cx="889111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Cyclonic PV Anomalies and Cyclogenesis</a:t>
            </a:r>
            <a:endParaRPr lang="en-US" sz="1800" b="1" dirty="0">
              <a:solidFill>
                <a:srgbClr val="FF0000"/>
              </a:solidFill>
              <a:latin typeface="Arial" panose="020B0604020202020204" pitchFamily="34" charset="0"/>
              <a:cs typeface="Arial" panose="020B0604020202020204" pitchFamily="34" charset="0"/>
            </a:endParaRPr>
          </a:p>
        </p:txBody>
      </p:sp>
      <p:sp>
        <p:nvSpPr>
          <p:cNvPr id="2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Hoskins et al. (1985)</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12820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6-03-16 at 4.28.19 PM.png"/>
          <p:cNvPicPr>
            <a:picLocks noChangeAspect="1"/>
          </p:cNvPicPr>
          <p:nvPr/>
        </p:nvPicPr>
        <p:blipFill rotWithShape="1">
          <a:blip r:embed="rId3">
            <a:extLst>
              <a:ext uri="{28A0092B-C50C-407E-A947-70E740481C1C}">
                <a14:useLocalDpi xmlns:a14="http://schemas.microsoft.com/office/drawing/2010/main" val="0"/>
              </a:ext>
            </a:extLst>
          </a:blip>
          <a:srcRect l="40897"/>
          <a:stretch/>
        </p:blipFill>
        <p:spPr>
          <a:xfrm>
            <a:off x="3747126" y="1671503"/>
            <a:ext cx="5396873" cy="4000500"/>
          </a:xfrm>
          <a:prstGeom prst="rect">
            <a:avLst/>
          </a:prstGeom>
        </p:spPr>
      </p:pic>
      <p:cxnSp>
        <p:nvCxnSpPr>
          <p:cNvPr id="11" name="Straight Arrow Connector 10"/>
          <p:cNvCxnSpPr/>
          <p:nvPr/>
        </p:nvCxnSpPr>
        <p:spPr>
          <a:xfrm>
            <a:off x="6621572" y="1972457"/>
            <a:ext cx="0" cy="621878"/>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a:xfrm>
            <a:off x="5765470" y="1482181"/>
            <a:ext cx="171220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Positive PV Advection</a:t>
            </a:r>
            <a:endParaRPr lang="en-US" sz="1800" b="1" dirty="0">
              <a:solidFill>
                <a:srgbClr val="FF0000"/>
              </a:solidFill>
              <a:latin typeface="Arial" panose="020B0604020202020204" pitchFamily="34" charset="0"/>
              <a:cs typeface="Arial" panose="020B0604020202020204" pitchFamily="34" charset="0"/>
            </a:endParaRPr>
          </a:p>
        </p:txBody>
      </p:sp>
      <p:cxnSp>
        <p:nvCxnSpPr>
          <p:cNvPr id="4" name="Straight Connector 3"/>
          <p:cNvCxnSpPr/>
          <p:nvPr/>
        </p:nvCxnSpPr>
        <p:spPr>
          <a:xfrm>
            <a:off x="6823376" y="2647955"/>
            <a:ext cx="355077" cy="1594177"/>
          </a:xfrm>
          <a:prstGeom prst="line">
            <a:avLst/>
          </a:prstGeom>
          <a:ln w="53975">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621572" y="3651903"/>
            <a:ext cx="364377" cy="0"/>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603264" y="3426707"/>
            <a:ext cx="2040257" cy="369332"/>
          </a:xfrm>
          <a:prstGeom prst="rect">
            <a:avLst/>
          </a:prstGeom>
          <a:noFill/>
        </p:spPr>
        <p:txBody>
          <a:bodyPr wrap="square" rtlCol="0">
            <a:spAutoFit/>
          </a:bodyPr>
          <a:lstStyle/>
          <a:p>
            <a:pPr algn="ctr"/>
            <a:r>
              <a:rPr lang="en-US" b="1" dirty="0" smtClean="0">
                <a:solidFill>
                  <a:srgbClr val="0000FF"/>
                </a:solidFill>
                <a:latin typeface="Arial"/>
                <a:cs typeface="Arial"/>
              </a:rPr>
              <a:t>“Phase Locking”</a:t>
            </a:r>
            <a:endParaRPr lang="en-US" b="1" dirty="0">
              <a:solidFill>
                <a:srgbClr val="0000FF"/>
              </a:solidFill>
              <a:latin typeface="Arial"/>
              <a:cs typeface="Arial"/>
            </a:endParaRPr>
          </a:p>
        </p:txBody>
      </p:sp>
      <p:sp>
        <p:nvSpPr>
          <p:cNvPr id="21" name="Content Placeholder 2"/>
          <p:cNvSpPr txBox="1">
            <a:spLocks/>
          </p:cNvSpPr>
          <p:nvPr/>
        </p:nvSpPr>
        <p:spPr>
          <a:xfrm>
            <a:off x="3747127" y="432301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err="1" smtClean="0">
                <a:latin typeface="Arial" panose="020B0604020202020204" pitchFamily="34" charset="0"/>
                <a:cs typeface="Arial" panose="020B0604020202020204" pitchFamily="34" charset="0"/>
              </a:rPr>
              <a:t>θ</a:t>
            </a:r>
            <a:endParaRPr lang="en-US" sz="1800" dirty="0">
              <a:latin typeface="Arial" panose="020B0604020202020204" pitchFamily="34" charset="0"/>
              <a:cs typeface="Arial" panose="020B0604020202020204" pitchFamily="34" charset="0"/>
            </a:endParaRPr>
          </a:p>
        </p:txBody>
      </p:sp>
      <p:cxnSp>
        <p:nvCxnSpPr>
          <p:cNvPr id="22" name="Straight Arrow Connector 21"/>
          <p:cNvCxnSpPr/>
          <p:nvPr/>
        </p:nvCxnSpPr>
        <p:spPr>
          <a:xfrm flipH="1" flipV="1">
            <a:off x="7191965" y="4350214"/>
            <a:ext cx="698831" cy="837616"/>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Content Placeholder 2"/>
          <p:cNvSpPr txBox="1">
            <a:spLocks/>
          </p:cNvSpPr>
          <p:nvPr/>
        </p:nvSpPr>
        <p:spPr>
          <a:xfrm>
            <a:off x="7310228" y="5256620"/>
            <a:ext cx="1601059"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Cyclonic PV Anomaly</a:t>
            </a:r>
            <a:endParaRPr lang="en-US" sz="1800" b="1" dirty="0">
              <a:solidFill>
                <a:srgbClr val="FF0000"/>
              </a:solidFill>
              <a:latin typeface="Arial" panose="020B0604020202020204" pitchFamily="34" charset="0"/>
              <a:cs typeface="Arial" panose="020B0604020202020204" pitchFamily="34" charset="0"/>
            </a:endParaRPr>
          </a:p>
        </p:txBody>
      </p:sp>
      <p:sp>
        <p:nvSpPr>
          <p:cNvPr id="25" name="Content Placeholder 2"/>
          <p:cNvSpPr txBox="1">
            <a:spLocks/>
          </p:cNvSpPr>
          <p:nvPr/>
        </p:nvSpPr>
        <p:spPr>
          <a:xfrm>
            <a:off x="6296515" y="5807103"/>
            <a:ext cx="127009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 = t</a:t>
            </a:r>
            <a:r>
              <a:rPr lang="en-US" sz="1800" b="1" baseline="-25000" dirty="0" smtClean="0">
                <a:latin typeface="Arial" panose="020B0604020202020204" pitchFamily="34" charset="0"/>
                <a:cs typeface="Arial" panose="020B0604020202020204" pitchFamily="34" charset="0"/>
              </a:rPr>
              <a:t>0 </a:t>
            </a:r>
            <a:r>
              <a:rPr lang="en-US" sz="1800" b="1" dirty="0" smtClean="0">
                <a:latin typeface="Arial" panose="020B0604020202020204" pitchFamily="34" charset="0"/>
                <a:cs typeface="Arial" panose="020B0604020202020204" pitchFamily="34" charset="0"/>
              </a:rPr>
              <a:t>+ </a:t>
            </a:r>
            <a:r>
              <a:rPr lang="en-US" sz="1800" b="1" dirty="0" err="1" smtClean="0">
                <a:latin typeface="Arial" panose="020B0604020202020204" pitchFamily="34" charset="0"/>
                <a:cs typeface="Arial" panose="020B0604020202020204" pitchFamily="34" charset="0"/>
              </a:rPr>
              <a:t>Δt</a:t>
            </a:r>
            <a:endParaRPr lang="en-US" sz="1800" b="1" baseline="-25000" dirty="0">
              <a:latin typeface="Arial" panose="020B0604020202020204" pitchFamily="34" charset="0"/>
              <a:cs typeface="Arial" panose="020B0604020202020204" pitchFamily="34" charset="0"/>
            </a:endParaRPr>
          </a:p>
        </p:txBody>
      </p:sp>
      <p:sp>
        <p:nvSpPr>
          <p:cNvPr id="3" name="Rectangle 2"/>
          <p:cNvSpPr/>
          <p:nvPr/>
        </p:nvSpPr>
        <p:spPr>
          <a:xfrm>
            <a:off x="3425392" y="1482181"/>
            <a:ext cx="1270089" cy="801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747125" y="3949640"/>
            <a:ext cx="653285" cy="801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ontent Placeholder 2"/>
          <p:cNvSpPr txBox="1">
            <a:spLocks/>
          </p:cNvSpPr>
          <p:nvPr/>
        </p:nvSpPr>
        <p:spPr>
          <a:xfrm>
            <a:off x="4323505" y="436159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err="1" smtClean="0">
                <a:latin typeface="Arial" panose="020B0604020202020204" pitchFamily="34" charset="0"/>
                <a:cs typeface="Arial" panose="020B0604020202020204" pitchFamily="34" charset="0"/>
              </a:rPr>
              <a:t>θ</a:t>
            </a:r>
            <a:endParaRPr lang="en-US" sz="1800" dirty="0">
              <a:latin typeface="Arial" panose="020B0604020202020204" pitchFamily="34" charset="0"/>
              <a:cs typeface="Arial" panose="020B0604020202020204" pitchFamily="34" charset="0"/>
            </a:endParaRPr>
          </a:p>
        </p:txBody>
      </p:sp>
      <p:pic>
        <p:nvPicPr>
          <p:cNvPr id="6" name="Picture 5" descr="Screen Shot 2016-03-27 at 5.59.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83" y="1258105"/>
            <a:ext cx="1261692" cy="931711"/>
          </a:xfrm>
          <a:prstGeom prst="rect">
            <a:avLst/>
          </a:prstGeom>
        </p:spPr>
      </p:pic>
      <p:pic>
        <p:nvPicPr>
          <p:cNvPr id="9" name="Picture 8" descr="Screen Shot 2016-03-27 at 5.59.5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18" y="2278529"/>
            <a:ext cx="1851834" cy="1026560"/>
          </a:xfrm>
          <a:prstGeom prst="rect">
            <a:avLst/>
          </a:prstGeom>
        </p:spPr>
      </p:pic>
      <p:sp>
        <p:nvSpPr>
          <p:cNvPr id="10" name="TextBox 9"/>
          <p:cNvSpPr txBox="1"/>
          <p:nvPr/>
        </p:nvSpPr>
        <p:spPr>
          <a:xfrm>
            <a:off x="2001352" y="1486167"/>
            <a:ext cx="3538241" cy="1077218"/>
          </a:xfrm>
          <a:prstGeom prst="rect">
            <a:avLst/>
          </a:prstGeom>
          <a:noFill/>
        </p:spPr>
        <p:txBody>
          <a:bodyPr wrap="square" rtlCol="0">
            <a:spAutoFit/>
          </a:bodyPr>
          <a:lstStyle/>
          <a:p>
            <a:r>
              <a:rPr lang="en-US" sz="1600" i="1" dirty="0" smtClean="0">
                <a:latin typeface="Cambria Math"/>
                <a:cs typeface="Cambria Math"/>
              </a:rPr>
              <a:t>H</a:t>
            </a:r>
            <a:r>
              <a:rPr lang="en-US" sz="1600" dirty="0" smtClean="0">
                <a:latin typeface="Cambria Math"/>
                <a:cs typeface="Cambria Math"/>
              </a:rPr>
              <a:t>: Rossby penetration depth</a:t>
            </a:r>
          </a:p>
          <a:p>
            <a:r>
              <a:rPr lang="en-US" sz="1600" i="1" dirty="0" smtClean="0">
                <a:latin typeface="Cambria Math"/>
                <a:cs typeface="Cambria Math"/>
              </a:rPr>
              <a:t>f </a:t>
            </a:r>
            <a:r>
              <a:rPr lang="en-US" sz="1600" dirty="0" smtClean="0">
                <a:latin typeface="Cambria Math"/>
                <a:cs typeface="Cambria Math"/>
              </a:rPr>
              <a:t>: </a:t>
            </a:r>
            <a:r>
              <a:rPr lang="en-US" sz="1600" dirty="0" err="1" smtClean="0">
                <a:latin typeface="Cambria Math"/>
                <a:cs typeface="Cambria Math"/>
              </a:rPr>
              <a:t>Coriolis</a:t>
            </a:r>
            <a:r>
              <a:rPr lang="en-US" sz="1600" dirty="0" smtClean="0">
                <a:latin typeface="Cambria Math"/>
                <a:cs typeface="Cambria Math"/>
              </a:rPr>
              <a:t> parameter</a:t>
            </a:r>
          </a:p>
          <a:p>
            <a:r>
              <a:rPr lang="en-US" sz="1600" i="1" dirty="0" smtClean="0">
                <a:latin typeface="Cambria Math"/>
                <a:cs typeface="Cambria Math"/>
              </a:rPr>
              <a:t>L: </a:t>
            </a:r>
            <a:r>
              <a:rPr lang="en-US" sz="1600" dirty="0" smtClean="0">
                <a:latin typeface="Cambria Math"/>
                <a:cs typeface="Cambria Math"/>
              </a:rPr>
              <a:t>horizontal scale of flow</a:t>
            </a:r>
          </a:p>
          <a:p>
            <a:r>
              <a:rPr lang="en-US" sz="1600" i="1" dirty="0" smtClean="0">
                <a:latin typeface="Cambria Math"/>
                <a:cs typeface="Cambria Math"/>
              </a:rPr>
              <a:t>N</a:t>
            </a:r>
            <a:r>
              <a:rPr lang="en-US" sz="1600" dirty="0" smtClean="0">
                <a:latin typeface="Cambria Math"/>
                <a:cs typeface="Cambria Math"/>
              </a:rPr>
              <a:t>: static stability</a:t>
            </a:r>
          </a:p>
        </p:txBody>
      </p:sp>
      <p:sp>
        <p:nvSpPr>
          <p:cNvPr id="29" name="Content Placeholder 2"/>
          <p:cNvSpPr txBox="1">
            <a:spLocks/>
          </p:cNvSpPr>
          <p:nvPr/>
        </p:nvSpPr>
        <p:spPr>
          <a:xfrm>
            <a:off x="119925" y="3287223"/>
            <a:ext cx="3511742" cy="3370343"/>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solidFill>
                  <a:srgbClr val="000000"/>
                </a:solidFill>
                <a:latin typeface="Arial" panose="020B0604020202020204" pitchFamily="34" charset="0"/>
                <a:cs typeface="Arial" panose="020B0604020202020204" pitchFamily="34" charset="0"/>
              </a:rPr>
              <a:t>Moist processes may modify amplification process</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Ascent in region of reduced N beneath approaching upper-level PV anomaly</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If enough moisture, condensation will lead to further reduction in N</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This results in larger H</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Positive feedback between PV anomalies will be enhanced </a:t>
            </a:r>
            <a:endParaRPr lang="en-US" sz="1400" dirty="0">
              <a:solidFill>
                <a:srgbClr val="000000"/>
              </a:solidFill>
              <a:latin typeface="Arial" panose="020B0604020202020204" pitchFamily="34" charset="0"/>
              <a:cs typeface="Arial" panose="020B0604020202020204" pitchFamily="34" charset="0"/>
            </a:endParaRPr>
          </a:p>
        </p:txBody>
      </p:sp>
      <p:sp>
        <p:nvSpPr>
          <p:cNvPr id="30" name="Content Placeholder 2"/>
          <p:cNvSpPr txBox="1">
            <a:spLocks/>
          </p:cNvSpPr>
          <p:nvPr/>
        </p:nvSpPr>
        <p:spPr>
          <a:xfrm>
            <a:off x="149518" y="852368"/>
            <a:ext cx="4341561"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smtClean="0">
                <a:solidFill>
                  <a:srgbClr val="008000"/>
                </a:solidFill>
                <a:latin typeface="Arial" panose="020B0604020202020204" pitchFamily="34" charset="0"/>
                <a:cs typeface="Arial" panose="020B0604020202020204" pitchFamily="34" charset="0"/>
              </a:rPr>
              <a:t>Including Moist Processes</a:t>
            </a:r>
            <a:endParaRPr lang="en-US" sz="2000" b="1" dirty="0">
              <a:solidFill>
                <a:srgbClr val="008000"/>
              </a:solidFill>
              <a:latin typeface="Arial" panose="020B0604020202020204" pitchFamily="34" charset="0"/>
              <a:cs typeface="Arial" panose="020B0604020202020204" pitchFamily="34" charset="0"/>
            </a:endParaRPr>
          </a:p>
        </p:txBody>
      </p:sp>
      <p:sp>
        <p:nvSpPr>
          <p:cNvPr id="31" name="Title 1"/>
          <p:cNvSpPr>
            <a:spLocks noGrp="1"/>
          </p:cNvSpPr>
          <p:nvPr>
            <p:ph type="title"/>
          </p:nvPr>
        </p:nvSpPr>
        <p:spPr>
          <a:xfrm>
            <a:off x="334283" y="-33716"/>
            <a:ext cx="889111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Cyclonic PV Anomalies and Cyclogenesis</a:t>
            </a:r>
            <a:endParaRPr lang="en-US" sz="1800" b="1" dirty="0">
              <a:solidFill>
                <a:srgbClr val="FF0000"/>
              </a:solidFill>
              <a:latin typeface="Arial" panose="020B0604020202020204" pitchFamily="34" charset="0"/>
              <a:cs typeface="Arial" panose="020B0604020202020204" pitchFamily="34" charset="0"/>
            </a:endParaRPr>
          </a:p>
        </p:txBody>
      </p:sp>
      <p:sp>
        <p:nvSpPr>
          <p:cNvPr id="32"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Hoskins et al. (1985)</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4363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p:cNvSpPr txBox="1">
            <a:spLocks/>
          </p:cNvSpPr>
          <p:nvPr/>
        </p:nvSpPr>
        <p:spPr>
          <a:xfrm>
            <a:off x="249964" y="4869950"/>
            <a:ext cx="4472352" cy="1716812"/>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Meridional–height cross section of initial disturbances with potential temperature (dashed contours, every 5 K)</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and relative vorticity (solid contours, every 2</a:t>
            </a:r>
            <a:r>
              <a:rPr lang="en-US" sz="1400" dirty="0" smtClean="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Relative vorticity values greater than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are shaded for the upper vortex and relative vorticity values greater than </a:t>
            </a:r>
            <a:r>
              <a:rPr lang="en-US" sz="1400" dirty="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are shaded for lower vortex (located 1500 km east of cross section). Adapted from Fig. 3 of </a:t>
            </a:r>
            <a:r>
              <a:rPr lang="en-US" sz="1400" dirty="0" err="1" smtClean="0">
                <a:latin typeface="Arial" panose="020B0604020202020204" pitchFamily="34" charset="0"/>
                <a:cs typeface="Arial" panose="020B0604020202020204" pitchFamily="34" charset="0"/>
              </a:rPr>
              <a:t>Takayabu</a:t>
            </a:r>
            <a:r>
              <a:rPr lang="en-US" sz="1400" dirty="0" smtClean="0">
                <a:latin typeface="Arial" panose="020B0604020202020204" pitchFamily="34" charset="0"/>
                <a:cs typeface="Arial" panose="020B0604020202020204" pitchFamily="34" charset="0"/>
              </a:rPr>
              <a:t> (1991).</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36" name="Title 1"/>
          <p:cNvSpPr>
            <a:spLocks noGrp="1"/>
          </p:cNvSpPr>
          <p:nvPr>
            <p:ph type="title"/>
          </p:nvPr>
        </p:nvSpPr>
        <p:spPr>
          <a:xfrm>
            <a:off x="334283" y="-33716"/>
            <a:ext cx="889111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“Coupling Development”</a:t>
            </a:r>
            <a:endParaRPr lang="en-US" sz="1800" b="1" dirty="0">
              <a:solidFill>
                <a:srgbClr val="FF0000"/>
              </a:solidFill>
              <a:latin typeface="Arial" panose="020B0604020202020204" pitchFamily="34" charset="0"/>
              <a:cs typeface="Arial" panose="020B0604020202020204" pitchFamily="34" charset="0"/>
            </a:endParaRPr>
          </a:p>
        </p:txBody>
      </p:sp>
      <p:sp>
        <p:nvSpPr>
          <p:cNvPr id="3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err="1" smtClean="0">
                <a:latin typeface="Arial" panose="020B0604020202020204" pitchFamily="34" charset="0"/>
                <a:cs typeface="Arial" panose="020B0604020202020204" pitchFamily="34" charset="0"/>
              </a:rPr>
              <a:t>Takayabu</a:t>
            </a:r>
            <a:r>
              <a:rPr lang="en-US" sz="1800" dirty="0" smtClean="0">
                <a:latin typeface="Arial" panose="020B0604020202020204" pitchFamily="34" charset="0"/>
                <a:cs typeface="Arial" panose="020B0604020202020204" pitchFamily="34" charset="0"/>
              </a:rPr>
              <a:t> (1991)</a:t>
            </a:r>
            <a:endParaRPr lang="en-US" sz="1800" dirty="0">
              <a:latin typeface="Arial" panose="020B0604020202020204" pitchFamily="34" charset="0"/>
              <a:cs typeface="Arial" panose="020B0604020202020204" pitchFamily="34" charset="0"/>
            </a:endParaRPr>
          </a:p>
        </p:txBody>
      </p:sp>
      <p:pic>
        <p:nvPicPr>
          <p:cNvPr id="4" name="Picture 3" descr="Screen Shot 2016-03-28 at 11.55.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371"/>
            <a:ext cx="4853884" cy="4031579"/>
          </a:xfrm>
          <a:prstGeom prst="rect">
            <a:avLst/>
          </a:prstGeom>
        </p:spPr>
      </p:pic>
      <p:sp>
        <p:nvSpPr>
          <p:cNvPr id="40" name="Content Placeholder 2"/>
          <p:cNvSpPr txBox="1">
            <a:spLocks/>
          </p:cNvSpPr>
          <p:nvPr/>
        </p:nvSpPr>
        <p:spPr>
          <a:xfrm>
            <a:off x="5267310" y="1241127"/>
            <a:ext cx="3584590" cy="5216414"/>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solidFill>
                  <a:srgbClr val="000000"/>
                </a:solidFill>
                <a:latin typeface="Arial" panose="020B0604020202020204" pitchFamily="34" charset="0"/>
                <a:cs typeface="Arial" panose="020B0604020202020204" pitchFamily="34" charset="0"/>
              </a:rPr>
              <a:t>Used simplified three-dimensional, β-plane channel, dry primitive equation model to simulate rapid cyclogenesis resulting from coupling of upper and lower tropospheric vortices</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Used a simple baroclinic westerly jet as basic flow and superimposed finite amplitude upper vortex and lower vortex</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Initial upper vortex associated with temperature anomaly of </a:t>
            </a:r>
            <a:r>
              <a:rPr lang="en-US" sz="1400" dirty="0">
                <a:latin typeface="Arial" panose="020B0604020202020204" pitchFamily="34" charset="0"/>
                <a:cs typeface="Arial" panose="020B0604020202020204" pitchFamily="34" charset="0"/>
              </a:rPr>
              <a:t>−</a:t>
            </a:r>
            <a:r>
              <a:rPr lang="en-US" sz="1400" dirty="0" smtClean="0">
                <a:solidFill>
                  <a:srgbClr val="000000"/>
                </a:solidFill>
                <a:latin typeface="Arial" panose="020B0604020202020204" pitchFamily="34" charset="0"/>
                <a:cs typeface="Arial" panose="020B0604020202020204" pitchFamily="34" charset="0"/>
              </a:rPr>
              <a:t>9 K in upper-troposphere, while lower vortex associated with temperature anomaly of +4 K at surface</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Initial upper vortex placed 1200 km north of basic state jet axis, while initial lower vortex is placed on jet axis, 1500 km east of upper vortex</a:t>
            </a:r>
          </a:p>
          <a:p>
            <a:endParaRPr lang="en-US" sz="1400" dirty="0">
              <a:solidFill>
                <a:srgbClr val="000000"/>
              </a:solidFill>
              <a:latin typeface="Arial" panose="020B0604020202020204" pitchFamily="34" charset="0"/>
              <a:cs typeface="Arial" panose="020B0604020202020204" pitchFamily="34" charset="0"/>
            </a:endParaRPr>
          </a:p>
          <a:p>
            <a:endParaRPr lang="en-US" sz="1400" dirty="0" smtClean="0">
              <a:solidFill>
                <a:srgbClr val="000000"/>
              </a:solidFill>
              <a:latin typeface="Arial" panose="020B0604020202020204" pitchFamily="34" charset="0"/>
              <a:cs typeface="Arial" panose="020B0604020202020204" pitchFamily="34" charset="0"/>
            </a:endParaRPr>
          </a:p>
          <a:p>
            <a:endParaRPr lang="en-US" sz="1400" dirty="0">
              <a:solidFill>
                <a:srgbClr val="000000"/>
              </a:solidFill>
              <a:latin typeface="Arial" panose="020B0604020202020204" pitchFamily="34" charset="0"/>
              <a:cs typeface="Arial" panose="020B0604020202020204" pitchFamily="34" charset="0"/>
            </a:endParaRPr>
          </a:p>
          <a:p>
            <a:endParaRPr lang="en-US"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28001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3-18 at 3.53.26 PM.png"/>
          <p:cNvPicPr>
            <a:picLocks noChangeAspect="1"/>
          </p:cNvPicPr>
          <p:nvPr/>
        </p:nvPicPr>
        <p:blipFill rotWithShape="1">
          <a:blip r:embed="rId3">
            <a:extLst>
              <a:ext uri="{28A0092B-C50C-407E-A947-70E740481C1C}">
                <a14:useLocalDpi xmlns:a14="http://schemas.microsoft.com/office/drawing/2010/main" val="0"/>
              </a:ext>
            </a:extLst>
          </a:blip>
          <a:srcRect l="1118"/>
          <a:stretch/>
        </p:blipFill>
        <p:spPr>
          <a:xfrm>
            <a:off x="395714" y="715524"/>
            <a:ext cx="3416035" cy="5822642"/>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Picture 8" descr="Screen Shot 2016-03-18 at 3.53.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008" y="733606"/>
            <a:ext cx="3593553" cy="2919229"/>
          </a:xfrm>
          <a:prstGeom prst="rect">
            <a:avLst/>
          </a:prstGeom>
        </p:spPr>
      </p:pic>
      <p:sp>
        <p:nvSpPr>
          <p:cNvPr id="26" name="Content Placeholder 2"/>
          <p:cNvSpPr txBox="1">
            <a:spLocks/>
          </p:cNvSpPr>
          <p:nvPr/>
        </p:nvSpPr>
        <p:spPr>
          <a:xfrm>
            <a:off x="2082800" y="622318"/>
            <a:ext cx="152220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l-GR" sz="1500" b="1" dirty="0" smtClean="0">
                <a:solidFill>
                  <a:srgbClr val="0000FF"/>
                </a:solidFill>
                <a:latin typeface="Arial" panose="020B0604020202020204" pitchFamily="34" charset="0"/>
                <a:cs typeface="Arial" panose="020B0604020202020204" pitchFamily="34" charset="0"/>
              </a:rPr>
              <a:t>σ</a:t>
            </a:r>
            <a:r>
              <a:rPr lang="en-US" sz="1500" b="1" dirty="0" smtClean="0">
                <a:solidFill>
                  <a:srgbClr val="0000FF"/>
                </a:solidFill>
                <a:latin typeface="Arial" panose="020B0604020202020204" pitchFamily="34" charset="0"/>
                <a:cs typeface="Arial" panose="020B0604020202020204" pitchFamily="34" charset="0"/>
              </a:rPr>
              <a:t> = 0.44</a:t>
            </a:r>
            <a:endParaRPr lang="en-US" sz="1500" b="1" dirty="0">
              <a:solidFill>
                <a:srgbClr val="0000FF"/>
              </a:solidFill>
              <a:latin typeface="Arial" panose="020B0604020202020204" pitchFamily="34" charset="0"/>
              <a:cs typeface="Arial" panose="020B0604020202020204" pitchFamily="34" charset="0"/>
            </a:endParaRPr>
          </a:p>
        </p:txBody>
      </p:sp>
      <p:sp>
        <p:nvSpPr>
          <p:cNvPr id="29" name="Content Placeholder 2"/>
          <p:cNvSpPr txBox="1">
            <a:spLocks/>
          </p:cNvSpPr>
          <p:nvPr/>
        </p:nvSpPr>
        <p:spPr>
          <a:xfrm>
            <a:off x="5114947" y="3477023"/>
            <a:ext cx="2445607"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Day 4</a:t>
            </a:r>
            <a:endParaRPr lang="en-US" sz="1500" b="1" dirty="0">
              <a:solidFill>
                <a:srgbClr val="000000"/>
              </a:solidFill>
              <a:latin typeface="Arial" panose="020B0604020202020204" pitchFamily="34" charset="0"/>
              <a:cs typeface="Arial" panose="020B0604020202020204" pitchFamily="34" charset="0"/>
            </a:endParaRPr>
          </a:p>
        </p:txBody>
      </p:sp>
      <p:sp>
        <p:nvSpPr>
          <p:cNvPr id="30" name="Rectangle 29"/>
          <p:cNvSpPr/>
          <p:nvPr/>
        </p:nvSpPr>
        <p:spPr>
          <a:xfrm>
            <a:off x="1688954" y="6463861"/>
            <a:ext cx="797186" cy="229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ontent Placeholder 2"/>
          <p:cNvSpPr txBox="1">
            <a:spLocks/>
          </p:cNvSpPr>
          <p:nvPr/>
        </p:nvSpPr>
        <p:spPr>
          <a:xfrm>
            <a:off x="838509" y="6402884"/>
            <a:ext cx="2445607"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Day 2</a:t>
            </a:r>
            <a:endParaRPr lang="en-US" sz="1500" b="1" dirty="0">
              <a:solidFill>
                <a:srgbClr val="000000"/>
              </a:solidFill>
              <a:latin typeface="Arial" panose="020B0604020202020204" pitchFamily="34" charset="0"/>
              <a:cs typeface="Arial" panose="020B0604020202020204" pitchFamily="34" charset="0"/>
            </a:endParaRPr>
          </a:p>
        </p:txBody>
      </p:sp>
      <p:sp>
        <p:nvSpPr>
          <p:cNvPr id="31" name="Content Placeholder 2"/>
          <p:cNvSpPr txBox="1">
            <a:spLocks/>
          </p:cNvSpPr>
          <p:nvPr/>
        </p:nvSpPr>
        <p:spPr>
          <a:xfrm>
            <a:off x="4391287" y="3954432"/>
            <a:ext cx="4472352" cy="244845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(left) Potential temperature (solid, contoured every 4 K), wind (flags and barbs), and relative vorticity greater than 4</a:t>
            </a:r>
            <a:r>
              <a:rPr lang="en-US" sz="1400" dirty="0" smtClean="0">
                <a:solidFill>
                  <a:srgbClr val="000000"/>
                </a:solidFill>
                <a:latin typeface="ＭＳ ゴシック"/>
                <a:ea typeface="ＭＳ ゴシック"/>
                <a:cs typeface="ＭＳ ゴシック"/>
              </a:rPr>
              <a:t>×</a:t>
            </a:r>
            <a:r>
              <a:rPr lang="en-US" sz="1400" dirty="0" smtClean="0">
                <a:solidFill>
                  <a:srgbClr val="000000"/>
                </a:solidFill>
                <a:latin typeface="Arial" panose="020B0604020202020204" pitchFamily="34" charset="0"/>
                <a:cs typeface="Arial" panose="020B0604020202020204" pitchFamily="34" charset="0"/>
              </a:rPr>
              <a:t>10</a:t>
            </a:r>
            <a:r>
              <a:rPr lang="en-US" sz="1400" baseline="30000" dirty="0" smtClean="0">
                <a:latin typeface="Arial" panose="020B0604020202020204" pitchFamily="34" charset="0"/>
                <a:cs typeface="Arial" panose="020B0604020202020204" pitchFamily="34" charset="0"/>
              </a:rPr>
              <a:t>−5</a:t>
            </a:r>
            <a:r>
              <a:rPr lang="en-US" sz="1400" dirty="0" smtClean="0">
                <a:latin typeface="Arial" panose="020B0604020202020204" pitchFamily="34" charset="0"/>
                <a:cs typeface="Arial" panose="020B0604020202020204" pitchFamily="34" charset="0"/>
              </a:rPr>
              <a:t> s</a:t>
            </a:r>
            <a:r>
              <a:rPr lang="en-US" sz="1400" baseline="30000" dirty="0" smtClean="0">
                <a:latin typeface="Arial" panose="020B0604020202020204" pitchFamily="34" charset="0"/>
                <a:cs typeface="Arial" panose="020B0604020202020204" pitchFamily="34" charset="0"/>
              </a:rPr>
              <a:t>−1 </a:t>
            </a:r>
            <a:r>
              <a:rPr lang="en-US" sz="1400" dirty="0" smtClean="0">
                <a:latin typeface="Arial" panose="020B0604020202020204" pitchFamily="34" charset="0"/>
                <a:cs typeface="Arial" panose="020B0604020202020204" pitchFamily="34" charset="0"/>
              </a:rPr>
              <a:t>(shading) at (top) σ = 0.44 and (bottom) σ = 0.97. Adapted from Fig. 5 in </a:t>
            </a:r>
            <a:r>
              <a:rPr lang="en-US" sz="1400" dirty="0" err="1" smtClean="0">
                <a:latin typeface="Arial" panose="020B0604020202020204" pitchFamily="34" charset="0"/>
                <a:cs typeface="Arial" panose="020B0604020202020204" pitchFamily="34" charset="0"/>
              </a:rPr>
              <a:t>Takayabu</a:t>
            </a:r>
            <a:r>
              <a:rPr lang="en-US" sz="1400" dirty="0" smtClean="0">
                <a:latin typeface="Arial" panose="020B0604020202020204" pitchFamily="34" charset="0"/>
                <a:cs typeface="Arial" panose="020B0604020202020204" pitchFamily="34" charset="0"/>
              </a:rPr>
              <a:t> (1991). </a:t>
            </a:r>
            <a:endParaRPr lang="en-US" sz="1400" dirty="0">
              <a:latin typeface="Arial" panose="020B0604020202020204" pitchFamily="34" charset="0"/>
              <a:cs typeface="Arial" panose="020B0604020202020204" pitchFamily="34" charset="0"/>
            </a:endParaRPr>
          </a:p>
          <a:p>
            <a:pPr marL="0" indent="0">
              <a:buNone/>
            </a:pPr>
            <a:endParaRPr lang="en-US" sz="1400" dirty="0" smtClean="0">
              <a:latin typeface="Arial" panose="020B0604020202020204" pitchFamily="34" charset="0"/>
              <a:cs typeface="Arial" panose="020B0604020202020204" pitchFamily="34" charset="0"/>
            </a:endParaRPr>
          </a:p>
          <a:p>
            <a:pPr marL="0" indent="0">
              <a:buNone/>
            </a:pPr>
            <a:r>
              <a:rPr lang="en-US" sz="1400" dirty="0" smtClean="0">
                <a:latin typeface="Arial" panose="020B0604020202020204" pitchFamily="34" charset="0"/>
                <a:cs typeface="Arial" panose="020B0604020202020204" pitchFamily="34" charset="0"/>
              </a:rPr>
              <a:t>(right) Surface pressure (solid, contoured every 4 hPa),</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winds (flags and barbs), </a:t>
            </a:r>
            <a:r>
              <a:rPr lang="en-US" sz="1400" dirty="0">
                <a:solidFill>
                  <a:srgbClr val="000000"/>
                </a:solidFill>
                <a:latin typeface="Arial" panose="020B0604020202020204" pitchFamily="34" charset="0"/>
                <a:cs typeface="Arial" panose="020B0604020202020204" pitchFamily="34" charset="0"/>
              </a:rPr>
              <a:t>and relative vorticity greater than 4</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 </a:t>
            </a:r>
            <a:r>
              <a:rPr lang="en-US" sz="1400" dirty="0" smtClean="0">
                <a:latin typeface="Arial" panose="020B0604020202020204" pitchFamily="34" charset="0"/>
                <a:cs typeface="Arial" panose="020B0604020202020204" pitchFamily="34" charset="0"/>
              </a:rPr>
              <a:t>(shading) at σ </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0.97. Adapted from Fig. 6 in </a:t>
            </a:r>
            <a:r>
              <a:rPr lang="en-US" sz="1400" dirty="0" err="1" smtClean="0">
                <a:latin typeface="Arial" panose="020B0604020202020204" pitchFamily="34" charset="0"/>
                <a:cs typeface="Arial" panose="020B0604020202020204" pitchFamily="34" charset="0"/>
              </a:rPr>
              <a:t>Takayabu</a:t>
            </a:r>
            <a:r>
              <a:rPr lang="en-US" sz="1400" dirty="0" smtClean="0">
                <a:latin typeface="Arial" panose="020B0604020202020204" pitchFamily="34" charset="0"/>
                <a:cs typeface="Arial" panose="020B0604020202020204" pitchFamily="34" charset="0"/>
              </a:rPr>
              <a:t> (1991).</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10" name="Oval 9"/>
          <p:cNvSpPr/>
          <p:nvPr/>
        </p:nvSpPr>
        <p:spPr>
          <a:xfrm>
            <a:off x="1069620" y="2011680"/>
            <a:ext cx="1013180" cy="284480"/>
          </a:xfrm>
          <a:prstGeom prst="ellipse">
            <a:avLst/>
          </a:prstGeom>
          <a:noFill/>
          <a:ln w="508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lus 32"/>
          <p:cNvSpPr/>
          <p:nvPr/>
        </p:nvSpPr>
        <p:spPr>
          <a:xfrm>
            <a:off x="1354654" y="1663396"/>
            <a:ext cx="425611" cy="425611"/>
          </a:xfrm>
          <a:prstGeom prst="mathPlus">
            <a:avLst/>
          </a:prstGeom>
          <a:noFill/>
          <a:ln w="31750">
            <a:solidFill>
              <a:srgbClr val="FF1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Plus 33"/>
          <p:cNvSpPr/>
          <p:nvPr/>
        </p:nvSpPr>
        <p:spPr>
          <a:xfrm>
            <a:off x="1476148" y="4904436"/>
            <a:ext cx="425611" cy="425611"/>
          </a:xfrm>
          <a:prstGeom prst="mathPlus">
            <a:avLst/>
          </a:prstGeom>
          <a:noFill/>
          <a:ln w="31750">
            <a:solidFill>
              <a:srgbClr val="FF1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202050" y="1518418"/>
            <a:ext cx="466669" cy="1015663"/>
          </a:xfrm>
          <a:prstGeom prst="rect">
            <a:avLst/>
          </a:prstGeom>
          <a:noFill/>
        </p:spPr>
        <p:txBody>
          <a:bodyPr wrap="none" lIns="91440" tIns="45720" rIns="91440" bIns="45720">
            <a:spAutoFit/>
          </a:bodyPr>
          <a:lstStyle/>
          <a:p>
            <a:pPr lvl="0" algn="ctr"/>
            <a:r>
              <a:rPr lang="en-US" sz="36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2800" b="1" baseline="-25000" dirty="0">
              <a:ln w="12700">
                <a:solidFill>
                  <a:prstClr val="black"/>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endParaRPr lang="en-US" sz="3600" b="1" cap="none" spc="0" baseline="-25000" dirty="0">
              <a:ln w="127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37" name="Content Placeholder 2"/>
          <p:cNvSpPr txBox="1">
            <a:spLocks/>
          </p:cNvSpPr>
          <p:nvPr/>
        </p:nvSpPr>
        <p:spPr>
          <a:xfrm>
            <a:off x="942147" y="1981200"/>
            <a:ext cx="127009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660066"/>
                </a:solidFill>
                <a:latin typeface="Arial" panose="020B0604020202020204" pitchFamily="34" charset="0"/>
                <a:cs typeface="Arial" panose="020B0604020202020204" pitchFamily="34" charset="0"/>
              </a:rPr>
              <a:t>J</a:t>
            </a:r>
            <a:endParaRPr lang="en-US" sz="1800" b="1" dirty="0">
              <a:solidFill>
                <a:srgbClr val="660066"/>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flipV="1">
            <a:off x="5706265" y="2296160"/>
            <a:ext cx="118184" cy="555518"/>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864592" y="2895068"/>
            <a:ext cx="2309252" cy="307777"/>
          </a:xfrm>
          <a:prstGeom prst="rect">
            <a:avLst/>
          </a:prstGeom>
          <a:solidFill>
            <a:schemeClr val="bg1"/>
          </a:solidFill>
          <a:ln w="25400">
            <a:solidFill>
              <a:schemeClr val="tx1"/>
            </a:solidFill>
          </a:ln>
        </p:spPr>
        <p:txBody>
          <a:bodyPr wrap="square" rtlCol="0">
            <a:spAutoFit/>
          </a:bodyPr>
          <a:lstStyle/>
          <a:p>
            <a:pPr algn="ctr"/>
            <a:r>
              <a:rPr lang="en-US" sz="1400" b="1" dirty="0" smtClean="0">
                <a:solidFill>
                  <a:srgbClr val="0000FF"/>
                </a:solidFill>
                <a:latin typeface="Arial"/>
                <a:cs typeface="Arial"/>
              </a:rPr>
              <a:t>Vortex track at σ = 0.97</a:t>
            </a:r>
            <a:endParaRPr lang="en-US" sz="1400" b="1" dirty="0">
              <a:solidFill>
                <a:srgbClr val="0000FF"/>
              </a:solidFill>
              <a:latin typeface="Arial"/>
              <a:cs typeface="Arial"/>
            </a:endParaRPr>
          </a:p>
        </p:txBody>
      </p:sp>
      <p:cxnSp>
        <p:nvCxnSpPr>
          <p:cNvPr id="23" name="Straight Arrow Connector 22"/>
          <p:cNvCxnSpPr/>
          <p:nvPr/>
        </p:nvCxnSpPr>
        <p:spPr>
          <a:xfrm>
            <a:off x="5237421" y="1375492"/>
            <a:ext cx="189323" cy="497350"/>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864592" y="1067715"/>
            <a:ext cx="2309252" cy="307777"/>
          </a:xfrm>
          <a:prstGeom prst="rect">
            <a:avLst/>
          </a:prstGeom>
          <a:solidFill>
            <a:schemeClr val="bg1"/>
          </a:solidFill>
          <a:ln w="25400">
            <a:solidFill>
              <a:schemeClr val="tx1"/>
            </a:solidFill>
          </a:ln>
        </p:spPr>
        <p:txBody>
          <a:bodyPr wrap="square" rtlCol="0">
            <a:spAutoFit/>
          </a:bodyPr>
          <a:lstStyle/>
          <a:p>
            <a:pPr algn="ctr"/>
            <a:r>
              <a:rPr lang="en-US" sz="1400" b="1" dirty="0" smtClean="0">
                <a:solidFill>
                  <a:srgbClr val="0000FF"/>
                </a:solidFill>
                <a:latin typeface="Arial"/>
                <a:cs typeface="Arial"/>
              </a:rPr>
              <a:t>Vortex track at σ = 0.44</a:t>
            </a:r>
            <a:endParaRPr lang="en-US" sz="1400" b="1" dirty="0">
              <a:solidFill>
                <a:srgbClr val="0000FF"/>
              </a:solidFill>
              <a:latin typeface="Arial"/>
              <a:cs typeface="Arial"/>
            </a:endParaRPr>
          </a:p>
        </p:txBody>
      </p:sp>
      <p:sp>
        <p:nvSpPr>
          <p:cNvPr id="36" name="Title 1"/>
          <p:cNvSpPr>
            <a:spLocks noGrp="1"/>
          </p:cNvSpPr>
          <p:nvPr>
            <p:ph type="title"/>
          </p:nvPr>
        </p:nvSpPr>
        <p:spPr>
          <a:xfrm>
            <a:off x="334283" y="-33716"/>
            <a:ext cx="889111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“Coupling Development”</a:t>
            </a:r>
            <a:endParaRPr lang="en-US" sz="1800" b="1" dirty="0">
              <a:solidFill>
                <a:srgbClr val="FF0000"/>
              </a:solidFill>
              <a:latin typeface="Arial" panose="020B0604020202020204" pitchFamily="34" charset="0"/>
              <a:cs typeface="Arial" panose="020B0604020202020204" pitchFamily="34" charset="0"/>
            </a:endParaRPr>
          </a:p>
        </p:txBody>
      </p:sp>
      <p:sp>
        <p:nvSpPr>
          <p:cNvPr id="3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err="1" smtClean="0">
                <a:latin typeface="Arial" panose="020B0604020202020204" pitchFamily="34" charset="0"/>
                <a:cs typeface="Arial" panose="020B0604020202020204" pitchFamily="34" charset="0"/>
              </a:rPr>
              <a:t>Takayabu</a:t>
            </a:r>
            <a:r>
              <a:rPr lang="en-US" sz="1800" dirty="0" smtClean="0">
                <a:latin typeface="Arial" panose="020B0604020202020204" pitchFamily="34" charset="0"/>
                <a:cs typeface="Arial" panose="020B0604020202020204" pitchFamily="34" charset="0"/>
              </a:rPr>
              <a:t> (1991)</a:t>
            </a:r>
            <a:endParaRPr lang="en-US" sz="1800" dirty="0">
              <a:latin typeface="Arial" panose="020B0604020202020204" pitchFamily="34" charset="0"/>
              <a:cs typeface="Arial" panose="020B0604020202020204" pitchFamily="34" charset="0"/>
            </a:endParaRPr>
          </a:p>
        </p:txBody>
      </p:sp>
      <p:sp>
        <p:nvSpPr>
          <p:cNvPr id="25" name="Content Placeholder 2"/>
          <p:cNvSpPr txBox="1">
            <a:spLocks/>
          </p:cNvSpPr>
          <p:nvPr/>
        </p:nvSpPr>
        <p:spPr>
          <a:xfrm>
            <a:off x="2082800" y="3600314"/>
            <a:ext cx="152220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l-GR" sz="1500" b="1" dirty="0" smtClean="0">
                <a:solidFill>
                  <a:srgbClr val="0000FF"/>
                </a:solidFill>
                <a:latin typeface="Arial" panose="020B0604020202020204" pitchFamily="34" charset="0"/>
                <a:cs typeface="Arial" panose="020B0604020202020204" pitchFamily="34" charset="0"/>
              </a:rPr>
              <a:t>σ</a:t>
            </a:r>
            <a:r>
              <a:rPr lang="en-US" sz="1500" b="1" dirty="0" smtClean="0">
                <a:solidFill>
                  <a:srgbClr val="0000FF"/>
                </a:solidFill>
                <a:latin typeface="Arial" panose="020B0604020202020204" pitchFamily="34" charset="0"/>
                <a:cs typeface="Arial" panose="020B0604020202020204" pitchFamily="34" charset="0"/>
              </a:rPr>
              <a:t> = 0.97  </a:t>
            </a:r>
            <a:endParaRPr lang="en-US" sz="1500" b="1" dirty="0">
              <a:solidFill>
                <a:srgbClr val="0000FF"/>
              </a:solidFill>
              <a:latin typeface="Arial" panose="020B0604020202020204" pitchFamily="34" charset="0"/>
              <a:cs typeface="Arial" panose="020B0604020202020204" pitchFamily="34" charset="0"/>
            </a:endParaRPr>
          </a:p>
        </p:txBody>
      </p:sp>
      <p:sp>
        <p:nvSpPr>
          <p:cNvPr id="39" name="Content Placeholder 2"/>
          <p:cNvSpPr txBox="1">
            <a:spLocks/>
          </p:cNvSpPr>
          <p:nvPr/>
        </p:nvSpPr>
        <p:spPr>
          <a:xfrm>
            <a:off x="6812295" y="622318"/>
            <a:ext cx="1154627"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l-GR" sz="1500" b="1" dirty="0" smtClean="0">
                <a:solidFill>
                  <a:srgbClr val="0000FF"/>
                </a:solidFill>
                <a:latin typeface="Arial" panose="020B0604020202020204" pitchFamily="34" charset="0"/>
                <a:cs typeface="Arial" panose="020B0604020202020204" pitchFamily="34" charset="0"/>
              </a:rPr>
              <a:t>σ</a:t>
            </a:r>
            <a:r>
              <a:rPr lang="en-US" sz="1500" b="1" dirty="0" smtClean="0">
                <a:solidFill>
                  <a:srgbClr val="0000FF"/>
                </a:solidFill>
                <a:latin typeface="Arial" panose="020B0604020202020204" pitchFamily="34" charset="0"/>
                <a:cs typeface="Arial" panose="020B0604020202020204" pitchFamily="34" charset="0"/>
              </a:rPr>
              <a:t> = 0.97  </a:t>
            </a:r>
            <a:endParaRPr lang="en-US" sz="15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7299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descr="Screen Shot 2016-03-18 at 4.44.04 PM.png"/>
          <p:cNvPicPr>
            <a:picLocks noChangeAspect="1"/>
          </p:cNvPicPr>
          <p:nvPr/>
        </p:nvPicPr>
        <p:blipFill rotWithShape="1">
          <a:blip r:embed="rId3">
            <a:extLst>
              <a:ext uri="{28A0092B-C50C-407E-A947-70E740481C1C}">
                <a14:useLocalDpi xmlns:a14="http://schemas.microsoft.com/office/drawing/2010/main" val="0"/>
              </a:ext>
            </a:extLst>
          </a:blip>
          <a:srcRect b="51933"/>
          <a:stretch/>
        </p:blipFill>
        <p:spPr>
          <a:xfrm>
            <a:off x="175656" y="810599"/>
            <a:ext cx="4429026" cy="3769282"/>
          </a:xfrm>
          <a:prstGeom prst="rect">
            <a:avLst/>
          </a:prstGeom>
        </p:spPr>
      </p:pic>
      <p:pic>
        <p:nvPicPr>
          <p:cNvPr id="15" name="Picture 14" descr="Screen Shot 2016-03-18 at 4.44.04 PM.png"/>
          <p:cNvPicPr>
            <a:picLocks noChangeAspect="1"/>
          </p:cNvPicPr>
          <p:nvPr/>
        </p:nvPicPr>
        <p:blipFill rotWithShape="1">
          <a:blip r:embed="rId3">
            <a:extLst>
              <a:ext uri="{28A0092B-C50C-407E-A947-70E740481C1C}">
                <a14:useLocalDpi xmlns:a14="http://schemas.microsoft.com/office/drawing/2010/main" val="0"/>
              </a:ext>
            </a:extLst>
          </a:blip>
          <a:srcRect t="50431"/>
          <a:stretch/>
        </p:blipFill>
        <p:spPr>
          <a:xfrm>
            <a:off x="4702051" y="810599"/>
            <a:ext cx="4294812" cy="3769282"/>
          </a:xfrm>
          <a:prstGeom prst="rect">
            <a:avLst/>
          </a:prstGeom>
        </p:spPr>
      </p:pic>
      <p:sp>
        <p:nvSpPr>
          <p:cNvPr id="16" name="Content Placeholder 2"/>
          <p:cNvSpPr txBox="1">
            <a:spLocks/>
          </p:cNvSpPr>
          <p:nvPr/>
        </p:nvSpPr>
        <p:spPr>
          <a:xfrm>
            <a:off x="621540" y="4582054"/>
            <a:ext cx="8134000" cy="219477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baseline="30000" dirty="0">
              <a:solidFill>
                <a:srgbClr val="000000"/>
              </a:solidFill>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526954" y="4257632"/>
            <a:ext cx="3661653"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Day 2</a:t>
            </a:r>
            <a:endParaRPr lang="en-US" sz="1500" b="1" dirty="0">
              <a:solidFill>
                <a:srgbClr val="000000"/>
              </a:solidFill>
              <a:latin typeface="Arial" panose="020B0604020202020204" pitchFamily="34" charset="0"/>
              <a:cs typeface="Arial" panose="020B0604020202020204" pitchFamily="34" charset="0"/>
            </a:endParaRPr>
          </a:p>
        </p:txBody>
      </p:sp>
      <p:sp>
        <p:nvSpPr>
          <p:cNvPr id="19" name="Content Placeholder 2"/>
          <p:cNvSpPr txBox="1">
            <a:spLocks/>
          </p:cNvSpPr>
          <p:nvPr/>
        </p:nvSpPr>
        <p:spPr>
          <a:xfrm>
            <a:off x="5012815" y="4257632"/>
            <a:ext cx="3661653"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Day 2.5</a:t>
            </a:r>
            <a:endParaRPr lang="en-US" sz="1500" b="1" dirty="0">
              <a:solidFill>
                <a:srgbClr val="000000"/>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243697" y="5156729"/>
            <a:ext cx="8642324" cy="161793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Zonal–height cross section at a latitude between upper and lower-level vortices (denoted by plus symbols). Potential temperature (thin dashed contours, every 5 K), relative vorticity (every 4 × </a:t>
            </a:r>
            <a:r>
              <a:rPr lang="en-US" sz="1400" dirty="0">
                <a:solidFill>
                  <a:srgbClr val="000000"/>
                </a:solidFill>
                <a:latin typeface="Arial" panose="020B0604020202020204" pitchFamily="34" charset="0"/>
                <a:cs typeface="Arial" panose="020B0604020202020204" pitchFamily="34" charset="0"/>
              </a:rPr>
              <a:t>10</a:t>
            </a:r>
            <a:r>
              <a:rPr lang="en-US" sz="1400" baseline="30000" dirty="0" smtClean="0">
                <a:solidFill>
                  <a:srgbClr val="000000"/>
                </a:solidFill>
                <a:latin typeface="Arial" panose="020B0604020202020204" pitchFamily="34" charset="0"/>
                <a:cs typeface="Arial" panose="020B0604020202020204" pitchFamily="34" charset="0"/>
              </a:rPr>
              <a:t>−5</a:t>
            </a:r>
            <a:r>
              <a:rPr lang="en-US" sz="1400" dirty="0" smtClean="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s</a:t>
            </a:r>
            <a:r>
              <a:rPr lang="en-US" sz="1400" baseline="30000" dirty="0">
                <a:solidFill>
                  <a:srgbClr val="000000"/>
                </a:solidFill>
                <a:latin typeface="Arial" panose="020B0604020202020204" pitchFamily="34" charset="0"/>
                <a:cs typeface="Arial" panose="020B0604020202020204" pitchFamily="34" charset="0"/>
              </a:rPr>
              <a:t>−</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motion along section (vectors). Thick solid line corresponding to tropopause represents 1.0 PVU surface and thick dotted line corresponding to low-level cyclonic PV anomaly represents 0.6 PVU surface.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12" name="Plus 11"/>
          <p:cNvSpPr/>
          <p:nvPr/>
        </p:nvSpPr>
        <p:spPr>
          <a:xfrm>
            <a:off x="1411968" y="3026234"/>
            <a:ext cx="526954" cy="526954"/>
          </a:xfrm>
          <a:prstGeom prst="mathPlus">
            <a:avLst/>
          </a:prstGeom>
          <a:noFill/>
          <a:ln w="47625">
            <a:solidFill>
              <a:srgbClr val="FF1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Plus 24"/>
          <p:cNvSpPr/>
          <p:nvPr/>
        </p:nvSpPr>
        <p:spPr>
          <a:xfrm>
            <a:off x="2104834" y="3736463"/>
            <a:ext cx="526954" cy="526954"/>
          </a:xfrm>
          <a:prstGeom prst="mathPlus">
            <a:avLst/>
          </a:prstGeom>
          <a:noFill/>
          <a:ln w="47625">
            <a:solidFill>
              <a:srgbClr val="FF1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lus 31"/>
          <p:cNvSpPr/>
          <p:nvPr/>
        </p:nvSpPr>
        <p:spPr>
          <a:xfrm>
            <a:off x="7121424" y="3692782"/>
            <a:ext cx="526954" cy="526954"/>
          </a:xfrm>
          <a:prstGeom prst="mathPlus">
            <a:avLst/>
          </a:prstGeom>
          <a:noFill/>
          <a:ln w="47625">
            <a:solidFill>
              <a:srgbClr val="FF1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lus 32"/>
          <p:cNvSpPr/>
          <p:nvPr/>
        </p:nvSpPr>
        <p:spPr>
          <a:xfrm>
            <a:off x="6756611" y="2953837"/>
            <a:ext cx="526954" cy="526954"/>
          </a:xfrm>
          <a:prstGeom prst="mathPlus">
            <a:avLst/>
          </a:prstGeom>
          <a:noFill/>
          <a:ln w="47625">
            <a:solidFill>
              <a:srgbClr val="FF1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6999028" y="3244334"/>
            <a:ext cx="391837" cy="673558"/>
          </a:xfrm>
          <a:prstGeom prst="line">
            <a:avLst/>
          </a:prstGeom>
          <a:ln w="53975">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5782981" y="3553188"/>
            <a:ext cx="1365467" cy="1161793"/>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148071" y="4660678"/>
            <a:ext cx="3314556" cy="369332"/>
          </a:xfrm>
          <a:prstGeom prst="rect">
            <a:avLst/>
          </a:prstGeom>
          <a:noFill/>
        </p:spPr>
        <p:txBody>
          <a:bodyPr wrap="square" rtlCol="0">
            <a:spAutoFit/>
          </a:bodyPr>
          <a:lstStyle/>
          <a:p>
            <a:pPr algn="ctr"/>
            <a:r>
              <a:rPr lang="en-US" b="1" dirty="0" smtClean="0">
                <a:solidFill>
                  <a:srgbClr val="0000FF"/>
                </a:solidFill>
                <a:latin typeface="Arial"/>
                <a:cs typeface="Arial"/>
              </a:rPr>
              <a:t>“Coupling Development”</a:t>
            </a:r>
            <a:endParaRPr lang="en-US" b="1" dirty="0">
              <a:solidFill>
                <a:srgbClr val="0000FF"/>
              </a:solidFill>
              <a:latin typeface="Arial"/>
              <a:cs typeface="Arial"/>
            </a:endParaRPr>
          </a:p>
        </p:txBody>
      </p:sp>
      <p:sp>
        <p:nvSpPr>
          <p:cNvPr id="40" name="Title 1"/>
          <p:cNvSpPr>
            <a:spLocks noGrp="1"/>
          </p:cNvSpPr>
          <p:nvPr>
            <p:ph type="title"/>
          </p:nvPr>
        </p:nvSpPr>
        <p:spPr>
          <a:xfrm>
            <a:off x="334283" y="-33716"/>
            <a:ext cx="889111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“Coupling Development”</a:t>
            </a:r>
            <a:endParaRPr lang="en-US" sz="1800" b="1" dirty="0">
              <a:solidFill>
                <a:srgbClr val="FF0000"/>
              </a:solidFill>
              <a:latin typeface="Arial" panose="020B0604020202020204" pitchFamily="34" charset="0"/>
              <a:cs typeface="Arial" panose="020B0604020202020204" pitchFamily="34" charset="0"/>
            </a:endParaRPr>
          </a:p>
        </p:txBody>
      </p:sp>
      <p:sp>
        <p:nvSpPr>
          <p:cNvPr id="17"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err="1" smtClean="0">
                <a:latin typeface="Arial" panose="020B0604020202020204" pitchFamily="34" charset="0"/>
                <a:cs typeface="Arial" panose="020B0604020202020204" pitchFamily="34" charset="0"/>
              </a:rPr>
              <a:t>Takayabu</a:t>
            </a:r>
            <a:r>
              <a:rPr lang="en-US" sz="1800" dirty="0" smtClean="0">
                <a:latin typeface="Arial" panose="020B0604020202020204" pitchFamily="34" charset="0"/>
                <a:cs typeface="Arial" panose="020B0604020202020204" pitchFamily="34" charset="0"/>
              </a:rPr>
              <a:t> (1991)</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5805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Screen Shot 2016-03-01 at 11.21.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88" y="1128465"/>
            <a:ext cx="3735192" cy="4507992"/>
          </a:xfrm>
          <a:prstGeom prst="rect">
            <a:avLst/>
          </a:prstGeom>
        </p:spPr>
      </p:pic>
      <p:pic>
        <p:nvPicPr>
          <p:cNvPr id="2" name="Picture 1" descr="DT_theta_na_28.png"/>
          <p:cNvPicPr>
            <a:picLocks noChangeAspect="1"/>
          </p:cNvPicPr>
          <p:nvPr/>
        </p:nvPicPr>
        <p:blipFill rotWithShape="1">
          <a:blip r:embed="rId4">
            <a:extLst>
              <a:ext uri="{28A0092B-C50C-407E-A947-70E740481C1C}">
                <a14:useLocalDpi xmlns:a14="http://schemas.microsoft.com/office/drawing/2010/main" val="0"/>
              </a:ext>
            </a:extLst>
          </a:blip>
          <a:srcRect l="8162" t="2913" r="8162" b="8787"/>
          <a:stretch/>
        </p:blipFill>
        <p:spPr>
          <a:xfrm>
            <a:off x="4745534" y="1140223"/>
            <a:ext cx="3776055" cy="4480560"/>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DT_theta_na_0.png"/>
          <p:cNvPicPr>
            <a:picLocks noChangeAspect="1"/>
          </p:cNvPicPr>
          <p:nvPr/>
        </p:nvPicPr>
        <p:blipFill rotWithShape="1">
          <a:blip r:embed="rId5">
            <a:extLst>
              <a:ext uri="{28A0092B-C50C-407E-A947-70E740481C1C}">
                <a14:useLocalDpi xmlns:a14="http://schemas.microsoft.com/office/drawing/2010/main" val="0"/>
              </a:ext>
            </a:extLst>
          </a:blip>
          <a:srcRect l="7937" t="96667" r="11685" b="1296"/>
          <a:stretch/>
        </p:blipFill>
        <p:spPr>
          <a:xfrm rot="16200000">
            <a:off x="6527335" y="3282982"/>
            <a:ext cx="4389120" cy="125078"/>
          </a:xfrm>
          <a:prstGeom prst="rect">
            <a:avLst/>
          </a:prstGeom>
        </p:spPr>
      </p:pic>
      <p:cxnSp>
        <p:nvCxnSpPr>
          <p:cNvPr id="29" name="Straight Connector 28"/>
          <p:cNvCxnSpPr/>
          <p:nvPr/>
        </p:nvCxnSpPr>
        <p:spPr>
          <a:xfrm>
            <a:off x="-12095" y="5742584"/>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4916" y="682260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Content Placeholder 2"/>
          <p:cNvSpPr>
            <a:spLocks noGrp="1"/>
          </p:cNvSpPr>
          <p:nvPr>
            <p:ph idx="1"/>
          </p:nvPr>
        </p:nvSpPr>
        <p:spPr>
          <a:xfrm>
            <a:off x="2988" y="5742584"/>
            <a:ext cx="4575988" cy="1080017"/>
          </a:xfrm>
        </p:spPr>
        <p:txBody>
          <a:bodyPr anchor="ctr">
            <a:normAutofit/>
          </a:body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500-hPa geopotential height (black, every 6 dam) and </a:t>
            </a:r>
            <a:r>
              <a:rPr lang="en-US" sz="1200" dirty="0" smtClean="0">
                <a:latin typeface="Arial" panose="020B0604020202020204" pitchFamily="34" charset="0"/>
                <a:cs typeface="Arial" panose="020B0604020202020204" pitchFamily="34" charset="0"/>
              </a:rPr>
              <a:t>−40°C isotherm (dashed contour); track of polar vortex from 0000 UTC 12 January to 0000 UTC 24 January 1985 (heavy black). Adapted from Fig. 5 in Shapiro et al. (1987).</a:t>
            </a:r>
            <a:endParaRPr lang="en-US" sz="1200" dirty="0">
              <a:solidFill>
                <a:srgbClr val="000000"/>
              </a:solidFill>
              <a:latin typeface="Arial" panose="020B0604020202020204" pitchFamily="34" charset="0"/>
              <a:cs typeface="Arial" panose="020B0604020202020204" pitchFamily="34" charset="0"/>
            </a:endParaRPr>
          </a:p>
        </p:txBody>
      </p:sp>
      <p:cxnSp>
        <p:nvCxnSpPr>
          <p:cNvPr id="32" name="Straight Connector 31"/>
          <p:cNvCxnSpPr/>
          <p:nvPr/>
        </p:nvCxnSpPr>
        <p:spPr>
          <a:xfrm flipV="1">
            <a:off x="4578976" y="5742584"/>
            <a:ext cx="0" cy="1074485"/>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Content Placeholder 2"/>
          <p:cNvSpPr txBox="1">
            <a:spLocks/>
          </p:cNvSpPr>
          <p:nvPr/>
        </p:nvSpPr>
        <p:spPr>
          <a:xfrm>
            <a:off x="4578976" y="5742584"/>
            <a:ext cx="4574205" cy="108001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rgbClr val="000000"/>
                </a:solidFill>
                <a:latin typeface="Arial" panose="020B0604020202020204" pitchFamily="34" charset="0"/>
                <a:cs typeface="Arial" panose="020B0604020202020204" pitchFamily="34" charset="0"/>
              </a:rPr>
              <a:t>Potential temperature (K, shaded), wind speed (black, every 10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−1</a:t>
            </a:r>
            <a:r>
              <a:rPr lang="en-US" sz="1200" baseline="30000"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starting at 50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−1</a:t>
            </a:r>
            <a:r>
              <a:rPr lang="en-US" sz="1200" dirty="0">
                <a:solidFill>
                  <a:srgbClr val="000000"/>
                </a:solidFill>
                <a:latin typeface="Arial" panose="020B0604020202020204" pitchFamily="34" charset="0"/>
                <a:cs typeface="Arial" panose="020B0604020202020204" pitchFamily="34" charset="0"/>
              </a:rPr>
              <a:t>)</a:t>
            </a:r>
            <a:r>
              <a:rPr lang="en-US" sz="1200" dirty="0" smtClean="0">
                <a:solidFill>
                  <a:srgbClr val="000000"/>
                </a:solidFill>
                <a:latin typeface="Arial" panose="020B0604020202020204" pitchFamily="34" charset="0"/>
                <a:cs typeface="Arial" panose="020B0604020202020204" pitchFamily="34" charset="0"/>
              </a:rPr>
              <a:t>, and </a:t>
            </a:r>
            <a:r>
              <a:rPr lang="en-US" sz="1200" dirty="0">
                <a:solidFill>
                  <a:srgbClr val="000000"/>
                </a:solidFill>
                <a:latin typeface="Arial" panose="020B0604020202020204" pitchFamily="34" charset="0"/>
                <a:cs typeface="Arial" panose="020B0604020202020204" pitchFamily="34" charset="0"/>
              </a:rPr>
              <a:t>wind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 barbs</a:t>
            </a:r>
            <a:r>
              <a:rPr lang="en-US" sz="1200" dirty="0">
                <a:solidFill>
                  <a:srgbClr val="000000"/>
                </a:solidFill>
                <a:latin typeface="Arial" panose="020B0604020202020204" pitchFamily="34" charset="0"/>
                <a:cs typeface="Arial" panose="020B0604020202020204" pitchFamily="34" charset="0"/>
              </a:rPr>
              <a:t>) on 2-PVU </a:t>
            </a:r>
            <a:r>
              <a:rPr lang="en-US" sz="1200" dirty="0" smtClean="0">
                <a:solidFill>
                  <a:srgbClr val="000000"/>
                </a:solidFill>
                <a:latin typeface="Arial" panose="020B0604020202020204" pitchFamily="34" charset="0"/>
                <a:cs typeface="Arial" panose="020B0604020202020204" pitchFamily="34" charset="0"/>
              </a:rPr>
              <a:t>surface. Plotted using 0.5° NCEP CFSR dataset.</a:t>
            </a:r>
            <a:endParaRPr lang="en-US" sz="1200" baseline="30000" dirty="0">
              <a:solidFill>
                <a:srgbClr val="000000"/>
              </a:solidFill>
              <a:latin typeface="Arial" panose="020B0604020202020204" pitchFamily="34" charset="0"/>
              <a:cs typeface="Arial" panose="020B0604020202020204" pitchFamily="34" charset="0"/>
            </a:endParaRPr>
          </a:p>
        </p:txBody>
      </p:sp>
      <p:sp>
        <p:nvSpPr>
          <p:cNvPr id="34" name="TextBox 33"/>
          <p:cNvSpPr txBox="1"/>
          <p:nvPr/>
        </p:nvSpPr>
        <p:spPr>
          <a:xfrm>
            <a:off x="8544294" y="5473690"/>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sp>
        <p:nvSpPr>
          <p:cNvPr id="35" name="TextBox 34"/>
          <p:cNvSpPr txBox="1"/>
          <p:nvPr/>
        </p:nvSpPr>
        <p:spPr>
          <a:xfrm>
            <a:off x="8780467" y="4756232"/>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37" name="TextBox 36"/>
          <p:cNvSpPr txBox="1"/>
          <p:nvPr/>
        </p:nvSpPr>
        <p:spPr>
          <a:xfrm>
            <a:off x="8780467" y="4559961"/>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40" name="TextBox 39"/>
          <p:cNvSpPr txBox="1"/>
          <p:nvPr/>
        </p:nvSpPr>
        <p:spPr>
          <a:xfrm>
            <a:off x="8776986" y="4352705"/>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43" name="TextBox 42"/>
          <p:cNvSpPr txBox="1"/>
          <p:nvPr/>
        </p:nvSpPr>
        <p:spPr>
          <a:xfrm>
            <a:off x="8776986" y="416801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44" name="TextBox 43"/>
          <p:cNvSpPr txBox="1"/>
          <p:nvPr/>
        </p:nvSpPr>
        <p:spPr>
          <a:xfrm>
            <a:off x="8780220" y="3972918"/>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47" name="TextBox 46"/>
          <p:cNvSpPr txBox="1"/>
          <p:nvPr/>
        </p:nvSpPr>
        <p:spPr>
          <a:xfrm>
            <a:off x="8776986" y="3773570"/>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48" name="TextBox 47"/>
          <p:cNvSpPr txBox="1"/>
          <p:nvPr/>
        </p:nvSpPr>
        <p:spPr>
          <a:xfrm>
            <a:off x="8780220" y="3563607"/>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49" name="TextBox 48"/>
          <p:cNvSpPr txBox="1"/>
          <p:nvPr/>
        </p:nvSpPr>
        <p:spPr>
          <a:xfrm>
            <a:off x="8776986" y="3378532"/>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50" name="TextBox 49"/>
          <p:cNvSpPr txBox="1"/>
          <p:nvPr/>
        </p:nvSpPr>
        <p:spPr>
          <a:xfrm>
            <a:off x="8776986" y="3175030"/>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51" name="TextBox 50"/>
          <p:cNvSpPr txBox="1"/>
          <p:nvPr/>
        </p:nvSpPr>
        <p:spPr>
          <a:xfrm>
            <a:off x="8780220" y="2978173"/>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52" name="TextBox 51"/>
          <p:cNvSpPr txBox="1"/>
          <p:nvPr/>
        </p:nvSpPr>
        <p:spPr>
          <a:xfrm>
            <a:off x="8776986" y="2768316"/>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53" name="TextBox 52"/>
          <p:cNvSpPr txBox="1"/>
          <p:nvPr/>
        </p:nvSpPr>
        <p:spPr>
          <a:xfrm>
            <a:off x="8780220" y="2571586"/>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54" name="TextBox 53"/>
          <p:cNvSpPr txBox="1"/>
          <p:nvPr/>
        </p:nvSpPr>
        <p:spPr>
          <a:xfrm>
            <a:off x="8780220" y="238126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55" name="TextBox 54"/>
          <p:cNvSpPr txBox="1"/>
          <p:nvPr/>
        </p:nvSpPr>
        <p:spPr>
          <a:xfrm>
            <a:off x="8776986" y="2182140"/>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56" name="TextBox 55"/>
          <p:cNvSpPr txBox="1"/>
          <p:nvPr/>
        </p:nvSpPr>
        <p:spPr>
          <a:xfrm>
            <a:off x="8780220" y="1984721"/>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7" name="TextBox 56"/>
          <p:cNvSpPr txBox="1"/>
          <p:nvPr/>
        </p:nvSpPr>
        <p:spPr>
          <a:xfrm>
            <a:off x="8780220" y="1775945"/>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8" name="TextBox 57"/>
          <p:cNvSpPr txBox="1"/>
          <p:nvPr/>
        </p:nvSpPr>
        <p:spPr>
          <a:xfrm>
            <a:off x="8780220" y="1583517"/>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9" name="TextBox 58"/>
          <p:cNvSpPr txBox="1"/>
          <p:nvPr/>
        </p:nvSpPr>
        <p:spPr>
          <a:xfrm>
            <a:off x="8780220" y="139320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60" name="TextBox 59"/>
          <p:cNvSpPr txBox="1"/>
          <p:nvPr/>
        </p:nvSpPr>
        <p:spPr>
          <a:xfrm>
            <a:off x="8780220" y="1205645"/>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61" name="TextBox 60"/>
          <p:cNvSpPr txBox="1"/>
          <p:nvPr/>
        </p:nvSpPr>
        <p:spPr>
          <a:xfrm>
            <a:off x="8780220" y="4953987"/>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62" name="TextBox 61"/>
          <p:cNvSpPr txBox="1"/>
          <p:nvPr/>
        </p:nvSpPr>
        <p:spPr>
          <a:xfrm>
            <a:off x="8780220" y="5155941"/>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63" name="TextBox 62"/>
          <p:cNvSpPr txBox="1"/>
          <p:nvPr/>
        </p:nvSpPr>
        <p:spPr>
          <a:xfrm>
            <a:off x="8775583" y="5347165"/>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64" name="Content Placeholder 2"/>
          <p:cNvSpPr txBox="1">
            <a:spLocks/>
          </p:cNvSpPr>
          <p:nvPr/>
        </p:nvSpPr>
        <p:spPr>
          <a:xfrm>
            <a:off x="434435" y="764267"/>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solidFill>
                  <a:srgbClr val="000000"/>
                </a:solidFill>
                <a:latin typeface="Arial" panose="020B0604020202020204" pitchFamily="34" charset="0"/>
                <a:cs typeface="Arial" panose="020B0604020202020204" pitchFamily="34" charset="0"/>
              </a:rPr>
              <a:t>0000 UTC 20 January 1985</a:t>
            </a:r>
            <a:endParaRPr lang="en-US" sz="1600" b="1" baseline="30000" dirty="0">
              <a:solidFill>
                <a:srgbClr val="000000"/>
              </a:solidFill>
              <a:latin typeface="Arial" panose="020B0604020202020204" pitchFamily="34" charset="0"/>
              <a:cs typeface="Arial" panose="020B0604020202020204" pitchFamily="34" charset="0"/>
            </a:endParaRPr>
          </a:p>
        </p:txBody>
      </p:sp>
      <p:sp>
        <p:nvSpPr>
          <p:cNvPr id="12" name="Oval 11"/>
          <p:cNvSpPr/>
          <p:nvPr/>
        </p:nvSpPr>
        <p:spPr>
          <a:xfrm>
            <a:off x="2398809" y="4003865"/>
            <a:ext cx="109728" cy="10972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08537" y="2836476"/>
            <a:ext cx="1599208" cy="338554"/>
          </a:xfrm>
          <a:prstGeom prst="rect">
            <a:avLst/>
          </a:prstGeom>
          <a:solidFill>
            <a:schemeClr val="bg1"/>
          </a:solidFill>
          <a:ln w="25400">
            <a:solidFill>
              <a:schemeClr val="tx1"/>
            </a:solidFill>
          </a:ln>
        </p:spPr>
        <p:txBody>
          <a:bodyPr wrap="square" rtlCol="0">
            <a:spAutoFit/>
          </a:bodyPr>
          <a:lstStyle/>
          <a:p>
            <a:pPr algn="ctr"/>
            <a:r>
              <a:rPr lang="en-US" sz="1600" b="1" dirty="0" smtClean="0">
                <a:solidFill>
                  <a:srgbClr val="FF0000"/>
                </a:solidFill>
                <a:latin typeface="Arial"/>
                <a:cs typeface="Arial"/>
              </a:rPr>
              <a:t>“Polar Vortex”</a:t>
            </a:r>
            <a:endParaRPr lang="en-US" sz="1600" b="1" dirty="0">
              <a:solidFill>
                <a:srgbClr val="FF0000"/>
              </a:solidFill>
              <a:latin typeface="Arial"/>
              <a:cs typeface="Arial"/>
            </a:endParaRPr>
          </a:p>
        </p:txBody>
      </p:sp>
      <p:cxnSp>
        <p:nvCxnSpPr>
          <p:cNvPr id="67" name="Straight Arrow Connector 66"/>
          <p:cNvCxnSpPr>
            <a:stCxn id="13" idx="2"/>
            <a:endCxn id="12" idx="0"/>
          </p:cNvCxnSpPr>
          <p:nvPr/>
        </p:nvCxnSpPr>
        <p:spPr>
          <a:xfrm flipH="1">
            <a:off x="2453673" y="3175030"/>
            <a:ext cx="854468" cy="828835"/>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6667285" y="2829845"/>
            <a:ext cx="1599208" cy="338554"/>
          </a:xfrm>
          <a:prstGeom prst="rect">
            <a:avLst/>
          </a:prstGeom>
          <a:solidFill>
            <a:schemeClr val="bg1"/>
          </a:solidFill>
          <a:ln w="25400">
            <a:solidFill>
              <a:schemeClr val="tx1"/>
            </a:solidFill>
          </a:ln>
        </p:spPr>
        <p:txBody>
          <a:bodyPr wrap="square" rtlCol="0">
            <a:spAutoFit/>
          </a:bodyPr>
          <a:lstStyle/>
          <a:p>
            <a:pPr algn="ctr"/>
            <a:r>
              <a:rPr lang="en-US" sz="1600" b="1" dirty="0" smtClean="0">
                <a:solidFill>
                  <a:srgbClr val="FF0000"/>
                </a:solidFill>
                <a:latin typeface="Arial"/>
                <a:cs typeface="Arial"/>
              </a:rPr>
              <a:t>“Polar Vortex”</a:t>
            </a:r>
            <a:endParaRPr lang="en-US" sz="1600" b="1" dirty="0">
              <a:solidFill>
                <a:srgbClr val="FF0000"/>
              </a:solidFill>
              <a:latin typeface="Arial"/>
              <a:cs typeface="Arial"/>
            </a:endParaRPr>
          </a:p>
        </p:txBody>
      </p:sp>
      <p:cxnSp>
        <p:nvCxnSpPr>
          <p:cNvPr id="72" name="Straight Arrow Connector 71"/>
          <p:cNvCxnSpPr>
            <a:stCxn id="71" idx="2"/>
          </p:cNvCxnSpPr>
          <p:nvPr/>
        </p:nvCxnSpPr>
        <p:spPr>
          <a:xfrm flipH="1">
            <a:off x="6467387" y="3168399"/>
            <a:ext cx="999502" cy="896842"/>
          </a:xfrm>
          <a:prstGeom prst="straightConnector1">
            <a:avLst/>
          </a:prstGeom>
          <a:ln w="47625">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itle 1"/>
          <p:cNvSpPr>
            <a:spLocks noGrp="1"/>
          </p:cNvSpPr>
          <p:nvPr>
            <p:ph type="title"/>
          </p:nvPr>
        </p:nvSpPr>
        <p:spPr>
          <a:xfrm>
            <a:off x="334283" y="-33716"/>
            <a:ext cx="8891111"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The Arctic Tropopause Fold and Arctic Jet </a:t>
            </a:r>
            <a:endParaRPr lang="en-US" sz="1800" b="1" dirty="0">
              <a:solidFill>
                <a:srgbClr val="FF0000"/>
              </a:solidFill>
              <a:latin typeface="Arial" panose="020B0604020202020204" pitchFamily="34" charset="0"/>
              <a:cs typeface="Arial" panose="020B0604020202020204" pitchFamily="34" charset="0"/>
            </a:endParaRPr>
          </a:p>
        </p:txBody>
      </p:sp>
      <p:sp>
        <p:nvSpPr>
          <p:cNvPr id="6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et al. (1987)</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53985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itle 1"/>
          <p:cNvSpPr>
            <a:spLocks noGrp="1"/>
          </p:cNvSpPr>
          <p:nvPr>
            <p:ph type="title"/>
          </p:nvPr>
        </p:nvSpPr>
        <p:spPr>
          <a:xfrm>
            <a:off x="334283" y="-33716"/>
            <a:ext cx="8891111"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The Arctic Tropopause Fold and Arctic Jet </a:t>
            </a:r>
            <a:endParaRPr lang="en-US" sz="1800" b="1" dirty="0">
              <a:solidFill>
                <a:srgbClr val="FF0000"/>
              </a:solidFill>
              <a:latin typeface="Arial" panose="020B0604020202020204" pitchFamily="34" charset="0"/>
              <a:cs typeface="Arial" panose="020B0604020202020204" pitchFamily="34" charset="0"/>
            </a:endParaRPr>
          </a:p>
        </p:txBody>
      </p:sp>
      <p:pic>
        <p:nvPicPr>
          <p:cNvPr id="2" name="Picture 1" descr="Screen Shot 2016-03-23 at 12.29.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90" y="3703001"/>
            <a:ext cx="4081745" cy="2792485"/>
          </a:xfrm>
          <a:prstGeom prst="rect">
            <a:avLst/>
          </a:prstGeom>
        </p:spPr>
      </p:pic>
      <p:grpSp>
        <p:nvGrpSpPr>
          <p:cNvPr id="3" name="Group 2"/>
          <p:cNvGrpSpPr/>
          <p:nvPr/>
        </p:nvGrpSpPr>
        <p:grpSpPr>
          <a:xfrm>
            <a:off x="565205" y="752795"/>
            <a:ext cx="3416618" cy="2679700"/>
            <a:chOff x="5004904" y="756882"/>
            <a:chExt cx="3416618" cy="2679700"/>
          </a:xfrm>
        </p:grpSpPr>
        <p:pic>
          <p:nvPicPr>
            <p:cNvPr id="6" name="Picture 5" descr="Screen Shot 2016-03-23 at 12.30.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904" y="756882"/>
              <a:ext cx="3416618" cy="2679700"/>
            </a:xfrm>
            <a:prstGeom prst="rect">
              <a:avLst/>
            </a:prstGeom>
          </p:spPr>
        </p:pic>
        <p:cxnSp>
          <p:nvCxnSpPr>
            <p:cNvPr id="17" name="Straight Connector 16"/>
            <p:cNvCxnSpPr/>
            <p:nvPr/>
          </p:nvCxnSpPr>
          <p:spPr>
            <a:xfrm flipH="1">
              <a:off x="6696107" y="1745617"/>
              <a:ext cx="303989" cy="115554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42" name="Content Placeholder 2"/>
          <p:cNvSpPr txBox="1">
            <a:spLocks/>
          </p:cNvSpPr>
          <p:nvPr/>
        </p:nvSpPr>
        <p:spPr>
          <a:xfrm>
            <a:off x="565205" y="3428408"/>
            <a:ext cx="3416618" cy="28747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200" dirty="0" smtClean="0">
                <a:latin typeface="Arial" panose="020B0604020202020204" pitchFamily="34" charset="0"/>
                <a:cs typeface="Arial" panose="020B0604020202020204" pitchFamily="34" charset="0"/>
              </a:rPr>
              <a:t>Adapted from Fig. 7 in Shapiro et al. (1987)</a:t>
            </a:r>
            <a:endParaRPr lang="en-US" sz="1200" baseline="30000" dirty="0">
              <a:latin typeface="Arial" panose="020B0604020202020204" pitchFamily="34" charset="0"/>
              <a:cs typeface="Arial" panose="020B0604020202020204" pitchFamily="34" charset="0"/>
            </a:endParaRPr>
          </a:p>
        </p:txBody>
      </p:sp>
      <p:sp>
        <p:nvSpPr>
          <p:cNvPr id="43" name="Content Placeholder 2"/>
          <p:cNvSpPr txBox="1">
            <a:spLocks/>
          </p:cNvSpPr>
          <p:nvPr/>
        </p:nvSpPr>
        <p:spPr>
          <a:xfrm>
            <a:off x="378171" y="6495486"/>
            <a:ext cx="3746871" cy="28747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200" dirty="0" smtClean="0">
                <a:latin typeface="Arial" panose="020B0604020202020204" pitchFamily="34" charset="0"/>
                <a:cs typeface="Arial" panose="020B0604020202020204" pitchFamily="34" charset="0"/>
              </a:rPr>
              <a:t>Adapted from Fig. 9 in Shapiro et al. (1987)</a:t>
            </a:r>
            <a:endParaRPr lang="en-US" sz="1200" baseline="30000" dirty="0">
              <a:latin typeface="Arial" panose="020B0604020202020204" pitchFamily="34" charset="0"/>
              <a:cs typeface="Arial" panose="020B0604020202020204" pitchFamily="34" charset="0"/>
            </a:endParaRPr>
          </a:p>
        </p:txBody>
      </p:sp>
      <p:sp>
        <p:nvSpPr>
          <p:cNvPr id="13" name="Rectangle 12"/>
          <p:cNvSpPr/>
          <p:nvPr/>
        </p:nvSpPr>
        <p:spPr>
          <a:xfrm>
            <a:off x="1773503" y="4686971"/>
            <a:ext cx="643676"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AJ</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14" name="Rectangle 13"/>
          <p:cNvSpPr/>
          <p:nvPr/>
        </p:nvSpPr>
        <p:spPr>
          <a:xfrm>
            <a:off x="2427085" y="4163751"/>
            <a:ext cx="623864" cy="523220"/>
          </a:xfrm>
          <a:prstGeom prst="rect">
            <a:avLst/>
          </a:prstGeom>
          <a:noFill/>
        </p:spPr>
        <p:txBody>
          <a:bodyPr wrap="none" lIns="91440" tIns="45720" rIns="91440" bIns="45720">
            <a:spAutoFit/>
          </a:bodyPr>
          <a:lstStyle/>
          <a:p>
            <a:pPr algn="ctr"/>
            <a:r>
              <a:rPr lang="en-US" sz="28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PJ</a:t>
            </a:r>
            <a:endParaRPr lang="en-US" sz="28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15"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Shapiro et al. (1987)</a:t>
            </a:r>
            <a:endParaRPr lang="en-US" sz="1800" dirty="0">
              <a:latin typeface="Arial" panose="020B0604020202020204" pitchFamily="34" charset="0"/>
              <a:cs typeface="Arial" panose="020B0604020202020204" pitchFamily="34" charset="0"/>
            </a:endParaRPr>
          </a:p>
        </p:txBody>
      </p:sp>
      <p:pic>
        <p:nvPicPr>
          <p:cNvPr id="18" name="Picture 17" descr="Screen Shot 2016-03-23 at 12.44.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3221" y="3690173"/>
            <a:ext cx="3895159" cy="2792485"/>
          </a:xfrm>
          <a:prstGeom prst="rect">
            <a:avLst/>
          </a:prstGeom>
        </p:spPr>
      </p:pic>
      <p:sp>
        <p:nvSpPr>
          <p:cNvPr id="19" name="Rectangle 18"/>
          <p:cNvSpPr/>
          <p:nvPr/>
        </p:nvSpPr>
        <p:spPr>
          <a:xfrm>
            <a:off x="5220967" y="5238622"/>
            <a:ext cx="643676"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AJ</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0" name="Rectangle 19"/>
          <p:cNvSpPr/>
          <p:nvPr/>
        </p:nvSpPr>
        <p:spPr>
          <a:xfrm>
            <a:off x="6164444" y="4911914"/>
            <a:ext cx="623864" cy="523220"/>
          </a:xfrm>
          <a:prstGeom prst="rect">
            <a:avLst/>
          </a:prstGeom>
          <a:noFill/>
        </p:spPr>
        <p:txBody>
          <a:bodyPr wrap="none" lIns="91440" tIns="45720" rIns="91440" bIns="45720">
            <a:spAutoFit/>
          </a:bodyPr>
          <a:lstStyle/>
          <a:p>
            <a:pPr algn="ctr"/>
            <a:r>
              <a:rPr lang="en-US" sz="28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PJ</a:t>
            </a:r>
            <a:endParaRPr lang="en-US" sz="28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1" name="Rectangle 20"/>
          <p:cNvSpPr/>
          <p:nvPr/>
        </p:nvSpPr>
        <p:spPr>
          <a:xfrm>
            <a:off x="7042624" y="4438189"/>
            <a:ext cx="843200" cy="523220"/>
          </a:xfrm>
          <a:prstGeom prst="rect">
            <a:avLst/>
          </a:prstGeom>
          <a:noFill/>
        </p:spPr>
        <p:txBody>
          <a:bodyPr wrap="none" lIns="91440" tIns="45720" rIns="91440" bIns="45720">
            <a:spAutoFit/>
          </a:bodyPr>
          <a:lstStyle/>
          <a:p>
            <a:pPr algn="ctr"/>
            <a:r>
              <a:rPr lang="en-US" sz="28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STJ</a:t>
            </a:r>
            <a:endParaRPr lang="en-US" sz="28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2" name="Content Placeholder 2"/>
          <p:cNvSpPr txBox="1">
            <a:spLocks/>
          </p:cNvSpPr>
          <p:nvPr/>
        </p:nvSpPr>
        <p:spPr>
          <a:xfrm>
            <a:off x="4810944" y="6466012"/>
            <a:ext cx="3624804" cy="30412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200" dirty="0" smtClean="0">
                <a:latin typeface="Arial" panose="020B0604020202020204" pitchFamily="34" charset="0"/>
                <a:cs typeface="Arial" panose="020B0604020202020204" pitchFamily="34" charset="0"/>
              </a:rPr>
              <a:t>Adapted from Fig. 17 in Shapiro et al. (1987)</a:t>
            </a:r>
            <a:endParaRPr lang="en-US" sz="1200" baseline="30000" dirty="0">
              <a:latin typeface="Arial" panose="020B0604020202020204" pitchFamily="34" charset="0"/>
              <a:cs typeface="Arial" panose="020B0604020202020204" pitchFamily="34" charset="0"/>
            </a:endParaRPr>
          </a:p>
        </p:txBody>
      </p:sp>
      <p:sp>
        <p:nvSpPr>
          <p:cNvPr id="24" name="Content Placeholder 2"/>
          <p:cNvSpPr txBox="1">
            <a:spLocks/>
          </p:cNvSpPr>
          <p:nvPr/>
        </p:nvSpPr>
        <p:spPr>
          <a:xfrm>
            <a:off x="4240503" y="1009355"/>
            <a:ext cx="4457683" cy="2774818"/>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(upper left) 500-hPa geopotential height (dam, solid contours), temperature (°C, dashed contours), and wind (barbs and flags,</a:t>
            </a:r>
            <a:r>
              <a:rPr lang="en-US" sz="1400" dirty="0">
                <a:latin typeface="Arial" panose="020B0604020202020204" pitchFamily="34" charset="0"/>
                <a:cs typeface="Arial" panose="020B0604020202020204" pitchFamily="34" charset="0"/>
              </a:rPr>
              <a:t> m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(lower-left) Cross-section of potential temperature (K, thin solid), wind speed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heavy dashed contours), and wind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barbs and flags) between Sault Sainte Marie, MI and Longview, TX. Heavy solid line is tropopause (10</a:t>
            </a:r>
            <a:r>
              <a:rPr lang="en-US" sz="1400" baseline="30000" dirty="0" smtClean="0">
                <a:latin typeface="Arial" panose="020B0604020202020204" pitchFamily="34" charset="0"/>
                <a:cs typeface="Arial" panose="020B0604020202020204" pitchFamily="34" charset="0"/>
              </a:rPr>
              <a:t>−7</a:t>
            </a:r>
            <a:r>
              <a:rPr lang="en-US" sz="1400" dirty="0" smtClean="0">
                <a:latin typeface="Arial" panose="020B0604020202020204" pitchFamily="34" charset="0"/>
                <a:cs typeface="Arial" panose="020B0604020202020204" pitchFamily="34" charset="0"/>
              </a:rPr>
              <a:t> K </a:t>
            </a:r>
            <a:r>
              <a:rPr lang="en-US" sz="1400" dirty="0">
                <a:latin typeface="Arial" panose="020B0604020202020204" pitchFamily="34" charset="0"/>
                <a:cs typeface="Arial" panose="020B0604020202020204" pitchFamily="34" charset="0"/>
              </a:rPr>
              <a:t>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 </a:t>
            </a:r>
            <a:r>
              <a:rPr lang="en-US" sz="1400" dirty="0" smtClean="0">
                <a:latin typeface="Arial" panose="020B0604020202020204" pitchFamily="34" charset="0"/>
                <a:cs typeface="Arial" panose="020B0604020202020204" pitchFamily="34" charset="0"/>
              </a:rPr>
              <a:t>hPa</a:t>
            </a:r>
            <a:r>
              <a:rPr lang="en-US" sz="1400" baseline="30000" dirty="0">
                <a:latin typeface="Arial" panose="020B0604020202020204" pitchFamily="34" charset="0"/>
                <a:cs typeface="Arial" panose="020B0604020202020204" pitchFamily="34" charset="0"/>
              </a:rPr>
              <a:t>−1 </a:t>
            </a:r>
            <a:r>
              <a:rPr lang="en-US" sz="1400" dirty="0" err="1" smtClean="0">
                <a:latin typeface="Arial" panose="020B0604020202020204" pitchFamily="34" charset="0"/>
                <a:cs typeface="Arial" panose="020B0604020202020204" pitchFamily="34" charset="0"/>
              </a:rPr>
              <a:t>isopleth</a:t>
            </a:r>
            <a:r>
              <a:rPr lang="en-US" sz="1400" dirty="0" smtClean="0">
                <a:latin typeface="Arial" panose="020B0604020202020204" pitchFamily="34" charset="0"/>
                <a:cs typeface="Arial" panose="020B0604020202020204" pitchFamily="34" charset="0"/>
              </a:rPr>
              <a:t> of PV) and light dashed lines indicate tropospheric frontal and stable layer boundaries. (lower-right)</a:t>
            </a:r>
            <a:r>
              <a:rPr lang="en-US" sz="1400" dirty="0" smtClean="0">
                <a:solidFill>
                  <a:srgbClr val="000000"/>
                </a:solidFill>
                <a:latin typeface="Arial" panose="020B0604020202020204" pitchFamily="34" charset="0"/>
                <a:cs typeface="Arial" panose="020B0604020202020204" pitchFamily="34" charset="0"/>
              </a:rPr>
              <a:t> “threefold” structure of tropopause where heavy line is PV discontinuity tropopause, shading is stratospheric air, and light dashed contours represent 40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isotach</a:t>
            </a:r>
            <a:r>
              <a:rPr lang="en-US" sz="1400" dirty="0">
                <a:latin typeface="Arial" panose="020B0604020202020204" pitchFamily="34" charset="0"/>
                <a:cs typeface="Arial" panose="020B0604020202020204" pitchFamily="34" charset="0"/>
              </a:rPr>
              <a:t>.</a:t>
            </a:r>
            <a:r>
              <a:rPr lang="en-US" sz="1400" dirty="0" smtClean="0">
                <a:solidFill>
                  <a:srgbClr val="000000"/>
                </a:solidFill>
                <a:latin typeface="Arial" panose="020B0604020202020204" pitchFamily="34" charset="0"/>
                <a:cs typeface="Arial" panose="020B0604020202020204" pitchFamily="34" charset="0"/>
              </a:rPr>
              <a:t> </a:t>
            </a:r>
            <a:endParaRPr lang="en-US" sz="1400" dirty="0">
              <a:solidFill>
                <a:srgbClr val="000000"/>
              </a:solidFill>
              <a:latin typeface="Arial" panose="020B0604020202020204" pitchFamily="34" charset="0"/>
              <a:cs typeface="Arial" panose="020B0604020202020204" pitchFamily="34" charset="0"/>
            </a:endParaRPr>
          </a:p>
        </p:txBody>
      </p:sp>
      <p:sp>
        <p:nvSpPr>
          <p:cNvPr id="4" name="TextBox 3"/>
          <p:cNvSpPr txBox="1"/>
          <p:nvPr/>
        </p:nvSpPr>
        <p:spPr>
          <a:xfrm>
            <a:off x="2355129" y="1369661"/>
            <a:ext cx="320730" cy="461665"/>
          </a:xfrm>
          <a:prstGeom prst="rect">
            <a:avLst/>
          </a:prstGeom>
          <a:noFill/>
        </p:spPr>
        <p:txBody>
          <a:bodyPr wrap="square" rtlCol="0">
            <a:spAutoFit/>
          </a:bodyPr>
          <a:lstStyle/>
          <a:p>
            <a:r>
              <a:rPr lang="en-US" sz="2400" b="1" dirty="0" smtClean="0">
                <a:solidFill>
                  <a:srgbClr val="FF0000"/>
                </a:solidFill>
                <a:latin typeface="Arial"/>
                <a:cs typeface="Arial"/>
              </a:rPr>
              <a:t>A</a:t>
            </a:r>
            <a:endParaRPr lang="en-US" sz="2400" dirty="0">
              <a:solidFill>
                <a:srgbClr val="FF0000"/>
              </a:solidFill>
              <a:latin typeface="Arial"/>
              <a:cs typeface="Arial"/>
            </a:endParaRPr>
          </a:p>
        </p:txBody>
      </p:sp>
      <p:sp>
        <p:nvSpPr>
          <p:cNvPr id="32" name="TextBox 31"/>
          <p:cNvSpPr txBox="1"/>
          <p:nvPr/>
        </p:nvSpPr>
        <p:spPr>
          <a:xfrm>
            <a:off x="2027929" y="2798874"/>
            <a:ext cx="559590" cy="461665"/>
          </a:xfrm>
          <a:prstGeom prst="rect">
            <a:avLst/>
          </a:prstGeom>
          <a:noFill/>
        </p:spPr>
        <p:txBody>
          <a:bodyPr wrap="square" rtlCol="0">
            <a:spAutoFit/>
          </a:bodyPr>
          <a:lstStyle/>
          <a:p>
            <a:r>
              <a:rPr lang="en-US" sz="2400" b="1" dirty="0" smtClean="0">
                <a:solidFill>
                  <a:srgbClr val="FF0000"/>
                </a:solidFill>
                <a:latin typeface="Arial"/>
                <a:cs typeface="Arial"/>
              </a:rPr>
              <a:t>A’</a:t>
            </a:r>
            <a:endParaRPr lang="en-US" sz="2400" b="1" dirty="0">
              <a:solidFill>
                <a:srgbClr val="FF0000"/>
              </a:solidFill>
              <a:latin typeface="Arial"/>
              <a:cs typeface="Arial"/>
            </a:endParaRPr>
          </a:p>
        </p:txBody>
      </p:sp>
      <p:sp>
        <p:nvSpPr>
          <p:cNvPr id="37" name="TextBox 36"/>
          <p:cNvSpPr txBox="1"/>
          <p:nvPr/>
        </p:nvSpPr>
        <p:spPr>
          <a:xfrm>
            <a:off x="476336" y="6401259"/>
            <a:ext cx="320730" cy="369332"/>
          </a:xfrm>
          <a:prstGeom prst="rect">
            <a:avLst/>
          </a:prstGeom>
          <a:noFill/>
        </p:spPr>
        <p:txBody>
          <a:bodyPr wrap="square" rtlCol="0">
            <a:spAutoFit/>
          </a:bodyPr>
          <a:lstStyle/>
          <a:p>
            <a:r>
              <a:rPr lang="en-US" dirty="0" smtClean="0">
                <a:latin typeface="Arial"/>
                <a:cs typeface="Arial"/>
              </a:rPr>
              <a:t>A</a:t>
            </a:r>
            <a:endParaRPr lang="en-US" sz="1400" dirty="0">
              <a:latin typeface="Arial"/>
              <a:cs typeface="Arial"/>
            </a:endParaRPr>
          </a:p>
        </p:txBody>
      </p:sp>
      <p:sp>
        <p:nvSpPr>
          <p:cNvPr id="38" name="TextBox 37"/>
          <p:cNvSpPr txBox="1"/>
          <p:nvPr/>
        </p:nvSpPr>
        <p:spPr>
          <a:xfrm>
            <a:off x="3680913" y="6400616"/>
            <a:ext cx="559590" cy="369332"/>
          </a:xfrm>
          <a:prstGeom prst="rect">
            <a:avLst/>
          </a:prstGeom>
          <a:noFill/>
        </p:spPr>
        <p:txBody>
          <a:bodyPr wrap="square" rtlCol="0">
            <a:spAutoFit/>
          </a:bodyPr>
          <a:lstStyle/>
          <a:p>
            <a:r>
              <a:rPr lang="en-US" dirty="0" smtClean="0">
                <a:solidFill>
                  <a:srgbClr val="000000"/>
                </a:solidFill>
                <a:latin typeface="Arial"/>
                <a:cs typeface="Arial"/>
              </a:rPr>
              <a:t>A’</a:t>
            </a:r>
            <a:endParaRPr lang="en-US" dirty="0">
              <a:solidFill>
                <a:srgbClr val="000000"/>
              </a:solidFill>
              <a:latin typeface="Arial"/>
              <a:cs typeface="Arial"/>
            </a:endParaRPr>
          </a:p>
        </p:txBody>
      </p:sp>
      <p:sp>
        <p:nvSpPr>
          <p:cNvPr id="39" name="Content Placeholder 2"/>
          <p:cNvSpPr txBox="1">
            <a:spLocks/>
          </p:cNvSpPr>
          <p:nvPr/>
        </p:nvSpPr>
        <p:spPr>
          <a:xfrm>
            <a:off x="4349093" y="764267"/>
            <a:ext cx="4195201"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solidFill>
                  <a:srgbClr val="0000FF"/>
                </a:solidFill>
                <a:latin typeface="Arial" panose="020B0604020202020204" pitchFamily="34" charset="0"/>
                <a:cs typeface="Arial" panose="020B0604020202020204" pitchFamily="34" charset="0"/>
              </a:rPr>
              <a:t>0000 UTC 20 January 1985</a:t>
            </a:r>
            <a:endParaRPr lang="en-US" sz="1600" b="1" baseline="300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176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1978 Cleveland Superbomb</a:t>
            </a:r>
            <a:endParaRPr lang="en-US" sz="1800" b="1" dirty="0">
              <a:solidFill>
                <a:srgbClr val="FF0000"/>
              </a:solidFill>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621540" y="4582054"/>
            <a:ext cx="8134000" cy="219477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13" name="Group 12"/>
          <p:cNvGrpSpPr/>
          <p:nvPr/>
        </p:nvGrpSpPr>
        <p:grpSpPr>
          <a:xfrm>
            <a:off x="76975" y="859452"/>
            <a:ext cx="5707675" cy="5567217"/>
            <a:chOff x="76975" y="859452"/>
            <a:chExt cx="5707675" cy="5567217"/>
          </a:xfrm>
        </p:grpSpPr>
        <p:pic>
          <p:nvPicPr>
            <p:cNvPr id="2" name="Picture 1" descr="Screen Shot 2016-03-19 at 10.05.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5" y="859452"/>
              <a:ext cx="5707675" cy="5567217"/>
            </a:xfrm>
            <a:prstGeom prst="rect">
              <a:avLst/>
            </a:prstGeom>
          </p:spPr>
        </p:pic>
        <p:cxnSp>
          <p:nvCxnSpPr>
            <p:cNvPr id="21" name="Straight Arrow Connector 20"/>
            <p:cNvCxnSpPr/>
            <p:nvPr/>
          </p:nvCxnSpPr>
          <p:spPr>
            <a:xfrm flipH="1">
              <a:off x="2601494" y="2895068"/>
              <a:ext cx="296785" cy="388817"/>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434943" y="2525205"/>
              <a:ext cx="1552926" cy="369332"/>
            </a:xfrm>
            <a:prstGeom prst="rect">
              <a:avLst/>
            </a:prstGeom>
            <a:solidFill>
              <a:schemeClr val="bg1"/>
            </a:solidFill>
            <a:ln w="25400">
              <a:solidFill>
                <a:schemeClr val="tx1"/>
              </a:solidFill>
            </a:ln>
          </p:spPr>
          <p:txBody>
            <a:bodyPr wrap="square" rtlCol="0">
              <a:spAutoFit/>
            </a:bodyPr>
            <a:lstStyle/>
            <a:p>
              <a:pPr algn="ctr"/>
              <a:r>
                <a:rPr lang="en-US" b="1" dirty="0" smtClean="0">
                  <a:solidFill>
                    <a:srgbClr val="0000FF"/>
                  </a:solidFill>
                  <a:latin typeface="Arial"/>
                  <a:cs typeface="Arial"/>
                </a:rPr>
                <a:t>Arctic CTD</a:t>
              </a:r>
              <a:endParaRPr lang="en-US" b="1" dirty="0">
                <a:solidFill>
                  <a:srgbClr val="0000FF"/>
                </a:solidFill>
                <a:latin typeface="Arial"/>
                <a:cs typeface="Arial"/>
              </a:endParaRPr>
            </a:p>
          </p:txBody>
        </p:sp>
        <p:sp>
          <p:nvSpPr>
            <p:cNvPr id="4" name="Oval 3"/>
            <p:cNvSpPr/>
            <p:nvPr/>
          </p:nvSpPr>
          <p:spPr>
            <a:xfrm>
              <a:off x="2508923" y="3360853"/>
              <a:ext cx="100584" cy="100584"/>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556401" y="3458983"/>
              <a:ext cx="100584" cy="100584"/>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679413" y="3553051"/>
              <a:ext cx="100584" cy="100584"/>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815425" y="3846136"/>
              <a:ext cx="100584" cy="100584"/>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837133" y="4113888"/>
              <a:ext cx="100584" cy="100584"/>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711615" y="4164180"/>
              <a:ext cx="100584" cy="100584"/>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2661323" y="4287566"/>
              <a:ext cx="100584" cy="100584"/>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668559" y="4446769"/>
              <a:ext cx="100584" cy="100584"/>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736549" y="4779650"/>
              <a:ext cx="100584" cy="100584"/>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903421" y="5326443"/>
              <a:ext cx="100584" cy="100584"/>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Oval 36"/>
          <p:cNvSpPr/>
          <p:nvPr/>
        </p:nvSpPr>
        <p:spPr>
          <a:xfrm>
            <a:off x="1696238" y="2894537"/>
            <a:ext cx="100584" cy="100584"/>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1367423" y="3260269"/>
            <a:ext cx="100584" cy="100584"/>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360187" y="3723555"/>
            <a:ext cx="100584" cy="100584"/>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486823" y="4215926"/>
            <a:ext cx="100584" cy="100584"/>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1710710" y="4477852"/>
            <a:ext cx="100584" cy="100584"/>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025928" y="4772414"/>
            <a:ext cx="100584" cy="100584"/>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2254233" y="5039438"/>
            <a:ext cx="100584" cy="100584"/>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2279559" y="5303276"/>
            <a:ext cx="100584" cy="100584"/>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441345" y="5589848"/>
            <a:ext cx="100584" cy="100584"/>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047048" y="5777999"/>
            <a:ext cx="100584" cy="100584"/>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260594" y="5445117"/>
            <a:ext cx="100584" cy="1005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0" name="TextBox 49"/>
          <p:cNvSpPr txBox="1"/>
          <p:nvPr/>
        </p:nvSpPr>
        <p:spPr>
          <a:xfrm>
            <a:off x="188814" y="2212422"/>
            <a:ext cx="2040257" cy="369332"/>
          </a:xfrm>
          <a:prstGeom prst="rect">
            <a:avLst/>
          </a:prstGeom>
          <a:solidFill>
            <a:schemeClr val="bg1"/>
          </a:solidFill>
          <a:ln w="25400">
            <a:solidFill>
              <a:schemeClr val="tx1"/>
            </a:solidFill>
          </a:ln>
        </p:spPr>
        <p:txBody>
          <a:bodyPr wrap="square" rtlCol="0">
            <a:spAutoFit/>
          </a:bodyPr>
          <a:lstStyle/>
          <a:p>
            <a:pPr algn="ctr"/>
            <a:r>
              <a:rPr lang="en-US" b="1" dirty="0" smtClean="0">
                <a:solidFill>
                  <a:srgbClr val="008000"/>
                </a:solidFill>
                <a:latin typeface="Arial"/>
                <a:cs typeface="Arial"/>
              </a:rPr>
              <a:t>Midlatitude CTD</a:t>
            </a:r>
            <a:endParaRPr lang="en-US" b="1" dirty="0">
              <a:solidFill>
                <a:srgbClr val="008000"/>
              </a:solidFill>
              <a:latin typeface="Arial"/>
              <a:cs typeface="Arial"/>
            </a:endParaRPr>
          </a:p>
        </p:txBody>
      </p:sp>
      <p:cxnSp>
        <p:nvCxnSpPr>
          <p:cNvPr id="51" name="Straight Arrow Connector 50"/>
          <p:cNvCxnSpPr/>
          <p:nvPr/>
        </p:nvCxnSpPr>
        <p:spPr>
          <a:xfrm>
            <a:off x="1486823" y="2579122"/>
            <a:ext cx="209415" cy="315415"/>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355052" y="5478400"/>
            <a:ext cx="393737" cy="287270"/>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3773449" y="5651100"/>
            <a:ext cx="1848886" cy="369332"/>
          </a:xfrm>
          <a:prstGeom prst="rect">
            <a:avLst/>
          </a:prstGeom>
          <a:solidFill>
            <a:schemeClr val="bg1"/>
          </a:solidFill>
          <a:ln w="25400">
            <a:solidFill>
              <a:schemeClr val="tx1"/>
            </a:solidFill>
          </a:ln>
        </p:spPr>
        <p:txBody>
          <a:bodyPr wrap="square" rtlCol="0">
            <a:spAutoFit/>
          </a:bodyPr>
          <a:lstStyle/>
          <a:p>
            <a:pPr algn="ctr"/>
            <a:r>
              <a:rPr lang="en-US" b="1" dirty="0" smtClean="0">
                <a:solidFill>
                  <a:srgbClr val="FF0000"/>
                </a:solidFill>
                <a:latin typeface="Arial"/>
                <a:cs typeface="Arial"/>
              </a:rPr>
              <a:t>“Merged” CTD</a:t>
            </a:r>
            <a:endParaRPr lang="en-US" b="1" dirty="0">
              <a:solidFill>
                <a:srgbClr val="FF0000"/>
              </a:solidFill>
              <a:latin typeface="Arial"/>
              <a:cs typeface="Arial"/>
            </a:endParaRPr>
          </a:p>
        </p:txBody>
      </p:sp>
      <p:sp>
        <p:nvSpPr>
          <p:cNvPr id="54" name="Content Placeholder 2"/>
          <p:cNvSpPr txBox="1">
            <a:spLocks/>
          </p:cNvSpPr>
          <p:nvPr/>
        </p:nvSpPr>
        <p:spPr>
          <a:xfrm>
            <a:off x="5837320" y="2491270"/>
            <a:ext cx="3233369" cy="264875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solidFill>
                  <a:srgbClr val="000000"/>
                </a:solidFill>
                <a:latin typeface="Arial" panose="020B0604020202020204" pitchFamily="34" charset="0"/>
                <a:cs typeface="Arial" panose="020B0604020202020204" pitchFamily="34" charset="0"/>
              </a:rPr>
              <a:t>P</a:t>
            </a:r>
            <a:r>
              <a:rPr lang="en-US" sz="1400" dirty="0" smtClean="0">
                <a:solidFill>
                  <a:srgbClr val="000000"/>
                </a:solidFill>
                <a:latin typeface="Arial" panose="020B0604020202020204" pitchFamily="34" charset="0"/>
                <a:cs typeface="Arial" panose="020B0604020202020204" pitchFamily="34" charset="0"/>
              </a:rPr>
              <a:t>osition of QGPV maxima (colored dots) and 1000–500-hPa thickness minima (black crosses) every 24 h starting at 0000 UTC 17 January and ending 0000 UTC 27 January 1978; time-mean 500-hPa geopotential height field (black, contoured every 120 m) for 17–27 January 1978. Adapted from Fig. 3 in Hakim et al. (1995</a:t>
            </a:r>
            <a:r>
              <a:rPr lang="en-US" sz="1400" dirty="0" smtClean="0">
                <a:solidFill>
                  <a:srgbClr val="000000"/>
                </a:solidFill>
                <a:latin typeface="Arial" panose="020B0604020202020204" pitchFamily="34" charset="0"/>
                <a:cs typeface="Arial" panose="020B0604020202020204" pitchFamily="34" charset="0"/>
              </a:rPr>
              <a:t>).</a:t>
            </a:r>
            <a:endParaRPr lang="en-US" sz="1400" dirty="0">
              <a:solidFill>
                <a:srgbClr val="000000"/>
              </a:solidFill>
              <a:latin typeface="Arial" panose="020B0604020202020204" pitchFamily="34" charset="0"/>
              <a:cs typeface="Arial" panose="020B0604020202020204" pitchFamily="34" charset="0"/>
            </a:endParaRPr>
          </a:p>
        </p:txBody>
      </p:sp>
      <p:sp>
        <p:nvSpPr>
          <p:cNvPr id="35"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et al. (1995, 1996)</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47750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Screen Shot 2016-03-19 at 11.13.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17" y="3931092"/>
            <a:ext cx="3721608" cy="2894584"/>
          </a:xfrm>
          <a:prstGeom prst="rect">
            <a:avLst/>
          </a:prstGeom>
        </p:spPr>
      </p:pic>
      <p:pic>
        <p:nvPicPr>
          <p:cNvPr id="28" name="Picture 27" descr="Screen Shot 2016-03-19 at 11.08.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776" y="1030868"/>
            <a:ext cx="3721608" cy="2910604"/>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Screen Shot 2016-03-19 at 10.28.52 AM.png"/>
          <p:cNvPicPr>
            <a:picLocks noChangeAspect="1"/>
          </p:cNvPicPr>
          <p:nvPr/>
        </p:nvPicPr>
        <p:blipFill rotWithShape="1">
          <a:blip r:embed="rId5">
            <a:extLst>
              <a:ext uri="{28A0092B-C50C-407E-A947-70E740481C1C}">
                <a14:useLocalDpi xmlns:a14="http://schemas.microsoft.com/office/drawing/2010/main" val="0"/>
              </a:ext>
            </a:extLst>
          </a:blip>
          <a:srcRect l="50491"/>
          <a:stretch/>
        </p:blipFill>
        <p:spPr>
          <a:xfrm>
            <a:off x="4586656" y="1006210"/>
            <a:ext cx="3739656" cy="2950977"/>
          </a:xfrm>
          <a:prstGeom prst="rect">
            <a:avLst/>
          </a:prstGeom>
        </p:spPr>
      </p:pic>
      <p:cxnSp>
        <p:nvCxnSpPr>
          <p:cNvPr id="10" name="Straight Arrow Connector 9"/>
          <p:cNvCxnSpPr/>
          <p:nvPr/>
        </p:nvCxnSpPr>
        <p:spPr>
          <a:xfrm flipH="1">
            <a:off x="2453539" y="1525947"/>
            <a:ext cx="419277" cy="11533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809098" y="1258127"/>
            <a:ext cx="1073882"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 1</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4" name="Straight Arrow Connector 13"/>
          <p:cNvCxnSpPr/>
          <p:nvPr/>
        </p:nvCxnSpPr>
        <p:spPr>
          <a:xfrm flipH="1">
            <a:off x="6440470" y="1563884"/>
            <a:ext cx="419277" cy="11533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796029" y="1296064"/>
            <a:ext cx="1073882"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 1</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6" name="Straight Arrow Connector 15"/>
          <p:cNvCxnSpPr/>
          <p:nvPr/>
        </p:nvCxnSpPr>
        <p:spPr>
          <a:xfrm>
            <a:off x="1579399" y="3026580"/>
            <a:ext cx="381020" cy="0"/>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505517" y="2795747"/>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0" name="Straight Arrow Connector 19"/>
          <p:cNvCxnSpPr/>
          <p:nvPr/>
        </p:nvCxnSpPr>
        <p:spPr>
          <a:xfrm>
            <a:off x="5625459" y="3051238"/>
            <a:ext cx="381020" cy="0"/>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551577" y="2820405"/>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3" name="Rectangle 22"/>
          <p:cNvSpPr/>
          <p:nvPr/>
        </p:nvSpPr>
        <p:spPr>
          <a:xfrm>
            <a:off x="2011384" y="4032897"/>
            <a:ext cx="453970"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A</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5" name="Rectangle 24"/>
          <p:cNvSpPr/>
          <p:nvPr/>
        </p:nvSpPr>
        <p:spPr>
          <a:xfrm>
            <a:off x="1282299" y="1168330"/>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6" name="Rectangle 25"/>
          <p:cNvSpPr/>
          <p:nvPr/>
        </p:nvSpPr>
        <p:spPr>
          <a:xfrm>
            <a:off x="5354109" y="1258127"/>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2" name="Title 1"/>
          <p:cNvSpPr>
            <a:spLocks noGrp="1"/>
          </p:cNvSpPr>
          <p:nvPr>
            <p:ph type="title"/>
          </p:nvPr>
        </p:nvSpPr>
        <p:spPr>
          <a:xfrm>
            <a:off x="334283" y="-33716"/>
            <a:ext cx="8891111"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1978 Cleveland Superbomb</a:t>
            </a:r>
            <a:endParaRPr lang="en-US" sz="1800" b="1" dirty="0">
              <a:solidFill>
                <a:srgbClr val="FF0000"/>
              </a:solidFill>
              <a:latin typeface="Arial" panose="020B0604020202020204" pitchFamily="34" charset="0"/>
              <a:cs typeface="Arial" panose="020B0604020202020204" pitchFamily="34" charset="0"/>
            </a:endParaRPr>
          </a:p>
        </p:txBody>
      </p:sp>
      <p:sp>
        <p:nvSpPr>
          <p:cNvPr id="24"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et al. (1995, 1996)</a:t>
            </a:r>
            <a:endParaRPr lang="en-US" sz="1800" dirty="0">
              <a:latin typeface="Arial" panose="020B0604020202020204" pitchFamily="34" charset="0"/>
              <a:cs typeface="Arial" panose="020B0604020202020204" pitchFamily="34" charset="0"/>
            </a:endParaRPr>
          </a:p>
        </p:txBody>
      </p:sp>
      <p:sp>
        <p:nvSpPr>
          <p:cNvPr id="30" name="Content Placeholder 2"/>
          <p:cNvSpPr txBox="1">
            <a:spLocks/>
          </p:cNvSpPr>
          <p:nvPr/>
        </p:nvSpPr>
        <p:spPr>
          <a:xfrm>
            <a:off x="434435" y="738611"/>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latin typeface="Arial" panose="020B0604020202020204" pitchFamily="34" charset="0"/>
                <a:cs typeface="Arial" panose="020B0604020202020204" pitchFamily="34" charset="0"/>
              </a:rPr>
              <a:t>0000 UTC 25 January 1978</a:t>
            </a:r>
            <a:endParaRPr lang="en-US" sz="1600" b="1" baseline="30000" dirty="0">
              <a:latin typeface="Arial" panose="020B0604020202020204" pitchFamily="34" charset="0"/>
              <a:cs typeface="Arial" panose="020B0604020202020204" pitchFamily="34" charset="0"/>
            </a:endParaRPr>
          </a:p>
        </p:txBody>
      </p:sp>
      <p:sp>
        <p:nvSpPr>
          <p:cNvPr id="27" name="Content Placeholder 2"/>
          <p:cNvSpPr txBox="1">
            <a:spLocks/>
          </p:cNvSpPr>
          <p:nvPr/>
        </p:nvSpPr>
        <p:spPr>
          <a:xfrm>
            <a:off x="4391287" y="3905116"/>
            <a:ext cx="4472352" cy="269089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(a) Dynamic tropopause (DT; 1.5 PVU) potential temperature (black contours, every 10 K) and wind (flags and </a:t>
            </a:r>
            <a:r>
              <a:rPr lang="en-US" sz="1400" dirty="0">
                <a:solidFill>
                  <a:srgbClr val="000000"/>
                </a:solidFill>
                <a:latin typeface="Arial" panose="020B0604020202020204" pitchFamily="34" charset="0"/>
                <a:cs typeface="Arial" panose="020B0604020202020204" pitchFamily="34" charset="0"/>
              </a:rPr>
              <a:t>barbs, </a:t>
            </a:r>
            <a:r>
              <a:rPr lang="en-US" sz="1400" dirty="0" smtClean="0">
                <a:solidFill>
                  <a:srgbClr val="000000"/>
                </a:solidFill>
                <a:latin typeface="Arial" panose="020B0604020202020204" pitchFamily="34" charset="0"/>
                <a:cs typeface="Arial" panose="020B0604020202020204" pitchFamily="34" charset="0"/>
              </a:rPr>
              <a:t>m s</a:t>
            </a:r>
            <a:r>
              <a:rPr lang="en-US" sz="1400" baseline="30000" dirty="0">
                <a:solidFill>
                  <a:srgbClr val="000000"/>
                </a:solidFill>
                <a:latin typeface="Arial" panose="020B0604020202020204" pitchFamily="34" charset="0"/>
                <a:cs typeface="Arial" panose="020B0604020202020204" pitchFamily="34" charset="0"/>
              </a:rPr>
              <a:t>−</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(b) DT pressure (black contours, every 50 hPa) and relative vorticity (shaded every 2</a:t>
            </a:r>
            <a:r>
              <a:rPr lang="en-US" sz="1400" dirty="0" smtClean="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for values greater than </a:t>
            </a:r>
            <a:r>
              <a:rPr lang="en-US" sz="1400" dirty="0" smtClean="0">
                <a:solidFill>
                  <a:srgbClr val="000000"/>
                </a:solidFill>
                <a:latin typeface="Arial" panose="020B0604020202020204" pitchFamily="34" charset="0"/>
                <a:cs typeface="Arial" panose="020B0604020202020204" pitchFamily="34" charset="0"/>
              </a:rPr>
              <a:t>4</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 </a:t>
            </a:r>
            <a:r>
              <a:rPr lang="en-US" sz="1400" dirty="0" smtClean="0">
                <a:latin typeface="Arial" panose="020B0604020202020204" pitchFamily="34" charset="0"/>
                <a:cs typeface="Arial" panose="020B0604020202020204" pitchFamily="34" charset="0"/>
              </a:rPr>
              <a:t>); (c) surface potential temperature </a:t>
            </a:r>
            <a:r>
              <a:rPr lang="en-US" sz="1400" dirty="0" smtClean="0">
                <a:solidFill>
                  <a:srgbClr val="000000"/>
                </a:solidFill>
                <a:latin typeface="Arial" panose="020B0604020202020204" pitchFamily="34" charset="0"/>
                <a:cs typeface="Arial" panose="020B0604020202020204" pitchFamily="34" charset="0"/>
              </a:rPr>
              <a:t>(black contours, every 4 K) and relative vorticity (shaded every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for values greater than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Adapted from Fig. 4 in Hakim et al. (1995).</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06170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creen Shot 2016-03-19 at 11.15.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381" y="1058597"/>
            <a:ext cx="3721608" cy="2842771"/>
          </a:xfrm>
          <a:prstGeom prst="rect">
            <a:avLst/>
          </a:prstGeom>
        </p:spPr>
      </p:pic>
      <p:pic>
        <p:nvPicPr>
          <p:cNvPr id="11" name="Picture 10" descr="Screen Shot 2016-03-19 at 10.56.2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79" y="3958923"/>
            <a:ext cx="3721608" cy="2835937"/>
          </a:xfrm>
          <a:prstGeom prst="rect">
            <a:avLst/>
          </a:prstGeom>
        </p:spPr>
      </p:pic>
      <p:pic>
        <p:nvPicPr>
          <p:cNvPr id="2" name="Picture 1" descr="Screen Shot 2016-03-19 at 10.52.3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979" y="1028333"/>
            <a:ext cx="3721608" cy="2860706"/>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478199" y="1908146"/>
            <a:ext cx="419277" cy="11533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833758" y="1640326"/>
            <a:ext cx="1073882"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 1</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4" name="Straight Arrow Connector 13"/>
          <p:cNvCxnSpPr/>
          <p:nvPr/>
        </p:nvCxnSpPr>
        <p:spPr>
          <a:xfrm flipH="1">
            <a:off x="6514450" y="1970741"/>
            <a:ext cx="419277" cy="11533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870009" y="1702921"/>
            <a:ext cx="1073882"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 1</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6" name="Straight Arrow Connector 15"/>
          <p:cNvCxnSpPr/>
          <p:nvPr/>
        </p:nvCxnSpPr>
        <p:spPr>
          <a:xfrm>
            <a:off x="1986289" y="3186857"/>
            <a:ext cx="381020" cy="0"/>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912407" y="2956024"/>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0" name="Straight Arrow Connector 19"/>
          <p:cNvCxnSpPr/>
          <p:nvPr/>
        </p:nvCxnSpPr>
        <p:spPr>
          <a:xfrm>
            <a:off x="5973624" y="3148797"/>
            <a:ext cx="381020" cy="0"/>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899742" y="3033416"/>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3" name="Rectangle 22"/>
          <p:cNvSpPr/>
          <p:nvPr/>
        </p:nvSpPr>
        <p:spPr>
          <a:xfrm>
            <a:off x="2110539" y="4516429"/>
            <a:ext cx="453970"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A</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5" name="Rectangle 24"/>
          <p:cNvSpPr/>
          <p:nvPr/>
        </p:nvSpPr>
        <p:spPr>
          <a:xfrm>
            <a:off x="1590549" y="1356758"/>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6" name="Rectangle 25"/>
          <p:cNvSpPr/>
          <p:nvPr/>
        </p:nvSpPr>
        <p:spPr>
          <a:xfrm>
            <a:off x="5637699" y="1341728"/>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7" name="Rectangle 26"/>
          <p:cNvSpPr/>
          <p:nvPr/>
        </p:nvSpPr>
        <p:spPr>
          <a:xfrm>
            <a:off x="2800062" y="5671129"/>
            <a:ext cx="404002" cy="523220"/>
          </a:xfrm>
          <a:prstGeom prst="rect">
            <a:avLst/>
          </a:prstGeom>
          <a:noFill/>
        </p:spPr>
        <p:txBody>
          <a:bodyPr wrap="none" lIns="91440" tIns="45720" rIns="91440" bIns="45720">
            <a:spAutoFit/>
          </a:bodyPr>
          <a:lstStyle/>
          <a:p>
            <a:pPr algn="ctr"/>
            <a:r>
              <a:rPr lang="en-US" sz="28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L</a:t>
            </a:r>
            <a:endParaRPr lang="en-US" sz="28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8" name="Content Placeholder 2"/>
          <p:cNvSpPr txBox="1">
            <a:spLocks/>
          </p:cNvSpPr>
          <p:nvPr/>
        </p:nvSpPr>
        <p:spPr>
          <a:xfrm>
            <a:off x="3144300" y="6464425"/>
            <a:ext cx="1345356"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smtClean="0">
                <a:solidFill>
                  <a:srgbClr val="FF0000"/>
                </a:solidFill>
                <a:latin typeface="Arial" panose="020B0604020202020204" pitchFamily="34" charset="0"/>
                <a:cs typeface="Arial" panose="020B0604020202020204" pitchFamily="34" charset="0"/>
              </a:rPr>
              <a:t>998 hPa</a:t>
            </a:r>
            <a:endParaRPr lang="en-US" sz="1400" b="1" dirty="0">
              <a:solidFill>
                <a:srgbClr val="FF0000"/>
              </a:solidFill>
              <a:latin typeface="Arial" panose="020B0604020202020204" pitchFamily="34" charset="0"/>
              <a:cs typeface="Arial" panose="020B0604020202020204" pitchFamily="34" charset="0"/>
            </a:endParaRPr>
          </a:p>
        </p:txBody>
      </p:sp>
      <p:sp>
        <p:nvSpPr>
          <p:cNvPr id="24" name="Title 1"/>
          <p:cNvSpPr>
            <a:spLocks noGrp="1"/>
          </p:cNvSpPr>
          <p:nvPr>
            <p:ph type="title"/>
          </p:nvPr>
        </p:nvSpPr>
        <p:spPr>
          <a:xfrm>
            <a:off x="334283" y="-33716"/>
            <a:ext cx="8891111"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1978 Cleveland Superbomb</a:t>
            </a:r>
            <a:endParaRPr lang="en-US" sz="1800" b="1" dirty="0">
              <a:solidFill>
                <a:srgbClr val="FF0000"/>
              </a:solidFill>
              <a:latin typeface="Arial" panose="020B0604020202020204" pitchFamily="34" charset="0"/>
              <a:cs typeface="Arial" panose="020B0604020202020204" pitchFamily="34" charset="0"/>
            </a:endParaRPr>
          </a:p>
        </p:txBody>
      </p:sp>
      <p:sp>
        <p:nvSpPr>
          <p:cNvPr id="2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et al. (1995, 1996)</a:t>
            </a:r>
            <a:endParaRPr lang="en-US" sz="1800" dirty="0">
              <a:latin typeface="Arial" panose="020B0604020202020204" pitchFamily="34" charset="0"/>
              <a:cs typeface="Arial" panose="020B0604020202020204" pitchFamily="34" charset="0"/>
            </a:endParaRPr>
          </a:p>
        </p:txBody>
      </p:sp>
      <p:sp>
        <p:nvSpPr>
          <p:cNvPr id="30" name="Content Placeholder 2"/>
          <p:cNvSpPr txBox="1">
            <a:spLocks/>
          </p:cNvSpPr>
          <p:nvPr/>
        </p:nvSpPr>
        <p:spPr>
          <a:xfrm>
            <a:off x="434435" y="738611"/>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latin typeface="Arial" panose="020B0604020202020204" pitchFamily="34" charset="0"/>
                <a:cs typeface="Arial" panose="020B0604020202020204" pitchFamily="34" charset="0"/>
              </a:rPr>
              <a:t>1200 UTC 25 January 1978</a:t>
            </a:r>
            <a:endParaRPr lang="en-US" sz="1600" b="1" baseline="30000" dirty="0">
              <a:latin typeface="Arial" panose="020B0604020202020204" pitchFamily="34" charset="0"/>
              <a:cs typeface="Arial" panose="020B0604020202020204" pitchFamily="34" charset="0"/>
            </a:endParaRPr>
          </a:p>
        </p:txBody>
      </p:sp>
      <p:sp>
        <p:nvSpPr>
          <p:cNvPr id="31" name="Content Placeholder 2"/>
          <p:cNvSpPr txBox="1">
            <a:spLocks/>
          </p:cNvSpPr>
          <p:nvPr/>
        </p:nvSpPr>
        <p:spPr>
          <a:xfrm>
            <a:off x="4391287" y="3905116"/>
            <a:ext cx="4472352" cy="269089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(a) Dynamic tropopause (DT; 1.5 PVU) potential temperature (black contours, every 10 K) and wind (flags and </a:t>
            </a:r>
            <a:r>
              <a:rPr lang="en-US" sz="1400" dirty="0">
                <a:solidFill>
                  <a:srgbClr val="000000"/>
                </a:solidFill>
                <a:latin typeface="Arial" panose="020B0604020202020204" pitchFamily="34" charset="0"/>
                <a:cs typeface="Arial" panose="020B0604020202020204" pitchFamily="34" charset="0"/>
              </a:rPr>
              <a:t>barbs, </a:t>
            </a:r>
            <a:r>
              <a:rPr lang="en-US" sz="1400" dirty="0" smtClean="0">
                <a:solidFill>
                  <a:srgbClr val="000000"/>
                </a:solidFill>
                <a:latin typeface="Arial" panose="020B0604020202020204" pitchFamily="34" charset="0"/>
                <a:cs typeface="Arial" panose="020B0604020202020204" pitchFamily="34" charset="0"/>
              </a:rPr>
              <a:t>m s</a:t>
            </a:r>
            <a:r>
              <a:rPr lang="en-US" sz="1400" baseline="30000" dirty="0">
                <a:solidFill>
                  <a:srgbClr val="000000"/>
                </a:solidFill>
                <a:latin typeface="Arial" panose="020B0604020202020204" pitchFamily="34" charset="0"/>
                <a:cs typeface="Arial" panose="020B0604020202020204" pitchFamily="34" charset="0"/>
              </a:rPr>
              <a:t>−</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(b) DT pressure (black contours, every 50 hPa) and relative vorticity (shaded every 2</a:t>
            </a:r>
            <a:r>
              <a:rPr lang="en-US" sz="1400" dirty="0" smtClean="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for values greater than </a:t>
            </a:r>
            <a:r>
              <a:rPr lang="en-US" sz="1400" dirty="0" smtClean="0">
                <a:solidFill>
                  <a:srgbClr val="000000"/>
                </a:solidFill>
                <a:latin typeface="Arial" panose="020B0604020202020204" pitchFamily="34" charset="0"/>
                <a:cs typeface="Arial" panose="020B0604020202020204" pitchFamily="34" charset="0"/>
              </a:rPr>
              <a:t>4</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 </a:t>
            </a:r>
            <a:r>
              <a:rPr lang="en-US" sz="1400" dirty="0" smtClean="0">
                <a:latin typeface="Arial" panose="020B0604020202020204" pitchFamily="34" charset="0"/>
                <a:cs typeface="Arial" panose="020B0604020202020204" pitchFamily="34" charset="0"/>
              </a:rPr>
              <a:t>); (c) surface potential temperature </a:t>
            </a:r>
            <a:r>
              <a:rPr lang="en-US" sz="1400" dirty="0" smtClean="0">
                <a:solidFill>
                  <a:srgbClr val="000000"/>
                </a:solidFill>
                <a:latin typeface="Arial" panose="020B0604020202020204" pitchFamily="34" charset="0"/>
                <a:cs typeface="Arial" panose="020B0604020202020204" pitchFamily="34" charset="0"/>
              </a:rPr>
              <a:t>(black contours, every 4 K) and relative vorticity (shaded every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for values greater than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Adapted from Fig. 6 in Hakim et al. (1995).</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42749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456780"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What are Coherent </a:t>
            </a:r>
            <a:r>
              <a:rPr lang="en-US" sz="1800" b="1" dirty="0">
                <a:solidFill>
                  <a:srgbClr val="FF0000"/>
                </a:solidFill>
                <a:latin typeface="Arial" panose="020B0604020202020204" pitchFamily="34" charset="0"/>
                <a:cs typeface="Arial" panose="020B0604020202020204" pitchFamily="34" charset="0"/>
              </a:rPr>
              <a:t>D</a:t>
            </a:r>
            <a:r>
              <a:rPr lang="en-US" sz="1800" b="1" dirty="0" smtClean="0">
                <a:solidFill>
                  <a:srgbClr val="FF0000"/>
                </a:solidFill>
                <a:latin typeface="Arial" panose="020B0604020202020204" pitchFamily="34" charset="0"/>
                <a:cs typeface="Arial" panose="020B0604020202020204" pitchFamily="34" charset="0"/>
              </a:rPr>
              <a:t>isturbances on the Dynamic </a:t>
            </a:r>
            <a:r>
              <a:rPr lang="en-US" sz="1800" b="1" dirty="0">
                <a:solidFill>
                  <a:srgbClr val="FF0000"/>
                </a:solidFill>
                <a:latin typeface="Arial" panose="020B0604020202020204" pitchFamily="34" charset="0"/>
                <a:cs typeface="Arial" panose="020B0604020202020204" pitchFamily="34" charset="0"/>
              </a:rPr>
              <a:t>T</a:t>
            </a:r>
            <a:r>
              <a:rPr lang="en-US" sz="1800" b="1" dirty="0" smtClean="0">
                <a:solidFill>
                  <a:srgbClr val="FF0000"/>
                </a:solidFill>
                <a:latin typeface="Arial" panose="020B0604020202020204" pitchFamily="34" charset="0"/>
                <a:cs typeface="Arial" panose="020B0604020202020204" pitchFamily="34" charset="0"/>
              </a:rPr>
              <a:t>ropopause (DT)?</a:t>
            </a:r>
            <a:endParaRPr lang="en-US" sz="1800" b="1" dirty="0">
              <a:solidFill>
                <a:srgbClr val="000000"/>
              </a:solidFill>
              <a:latin typeface="Arial" panose="020B0604020202020204" pitchFamily="34" charset="0"/>
              <a:cs typeface="Arial" panose="020B0604020202020204" pitchFamily="34" charset="0"/>
            </a:endParaRPr>
          </a:p>
        </p:txBody>
      </p:sp>
      <p:pic>
        <p:nvPicPr>
          <p:cNvPr id="2" name="Picture 1" descr="DT_theta_1.png"/>
          <p:cNvPicPr>
            <a:picLocks noChangeAspect="1"/>
          </p:cNvPicPr>
          <p:nvPr/>
        </p:nvPicPr>
        <p:blipFill rotWithShape="1">
          <a:blip r:embed="rId3">
            <a:extLst>
              <a:ext uri="{28A0092B-C50C-407E-A947-70E740481C1C}">
                <a14:useLocalDpi xmlns:a14="http://schemas.microsoft.com/office/drawing/2010/main" val="0"/>
              </a:ext>
            </a:extLst>
          </a:blip>
          <a:srcRect l="7154" t="3766" r="7262" b="14518"/>
          <a:stretch/>
        </p:blipFill>
        <p:spPr>
          <a:xfrm>
            <a:off x="2651979" y="2629152"/>
            <a:ext cx="6294855" cy="3869336"/>
          </a:xfrm>
          <a:prstGeom prst="rect">
            <a:avLst/>
          </a:prstGeom>
        </p:spPr>
      </p:pic>
      <p:grpSp>
        <p:nvGrpSpPr>
          <p:cNvPr id="7" name="Group 6"/>
          <p:cNvGrpSpPr/>
          <p:nvPr/>
        </p:nvGrpSpPr>
        <p:grpSpPr>
          <a:xfrm>
            <a:off x="2652036" y="6498488"/>
            <a:ext cx="6440103" cy="322862"/>
            <a:chOff x="1505346" y="6498488"/>
            <a:chExt cx="6440103" cy="322862"/>
          </a:xfrm>
        </p:grpSpPr>
        <p:pic>
          <p:nvPicPr>
            <p:cNvPr id="3" name="Picture 2" descr="DT_theta_1.png"/>
            <p:cNvPicPr>
              <a:picLocks noChangeAspect="1"/>
            </p:cNvPicPr>
            <p:nvPr/>
          </p:nvPicPr>
          <p:blipFill rotWithShape="1">
            <a:blip r:embed="rId3">
              <a:extLst>
                <a:ext uri="{28A0092B-C50C-407E-A947-70E740481C1C}">
                  <a14:useLocalDpi xmlns:a14="http://schemas.microsoft.com/office/drawing/2010/main" val="0"/>
                </a:ext>
              </a:extLst>
            </a:blip>
            <a:srcRect l="6963" t="95093" r="10746" b="2588"/>
            <a:stretch/>
          </p:blipFill>
          <p:spPr>
            <a:xfrm>
              <a:off x="1505346" y="6569074"/>
              <a:ext cx="6080760" cy="110325"/>
            </a:xfrm>
            <a:prstGeom prst="rect">
              <a:avLst/>
            </a:prstGeom>
          </p:spPr>
        </p:pic>
        <p:sp>
          <p:nvSpPr>
            <p:cNvPr id="13" name="TextBox 12"/>
            <p:cNvSpPr txBox="1"/>
            <p:nvPr/>
          </p:nvSpPr>
          <p:spPr>
            <a:xfrm>
              <a:off x="1530006" y="6679399"/>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9" name="TextBox 18"/>
            <p:cNvSpPr txBox="1"/>
            <p:nvPr/>
          </p:nvSpPr>
          <p:spPr>
            <a:xfrm>
              <a:off x="2168276" y="6682851"/>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20" name="TextBox 19"/>
            <p:cNvSpPr txBox="1"/>
            <p:nvPr/>
          </p:nvSpPr>
          <p:spPr>
            <a:xfrm>
              <a:off x="2787995" y="6682851"/>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441468"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2" name="TextBox 21"/>
            <p:cNvSpPr txBox="1"/>
            <p:nvPr/>
          </p:nvSpPr>
          <p:spPr>
            <a:xfrm>
              <a:off x="4091706" y="6679399"/>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3" name="TextBox 22"/>
            <p:cNvSpPr txBox="1"/>
            <p:nvPr/>
          </p:nvSpPr>
          <p:spPr>
            <a:xfrm>
              <a:off x="4708191"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4" name="TextBox 23"/>
            <p:cNvSpPr txBox="1"/>
            <p:nvPr/>
          </p:nvSpPr>
          <p:spPr>
            <a:xfrm>
              <a:off x="5340239"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5" name="TextBox 24"/>
            <p:cNvSpPr txBox="1"/>
            <p:nvPr/>
          </p:nvSpPr>
          <p:spPr>
            <a:xfrm>
              <a:off x="5993712"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26" name="TextBox 25"/>
            <p:cNvSpPr txBox="1"/>
            <p:nvPr/>
          </p:nvSpPr>
          <p:spPr>
            <a:xfrm>
              <a:off x="6610196" y="6679399"/>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27" name="TextBox 26"/>
            <p:cNvSpPr txBox="1"/>
            <p:nvPr/>
          </p:nvSpPr>
          <p:spPr>
            <a:xfrm>
              <a:off x="7273220" y="6679399"/>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28" name="TextBox 27"/>
            <p:cNvSpPr txBox="1"/>
            <p:nvPr/>
          </p:nvSpPr>
          <p:spPr>
            <a:xfrm>
              <a:off x="1842892" y="6679399"/>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29" name="TextBox 28"/>
            <p:cNvSpPr txBox="1"/>
            <p:nvPr/>
          </p:nvSpPr>
          <p:spPr>
            <a:xfrm>
              <a:off x="2475109" y="668285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0" name="TextBox 29"/>
            <p:cNvSpPr txBox="1"/>
            <p:nvPr/>
          </p:nvSpPr>
          <p:spPr>
            <a:xfrm>
              <a:off x="3125541"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1" name="TextBox 30"/>
            <p:cNvSpPr txBox="1"/>
            <p:nvPr/>
          </p:nvSpPr>
          <p:spPr>
            <a:xfrm>
              <a:off x="3766490"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2" name="TextBox 31"/>
            <p:cNvSpPr txBox="1"/>
            <p:nvPr/>
          </p:nvSpPr>
          <p:spPr>
            <a:xfrm>
              <a:off x="4404592" y="6679399"/>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33" name="TextBox 32"/>
            <p:cNvSpPr txBox="1"/>
            <p:nvPr/>
          </p:nvSpPr>
          <p:spPr>
            <a:xfrm>
              <a:off x="5039683" y="6679399"/>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34" name="TextBox 33"/>
            <p:cNvSpPr txBox="1"/>
            <p:nvPr/>
          </p:nvSpPr>
          <p:spPr>
            <a:xfrm>
              <a:off x="5680826" y="6679399"/>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5" name="TextBox 34"/>
            <p:cNvSpPr txBox="1"/>
            <p:nvPr/>
          </p:nvSpPr>
          <p:spPr>
            <a:xfrm>
              <a:off x="6321970"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6" name="TextBox 35"/>
            <p:cNvSpPr txBox="1"/>
            <p:nvPr/>
          </p:nvSpPr>
          <p:spPr>
            <a:xfrm>
              <a:off x="6947742"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7" name="TextBox 36"/>
            <p:cNvSpPr txBox="1"/>
            <p:nvPr/>
          </p:nvSpPr>
          <p:spPr>
            <a:xfrm>
              <a:off x="7549116" y="6498488"/>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4" name="Oval 3"/>
          <p:cNvSpPr/>
          <p:nvPr/>
        </p:nvSpPr>
        <p:spPr>
          <a:xfrm>
            <a:off x="3314966" y="2934300"/>
            <a:ext cx="791995" cy="791995"/>
          </a:xfrm>
          <a:prstGeom prst="ellipse">
            <a:avLst/>
          </a:prstGeom>
          <a:noFill/>
          <a:ln w="50800">
            <a:solidFill>
              <a:srgbClr val="39D8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486929" y="5244274"/>
            <a:ext cx="791995" cy="791995"/>
          </a:xfrm>
          <a:prstGeom prst="ellipse">
            <a:avLst/>
          </a:prstGeom>
          <a:noFill/>
          <a:ln w="50800">
            <a:solidFill>
              <a:srgbClr val="39D8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250726" y="2823118"/>
            <a:ext cx="625796" cy="625796"/>
          </a:xfrm>
          <a:prstGeom prst="ellipse">
            <a:avLst/>
          </a:prstGeom>
          <a:noFill/>
          <a:ln w="50800">
            <a:solidFill>
              <a:srgbClr val="39D8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8223307" y="3262246"/>
            <a:ext cx="612557" cy="612557"/>
          </a:xfrm>
          <a:prstGeom prst="ellipse">
            <a:avLst/>
          </a:prstGeom>
          <a:noFill/>
          <a:ln w="50800">
            <a:solidFill>
              <a:srgbClr val="39D8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Content Placeholder 2"/>
          <p:cNvSpPr>
            <a:spLocks noGrp="1"/>
          </p:cNvSpPr>
          <p:nvPr>
            <p:ph idx="1"/>
          </p:nvPr>
        </p:nvSpPr>
        <p:spPr>
          <a:xfrm>
            <a:off x="455452" y="836755"/>
            <a:ext cx="8229600" cy="1555070"/>
          </a:xfrm>
        </p:spPr>
        <p:txBody>
          <a:bodyPr>
            <a:normAutofit/>
          </a:bodyPr>
          <a:lstStyle/>
          <a:p>
            <a:r>
              <a:rPr lang="en-US" sz="1600" dirty="0" smtClean="0">
                <a:latin typeface="Arial" panose="020B0604020202020204" pitchFamily="34" charset="0"/>
                <a:cs typeface="Arial" panose="020B0604020202020204" pitchFamily="34" charset="0"/>
              </a:rPr>
              <a:t>Coherent disturbances on the DT are material features </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Can be identified by closed contours of DT potential temperature or DT pressure, indicative of parcel trapping (Hakim 2000; Pyle et al. 2004; Cavallo and Hakim 2009)</a:t>
            </a:r>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42" name="Content Placeholder 2"/>
          <p:cNvSpPr txBox="1">
            <a:spLocks/>
          </p:cNvSpPr>
          <p:nvPr/>
        </p:nvSpPr>
        <p:spPr>
          <a:xfrm>
            <a:off x="115632" y="4009862"/>
            <a:ext cx="2536348" cy="108001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solidFill>
                  <a:srgbClr val="000000"/>
                </a:solidFill>
                <a:latin typeface="Arial" panose="020B0604020202020204" pitchFamily="34" charset="0"/>
                <a:cs typeface="Arial" panose="020B0604020202020204" pitchFamily="34" charset="0"/>
              </a:rPr>
              <a:t>Potential temperature (K, shaded), wind speed (black, every 10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baseline="30000"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starting at 50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dirty="0">
                <a:solidFill>
                  <a:srgbClr val="000000"/>
                </a:solidFill>
                <a:latin typeface="Arial" panose="020B0604020202020204" pitchFamily="34" charset="0"/>
                <a:cs typeface="Arial" panose="020B0604020202020204" pitchFamily="34" charset="0"/>
              </a:rPr>
              <a:t>)</a:t>
            </a:r>
            <a:r>
              <a:rPr lang="en-US" sz="1400" dirty="0" smtClean="0">
                <a:solidFill>
                  <a:srgbClr val="000000"/>
                </a:solidFill>
                <a:latin typeface="Arial" panose="020B0604020202020204" pitchFamily="34" charset="0"/>
                <a:cs typeface="Arial" panose="020B0604020202020204" pitchFamily="34" charset="0"/>
              </a:rPr>
              <a:t>, and </a:t>
            </a:r>
            <a:r>
              <a:rPr lang="en-US" sz="1400" dirty="0">
                <a:solidFill>
                  <a:srgbClr val="000000"/>
                </a:solidFill>
                <a:latin typeface="Arial" panose="020B0604020202020204" pitchFamily="34" charset="0"/>
                <a:cs typeface="Arial" panose="020B0604020202020204" pitchFamily="34" charset="0"/>
              </a:rPr>
              <a:t>wind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barbs</a:t>
            </a:r>
            <a:r>
              <a:rPr lang="en-US" sz="1400" dirty="0">
                <a:solidFill>
                  <a:srgbClr val="000000"/>
                </a:solidFill>
                <a:latin typeface="Arial" panose="020B0604020202020204" pitchFamily="34" charset="0"/>
                <a:cs typeface="Arial" panose="020B0604020202020204" pitchFamily="34" charset="0"/>
              </a:rPr>
              <a:t>) on 2-PVU </a:t>
            </a:r>
            <a:r>
              <a:rPr lang="en-US" sz="1400" dirty="0" smtClean="0">
                <a:solidFill>
                  <a:srgbClr val="000000"/>
                </a:solidFill>
                <a:latin typeface="Arial" panose="020B0604020202020204" pitchFamily="34" charset="0"/>
                <a:cs typeface="Arial" panose="020B0604020202020204" pitchFamily="34" charset="0"/>
              </a:rPr>
              <a:t>surface. Plotted using 0.5° NCEP CFSR dataset.</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43" name="Content Placeholder 2"/>
          <p:cNvSpPr txBox="1">
            <a:spLocks/>
          </p:cNvSpPr>
          <p:nvPr/>
        </p:nvSpPr>
        <p:spPr>
          <a:xfrm>
            <a:off x="0" y="3410194"/>
            <a:ext cx="2712111"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400" b="1" dirty="0" smtClean="0">
                <a:solidFill>
                  <a:srgbClr val="000000"/>
                </a:solidFill>
                <a:latin typeface="Arial" panose="020B0604020202020204" pitchFamily="34" charset="0"/>
                <a:cs typeface="Arial" panose="020B0604020202020204" pitchFamily="34" charset="0"/>
              </a:rPr>
              <a:t>0600 UTC 17 November 2013</a:t>
            </a:r>
            <a:endParaRPr lang="en-US" sz="1400" b="1"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4541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3-19 at 11.02.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35" y="3965210"/>
            <a:ext cx="3721608" cy="2844883"/>
          </a:xfrm>
          <a:prstGeom prst="rect">
            <a:avLst/>
          </a:prstGeom>
        </p:spPr>
      </p:pic>
      <p:pic>
        <p:nvPicPr>
          <p:cNvPr id="6" name="Picture 5" descr="Screen Shot 2016-03-19 at 11.00.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996" y="1045938"/>
            <a:ext cx="3721608" cy="2876605"/>
          </a:xfrm>
          <a:prstGeom prst="rect">
            <a:avLst/>
          </a:prstGeom>
        </p:spPr>
      </p:pic>
      <p:pic>
        <p:nvPicPr>
          <p:cNvPr id="4" name="Picture 3" descr="Screen Shot 2016-03-19 at 10.59.4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979" y="1045938"/>
            <a:ext cx="3721608" cy="2867616"/>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Content Placeholder 2"/>
          <p:cNvSpPr txBox="1">
            <a:spLocks/>
          </p:cNvSpPr>
          <p:nvPr/>
        </p:nvSpPr>
        <p:spPr>
          <a:xfrm>
            <a:off x="4391287" y="3905116"/>
            <a:ext cx="4472352" cy="269089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(a) Dynamic tropopause (DT; 1.5 PVU) potential temperature (black contours, every 10 K) and wind (flags and </a:t>
            </a:r>
            <a:r>
              <a:rPr lang="en-US" sz="1400" dirty="0">
                <a:solidFill>
                  <a:srgbClr val="000000"/>
                </a:solidFill>
                <a:latin typeface="Arial" panose="020B0604020202020204" pitchFamily="34" charset="0"/>
                <a:cs typeface="Arial" panose="020B0604020202020204" pitchFamily="34" charset="0"/>
              </a:rPr>
              <a:t>barbs, </a:t>
            </a:r>
            <a:r>
              <a:rPr lang="en-US" sz="1400" dirty="0" smtClean="0">
                <a:solidFill>
                  <a:srgbClr val="000000"/>
                </a:solidFill>
                <a:latin typeface="Arial" panose="020B0604020202020204" pitchFamily="34" charset="0"/>
                <a:cs typeface="Arial" panose="020B0604020202020204" pitchFamily="34" charset="0"/>
              </a:rPr>
              <a:t>m s</a:t>
            </a:r>
            <a:r>
              <a:rPr lang="en-US" sz="1400" baseline="30000" dirty="0">
                <a:solidFill>
                  <a:srgbClr val="000000"/>
                </a:solidFill>
                <a:latin typeface="Arial" panose="020B0604020202020204" pitchFamily="34" charset="0"/>
                <a:cs typeface="Arial" panose="020B0604020202020204" pitchFamily="34" charset="0"/>
              </a:rPr>
              <a:t>−</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(b) DT pressure (black contours, every 50 hPa) and relative vorticity (shaded every 2</a:t>
            </a:r>
            <a:r>
              <a:rPr lang="en-US" sz="1400" dirty="0" smtClean="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for values greater than </a:t>
            </a:r>
            <a:r>
              <a:rPr lang="en-US" sz="1400" dirty="0" smtClean="0">
                <a:solidFill>
                  <a:srgbClr val="000000"/>
                </a:solidFill>
                <a:latin typeface="Arial" panose="020B0604020202020204" pitchFamily="34" charset="0"/>
                <a:cs typeface="Arial" panose="020B0604020202020204" pitchFamily="34" charset="0"/>
              </a:rPr>
              <a:t>4</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 </a:t>
            </a:r>
            <a:r>
              <a:rPr lang="en-US" sz="1400" dirty="0" smtClean="0">
                <a:latin typeface="Arial" panose="020B0604020202020204" pitchFamily="34" charset="0"/>
                <a:cs typeface="Arial" panose="020B0604020202020204" pitchFamily="34" charset="0"/>
              </a:rPr>
              <a:t>); (c) surface potential temperature </a:t>
            </a:r>
            <a:r>
              <a:rPr lang="en-US" sz="1400" dirty="0" smtClean="0">
                <a:solidFill>
                  <a:srgbClr val="000000"/>
                </a:solidFill>
                <a:latin typeface="Arial" panose="020B0604020202020204" pitchFamily="34" charset="0"/>
                <a:cs typeface="Arial" panose="020B0604020202020204" pitchFamily="34" charset="0"/>
              </a:rPr>
              <a:t>(black contours, every 4 K) and relative vorticity (shaded every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for values greater than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Adapted from Fig. 8 in Hakim et al. (1995).</a:t>
            </a:r>
            <a:endParaRPr lang="en-US" sz="1400" baseline="30000" dirty="0">
              <a:solidFill>
                <a:srgbClr val="000000"/>
              </a:solidFill>
              <a:latin typeface="Arial" panose="020B0604020202020204" pitchFamily="34" charset="0"/>
              <a:cs typeface="Arial" panose="020B0604020202020204" pitchFamily="34" charset="0"/>
            </a:endParaRPr>
          </a:p>
        </p:txBody>
      </p:sp>
      <p:cxnSp>
        <p:nvCxnSpPr>
          <p:cNvPr id="10" name="Straight Arrow Connector 9"/>
          <p:cNvCxnSpPr/>
          <p:nvPr/>
        </p:nvCxnSpPr>
        <p:spPr>
          <a:xfrm>
            <a:off x="2183595" y="2451120"/>
            <a:ext cx="553596" cy="1"/>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109713" y="2233573"/>
            <a:ext cx="1073882"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 1</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6" name="Straight Arrow Connector 15"/>
          <p:cNvCxnSpPr/>
          <p:nvPr/>
        </p:nvCxnSpPr>
        <p:spPr>
          <a:xfrm>
            <a:off x="2601561" y="3125711"/>
            <a:ext cx="491990" cy="0"/>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527679" y="2894878"/>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0" name="Straight Arrow Connector 19"/>
          <p:cNvCxnSpPr/>
          <p:nvPr/>
        </p:nvCxnSpPr>
        <p:spPr>
          <a:xfrm>
            <a:off x="6699251" y="3168105"/>
            <a:ext cx="467330" cy="0"/>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625369" y="2937272"/>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3" name="Rectangle 22"/>
          <p:cNvSpPr/>
          <p:nvPr/>
        </p:nvSpPr>
        <p:spPr>
          <a:xfrm>
            <a:off x="2374514" y="4886299"/>
            <a:ext cx="453970"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A</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5" name="Rectangle 24"/>
          <p:cNvSpPr/>
          <p:nvPr/>
        </p:nvSpPr>
        <p:spPr>
          <a:xfrm>
            <a:off x="1676859" y="1369586"/>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6" name="Rectangle 25"/>
          <p:cNvSpPr/>
          <p:nvPr/>
        </p:nvSpPr>
        <p:spPr>
          <a:xfrm>
            <a:off x="5773329" y="1379214"/>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7" name="Straight Arrow Connector 26"/>
          <p:cNvCxnSpPr/>
          <p:nvPr/>
        </p:nvCxnSpPr>
        <p:spPr>
          <a:xfrm>
            <a:off x="6313285" y="2462492"/>
            <a:ext cx="553596" cy="1"/>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5239403" y="2244945"/>
            <a:ext cx="1073882"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 1</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30" name="Rectangle 29"/>
          <p:cNvSpPr/>
          <p:nvPr/>
        </p:nvSpPr>
        <p:spPr>
          <a:xfrm>
            <a:off x="3122681" y="5409519"/>
            <a:ext cx="404002" cy="523220"/>
          </a:xfrm>
          <a:prstGeom prst="rect">
            <a:avLst/>
          </a:prstGeom>
          <a:noFill/>
        </p:spPr>
        <p:txBody>
          <a:bodyPr wrap="none" lIns="91440" tIns="45720" rIns="91440" bIns="45720">
            <a:spAutoFit/>
          </a:bodyPr>
          <a:lstStyle/>
          <a:p>
            <a:pPr algn="ctr"/>
            <a:r>
              <a:rPr lang="en-US" sz="28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L</a:t>
            </a:r>
            <a:endParaRPr lang="en-US" sz="28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31" name="Content Placeholder 2"/>
          <p:cNvSpPr txBox="1">
            <a:spLocks/>
          </p:cNvSpPr>
          <p:nvPr/>
        </p:nvSpPr>
        <p:spPr>
          <a:xfrm>
            <a:off x="3144300" y="6464425"/>
            <a:ext cx="1345356"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smtClean="0">
                <a:solidFill>
                  <a:srgbClr val="FF0000"/>
                </a:solidFill>
                <a:latin typeface="Arial" panose="020B0604020202020204" pitchFamily="34" charset="0"/>
                <a:cs typeface="Arial" panose="020B0604020202020204" pitchFamily="34" charset="0"/>
              </a:rPr>
              <a:t>982 hPa</a:t>
            </a:r>
            <a:endParaRPr lang="en-US" sz="1400" b="1" dirty="0">
              <a:solidFill>
                <a:srgbClr val="FF0000"/>
              </a:solidFill>
              <a:latin typeface="Arial" panose="020B0604020202020204" pitchFamily="34" charset="0"/>
              <a:cs typeface="Arial" panose="020B0604020202020204" pitchFamily="34" charset="0"/>
            </a:endParaRPr>
          </a:p>
        </p:txBody>
      </p:sp>
      <p:sp>
        <p:nvSpPr>
          <p:cNvPr id="24" name="Title 1"/>
          <p:cNvSpPr>
            <a:spLocks noGrp="1"/>
          </p:cNvSpPr>
          <p:nvPr>
            <p:ph type="title"/>
          </p:nvPr>
        </p:nvSpPr>
        <p:spPr>
          <a:xfrm>
            <a:off x="334283" y="-33716"/>
            <a:ext cx="8891111"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1978 Cleveland Superbomb</a:t>
            </a:r>
            <a:endParaRPr lang="en-US" sz="1800" b="1" dirty="0">
              <a:solidFill>
                <a:srgbClr val="FF0000"/>
              </a:solidFill>
              <a:latin typeface="Arial" panose="020B0604020202020204" pitchFamily="34" charset="0"/>
              <a:cs typeface="Arial" panose="020B0604020202020204" pitchFamily="34" charset="0"/>
            </a:endParaRPr>
          </a:p>
        </p:txBody>
      </p:sp>
      <p:sp>
        <p:nvSpPr>
          <p:cNvPr id="2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et al. (1995, 1996)</a:t>
            </a:r>
            <a:endParaRPr lang="en-US" sz="1800" dirty="0">
              <a:latin typeface="Arial" panose="020B0604020202020204" pitchFamily="34" charset="0"/>
              <a:cs typeface="Arial" panose="020B0604020202020204" pitchFamily="34" charset="0"/>
            </a:endParaRPr>
          </a:p>
        </p:txBody>
      </p:sp>
      <p:sp>
        <p:nvSpPr>
          <p:cNvPr id="32" name="Content Placeholder 2"/>
          <p:cNvSpPr txBox="1">
            <a:spLocks/>
          </p:cNvSpPr>
          <p:nvPr/>
        </p:nvSpPr>
        <p:spPr>
          <a:xfrm>
            <a:off x="434435" y="738611"/>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latin typeface="Arial" panose="020B0604020202020204" pitchFamily="34" charset="0"/>
                <a:cs typeface="Arial" panose="020B0604020202020204" pitchFamily="34" charset="0"/>
              </a:rPr>
              <a:t>0000 UTC 26 January 1978</a:t>
            </a:r>
            <a:endParaRPr lang="en-US" sz="1600" b="1"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97182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3-19 at 11.06.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05" y="3963795"/>
            <a:ext cx="3721608" cy="2858627"/>
          </a:xfrm>
          <a:prstGeom prst="rect">
            <a:avLst/>
          </a:prstGeom>
        </p:spPr>
      </p:pic>
      <p:pic>
        <p:nvPicPr>
          <p:cNvPr id="3" name="Picture 2" descr="Screen Shot 2016-03-19 at 11.05.4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7225" y="1058267"/>
            <a:ext cx="3721608" cy="2858627"/>
          </a:xfrm>
          <a:prstGeom prst="rect">
            <a:avLst/>
          </a:prstGeom>
        </p:spPr>
      </p:pic>
      <p:pic>
        <p:nvPicPr>
          <p:cNvPr id="2" name="Picture 1" descr="Screen Shot 2016-03-19 at 11.04.2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45" y="1070596"/>
            <a:ext cx="3721608" cy="2824835"/>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821430" y="2726647"/>
            <a:ext cx="295846" cy="316179"/>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180285" y="2959941"/>
            <a:ext cx="1073882"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 1</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6" name="Straight Arrow Connector 15"/>
          <p:cNvCxnSpPr/>
          <p:nvPr/>
        </p:nvCxnSpPr>
        <p:spPr>
          <a:xfrm flipH="1">
            <a:off x="3698915" y="1879250"/>
            <a:ext cx="123287" cy="473038"/>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3203606" y="1451262"/>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3" name="Rectangle 22"/>
          <p:cNvSpPr/>
          <p:nvPr/>
        </p:nvSpPr>
        <p:spPr>
          <a:xfrm>
            <a:off x="2922136" y="5243839"/>
            <a:ext cx="453970"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A</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5" name="Rectangle 24"/>
          <p:cNvSpPr/>
          <p:nvPr/>
        </p:nvSpPr>
        <p:spPr>
          <a:xfrm>
            <a:off x="1943355" y="1591553"/>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32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6" name="Rectangle 25"/>
          <p:cNvSpPr/>
          <p:nvPr/>
        </p:nvSpPr>
        <p:spPr>
          <a:xfrm>
            <a:off x="5996532" y="1586288"/>
            <a:ext cx="443977" cy="523220"/>
          </a:xfrm>
          <a:prstGeom prst="rect">
            <a:avLst/>
          </a:prstGeom>
          <a:noFill/>
        </p:spPr>
        <p:txBody>
          <a:bodyPr wrap="none" lIns="91440" tIns="45720" rIns="91440" bIns="45720">
            <a:spAutoFit/>
          </a:bodyPr>
          <a:lstStyle/>
          <a:p>
            <a:pPr algn="ctr"/>
            <a:r>
              <a:rPr lang="en-US" sz="2800" b="1"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7" name="Straight Arrow Connector 26"/>
          <p:cNvCxnSpPr/>
          <p:nvPr/>
        </p:nvCxnSpPr>
        <p:spPr>
          <a:xfrm flipV="1">
            <a:off x="6919430" y="2731099"/>
            <a:ext cx="295846" cy="316179"/>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6278285" y="2964393"/>
            <a:ext cx="1073882" cy="461665"/>
          </a:xfrm>
          <a:prstGeom prst="rect">
            <a:avLst/>
          </a:prstGeom>
          <a:noFill/>
        </p:spPr>
        <p:txBody>
          <a:bodyPr wrap="none" lIns="91440" tIns="45720" rIns="91440" bIns="45720">
            <a:spAutoFit/>
          </a:bodyPr>
          <a:lstStyle/>
          <a:p>
            <a:pPr algn="ctr"/>
            <a:r>
              <a:rPr lang="en-US" sz="24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 1</a:t>
            </a:r>
            <a:endParaRPr lang="en-US" sz="24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9" name="Straight Arrow Connector 28"/>
          <p:cNvCxnSpPr/>
          <p:nvPr/>
        </p:nvCxnSpPr>
        <p:spPr>
          <a:xfrm flipH="1">
            <a:off x="7784585" y="1834386"/>
            <a:ext cx="123287" cy="473038"/>
          </a:xfrm>
          <a:prstGeom prst="straightConnector1">
            <a:avLst/>
          </a:prstGeom>
          <a:ln w="47625">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7289276" y="1431056"/>
            <a:ext cx="1073882" cy="461665"/>
          </a:xfrm>
          <a:prstGeom prst="rect">
            <a:avLst/>
          </a:prstGeom>
          <a:noFill/>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a:t>
            </a:r>
            <a:r>
              <a:rPr lang="en-US" sz="2400" b="1" cap="none" spc="0"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 2</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31" name="Rectangle 30"/>
          <p:cNvSpPr/>
          <p:nvPr/>
        </p:nvSpPr>
        <p:spPr>
          <a:xfrm>
            <a:off x="3179912" y="4806922"/>
            <a:ext cx="404002" cy="523220"/>
          </a:xfrm>
          <a:prstGeom prst="rect">
            <a:avLst/>
          </a:prstGeom>
          <a:noFill/>
        </p:spPr>
        <p:txBody>
          <a:bodyPr wrap="none" lIns="91440" tIns="45720" rIns="91440" bIns="45720">
            <a:spAutoFit/>
          </a:bodyPr>
          <a:lstStyle/>
          <a:p>
            <a:pPr algn="ctr"/>
            <a:r>
              <a:rPr lang="en-US" sz="28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L</a:t>
            </a:r>
            <a:endParaRPr lang="en-US" sz="28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32" name="Content Placeholder 2"/>
          <p:cNvSpPr txBox="1">
            <a:spLocks/>
          </p:cNvSpPr>
          <p:nvPr/>
        </p:nvSpPr>
        <p:spPr>
          <a:xfrm>
            <a:off x="3144300" y="6464425"/>
            <a:ext cx="1345356"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smtClean="0">
                <a:solidFill>
                  <a:srgbClr val="FF0000"/>
                </a:solidFill>
                <a:latin typeface="Arial" panose="020B0604020202020204" pitchFamily="34" charset="0"/>
                <a:cs typeface="Arial" panose="020B0604020202020204" pitchFamily="34" charset="0"/>
              </a:rPr>
              <a:t>955 hPa</a:t>
            </a:r>
            <a:endParaRPr lang="en-US" sz="1400" b="1" dirty="0">
              <a:solidFill>
                <a:srgbClr val="FF0000"/>
              </a:solidFill>
              <a:latin typeface="Arial" panose="020B0604020202020204" pitchFamily="34" charset="0"/>
              <a:cs typeface="Arial" panose="020B0604020202020204" pitchFamily="34" charset="0"/>
            </a:endParaRPr>
          </a:p>
        </p:txBody>
      </p:sp>
      <p:sp>
        <p:nvSpPr>
          <p:cNvPr id="24" name="Title 1"/>
          <p:cNvSpPr>
            <a:spLocks noGrp="1"/>
          </p:cNvSpPr>
          <p:nvPr>
            <p:ph type="title"/>
          </p:nvPr>
        </p:nvSpPr>
        <p:spPr>
          <a:xfrm>
            <a:off x="334283" y="-33716"/>
            <a:ext cx="8891111"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1978 Cleveland Superbomb</a:t>
            </a:r>
            <a:endParaRPr lang="en-US" sz="1800" b="1" dirty="0">
              <a:solidFill>
                <a:srgbClr val="FF0000"/>
              </a:solidFill>
              <a:latin typeface="Arial" panose="020B0604020202020204" pitchFamily="34" charset="0"/>
              <a:cs typeface="Arial" panose="020B0604020202020204" pitchFamily="34" charset="0"/>
            </a:endParaRPr>
          </a:p>
        </p:txBody>
      </p:sp>
      <p:sp>
        <p:nvSpPr>
          <p:cNvPr id="33"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et al. (1995, 1996)</a:t>
            </a:r>
            <a:endParaRPr lang="en-US" sz="1800" dirty="0">
              <a:latin typeface="Arial" panose="020B0604020202020204" pitchFamily="34" charset="0"/>
              <a:cs typeface="Arial" panose="020B0604020202020204" pitchFamily="34" charset="0"/>
            </a:endParaRPr>
          </a:p>
        </p:txBody>
      </p:sp>
      <p:sp>
        <p:nvSpPr>
          <p:cNvPr id="34" name="Content Placeholder 2"/>
          <p:cNvSpPr txBox="1">
            <a:spLocks/>
          </p:cNvSpPr>
          <p:nvPr/>
        </p:nvSpPr>
        <p:spPr>
          <a:xfrm>
            <a:off x="434435" y="738611"/>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latin typeface="Arial" panose="020B0604020202020204" pitchFamily="34" charset="0"/>
                <a:cs typeface="Arial" panose="020B0604020202020204" pitchFamily="34" charset="0"/>
              </a:rPr>
              <a:t>1200 UTC 26 January 1978</a:t>
            </a:r>
            <a:endParaRPr lang="en-US" sz="1600" b="1" baseline="30000" dirty="0">
              <a:latin typeface="Arial" panose="020B0604020202020204" pitchFamily="34" charset="0"/>
              <a:cs typeface="Arial" panose="020B0604020202020204" pitchFamily="34" charset="0"/>
            </a:endParaRPr>
          </a:p>
        </p:txBody>
      </p:sp>
      <p:sp>
        <p:nvSpPr>
          <p:cNvPr id="35" name="Content Placeholder 2"/>
          <p:cNvSpPr txBox="1">
            <a:spLocks/>
          </p:cNvSpPr>
          <p:nvPr/>
        </p:nvSpPr>
        <p:spPr>
          <a:xfrm>
            <a:off x="4391287" y="3905116"/>
            <a:ext cx="4472352" cy="269089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(a) Dynamic tropopause (DT; 1.5 PVU) potential temperature (black contours, every 10 K) and wind (flags and </a:t>
            </a:r>
            <a:r>
              <a:rPr lang="en-US" sz="1400" dirty="0">
                <a:solidFill>
                  <a:srgbClr val="000000"/>
                </a:solidFill>
                <a:latin typeface="Arial" panose="020B0604020202020204" pitchFamily="34" charset="0"/>
                <a:cs typeface="Arial" panose="020B0604020202020204" pitchFamily="34" charset="0"/>
              </a:rPr>
              <a:t>barbs, </a:t>
            </a:r>
            <a:r>
              <a:rPr lang="en-US" sz="1400" dirty="0" smtClean="0">
                <a:solidFill>
                  <a:srgbClr val="000000"/>
                </a:solidFill>
                <a:latin typeface="Arial" panose="020B0604020202020204" pitchFamily="34" charset="0"/>
                <a:cs typeface="Arial" panose="020B0604020202020204" pitchFamily="34" charset="0"/>
              </a:rPr>
              <a:t>m s</a:t>
            </a:r>
            <a:r>
              <a:rPr lang="en-US" sz="1400" baseline="30000" dirty="0">
                <a:solidFill>
                  <a:srgbClr val="000000"/>
                </a:solidFill>
                <a:latin typeface="Arial" panose="020B0604020202020204" pitchFamily="34" charset="0"/>
                <a:cs typeface="Arial" panose="020B0604020202020204" pitchFamily="34" charset="0"/>
              </a:rPr>
              <a:t>−</a:t>
            </a:r>
            <a:r>
              <a:rPr lang="en-US" sz="1400" baseline="30000" dirty="0" smtClean="0">
                <a:solidFill>
                  <a:srgbClr val="000000"/>
                </a:solidFill>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(b) DT pressure (black contours, every 50 hPa) and relative vorticity (shaded every 2</a:t>
            </a:r>
            <a:r>
              <a:rPr lang="en-US" sz="1400" dirty="0" smtClean="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for values greater than </a:t>
            </a:r>
            <a:r>
              <a:rPr lang="en-US" sz="1400" dirty="0" smtClean="0">
                <a:solidFill>
                  <a:srgbClr val="000000"/>
                </a:solidFill>
                <a:latin typeface="Arial" panose="020B0604020202020204" pitchFamily="34" charset="0"/>
                <a:cs typeface="Arial" panose="020B0604020202020204" pitchFamily="34" charset="0"/>
              </a:rPr>
              <a:t>4</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 </a:t>
            </a:r>
            <a:r>
              <a:rPr lang="en-US" sz="1400" dirty="0" smtClean="0">
                <a:latin typeface="Arial" panose="020B0604020202020204" pitchFamily="34" charset="0"/>
                <a:cs typeface="Arial" panose="020B0604020202020204" pitchFamily="34" charset="0"/>
              </a:rPr>
              <a:t>); (c) surface potential temperature </a:t>
            </a:r>
            <a:r>
              <a:rPr lang="en-US" sz="1400" dirty="0" smtClean="0">
                <a:solidFill>
                  <a:srgbClr val="000000"/>
                </a:solidFill>
                <a:latin typeface="Arial" panose="020B0604020202020204" pitchFamily="34" charset="0"/>
                <a:cs typeface="Arial" panose="020B0604020202020204" pitchFamily="34" charset="0"/>
              </a:rPr>
              <a:t>(black contours, every 4 K) and relative vorticity (shaded every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for values greater than </a:t>
            </a:r>
            <a:r>
              <a:rPr lang="en-US" sz="1400" dirty="0">
                <a:solidFill>
                  <a:srgbClr val="000000"/>
                </a:solidFill>
                <a:latin typeface="Arial" panose="020B0604020202020204" pitchFamily="34" charset="0"/>
                <a:cs typeface="Arial" panose="020B0604020202020204" pitchFamily="34" charset="0"/>
              </a:rPr>
              <a:t>2</a:t>
            </a:r>
            <a:r>
              <a:rPr lang="en-US" sz="1400" dirty="0">
                <a:solidFill>
                  <a:srgbClr val="000000"/>
                </a:solidFill>
                <a:latin typeface="ＭＳ ゴシック"/>
                <a:ea typeface="ＭＳ ゴシック"/>
                <a:cs typeface="ＭＳ ゴシック"/>
              </a:rPr>
              <a:t>×</a:t>
            </a:r>
            <a:r>
              <a:rPr lang="en-US" sz="1400" dirty="0">
                <a:solidFill>
                  <a:srgbClr val="000000"/>
                </a:solidFill>
                <a:latin typeface="Arial" panose="020B0604020202020204" pitchFamily="34" charset="0"/>
                <a:cs typeface="Arial" panose="020B0604020202020204" pitchFamily="34" charset="0"/>
              </a:rPr>
              <a:t>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 Adapted from Fig. 9 in Hakim et al. (</a:t>
            </a:r>
            <a:r>
              <a:rPr lang="en-US" sz="1400" dirty="0" smtClean="0">
                <a:latin typeface="Arial" panose="020B0604020202020204" pitchFamily="34" charset="0"/>
                <a:cs typeface="Arial" panose="020B0604020202020204" pitchFamily="34" charset="0"/>
              </a:rPr>
              <a:t>1995</a:t>
            </a:r>
            <a:r>
              <a:rPr lang="en-US" sz="1400" dirty="0" smtClean="0">
                <a:latin typeface="Arial" panose="020B0604020202020204" pitchFamily="34" charset="0"/>
                <a:cs typeface="Arial" panose="020B0604020202020204" pitchFamily="34" charset="0"/>
              </a:rPr>
              <a:t>).</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54189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3-23 at 11.43.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521" y="753110"/>
            <a:ext cx="7101933" cy="5495544"/>
          </a:xfrm>
          <a:prstGeom prst="rect">
            <a:avLst/>
          </a:prstGeom>
        </p:spPr>
      </p:pic>
      <p:sp>
        <p:nvSpPr>
          <p:cNvPr id="7" name="Title 1"/>
          <p:cNvSpPr>
            <a:spLocks noGrp="1"/>
          </p:cNvSpPr>
          <p:nvPr>
            <p:ph type="title"/>
          </p:nvPr>
        </p:nvSpPr>
        <p:spPr>
          <a:xfrm>
            <a:off x="334284" y="-33716"/>
            <a:ext cx="7349958"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Climatology of Coherent Disturbances on Tropopause</a:t>
            </a:r>
            <a:endParaRPr lang="en-US" sz="18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Content Placeholder 2"/>
          <p:cNvSpPr txBox="1">
            <a:spLocks/>
          </p:cNvSpPr>
          <p:nvPr/>
        </p:nvSpPr>
        <p:spPr>
          <a:xfrm>
            <a:off x="2373959" y="3054914"/>
            <a:ext cx="2101963" cy="351623"/>
          </a:xfrm>
          <a:prstGeom prst="rect">
            <a:avLst/>
          </a:prstGeom>
          <a:solidFill>
            <a:schemeClr val="bg1"/>
          </a:solidFill>
          <a:ln w="25400">
            <a:solidFill>
              <a:schemeClr val="tx1"/>
            </a:solidFill>
          </a:ln>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rgbClr val="0000FF"/>
                </a:solidFill>
                <a:latin typeface="Arial" panose="020B0604020202020204" pitchFamily="34" charset="0"/>
                <a:cs typeface="Arial" panose="020B0604020202020204" pitchFamily="34" charset="0"/>
              </a:rPr>
              <a:t>Weak: 0 &lt; </a:t>
            </a:r>
            <a:r>
              <a:rPr lang="en-US" sz="1200" b="1" dirty="0" err="1" smtClean="0">
                <a:solidFill>
                  <a:srgbClr val="0000FF"/>
                </a:solidFill>
                <a:latin typeface="Arial" panose="020B0604020202020204" pitchFamily="34" charset="0"/>
                <a:cs typeface="Arial" panose="020B0604020202020204" pitchFamily="34" charset="0"/>
              </a:rPr>
              <a:t>ζ</a:t>
            </a:r>
            <a:r>
              <a:rPr lang="en-US" sz="1200" b="1" baseline="-25000" dirty="0" err="1" smtClean="0">
                <a:solidFill>
                  <a:srgbClr val="0000FF"/>
                </a:solidFill>
                <a:latin typeface="Arial" panose="020B0604020202020204" pitchFamily="34" charset="0"/>
                <a:cs typeface="Arial" panose="020B0604020202020204" pitchFamily="34" charset="0"/>
              </a:rPr>
              <a:t>g</a:t>
            </a:r>
            <a:r>
              <a:rPr lang="en-US" sz="1200" b="1" dirty="0" smtClean="0">
                <a:solidFill>
                  <a:srgbClr val="0000FF"/>
                </a:solidFill>
                <a:latin typeface="Arial" panose="020B0604020202020204" pitchFamily="34" charset="0"/>
                <a:cs typeface="Arial" panose="020B0604020202020204" pitchFamily="34" charset="0"/>
              </a:rPr>
              <a:t> ≤ 4 </a:t>
            </a:r>
            <a:r>
              <a:rPr lang="en-US" sz="1200" b="1" dirty="0">
                <a:solidFill>
                  <a:srgbClr val="0000FF"/>
                </a:solidFill>
                <a:latin typeface="ＭＳ ゴシック"/>
                <a:ea typeface="ＭＳ ゴシック"/>
                <a:cs typeface="ＭＳ ゴシック"/>
              </a:rPr>
              <a:t>×</a:t>
            </a:r>
            <a:r>
              <a:rPr lang="en-US" sz="1200" b="1" dirty="0">
                <a:solidFill>
                  <a:srgbClr val="0000FF"/>
                </a:solidFill>
                <a:latin typeface="Arial" panose="020B0604020202020204" pitchFamily="34" charset="0"/>
                <a:cs typeface="Arial" panose="020B0604020202020204" pitchFamily="34" charset="0"/>
              </a:rPr>
              <a:t>10</a:t>
            </a:r>
            <a:r>
              <a:rPr lang="en-US" sz="1200" b="1" baseline="30000" dirty="0">
                <a:solidFill>
                  <a:srgbClr val="0000FF"/>
                </a:solidFill>
                <a:latin typeface="Arial" panose="020B0604020202020204" pitchFamily="34" charset="0"/>
                <a:cs typeface="Arial" panose="020B0604020202020204" pitchFamily="34" charset="0"/>
              </a:rPr>
              <a:t>−5</a:t>
            </a:r>
            <a:r>
              <a:rPr lang="en-US" sz="1200" b="1" dirty="0">
                <a:solidFill>
                  <a:srgbClr val="0000FF"/>
                </a:solidFill>
                <a:latin typeface="Arial" panose="020B0604020202020204" pitchFamily="34" charset="0"/>
                <a:cs typeface="Arial" panose="020B0604020202020204" pitchFamily="34" charset="0"/>
              </a:rPr>
              <a:t> s</a:t>
            </a:r>
            <a:r>
              <a:rPr lang="en-US" sz="1200" b="1" baseline="30000" dirty="0">
                <a:solidFill>
                  <a:srgbClr val="0000FF"/>
                </a:solidFill>
                <a:latin typeface="Arial" panose="020B0604020202020204" pitchFamily="34" charset="0"/>
                <a:cs typeface="Arial" panose="020B0604020202020204" pitchFamily="34" charset="0"/>
              </a:rPr>
              <a:t>−1 </a:t>
            </a:r>
            <a:endParaRPr lang="en-US" sz="1200" b="1" dirty="0">
              <a:solidFill>
                <a:srgbClr val="0000FF"/>
              </a:solidFill>
              <a:latin typeface="Arial" panose="020B0604020202020204" pitchFamily="34" charset="0"/>
              <a:cs typeface="Arial" panose="020B0604020202020204" pitchFamily="34" charset="0"/>
            </a:endParaRPr>
          </a:p>
        </p:txBody>
      </p:sp>
      <p:sp>
        <p:nvSpPr>
          <p:cNvPr id="33" name="Content Placeholder 2"/>
          <p:cNvSpPr txBox="1">
            <a:spLocks/>
          </p:cNvSpPr>
          <p:nvPr/>
        </p:nvSpPr>
        <p:spPr>
          <a:xfrm>
            <a:off x="5010404" y="3086808"/>
            <a:ext cx="3080650" cy="351623"/>
          </a:xfrm>
          <a:prstGeom prst="rect">
            <a:avLst/>
          </a:prstGeom>
          <a:solidFill>
            <a:schemeClr val="bg1"/>
          </a:solidFill>
          <a:ln w="25400">
            <a:solidFill>
              <a:schemeClr val="tx1"/>
            </a:solidFill>
          </a:ln>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rgbClr val="0000FF"/>
                </a:solidFill>
                <a:latin typeface="Arial" panose="020B0604020202020204" pitchFamily="34" charset="0"/>
                <a:cs typeface="Arial" panose="020B0604020202020204" pitchFamily="34" charset="0"/>
              </a:rPr>
              <a:t>Moderate: </a:t>
            </a:r>
            <a:r>
              <a:rPr lang="en-US" sz="1200" b="1" dirty="0">
                <a:solidFill>
                  <a:srgbClr val="0000FF"/>
                </a:solidFill>
                <a:latin typeface="Arial" panose="020B0604020202020204" pitchFamily="34" charset="0"/>
                <a:cs typeface="Arial" panose="020B0604020202020204" pitchFamily="34" charset="0"/>
              </a:rPr>
              <a:t>4 </a:t>
            </a:r>
            <a:r>
              <a:rPr lang="en-US" sz="1200" b="1" dirty="0">
                <a:solidFill>
                  <a:srgbClr val="0000FF"/>
                </a:solidFill>
                <a:latin typeface="ＭＳ ゴシック"/>
                <a:ea typeface="ＭＳ ゴシック"/>
                <a:cs typeface="ＭＳ ゴシック"/>
              </a:rPr>
              <a:t>×</a:t>
            </a:r>
            <a:r>
              <a:rPr lang="en-US" sz="1200" b="1" dirty="0">
                <a:solidFill>
                  <a:srgbClr val="0000FF"/>
                </a:solidFill>
                <a:latin typeface="Arial" panose="020B0604020202020204" pitchFamily="34" charset="0"/>
                <a:cs typeface="Arial" panose="020B0604020202020204" pitchFamily="34" charset="0"/>
              </a:rPr>
              <a:t>10</a:t>
            </a:r>
            <a:r>
              <a:rPr lang="en-US" sz="1200" b="1" baseline="30000" dirty="0">
                <a:solidFill>
                  <a:srgbClr val="0000FF"/>
                </a:solidFill>
                <a:latin typeface="Arial" panose="020B0604020202020204" pitchFamily="34" charset="0"/>
                <a:cs typeface="Arial" panose="020B0604020202020204" pitchFamily="34" charset="0"/>
              </a:rPr>
              <a:t>−5</a:t>
            </a:r>
            <a:r>
              <a:rPr lang="en-US" sz="1200" b="1" dirty="0">
                <a:solidFill>
                  <a:srgbClr val="0000FF"/>
                </a:solidFill>
                <a:latin typeface="Arial" panose="020B0604020202020204" pitchFamily="34" charset="0"/>
                <a:cs typeface="Arial" panose="020B0604020202020204" pitchFamily="34" charset="0"/>
              </a:rPr>
              <a:t> s</a:t>
            </a:r>
            <a:r>
              <a:rPr lang="en-US" sz="1200" b="1" baseline="30000" dirty="0">
                <a:solidFill>
                  <a:srgbClr val="0000FF"/>
                </a:solidFill>
                <a:latin typeface="Arial" panose="020B0604020202020204" pitchFamily="34" charset="0"/>
                <a:cs typeface="Arial" panose="020B0604020202020204" pitchFamily="34" charset="0"/>
              </a:rPr>
              <a:t>−1 </a:t>
            </a:r>
            <a:r>
              <a:rPr lang="en-US" sz="1200" b="1" dirty="0" smtClean="0">
                <a:solidFill>
                  <a:srgbClr val="0000FF"/>
                </a:solidFill>
                <a:latin typeface="Arial" panose="020B0604020202020204" pitchFamily="34" charset="0"/>
                <a:cs typeface="Arial" panose="020B0604020202020204" pitchFamily="34" charset="0"/>
              </a:rPr>
              <a:t> </a:t>
            </a:r>
            <a:r>
              <a:rPr lang="en-US" sz="1200" b="1" dirty="0">
                <a:solidFill>
                  <a:srgbClr val="0000FF"/>
                </a:solidFill>
                <a:latin typeface="Arial" panose="020B0604020202020204" pitchFamily="34" charset="0"/>
                <a:cs typeface="Arial" panose="020B0604020202020204" pitchFamily="34" charset="0"/>
              </a:rPr>
              <a:t>&lt; </a:t>
            </a:r>
            <a:r>
              <a:rPr lang="en-US" sz="1200" b="1" dirty="0" err="1" smtClean="0">
                <a:solidFill>
                  <a:srgbClr val="0000FF"/>
                </a:solidFill>
                <a:latin typeface="Arial" panose="020B0604020202020204" pitchFamily="34" charset="0"/>
                <a:cs typeface="Arial" panose="020B0604020202020204" pitchFamily="34" charset="0"/>
              </a:rPr>
              <a:t>ζ</a:t>
            </a:r>
            <a:r>
              <a:rPr lang="en-US" sz="1200" b="1" baseline="-25000" dirty="0" err="1" smtClean="0">
                <a:solidFill>
                  <a:srgbClr val="0000FF"/>
                </a:solidFill>
                <a:latin typeface="Arial" panose="020B0604020202020204" pitchFamily="34" charset="0"/>
                <a:cs typeface="Arial" panose="020B0604020202020204" pitchFamily="34" charset="0"/>
              </a:rPr>
              <a:t>g</a:t>
            </a:r>
            <a:r>
              <a:rPr lang="en-US" sz="1200" b="1" dirty="0" smtClean="0">
                <a:solidFill>
                  <a:srgbClr val="0000FF"/>
                </a:solidFill>
                <a:latin typeface="Arial" panose="020B0604020202020204" pitchFamily="34" charset="0"/>
                <a:cs typeface="Arial" panose="020B0604020202020204" pitchFamily="34" charset="0"/>
              </a:rPr>
              <a:t> </a:t>
            </a:r>
            <a:r>
              <a:rPr lang="en-US" sz="1200" b="1" dirty="0">
                <a:solidFill>
                  <a:srgbClr val="0000FF"/>
                </a:solidFill>
                <a:latin typeface="Arial" panose="020B0604020202020204" pitchFamily="34" charset="0"/>
                <a:cs typeface="Arial" panose="020B0604020202020204" pitchFamily="34" charset="0"/>
              </a:rPr>
              <a:t>≤ </a:t>
            </a:r>
            <a:r>
              <a:rPr lang="en-US" sz="1200" b="1" dirty="0" smtClean="0">
                <a:solidFill>
                  <a:srgbClr val="0000FF"/>
                </a:solidFill>
                <a:latin typeface="Arial" panose="020B0604020202020204" pitchFamily="34" charset="0"/>
                <a:cs typeface="Arial" panose="020B0604020202020204" pitchFamily="34" charset="0"/>
              </a:rPr>
              <a:t>8 </a:t>
            </a:r>
            <a:r>
              <a:rPr lang="en-US" sz="1200" b="1" dirty="0">
                <a:solidFill>
                  <a:srgbClr val="0000FF"/>
                </a:solidFill>
                <a:latin typeface="ＭＳ ゴシック"/>
                <a:ea typeface="ＭＳ ゴシック"/>
                <a:cs typeface="ＭＳ ゴシック"/>
              </a:rPr>
              <a:t>×</a:t>
            </a:r>
            <a:r>
              <a:rPr lang="en-US" sz="1200" b="1" dirty="0">
                <a:solidFill>
                  <a:srgbClr val="0000FF"/>
                </a:solidFill>
                <a:latin typeface="Arial" panose="020B0604020202020204" pitchFamily="34" charset="0"/>
                <a:cs typeface="Arial" panose="020B0604020202020204" pitchFamily="34" charset="0"/>
              </a:rPr>
              <a:t>10</a:t>
            </a:r>
            <a:r>
              <a:rPr lang="en-US" sz="1200" b="1" baseline="30000" dirty="0">
                <a:solidFill>
                  <a:srgbClr val="0000FF"/>
                </a:solidFill>
                <a:latin typeface="Arial" panose="020B0604020202020204" pitchFamily="34" charset="0"/>
                <a:cs typeface="Arial" panose="020B0604020202020204" pitchFamily="34" charset="0"/>
              </a:rPr>
              <a:t>−5</a:t>
            </a:r>
            <a:r>
              <a:rPr lang="en-US" sz="1200" b="1" dirty="0">
                <a:solidFill>
                  <a:srgbClr val="0000FF"/>
                </a:solidFill>
                <a:latin typeface="Arial" panose="020B0604020202020204" pitchFamily="34" charset="0"/>
                <a:cs typeface="Arial" panose="020B0604020202020204" pitchFamily="34" charset="0"/>
              </a:rPr>
              <a:t> s</a:t>
            </a:r>
            <a:r>
              <a:rPr lang="en-US" sz="1200" b="1" baseline="30000" dirty="0">
                <a:solidFill>
                  <a:srgbClr val="0000FF"/>
                </a:solidFill>
                <a:latin typeface="Arial" panose="020B0604020202020204" pitchFamily="34" charset="0"/>
                <a:cs typeface="Arial" panose="020B0604020202020204" pitchFamily="34" charset="0"/>
              </a:rPr>
              <a:t>−1 </a:t>
            </a:r>
            <a:r>
              <a:rPr lang="en-US" sz="1200" b="1" dirty="0" smtClean="0">
                <a:solidFill>
                  <a:srgbClr val="0000FF"/>
                </a:solidFill>
                <a:latin typeface="Arial" panose="020B0604020202020204" pitchFamily="34" charset="0"/>
                <a:cs typeface="Arial" panose="020B0604020202020204" pitchFamily="34" charset="0"/>
              </a:rPr>
              <a:t>  </a:t>
            </a:r>
            <a:endParaRPr lang="en-US" sz="1200" b="1" dirty="0">
              <a:solidFill>
                <a:srgbClr val="0000FF"/>
              </a:solidFill>
              <a:latin typeface="Arial" panose="020B0604020202020204" pitchFamily="34" charset="0"/>
              <a:cs typeface="Arial" panose="020B0604020202020204" pitchFamily="34" charset="0"/>
            </a:endParaRPr>
          </a:p>
        </p:txBody>
      </p:sp>
      <p:sp>
        <p:nvSpPr>
          <p:cNvPr id="34" name="Content Placeholder 2"/>
          <p:cNvSpPr txBox="1">
            <a:spLocks/>
          </p:cNvSpPr>
          <p:nvPr/>
        </p:nvSpPr>
        <p:spPr>
          <a:xfrm>
            <a:off x="1511483" y="5834216"/>
            <a:ext cx="2977139" cy="351623"/>
          </a:xfrm>
          <a:prstGeom prst="rect">
            <a:avLst/>
          </a:prstGeom>
          <a:solidFill>
            <a:schemeClr val="bg1"/>
          </a:solidFill>
          <a:ln w="25400">
            <a:solidFill>
              <a:schemeClr val="tx1"/>
            </a:solidFill>
          </a:ln>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rgbClr val="0000FF"/>
                </a:solidFill>
                <a:latin typeface="Arial" panose="020B0604020202020204" pitchFamily="34" charset="0"/>
                <a:cs typeface="Arial" panose="020B0604020202020204" pitchFamily="34" charset="0"/>
              </a:rPr>
              <a:t>Strong: </a:t>
            </a:r>
            <a:r>
              <a:rPr lang="en-US" sz="1200" b="1" dirty="0">
                <a:solidFill>
                  <a:srgbClr val="0000FF"/>
                </a:solidFill>
                <a:latin typeface="Arial" panose="020B0604020202020204" pitchFamily="34" charset="0"/>
                <a:cs typeface="Arial" panose="020B0604020202020204" pitchFamily="34" charset="0"/>
              </a:rPr>
              <a:t>8</a:t>
            </a:r>
            <a:r>
              <a:rPr lang="en-US" sz="1200" b="1" dirty="0" smtClean="0">
                <a:solidFill>
                  <a:srgbClr val="0000FF"/>
                </a:solidFill>
                <a:latin typeface="Arial" panose="020B0604020202020204" pitchFamily="34" charset="0"/>
                <a:cs typeface="Arial" panose="020B0604020202020204" pitchFamily="34" charset="0"/>
              </a:rPr>
              <a:t> </a:t>
            </a:r>
            <a:r>
              <a:rPr lang="en-US" sz="1200" b="1" dirty="0">
                <a:solidFill>
                  <a:srgbClr val="0000FF"/>
                </a:solidFill>
                <a:latin typeface="ＭＳ ゴシック"/>
                <a:ea typeface="ＭＳ ゴシック"/>
                <a:cs typeface="ＭＳ ゴシック"/>
              </a:rPr>
              <a:t>×</a:t>
            </a:r>
            <a:r>
              <a:rPr lang="en-US" sz="1200" b="1" dirty="0">
                <a:solidFill>
                  <a:srgbClr val="0000FF"/>
                </a:solidFill>
                <a:latin typeface="Arial" panose="020B0604020202020204" pitchFamily="34" charset="0"/>
                <a:cs typeface="Arial" panose="020B0604020202020204" pitchFamily="34" charset="0"/>
              </a:rPr>
              <a:t>10</a:t>
            </a:r>
            <a:r>
              <a:rPr lang="en-US" sz="1200" b="1" baseline="30000" dirty="0">
                <a:solidFill>
                  <a:srgbClr val="0000FF"/>
                </a:solidFill>
                <a:latin typeface="Arial" panose="020B0604020202020204" pitchFamily="34" charset="0"/>
                <a:cs typeface="Arial" panose="020B0604020202020204" pitchFamily="34" charset="0"/>
              </a:rPr>
              <a:t>−5</a:t>
            </a:r>
            <a:r>
              <a:rPr lang="en-US" sz="1200" b="1" dirty="0">
                <a:solidFill>
                  <a:srgbClr val="0000FF"/>
                </a:solidFill>
                <a:latin typeface="Arial" panose="020B0604020202020204" pitchFamily="34" charset="0"/>
                <a:cs typeface="Arial" panose="020B0604020202020204" pitchFamily="34" charset="0"/>
              </a:rPr>
              <a:t> s</a:t>
            </a:r>
            <a:r>
              <a:rPr lang="en-US" sz="1200" b="1" baseline="30000" dirty="0">
                <a:solidFill>
                  <a:srgbClr val="0000FF"/>
                </a:solidFill>
                <a:latin typeface="Arial" panose="020B0604020202020204" pitchFamily="34" charset="0"/>
                <a:cs typeface="Arial" panose="020B0604020202020204" pitchFamily="34" charset="0"/>
              </a:rPr>
              <a:t>−1 </a:t>
            </a:r>
            <a:r>
              <a:rPr lang="en-US" sz="1200" b="1" dirty="0">
                <a:solidFill>
                  <a:srgbClr val="0000FF"/>
                </a:solidFill>
                <a:latin typeface="Arial" panose="020B0604020202020204" pitchFamily="34" charset="0"/>
                <a:cs typeface="Arial" panose="020B0604020202020204" pitchFamily="34" charset="0"/>
              </a:rPr>
              <a:t> &lt; </a:t>
            </a:r>
            <a:r>
              <a:rPr lang="en-US" sz="1200" b="1" dirty="0" err="1" smtClean="0">
                <a:solidFill>
                  <a:srgbClr val="0000FF"/>
                </a:solidFill>
                <a:latin typeface="Arial" panose="020B0604020202020204" pitchFamily="34" charset="0"/>
                <a:cs typeface="Arial" panose="020B0604020202020204" pitchFamily="34" charset="0"/>
              </a:rPr>
              <a:t>ζ</a:t>
            </a:r>
            <a:r>
              <a:rPr lang="en-US" sz="1200" b="1" baseline="-25000" dirty="0" err="1" smtClean="0">
                <a:solidFill>
                  <a:srgbClr val="0000FF"/>
                </a:solidFill>
                <a:latin typeface="Arial" panose="020B0604020202020204" pitchFamily="34" charset="0"/>
                <a:cs typeface="Arial" panose="020B0604020202020204" pitchFamily="34" charset="0"/>
              </a:rPr>
              <a:t>g</a:t>
            </a:r>
            <a:r>
              <a:rPr lang="en-US" sz="1200" b="1" dirty="0" smtClean="0">
                <a:solidFill>
                  <a:srgbClr val="0000FF"/>
                </a:solidFill>
                <a:latin typeface="Arial" panose="020B0604020202020204" pitchFamily="34" charset="0"/>
                <a:cs typeface="Arial" panose="020B0604020202020204" pitchFamily="34" charset="0"/>
              </a:rPr>
              <a:t> </a:t>
            </a:r>
            <a:r>
              <a:rPr lang="en-US" sz="1200" b="1" dirty="0">
                <a:solidFill>
                  <a:srgbClr val="0000FF"/>
                </a:solidFill>
                <a:latin typeface="Arial" panose="020B0604020202020204" pitchFamily="34" charset="0"/>
                <a:cs typeface="Arial" panose="020B0604020202020204" pitchFamily="34" charset="0"/>
              </a:rPr>
              <a:t>≤ </a:t>
            </a:r>
            <a:r>
              <a:rPr lang="en-US" sz="1200" b="1" dirty="0" smtClean="0">
                <a:solidFill>
                  <a:srgbClr val="0000FF"/>
                </a:solidFill>
                <a:latin typeface="Arial" panose="020B0604020202020204" pitchFamily="34" charset="0"/>
                <a:cs typeface="Arial" panose="020B0604020202020204" pitchFamily="34" charset="0"/>
              </a:rPr>
              <a:t>12 </a:t>
            </a:r>
            <a:r>
              <a:rPr lang="en-US" sz="1200" b="1" dirty="0">
                <a:solidFill>
                  <a:srgbClr val="0000FF"/>
                </a:solidFill>
                <a:latin typeface="ＭＳ ゴシック"/>
                <a:ea typeface="ＭＳ ゴシック"/>
                <a:cs typeface="ＭＳ ゴシック"/>
              </a:rPr>
              <a:t>×</a:t>
            </a:r>
            <a:r>
              <a:rPr lang="en-US" sz="1200" b="1" dirty="0">
                <a:solidFill>
                  <a:srgbClr val="0000FF"/>
                </a:solidFill>
                <a:latin typeface="Arial" panose="020B0604020202020204" pitchFamily="34" charset="0"/>
                <a:cs typeface="Arial" panose="020B0604020202020204" pitchFamily="34" charset="0"/>
              </a:rPr>
              <a:t>10</a:t>
            </a:r>
            <a:r>
              <a:rPr lang="en-US" sz="1200" b="1" baseline="30000" dirty="0">
                <a:solidFill>
                  <a:srgbClr val="0000FF"/>
                </a:solidFill>
                <a:latin typeface="Arial" panose="020B0604020202020204" pitchFamily="34" charset="0"/>
                <a:cs typeface="Arial" panose="020B0604020202020204" pitchFamily="34" charset="0"/>
              </a:rPr>
              <a:t>−5</a:t>
            </a:r>
            <a:r>
              <a:rPr lang="en-US" sz="1200" b="1" dirty="0">
                <a:solidFill>
                  <a:srgbClr val="0000FF"/>
                </a:solidFill>
                <a:latin typeface="Arial" panose="020B0604020202020204" pitchFamily="34" charset="0"/>
                <a:cs typeface="Arial" panose="020B0604020202020204" pitchFamily="34" charset="0"/>
              </a:rPr>
              <a:t> s</a:t>
            </a:r>
            <a:r>
              <a:rPr lang="en-US" sz="1200" b="1" baseline="30000" dirty="0">
                <a:solidFill>
                  <a:srgbClr val="0000FF"/>
                </a:solidFill>
                <a:latin typeface="Arial" panose="020B0604020202020204" pitchFamily="34" charset="0"/>
                <a:cs typeface="Arial" panose="020B0604020202020204" pitchFamily="34" charset="0"/>
              </a:rPr>
              <a:t>−1 </a:t>
            </a:r>
            <a:r>
              <a:rPr lang="en-US" sz="1200" b="1" dirty="0" smtClean="0">
                <a:solidFill>
                  <a:srgbClr val="0000FF"/>
                </a:solidFill>
                <a:latin typeface="Arial" panose="020B0604020202020204" pitchFamily="34" charset="0"/>
                <a:cs typeface="Arial" panose="020B0604020202020204" pitchFamily="34" charset="0"/>
              </a:rPr>
              <a:t> </a:t>
            </a:r>
            <a:endParaRPr lang="en-US" sz="1200" b="1" dirty="0">
              <a:solidFill>
                <a:srgbClr val="0000FF"/>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402325" y="6179003"/>
            <a:ext cx="8272500" cy="67899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000000"/>
                </a:solidFill>
                <a:latin typeface="Arial" panose="020B0604020202020204" pitchFamily="34" charset="0"/>
                <a:cs typeface="Arial" panose="020B0604020202020204" pitchFamily="34" charset="0"/>
              </a:rPr>
              <a:t>Percentage of date times with occurrences of 500-hPa geostrophic relative vorticity for DJF during 1957–87. Defined as ratio of total number of events occurring within a 10° × 10° box centered at each grid point to total number of data times. Data used is twice-daily NCEP gridded 500-hPa height. Adapted from Fig. 3 in Hakim (2000).</a:t>
            </a:r>
            <a:endParaRPr lang="en-US" sz="1200" dirty="0">
              <a:solidFill>
                <a:srgbClr val="000000"/>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4913512" y="5827380"/>
            <a:ext cx="3177542" cy="351623"/>
          </a:xfrm>
          <a:prstGeom prst="rect">
            <a:avLst/>
          </a:prstGeom>
          <a:solidFill>
            <a:schemeClr val="bg1"/>
          </a:solidFill>
          <a:ln w="25400">
            <a:solidFill>
              <a:schemeClr val="tx1"/>
            </a:solidFill>
          </a:ln>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solidFill>
                  <a:srgbClr val="0000FF"/>
                </a:solidFill>
                <a:latin typeface="Arial" panose="020B0604020202020204" pitchFamily="34" charset="0"/>
                <a:cs typeface="Arial" panose="020B0604020202020204" pitchFamily="34" charset="0"/>
              </a:rPr>
              <a:t>Extreme: 12 </a:t>
            </a:r>
            <a:r>
              <a:rPr lang="en-US" sz="1200" b="1" dirty="0">
                <a:solidFill>
                  <a:srgbClr val="0000FF"/>
                </a:solidFill>
                <a:latin typeface="ＭＳ ゴシック"/>
                <a:ea typeface="ＭＳ ゴシック"/>
                <a:cs typeface="ＭＳ ゴシック"/>
              </a:rPr>
              <a:t>×</a:t>
            </a:r>
            <a:r>
              <a:rPr lang="en-US" sz="1200" b="1" dirty="0">
                <a:solidFill>
                  <a:srgbClr val="0000FF"/>
                </a:solidFill>
                <a:latin typeface="Arial" panose="020B0604020202020204" pitchFamily="34" charset="0"/>
                <a:cs typeface="Arial" panose="020B0604020202020204" pitchFamily="34" charset="0"/>
              </a:rPr>
              <a:t>10</a:t>
            </a:r>
            <a:r>
              <a:rPr lang="en-US" sz="1200" b="1" baseline="30000" dirty="0">
                <a:solidFill>
                  <a:srgbClr val="0000FF"/>
                </a:solidFill>
                <a:latin typeface="Arial" panose="020B0604020202020204" pitchFamily="34" charset="0"/>
                <a:cs typeface="Arial" panose="020B0604020202020204" pitchFamily="34" charset="0"/>
              </a:rPr>
              <a:t>−5</a:t>
            </a:r>
            <a:r>
              <a:rPr lang="en-US" sz="1200" b="1" dirty="0">
                <a:solidFill>
                  <a:srgbClr val="0000FF"/>
                </a:solidFill>
                <a:latin typeface="Arial" panose="020B0604020202020204" pitchFamily="34" charset="0"/>
                <a:cs typeface="Arial" panose="020B0604020202020204" pitchFamily="34" charset="0"/>
              </a:rPr>
              <a:t> s</a:t>
            </a:r>
            <a:r>
              <a:rPr lang="en-US" sz="1200" b="1" baseline="30000" dirty="0">
                <a:solidFill>
                  <a:srgbClr val="0000FF"/>
                </a:solidFill>
                <a:latin typeface="Arial" panose="020B0604020202020204" pitchFamily="34" charset="0"/>
                <a:cs typeface="Arial" panose="020B0604020202020204" pitchFamily="34" charset="0"/>
              </a:rPr>
              <a:t>−1 </a:t>
            </a:r>
            <a:r>
              <a:rPr lang="en-US" sz="1200" b="1" dirty="0">
                <a:solidFill>
                  <a:srgbClr val="0000FF"/>
                </a:solidFill>
                <a:latin typeface="Arial" panose="020B0604020202020204" pitchFamily="34" charset="0"/>
                <a:cs typeface="Arial" panose="020B0604020202020204" pitchFamily="34" charset="0"/>
              </a:rPr>
              <a:t> &lt; </a:t>
            </a:r>
            <a:r>
              <a:rPr lang="en-US" sz="1200" b="1" dirty="0" err="1" smtClean="0">
                <a:solidFill>
                  <a:srgbClr val="0000FF"/>
                </a:solidFill>
                <a:latin typeface="Arial" panose="020B0604020202020204" pitchFamily="34" charset="0"/>
                <a:cs typeface="Arial" panose="020B0604020202020204" pitchFamily="34" charset="0"/>
              </a:rPr>
              <a:t>ζ</a:t>
            </a:r>
            <a:r>
              <a:rPr lang="en-US" sz="1200" b="1" baseline="-25000" dirty="0" err="1" smtClean="0">
                <a:solidFill>
                  <a:srgbClr val="0000FF"/>
                </a:solidFill>
                <a:latin typeface="Arial" panose="020B0604020202020204" pitchFamily="34" charset="0"/>
                <a:cs typeface="Arial" panose="020B0604020202020204" pitchFamily="34" charset="0"/>
              </a:rPr>
              <a:t>g</a:t>
            </a:r>
            <a:r>
              <a:rPr lang="en-US" sz="1200" b="1" dirty="0" smtClean="0">
                <a:solidFill>
                  <a:srgbClr val="0000FF"/>
                </a:solidFill>
                <a:latin typeface="Arial" panose="020B0604020202020204" pitchFamily="34" charset="0"/>
                <a:cs typeface="Arial" panose="020B0604020202020204" pitchFamily="34" charset="0"/>
              </a:rPr>
              <a:t> </a:t>
            </a:r>
            <a:r>
              <a:rPr lang="en-US" sz="1200" b="1" dirty="0">
                <a:solidFill>
                  <a:srgbClr val="0000FF"/>
                </a:solidFill>
                <a:latin typeface="Arial" panose="020B0604020202020204" pitchFamily="34" charset="0"/>
                <a:cs typeface="Arial" panose="020B0604020202020204" pitchFamily="34" charset="0"/>
              </a:rPr>
              <a:t>≤ </a:t>
            </a:r>
            <a:r>
              <a:rPr lang="en-US" sz="1200" b="1" dirty="0" smtClean="0">
                <a:solidFill>
                  <a:srgbClr val="0000FF"/>
                </a:solidFill>
                <a:latin typeface="Arial" panose="020B0604020202020204" pitchFamily="34" charset="0"/>
                <a:cs typeface="Arial" panose="020B0604020202020204" pitchFamily="34" charset="0"/>
              </a:rPr>
              <a:t>30 </a:t>
            </a:r>
            <a:r>
              <a:rPr lang="en-US" sz="1200" b="1" dirty="0">
                <a:solidFill>
                  <a:srgbClr val="0000FF"/>
                </a:solidFill>
                <a:latin typeface="ＭＳ ゴシック"/>
                <a:ea typeface="ＭＳ ゴシック"/>
                <a:cs typeface="ＭＳ ゴシック"/>
              </a:rPr>
              <a:t>×</a:t>
            </a:r>
            <a:r>
              <a:rPr lang="en-US" sz="1200" b="1" dirty="0">
                <a:solidFill>
                  <a:srgbClr val="0000FF"/>
                </a:solidFill>
                <a:latin typeface="Arial" panose="020B0604020202020204" pitchFamily="34" charset="0"/>
                <a:cs typeface="Arial" panose="020B0604020202020204" pitchFamily="34" charset="0"/>
              </a:rPr>
              <a:t>10</a:t>
            </a:r>
            <a:r>
              <a:rPr lang="en-US" sz="1200" b="1" baseline="30000" dirty="0">
                <a:solidFill>
                  <a:srgbClr val="0000FF"/>
                </a:solidFill>
                <a:latin typeface="Arial" panose="020B0604020202020204" pitchFamily="34" charset="0"/>
                <a:cs typeface="Arial" panose="020B0604020202020204" pitchFamily="34" charset="0"/>
              </a:rPr>
              <a:t>−5</a:t>
            </a:r>
            <a:r>
              <a:rPr lang="en-US" sz="1200" b="1" dirty="0">
                <a:solidFill>
                  <a:srgbClr val="0000FF"/>
                </a:solidFill>
                <a:latin typeface="Arial" panose="020B0604020202020204" pitchFamily="34" charset="0"/>
                <a:cs typeface="Arial" panose="020B0604020202020204" pitchFamily="34" charset="0"/>
              </a:rPr>
              <a:t> s</a:t>
            </a:r>
            <a:r>
              <a:rPr lang="en-US" sz="1200" b="1" baseline="30000" dirty="0">
                <a:solidFill>
                  <a:srgbClr val="0000FF"/>
                </a:solidFill>
                <a:latin typeface="Arial" panose="020B0604020202020204" pitchFamily="34" charset="0"/>
                <a:cs typeface="Arial" panose="020B0604020202020204" pitchFamily="34" charset="0"/>
              </a:rPr>
              <a:t>−1 </a:t>
            </a:r>
            <a:r>
              <a:rPr lang="en-US" sz="1200" b="1" dirty="0" smtClean="0">
                <a:solidFill>
                  <a:srgbClr val="0000FF"/>
                </a:solidFill>
                <a:latin typeface="Arial" panose="020B0604020202020204" pitchFamily="34" charset="0"/>
                <a:cs typeface="Arial" panose="020B0604020202020204" pitchFamily="34" charset="0"/>
              </a:rPr>
              <a:t> </a:t>
            </a:r>
            <a:endParaRPr lang="en-US" sz="1200" b="1" dirty="0">
              <a:solidFill>
                <a:srgbClr val="0000FF"/>
              </a:solidFill>
              <a:latin typeface="Arial" panose="020B0604020202020204" pitchFamily="34" charset="0"/>
              <a:cs typeface="Arial" panose="020B0604020202020204" pitchFamily="34" charset="0"/>
            </a:endParaRPr>
          </a:p>
        </p:txBody>
      </p:sp>
      <p:sp>
        <p:nvSpPr>
          <p:cNvPr id="10"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(2000)</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357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descr="Screen Shot 2016-03-23 at 8.46.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13" y="839176"/>
            <a:ext cx="6965091" cy="5437036"/>
          </a:xfrm>
          <a:prstGeom prst="rect">
            <a:avLst/>
          </a:prstGeom>
        </p:spPr>
      </p:pic>
      <p:sp>
        <p:nvSpPr>
          <p:cNvPr id="36" name="Content Placeholder 2"/>
          <p:cNvSpPr txBox="1">
            <a:spLocks/>
          </p:cNvSpPr>
          <p:nvPr/>
        </p:nvSpPr>
        <p:spPr>
          <a:xfrm>
            <a:off x="1067112" y="6110844"/>
            <a:ext cx="6965091" cy="73716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000000"/>
                </a:solidFill>
                <a:latin typeface="Arial" panose="020B0604020202020204" pitchFamily="34" charset="0"/>
                <a:cs typeface="Arial" panose="020B0604020202020204" pitchFamily="34" charset="0"/>
              </a:rPr>
              <a:t>Percentage of 500-hPa vorticity maxima (4–30</a:t>
            </a:r>
            <a:r>
              <a:rPr lang="en-US" sz="1200" dirty="0">
                <a:solidFill>
                  <a:srgbClr val="000000"/>
                </a:solidFill>
                <a:latin typeface="ＭＳ ゴシック"/>
                <a:ea typeface="ＭＳ ゴシック"/>
                <a:cs typeface="ＭＳ ゴシック"/>
              </a:rPr>
              <a:t>×</a:t>
            </a:r>
            <a:r>
              <a:rPr lang="en-US" sz="1200" dirty="0">
                <a:solidFill>
                  <a:srgbClr val="000000"/>
                </a:solidFill>
                <a:latin typeface="Arial" panose="020B0604020202020204" pitchFamily="34" charset="0"/>
                <a:cs typeface="Arial" panose="020B0604020202020204" pitchFamily="34" charset="0"/>
              </a:rPr>
              <a:t>10</a:t>
            </a:r>
            <a:r>
              <a:rPr lang="en-US" sz="1200" baseline="30000" dirty="0">
                <a:latin typeface="Arial" panose="020B0604020202020204" pitchFamily="34" charset="0"/>
                <a:cs typeface="Arial" panose="020B0604020202020204" pitchFamily="34" charset="0"/>
              </a:rPr>
              <a:t>−5</a:t>
            </a:r>
            <a:r>
              <a:rPr lang="en-US" sz="1200" dirty="0">
                <a:latin typeface="Arial" panose="020B0604020202020204" pitchFamily="34" charset="0"/>
                <a:cs typeface="Arial" panose="020B0604020202020204" pitchFamily="34" charset="0"/>
              </a:rPr>
              <a:t>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during ERICA period of </a:t>
            </a:r>
            <a:r>
              <a:rPr lang="en-US" sz="1200" dirty="0" smtClean="0">
                <a:solidFill>
                  <a:srgbClr val="000000"/>
                </a:solidFill>
                <a:latin typeface="Arial" panose="020B0604020202020204" pitchFamily="34" charset="0"/>
                <a:cs typeface="Arial" panose="020B0604020202020204" pitchFamily="34" charset="0"/>
              </a:rPr>
              <a:t>Dec 1988–Feb 1989. Adapted from Fig. 7 in Hakim (2000). </a:t>
            </a:r>
            <a:endParaRPr lang="en-US" sz="1200" dirty="0">
              <a:solidFill>
                <a:srgbClr val="000000"/>
              </a:solidFill>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334284" y="-33716"/>
            <a:ext cx="7349958"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Climatology of Coherent Disturbances on Tropopause</a:t>
            </a:r>
            <a:endParaRPr lang="en-US" sz="1800" b="1" dirty="0">
              <a:solidFill>
                <a:srgbClr val="FF0000"/>
              </a:solidFill>
              <a:latin typeface="Arial" panose="020B0604020202020204" pitchFamily="34" charset="0"/>
              <a:cs typeface="Arial" panose="020B0604020202020204" pitchFamily="34" charset="0"/>
            </a:endParaRPr>
          </a:p>
        </p:txBody>
      </p:sp>
      <p:sp>
        <p:nvSpPr>
          <p:cNvPr id="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(2000)</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604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Picture 3" descr="Screen Shot 2016-03-23 at 8.37.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522" y="776035"/>
            <a:ext cx="7042399" cy="5497383"/>
          </a:xfrm>
          <a:prstGeom prst="rect">
            <a:avLst/>
          </a:prstGeom>
        </p:spPr>
      </p:pic>
      <p:sp>
        <p:nvSpPr>
          <p:cNvPr id="9" name="Content Placeholder 2"/>
          <p:cNvSpPr txBox="1">
            <a:spLocks/>
          </p:cNvSpPr>
          <p:nvPr/>
        </p:nvSpPr>
        <p:spPr>
          <a:xfrm>
            <a:off x="551657" y="6179003"/>
            <a:ext cx="8266323" cy="67899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000000"/>
                </a:solidFill>
                <a:latin typeface="Arial" panose="020B0604020202020204" pitchFamily="34" charset="0"/>
                <a:cs typeface="Arial" panose="020B0604020202020204" pitchFamily="34" charset="0"/>
              </a:rPr>
              <a:t>Mean 500-hPa total-wind relative vorticity (thick contours every 1</a:t>
            </a:r>
            <a:r>
              <a:rPr lang="en-US" sz="1200" dirty="0" smtClean="0">
                <a:solidFill>
                  <a:srgbClr val="000000"/>
                </a:solidFill>
                <a:latin typeface="ＭＳ ゴシック"/>
                <a:ea typeface="ＭＳ ゴシック"/>
                <a:cs typeface="ＭＳ ゴシック"/>
              </a:rPr>
              <a:t>×</a:t>
            </a:r>
            <a:r>
              <a:rPr lang="en-US" sz="1200" dirty="0">
                <a:solidFill>
                  <a:srgbClr val="000000"/>
                </a:solidFill>
                <a:latin typeface="Arial" panose="020B0604020202020204" pitchFamily="34" charset="0"/>
                <a:cs typeface="Arial" panose="020B0604020202020204" pitchFamily="34" charset="0"/>
              </a:rPr>
              <a:t>10</a:t>
            </a:r>
            <a:r>
              <a:rPr lang="en-US" sz="1200" baseline="30000" dirty="0">
                <a:latin typeface="Arial" panose="020B0604020202020204" pitchFamily="34" charset="0"/>
                <a:cs typeface="Arial" panose="020B0604020202020204" pitchFamily="34" charset="0"/>
              </a:rPr>
              <a:t>−5</a:t>
            </a:r>
            <a:r>
              <a:rPr lang="en-US" sz="1200" dirty="0">
                <a:latin typeface="Arial" panose="020B0604020202020204" pitchFamily="34" charset="0"/>
                <a:cs typeface="Arial" panose="020B0604020202020204" pitchFamily="34" charset="0"/>
              </a:rPr>
              <a:t>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  </a:t>
            </a:r>
            <a:r>
              <a:rPr lang="en-US" sz="1200" dirty="0" smtClean="0">
                <a:latin typeface="Arial" panose="020B0604020202020204" pitchFamily="34" charset="0"/>
                <a:cs typeface="Arial" panose="020B0604020202020204" pitchFamily="34" charset="0"/>
              </a:rPr>
              <a:t>in top and every </a:t>
            </a:r>
            <a:r>
              <a:rPr lang="en-US" sz="1200" dirty="0">
                <a:solidFill>
                  <a:srgbClr val="000000"/>
                </a:solidFill>
                <a:latin typeface="Arial" panose="020B0604020202020204" pitchFamily="34" charset="0"/>
                <a:cs typeface="Arial" panose="020B0604020202020204" pitchFamily="34" charset="0"/>
              </a:rPr>
              <a:t>2</a:t>
            </a:r>
            <a:r>
              <a:rPr lang="en-US" sz="1200" dirty="0" smtClean="0">
                <a:solidFill>
                  <a:srgbClr val="000000"/>
                </a:solidFill>
                <a:latin typeface="ＭＳ ゴシック"/>
                <a:ea typeface="ＭＳ ゴシック"/>
                <a:cs typeface="ＭＳ ゴシック"/>
              </a:rPr>
              <a:t>×</a:t>
            </a:r>
            <a:r>
              <a:rPr lang="en-US" sz="1200" dirty="0">
                <a:solidFill>
                  <a:srgbClr val="000000"/>
                </a:solidFill>
                <a:latin typeface="Arial" panose="020B0604020202020204" pitchFamily="34" charset="0"/>
                <a:cs typeface="Arial" panose="020B0604020202020204" pitchFamily="34" charset="0"/>
              </a:rPr>
              <a:t>10</a:t>
            </a:r>
            <a:r>
              <a:rPr lang="en-US" sz="1200" baseline="30000" dirty="0">
                <a:latin typeface="Arial" panose="020B0604020202020204" pitchFamily="34" charset="0"/>
                <a:cs typeface="Arial" panose="020B0604020202020204" pitchFamily="34" charset="0"/>
              </a:rPr>
              <a:t>−5</a:t>
            </a:r>
            <a:r>
              <a:rPr lang="en-US" sz="1200" dirty="0">
                <a:latin typeface="Arial" panose="020B0604020202020204" pitchFamily="34" charset="0"/>
                <a:cs typeface="Arial" panose="020B0604020202020204" pitchFamily="34" charset="0"/>
              </a:rPr>
              <a:t> s</a:t>
            </a:r>
            <a:r>
              <a:rPr lang="en-US" sz="1200" baseline="30000" dirty="0">
                <a:latin typeface="Arial" panose="020B0604020202020204" pitchFamily="34" charset="0"/>
                <a:cs typeface="Arial" panose="020B0604020202020204" pitchFamily="34" charset="0"/>
              </a:rPr>
              <a:t>−1 </a:t>
            </a:r>
            <a:r>
              <a:rPr lang="en-US" sz="1200" dirty="0" smtClean="0">
                <a:latin typeface="Arial" panose="020B0604020202020204" pitchFamily="34" charset="0"/>
                <a:cs typeface="Arial" panose="020B0604020202020204" pitchFamily="34" charset="0"/>
              </a:rPr>
              <a:t>in bottom) and total-wind speed (thing contours, every 4 m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for ERICA period </a:t>
            </a:r>
            <a:r>
              <a:rPr lang="en-US" sz="1200" dirty="0">
                <a:latin typeface="Arial" panose="020B0604020202020204" pitchFamily="34" charset="0"/>
                <a:cs typeface="Arial" panose="020B0604020202020204" pitchFamily="34" charset="0"/>
              </a:rPr>
              <a:t>of </a:t>
            </a:r>
            <a:r>
              <a:rPr lang="en-US" sz="1200" dirty="0">
                <a:solidFill>
                  <a:srgbClr val="000000"/>
                </a:solidFill>
                <a:latin typeface="Arial" panose="020B0604020202020204" pitchFamily="34" charset="0"/>
                <a:cs typeface="Arial" panose="020B0604020202020204" pitchFamily="34" charset="0"/>
              </a:rPr>
              <a:t>Dec 1988–Feb </a:t>
            </a:r>
            <a:r>
              <a:rPr lang="en-US" sz="1200" dirty="0" smtClean="0">
                <a:solidFill>
                  <a:srgbClr val="000000"/>
                </a:solidFill>
                <a:latin typeface="Arial" panose="020B0604020202020204" pitchFamily="34" charset="0"/>
                <a:cs typeface="Arial" panose="020B0604020202020204" pitchFamily="34" charset="0"/>
              </a:rPr>
              <a:t>1989. Data taken from ECMWF data assimilation system (1.125° × 1.125° interpolated to 1° × 1°). Adapted from Fig. 8 of Hakim (2000). </a:t>
            </a:r>
            <a:r>
              <a:rPr lang="en-US" sz="1200" dirty="0" smtClean="0">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    </a:t>
            </a:r>
            <a:endParaRPr lang="en-US" sz="1200" dirty="0">
              <a:solidFill>
                <a:srgbClr val="000000"/>
              </a:solidFill>
              <a:latin typeface="Arial" panose="020B0604020202020204" pitchFamily="34" charset="0"/>
              <a:cs typeface="Arial" panose="020B0604020202020204" pitchFamily="34" charset="0"/>
            </a:endParaRPr>
          </a:p>
        </p:txBody>
      </p:sp>
      <p:sp>
        <p:nvSpPr>
          <p:cNvPr id="12" name="Title 1"/>
          <p:cNvSpPr>
            <a:spLocks noGrp="1"/>
          </p:cNvSpPr>
          <p:nvPr>
            <p:ph type="title"/>
          </p:nvPr>
        </p:nvSpPr>
        <p:spPr>
          <a:xfrm>
            <a:off x="334284" y="-33716"/>
            <a:ext cx="7349958"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Climatology of Coherent Disturbances on Tropopause</a:t>
            </a:r>
            <a:endParaRPr lang="en-US" sz="1800" b="1" dirty="0">
              <a:solidFill>
                <a:srgbClr val="FF0000"/>
              </a:solidFill>
              <a:latin typeface="Arial" panose="020B0604020202020204" pitchFamily="34" charset="0"/>
              <a:cs typeface="Arial" panose="020B0604020202020204" pitchFamily="34" charset="0"/>
            </a:endParaRPr>
          </a:p>
        </p:txBody>
      </p:sp>
      <p:sp>
        <p:nvSpPr>
          <p:cNvPr id="13"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(2000)</a:t>
            </a:r>
            <a:endParaRPr lang="en-US" sz="1800" dirty="0">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1078559" y="845114"/>
            <a:ext cx="2667562" cy="351623"/>
          </a:xfrm>
          <a:prstGeom prst="rect">
            <a:avLst/>
          </a:prstGeom>
          <a:solidFill>
            <a:schemeClr val="bg1"/>
          </a:solidFill>
          <a:ln w="25400">
            <a:solidFill>
              <a:schemeClr val="tx1"/>
            </a:solidFill>
          </a:ln>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b="1" dirty="0" smtClean="0">
                <a:solidFill>
                  <a:srgbClr val="0000FF"/>
                </a:solidFill>
                <a:latin typeface="Arial" panose="020B0604020202020204" pitchFamily="34" charset="0"/>
                <a:cs typeface="Arial" panose="020B0604020202020204" pitchFamily="34" charset="0"/>
              </a:rPr>
              <a:t>Weak: 0 &lt; </a:t>
            </a:r>
            <a:r>
              <a:rPr lang="en-US" sz="1100" b="1" dirty="0" err="1" smtClean="0">
                <a:solidFill>
                  <a:srgbClr val="0000FF"/>
                </a:solidFill>
                <a:latin typeface="Arial" panose="020B0604020202020204" pitchFamily="34" charset="0"/>
                <a:cs typeface="Arial" panose="020B0604020202020204" pitchFamily="34" charset="0"/>
              </a:rPr>
              <a:t>ζ</a:t>
            </a:r>
            <a:r>
              <a:rPr lang="en-US" sz="1100" b="1" dirty="0" smtClean="0">
                <a:solidFill>
                  <a:srgbClr val="0000FF"/>
                </a:solidFill>
                <a:latin typeface="Arial" panose="020B0604020202020204" pitchFamily="34" charset="0"/>
                <a:cs typeface="Arial" panose="020B0604020202020204" pitchFamily="34" charset="0"/>
              </a:rPr>
              <a:t> ≤ 4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a:t>
            </a:r>
            <a:r>
              <a:rPr lang="en-US" sz="1100" b="1" baseline="30000" dirty="0" smtClean="0">
                <a:solidFill>
                  <a:srgbClr val="0000FF"/>
                </a:solidFill>
                <a:latin typeface="Arial" panose="020B0604020202020204" pitchFamily="34" charset="0"/>
                <a:cs typeface="Arial" panose="020B0604020202020204" pitchFamily="34" charset="0"/>
              </a:rPr>
              <a:t>1</a:t>
            </a:r>
            <a:r>
              <a:rPr lang="en-US" sz="1100" b="1" dirty="0" smtClean="0">
                <a:solidFill>
                  <a:srgbClr val="0000FF"/>
                </a:solidFill>
                <a:latin typeface="Arial" panose="020B0604020202020204" pitchFamily="34" charset="0"/>
                <a:cs typeface="Arial" panose="020B0604020202020204" pitchFamily="34" charset="0"/>
              </a:rPr>
              <a:t>; N = 1635</a:t>
            </a:r>
            <a:r>
              <a:rPr lang="en-US" sz="1100" b="1" baseline="30000" dirty="0" smtClean="0">
                <a:solidFill>
                  <a:srgbClr val="0000FF"/>
                </a:solidFill>
                <a:latin typeface="Arial" panose="020B0604020202020204" pitchFamily="34" charset="0"/>
                <a:cs typeface="Arial" panose="020B0604020202020204" pitchFamily="34" charset="0"/>
              </a:rPr>
              <a:t> </a:t>
            </a:r>
            <a:endParaRPr lang="en-US" sz="1100" b="1" dirty="0">
              <a:solidFill>
                <a:srgbClr val="0000FF"/>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4614265" y="848671"/>
            <a:ext cx="3464083" cy="351623"/>
          </a:xfrm>
          <a:prstGeom prst="rect">
            <a:avLst/>
          </a:prstGeom>
          <a:solidFill>
            <a:schemeClr val="bg1"/>
          </a:solidFill>
          <a:ln w="25400">
            <a:solidFill>
              <a:schemeClr val="tx1"/>
            </a:solidFill>
          </a:ln>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b="1" dirty="0" smtClean="0">
                <a:solidFill>
                  <a:srgbClr val="0000FF"/>
                </a:solidFill>
                <a:latin typeface="Arial" panose="020B0604020202020204" pitchFamily="34" charset="0"/>
                <a:cs typeface="Arial" panose="020B0604020202020204" pitchFamily="34" charset="0"/>
              </a:rPr>
              <a:t>Moderate: </a:t>
            </a:r>
            <a:r>
              <a:rPr lang="en-US" sz="1100" b="1" dirty="0">
                <a:solidFill>
                  <a:srgbClr val="0000FF"/>
                </a:solidFill>
                <a:latin typeface="Arial" panose="020B0604020202020204" pitchFamily="34" charset="0"/>
                <a:cs typeface="Arial" panose="020B0604020202020204" pitchFamily="34" charset="0"/>
              </a:rPr>
              <a:t>4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−1 </a:t>
            </a:r>
            <a:r>
              <a:rPr lang="en-US" sz="1100" b="1" dirty="0" smtClean="0">
                <a:solidFill>
                  <a:srgbClr val="0000FF"/>
                </a:solidFill>
                <a:latin typeface="Arial" panose="020B0604020202020204" pitchFamily="34" charset="0"/>
                <a:cs typeface="Arial" panose="020B0604020202020204" pitchFamily="34" charset="0"/>
              </a:rPr>
              <a:t> </a:t>
            </a:r>
            <a:r>
              <a:rPr lang="en-US" sz="1100" b="1" dirty="0">
                <a:solidFill>
                  <a:srgbClr val="0000FF"/>
                </a:solidFill>
                <a:latin typeface="Arial" panose="020B0604020202020204" pitchFamily="34" charset="0"/>
                <a:cs typeface="Arial" panose="020B0604020202020204" pitchFamily="34" charset="0"/>
              </a:rPr>
              <a:t>&lt; </a:t>
            </a:r>
            <a:r>
              <a:rPr lang="en-US" sz="1100" b="1" dirty="0" err="1">
                <a:solidFill>
                  <a:srgbClr val="0000FF"/>
                </a:solidFill>
                <a:latin typeface="Arial" panose="020B0604020202020204" pitchFamily="34" charset="0"/>
                <a:cs typeface="Arial" panose="020B0604020202020204" pitchFamily="34" charset="0"/>
              </a:rPr>
              <a:t>ζ</a:t>
            </a:r>
            <a:r>
              <a:rPr lang="en-US" sz="1100" b="1" dirty="0">
                <a:solidFill>
                  <a:srgbClr val="0000FF"/>
                </a:solidFill>
                <a:latin typeface="Arial" panose="020B0604020202020204" pitchFamily="34" charset="0"/>
                <a:cs typeface="Arial" panose="020B0604020202020204" pitchFamily="34" charset="0"/>
              </a:rPr>
              <a:t> ≤ </a:t>
            </a:r>
            <a:r>
              <a:rPr lang="en-US" sz="1100" b="1" dirty="0" smtClean="0">
                <a:solidFill>
                  <a:srgbClr val="0000FF"/>
                </a:solidFill>
                <a:latin typeface="Arial" panose="020B0604020202020204" pitchFamily="34" charset="0"/>
                <a:cs typeface="Arial" panose="020B0604020202020204" pitchFamily="34" charset="0"/>
              </a:rPr>
              <a:t>8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−1 </a:t>
            </a:r>
            <a:r>
              <a:rPr lang="en-US" sz="1100" b="1" dirty="0" smtClean="0">
                <a:solidFill>
                  <a:srgbClr val="0000FF"/>
                </a:solidFill>
                <a:latin typeface="Arial" panose="020B0604020202020204" pitchFamily="34" charset="0"/>
                <a:cs typeface="Arial" panose="020B0604020202020204" pitchFamily="34" charset="0"/>
              </a:rPr>
              <a:t>; N = 1620   </a:t>
            </a:r>
            <a:endParaRPr lang="en-US" sz="1100" b="1" dirty="0">
              <a:solidFill>
                <a:srgbClr val="0000FF"/>
              </a:solidFill>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1078560" y="3564382"/>
            <a:ext cx="3398825" cy="351623"/>
          </a:xfrm>
          <a:prstGeom prst="rect">
            <a:avLst/>
          </a:prstGeom>
          <a:solidFill>
            <a:schemeClr val="bg1"/>
          </a:solidFill>
          <a:ln w="25400">
            <a:solidFill>
              <a:schemeClr val="tx1"/>
            </a:solidFill>
          </a:ln>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b="1" dirty="0" smtClean="0">
                <a:solidFill>
                  <a:srgbClr val="0000FF"/>
                </a:solidFill>
                <a:latin typeface="Arial" panose="020B0604020202020204" pitchFamily="34" charset="0"/>
                <a:cs typeface="Arial" panose="020B0604020202020204" pitchFamily="34" charset="0"/>
              </a:rPr>
              <a:t>Strong: </a:t>
            </a:r>
            <a:r>
              <a:rPr lang="en-US" sz="1100" b="1" dirty="0">
                <a:solidFill>
                  <a:srgbClr val="0000FF"/>
                </a:solidFill>
                <a:latin typeface="Arial" panose="020B0604020202020204" pitchFamily="34" charset="0"/>
                <a:cs typeface="Arial" panose="020B0604020202020204" pitchFamily="34" charset="0"/>
              </a:rPr>
              <a:t>8</a:t>
            </a:r>
            <a:r>
              <a:rPr lang="en-US" sz="1100" b="1" dirty="0" smtClean="0">
                <a:solidFill>
                  <a:srgbClr val="0000FF"/>
                </a:solidFill>
                <a:latin typeface="Arial" panose="020B0604020202020204" pitchFamily="34" charset="0"/>
                <a:cs typeface="Arial" panose="020B0604020202020204" pitchFamily="34" charset="0"/>
              </a:rPr>
              <a:t>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−1 </a:t>
            </a:r>
            <a:r>
              <a:rPr lang="en-US" sz="1100" b="1" dirty="0">
                <a:solidFill>
                  <a:srgbClr val="0000FF"/>
                </a:solidFill>
                <a:latin typeface="Arial" panose="020B0604020202020204" pitchFamily="34" charset="0"/>
                <a:cs typeface="Arial" panose="020B0604020202020204" pitchFamily="34" charset="0"/>
              </a:rPr>
              <a:t> &lt; </a:t>
            </a:r>
            <a:r>
              <a:rPr lang="en-US" sz="1100" b="1" dirty="0" err="1">
                <a:solidFill>
                  <a:srgbClr val="0000FF"/>
                </a:solidFill>
                <a:latin typeface="Arial" panose="020B0604020202020204" pitchFamily="34" charset="0"/>
                <a:cs typeface="Arial" panose="020B0604020202020204" pitchFamily="34" charset="0"/>
              </a:rPr>
              <a:t>ζ</a:t>
            </a:r>
            <a:r>
              <a:rPr lang="en-US" sz="1100" b="1" dirty="0">
                <a:solidFill>
                  <a:srgbClr val="0000FF"/>
                </a:solidFill>
                <a:latin typeface="Arial" panose="020B0604020202020204" pitchFamily="34" charset="0"/>
                <a:cs typeface="Arial" panose="020B0604020202020204" pitchFamily="34" charset="0"/>
              </a:rPr>
              <a:t> ≤ </a:t>
            </a:r>
            <a:r>
              <a:rPr lang="en-US" sz="1100" b="1" dirty="0" smtClean="0">
                <a:solidFill>
                  <a:srgbClr val="0000FF"/>
                </a:solidFill>
                <a:latin typeface="Arial" panose="020B0604020202020204" pitchFamily="34" charset="0"/>
                <a:cs typeface="Arial" panose="020B0604020202020204" pitchFamily="34" charset="0"/>
              </a:rPr>
              <a:t>12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a:t>
            </a:r>
            <a:r>
              <a:rPr lang="en-US" sz="1100" b="1" baseline="30000" dirty="0" smtClean="0">
                <a:solidFill>
                  <a:srgbClr val="0000FF"/>
                </a:solidFill>
                <a:latin typeface="Arial" panose="020B0604020202020204" pitchFamily="34" charset="0"/>
                <a:cs typeface="Arial" panose="020B0604020202020204" pitchFamily="34" charset="0"/>
              </a:rPr>
              <a:t>1</a:t>
            </a:r>
            <a:r>
              <a:rPr lang="en-US" sz="1100" b="1" dirty="0" smtClean="0">
                <a:solidFill>
                  <a:srgbClr val="0000FF"/>
                </a:solidFill>
                <a:latin typeface="Arial" panose="020B0604020202020204" pitchFamily="34" charset="0"/>
                <a:cs typeface="Arial" panose="020B0604020202020204" pitchFamily="34" charset="0"/>
              </a:rPr>
              <a:t>;</a:t>
            </a:r>
            <a:r>
              <a:rPr lang="en-US" sz="1100" b="1" baseline="30000" dirty="0" smtClean="0">
                <a:solidFill>
                  <a:srgbClr val="0000FF"/>
                </a:solidFill>
                <a:latin typeface="Arial" panose="020B0604020202020204" pitchFamily="34" charset="0"/>
                <a:cs typeface="Arial" panose="020B0604020202020204" pitchFamily="34" charset="0"/>
              </a:rPr>
              <a:t> </a:t>
            </a:r>
            <a:r>
              <a:rPr lang="en-US" sz="1100" b="1" dirty="0" smtClean="0">
                <a:solidFill>
                  <a:srgbClr val="0000FF"/>
                </a:solidFill>
                <a:latin typeface="Arial" panose="020B0604020202020204" pitchFamily="34" charset="0"/>
                <a:cs typeface="Arial" panose="020B0604020202020204" pitchFamily="34" charset="0"/>
              </a:rPr>
              <a:t> N = 1039</a:t>
            </a:r>
            <a:endParaRPr lang="en-US" sz="1100" b="1" dirty="0">
              <a:solidFill>
                <a:srgbClr val="0000FF"/>
              </a:solidFill>
              <a:latin typeface="Arial" panose="020B0604020202020204" pitchFamily="34" charset="0"/>
              <a:cs typeface="Arial" panose="020B0604020202020204" pitchFamily="34" charset="0"/>
            </a:endParaRPr>
          </a:p>
        </p:txBody>
      </p:sp>
      <p:sp>
        <p:nvSpPr>
          <p:cNvPr id="17" name="Content Placeholder 2"/>
          <p:cNvSpPr txBox="1">
            <a:spLocks/>
          </p:cNvSpPr>
          <p:nvPr/>
        </p:nvSpPr>
        <p:spPr>
          <a:xfrm>
            <a:off x="4613669" y="3566813"/>
            <a:ext cx="3443252" cy="351623"/>
          </a:xfrm>
          <a:prstGeom prst="rect">
            <a:avLst/>
          </a:prstGeom>
          <a:solidFill>
            <a:schemeClr val="bg1"/>
          </a:solidFill>
          <a:ln w="25400">
            <a:solidFill>
              <a:schemeClr val="tx1"/>
            </a:solidFill>
          </a:ln>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b="1" dirty="0" smtClean="0">
                <a:solidFill>
                  <a:srgbClr val="0000FF"/>
                </a:solidFill>
                <a:latin typeface="Arial" panose="020B0604020202020204" pitchFamily="34" charset="0"/>
                <a:cs typeface="Arial" panose="020B0604020202020204" pitchFamily="34" charset="0"/>
              </a:rPr>
              <a:t>Extreme: 12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−1 </a:t>
            </a:r>
            <a:r>
              <a:rPr lang="en-US" sz="1100" b="1" dirty="0">
                <a:solidFill>
                  <a:srgbClr val="0000FF"/>
                </a:solidFill>
                <a:latin typeface="Arial" panose="020B0604020202020204" pitchFamily="34" charset="0"/>
                <a:cs typeface="Arial" panose="020B0604020202020204" pitchFamily="34" charset="0"/>
              </a:rPr>
              <a:t> &lt; </a:t>
            </a:r>
            <a:r>
              <a:rPr lang="en-US" sz="1100" b="1" dirty="0" err="1">
                <a:solidFill>
                  <a:srgbClr val="0000FF"/>
                </a:solidFill>
                <a:latin typeface="Arial" panose="020B0604020202020204" pitchFamily="34" charset="0"/>
                <a:cs typeface="Arial" panose="020B0604020202020204" pitchFamily="34" charset="0"/>
              </a:rPr>
              <a:t>ζ</a:t>
            </a:r>
            <a:r>
              <a:rPr lang="en-US" sz="1100" b="1" dirty="0">
                <a:solidFill>
                  <a:srgbClr val="0000FF"/>
                </a:solidFill>
                <a:latin typeface="Arial" panose="020B0604020202020204" pitchFamily="34" charset="0"/>
                <a:cs typeface="Arial" panose="020B0604020202020204" pitchFamily="34" charset="0"/>
              </a:rPr>
              <a:t> ≤ </a:t>
            </a:r>
            <a:r>
              <a:rPr lang="en-US" sz="1100" b="1" dirty="0" smtClean="0">
                <a:solidFill>
                  <a:srgbClr val="0000FF"/>
                </a:solidFill>
                <a:latin typeface="Arial" panose="020B0604020202020204" pitchFamily="34" charset="0"/>
                <a:cs typeface="Arial" panose="020B0604020202020204" pitchFamily="34" charset="0"/>
              </a:rPr>
              <a:t>30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a:t>
            </a:r>
            <a:r>
              <a:rPr lang="en-US" sz="1100" b="1" baseline="30000" dirty="0" smtClean="0">
                <a:solidFill>
                  <a:srgbClr val="0000FF"/>
                </a:solidFill>
                <a:latin typeface="Arial" panose="020B0604020202020204" pitchFamily="34" charset="0"/>
                <a:cs typeface="Arial" panose="020B0604020202020204" pitchFamily="34" charset="0"/>
              </a:rPr>
              <a:t>1</a:t>
            </a:r>
            <a:r>
              <a:rPr lang="en-US" sz="1100" b="1" dirty="0" smtClean="0">
                <a:solidFill>
                  <a:srgbClr val="0000FF"/>
                </a:solidFill>
                <a:latin typeface="Arial" panose="020B0604020202020204" pitchFamily="34" charset="0"/>
                <a:cs typeface="Arial" panose="020B0604020202020204" pitchFamily="34" charset="0"/>
              </a:rPr>
              <a:t>; N = 932</a:t>
            </a:r>
            <a:r>
              <a:rPr lang="en-US" sz="1100" b="1" baseline="30000" dirty="0" smtClean="0">
                <a:solidFill>
                  <a:srgbClr val="0000FF"/>
                </a:solidFill>
                <a:latin typeface="Arial" panose="020B0604020202020204" pitchFamily="34" charset="0"/>
                <a:cs typeface="Arial" panose="020B0604020202020204" pitchFamily="34" charset="0"/>
              </a:rPr>
              <a:t> </a:t>
            </a:r>
            <a:r>
              <a:rPr lang="en-US" sz="1100" b="1" dirty="0" smtClean="0">
                <a:solidFill>
                  <a:srgbClr val="0000FF"/>
                </a:solidFill>
                <a:latin typeface="Arial" panose="020B0604020202020204" pitchFamily="34" charset="0"/>
                <a:cs typeface="Arial" panose="020B0604020202020204" pitchFamily="34" charset="0"/>
              </a:rPr>
              <a:t> </a:t>
            </a:r>
            <a:endParaRPr lang="en-US" sz="11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4153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6-03-23 at 8.38.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770" y="782130"/>
            <a:ext cx="7060579" cy="5495544"/>
          </a:xfrm>
          <a:prstGeom prst="rect">
            <a:avLst/>
          </a:prstGeom>
        </p:spPr>
      </p:pic>
      <p:sp>
        <p:nvSpPr>
          <p:cNvPr id="16" name="Content Placeholder 2"/>
          <p:cNvSpPr txBox="1">
            <a:spLocks/>
          </p:cNvSpPr>
          <p:nvPr/>
        </p:nvSpPr>
        <p:spPr>
          <a:xfrm>
            <a:off x="1014521" y="6179003"/>
            <a:ext cx="7224951" cy="67899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000000"/>
                </a:solidFill>
                <a:latin typeface="Arial" panose="020B0604020202020204" pitchFamily="34" charset="0"/>
                <a:cs typeface="Arial" panose="020B0604020202020204" pitchFamily="34" charset="0"/>
              </a:rPr>
              <a:t>DT potential temperature (solid contours, every 5 K) and anomaly (thin lines every 4 K) </a:t>
            </a:r>
            <a:r>
              <a:rPr lang="en-US" sz="1200" baseline="300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for ERICA period of </a:t>
            </a:r>
            <a:r>
              <a:rPr lang="en-US" sz="1200" dirty="0">
                <a:solidFill>
                  <a:srgbClr val="000000"/>
                </a:solidFill>
                <a:latin typeface="Arial" panose="020B0604020202020204" pitchFamily="34" charset="0"/>
                <a:cs typeface="Arial" panose="020B0604020202020204" pitchFamily="34" charset="0"/>
              </a:rPr>
              <a:t>Dec 1988–Feb 1989. Data taken from ECMWF data assimilation system (1.125° × 1.125° interpolated to 1° × 1°).  Adapted from Fig. 8 of Hakim </a:t>
            </a:r>
            <a:r>
              <a:rPr lang="en-US" sz="1200" dirty="0" smtClean="0">
                <a:solidFill>
                  <a:srgbClr val="000000"/>
                </a:solidFill>
                <a:latin typeface="Arial" panose="020B0604020202020204" pitchFamily="34" charset="0"/>
                <a:cs typeface="Arial" panose="020B0604020202020204" pitchFamily="34" charset="0"/>
              </a:rPr>
              <a:t>(2000)</a:t>
            </a:r>
            <a:r>
              <a:rPr lang="en-US" sz="1200" dirty="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       </a:t>
            </a:r>
            <a:endParaRPr lang="en-US" sz="1200" dirty="0">
              <a:solidFill>
                <a:srgbClr val="000000"/>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34284" y="-33716"/>
            <a:ext cx="7349958"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Climatology of Coherent Disturbances on Tropopause</a:t>
            </a:r>
            <a:endParaRPr lang="en-US" sz="1800" b="1" dirty="0">
              <a:solidFill>
                <a:srgbClr val="FF0000"/>
              </a:solidFill>
              <a:latin typeface="Arial" panose="020B0604020202020204" pitchFamily="34" charset="0"/>
              <a:cs typeface="Arial" panose="020B0604020202020204" pitchFamily="34" charset="0"/>
            </a:endParaRPr>
          </a:p>
        </p:txBody>
      </p:sp>
      <p:sp>
        <p:nvSpPr>
          <p:cNvPr id="17"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(2000)</a:t>
            </a:r>
            <a:endParaRPr lang="en-US" sz="1800" dirty="0">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1078559" y="845114"/>
            <a:ext cx="2667562" cy="351623"/>
          </a:xfrm>
          <a:prstGeom prst="rect">
            <a:avLst/>
          </a:prstGeom>
          <a:solidFill>
            <a:schemeClr val="bg1"/>
          </a:solidFill>
          <a:ln w="25400">
            <a:solidFill>
              <a:schemeClr val="tx1"/>
            </a:solidFill>
          </a:ln>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b="1" dirty="0" smtClean="0">
                <a:solidFill>
                  <a:srgbClr val="0000FF"/>
                </a:solidFill>
                <a:latin typeface="Arial" panose="020B0604020202020204" pitchFamily="34" charset="0"/>
                <a:cs typeface="Arial" panose="020B0604020202020204" pitchFamily="34" charset="0"/>
              </a:rPr>
              <a:t>Weak: 0 &lt; </a:t>
            </a:r>
            <a:r>
              <a:rPr lang="en-US" sz="1100" b="1" dirty="0" err="1" smtClean="0">
                <a:solidFill>
                  <a:srgbClr val="0000FF"/>
                </a:solidFill>
                <a:latin typeface="Arial" panose="020B0604020202020204" pitchFamily="34" charset="0"/>
                <a:cs typeface="Arial" panose="020B0604020202020204" pitchFamily="34" charset="0"/>
              </a:rPr>
              <a:t>ζ</a:t>
            </a:r>
            <a:r>
              <a:rPr lang="en-US" sz="1100" b="1" dirty="0" smtClean="0">
                <a:solidFill>
                  <a:srgbClr val="0000FF"/>
                </a:solidFill>
                <a:latin typeface="Arial" panose="020B0604020202020204" pitchFamily="34" charset="0"/>
                <a:cs typeface="Arial" panose="020B0604020202020204" pitchFamily="34" charset="0"/>
              </a:rPr>
              <a:t> ≤ 4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a:t>
            </a:r>
            <a:r>
              <a:rPr lang="en-US" sz="1100" b="1" baseline="30000" dirty="0" smtClean="0">
                <a:solidFill>
                  <a:srgbClr val="0000FF"/>
                </a:solidFill>
                <a:latin typeface="Arial" panose="020B0604020202020204" pitchFamily="34" charset="0"/>
                <a:cs typeface="Arial" panose="020B0604020202020204" pitchFamily="34" charset="0"/>
              </a:rPr>
              <a:t>1</a:t>
            </a:r>
            <a:r>
              <a:rPr lang="en-US" sz="1100" b="1" dirty="0" smtClean="0">
                <a:solidFill>
                  <a:srgbClr val="0000FF"/>
                </a:solidFill>
                <a:latin typeface="Arial" panose="020B0604020202020204" pitchFamily="34" charset="0"/>
                <a:cs typeface="Arial" panose="020B0604020202020204" pitchFamily="34" charset="0"/>
              </a:rPr>
              <a:t>; N = 1635</a:t>
            </a:r>
            <a:r>
              <a:rPr lang="en-US" sz="1100" b="1" baseline="30000" dirty="0" smtClean="0">
                <a:solidFill>
                  <a:srgbClr val="0000FF"/>
                </a:solidFill>
                <a:latin typeface="Arial" panose="020B0604020202020204" pitchFamily="34" charset="0"/>
                <a:cs typeface="Arial" panose="020B0604020202020204" pitchFamily="34" charset="0"/>
              </a:rPr>
              <a:t> </a:t>
            </a:r>
            <a:endParaRPr lang="en-US" sz="1100" b="1" dirty="0">
              <a:solidFill>
                <a:srgbClr val="0000FF"/>
              </a:solidFill>
              <a:latin typeface="Arial" panose="020B0604020202020204" pitchFamily="34" charset="0"/>
              <a:cs typeface="Arial" panose="020B0604020202020204" pitchFamily="34" charset="0"/>
            </a:endParaRPr>
          </a:p>
        </p:txBody>
      </p:sp>
      <p:sp>
        <p:nvSpPr>
          <p:cNvPr id="19" name="Content Placeholder 2"/>
          <p:cNvSpPr txBox="1">
            <a:spLocks/>
          </p:cNvSpPr>
          <p:nvPr/>
        </p:nvSpPr>
        <p:spPr>
          <a:xfrm>
            <a:off x="4614265" y="848671"/>
            <a:ext cx="3464083" cy="351623"/>
          </a:xfrm>
          <a:prstGeom prst="rect">
            <a:avLst/>
          </a:prstGeom>
          <a:solidFill>
            <a:schemeClr val="bg1"/>
          </a:solidFill>
          <a:ln w="25400">
            <a:solidFill>
              <a:schemeClr val="tx1"/>
            </a:solidFill>
          </a:ln>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b="1" dirty="0" smtClean="0">
                <a:solidFill>
                  <a:srgbClr val="0000FF"/>
                </a:solidFill>
                <a:latin typeface="Arial" panose="020B0604020202020204" pitchFamily="34" charset="0"/>
                <a:cs typeface="Arial" panose="020B0604020202020204" pitchFamily="34" charset="0"/>
              </a:rPr>
              <a:t>Moderate: </a:t>
            </a:r>
            <a:r>
              <a:rPr lang="en-US" sz="1100" b="1" dirty="0">
                <a:solidFill>
                  <a:srgbClr val="0000FF"/>
                </a:solidFill>
                <a:latin typeface="Arial" panose="020B0604020202020204" pitchFamily="34" charset="0"/>
                <a:cs typeface="Arial" panose="020B0604020202020204" pitchFamily="34" charset="0"/>
              </a:rPr>
              <a:t>4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−1 </a:t>
            </a:r>
            <a:r>
              <a:rPr lang="en-US" sz="1100" b="1" dirty="0" smtClean="0">
                <a:solidFill>
                  <a:srgbClr val="0000FF"/>
                </a:solidFill>
                <a:latin typeface="Arial" panose="020B0604020202020204" pitchFamily="34" charset="0"/>
                <a:cs typeface="Arial" panose="020B0604020202020204" pitchFamily="34" charset="0"/>
              </a:rPr>
              <a:t> </a:t>
            </a:r>
            <a:r>
              <a:rPr lang="en-US" sz="1100" b="1" dirty="0">
                <a:solidFill>
                  <a:srgbClr val="0000FF"/>
                </a:solidFill>
                <a:latin typeface="Arial" panose="020B0604020202020204" pitchFamily="34" charset="0"/>
                <a:cs typeface="Arial" panose="020B0604020202020204" pitchFamily="34" charset="0"/>
              </a:rPr>
              <a:t>&lt; </a:t>
            </a:r>
            <a:r>
              <a:rPr lang="en-US" sz="1100" b="1" dirty="0" err="1">
                <a:solidFill>
                  <a:srgbClr val="0000FF"/>
                </a:solidFill>
                <a:latin typeface="Arial" panose="020B0604020202020204" pitchFamily="34" charset="0"/>
                <a:cs typeface="Arial" panose="020B0604020202020204" pitchFamily="34" charset="0"/>
              </a:rPr>
              <a:t>ζ</a:t>
            </a:r>
            <a:r>
              <a:rPr lang="en-US" sz="1100" b="1" dirty="0">
                <a:solidFill>
                  <a:srgbClr val="0000FF"/>
                </a:solidFill>
                <a:latin typeface="Arial" panose="020B0604020202020204" pitchFamily="34" charset="0"/>
                <a:cs typeface="Arial" panose="020B0604020202020204" pitchFamily="34" charset="0"/>
              </a:rPr>
              <a:t> ≤ </a:t>
            </a:r>
            <a:r>
              <a:rPr lang="en-US" sz="1100" b="1" dirty="0" smtClean="0">
                <a:solidFill>
                  <a:srgbClr val="0000FF"/>
                </a:solidFill>
                <a:latin typeface="Arial" panose="020B0604020202020204" pitchFamily="34" charset="0"/>
                <a:cs typeface="Arial" panose="020B0604020202020204" pitchFamily="34" charset="0"/>
              </a:rPr>
              <a:t>8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−1 </a:t>
            </a:r>
            <a:r>
              <a:rPr lang="en-US" sz="1100" b="1" dirty="0" smtClean="0">
                <a:solidFill>
                  <a:srgbClr val="0000FF"/>
                </a:solidFill>
                <a:latin typeface="Arial" panose="020B0604020202020204" pitchFamily="34" charset="0"/>
                <a:cs typeface="Arial" panose="020B0604020202020204" pitchFamily="34" charset="0"/>
              </a:rPr>
              <a:t>; N = 1620   </a:t>
            </a:r>
            <a:endParaRPr lang="en-US" sz="1100" b="1" dirty="0">
              <a:solidFill>
                <a:srgbClr val="0000FF"/>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1078560" y="3564382"/>
            <a:ext cx="3398825" cy="351623"/>
          </a:xfrm>
          <a:prstGeom prst="rect">
            <a:avLst/>
          </a:prstGeom>
          <a:solidFill>
            <a:schemeClr val="bg1"/>
          </a:solidFill>
          <a:ln w="25400">
            <a:solidFill>
              <a:schemeClr val="tx1"/>
            </a:solidFill>
          </a:ln>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b="1" dirty="0" smtClean="0">
                <a:solidFill>
                  <a:srgbClr val="0000FF"/>
                </a:solidFill>
                <a:latin typeface="Arial" panose="020B0604020202020204" pitchFamily="34" charset="0"/>
                <a:cs typeface="Arial" panose="020B0604020202020204" pitchFamily="34" charset="0"/>
              </a:rPr>
              <a:t>Strong: </a:t>
            </a:r>
            <a:r>
              <a:rPr lang="en-US" sz="1100" b="1" dirty="0">
                <a:solidFill>
                  <a:srgbClr val="0000FF"/>
                </a:solidFill>
                <a:latin typeface="Arial" panose="020B0604020202020204" pitchFamily="34" charset="0"/>
                <a:cs typeface="Arial" panose="020B0604020202020204" pitchFamily="34" charset="0"/>
              </a:rPr>
              <a:t>8</a:t>
            </a:r>
            <a:r>
              <a:rPr lang="en-US" sz="1100" b="1" dirty="0" smtClean="0">
                <a:solidFill>
                  <a:srgbClr val="0000FF"/>
                </a:solidFill>
                <a:latin typeface="Arial" panose="020B0604020202020204" pitchFamily="34" charset="0"/>
                <a:cs typeface="Arial" panose="020B0604020202020204" pitchFamily="34" charset="0"/>
              </a:rPr>
              <a:t>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−1 </a:t>
            </a:r>
            <a:r>
              <a:rPr lang="en-US" sz="1100" b="1" dirty="0">
                <a:solidFill>
                  <a:srgbClr val="0000FF"/>
                </a:solidFill>
                <a:latin typeface="Arial" panose="020B0604020202020204" pitchFamily="34" charset="0"/>
                <a:cs typeface="Arial" panose="020B0604020202020204" pitchFamily="34" charset="0"/>
              </a:rPr>
              <a:t> &lt; </a:t>
            </a:r>
            <a:r>
              <a:rPr lang="en-US" sz="1100" b="1" dirty="0" err="1">
                <a:solidFill>
                  <a:srgbClr val="0000FF"/>
                </a:solidFill>
                <a:latin typeface="Arial" panose="020B0604020202020204" pitchFamily="34" charset="0"/>
                <a:cs typeface="Arial" panose="020B0604020202020204" pitchFamily="34" charset="0"/>
              </a:rPr>
              <a:t>ζ</a:t>
            </a:r>
            <a:r>
              <a:rPr lang="en-US" sz="1100" b="1" dirty="0">
                <a:solidFill>
                  <a:srgbClr val="0000FF"/>
                </a:solidFill>
                <a:latin typeface="Arial" panose="020B0604020202020204" pitchFamily="34" charset="0"/>
                <a:cs typeface="Arial" panose="020B0604020202020204" pitchFamily="34" charset="0"/>
              </a:rPr>
              <a:t> ≤ </a:t>
            </a:r>
            <a:r>
              <a:rPr lang="en-US" sz="1100" b="1" dirty="0" smtClean="0">
                <a:solidFill>
                  <a:srgbClr val="0000FF"/>
                </a:solidFill>
                <a:latin typeface="Arial" panose="020B0604020202020204" pitchFamily="34" charset="0"/>
                <a:cs typeface="Arial" panose="020B0604020202020204" pitchFamily="34" charset="0"/>
              </a:rPr>
              <a:t>12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a:t>
            </a:r>
            <a:r>
              <a:rPr lang="en-US" sz="1100" b="1" baseline="30000" dirty="0" smtClean="0">
                <a:solidFill>
                  <a:srgbClr val="0000FF"/>
                </a:solidFill>
                <a:latin typeface="Arial" panose="020B0604020202020204" pitchFamily="34" charset="0"/>
                <a:cs typeface="Arial" panose="020B0604020202020204" pitchFamily="34" charset="0"/>
              </a:rPr>
              <a:t>1</a:t>
            </a:r>
            <a:r>
              <a:rPr lang="en-US" sz="1100" b="1" dirty="0" smtClean="0">
                <a:solidFill>
                  <a:srgbClr val="0000FF"/>
                </a:solidFill>
                <a:latin typeface="Arial" panose="020B0604020202020204" pitchFamily="34" charset="0"/>
                <a:cs typeface="Arial" panose="020B0604020202020204" pitchFamily="34" charset="0"/>
              </a:rPr>
              <a:t>;</a:t>
            </a:r>
            <a:r>
              <a:rPr lang="en-US" sz="1100" b="1" baseline="30000" dirty="0" smtClean="0">
                <a:solidFill>
                  <a:srgbClr val="0000FF"/>
                </a:solidFill>
                <a:latin typeface="Arial" panose="020B0604020202020204" pitchFamily="34" charset="0"/>
                <a:cs typeface="Arial" panose="020B0604020202020204" pitchFamily="34" charset="0"/>
              </a:rPr>
              <a:t> </a:t>
            </a:r>
            <a:r>
              <a:rPr lang="en-US" sz="1100" b="1" dirty="0" smtClean="0">
                <a:solidFill>
                  <a:srgbClr val="0000FF"/>
                </a:solidFill>
                <a:latin typeface="Arial" panose="020B0604020202020204" pitchFamily="34" charset="0"/>
                <a:cs typeface="Arial" panose="020B0604020202020204" pitchFamily="34" charset="0"/>
              </a:rPr>
              <a:t> N = 1039</a:t>
            </a:r>
            <a:endParaRPr lang="en-US" sz="1100" b="1" dirty="0">
              <a:solidFill>
                <a:srgbClr val="0000FF"/>
              </a:solidFill>
              <a:latin typeface="Arial" panose="020B0604020202020204" pitchFamily="34" charset="0"/>
              <a:cs typeface="Arial" panose="020B0604020202020204" pitchFamily="34" charset="0"/>
            </a:endParaRPr>
          </a:p>
        </p:txBody>
      </p:sp>
      <p:sp>
        <p:nvSpPr>
          <p:cNvPr id="21" name="Content Placeholder 2"/>
          <p:cNvSpPr txBox="1">
            <a:spLocks/>
          </p:cNvSpPr>
          <p:nvPr/>
        </p:nvSpPr>
        <p:spPr>
          <a:xfrm>
            <a:off x="4613669" y="3566813"/>
            <a:ext cx="3443252" cy="351623"/>
          </a:xfrm>
          <a:prstGeom prst="rect">
            <a:avLst/>
          </a:prstGeom>
          <a:solidFill>
            <a:schemeClr val="bg1"/>
          </a:solidFill>
          <a:ln w="25400">
            <a:solidFill>
              <a:schemeClr val="tx1"/>
            </a:solidFill>
          </a:ln>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b="1" dirty="0" smtClean="0">
                <a:solidFill>
                  <a:srgbClr val="0000FF"/>
                </a:solidFill>
                <a:latin typeface="Arial" panose="020B0604020202020204" pitchFamily="34" charset="0"/>
                <a:cs typeface="Arial" panose="020B0604020202020204" pitchFamily="34" charset="0"/>
              </a:rPr>
              <a:t>Extreme: 12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−1 </a:t>
            </a:r>
            <a:r>
              <a:rPr lang="en-US" sz="1100" b="1" dirty="0">
                <a:solidFill>
                  <a:srgbClr val="0000FF"/>
                </a:solidFill>
                <a:latin typeface="Arial" panose="020B0604020202020204" pitchFamily="34" charset="0"/>
                <a:cs typeface="Arial" panose="020B0604020202020204" pitchFamily="34" charset="0"/>
              </a:rPr>
              <a:t> &lt; </a:t>
            </a:r>
            <a:r>
              <a:rPr lang="en-US" sz="1100" b="1" dirty="0" err="1">
                <a:solidFill>
                  <a:srgbClr val="0000FF"/>
                </a:solidFill>
                <a:latin typeface="Arial" panose="020B0604020202020204" pitchFamily="34" charset="0"/>
                <a:cs typeface="Arial" panose="020B0604020202020204" pitchFamily="34" charset="0"/>
              </a:rPr>
              <a:t>ζ</a:t>
            </a:r>
            <a:r>
              <a:rPr lang="en-US" sz="1100" b="1" dirty="0">
                <a:solidFill>
                  <a:srgbClr val="0000FF"/>
                </a:solidFill>
                <a:latin typeface="Arial" panose="020B0604020202020204" pitchFamily="34" charset="0"/>
                <a:cs typeface="Arial" panose="020B0604020202020204" pitchFamily="34" charset="0"/>
              </a:rPr>
              <a:t> ≤ </a:t>
            </a:r>
            <a:r>
              <a:rPr lang="en-US" sz="1100" b="1" dirty="0" smtClean="0">
                <a:solidFill>
                  <a:srgbClr val="0000FF"/>
                </a:solidFill>
                <a:latin typeface="Arial" panose="020B0604020202020204" pitchFamily="34" charset="0"/>
                <a:cs typeface="Arial" panose="020B0604020202020204" pitchFamily="34" charset="0"/>
              </a:rPr>
              <a:t>30 </a:t>
            </a:r>
            <a:r>
              <a:rPr lang="en-US" sz="1100" b="1" dirty="0">
                <a:solidFill>
                  <a:srgbClr val="0000FF"/>
                </a:solidFill>
                <a:latin typeface="ＭＳ ゴシック"/>
                <a:ea typeface="ＭＳ ゴシック"/>
                <a:cs typeface="ＭＳ ゴシック"/>
              </a:rPr>
              <a:t>×</a:t>
            </a:r>
            <a:r>
              <a:rPr lang="en-US" sz="1100" b="1" dirty="0">
                <a:solidFill>
                  <a:srgbClr val="0000FF"/>
                </a:solidFill>
                <a:latin typeface="Arial" panose="020B0604020202020204" pitchFamily="34" charset="0"/>
                <a:cs typeface="Arial" panose="020B0604020202020204" pitchFamily="34" charset="0"/>
              </a:rPr>
              <a:t>10</a:t>
            </a:r>
            <a:r>
              <a:rPr lang="en-US" sz="1100" b="1" baseline="30000" dirty="0">
                <a:solidFill>
                  <a:srgbClr val="0000FF"/>
                </a:solidFill>
                <a:latin typeface="Arial" panose="020B0604020202020204" pitchFamily="34" charset="0"/>
                <a:cs typeface="Arial" panose="020B0604020202020204" pitchFamily="34" charset="0"/>
              </a:rPr>
              <a:t>−5</a:t>
            </a:r>
            <a:r>
              <a:rPr lang="en-US" sz="1100" b="1" dirty="0">
                <a:solidFill>
                  <a:srgbClr val="0000FF"/>
                </a:solidFill>
                <a:latin typeface="Arial" panose="020B0604020202020204" pitchFamily="34" charset="0"/>
                <a:cs typeface="Arial" panose="020B0604020202020204" pitchFamily="34" charset="0"/>
              </a:rPr>
              <a:t> s</a:t>
            </a:r>
            <a:r>
              <a:rPr lang="en-US" sz="1100" b="1" baseline="30000" dirty="0">
                <a:solidFill>
                  <a:srgbClr val="0000FF"/>
                </a:solidFill>
                <a:latin typeface="Arial" panose="020B0604020202020204" pitchFamily="34" charset="0"/>
                <a:cs typeface="Arial" panose="020B0604020202020204" pitchFamily="34" charset="0"/>
              </a:rPr>
              <a:t>−</a:t>
            </a:r>
            <a:r>
              <a:rPr lang="en-US" sz="1100" b="1" baseline="30000" dirty="0" smtClean="0">
                <a:solidFill>
                  <a:srgbClr val="0000FF"/>
                </a:solidFill>
                <a:latin typeface="Arial" panose="020B0604020202020204" pitchFamily="34" charset="0"/>
                <a:cs typeface="Arial" panose="020B0604020202020204" pitchFamily="34" charset="0"/>
              </a:rPr>
              <a:t>1</a:t>
            </a:r>
            <a:r>
              <a:rPr lang="en-US" sz="1100" b="1" dirty="0" smtClean="0">
                <a:solidFill>
                  <a:srgbClr val="0000FF"/>
                </a:solidFill>
                <a:latin typeface="Arial" panose="020B0604020202020204" pitchFamily="34" charset="0"/>
                <a:cs typeface="Arial" panose="020B0604020202020204" pitchFamily="34" charset="0"/>
              </a:rPr>
              <a:t>; N = 932</a:t>
            </a:r>
            <a:r>
              <a:rPr lang="en-US" sz="1100" b="1" baseline="30000" dirty="0" smtClean="0">
                <a:solidFill>
                  <a:srgbClr val="0000FF"/>
                </a:solidFill>
                <a:latin typeface="Arial" panose="020B0604020202020204" pitchFamily="34" charset="0"/>
                <a:cs typeface="Arial" panose="020B0604020202020204" pitchFamily="34" charset="0"/>
              </a:rPr>
              <a:t> </a:t>
            </a:r>
            <a:r>
              <a:rPr lang="en-US" sz="1100" b="1" dirty="0" smtClean="0">
                <a:solidFill>
                  <a:srgbClr val="0000FF"/>
                </a:solidFill>
                <a:latin typeface="Arial" panose="020B0604020202020204" pitchFamily="34" charset="0"/>
                <a:cs typeface="Arial" panose="020B0604020202020204" pitchFamily="34" charset="0"/>
              </a:rPr>
              <a:t> </a:t>
            </a:r>
            <a:endParaRPr lang="en-US" sz="11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1780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descr="Screen Shot 2016-03-23 at 8.44.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83" y="772044"/>
            <a:ext cx="7105472" cy="5495544"/>
          </a:xfrm>
          <a:prstGeom prst="rect">
            <a:avLst/>
          </a:prstGeom>
        </p:spPr>
      </p:pic>
      <p:sp>
        <p:nvSpPr>
          <p:cNvPr id="16" name="Content Placeholder 2"/>
          <p:cNvSpPr txBox="1">
            <a:spLocks/>
          </p:cNvSpPr>
          <p:nvPr/>
        </p:nvSpPr>
        <p:spPr>
          <a:xfrm>
            <a:off x="1014521" y="6179003"/>
            <a:ext cx="7363699" cy="678997"/>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000000"/>
                </a:solidFill>
                <a:latin typeface="Arial" panose="020B0604020202020204" pitchFamily="34" charset="0"/>
                <a:cs typeface="Arial" panose="020B0604020202020204" pitchFamily="34" charset="0"/>
              </a:rPr>
              <a:t>Cross sections of extreme vorticity maximum of (top) Relative vorticity (thick lines, every 2</a:t>
            </a:r>
            <a:r>
              <a:rPr lang="en-US" sz="1200" dirty="0">
                <a:solidFill>
                  <a:srgbClr val="000000"/>
                </a:solidFill>
                <a:latin typeface="ＭＳ ゴシック"/>
                <a:ea typeface="ＭＳ ゴシック"/>
                <a:cs typeface="ＭＳ ゴシック"/>
              </a:rPr>
              <a:t>×</a:t>
            </a:r>
            <a:r>
              <a:rPr lang="en-US" sz="1200" dirty="0">
                <a:solidFill>
                  <a:srgbClr val="000000"/>
                </a:solidFill>
                <a:latin typeface="Arial" panose="020B0604020202020204" pitchFamily="34" charset="0"/>
                <a:cs typeface="Arial" panose="020B0604020202020204" pitchFamily="34" charset="0"/>
              </a:rPr>
              <a:t>10</a:t>
            </a:r>
            <a:r>
              <a:rPr lang="en-US" sz="1200" baseline="30000" dirty="0">
                <a:latin typeface="Arial" panose="020B0604020202020204" pitchFamily="34" charset="0"/>
                <a:cs typeface="Arial" panose="020B0604020202020204" pitchFamily="34" charset="0"/>
              </a:rPr>
              <a:t>−5</a:t>
            </a:r>
            <a:r>
              <a:rPr lang="en-US" sz="1200" dirty="0">
                <a:latin typeface="Arial" panose="020B0604020202020204" pitchFamily="34" charset="0"/>
                <a:cs typeface="Arial" panose="020B0604020202020204" pitchFamily="34" charset="0"/>
              </a:rPr>
              <a:t>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and vertical motion (thin lines, </a:t>
            </a:r>
            <a:r>
              <a:rPr lang="en-US" sz="1200" dirty="0">
                <a:solidFill>
                  <a:srgbClr val="000000"/>
                </a:solidFill>
                <a:latin typeface="Arial" panose="020B0604020202020204" pitchFamily="34" charset="0"/>
                <a:cs typeface="Arial" panose="020B0604020202020204" pitchFamily="34" charset="0"/>
              </a:rPr>
              <a:t>every </a:t>
            </a:r>
            <a:r>
              <a:rPr lang="en-US" sz="1200" dirty="0" smtClean="0">
                <a:solidFill>
                  <a:srgbClr val="000000"/>
                </a:solidFill>
                <a:latin typeface="Arial" panose="020B0604020202020204" pitchFamily="34" charset="0"/>
                <a:cs typeface="Arial" panose="020B0604020202020204" pitchFamily="34" charset="0"/>
              </a:rPr>
              <a:t>0.2</a:t>
            </a:r>
            <a:r>
              <a:rPr lang="en-US" sz="1200" dirty="0" smtClean="0">
                <a:solidFill>
                  <a:srgbClr val="000000"/>
                </a:solidFill>
                <a:latin typeface="ＭＳ ゴシック"/>
                <a:ea typeface="ＭＳ ゴシック"/>
                <a:cs typeface="ＭＳ ゴシック"/>
              </a:rPr>
              <a:t>×</a:t>
            </a:r>
            <a:r>
              <a:rPr lang="en-US" sz="1200" dirty="0">
                <a:solidFill>
                  <a:srgbClr val="000000"/>
                </a:solidFill>
                <a:latin typeface="Arial" panose="020B0604020202020204" pitchFamily="34" charset="0"/>
                <a:cs typeface="Arial" panose="020B0604020202020204" pitchFamily="34" charset="0"/>
              </a:rPr>
              <a:t>10</a:t>
            </a:r>
            <a:r>
              <a:rPr lang="en-US" sz="1200" baseline="30000" dirty="0" smtClean="0">
                <a:latin typeface="Arial" panose="020B0604020202020204" pitchFamily="34" charset="0"/>
                <a:cs typeface="Arial" panose="020B0604020202020204" pitchFamily="34" charset="0"/>
              </a:rPr>
              <a:t>−1 </a:t>
            </a:r>
            <a:r>
              <a:rPr lang="en-US" sz="1200" dirty="0" smtClean="0">
                <a:latin typeface="Arial" panose="020B0604020202020204" pitchFamily="34" charset="0"/>
                <a:cs typeface="Arial" panose="020B0604020202020204" pitchFamily="34" charset="0"/>
              </a:rPr>
              <a:t>Pa </a:t>
            </a:r>
            <a:r>
              <a:rPr lang="en-US" sz="1200" dirty="0">
                <a:latin typeface="Arial" panose="020B0604020202020204" pitchFamily="34" charset="0"/>
                <a:cs typeface="Arial" panose="020B0604020202020204" pitchFamily="34" charset="0"/>
              </a:rPr>
              <a:t>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and (bottom) EPV (thick lines, PVU)</a:t>
            </a:r>
            <a:r>
              <a:rPr lang="en-US" sz="1200" dirty="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and potential temperature (thin lines, every 5 K). Cross sections are (left) zonal and (right) meridional. Adapted from Fig. 10 in Hakim (2000).</a:t>
            </a:r>
            <a:endParaRPr lang="en-US" sz="1200" dirty="0">
              <a:solidFill>
                <a:srgbClr val="000000"/>
              </a:solidFill>
              <a:latin typeface="Arial" panose="020B0604020202020204" pitchFamily="34" charset="0"/>
              <a:cs typeface="Arial" panose="020B0604020202020204" pitchFamily="34" charset="0"/>
            </a:endParaRPr>
          </a:p>
        </p:txBody>
      </p:sp>
      <p:cxnSp>
        <p:nvCxnSpPr>
          <p:cNvPr id="6" name="Straight Arrow Connector 5"/>
          <p:cNvCxnSpPr/>
          <p:nvPr/>
        </p:nvCxnSpPr>
        <p:spPr>
          <a:xfrm flipV="1">
            <a:off x="3148502" y="1643465"/>
            <a:ext cx="0" cy="693670"/>
          </a:xfrm>
          <a:prstGeom prst="straightConnector1">
            <a:avLst/>
          </a:prstGeom>
          <a:ln w="41275">
            <a:solidFill>
              <a:srgbClr val="FF18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521773" y="1643465"/>
            <a:ext cx="0" cy="693670"/>
          </a:xfrm>
          <a:prstGeom prst="straightConnector1">
            <a:avLst/>
          </a:prstGeom>
          <a:ln w="4127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507743" y="1992637"/>
            <a:ext cx="0" cy="693670"/>
          </a:xfrm>
          <a:prstGeom prst="straightConnector1">
            <a:avLst/>
          </a:prstGeom>
          <a:ln w="4127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334284" y="-33716"/>
            <a:ext cx="7349958"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Climatology of Coherent Disturbances on Tropopause</a:t>
            </a:r>
            <a:endParaRPr lang="en-US" sz="1800" b="1" dirty="0">
              <a:solidFill>
                <a:srgbClr val="FF0000"/>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(2000)</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47078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Picture 3" descr="Screen Shot 2016-03-19 at 1.42.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72" y="1070000"/>
            <a:ext cx="4343336" cy="4221213"/>
          </a:xfrm>
          <a:prstGeom prst="rect">
            <a:avLst/>
          </a:prstGeom>
        </p:spPr>
      </p:pic>
      <p:pic>
        <p:nvPicPr>
          <p:cNvPr id="6" name="Picture 5" descr="Screen Shot 2016-03-19 at 1.44.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879" y="1352629"/>
            <a:ext cx="4669691" cy="3973858"/>
          </a:xfrm>
          <a:prstGeom prst="rect">
            <a:avLst/>
          </a:prstGeom>
        </p:spPr>
      </p:pic>
      <p:sp>
        <p:nvSpPr>
          <p:cNvPr id="8" name="Content Placeholder 2"/>
          <p:cNvSpPr txBox="1">
            <a:spLocks/>
          </p:cNvSpPr>
          <p:nvPr/>
        </p:nvSpPr>
        <p:spPr>
          <a:xfrm>
            <a:off x="111601" y="5278077"/>
            <a:ext cx="4325807" cy="74214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CTD track from 0000 UTC 25 Nov to 1200 UTC 26 Nov 1991. Adapted from Fig. 9 in Pyle et al. 2004.       </a:t>
            </a:r>
            <a:endParaRPr lang="en-US" sz="1200" baseline="30000" dirty="0">
              <a:solidFill>
                <a:srgbClr val="000000"/>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4546126" y="5242802"/>
            <a:ext cx="4325807" cy="1036104"/>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Time series of DT pressure maximum (hPa, triangles) and potential temperature minimum (K, circles) associated with CTD. Adapted from Fig. 9 in Pyle et al. 2004.</a:t>
            </a:r>
            <a:endParaRPr lang="en-US" sz="1200" baseline="30000" dirty="0">
              <a:solidFill>
                <a:srgbClr val="000000"/>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34284" y="-33716"/>
            <a:ext cx="7349958"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CTD–</a:t>
            </a:r>
            <a:r>
              <a:rPr lang="en-US" sz="1800" b="1" dirty="0">
                <a:solidFill>
                  <a:srgbClr val="FF0000"/>
                </a:solidFill>
                <a:latin typeface="Arial" panose="020B0604020202020204" pitchFamily="34" charset="0"/>
                <a:cs typeface="Arial" panose="020B0604020202020204" pitchFamily="34" charset="0"/>
              </a:rPr>
              <a:t>J</a:t>
            </a:r>
            <a:r>
              <a:rPr lang="en-US" sz="1800" b="1" dirty="0" smtClean="0">
                <a:solidFill>
                  <a:srgbClr val="FF0000"/>
                </a:solidFill>
                <a:latin typeface="Arial" panose="020B0604020202020204" pitchFamily="34" charset="0"/>
                <a:cs typeface="Arial" panose="020B0604020202020204" pitchFamily="34" charset="0"/>
              </a:rPr>
              <a:t>et Interaction</a:t>
            </a:r>
            <a:endParaRPr lang="en-US" sz="1800" b="1" dirty="0">
              <a:solidFill>
                <a:srgbClr val="FF0000"/>
              </a:solidFill>
              <a:latin typeface="Arial" panose="020B0604020202020204" pitchFamily="34" charset="0"/>
              <a:cs typeface="Arial" panose="020B0604020202020204" pitchFamily="34" charset="0"/>
            </a:endParaRPr>
          </a:p>
        </p:txBody>
      </p:sp>
      <p:sp>
        <p:nvSpPr>
          <p:cNvPr id="10"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Pyle et al. (2004)</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7537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6-03-19 at 3.19.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2085"/>
            <a:ext cx="9144000" cy="3446838"/>
          </a:xfrm>
          <a:prstGeom prst="rect">
            <a:avLst/>
          </a:prstGeom>
        </p:spPr>
      </p:pic>
      <p:sp>
        <p:nvSpPr>
          <p:cNvPr id="10" name="Content Placeholder 2"/>
          <p:cNvSpPr txBox="1">
            <a:spLocks/>
          </p:cNvSpPr>
          <p:nvPr/>
        </p:nvSpPr>
        <p:spPr>
          <a:xfrm>
            <a:off x="51060" y="5919536"/>
            <a:ext cx="9060139" cy="95073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(left) DT (1.5-PVU surface) wind speed (every 15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−1</a:t>
            </a:r>
            <a:r>
              <a:rPr lang="en-US" sz="1200" baseline="30000"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starting at 50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thick contours) and </a:t>
            </a:r>
            <a:r>
              <a:rPr lang="en-US" sz="1200" dirty="0" smtClean="0">
                <a:solidFill>
                  <a:srgbClr val="000000"/>
                </a:solidFill>
                <a:latin typeface="Arial" panose="020B0604020202020204" pitchFamily="34" charset="0"/>
                <a:cs typeface="Arial" panose="020B0604020202020204" pitchFamily="34" charset="0"/>
              </a:rPr>
              <a:t>potential temperature (K, thin contours and shading); (right) same as left except DT pressure (hPa, thin contours and shading).                                                Adapted from Fig. 10 in Pyle et al. (2004).  </a:t>
            </a:r>
            <a:endParaRPr lang="en-US" sz="1200" dirty="0">
              <a:solidFill>
                <a:srgbClr val="000000"/>
              </a:solidFill>
              <a:latin typeface="Arial" panose="020B0604020202020204" pitchFamily="34" charset="0"/>
              <a:cs typeface="Arial" panose="020B0604020202020204" pitchFamily="34" charset="0"/>
            </a:endParaRPr>
          </a:p>
        </p:txBody>
      </p:sp>
      <p:cxnSp>
        <p:nvCxnSpPr>
          <p:cNvPr id="12" name="Straight Arrow Connector 11"/>
          <p:cNvCxnSpPr/>
          <p:nvPr/>
        </p:nvCxnSpPr>
        <p:spPr>
          <a:xfrm flipH="1">
            <a:off x="2269464" y="3459913"/>
            <a:ext cx="490316" cy="1"/>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665708" y="3207091"/>
            <a:ext cx="800219" cy="461665"/>
          </a:xfrm>
          <a:prstGeom prst="rect">
            <a:avLst/>
          </a:prstGeom>
          <a:noFill/>
        </p:spPr>
        <p:txBody>
          <a:bodyPr wrap="none" lIns="91440" tIns="45720" rIns="91440" bIns="45720">
            <a:spAutoFit/>
          </a:bodyPr>
          <a:lstStyle/>
          <a:p>
            <a:pPr algn="ctr"/>
            <a:r>
              <a:rPr lang="en-US" sz="24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4" name="Straight Arrow Connector 13"/>
          <p:cNvCxnSpPr/>
          <p:nvPr/>
        </p:nvCxnSpPr>
        <p:spPr>
          <a:xfrm flipH="1">
            <a:off x="6960792" y="3470145"/>
            <a:ext cx="490316" cy="1"/>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7357036" y="3217323"/>
            <a:ext cx="800219" cy="461665"/>
          </a:xfrm>
          <a:prstGeom prst="rect">
            <a:avLst/>
          </a:prstGeom>
          <a:noFill/>
        </p:spPr>
        <p:txBody>
          <a:bodyPr wrap="none" lIns="91440" tIns="45720" rIns="91440" bIns="45720">
            <a:spAutoFit/>
          </a:bodyPr>
          <a:lstStyle/>
          <a:p>
            <a:pPr algn="ctr"/>
            <a:r>
              <a:rPr lang="en-US" sz="24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16" name="Rectangle 15"/>
          <p:cNvSpPr/>
          <p:nvPr/>
        </p:nvSpPr>
        <p:spPr>
          <a:xfrm>
            <a:off x="491702" y="3269172"/>
            <a:ext cx="584064"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J1</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7" name="Straight Arrow Connector 16"/>
          <p:cNvCxnSpPr/>
          <p:nvPr/>
        </p:nvCxnSpPr>
        <p:spPr>
          <a:xfrm flipV="1">
            <a:off x="966504" y="3470146"/>
            <a:ext cx="533288" cy="85724"/>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129965" y="3294260"/>
            <a:ext cx="584064"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J1</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1" name="Straight Arrow Connector 20"/>
          <p:cNvCxnSpPr/>
          <p:nvPr/>
        </p:nvCxnSpPr>
        <p:spPr>
          <a:xfrm flipV="1">
            <a:off x="5604767" y="3483476"/>
            <a:ext cx="533288" cy="85724"/>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Content Placeholder 2"/>
          <p:cNvSpPr txBox="1">
            <a:spLocks/>
          </p:cNvSpPr>
          <p:nvPr/>
        </p:nvSpPr>
        <p:spPr>
          <a:xfrm>
            <a:off x="37548" y="857651"/>
            <a:ext cx="9060139" cy="142504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solidFill>
                  <a:srgbClr val="000000"/>
                </a:solidFill>
                <a:latin typeface="Arial" panose="020B0604020202020204" pitchFamily="34" charset="0"/>
                <a:cs typeface="Arial" panose="020B0604020202020204" pitchFamily="34" charset="0"/>
              </a:rPr>
              <a:t>TPV/CTD–jet interactions may lead to formation or intensification of a jet streak</a:t>
            </a:r>
          </a:p>
          <a:p>
            <a:r>
              <a:rPr lang="en-US" sz="1400" dirty="0" smtClean="0">
                <a:solidFill>
                  <a:srgbClr val="000000"/>
                </a:solidFill>
                <a:latin typeface="Arial" panose="020B0604020202020204" pitchFamily="34" charset="0"/>
                <a:cs typeface="Arial" panose="020B0604020202020204" pitchFamily="34" charset="0"/>
              </a:rPr>
              <a:t>Gradient of DT potential temperature and pressure becomes locally enhanced as TPV/CTD closely approaches the waveguide/jet stream</a:t>
            </a:r>
          </a:p>
          <a:p>
            <a:r>
              <a:rPr lang="en-US" sz="1400" dirty="0" smtClean="0">
                <a:solidFill>
                  <a:srgbClr val="000000"/>
                </a:solidFill>
                <a:latin typeface="Arial" panose="020B0604020202020204" pitchFamily="34" charset="0"/>
                <a:cs typeface="Arial" panose="020B0604020202020204" pitchFamily="34" charset="0"/>
              </a:rPr>
              <a:t>In the figure below, a TPV over northern Canada is separate from a jet streak (J1) upstream</a:t>
            </a:r>
          </a:p>
        </p:txBody>
      </p:sp>
      <p:sp>
        <p:nvSpPr>
          <p:cNvPr id="18" name="Title 1"/>
          <p:cNvSpPr>
            <a:spLocks noGrp="1"/>
          </p:cNvSpPr>
          <p:nvPr>
            <p:ph type="title"/>
          </p:nvPr>
        </p:nvSpPr>
        <p:spPr>
          <a:xfrm>
            <a:off x="334284" y="-33716"/>
            <a:ext cx="7349958"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CTD–</a:t>
            </a:r>
            <a:r>
              <a:rPr lang="en-US" sz="1800" b="1" dirty="0">
                <a:solidFill>
                  <a:srgbClr val="FF0000"/>
                </a:solidFill>
                <a:latin typeface="Arial" panose="020B0604020202020204" pitchFamily="34" charset="0"/>
                <a:cs typeface="Arial" panose="020B0604020202020204" pitchFamily="34" charset="0"/>
              </a:rPr>
              <a:t>J</a:t>
            </a:r>
            <a:r>
              <a:rPr lang="en-US" sz="1800" b="1" dirty="0" smtClean="0">
                <a:solidFill>
                  <a:srgbClr val="FF0000"/>
                </a:solidFill>
                <a:latin typeface="Arial" panose="020B0604020202020204" pitchFamily="34" charset="0"/>
                <a:cs typeface="Arial" panose="020B0604020202020204" pitchFamily="34" charset="0"/>
              </a:rPr>
              <a:t>et Interaction</a:t>
            </a:r>
            <a:endParaRPr lang="en-US" sz="1800" b="1" dirty="0">
              <a:solidFill>
                <a:srgbClr val="FF0000"/>
              </a:solidFill>
              <a:latin typeface="Arial" panose="020B0604020202020204" pitchFamily="34" charset="0"/>
              <a:cs typeface="Arial" panose="020B0604020202020204" pitchFamily="34" charset="0"/>
            </a:endParaRPr>
          </a:p>
        </p:txBody>
      </p:sp>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Pyle et al. (2004)</a:t>
            </a:r>
            <a:endParaRPr lang="en-US" sz="1800" dirty="0">
              <a:latin typeface="Arial" panose="020B0604020202020204" pitchFamily="34" charset="0"/>
              <a:cs typeface="Arial" panose="020B0604020202020204" pitchFamily="34" charset="0"/>
            </a:endParaRPr>
          </a:p>
        </p:txBody>
      </p:sp>
      <p:sp>
        <p:nvSpPr>
          <p:cNvPr id="23" name="Content Placeholder 2"/>
          <p:cNvSpPr txBox="1">
            <a:spLocks/>
          </p:cNvSpPr>
          <p:nvPr/>
        </p:nvSpPr>
        <p:spPr>
          <a:xfrm>
            <a:off x="537067" y="2215101"/>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solidFill>
                  <a:srgbClr val="000000"/>
                </a:solidFill>
                <a:latin typeface="Arial" panose="020B0604020202020204" pitchFamily="34" charset="0"/>
                <a:cs typeface="Arial" panose="020B0604020202020204" pitchFamily="34" charset="0"/>
              </a:rPr>
              <a:t>0000 UTC 30 November 1991</a:t>
            </a:r>
            <a:endParaRPr lang="en-US" sz="1600" b="1"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59832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descr="Screen Shot 2016-03-19 at 3.22.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9" y="2543332"/>
            <a:ext cx="9144000" cy="3464295"/>
          </a:xfrm>
          <a:prstGeom prst="rect">
            <a:avLst/>
          </a:prstGeom>
        </p:spPr>
      </p:pic>
      <p:cxnSp>
        <p:nvCxnSpPr>
          <p:cNvPr id="9" name="Straight Arrow Connector 8"/>
          <p:cNvCxnSpPr/>
          <p:nvPr/>
        </p:nvCxnSpPr>
        <p:spPr>
          <a:xfrm flipH="1">
            <a:off x="2081320" y="3824411"/>
            <a:ext cx="490316" cy="1"/>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477564" y="3571589"/>
            <a:ext cx="800219" cy="461665"/>
          </a:xfrm>
          <a:prstGeom prst="rect">
            <a:avLst/>
          </a:prstGeom>
          <a:noFill/>
        </p:spPr>
        <p:txBody>
          <a:bodyPr wrap="none" lIns="91440" tIns="45720" rIns="91440" bIns="45720">
            <a:spAutoFit/>
          </a:bodyPr>
          <a:lstStyle/>
          <a:p>
            <a:pPr algn="ctr"/>
            <a:r>
              <a:rPr lang="en-US" sz="24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737371" y="3822885"/>
            <a:ext cx="490316" cy="1"/>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7133615" y="3570063"/>
            <a:ext cx="800219" cy="461665"/>
          </a:xfrm>
          <a:prstGeom prst="rect">
            <a:avLst/>
          </a:prstGeom>
          <a:noFill/>
        </p:spPr>
        <p:txBody>
          <a:bodyPr wrap="none" lIns="91440" tIns="45720" rIns="91440" bIns="45720">
            <a:spAutoFit/>
          </a:bodyPr>
          <a:lstStyle/>
          <a:p>
            <a:pPr algn="ctr"/>
            <a:r>
              <a:rPr lang="en-US" sz="24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17" name="Rectangle 16"/>
          <p:cNvSpPr/>
          <p:nvPr/>
        </p:nvSpPr>
        <p:spPr>
          <a:xfrm>
            <a:off x="694382" y="3429540"/>
            <a:ext cx="584064"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J1</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8" name="Straight Arrow Connector 17"/>
          <p:cNvCxnSpPr/>
          <p:nvPr/>
        </p:nvCxnSpPr>
        <p:spPr>
          <a:xfrm>
            <a:off x="1197374" y="3720199"/>
            <a:ext cx="424026" cy="0"/>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279939" y="3429540"/>
            <a:ext cx="584064"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J1</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2" name="Straight Arrow Connector 21"/>
          <p:cNvCxnSpPr/>
          <p:nvPr/>
        </p:nvCxnSpPr>
        <p:spPr>
          <a:xfrm>
            <a:off x="5782931" y="3720199"/>
            <a:ext cx="424026" cy="0"/>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974060" y="4867417"/>
            <a:ext cx="584064" cy="523220"/>
          </a:xfrm>
          <a:prstGeom prst="rect">
            <a:avLst/>
          </a:prstGeom>
          <a:noFill/>
        </p:spPr>
        <p:txBody>
          <a:bodyPr wrap="none" lIns="91440" tIns="45720" rIns="91440" bIns="45720">
            <a:spAutoFit/>
          </a:bodyPr>
          <a:lstStyle/>
          <a:p>
            <a:pPr algn="ctr"/>
            <a:r>
              <a:rPr lang="en-US" sz="28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J2</a:t>
            </a:r>
            <a:endParaRPr lang="en-US" sz="28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4" name="Straight Arrow Connector 23"/>
          <p:cNvCxnSpPr/>
          <p:nvPr/>
        </p:nvCxnSpPr>
        <p:spPr>
          <a:xfrm flipV="1">
            <a:off x="2260867" y="4556687"/>
            <a:ext cx="0" cy="41540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6643623" y="4862882"/>
            <a:ext cx="584064" cy="523220"/>
          </a:xfrm>
          <a:prstGeom prst="rect">
            <a:avLst/>
          </a:prstGeom>
          <a:noFill/>
        </p:spPr>
        <p:txBody>
          <a:bodyPr wrap="none" lIns="91440" tIns="45720" rIns="91440" bIns="45720">
            <a:spAutoFit/>
          </a:bodyPr>
          <a:lstStyle/>
          <a:p>
            <a:pPr algn="ctr"/>
            <a:r>
              <a:rPr lang="en-US" sz="28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J2</a:t>
            </a:r>
            <a:endParaRPr lang="en-US" sz="28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7" name="Straight Arrow Connector 26"/>
          <p:cNvCxnSpPr/>
          <p:nvPr/>
        </p:nvCxnSpPr>
        <p:spPr>
          <a:xfrm flipV="1">
            <a:off x="6930430" y="4552152"/>
            <a:ext cx="0" cy="41540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Content Placeholder 2"/>
          <p:cNvSpPr txBox="1">
            <a:spLocks/>
          </p:cNvSpPr>
          <p:nvPr/>
        </p:nvSpPr>
        <p:spPr>
          <a:xfrm>
            <a:off x="37548" y="857651"/>
            <a:ext cx="9060139" cy="95073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solidFill>
                  <a:srgbClr val="000000"/>
                </a:solidFill>
                <a:latin typeface="Arial" panose="020B0604020202020204" pitchFamily="34" charset="0"/>
                <a:cs typeface="Arial" panose="020B0604020202020204" pitchFamily="34" charset="0"/>
              </a:rPr>
              <a:t>As TPV closely approaches J1, gradient in DT potential temperature and pressure strengthen in between these features, and J1 thus strengthens</a:t>
            </a:r>
          </a:p>
          <a:p>
            <a:r>
              <a:rPr lang="en-US" sz="1400" dirty="0" smtClean="0">
                <a:solidFill>
                  <a:srgbClr val="000000"/>
                </a:solidFill>
                <a:latin typeface="Arial" panose="020B0604020202020204" pitchFamily="34" charset="0"/>
                <a:cs typeface="Arial" panose="020B0604020202020204" pitchFamily="34" charset="0"/>
              </a:rPr>
              <a:t>Jet Streak 2 (J2) forms over the central U.S.</a:t>
            </a:r>
            <a:endParaRPr lang="en-US" sz="1400" dirty="0">
              <a:solidFill>
                <a:srgbClr val="000000"/>
              </a:solidFill>
              <a:latin typeface="Arial" panose="020B0604020202020204" pitchFamily="34" charset="0"/>
              <a:cs typeface="Arial" panose="020B0604020202020204" pitchFamily="34" charset="0"/>
            </a:endParaRPr>
          </a:p>
        </p:txBody>
      </p:sp>
      <p:sp>
        <p:nvSpPr>
          <p:cNvPr id="25" name="Title 1"/>
          <p:cNvSpPr>
            <a:spLocks noGrp="1"/>
          </p:cNvSpPr>
          <p:nvPr>
            <p:ph type="title"/>
          </p:nvPr>
        </p:nvSpPr>
        <p:spPr>
          <a:xfrm>
            <a:off x="334284" y="-33716"/>
            <a:ext cx="7349958"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CTD–</a:t>
            </a:r>
            <a:r>
              <a:rPr lang="en-US" sz="1800" b="1" dirty="0">
                <a:solidFill>
                  <a:srgbClr val="FF0000"/>
                </a:solidFill>
                <a:latin typeface="Arial" panose="020B0604020202020204" pitchFamily="34" charset="0"/>
                <a:cs typeface="Arial" panose="020B0604020202020204" pitchFamily="34" charset="0"/>
              </a:rPr>
              <a:t>J</a:t>
            </a:r>
            <a:r>
              <a:rPr lang="en-US" sz="1800" b="1" dirty="0" smtClean="0">
                <a:solidFill>
                  <a:srgbClr val="FF0000"/>
                </a:solidFill>
                <a:latin typeface="Arial" panose="020B0604020202020204" pitchFamily="34" charset="0"/>
                <a:cs typeface="Arial" panose="020B0604020202020204" pitchFamily="34" charset="0"/>
              </a:rPr>
              <a:t>et Interaction</a:t>
            </a:r>
            <a:endParaRPr lang="en-US" sz="1800" b="1" dirty="0">
              <a:solidFill>
                <a:srgbClr val="FF0000"/>
              </a:solidFill>
              <a:latin typeface="Arial" panose="020B0604020202020204" pitchFamily="34" charset="0"/>
              <a:cs typeface="Arial" panose="020B0604020202020204" pitchFamily="34" charset="0"/>
            </a:endParaRPr>
          </a:p>
        </p:txBody>
      </p:sp>
      <p:sp>
        <p:nvSpPr>
          <p:cNvPr id="2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Pyle et al. (2004)</a:t>
            </a:r>
            <a:endParaRPr lang="en-US" sz="1800" dirty="0">
              <a:latin typeface="Arial" panose="020B0604020202020204" pitchFamily="34" charset="0"/>
              <a:cs typeface="Arial" panose="020B0604020202020204" pitchFamily="34" charset="0"/>
            </a:endParaRPr>
          </a:p>
        </p:txBody>
      </p:sp>
      <p:sp>
        <p:nvSpPr>
          <p:cNvPr id="31" name="Content Placeholder 2"/>
          <p:cNvSpPr txBox="1">
            <a:spLocks/>
          </p:cNvSpPr>
          <p:nvPr/>
        </p:nvSpPr>
        <p:spPr>
          <a:xfrm>
            <a:off x="537067" y="2215101"/>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solidFill>
                  <a:srgbClr val="000000"/>
                </a:solidFill>
                <a:latin typeface="Arial" panose="020B0604020202020204" pitchFamily="34" charset="0"/>
                <a:cs typeface="Arial" panose="020B0604020202020204" pitchFamily="34" charset="0"/>
              </a:rPr>
              <a:t>0000 UTC 1 December 1991</a:t>
            </a:r>
            <a:endParaRPr lang="en-US" sz="1600" b="1" baseline="30000" dirty="0">
              <a:solidFill>
                <a:srgbClr val="000000"/>
              </a:solidFill>
              <a:latin typeface="Arial" panose="020B0604020202020204" pitchFamily="34" charset="0"/>
              <a:cs typeface="Arial" panose="020B0604020202020204" pitchFamily="34" charset="0"/>
            </a:endParaRPr>
          </a:p>
        </p:txBody>
      </p:sp>
      <p:sp>
        <p:nvSpPr>
          <p:cNvPr id="32" name="Content Placeholder 2"/>
          <p:cNvSpPr txBox="1">
            <a:spLocks/>
          </p:cNvSpPr>
          <p:nvPr/>
        </p:nvSpPr>
        <p:spPr>
          <a:xfrm>
            <a:off x="51060" y="5919536"/>
            <a:ext cx="9060139" cy="95073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(left) DT (1.5-PVU surface) wind speed (every 15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−1</a:t>
            </a:r>
            <a:r>
              <a:rPr lang="en-US" sz="1200" baseline="30000"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starting at 50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thick contours) and </a:t>
            </a:r>
            <a:r>
              <a:rPr lang="en-US" sz="1200" dirty="0" smtClean="0">
                <a:solidFill>
                  <a:srgbClr val="000000"/>
                </a:solidFill>
                <a:latin typeface="Arial" panose="020B0604020202020204" pitchFamily="34" charset="0"/>
                <a:cs typeface="Arial" panose="020B0604020202020204" pitchFamily="34" charset="0"/>
              </a:rPr>
              <a:t>potential temperature (K, thin contours and shading); (right) same as left except DT pressure (hPa, thin contours and shading).                                                Adapted from Fig. 11 in Pyle et al. (2004).  </a:t>
            </a:r>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63327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456780"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What are Coherent </a:t>
            </a:r>
            <a:r>
              <a:rPr lang="en-US" sz="1800" b="1" dirty="0">
                <a:solidFill>
                  <a:srgbClr val="FF0000"/>
                </a:solidFill>
                <a:latin typeface="Arial" panose="020B0604020202020204" pitchFamily="34" charset="0"/>
                <a:cs typeface="Arial" panose="020B0604020202020204" pitchFamily="34" charset="0"/>
              </a:rPr>
              <a:t>D</a:t>
            </a:r>
            <a:r>
              <a:rPr lang="en-US" sz="1800" b="1" dirty="0" smtClean="0">
                <a:solidFill>
                  <a:srgbClr val="FF0000"/>
                </a:solidFill>
                <a:latin typeface="Arial" panose="020B0604020202020204" pitchFamily="34" charset="0"/>
                <a:cs typeface="Arial" panose="020B0604020202020204" pitchFamily="34" charset="0"/>
              </a:rPr>
              <a:t>isturbances on the DT?</a:t>
            </a:r>
            <a:endParaRPr lang="en-US" sz="1800" b="1" dirty="0">
              <a:solidFill>
                <a:srgbClr val="000000"/>
              </a:solidFill>
              <a:latin typeface="Arial" panose="020B0604020202020204" pitchFamily="34" charset="0"/>
              <a:cs typeface="Arial" panose="020B0604020202020204" pitchFamily="34" charset="0"/>
            </a:endParaRPr>
          </a:p>
        </p:txBody>
      </p:sp>
      <p:pic>
        <p:nvPicPr>
          <p:cNvPr id="2" name="Picture 1" descr="DT_theta_1.png"/>
          <p:cNvPicPr>
            <a:picLocks noChangeAspect="1"/>
          </p:cNvPicPr>
          <p:nvPr/>
        </p:nvPicPr>
        <p:blipFill rotWithShape="1">
          <a:blip r:embed="rId3">
            <a:extLst>
              <a:ext uri="{28A0092B-C50C-407E-A947-70E740481C1C}">
                <a14:useLocalDpi xmlns:a14="http://schemas.microsoft.com/office/drawing/2010/main" val="0"/>
              </a:ext>
            </a:extLst>
          </a:blip>
          <a:srcRect l="7154" t="3766" r="7262" b="14518"/>
          <a:stretch/>
        </p:blipFill>
        <p:spPr>
          <a:xfrm>
            <a:off x="2651979" y="2629152"/>
            <a:ext cx="6294855" cy="3869336"/>
          </a:xfrm>
          <a:prstGeom prst="rect">
            <a:avLst/>
          </a:prstGeom>
        </p:spPr>
      </p:pic>
      <p:grpSp>
        <p:nvGrpSpPr>
          <p:cNvPr id="7" name="Group 6"/>
          <p:cNvGrpSpPr/>
          <p:nvPr/>
        </p:nvGrpSpPr>
        <p:grpSpPr>
          <a:xfrm>
            <a:off x="2652036" y="6498488"/>
            <a:ext cx="6440103" cy="322862"/>
            <a:chOff x="1505346" y="6498488"/>
            <a:chExt cx="6440103" cy="322862"/>
          </a:xfrm>
        </p:grpSpPr>
        <p:pic>
          <p:nvPicPr>
            <p:cNvPr id="3" name="Picture 2" descr="DT_theta_1.png"/>
            <p:cNvPicPr>
              <a:picLocks noChangeAspect="1"/>
            </p:cNvPicPr>
            <p:nvPr/>
          </p:nvPicPr>
          <p:blipFill rotWithShape="1">
            <a:blip r:embed="rId3">
              <a:extLst>
                <a:ext uri="{28A0092B-C50C-407E-A947-70E740481C1C}">
                  <a14:useLocalDpi xmlns:a14="http://schemas.microsoft.com/office/drawing/2010/main" val="0"/>
                </a:ext>
              </a:extLst>
            </a:blip>
            <a:srcRect l="6963" t="95093" r="10746" b="2588"/>
            <a:stretch/>
          </p:blipFill>
          <p:spPr>
            <a:xfrm>
              <a:off x="1505346" y="6569074"/>
              <a:ext cx="6080760" cy="110325"/>
            </a:xfrm>
            <a:prstGeom prst="rect">
              <a:avLst/>
            </a:prstGeom>
          </p:spPr>
        </p:pic>
        <p:sp>
          <p:nvSpPr>
            <p:cNvPr id="13" name="TextBox 12"/>
            <p:cNvSpPr txBox="1"/>
            <p:nvPr/>
          </p:nvSpPr>
          <p:spPr>
            <a:xfrm>
              <a:off x="1530006" y="6679399"/>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19" name="TextBox 18"/>
            <p:cNvSpPr txBox="1"/>
            <p:nvPr/>
          </p:nvSpPr>
          <p:spPr>
            <a:xfrm>
              <a:off x="2168276" y="6682851"/>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20" name="TextBox 19"/>
            <p:cNvSpPr txBox="1"/>
            <p:nvPr/>
          </p:nvSpPr>
          <p:spPr>
            <a:xfrm>
              <a:off x="2787995" y="6682851"/>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21" name="TextBox 20"/>
            <p:cNvSpPr txBox="1"/>
            <p:nvPr/>
          </p:nvSpPr>
          <p:spPr>
            <a:xfrm>
              <a:off x="3441468"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22" name="TextBox 21"/>
            <p:cNvSpPr txBox="1"/>
            <p:nvPr/>
          </p:nvSpPr>
          <p:spPr>
            <a:xfrm>
              <a:off x="4091706" y="6679399"/>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23" name="TextBox 22"/>
            <p:cNvSpPr txBox="1"/>
            <p:nvPr/>
          </p:nvSpPr>
          <p:spPr>
            <a:xfrm>
              <a:off x="4708191"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24" name="TextBox 23"/>
            <p:cNvSpPr txBox="1"/>
            <p:nvPr/>
          </p:nvSpPr>
          <p:spPr>
            <a:xfrm>
              <a:off x="5340239"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25" name="TextBox 24"/>
            <p:cNvSpPr txBox="1"/>
            <p:nvPr/>
          </p:nvSpPr>
          <p:spPr>
            <a:xfrm>
              <a:off x="5993712"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26" name="TextBox 25"/>
            <p:cNvSpPr txBox="1"/>
            <p:nvPr/>
          </p:nvSpPr>
          <p:spPr>
            <a:xfrm>
              <a:off x="6610196" y="6679399"/>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27" name="TextBox 26"/>
            <p:cNvSpPr txBox="1"/>
            <p:nvPr/>
          </p:nvSpPr>
          <p:spPr>
            <a:xfrm>
              <a:off x="7273220" y="6679399"/>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28" name="TextBox 27"/>
            <p:cNvSpPr txBox="1"/>
            <p:nvPr/>
          </p:nvSpPr>
          <p:spPr>
            <a:xfrm>
              <a:off x="1842892" y="6679399"/>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29" name="TextBox 28"/>
            <p:cNvSpPr txBox="1"/>
            <p:nvPr/>
          </p:nvSpPr>
          <p:spPr>
            <a:xfrm>
              <a:off x="2475109" y="668285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0" name="TextBox 29"/>
            <p:cNvSpPr txBox="1"/>
            <p:nvPr/>
          </p:nvSpPr>
          <p:spPr>
            <a:xfrm>
              <a:off x="3125541"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1" name="TextBox 30"/>
            <p:cNvSpPr txBox="1"/>
            <p:nvPr/>
          </p:nvSpPr>
          <p:spPr>
            <a:xfrm>
              <a:off x="3766490"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2" name="TextBox 31"/>
            <p:cNvSpPr txBox="1"/>
            <p:nvPr/>
          </p:nvSpPr>
          <p:spPr>
            <a:xfrm>
              <a:off x="4404592" y="6679399"/>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33" name="TextBox 32"/>
            <p:cNvSpPr txBox="1"/>
            <p:nvPr/>
          </p:nvSpPr>
          <p:spPr>
            <a:xfrm>
              <a:off x="5039683" y="6679399"/>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34" name="TextBox 33"/>
            <p:cNvSpPr txBox="1"/>
            <p:nvPr/>
          </p:nvSpPr>
          <p:spPr>
            <a:xfrm>
              <a:off x="5680826" y="6679399"/>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35" name="TextBox 34"/>
            <p:cNvSpPr txBox="1"/>
            <p:nvPr/>
          </p:nvSpPr>
          <p:spPr>
            <a:xfrm>
              <a:off x="6321970"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36" name="TextBox 35"/>
            <p:cNvSpPr txBox="1"/>
            <p:nvPr/>
          </p:nvSpPr>
          <p:spPr>
            <a:xfrm>
              <a:off x="6947742" y="6682851"/>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37" name="TextBox 36"/>
            <p:cNvSpPr txBox="1"/>
            <p:nvPr/>
          </p:nvSpPr>
          <p:spPr>
            <a:xfrm>
              <a:off x="7549116" y="6498488"/>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4" name="Oval 3"/>
          <p:cNvSpPr/>
          <p:nvPr/>
        </p:nvSpPr>
        <p:spPr>
          <a:xfrm>
            <a:off x="3314966" y="2934300"/>
            <a:ext cx="791995" cy="791995"/>
          </a:xfrm>
          <a:prstGeom prst="ellipse">
            <a:avLst/>
          </a:prstGeom>
          <a:noFill/>
          <a:ln w="50800">
            <a:solidFill>
              <a:srgbClr val="39D8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486929" y="5244274"/>
            <a:ext cx="791995" cy="791995"/>
          </a:xfrm>
          <a:prstGeom prst="ellipse">
            <a:avLst/>
          </a:prstGeom>
          <a:noFill/>
          <a:ln w="50800">
            <a:solidFill>
              <a:srgbClr val="39D8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250726" y="2823118"/>
            <a:ext cx="625796" cy="625796"/>
          </a:xfrm>
          <a:prstGeom prst="ellipse">
            <a:avLst/>
          </a:prstGeom>
          <a:noFill/>
          <a:ln w="50800">
            <a:solidFill>
              <a:srgbClr val="39D8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8223307" y="3262246"/>
            <a:ext cx="612557" cy="612557"/>
          </a:xfrm>
          <a:prstGeom prst="ellipse">
            <a:avLst/>
          </a:prstGeom>
          <a:noFill/>
          <a:ln w="50800">
            <a:solidFill>
              <a:srgbClr val="39D8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Content Placeholder 2"/>
          <p:cNvSpPr>
            <a:spLocks noGrp="1"/>
          </p:cNvSpPr>
          <p:nvPr>
            <p:ph idx="1"/>
          </p:nvPr>
        </p:nvSpPr>
        <p:spPr>
          <a:xfrm>
            <a:off x="455452" y="836754"/>
            <a:ext cx="8229600" cy="1792397"/>
          </a:xfrm>
        </p:spPr>
        <p:txBody>
          <a:bodyPr>
            <a:normAutofit/>
          </a:bodyPr>
          <a:lstStyle/>
          <a:p>
            <a:r>
              <a:rPr lang="en-US" sz="1600" dirty="0" smtClean="0">
                <a:latin typeface="Arial" panose="020B0604020202020204" pitchFamily="34" charset="0"/>
                <a:cs typeface="Arial" panose="020B0604020202020204" pitchFamily="34" charset="0"/>
              </a:rPr>
              <a:t>A coherent tropopause disturbance (CTD; Pyle et al. 2004) is defined as a tropopause-based material feature that is not necessarily of high-latitude origin</a:t>
            </a:r>
          </a:p>
          <a:p>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A tropopause polar vortex (TPV; Cavallo </a:t>
            </a:r>
            <a:r>
              <a:rPr lang="en-US" sz="1600" dirty="0">
                <a:latin typeface="Arial" panose="020B0604020202020204" pitchFamily="34" charset="0"/>
                <a:cs typeface="Arial" panose="020B0604020202020204" pitchFamily="34" charset="0"/>
              </a:rPr>
              <a:t>and Hakim 2009, 2010</a:t>
            </a:r>
            <a:r>
              <a:rPr lang="en-US" sz="1600" dirty="0" smtClean="0">
                <a:latin typeface="Arial" panose="020B0604020202020204" pitchFamily="34" charset="0"/>
                <a:cs typeface="Arial" panose="020B0604020202020204" pitchFamily="34" charset="0"/>
              </a:rPr>
              <a:t>) is a particular type of CTD, defined as a </a:t>
            </a:r>
            <a:r>
              <a:rPr lang="en-US" sz="1600" dirty="0">
                <a:latin typeface="Arial" panose="020B0604020202020204" pitchFamily="34" charset="0"/>
                <a:cs typeface="Arial" panose="020B0604020202020204" pitchFamily="34" charset="0"/>
              </a:rPr>
              <a:t>tropopause-based </a:t>
            </a:r>
            <a:r>
              <a:rPr lang="en-US" sz="1600" dirty="0" smtClean="0">
                <a:latin typeface="Arial" panose="020B0604020202020204" pitchFamily="34" charset="0"/>
                <a:cs typeface="Arial" panose="020B0604020202020204" pitchFamily="34" charset="0"/>
              </a:rPr>
              <a:t>vortex </a:t>
            </a:r>
            <a:r>
              <a:rPr lang="en-US" sz="1600" dirty="0">
                <a:latin typeface="Arial" panose="020B0604020202020204" pitchFamily="34" charset="0"/>
                <a:cs typeface="Arial" panose="020B0604020202020204" pitchFamily="34" charset="0"/>
              </a:rPr>
              <a:t>of high-latitude </a:t>
            </a:r>
            <a:r>
              <a:rPr lang="en-US" sz="1600" dirty="0" smtClean="0">
                <a:latin typeface="Arial" panose="020B0604020202020204" pitchFamily="34" charset="0"/>
                <a:cs typeface="Arial" panose="020B0604020202020204" pitchFamily="34" charset="0"/>
              </a:rPr>
              <a:t>origin</a:t>
            </a:r>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cxnSp>
        <p:nvCxnSpPr>
          <p:cNvPr id="44" name="Straight Arrow Connector 43"/>
          <p:cNvCxnSpPr/>
          <p:nvPr/>
        </p:nvCxnSpPr>
        <p:spPr>
          <a:xfrm flipH="1">
            <a:off x="7286781" y="4806042"/>
            <a:ext cx="408600" cy="659200"/>
          </a:xfrm>
          <a:prstGeom prst="straightConnector1">
            <a:avLst/>
          </a:prstGeom>
          <a:ln w="476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7320390" y="4344377"/>
            <a:ext cx="988372" cy="461665"/>
          </a:xfrm>
          <a:prstGeom prst="rect">
            <a:avLst/>
          </a:prstGeom>
          <a:noFill/>
          <a:ln>
            <a:noFill/>
          </a:ln>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CTDs</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46" name="Straight Arrow Connector 45"/>
          <p:cNvCxnSpPr/>
          <p:nvPr/>
        </p:nvCxnSpPr>
        <p:spPr>
          <a:xfrm flipH="1" flipV="1">
            <a:off x="4084894" y="3548199"/>
            <a:ext cx="487893" cy="275947"/>
          </a:xfrm>
          <a:prstGeom prst="straightConnector1">
            <a:avLst/>
          </a:prstGeom>
          <a:ln w="476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4519555" y="3627577"/>
            <a:ext cx="954408" cy="461665"/>
          </a:xfrm>
          <a:prstGeom prst="rect">
            <a:avLst/>
          </a:prstGeom>
          <a:noFill/>
          <a:ln>
            <a:noFill/>
          </a:ln>
        </p:spPr>
        <p:txBody>
          <a:bodyPr wrap="none" lIns="91440" tIns="45720" rIns="91440" bIns="45720">
            <a:spAutoFit/>
          </a:bodyPr>
          <a:lstStyle/>
          <a:p>
            <a:pPr algn="ctr"/>
            <a:r>
              <a:rPr lang="en-US" sz="2400" b="1" dirty="0" smtClean="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rPr>
              <a:t>TPVs</a:t>
            </a:r>
            <a:endParaRPr lang="en-US" sz="2400" b="1" cap="none" spc="0" dirty="0">
              <a:ln w="25400">
                <a:solidFill>
                  <a:srgbClr val="008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48" name="Straight Arrow Connector 47"/>
          <p:cNvCxnSpPr/>
          <p:nvPr/>
        </p:nvCxnSpPr>
        <p:spPr>
          <a:xfrm flipV="1">
            <a:off x="5278310" y="3448915"/>
            <a:ext cx="285314" cy="277380"/>
          </a:xfrm>
          <a:prstGeom prst="straightConnector1">
            <a:avLst/>
          </a:prstGeom>
          <a:ln w="476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8057442" y="3874803"/>
            <a:ext cx="362468" cy="559282"/>
          </a:xfrm>
          <a:prstGeom prst="straightConnector1">
            <a:avLst/>
          </a:prstGeom>
          <a:ln w="476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Content Placeholder 2"/>
          <p:cNvSpPr txBox="1">
            <a:spLocks/>
          </p:cNvSpPr>
          <p:nvPr/>
        </p:nvSpPr>
        <p:spPr>
          <a:xfrm>
            <a:off x="115632" y="4009862"/>
            <a:ext cx="2536348" cy="108001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solidFill>
                  <a:srgbClr val="000000"/>
                </a:solidFill>
                <a:latin typeface="Arial" panose="020B0604020202020204" pitchFamily="34" charset="0"/>
                <a:cs typeface="Arial" panose="020B0604020202020204" pitchFamily="34" charset="0"/>
              </a:rPr>
              <a:t>Potential temperature (K, shaded), wind speed (black, every 10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baseline="30000"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starting at 50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dirty="0">
                <a:solidFill>
                  <a:srgbClr val="000000"/>
                </a:solidFill>
                <a:latin typeface="Arial" panose="020B0604020202020204" pitchFamily="34" charset="0"/>
                <a:cs typeface="Arial" panose="020B0604020202020204" pitchFamily="34" charset="0"/>
              </a:rPr>
              <a:t>)</a:t>
            </a:r>
            <a:r>
              <a:rPr lang="en-US" sz="1400" dirty="0" smtClean="0">
                <a:solidFill>
                  <a:srgbClr val="000000"/>
                </a:solidFill>
                <a:latin typeface="Arial" panose="020B0604020202020204" pitchFamily="34" charset="0"/>
                <a:cs typeface="Arial" panose="020B0604020202020204" pitchFamily="34" charset="0"/>
              </a:rPr>
              <a:t>, and </a:t>
            </a:r>
            <a:r>
              <a:rPr lang="en-US" sz="1400" dirty="0">
                <a:solidFill>
                  <a:srgbClr val="000000"/>
                </a:solidFill>
                <a:latin typeface="Arial" panose="020B0604020202020204" pitchFamily="34" charset="0"/>
                <a:cs typeface="Arial" panose="020B0604020202020204" pitchFamily="34" charset="0"/>
              </a:rPr>
              <a:t>wind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barbs</a:t>
            </a:r>
            <a:r>
              <a:rPr lang="en-US" sz="1400" dirty="0">
                <a:solidFill>
                  <a:srgbClr val="000000"/>
                </a:solidFill>
                <a:latin typeface="Arial" panose="020B0604020202020204" pitchFamily="34" charset="0"/>
                <a:cs typeface="Arial" panose="020B0604020202020204" pitchFamily="34" charset="0"/>
              </a:rPr>
              <a:t>) on 2-PVU </a:t>
            </a:r>
            <a:r>
              <a:rPr lang="en-US" sz="1400" dirty="0" smtClean="0">
                <a:solidFill>
                  <a:srgbClr val="000000"/>
                </a:solidFill>
                <a:latin typeface="Arial" panose="020B0604020202020204" pitchFamily="34" charset="0"/>
                <a:cs typeface="Arial" panose="020B0604020202020204" pitchFamily="34" charset="0"/>
              </a:rPr>
              <a:t>surface. Plotted using 0.5° NCEP CFSR dataset.</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52" name="Content Placeholder 2"/>
          <p:cNvSpPr txBox="1">
            <a:spLocks/>
          </p:cNvSpPr>
          <p:nvPr/>
        </p:nvSpPr>
        <p:spPr>
          <a:xfrm>
            <a:off x="0" y="3410194"/>
            <a:ext cx="2712111"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400" b="1" dirty="0" smtClean="0">
                <a:solidFill>
                  <a:srgbClr val="000000"/>
                </a:solidFill>
                <a:latin typeface="Arial" panose="020B0604020202020204" pitchFamily="34" charset="0"/>
                <a:cs typeface="Arial" panose="020B0604020202020204" pitchFamily="34" charset="0"/>
              </a:rPr>
              <a:t>0600 UTC 17 November 2013</a:t>
            </a:r>
            <a:endParaRPr lang="en-US" sz="1400" b="1"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395060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6-03-19 at 3.25.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6108"/>
            <a:ext cx="9144000" cy="3475154"/>
          </a:xfrm>
          <a:prstGeom prst="rect">
            <a:avLst/>
          </a:prstGeom>
        </p:spPr>
      </p:pic>
      <p:sp>
        <p:nvSpPr>
          <p:cNvPr id="9" name="Rectangle 8"/>
          <p:cNvSpPr/>
          <p:nvPr/>
        </p:nvSpPr>
        <p:spPr>
          <a:xfrm>
            <a:off x="478190" y="3497090"/>
            <a:ext cx="584064"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J1</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2" name="Straight Arrow Connector 11"/>
          <p:cNvCxnSpPr/>
          <p:nvPr/>
        </p:nvCxnSpPr>
        <p:spPr>
          <a:xfrm>
            <a:off x="981182" y="3787749"/>
            <a:ext cx="424026" cy="0"/>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063747" y="3497090"/>
            <a:ext cx="584064"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J1</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4" name="Straight Arrow Connector 13"/>
          <p:cNvCxnSpPr/>
          <p:nvPr/>
        </p:nvCxnSpPr>
        <p:spPr>
          <a:xfrm>
            <a:off x="5566739" y="3787749"/>
            <a:ext cx="424026" cy="0"/>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612700" y="3497090"/>
            <a:ext cx="0" cy="504493"/>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226102" y="3086802"/>
            <a:ext cx="800219" cy="461665"/>
          </a:xfrm>
          <a:prstGeom prst="rect">
            <a:avLst/>
          </a:prstGeom>
          <a:noFill/>
        </p:spPr>
        <p:txBody>
          <a:bodyPr wrap="none" lIns="91440" tIns="45720" rIns="91440" bIns="45720">
            <a:spAutoFit/>
          </a:bodyPr>
          <a:lstStyle/>
          <a:p>
            <a:pPr algn="ctr"/>
            <a:r>
              <a:rPr lang="en-US" sz="24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9" name="Straight Arrow Connector 18"/>
          <p:cNvCxnSpPr/>
          <p:nvPr/>
        </p:nvCxnSpPr>
        <p:spPr>
          <a:xfrm>
            <a:off x="7237448" y="3591660"/>
            <a:ext cx="0" cy="504493"/>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850850" y="3181372"/>
            <a:ext cx="800219" cy="461665"/>
          </a:xfrm>
          <a:prstGeom prst="rect">
            <a:avLst/>
          </a:prstGeom>
          <a:noFill/>
        </p:spPr>
        <p:txBody>
          <a:bodyPr wrap="none" lIns="91440" tIns="45720" rIns="91440" bIns="45720">
            <a:spAutoFit/>
          </a:bodyPr>
          <a:lstStyle/>
          <a:p>
            <a:pPr algn="ctr"/>
            <a:r>
              <a:rPr lang="en-US" sz="24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1" name="Rectangle 20"/>
          <p:cNvSpPr/>
          <p:nvPr/>
        </p:nvSpPr>
        <p:spPr>
          <a:xfrm>
            <a:off x="2365908" y="4826887"/>
            <a:ext cx="584064" cy="523220"/>
          </a:xfrm>
          <a:prstGeom prst="rect">
            <a:avLst/>
          </a:prstGeom>
          <a:noFill/>
        </p:spPr>
        <p:txBody>
          <a:bodyPr wrap="none" lIns="91440" tIns="45720" rIns="91440" bIns="45720">
            <a:spAutoFit/>
          </a:bodyPr>
          <a:lstStyle/>
          <a:p>
            <a:pPr algn="ctr"/>
            <a:r>
              <a:rPr lang="en-US" sz="28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J2</a:t>
            </a:r>
            <a:endParaRPr lang="en-US" sz="28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2" name="Straight Arrow Connector 21"/>
          <p:cNvCxnSpPr/>
          <p:nvPr/>
        </p:nvCxnSpPr>
        <p:spPr>
          <a:xfrm flipV="1">
            <a:off x="2652715" y="4516157"/>
            <a:ext cx="0" cy="41540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7035471" y="4822352"/>
            <a:ext cx="584064" cy="523220"/>
          </a:xfrm>
          <a:prstGeom prst="rect">
            <a:avLst/>
          </a:prstGeom>
          <a:noFill/>
        </p:spPr>
        <p:txBody>
          <a:bodyPr wrap="none" lIns="91440" tIns="45720" rIns="91440" bIns="45720">
            <a:spAutoFit/>
          </a:bodyPr>
          <a:lstStyle/>
          <a:p>
            <a:pPr algn="ctr"/>
            <a:r>
              <a:rPr lang="en-US" sz="28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J2</a:t>
            </a:r>
            <a:endParaRPr lang="en-US" sz="28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4" name="Straight Arrow Connector 23"/>
          <p:cNvCxnSpPr/>
          <p:nvPr/>
        </p:nvCxnSpPr>
        <p:spPr>
          <a:xfrm flipV="1">
            <a:off x="7322278" y="4511622"/>
            <a:ext cx="0" cy="41540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Content Placeholder 2"/>
          <p:cNvSpPr txBox="1">
            <a:spLocks/>
          </p:cNvSpPr>
          <p:nvPr/>
        </p:nvSpPr>
        <p:spPr>
          <a:xfrm>
            <a:off x="37548" y="857651"/>
            <a:ext cx="9215596" cy="139906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solidFill>
                  <a:srgbClr val="000000"/>
                </a:solidFill>
                <a:latin typeface="Arial" panose="020B0604020202020204" pitchFamily="34" charset="0"/>
                <a:cs typeface="Arial" panose="020B0604020202020204" pitchFamily="34" charset="0"/>
              </a:rPr>
              <a:t>J1 weakens as the TPV shifts away from J1</a:t>
            </a:r>
          </a:p>
          <a:p>
            <a:r>
              <a:rPr lang="en-US" sz="1400" dirty="0" smtClean="0">
                <a:solidFill>
                  <a:srgbClr val="000000"/>
                </a:solidFill>
                <a:latin typeface="Arial" panose="020B0604020202020204" pitchFamily="34" charset="0"/>
                <a:cs typeface="Arial" panose="020B0604020202020204" pitchFamily="34" charset="0"/>
              </a:rPr>
              <a:t>TPV has come into close proximity with J2</a:t>
            </a:r>
          </a:p>
          <a:p>
            <a:r>
              <a:rPr lang="en-US" sz="1400" dirty="0" smtClean="0">
                <a:solidFill>
                  <a:srgbClr val="000000"/>
                </a:solidFill>
                <a:latin typeface="Arial" panose="020B0604020202020204" pitchFamily="34" charset="0"/>
                <a:cs typeface="Arial" panose="020B0604020202020204" pitchFamily="34" charset="0"/>
              </a:rPr>
              <a:t>J2 has strengthened from 91 to 104 </a:t>
            </a:r>
            <a:r>
              <a:rPr lang="en-US" sz="1400" dirty="0">
                <a:latin typeface="Arial" panose="020B0604020202020204" pitchFamily="34" charset="0"/>
                <a:cs typeface="Arial" panose="020B0604020202020204" pitchFamily="34" charset="0"/>
              </a:rPr>
              <a:t>m s</a:t>
            </a:r>
            <a:r>
              <a:rPr lang="en-US" sz="1400" baseline="30000" dirty="0">
                <a:latin typeface="Arial" panose="020B0604020202020204" pitchFamily="34" charset="0"/>
                <a:cs typeface="Arial" panose="020B0604020202020204" pitchFamily="34" charset="0"/>
              </a:rPr>
              <a:t>−1</a:t>
            </a:r>
            <a:r>
              <a:rPr lang="en-US" sz="1400" baseline="300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over past 36 hours (not shown)</a:t>
            </a:r>
          </a:p>
          <a:p>
            <a:r>
              <a:rPr lang="en-US" sz="1400" dirty="0" smtClean="0">
                <a:solidFill>
                  <a:srgbClr val="000000"/>
                </a:solidFill>
                <a:latin typeface="Arial" panose="020B0604020202020204" pitchFamily="34" charset="0"/>
                <a:cs typeface="Arial" panose="020B0604020202020204" pitchFamily="34" charset="0"/>
              </a:rPr>
              <a:t>High, localized DT pressure maxima associated with TPV suggest tropopause folding beneath J2 (not shown)</a:t>
            </a:r>
            <a:endParaRPr lang="en-US" sz="1400" dirty="0">
              <a:solidFill>
                <a:srgbClr val="000000"/>
              </a:solidFill>
              <a:latin typeface="Arial" panose="020B0604020202020204" pitchFamily="34" charset="0"/>
              <a:cs typeface="Arial" panose="020B0604020202020204" pitchFamily="34" charset="0"/>
            </a:endParaRPr>
          </a:p>
        </p:txBody>
      </p:sp>
      <p:sp>
        <p:nvSpPr>
          <p:cNvPr id="26" name="Title 1"/>
          <p:cNvSpPr>
            <a:spLocks noGrp="1"/>
          </p:cNvSpPr>
          <p:nvPr>
            <p:ph type="title"/>
          </p:nvPr>
        </p:nvSpPr>
        <p:spPr>
          <a:xfrm>
            <a:off x="334284" y="-33716"/>
            <a:ext cx="7349958"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CTD–</a:t>
            </a:r>
            <a:r>
              <a:rPr lang="en-US" sz="1800" b="1" dirty="0">
                <a:solidFill>
                  <a:srgbClr val="FF0000"/>
                </a:solidFill>
                <a:latin typeface="Arial" panose="020B0604020202020204" pitchFamily="34" charset="0"/>
                <a:cs typeface="Arial" panose="020B0604020202020204" pitchFamily="34" charset="0"/>
              </a:rPr>
              <a:t>J</a:t>
            </a:r>
            <a:r>
              <a:rPr lang="en-US" sz="1800" b="1" dirty="0" smtClean="0">
                <a:solidFill>
                  <a:srgbClr val="FF0000"/>
                </a:solidFill>
                <a:latin typeface="Arial" panose="020B0604020202020204" pitchFamily="34" charset="0"/>
                <a:cs typeface="Arial" panose="020B0604020202020204" pitchFamily="34" charset="0"/>
              </a:rPr>
              <a:t>et Interaction</a:t>
            </a:r>
            <a:endParaRPr lang="en-US" sz="1800" b="1" dirty="0">
              <a:solidFill>
                <a:srgbClr val="FF0000"/>
              </a:solidFill>
              <a:latin typeface="Arial" panose="020B0604020202020204" pitchFamily="34" charset="0"/>
              <a:cs typeface="Arial" panose="020B0604020202020204" pitchFamily="34" charset="0"/>
            </a:endParaRPr>
          </a:p>
        </p:txBody>
      </p:sp>
      <p:sp>
        <p:nvSpPr>
          <p:cNvPr id="2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Pyle et al. (2004)</a:t>
            </a:r>
            <a:endParaRPr lang="en-US" sz="1800" dirty="0">
              <a:latin typeface="Arial" panose="020B0604020202020204" pitchFamily="34" charset="0"/>
              <a:cs typeface="Arial" panose="020B0604020202020204" pitchFamily="34" charset="0"/>
            </a:endParaRPr>
          </a:p>
        </p:txBody>
      </p:sp>
      <p:sp>
        <p:nvSpPr>
          <p:cNvPr id="29" name="Content Placeholder 2"/>
          <p:cNvSpPr txBox="1">
            <a:spLocks/>
          </p:cNvSpPr>
          <p:nvPr/>
        </p:nvSpPr>
        <p:spPr>
          <a:xfrm>
            <a:off x="537067" y="2215101"/>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solidFill>
                  <a:srgbClr val="000000"/>
                </a:solidFill>
                <a:latin typeface="Arial" panose="020B0604020202020204" pitchFamily="34" charset="0"/>
                <a:cs typeface="Arial" panose="020B0604020202020204" pitchFamily="34" charset="0"/>
              </a:rPr>
              <a:t>1200 UTC 2 December 1991</a:t>
            </a:r>
            <a:endParaRPr lang="en-US" sz="1600" b="1" baseline="30000" dirty="0">
              <a:solidFill>
                <a:srgbClr val="000000"/>
              </a:solidFill>
              <a:latin typeface="Arial" panose="020B0604020202020204" pitchFamily="34" charset="0"/>
              <a:cs typeface="Arial" panose="020B0604020202020204" pitchFamily="34" charset="0"/>
            </a:endParaRPr>
          </a:p>
        </p:txBody>
      </p:sp>
      <p:sp>
        <p:nvSpPr>
          <p:cNvPr id="30" name="Content Placeholder 2"/>
          <p:cNvSpPr txBox="1">
            <a:spLocks/>
          </p:cNvSpPr>
          <p:nvPr/>
        </p:nvSpPr>
        <p:spPr>
          <a:xfrm>
            <a:off x="51060" y="5919536"/>
            <a:ext cx="9060139" cy="95073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(left) DT (1.5-PVU surface) wind speed (every 15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−1</a:t>
            </a:r>
            <a:r>
              <a:rPr lang="en-US" sz="1200" baseline="30000"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starting at 50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thick contours) and </a:t>
            </a:r>
            <a:r>
              <a:rPr lang="en-US" sz="1200" dirty="0" smtClean="0">
                <a:solidFill>
                  <a:srgbClr val="000000"/>
                </a:solidFill>
                <a:latin typeface="Arial" panose="020B0604020202020204" pitchFamily="34" charset="0"/>
                <a:cs typeface="Arial" panose="020B0604020202020204" pitchFamily="34" charset="0"/>
              </a:rPr>
              <a:t>potential temperature (K, thin contours and shading); (right) same as left except DT pressure (hPa, thin contours and shading).                                                Adapted from Fig. 12 in Pyle et al. (2004).  </a:t>
            </a:r>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25639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descr="Screen Shot 2016-03-19 at 3.27.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4516"/>
            <a:ext cx="9144000" cy="3481879"/>
          </a:xfrm>
          <a:prstGeom prst="rect">
            <a:avLst/>
          </a:prstGeom>
        </p:spPr>
      </p:pic>
      <p:cxnSp>
        <p:nvCxnSpPr>
          <p:cNvPr id="13" name="Straight Arrow Connector 12"/>
          <p:cNvCxnSpPr/>
          <p:nvPr/>
        </p:nvCxnSpPr>
        <p:spPr>
          <a:xfrm>
            <a:off x="3626072" y="3414395"/>
            <a:ext cx="0" cy="504493"/>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239473" y="3004107"/>
            <a:ext cx="800219" cy="461665"/>
          </a:xfrm>
          <a:prstGeom prst="rect">
            <a:avLst/>
          </a:prstGeom>
          <a:noFill/>
        </p:spPr>
        <p:txBody>
          <a:bodyPr wrap="none" lIns="91440" tIns="45720" rIns="91440" bIns="45720">
            <a:spAutoFit/>
          </a:bodyPr>
          <a:lstStyle/>
          <a:p>
            <a:pPr algn="ctr"/>
            <a:r>
              <a:rPr lang="en-US" sz="24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5" name="Straight Arrow Connector 14"/>
          <p:cNvCxnSpPr/>
          <p:nvPr/>
        </p:nvCxnSpPr>
        <p:spPr>
          <a:xfrm>
            <a:off x="8250824" y="3414395"/>
            <a:ext cx="0" cy="504493"/>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7864225" y="3004107"/>
            <a:ext cx="800219" cy="461665"/>
          </a:xfrm>
          <a:prstGeom prst="rect">
            <a:avLst/>
          </a:prstGeom>
          <a:noFill/>
        </p:spPr>
        <p:txBody>
          <a:bodyPr wrap="none" lIns="91440" tIns="45720" rIns="91440" bIns="45720">
            <a:spAutoFit/>
          </a:bodyPr>
          <a:lstStyle/>
          <a:p>
            <a:pPr algn="ctr"/>
            <a:r>
              <a:rPr lang="en-US" sz="24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17" name="Rectangle 16"/>
          <p:cNvSpPr/>
          <p:nvPr/>
        </p:nvSpPr>
        <p:spPr>
          <a:xfrm>
            <a:off x="2657940" y="4619317"/>
            <a:ext cx="584064" cy="523220"/>
          </a:xfrm>
          <a:prstGeom prst="rect">
            <a:avLst/>
          </a:prstGeom>
          <a:noFill/>
        </p:spPr>
        <p:txBody>
          <a:bodyPr wrap="none" lIns="91440" tIns="45720" rIns="91440" bIns="45720">
            <a:spAutoFit/>
          </a:bodyPr>
          <a:lstStyle/>
          <a:p>
            <a:pPr algn="ctr"/>
            <a:r>
              <a:rPr lang="en-US" sz="28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J2</a:t>
            </a:r>
            <a:endParaRPr lang="en-US" sz="28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8" name="Straight Arrow Connector 17"/>
          <p:cNvCxnSpPr/>
          <p:nvPr/>
        </p:nvCxnSpPr>
        <p:spPr>
          <a:xfrm flipV="1">
            <a:off x="2944747" y="4308587"/>
            <a:ext cx="0" cy="41540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7327503" y="4614782"/>
            <a:ext cx="584064" cy="523220"/>
          </a:xfrm>
          <a:prstGeom prst="rect">
            <a:avLst/>
          </a:prstGeom>
          <a:noFill/>
        </p:spPr>
        <p:txBody>
          <a:bodyPr wrap="none" lIns="91440" tIns="45720" rIns="91440" bIns="45720">
            <a:spAutoFit/>
          </a:bodyPr>
          <a:lstStyle/>
          <a:p>
            <a:pPr algn="ctr"/>
            <a:r>
              <a:rPr lang="en-US" sz="2800" b="1" dirty="0" smtClean="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rPr>
              <a:t>J2</a:t>
            </a:r>
            <a:endParaRPr lang="en-US" sz="2800" b="1" cap="none" spc="0" dirty="0">
              <a:ln w="25400">
                <a:solidFill>
                  <a:srgbClr val="0000FF"/>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0" name="Straight Arrow Connector 19"/>
          <p:cNvCxnSpPr/>
          <p:nvPr/>
        </p:nvCxnSpPr>
        <p:spPr>
          <a:xfrm flipV="1">
            <a:off x="7614310" y="4304052"/>
            <a:ext cx="0" cy="415405"/>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856526" y="3780800"/>
            <a:ext cx="584064"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J1</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2" name="Straight Arrow Connector 21"/>
          <p:cNvCxnSpPr/>
          <p:nvPr/>
        </p:nvCxnSpPr>
        <p:spPr>
          <a:xfrm>
            <a:off x="1359518" y="4071459"/>
            <a:ext cx="424026" cy="0"/>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5442083" y="3780800"/>
            <a:ext cx="584064"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J1</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4" name="Straight Arrow Connector 23"/>
          <p:cNvCxnSpPr/>
          <p:nvPr/>
        </p:nvCxnSpPr>
        <p:spPr>
          <a:xfrm>
            <a:off x="5945075" y="4071459"/>
            <a:ext cx="424026" cy="0"/>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Content Placeholder 2"/>
          <p:cNvSpPr txBox="1">
            <a:spLocks/>
          </p:cNvSpPr>
          <p:nvPr/>
        </p:nvSpPr>
        <p:spPr>
          <a:xfrm>
            <a:off x="37548" y="857651"/>
            <a:ext cx="9060139" cy="139906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solidFill>
                  <a:srgbClr val="000000"/>
                </a:solidFill>
                <a:latin typeface="Arial" panose="020B0604020202020204" pitchFamily="34" charset="0"/>
                <a:cs typeface="Arial" panose="020B0604020202020204" pitchFamily="34" charset="0"/>
              </a:rPr>
              <a:t>Strong horizontal shear associated with midlatitude jets may lead to deformation and/or destruction of TPVs</a:t>
            </a:r>
          </a:p>
          <a:p>
            <a:r>
              <a:rPr lang="en-US" sz="1400" dirty="0" smtClean="0">
                <a:solidFill>
                  <a:srgbClr val="000000"/>
                </a:solidFill>
                <a:latin typeface="Arial" panose="020B0604020202020204" pitchFamily="34" charset="0"/>
                <a:cs typeface="Arial" panose="020B0604020202020204" pitchFamily="34" charset="0"/>
              </a:rPr>
              <a:t>There is a double structure in DT pressure field, indicating fracture of the TPV</a:t>
            </a:r>
            <a:endParaRPr lang="en-US" sz="1400" dirty="0">
              <a:solidFill>
                <a:srgbClr val="000000"/>
              </a:solidFill>
              <a:latin typeface="Arial" panose="020B0604020202020204" pitchFamily="34" charset="0"/>
              <a:cs typeface="Arial" panose="020B0604020202020204" pitchFamily="34" charset="0"/>
            </a:endParaRPr>
          </a:p>
        </p:txBody>
      </p:sp>
      <p:sp>
        <p:nvSpPr>
          <p:cNvPr id="26" name="Title 1"/>
          <p:cNvSpPr>
            <a:spLocks noGrp="1"/>
          </p:cNvSpPr>
          <p:nvPr>
            <p:ph type="title"/>
          </p:nvPr>
        </p:nvSpPr>
        <p:spPr>
          <a:xfrm>
            <a:off x="334284" y="-33716"/>
            <a:ext cx="7349958"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CTD–</a:t>
            </a:r>
            <a:r>
              <a:rPr lang="en-US" sz="1800" b="1" dirty="0">
                <a:solidFill>
                  <a:srgbClr val="FF0000"/>
                </a:solidFill>
                <a:latin typeface="Arial" panose="020B0604020202020204" pitchFamily="34" charset="0"/>
                <a:cs typeface="Arial" panose="020B0604020202020204" pitchFamily="34" charset="0"/>
              </a:rPr>
              <a:t>J</a:t>
            </a:r>
            <a:r>
              <a:rPr lang="en-US" sz="1800" b="1" dirty="0" smtClean="0">
                <a:solidFill>
                  <a:srgbClr val="FF0000"/>
                </a:solidFill>
                <a:latin typeface="Arial" panose="020B0604020202020204" pitchFamily="34" charset="0"/>
                <a:cs typeface="Arial" panose="020B0604020202020204" pitchFamily="34" charset="0"/>
              </a:rPr>
              <a:t>et Interaction</a:t>
            </a:r>
            <a:endParaRPr lang="en-US" sz="1800" b="1" dirty="0">
              <a:solidFill>
                <a:srgbClr val="FF0000"/>
              </a:solidFill>
              <a:latin typeface="Arial" panose="020B0604020202020204" pitchFamily="34" charset="0"/>
              <a:cs typeface="Arial" panose="020B0604020202020204" pitchFamily="34" charset="0"/>
            </a:endParaRPr>
          </a:p>
        </p:txBody>
      </p:sp>
      <p:sp>
        <p:nvSpPr>
          <p:cNvPr id="2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Pyle et al. (2004)</a:t>
            </a:r>
            <a:endParaRPr lang="en-US" sz="1800" dirty="0">
              <a:latin typeface="Arial" panose="020B0604020202020204" pitchFamily="34" charset="0"/>
              <a:cs typeface="Arial" panose="020B0604020202020204" pitchFamily="34" charset="0"/>
            </a:endParaRPr>
          </a:p>
        </p:txBody>
      </p:sp>
      <p:sp>
        <p:nvSpPr>
          <p:cNvPr id="29" name="Content Placeholder 2"/>
          <p:cNvSpPr txBox="1">
            <a:spLocks/>
          </p:cNvSpPr>
          <p:nvPr/>
        </p:nvSpPr>
        <p:spPr>
          <a:xfrm>
            <a:off x="537067" y="2215101"/>
            <a:ext cx="8109859"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600" b="1" dirty="0" smtClean="0">
                <a:solidFill>
                  <a:srgbClr val="000000"/>
                </a:solidFill>
                <a:latin typeface="Arial" panose="020B0604020202020204" pitchFamily="34" charset="0"/>
                <a:cs typeface="Arial" panose="020B0604020202020204" pitchFamily="34" charset="0"/>
              </a:rPr>
              <a:t>0000 UTC 4 December 1991</a:t>
            </a:r>
            <a:endParaRPr lang="en-US" sz="1600" b="1" baseline="30000" dirty="0">
              <a:solidFill>
                <a:srgbClr val="000000"/>
              </a:solidFill>
              <a:latin typeface="Arial" panose="020B0604020202020204" pitchFamily="34" charset="0"/>
              <a:cs typeface="Arial" panose="020B0604020202020204" pitchFamily="34" charset="0"/>
            </a:endParaRPr>
          </a:p>
        </p:txBody>
      </p:sp>
      <p:sp>
        <p:nvSpPr>
          <p:cNvPr id="30" name="Content Placeholder 2"/>
          <p:cNvSpPr txBox="1">
            <a:spLocks/>
          </p:cNvSpPr>
          <p:nvPr/>
        </p:nvSpPr>
        <p:spPr>
          <a:xfrm>
            <a:off x="51060" y="5919536"/>
            <a:ext cx="9060139" cy="95073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(left) DT (1.5-PVU surface) wind speed (every 15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−1</a:t>
            </a:r>
            <a:r>
              <a:rPr lang="en-US" sz="1200" baseline="30000"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starting at 50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thick contours) and </a:t>
            </a:r>
            <a:r>
              <a:rPr lang="en-US" sz="1200" dirty="0" smtClean="0">
                <a:solidFill>
                  <a:srgbClr val="000000"/>
                </a:solidFill>
                <a:latin typeface="Arial" panose="020B0604020202020204" pitchFamily="34" charset="0"/>
                <a:cs typeface="Arial" panose="020B0604020202020204" pitchFamily="34" charset="0"/>
              </a:rPr>
              <a:t>potential temperature (K, thin contours and shading); (right) same as left except DT pressure (hPa, thin contours and shading).                                                Adapted from Fig. 13 in Pyle et al. (2004).  </a:t>
            </a:r>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2155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34283" y="-33716"/>
            <a:ext cx="834377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CTD/TPV Tracking and Climatology</a:t>
            </a:r>
            <a:endParaRPr lang="en-US" sz="18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descr="Screen Shot 2016-03-23 at 12.01.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3" y="914400"/>
            <a:ext cx="5212427" cy="4775200"/>
          </a:xfrm>
          <a:prstGeom prst="rect">
            <a:avLst/>
          </a:prstGeom>
        </p:spPr>
      </p:pic>
      <p:sp>
        <p:nvSpPr>
          <p:cNvPr id="12" name="Content Placeholder 2"/>
          <p:cNvSpPr txBox="1">
            <a:spLocks/>
          </p:cNvSpPr>
          <p:nvPr/>
        </p:nvSpPr>
        <p:spPr>
          <a:xfrm>
            <a:off x="190500" y="5709058"/>
            <a:ext cx="4978400" cy="7484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Total number of </a:t>
            </a:r>
            <a:r>
              <a:rPr lang="en-US" sz="1400" dirty="0" smtClean="0">
                <a:solidFill>
                  <a:srgbClr val="000000"/>
                </a:solidFill>
                <a:latin typeface="Arial" panose="020B0604020202020204" pitchFamily="34" charset="0"/>
                <a:cs typeface="Arial" panose="020B0604020202020204" pitchFamily="34" charset="0"/>
              </a:rPr>
              <a:t>tropopause cyclonic </a:t>
            </a:r>
            <a:r>
              <a:rPr lang="en-US" sz="1400" dirty="0" smtClean="0">
                <a:solidFill>
                  <a:srgbClr val="000000"/>
                </a:solidFill>
                <a:latin typeface="Arial" panose="020B0604020202020204" pitchFamily="34" charset="0"/>
                <a:cs typeface="Arial" panose="020B0604020202020204" pitchFamily="34" charset="0"/>
              </a:rPr>
              <a:t>vortex events. Adapted from Fig. 2 of Hakim and </a:t>
            </a:r>
            <a:r>
              <a:rPr lang="en-US" sz="1400" dirty="0" err="1" smtClean="0">
                <a:solidFill>
                  <a:srgbClr val="000000"/>
                </a:solidFill>
                <a:latin typeface="Arial" panose="020B0604020202020204" pitchFamily="34" charset="0"/>
                <a:cs typeface="Arial" panose="020B0604020202020204" pitchFamily="34" charset="0"/>
              </a:rPr>
              <a:t>Canavan</a:t>
            </a:r>
            <a:r>
              <a:rPr lang="en-US" sz="1400" dirty="0" smtClean="0">
                <a:solidFill>
                  <a:srgbClr val="000000"/>
                </a:solidFill>
                <a:latin typeface="Arial" panose="020B0604020202020204" pitchFamily="34" charset="0"/>
                <a:cs typeface="Arial" panose="020B0604020202020204" pitchFamily="34" charset="0"/>
              </a:rPr>
              <a:t> (2005).   </a:t>
            </a:r>
            <a:endParaRPr lang="en-US" sz="1400" dirty="0">
              <a:solidFill>
                <a:srgbClr val="000000"/>
              </a:solidFill>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5267309" y="1241126"/>
            <a:ext cx="3713683" cy="5616873"/>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solidFill>
                  <a:srgbClr val="000000"/>
                </a:solidFill>
                <a:latin typeface="Arial" panose="020B0604020202020204" pitchFamily="34" charset="0"/>
                <a:cs typeface="Arial" panose="020B0604020202020204" pitchFamily="34" charset="0"/>
              </a:rPr>
              <a:t>Utilized 2.5° NCEP–NCAR reanalysis dataset from 1948 through 1999 to track CTDs (including TPVs)</a:t>
            </a:r>
          </a:p>
          <a:p>
            <a:endParaRPr lang="en-US" sz="1400" dirty="0" smtClean="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Tracking algorithm finds local minimum of potential temperature along DT (1.5 PVU surface in this study)</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Grid point is local minimum in DT </a:t>
            </a:r>
            <a:r>
              <a:rPr lang="en-US" sz="1400" dirty="0" err="1" smtClean="0">
                <a:solidFill>
                  <a:srgbClr val="000000"/>
                </a:solidFill>
                <a:latin typeface="Arial" panose="020B0604020202020204" pitchFamily="34" charset="0"/>
                <a:cs typeface="Arial" panose="020B0604020202020204" pitchFamily="34" charset="0"/>
              </a:rPr>
              <a:t>θ</a:t>
            </a:r>
            <a:r>
              <a:rPr lang="en-US" sz="1400" dirty="0" smtClean="0">
                <a:solidFill>
                  <a:srgbClr val="000000"/>
                </a:solidFill>
                <a:latin typeface="Arial" panose="020B0604020202020204" pitchFamily="34" charset="0"/>
                <a:cs typeface="Arial" panose="020B0604020202020204" pitchFamily="34" charset="0"/>
              </a:rPr>
              <a:t> if DT </a:t>
            </a:r>
            <a:r>
              <a:rPr lang="en-US" sz="1400" dirty="0" err="1" smtClean="0">
                <a:solidFill>
                  <a:srgbClr val="000000"/>
                </a:solidFill>
                <a:latin typeface="Arial" panose="020B0604020202020204" pitchFamily="34" charset="0"/>
                <a:cs typeface="Arial" panose="020B0604020202020204" pitchFamily="34" charset="0"/>
              </a:rPr>
              <a:t>θ</a:t>
            </a:r>
            <a:r>
              <a:rPr lang="en-US" sz="1400" dirty="0" smtClean="0">
                <a:solidFill>
                  <a:srgbClr val="000000"/>
                </a:solidFill>
                <a:latin typeface="Arial" panose="020B0604020202020204" pitchFamily="34" charset="0"/>
                <a:cs typeface="Arial" panose="020B0604020202020204" pitchFamily="34" charset="0"/>
              </a:rPr>
              <a:t> value is smaller than any other point within 650 km of grid point </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Last closed contour identified by scanning outward from vortex core along eight equally spaced radials until gradient in DT </a:t>
            </a:r>
            <a:r>
              <a:rPr lang="en-US" sz="1400" dirty="0" err="1" smtClean="0">
                <a:solidFill>
                  <a:srgbClr val="000000"/>
                </a:solidFill>
                <a:latin typeface="Arial" panose="020B0604020202020204" pitchFamily="34" charset="0"/>
                <a:cs typeface="Arial" panose="020B0604020202020204" pitchFamily="34" charset="0"/>
              </a:rPr>
              <a:t>θ</a:t>
            </a:r>
            <a:r>
              <a:rPr lang="en-US" sz="1400" dirty="0" smtClean="0">
                <a:solidFill>
                  <a:srgbClr val="000000"/>
                </a:solidFill>
                <a:latin typeface="Arial" panose="020B0604020202020204" pitchFamily="34" charset="0"/>
                <a:cs typeface="Arial" panose="020B0604020202020204" pitchFamily="34" charset="0"/>
              </a:rPr>
              <a:t> changes and choosing the minimum of these eight DT </a:t>
            </a:r>
            <a:r>
              <a:rPr lang="en-US" sz="1400" dirty="0" err="1" smtClean="0">
                <a:solidFill>
                  <a:srgbClr val="000000"/>
                </a:solidFill>
                <a:latin typeface="Arial" panose="020B0604020202020204" pitchFamily="34" charset="0"/>
                <a:cs typeface="Arial" panose="020B0604020202020204" pitchFamily="34" charset="0"/>
              </a:rPr>
              <a:t>θ</a:t>
            </a:r>
            <a:r>
              <a:rPr lang="en-US" sz="1400" dirty="0" smtClean="0">
                <a:solidFill>
                  <a:srgbClr val="000000"/>
                </a:solidFill>
                <a:latin typeface="Arial" panose="020B0604020202020204" pitchFamily="34" charset="0"/>
                <a:cs typeface="Arial" panose="020B0604020202020204" pitchFamily="34" charset="0"/>
              </a:rPr>
              <a:t> values</a:t>
            </a:r>
          </a:p>
          <a:p>
            <a:endParaRPr lang="en-US" sz="1500" dirty="0">
              <a:solidFill>
                <a:srgbClr val="000000"/>
              </a:solidFill>
              <a:latin typeface="Arial" panose="020B0604020202020204" pitchFamily="34" charset="0"/>
              <a:cs typeface="Arial" panose="020B0604020202020204" pitchFamily="34" charset="0"/>
            </a:endParaRPr>
          </a:p>
          <a:p>
            <a:endParaRPr lang="en-US" sz="1500" dirty="0">
              <a:solidFill>
                <a:srgbClr val="000000"/>
              </a:solidFill>
              <a:latin typeface="Arial" panose="020B0604020202020204" pitchFamily="34" charset="0"/>
              <a:cs typeface="Arial" panose="020B0604020202020204" pitchFamily="34" charset="0"/>
            </a:endParaRPr>
          </a:p>
          <a:p>
            <a:endParaRPr lang="en-US" sz="1500" dirty="0">
              <a:solidFill>
                <a:srgbClr val="000000"/>
              </a:solidFill>
              <a:latin typeface="Arial" panose="020B0604020202020204" pitchFamily="34" charset="0"/>
              <a:cs typeface="Arial" panose="020B0604020202020204" pitchFamily="34" charset="0"/>
            </a:endParaRPr>
          </a:p>
        </p:txBody>
      </p:sp>
      <p:sp>
        <p:nvSpPr>
          <p:cNvPr id="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and </a:t>
            </a:r>
            <a:r>
              <a:rPr lang="en-US" sz="1800" dirty="0" err="1" smtClean="0">
                <a:latin typeface="Arial" panose="020B0604020202020204" pitchFamily="34" charset="0"/>
                <a:cs typeface="Arial" panose="020B0604020202020204" pitchFamily="34" charset="0"/>
              </a:rPr>
              <a:t>Canavan</a:t>
            </a:r>
            <a:r>
              <a:rPr lang="en-US" sz="1800" dirty="0" smtClean="0">
                <a:latin typeface="Arial" panose="020B0604020202020204" pitchFamily="34" charset="0"/>
                <a:cs typeface="Arial" panose="020B0604020202020204" pitchFamily="34" charset="0"/>
              </a:rPr>
              <a:t> (2005)</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13385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34283" y="-33716"/>
            <a:ext cx="834377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CTD/TPV Tracking and Climatology</a:t>
            </a:r>
            <a:endParaRPr lang="en-US" sz="18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descr="Screen Shot 2016-03-23 at 12.01.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3" y="914400"/>
            <a:ext cx="5212427" cy="4775200"/>
          </a:xfrm>
          <a:prstGeom prst="rect">
            <a:avLst/>
          </a:prstGeom>
        </p:spPr>
      </p:pic>
      <p:sp>
        <p:nvSpPr>
          <p:cNvPr id="13" name="Content Placeholder 2"/>
          <p:cNvSpPr txBox="1">
            <a:spLocks/>
          </p:cNvSpPr>
          <p:nvPr/>
        </p:nvSpPr>
        <p:spPr>
          <a:xfrm>
            <a:off x="5267309" y="1241126"/>
            <a:ext cx="3713683" cy="5616873"/>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solidFill>
                  <a:srgbClr val="000000"/>
                </a:solidFill>
                <a:latin typeface="Arial" panose="020B0604020202020204" pitchFamily="34" charset="0"/>
                <a:cs typeface="Arial" panose="020B0604020202020204" pitchFamily="34" charset="0"/>
              </a:rPr>
              <a:t>Vortex track extended from time t</a:t>
            </a:r>
            <a:r>
              <a:rPr lang="en-US" sz="1400" baseline="-25000" dirty="0" smtClean="0">
                <a:solidFill>
                  <a:srgbClr val="000000"/>
                </a:solidFill>
                <a:latin typeface="Arial" panose="020B0604020202020204" pitchFamily="34" charset="0"/>
                <a:cs typeface="Arial" panose="020B0604020202020204" pitchFamily="34" charset="0"/>
              </a:rPr>
              <a:t>0</a:t>
            </a:r>
            <a:r>
              <a:rPr lang="en-US" sz="1400" dirty="0" smtClean="0">
                <a:solidFill>
                  <a:srgbClr val="000000"/>
                </a:solidFill>
                <a:latin typeface="Arial" panose="020B0604020202020204" pitchFamily="34" charset="0"/>
                <a:cs typeface="Arial" panose="020B0604020202020204" pitchFamily="34" charset="0"/>
              </a:rPr>
              <a:t> to time t</a:t>
            </a:r>
            <a:r>
              <a:rPr lang="en-US" sz="1400" baseline="-25000" dirty="0" smtClean="0">
                <a:solidFill>
                  <a:srgbClr val="000000"/>
                </a:solidFill>
                <a:latin typeface="Arial" panose="020B0604020202020204" pitchFamily="34" charset="0"/>
                <a:cs typeface="Arial" panose="020B0604020202020204" pitchFamily="34" charset="0"/>
              </a:rPr>
              <a:t>0</a:t>
            </a:r>
            <a:r>
              <a:rPr lang="en-US" sz="1400" dirty="0" smtClean="0">
                <a:solidFill>
                  <a:srgbClr val="000000"/>
                </a:solidFill>
                <a:latin typeface="Arial" panose="020B0604020202020204" pitchFamily="34" charset="0"/>
                <a:cs typeface="Arial" panose="020B0604020202020204" pitchFamily="34" charset="0"/>
              </a:rPr>
              <a:t> + 6 h if another vortex located within 600 km of vortex at time t</a:t>
            </a:r>
            <a:r>
              <a:rPr lang="en-US" sz="1400" baseline="-25000" dirty="0" smtClean="0">
                <a:solidFill>
                  <a:srgbClr val="000000"/>
                </a:solidFill>
                <a:latin typeface="Arial" panose="020B0604020202020204" pitchFamily="34" charset="0"/>
                <a:cs typeface="Arial" panose="020B0604020202020204" pitchFamily="34" charset="0"/>
              </a:rPr>
              <a:t>0</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If not, retested at t</a:t>
            </a:r>
            <a:r>
              <a:rPr lang="en-US" sz="1400" baseline="-25000" dirty="0" smtClean="0">
                <a:solidFill>
                  <a:srgbClr val="000000"/>
                </a:solidFill>
                <a:latin typeface="Arial" panose="020B0604020202020204" pitchFamily="34" charset="0"/>
                <a:cs typeface="Arial" panose="020B0604020202020204" pitchFamily="34" charset="0"/>
              </a:rPr>
              <a:t>0</a:t>
            </a:r>
            <a:r>
              <a:rPr lang="en-US" sz="1400" dirty="0" smtClean="0">
                <a:solidFill>
                  <a:srgbClr val="000000"/>
                </a:solidFill>
                <a:latin typeface="Arial" panose="020B0604020202020204" pitchFamily="34" charset="0"/>
                <a:cs typeface="Arial" panose="020B0604020202020204" pitchFamily="34" charset="0"/>
              </a:rPr>
              <a:t> + 12 h; failure to extend track defines a </a:t>
            </a:r>
            <a:r>
              <a:rPr lang="en-US" sz="1400" dirty="0" err="1" smtClean="0">
                <a:solidFill>
                  <a:srgbClr val="000000"/>
                </a:solidFill>
                <a:latin typeface="Arial" panose="020B0604020202020204" pitchFamily="34" charset="0"/>
                <a:cs typeface="Arial" panose="020B0604020202020204" pitchFamily="34" charset="0"/>
              </a:rPr>
              <a:t>lysis</a:t>
            </a:r>
            <a:r>
              <a:rPr lang="en-US" sz="1400" dirty="0">
                <a:solidFill>
                  <a:srgbClr val="000000"/>
                </a:solidFill>
                <a:latin typeface="Arial" panose="020B0604020202020204" pitchFamily="34" charset="0"/>
                <a:cs typeface="Arial" panose="020B0604020202020204" pitchFamily="34" charset="0"/>
              </a:rPr>
              <a:t> </a:t>
            </a:r>
            <a:r>
              <a:rPr lang="en-US" sz="1400" dirty="0" smtClean="0">
                <a:solidFill>
                  <a:srgbClr val="000000"/>
                </a:solidFill>
                <a:latin typeface="Arial" panose="020B0604020202020204" pitchFamily="34" charset="0"/>
                <a:cs typeface="Arial" panose="020B0604020202020204" pitchFamily="34" charset="0"/>
              </a:rPr>
              <a:t>event</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Vortex at time t</a:t>
            </a:r>
            <a:r>
              <a:rPr lang="en-US" sz="1400" baseline="-25000" dirty="0" smtClean="0">
                <a:solidFill>
                  <a:srgbClr val="000000"/>
                </a:solidFill>
                <a:latin typeface="Arial" panose="020B0604020202020204" pitchFamily="34" charset="0"/>
                <a:cs typeface="Arial" panose="020B0604020202020204" pitchFamily="34" charset="0"/>
              </a:rPr>
              <a:t>0</a:t>
            </a:r>
            <a:r>
              <a:rPr lang="en-US" sz="1400" dirty="0" smtClean="0">
                <a:solidFill>
                  <a:srgbClr val="000000"/>
                </a:solidFill>
                <a:latin typeface="Arial" panose="020B0604020202020204" pitchFamily="34" charset="0"/>
                <a:cs typeface="Arial" panose="020B0604020202020204" pitchFamily="34" charset="0"/>
              </a:rPr>
              <a:t> + 6 h that is unmatched with vortex at time t</a:t>
            </a:r>
            <a:r>
              <a:rPr lang="en-US" sz="1400" baseline="-25000" dirty="0" smtClean="0">
                <a:solidFill>
                  <a:srgbClr val="000000"/>
                </a:solidFill>
                <a:latin typeface="Arial" panose="020B0604020202020204" pitchFamily="34" charset="0"/>
                <a:cs typeface="Arial" panose="020B0604020202020204" pitchFamily="34" charset="0"/>
              </a:rPr>
              <a:t>0</a:t>
            </a:r>
            <a:r>
              <a:rPr lang="en-US" sz="1400" dirty="0" smtClean="0">
                <a:solidFill>
                  <a:srgbClr val="000000"/>
                </a:solidFill>
                <a:latin typeface="Arial" panose="020B0604020202020204" pitchFamily="34" charset="0"/>
                <a:cs typeface="Arial" panose="020B0604020202020204" pitchFamily="34" charset="0"/>
              </a:rPr>
              <a:t> is marked as a genesis event</a:t>
            </a:r>
          </a:p>
          <a:p>
            <a:endParaRPr lang="en-US" sz="1500" dirty="0">
              <a:solidFill>
                <a:srgbClr val="000000"/>
              </a:solidFill>
              <a:latin typeface="Arial" panose="020B0604020202020204" pitchFamily="34" charset="0"/>
              <a:cs typeface="Arial" panose="020B0604020202020204" pitchFamily="34" charset="0"/>
            </a:endParaRPr>
          </a:p>
          <a:p>
            <a:endParaRPr lang="en-US" sz="1500" dirty="0">
              <a:solidFill>
                <a:srgbClr val="000000"/>
              </a:solidFill>
              <a:latin typeface="Arial" panose="020B0604020202020204" pitchFamily="34" charset="0"/>
              <a:cs typeface="Arial" panose="020B0604020202020204" pitchFamily="34" charset="0"/>
            </a:endParaRPr>
          </a:p>
        </p:txBody>
      </p:sp>
      <p:sp>
        <p:nvSpPr>
          <p:cNvPr id="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and </a:t>
            </a:r>
            <a:r>
              <a:rPr lang="en-US" sz="1800" dirty="0" err="1" smtClean="0">
                <a:latin typeface="Arial" panose="020B0604020202020204" pitchFamily="34" charset="0"/>
                <a:cs typeface="Arial" panose="020B0604020202020204" pitchFamily="34" charset="0"/>
              </a:rPr>
              <a:t>Canavan</a:t>
            </a:r>
            <a:r>
              <a:rPr lang="en-US" sz="1800" dirty="0" smtClean="0">
                <a:latin typeface="Arial" panose="020B0604020202020204" pitchFamily="34" charset="0"/>
                <a:cs typeface="Arial" panose="020B0604020202020204" pitchFamily="34" charset="0"/>
              </a:rPr>
              <a:t> (2005)</a:t>
            </a:r>
            <a:endParaRPr lang="en-US" sz="1800" dirty="0">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190500" y="5709058"/>
            <a:ext cx="4978400" cy="7484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Total number of tropopause cyclonic vortex events. Adapted from Fig. 2 of Hakim and </a:t>
            </a:r>
            <a:r>
              <a:rPr lang="en-US" sz="1400" dirty="0" err="1" smtClean="0">
                <a:solidFill>
                  <a:srgbClr val="000000"/>
                </a:solidFill>
                <a:latin typeface="Arial" panose="020B0604020202020204" pitchFamily="34" charset="0"/>
                <a:cs typeface="Arial" panose="020B0604020202020204" pitchFamily="34" charset="0"/>
              </a:rPr>
              <a:t>Canavan</a:t>
            </a:r>
            <a:r>
              <a:rPr lang="en-US" sz="1400" dirty="0" smtClean="0">
                <a:solidFill>
                  <a:srgbClr val="000000"/>
                </a:solidFill>
                <a:latin typeface="Arial" panose="020B0604020202020204" pitchFamily="34" charset="0"/>
                <a:cs typeface="Arial" panose="020B0604020202020204" pitchFamily="34" charset="0"/>
              </a:rPr>
              <a:t> (2005).   </a:t>
            </a:r>
            <a:endParaRPr lang="en-US"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09427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descr="Screen Shot 2016-03-23 at 12.01.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3" y="914400"/>
            <a:ext cx="5212427" cy="4775200"/>
          </a:xfrm>
          <a:prstGeom prst="rect">
            <a:avLst/>
          </a:prstGeom>
        </p:spPr>
      </p:pic>
      <p:sp>
        <p:nvSpPr>
          <p:cNvPr id="13" name="Content Placeholder 2"/>
          <p:cNvSpPr txBox="1">
            <a:spLocks/>
          </p:cNvSpPr>
          <p:nvPr/>
        </p:nvSpPr>
        <p:spPr>
          <a:xfrm>
            <a:off x="5267310" y="1241127"/>
            <a:ext cx="3584590" cy="5216414"/>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solidFill>
                  <a:srgbClr val="000000"/>
                </a:solidFill>
                <a:latin typeface="Arial" panose="020B0604020202020204" pitchFamily="34" charset="0"/>
                <a:cs typeface="Arial" panose="020B0604020202020204" pitchFamily="34" charset="0"/>
              </a:rPr>
              <a:t>Total of 1,576,732 cyclones identified</a:t>
            </a:r>
          </a:p>
          <a:p>
            <a:endParaRPr lang="en-US" sz="1400" dirty="0" smtClean="0">
              <a:solidFill>
                <a:srgbClr val="000000"/>
              </a:solidFill>
              <a:latin typeface="Arial" panose="020B0604020202020204" pitchFamily="34" charset="0"/>
              <a:cs typeface="Arial" panose="020B0604020202020204" pitchFamily="34" charset="0"/>
            </a:endParaRPr>
          </a:p>
          <a:p>
            <a:r>
              <a:rPr lang="en-US" sz="1400" dirty="0">
                <a:solidFill>
                  <a:srgbClr val="000000"/>
                </a:solidFill>
                <a:latin typeface="Arial" panose="020B0604020202020204" pitchFamily="34" charset="0"/>
                <a:cs typeface="Arial" panose="020B0604020202020204" pitchFamily="34" charset="0"/>
              </a:rPr>
              <a:t>I</a:t>
            </a:r>
            <a:r>
              <a:rPr lang="en-US" sz="1400" dirty="0" smtClean="0">
                <a:solidFill>
                  <a:srgbClr val="000000"/>
                </a:solidFill>
                <a:latin typeface="Arial" panose="020B0604020202020204" pitchFamily="34" charset="0"/>
                <a:cs typeface="Arial" panose="020B0604020202020204" pitchFamily="34" charset="0"/>
              </a:rPr>
              <a:t>dentified cyclones correspond to 310,605 cyclone tracks</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Preferred cyclone locations:</a:t>
            </a:r>
          </a:p>
          <a:p>
            <a:pPr lvl="1"/>
            <a:r>
              <a:rPr lang="en-US" sz="1100" dirty="0" smtClean="0">
                <a:solidFill>
                  <a:srgbClr val="000000"/>
                </a:solidFill>
                <a:latin typeface="Arial" panose="020B0604020202020204" pitchFamily="34" charset="0"/>
                <a:cs typeface="Arial" panose="020B0604020202020204" pitchFamily="34" charset="0"/>
              </a:rPr>
              <a:t>Cyclonic shear side of jets</a:t>
            </a:r>
          </a:p>
          <a:p>
            <a:pPr lvl="1"/>
            <a:r>
              <a:rPr lang="en-US" sz="1100" dirty="0" smtClean="0">
                <a:solidFill>
                  <a:srgbClr val="000000"/>
                </a:solidFill>
                <a:latin typeface="Arial" panose="020B0604020202020204" pitchFamily="34" charset="0"/>
                <a:cs typeface="Arial" panose="020B0604020202020204" pitchFamily="34" charset="0"/>
              </a:rPr>
              <a:t>Canadian Arctic</a:t>
            </a:r>
          </a:p>
          <a:p>
            <a:pPr lvl="1"/>
            <a:r>
              <a:rPr lang="en-US" sz="1100" dirty="0" smtClean="0">
                <a:solidFill>
                  <a:srgbClr val="000000"/>
                </a:solidFill>
                <a:latin typeface="Arial" panose="020B0604020202020204" pitchFamily="34" charset="0"/>
                <a:cs typeface="Arial" panose="020B0604020202020204" pitchFamily="34" charset="0"/>
              </a:rPr>
              <a:t>Russia</a:t>
            </a:r>
          </a:p>
          <a:p>
            <a:pPr lvl="1"/>
            <a:r>
              <a:rPr lang="en-US" sz="1100" dirty="0" smtClean="0">
                <a:solidFill>
                  <a:srgbClr val="000000"/>
                </a:solidFill>
                <a:latin typeface="Arial" panose="020B0604020202020204" pitchFamily="34" charset="0"/>
                <a:cs typeface="Arial" panose="020B0604020202020204" pitchFamily="34" charset="0"/>
              </a:rPr>
              <a:t>Mediterranean Sea through the Middle East</a:t>
            </a:r>
          </a:p>
          <a:p>
            <a:endParaRPr lang="en-US" sz="1500" dirty="0" smtClean="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126,522 arctic cyclones (i.e. TPVs) identified</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9032 TPV tracks (average of 15 cyclones per month</a:t>
            </a:r>
            <a:endParaRPr lang="en-US" sz="1400" dirty="0">
              <a:solidFill>
                <a:srgbClr val="000000"/>
              </a:solidFill>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334283" y="-33716"/>
            <a:ext cx="834377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CTD/TPV Tracking and Climatology</a:t>
            </a:r>
            <a:endParaRPr lang="en-US" sz="1800" b="1" dirty="0">
              <a:solidFill>
                <a:srgbClr val="FF0000"/>
              </a:solidFill>
              <a:latin typeface="Arial" panose="020B0604020202020204" pitchFamily="34" charset="0"/>
              <a:cs typeface="Arial" panose="020B0604020202020204" pitchFamily="34" charset="0"/>
            </a:endParaRPr>
          </a:p>
        </p:txBody>
      </p:sp>
      <p:sp>
        <p:nvSpPr>
          <p:cNvPr id="10"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Hakim and </a:t>
            </a:r>
            <a:r>
              <a:rPr lang="en-US" sz="1800" dirty="0" err="1" smtClean="0">
                <a:latin typeface="Arial" panose="020B0604020202020204" pitchFamily="34" charset="0"/>
                <a:cs typeface="Arial" panose="020B0604020202020204" pitchFamily="34" charset="0"/>
              </a:rPr>
              <a:t>Canavan</a:t>
            </a:r>
            <a:r>
              <a:rPr lang="en-US" sz="1800" dirty="0" smtClean="0">
                <a:latin typeface="Arial" panose="020B0604020202020204" pitchFamily="34" charset="0"/>
                <a:cs typeface="Arial" panose="020B0604020202020204" pitchFamily="34" charset="0"/>
              </a:rPr>
              <a:t> (2005)</a:t>
            </a:r>
            <a:endParaRPr lang="en-US" sz="1800"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190500" y="5709058"/>
            <a:ext cx="4978400" cy="7484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Total number of </a:t>
            </a:r>
            <a:r>
              <a:rPr lang="en-US" sz="1400" dirty="0" smtClean="0">
                <a:solidFill>
                  <a:srgbClr val="000000"/>
                </a:solidFill>
                <a:latin typeface="Arial" panose="020B0604020202020204" pitchFamily="34" charset="0"/>
                <a:cs typeface="Arial" panose="020B0604020202020204" pitchFamily="34" charset="0"/>
              </a:rPr>
              <a:t>tropopause cyclonic </a:t>
            </a:r>
            <a:r>
              <a:rPr lang="en-US" sz="1400" dirty="0" smtClean="0">
                <a:solidFill>
                  <a:srgbClr val="000000"/>
                </a:solidFill>
                <a:latin typeface="Arial" panose="020B0604020202020204" pitchFamily="34" charset="0"/>
                <a:cs typeface="Arial" panose="020B0604020202020204" pitchFamily="34" charset="0"/>
              </a:rPr>
              <a:t>vortex events. Adapted from Fig. 2 of Hakim and </a:t>
            </a:r>
            <a:r>
              <a:rPr lang="en-US" sz="1400" dirty="0" err="1" smtClean="0">
                <a:solidFill>
                  <a:srgbClr val="000000"/>
                </a:solidFill>
                <a:latin typeface="Arial" panose="020B0604020202020204" pitchFamily="34" charset="0"/>
                <a:cs typeface="Arial" panose="020B0604020202020204" pitchFamily="34" charset="0"/>
              </a:rPr>
              <a:t>Canavan</a:t>
            </a:r>
            <a:r>
              <a:rPr lang="en-US" sz="1400" dirty="0" smtClean="0">
                <a:solidFill>
                  <a:srgbClr val="000000"/>
                </a:solidFill>
                <a:latin typeface="Arial" panose="020B0604020202020204" pitchFamily="34" charset="0"/>
                <a:cs typeface="Arial" panose="020B0604020202020204" pitchFamily="34" charset="0"/>
              </a:rPr>
              <a:t> (2005).   </a:t>
            </a:r>
            <a:endParaRPr lang="en-US"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63506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34283" y="-33716"/>
            <a:ext cx="834377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TPV Composite Structure</a:t>
            </a:r>
            <a:endParaRPr lang="en-US" sz="28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(2010)</a:t>
            </a:r>
            <a:endParaRPr lang="en-US" sz="1800" dirty="0">
              <a:latin typeface="Arial" panose="020B0604020202020204" pitchFamily="34" charset="0"/>
              <a:cs typeface="Arial" panose="020B0604020202020204" pitchFamily="34" charset="0"/>
            </a:endParaRPr>
          </a:p>
        </p:txBody>
      </p:sp>
      <p:pic>
        <p:nvPicPr>
          <p:cNvPr id="2" name="Picture 1" descr="Screen Shot 2016-04-05 at 11.00.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99" y="765878"/>
            <a:ext cx="4582411" cy="4776454"/>
          </a:xfrm>
          <a:prstGeom prst="rect">
            <a:avLst/>
          </a:prstGeom>
        </p:spPr>
      </p:pic>
      <p:sp>
        <p:nvSpPr>
          <p:cNvPr id="13" name="Content Placeholder 2"/>
          <p:cNvSpPr txBox="1">
            <a:spLocks/>
          </p:cNvSpPr>
          <p:nvPr/>
        </p:nvSpPr>
        <p:spPr>
          <a:xfrm>
            <a:off x="112199" y="5542332"/>
            <a:ext cx="4582411" cy="1315668"/>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000000"/>
                </a:solidFill>
                <a:latin typeface="Arial" panose="020B0604020202020204" pitchFamily="34" charset="0"/>
                <a:cs typeface="Arial" panose="020B0604020202020204" pitchFamily="34" charset="0"/>
              </a:rPr>
              <a:t>Area-weighted occurrence of intensifying TPVs (referring to location of greatest increase in TPV amplitude during a 24-h period along a unique vortex track) during 1948–99 (contours; contour interval every 50). Values equal to number of unique TPVs within a 5° latitude × 15° longitude box divided by cosine of latitude. </a:t>
            </a:r>
            <a:r>
              <a:rPr lang="en-US" sz="1200" dirty="0" err="1" smtClean="0">
                <a:solidFill>
                  <a:srgbClr val="000000"/>
                </a:solidFill>
                <a:latin typeface="Arial" panose="020B0604020202020204" pitchFamily="34" charset="0"/>
                <a:cs typeface="Arial" panose="020B0604020202020204" pitchFamily="34" charset="0"/>
              </a:rPr>
              <a:t>Radiosonde</a:t>
            </a:r>
            <a:r>
              <a:rPr lang="en-US" sz="1200" dirty="0" smtClean="0">
                <a:solidFill>
                  <a:srgbClr val="000000"/>
                </a:solidFill>
                <a:latin typeface="Arial" panose="020B0604020202020204" pitchFamily="34" charset="0"/>
                <a:cs typeface="Arial" panose="020B0604020202020204" pitchFamily="34" charset="0"/>
              </a:rPr>
              <a:t> stations denoted by “+” symbol. Adapted from Fig. 1 in Cavallo and Hakim (2010). </a:t>
            </a:r>
            <a:endParaRPr lang="en-US" sz="1200" baseline="30000" dirty="0">
              <a:solidFill>
                <a:srgbClr val="000000"/>
              </a:solidFill>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4884991" y="1088662"/>
            <a:ext cx="3932990" cy="521470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solidFill>
                  <a:srgbClr val="000000"/>
                </a:solidFill>
                <a:latin typeface="Arial" panose="020B0604020202020204" pitchFamily="34" charset="0"/>
                <a:cs typeface="Arial" panose="020B0604020202020204" pitchFamily="34" charset="0"/>
              </a:rPr>
              <a:t>Evaluated composite structure of TPVs from 2 August 2007 to 31 July 2009 for domain show in figure</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Used Advanced Research Weather (ARW) version of Weather Research and Forecasting Model (WRF) </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Horizontal grid spacing of 30 km × 30 km, 31 vertical levels, and time step of 120 s</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Forecasts initialized with GFS analyses at 0000 UTC daily</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Boundary conditions derived from GFS forecasts every 3 h</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Only considered TPVs with minimum DT </a:t>
            </a:r>
            <a:r>
              <a:rPr lang="en-US" sz="1400" dirty="0" err="1" smtClean="0">
                <a:solidFill>
                  <a:srgbClr val="000000"/>
                </a:solidFill>
                <a:latin typeface="Arial" panose="020B0604020202020204" pitchFamily="34" charset="0"/>
                <a:cs typeface="Arial" panose="020B0604020202020204" pitchFamily="34" charset="0"/>
              </a:rPr>
              <a:t>θ</a:t>
            </a:r>
            <a:r>
              <a:rPr lang="en-US" sz="1400" dirty="0" smtClean="0">
                <a:solidFill>
                  <a:srgbClr val="000000"/>
                </a:solidFill>
                <a:latin typeface="Arial" panose="020B0604020202020204" pitchFamily="34" charset="0"/>
                <a:cs typeface="Arial" panose="020B0604020202020204" pitchFamily="34" charset="0"/>
              </a:rPr>
              <a:t> at least 2 standard deviations below domain mean</a:t>
            </a:r>
          </a:p>
          <a:p>
            <a:endParaRPr lang="en-US" sz="1400" dirty="0">
              <a:solidFill>
                <a:srgbClr val="000000"/>
              </a:solidFill>
              <a:latin typeface="Arial" panose="020B0604020202020204" pitchFamily="34" charset="0"/>
              <a:cs typeface="Arial" panose="020B0604020202020204" pitchFamily="34" charset="0"/>
            </a:endParaRPr>
          </a:p>
          <a:p>
            <a:pPr marL="0" indent="0">
              <a:buNone/>
            </a:pPr>
            <a:endParaRPr lang="en-US" sz="1400" dirty="0" smtClean="0">
              <a:solidFill>
                <a:srgbClr val="000000"/>
              </a:solidFill>
              <a:latin typeface="Arial" panose="020B0604020202020204" pitchFamily="34" charset="0"/>
              <a:cs typeface="Arial" panose="020B0604020202020204" pitchFamily="34" charset="0"/>
            </a:endParaRPr>
          </a:p>
          <a:p>
            <a:endParaRPr lang="en-US" sz="1500" dirty="0">
              <a:solidFill>
                <a:srgbClr val="000000"/>
              </a:solidFill>
              <a:latin typeface="Arial" panose="020B0604020202020204" pitchFamily="34" charset="0"/>
              <a:cs typeface="Arial" panose="020B0604020202020204" pitchFamily="34" charset="0"/>
            </a:endParaRPr>
          </a:p>
          <a:p>
            <a:endParaRPr lang="en-US" sz="1500" dirty="0">
              <a:solidFill>
                <a:srgbClr val="000000"/>
              </a:solidFill>
              <a:latin typeface="Arial" panose="020B0604020202020204" pitchFamily="34" charset="0"/>
              <a:cs typeface="Arial" panose="020B0604020202020204" pitchFamily="34" charset="0"/>
            </a:endParaRPr>
          </a:p>
          <a:p>
            <a:endParaRPr lang="en-US" sz="15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3427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34283" y="-33716"/>
            <a:ext cx="834377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TPV Composite Structure</a:t>
            </a:r>
            <a:endParaRPr lang="en-US" sz="28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Picture 3" descr="Screen Shot 2016-03-20 at 2.5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359" y="980878"/>
            <a:ext cx="6739613" cy="5825147"/>
          </a:xfrm>
          <a:prstGeom prst="rect">
            <a:avLst/>
          </a:prstGeom>
        </p:spPr>
      </p:pic>
      <p:sp>
        <p:nvSpPr>
          <p:cNvPr id="8" name="Content Placeholder 2"/>
          <p:cNvSpPr txBox="1">
            <a:spLocks/>
          </p:cNvSpPr>
          <p:nvPr/>
        </p:nvSpPr>
        <p:spPr>
          <a:xfrm>
            <a:off x="1728556" y="747294"/>
            <a:ext cx="2657507"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FF"/>
                </a:solidFill>
                <a:latin typeface="Arial" panose="020B0604020202020204" pitchFamily="34" charset="0"/>
                <a:cs typeface="Arial" panose="020B0604020202020204" pitchFamily="34" charset="0"/>
              </a:rPr>
              <a:t>temperature </a:t>
            </a:r>
            <a:r>
              <a:rPr lang="en-US" sz="1500" b="1" dirty="0">
                <a:solidFill>
                  <a:srgbClr val="0000FF"/>
                </a:solidFill>
                <a:latin typeface="Arial" panose="020B0604020202020204" pitchFamily="34" charset="0"/>
                <a:cs typeface="Arial" panose="020B0604020202020204" pitchFamily="34" charset="0"/>
              </a:rPr>
              <a:t>a</a:t>
            </a:r>
            <a:r>
              <a:rPr lang="en-US" sz="1500" b="1" dirty="0" smtClean="0">
                <a:solidFill>
                  <a:srgbClr val="0000FF"/>
                </a:solidFill>
                <a:latin typeface="Arial" panose="020B0604020202020204" pitchFamily="34" charset="0"/>
                <a:cs typeface="Arial" panose="020B0604020202020204" pitchFamily="34" charset="0"/>
              </a:rPr>
              <a:t>nomaly (K) </a:t>
            </a:r>
            <a:endParaRPr lang="en-US" sz="1500" b="1" dirty="0">
              <a:solidFill>
                <a:srgbClr val="0000FF"/>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5008818" y="747294"/>
            <a:ext cx="2657507"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FF"/>
                </a:solidFill>
                <a:latin typeface="Arial" panose="020B0604020202020204" pitchFamily="34" charset="0"/>
                <a:cs typeface="Arial" panose="020B0604020202020204" pitchFamily="34" charset="0"/>
              </a:rPr>
              <a:t>v-wind anomaly (m </a:t>
            </a:r>
            <a:r>
              <a:rPr lang="en-US" sz="1500" b="1" dirty="0">
                <a:solidFill>
                  <a:srgbClr val="0000FF"/>
                </a:solidFill>
                <a:latin typeface="Arial" panose="020B0604020202020204" pitchFamily="34" charset="0"/>
                <a:cs typeface="Arial" panose="020B0604020202020204" pitchFamily="34" charset="0"/>
              </a:rPr>
              <a:t>s</a:t>
            </a:r>
            <a:r>
              <a:rPr lang="en-US" sz="1500" b="1" baseline="30000" dirty="0">
                <a:solidFill>
                  <a:srgbClr val="0000FF"/>
                </a:solidFill>
                <a:latin typeface="Arial" panose="020B0604020202020204" pitchFamily="34" charset="0"/>
                <a:cs typeface="Arial" panose="020B0604020202020204" pitchFamily="34" charset="0"/>
              </a:rPr>
              <a:t>−1</a:t>
            </a:r>
            <a:r>
              <a:rPr lang="en-US" sz="1500" b="1" dirty="0" smtClean="0">
                <a:solidFill>
                  <a:srgbClr val="0000FF"/>
                </a:solidFill>
                <a:latin typeface="Arial" panose="020B0604020202020204" pitchFamily="34" charset="0"/>
                <a:cs typeface="Arial" panose="020B0604020202020204" pitchFamily="34" charset="0"/>
              </a:rPr>
              <a:t>) </a:t>
            </a:r>
            <a:endParaRPr lang="en-US" sz="1500" b="1" dirty="0">
              <a:solidFill>
                <a:srgbClr val="0000FF"/>
              </a:solidFill>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1728556" y="3709916"/>
            <a:ext cx="2657507"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err="1" smtClean="0">
                <a:solidFill>
                  <a:srgbClr val="0000FF"/>
                </a:solidFill>
                <a:latin typeface="Arial" panose="020B0604020202020204" pitchFamily="34" charset="0"/>
                <a:cs typeface="Arial" panose="020B0604020202020204" pitchFamily="34" charset="0"/>
              </a:rPr>
              <a:t>Ertel</a:t>
            </a:r>
            <a:r>
              <a:rPr lang="en-US" sz="1500" b="1" dirty="0" smtClean="0">
                <a:solidFill>
                  <a:srgbClr val="0000FF"/>
                </a:solidFill>
                <a:latin typeface="Arial" panose="020B0604020202020204" pitchFamily="34" charset="0"/>
                <a:cs typeface="Arial" panose="020B0604020202020204" pitchFamily="34" charset="0"/>
              </a:rPr>
              <a:t> PV anomaly (PVU) </a:t>
            </a:r>
            <a:endParaRPr lang="en-US" sz="1500" b="1" dirty="0">
              <a:solidFill>
                <a:srgbClr val="0000FF"/>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4903455" y="3709916"/>
            <a:ext cx="2916202"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FF"/>
                </a:solidFill>
                <a:latin typeface="Arial" panose="020B0604020202020204" pitchFamily="34" charset="0"/>
                <a:cs typeface="Arial" panose="020B0604020202020204" pitchFamily="34" charset="0"/>
              </a:rPr>
              <a:t>relative humidity anomaly (</a:t>
            </a:r>
            <a:r>
              <a:rPr lang="en-US" sz="1500" b="1" dirty="0">
                <a:solidFill>
                  <a:srgbClr val="0000FF"/>
                </a:solidFill>
                <a:latin typeface="Arial" panose="020B0604020202020204" pitchFamily="34" charset="0"/>
                <a:cs typeface="Arial" panose="020B0604020202020204" pitchFamily="34" charset="0"/>
              </a:rPr>
              <a:t>%</a:t>
            </a:r>
            <a:r>
              <a:rPr lang="en-US" sz="1500" b="1" dirty="0" smtClean="0">
                <a:solidFill>
                  <a:srgbClr val="0000FF"/>
                </a:solidFill>
                <a:latin typeface="Arial" panose="020B0604020202020204" pitchFamily="34" charset="0"/>
                <a:cs typeface="Arial" panose="020B0604020202020204" pitchFamily="34" charset="0"/>
              </a:rPr>
              <a:t>) </a:t>
            </a:r>
            <a:endParaRPr lang="en-US" sz="1500" b="1" dirty="0">
              <a:solidFill>
                <a:srgbClr val="0000FF"/>
              </a:solidFill>
              <a:latin typeface="Arial" panose="020B0604020202020204" pitchFamily="34" charset="0"/>
              <a:cs typeface="Arial" panose="020B0604020202020204" pitchFamily="34" charset="0"/>
            </a:endParaRPr>
          </a:p>
        </p:txBody>
      </p:sp>
      <p:sp>
        <p:nvSpPr>
          <p:cNvPr id="12"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(2010)</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31496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descr="Screen Shot 2016-03-20 at 3.06.05 PM.png"/>
          <p:cNvPicPr>
            <a:picLocks noChangeAspect="1"/>
          </p:cNvPicPr>
          <p:nvPr/>
        </p:nvPicPr>
        <p:blipFill rotWithShape="1">
          <a:blip r:embed="rId3">
            <a:extLst>
              <a:ext uri="{28A0092B-C50C-407E-A947-70E740481C1C}">
                <a14:useLocalDpi xmlns:a14="http://schemas.microsoft.com/office/drawing/2010/main" val="0"/>
              </a:ext>
            </a:extLst>
          </a:blip>
          <a:srcRect b="50956"/>
          <a:stretch/>
        </p:blipFill>
        <p:spPr>
          <a:xfrm>
            <a:off x="23518" y="1117045"/>
            <a:ext cx="4513105" cy="4209450"/>
          </a:xfrm>
          <a:prstGeom prst="rect">
            <a:avLst/>
          </a:prstGeom>
        </p:spPr>
      </p:pic>
      <p:pic>
        <p:nvPicPr>
          <p:cNvPr id="13" name="Picture 12" descr="Screen Shot 2016-03-20 at 3.06.05 PM.png"/>
          <p:cNvPicPr>
            <a:picLocks noChangeAspect="1"/>
          </p:cNvPicPr>
          <p:nvPr/>
        </p:nvPicPr>
        <p:blipFill rotWithShape="1">
          <a:blip r:embed="rId3">
            <a:extLst>
              <a:ext uri="{28A0092B-C50C-407E-A947-70E740481C1C}">
                <a14:useLocalDpi xmlns:a14="http://schemas.microsoft.com/office/drawing/2010/main" val="0"/>
              </a:ext>
            </a:extLst>
          </a:blip>
          <a:srcRect t="49871"/>
          <a:stretch/>
        </p:blipFill>
        <p:spPr>
          <a:xfrm>
            <a:off x="4491428" y="941577"/>
            <a:ext cx="4513105" cy="4302606"/>
          </a:xfrm>
          <a:prstGeom prst="rect">
            <a:avLst/>
          </a:prstGeom>
        </p:spPr>
      </p:pic>
      <p:sp>
        <p:nvSpPr>
          <p:cNvPr id="14" name="Content Placeholder 2"/>
          <p:cNvSpPr txBox="1">
            <a:spLocks/>
          </p:cNvSpPr>
          <p:nvPr/>
        </p:nvSpPr>
        <p:spPr>
          <a:xfrm>
            <a:off x="334283" y="5432315"/>
            <a:ext cx="3992985" cy="98917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solidFill>
                  <a:srgbClr val="000000"/>
                </a:solidFill>
                <a:latin typeface="Arial" panose="020B0604020202020204" pitchFamily="34" charset="0"/>
                <a:cs typeface="Arial" panose="020B0604020202020204" pitchFamily="34" charset="0"/>
              </a:rPr>
              <a:t>Composite temperature, </a:t>
            </a:r>
            <a:r>
              <a:rPr lang="en-US" sz="1500" dirty="0" err="1" smtClean="0">
                <a:solidFill>
                  <a:srgbClr val="000000"/>
                </a:solidFill>
                <a:latin typeface="Arial" panose="020B0604020202020204" pitchFamily="34" charset="0"/>
                <a:cs typeface="Arial" panose="020B0604020202020204" pitchFamily="34" charset="0"/>
              </a:rPr>
              <a:t>dewpoint</a:t>
            </a:r>
            <a:r>
              <a:rPr lang="en-US" sz="1500" dirty="0" smtClean="0">
                <a:solidFill>
                  <a:srgbClr val="000000"/>
                </a:solidFill>
                <a:latin typeface="Arial" panose="020B0604020202020204" pitchFamily="34" charset="0"/>
                <a:cs typeface="Arial" panose="020B0604020202020204" pitchFamily="34" charset="0"/>
              </a:rPr>
              <a:t> temperature, and PV at TPV core (solid) and background (dashed)</a:t>
            </a:r>
            <a:endParaRPr lang="en-US" sz="1500" dirty="0">
              <a:solidFill>
                <a:srgbClr val="000000"/>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4882201" y="5432315"/>
            <a:ext cx="3992985" cy="989173"/>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solidFill>
                  <a:srgbClr val="000000"/>
                </a:solidFill>
                <a:latin typeface="Arial" panose="020B0604020202020204" pitchFamily="34" charset="0"/>
                <a:cs typeface="Arial" panose="020B0604020202020204" pitchFamily="34" charset="0"/>
              </a:rPr>
              <a:t>(left) TPV–background difference in temperature (solid) and relative humidity (dashed); (right) PV anomaly of TPV from background</a:t>
            </a:r>
            <a:endParaRPr lang="en-US" sz="1500" dirty="0">
              <a:solidFill>
                <a:srgbClr val="000000"/>
              </a:solidFill>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334283" y="-33716"/>
            <a:ext cx="834377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TPV Composite Structure</a:t>
            </a:r>
            <a:endParaRPr lang="en-US" sz="2800" b="1" dirty="0">
              <a:solidFill>
                <a:srgbClr val="FF0000"/>
              </a:solidFill>
              <a:latin typeface="Arial" panose="020B0604020202020204" pitchFamily="34" charset="0"/>
              <a:cs typeface="Arial" panose="020B0604020202020204" pitchFamily="34" charset="0"/>
            </a:endParaRPr>
          </a:p>
        </p:txBody>
      </p:sp>
      <p:sp>
        <p:nvSpPr>
          <p:cNvPr id="10"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(2010)</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8042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Screen Shot 2016-03-20 at 3.2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381" y="4437865"/>
            <a:ext cx="2045751" cy="285897"/>
          </a:xfrm>
          <a:prstGeom prst="rect">
            <a:avLst/>
          </a:prstGeom>
        </p:spPr>
      </p:pic>
      <p:sp>
        <p:nvSpPr>
          <p:cNvPr id="7"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Diabatic Impacts on Composite TPV</a:t>
            </a:r>
            <a:endParaRPr lang="en-US" sz="18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creen Shot 2016-03-20 at 4.01.59 PM.png"/>
          <p:cNvPicPr>
            <a:picLocks noChangeAspect="1"/>
          </p:cNvPicPr>
          <p:nvPr/>
        </p:nvPicPr>
        <p:blipFill rotWithShape="1">
          <a:blip r:embed="rId4">
            <a:extLst>
              <a:ext uri="{28A0092B-C50C-407E-A947-70E740481C1C}">
                <a14:useLocalDpi xmlns:a14="http://schemas.microsoft.com/office/drawing/2010/main" val="0"/>
              </a:ext>
            </a:extLst>
          </a:blip>
          <a:srcRect r="66293"/>
          <a:stretch/>
        </p:blipFill>
        <p:spPr>
          <a:xfrm>
            <a:off x="82142" y="735655"/>
            <a:ext cx="1422991" cy="1843612"/>
          </a:xfrm>
          <a:prstGeom prst="rect">
            <a:avLst/>
          </a:prstGeom>
        </p:spPr>
      </p:pic>
      <p:pic>
        <p:nvPicPr>
          <p:cNvPr id="27" name="Picture 26" descr="Screen Shot 2016-03-20 at 4.01.59 PM.png"/>
          <p:cNvPicPr>
            <a:picLocks noChangeAspect="1"/>
          </p:cNvPicPr>
          <p:nvPr/>
        </p:nvPicPr>
        <p:blipFill rotWithShape="1">
          <a:blip r:embed="rId4">
            <a:extLst>
              <a:ext uri="{28A0092B-C50C-407E-A947-70E740481C1C}">
                <a14:useLocalDpi xmlns:a14="http://schemas.microsoft.com/office/drawing/2010/main" val="0"/>
              </a:ext>
            </a:extLst>
          </a:blip>
          <a:srcRect l="33707" r="34539"/>
          <a:stretch/>
        </p:blipFill>
        <p:spPr>
          <a:xfrm>
            <a:off x="117584" y="2680997"/>
            <a:ext cx="1340513" cy="1843612"/>
          </a:xfrm>
          <a:prstGeom prst="rect">
            <a:avLst/>
          </a:prstGeom>
        </p:spPr>
      </p:pic>
      <p:sp>
        <p:nvSpPr>
          <p:cNvPr id="30" name="Rectangle 29"/>
          <p:cNvSpPr/>
          <p:nvPr/>
        </p:nvSpPr>
        <p:spPr>
          <a:xfrm>
            <a:off x="576186" y="1575606"/>
            <a:ext cx="341007" cy="341007"/>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99704" y="3351103"/>
            <a:ext cx="341007" cy="67022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058295" y="1305166"/>
            <a:ext cx="341007" cy="928007"/>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058295" y="3093316"/>
            <a:ext cx="341007" cy="1139654"/>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549955" y="1496504"/>
            <a:ext cx="128016" cy="128016"/>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561714" y="1856350"/>
            <a:ext cx="128016" cy="128016"/>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tent Placeholder 2"/>
          <p:cNvSpPr txBox="1">
            <a:spLocks/>
          </p:cNvSpPr>
          <p:nvPr/>
        </p:nvSpPr>
        <p:spPr>
          <a:xfrm>
            <a:off x="1627330" y="1373685"/>
            <a:ext cx="1229239"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Latent Heating </a:t>
            </a:r>
            <a:endParaRPr lang="en-US" sz="1000" b="1" dirty="0">
              <a:latin typeface="Arial" panose="020B0604020202020204" pitchFamily="34" charset="0"/>
              <a:cs typeface="Arial" panose="020B0604020202020204" pitchFamily="34" charset="0"/>
            </a:endParaRPr>
          </a:p>
        </p:txBody>
      </p:sp>
      <p:sp>
        <p:nvSpPr>
          <p:cNvPr id="38" name="Content Placeholder 2"/>
          <p:cNvSpPr txBox="1">
            <a:spLocks/>
          </p:cNvSpPr>
          <p:nvPr/>
        </p:nvSpPr>
        <p:spPr>
          <a:xfrm>
            <a:off x="1639089" y="1713663"/>
            <a:ext cx="1375281" cy="46648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a:t>
            </a:r>
          </a:p>
          <a:p>
            <a:pPr marL="0" indent="0">
              <a:buNone/>
            </a:pPr>
            <a:r>
              <a:rPr lang="en-US" sz="1000" b="1" dirty="0">
                <a:latin typeface="Arial" panose="020B0604020202020204" pitchFamily="34" charset="0"/>
                <a:cs typeface="Arial" panose="020B0604020202020204" pitchFamily="34" charset="0"/>
              </a:rPr>
              <a:t>h</a:t>
            </a:r>
            <a:r>
              <a:rPr lang="en-US" sz="1000" b="1" dirty="0" smtClean="0">
                <a:latin typeface="Arial" panose="020B0604020202020204" pitchFamily="34" charset="0"/>
                <a:cs typeface="Arial" panose="020B0604020202020204" pitchFamily="34" charset="0"/>
              </a:rPr>
              <a:t>eating</a:t>
            </a:r>
            <a:endParaRPr lang="en-US" sz="1000" b="1" dirty="0">
              <a:latin typeface="Arial" panose="020B0604020202020204" pitchFamily="34" charset="0"/>
              <a:cs typeface="Arial" panose="020B0604020202020204" pitchFamily="34" charset="0"/>
            </a:endParaRPr>
          </a:p>
        </p:txBody>
      </p:sp>
      <p:sp>
        <p:nvSpPr>
          <p:cNvPr id="39" name="Rectangle 38"/>
          <p:cNvSpPr/>
          <p:nvPr/>
        </p:nvSpPr>
        <p:spPr>
          <a:xfrm>
            <a:off x="1557617" y="3403811"/>
            <a:ext cx="128016" cy="128016"/>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569376" y="3869479"/>
            <a:ext cx="128016" cy="128016"/>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Content Placeholder 2"/>
          <p:cNvSpPr txBox="1">
            <a:spLocks/>
          </p:cNvSpPr>
          <p:nvPr/>
        </p:nvSpPr>
        <p:spPr>
          <a:xfrm>
            <a:off x="1658509" y="3233960"/>
            <a:ext cx="1529521" cy="482665"/>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PV tendency from latent heating</a:t>
            </a:r>
            <a:endParaRPr lang="en-US" sz="1000" b="1" dirty="0">
              <a:latin typeface="Arial" panose="020B0604020202020204" pitchFamily="34" charset="0"/>
              <a:cs typeface="Arial" panose="020B0604020202020204" pitchFamily="34" charset="0"/>
            </a:endParaRPr>
          </a:p>
        </p:txBody>
      </p:sp>
      <p:sp>
        <p:nvSpPr>
          <p:cNvPr id="42" name="Content Placeholder 2"/>
          <p:cNvSpPr txBox="1">
            <a:spLocks/>
          </p:cNvSpPr>
          <p:nvPr/>
        </p:nvSpPr>
        <p:spPr>
          <a:xfrm>
            <a:off x="1670269" y="3703276"/>
            <a:ext cx="1517762" cy="46648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PV tendency from </a:t>
            </a: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heating</a:t>
            </a:r>
            <a:endParaRPr lang="en-US" sz="1000" b="1" dirty="0">
              <a:latin typeface="Arial" panose="020B0604020202020204" pitchFamily="34" charset="0"/>
              <a:cs typeface="Arial" panose="020B0604020202020204" pitchFamily="34" charset="0"/>
            </a:endParaRPr>
          </a:p>
        </p:txBody>
      </p:sp>
      <p:sp>
        <p:nvSpPr>
          <p:cNvPr id="44" name="Content Placeholder 2"/>
          <p:cNvSpPr txBox="1">
            <a:spLocks/>
          </p:cNvSpPr>
          <p:nvPr/>
        </p:nvSpPr>
        <p:spPr>
          <a:xfrm>
            <a:off x="105824" y="6474029"/>
            <a:ext cx="3023411" cy="351623"/>
          </a:xfrm>
          <a:prstGeom prst="rect">
            <a:avLst/>
          </a:prstGeom>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smtClean="0">
                <a:solidFill>
                  <a:srgbClr val="000000"/>
                </a:solidFill>
                <a:latin typeface="Arial" panose="020B0604020202020204" pitchFamily="34" charset="0"/>
                <a:cs typeface="Arial" panose="020B0604020202020204" pitchFamily="34" charset="0"/>
              </a:rPr>
              <a:t>Schematic above for case of small latent heating adapted from Fig. 3 in Cavallo and Hakim (2009</a:t>
            </a:r>
            <a:r>
              <a:rPr lang="en-US" sz="1100" dirty="0" smtClean="0">
                <a:solidFill>
                  <a:srgbClr val="000000"/>
                </a:solidFill>
                <a:latin typeface="Arial" panose="020B0604020202020204" pitchFamily="34" charset="0"/>
                <a:cs typeface="Arial" panose="020B0604020202020204" pitchFamily="34" charset="0"/>
              </a:rPr>
              <a:t>).</a:t>
            </a:r>
            <a:endParaRPr lang="en-US" sz="1100" dirty="0">
              <a:solidFill>
                <a:srgbClr val="000000"/>
              </a:solidFill>
              <a:latin typeface="Arial" panose="020B0604020202020204" pitchFamily="34" charset="0"/>
              <a:cs typeface="Arial" panose="020B0604020202020204" pitchFamily="34" charset="0"/>
            </a:endParaRPr>
          </a:p>
        </p:txBody>
      </p:sp>
      <p:pic>
        <p:nvPicPr>
          <p:cNvPr id="51" name="Picture 50" descr="Screen Shot 2016-03-20 at 7.54.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955" y="2669152"/>
            <a:ext cx="1519148" cy="449452"/>
          </a:xfrm>
          <a:prstGeom prst="rect">
            <a:avLst/>
          </a:prstGeom>
        </p:spPr>
      </p:pic>
      <p:pic>
        <p:nvPicPr>
          <p:cNvPr id="52" name="Picture 51"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t="36774" r="50967" b="36651"/>
          <a:stretch/>
        </p:blipFill>
        <p:spPr>
          <a:xfrm>
            <a:off x="3783618" y="903013"/>
            <a:ext cx="2430033" cy="1509797"/>
          </a:xfrm>
          <a:prstGeom prst="rect">
            <a:avLst/>
          </a:prstGeom>
        </p:spPr>
      </p:pic>
      <p:pic>
        <p:nvPicPr>
          <p:cNvPr id="53" name="Picture 52"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l="50362" t="73122"/>
          <a:stretch/>
        </p:blipFill>
        <p:spPr>
          <a:xfrm>
            <a:off x="6509220" y="2996863"/>
            <a:ext cx="2356982" cy="1463040"/>
          </a:xfrm>
          <a:prstGeom prst="rect">
            <a:avLst/>
          </a:prstGeom>
        </p:spPr>
      </p:pic>
      <p:sp>
        <p:nvSpPr>
          <p:cNvPr id="56" name="Content Placeholder 2"/>
          <p:cNvSpPr txBox="1">
            <a:spLocks/>
          </p:cNvSpPr>
          <p:nvPr/>
        </p:nvSpPr>
        <p:spPr>
          <a:xfrm>
            <a:off x="4124649" y="653167"/>
            <a:ext cx="1928432"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radiative heating rate</a:t>
            </a:r>
            <a:endParaRPr lang="en-US" sz="1100" b="1" dirty="0">
              <a:solidFill>
                <a:srgbClr val="0000FF"/>
              </a:solidFill>
              <a:latin typeface="Arial" panose="020B0604020202020204" pitchFamily="34" charset="0"/>
              <a:cs typeface="Arial" panose="020B0604020202020204" pitchFamily="34" charset="0"/>
            </a:endParaRPr>
          </a:p>
        </p:txBody>
      </p:sp>
      <p:sp>
        <p:nvSpPr>
          <p:cNvPr id="57" name="Content Placeholder 2"/>
          <p:cNvSpPr txBox="1">
            <a:spLocks/>
          </p:cNvSpPr>
          <p:nvPr/>
        </p:nvSpPr>
        <p:spPr>
          <a:xfrm>
            <a:off x="4018818" y="2729091"/>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radiative heating rate anomaly</a:t>
            </a:r>
            <a:endParaRPr lang="en-US" sz="1100" b="1" dirty="0">
              <a:solidFill>
                <a:srgbClr val="0000FF"/>
              </a:solidFill>
              <a:latin typeface="Arial" panose="020B0604020202020204" pitchFamily="34" charset="0"/>
              <a:cs typeface="Arial" panose="020B0604020202020204" pitchFamily="34" charset="0"/>
            </a:endParaRPr>
          </a:p>
        </p:txBody>
      </p:sp>
      <p:sp>
        <p:nvSpPr>
          <p:cNvPr id="59" name="Content Placeholder 2"/>
          <p:cNvSpPr txBox="1">
            <a:spLocks/>
          </p:cNvSpPr>
          <p:nvPr/>
        </p:nvSpPr>
        <p:spPr>
          <a:xfrm>
            <a:off x="6643267" y="2734371"/>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latent heating rate anomaly</a:t>
            </a:r>
            <a:endParaRPr lang="en-US" sz="1100" b="1" dirty="0">
              <a:solidFill>
                <a:srgbClr val="0000FF"/>
              </a:solidFill>
              <a:latin typeface="Arial" panose="020B0604020202020204" pitchFamily="34" charset="0"/>
              <a:cs typeface="Arial" panose="020B0604020202020204" pitchFamily="34" charset="0"/>
            </a:endParaRPr>
          </a:p>
        </p:txBody>
      </p:sp>
      <p:pic>
        <p:nvPicPr>
          <p:cNvPr id="60" name="Picture 59" descr="Screen Shot 2016-03-20 at 3.58.37 PM.png"/>
          <p:cNvPicPr>
            <a:picLocks noChangeAspect="1"/>
          </p:cNvPicPr>
          <p:nvPr/>
        </p:nvPicPr>
        <p:blipFill rotWithShape="1">
          <a:blip r:embed="rId7">
            <a:extLst>
              <a:ext uri="{28A0092B-C50C-407E-A947-70E740481C1C}">
                <a14:useLocalDpi xmlns:a14="http://schemas.microsoft.com/office/drawing/2010/main" val="0"/>
              </a:ext>
            </a:extLst>
          </a:blip>
          <a:srcRect l="49981" b="56562"/>
          <a:stretch/>
        </p:blipFill>
        <p:spPr>
          <a:xfrm>
            <a:off x="3870837" y="5065117"/>
            <a:ext cx="2375447" cy="1770235"/>
          </a:xfrm>
          <a:prstGeom prst="rect">
            <a:avLst/>
          </a:prstGeom>
        </p:spPr>
      </p:pic>
      <p:pic>
        <p:nvPicPr>
          <p:cNvPr id="62" name="Picture 61"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l="49057" t="36774" b="36651"/>
          <a:stretch/>
        </p:blipFill>
        <p:spPr>
          <a:xfrm>
            <a:off x="3845138" y="2997145"/>
            <a:ext cx="2446555" cy="1463040"/>
          </a:xfrm>
          <a:prstGeom prst="rect">
            <a:avLst/>
          </a:prstGeom>
        </p:spPr>
      </p:pic>
      <p:pic>
        <p:nvPicPr>
          <p:cNvPr id="63" name="Picture 62"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t="73122" r="50917"/>
          <a:stretch/>
        </p:blipFill>
        <p:spPr>
          <a:xfrm>
            <a:off x="6465733" y="903013"/>
            <a:ext cx="2330653" cy="1463040"/>
          </a:xfrm>
          <a:prstGeom prst="rect">
            <a:avLst/>
          </a:prstGeom>
        </p:spPr>
      </p:pic>
      <p:pic>
        <p:nvPicPr>
          <p:cNvPr id="64" name="Picture 63" descr="Screen Shot 2016-03-20 at 3.22.3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890" y="2412811"/>
            <a:ext cx="2010745" cy="281006"/>
          </a:xfrm>
          <a:prstGeom prst="rect">
            <a:avLst/>
          </a:prstGeom>
        </p:spPr>
      </p:pic>
      <p:pic>
        <p:nvPicPr>
          <p:cNvPr id="67" name="Picture 66" descr="Screen Shot 2016-03-20 at 3.22.3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4345" y="2412810"/>
            <a:ext cx="2010745" cy="281006"/>
          </a:xfrm>
          <a:prstGeom prst="rect">
            <a:avLst/>
          </a:prstGeom>
        </p:spPr>
      </p:pic>
      <p:sp>
        <p:nvSpPr>
          <p:cNvPr id="58" name="Content Placeholder 2"/>
          <p:cNvSpPr txBox="1">
            <a:spLocks/>
          </p:cNvSpPr>
          <p:nvPr/>
        </p:nvSpPr>
        <p:spPr>
          <a:xfrm>
            <a:off x="6643267" y="653167"/>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latent heating rate</a:t>
            </a:r>
            <a:endParaRPr lang="en-US" sz="1100" b="1" dirty="0">
              <a:solidFill>
                <a:srgbClr val="0000FF"/>
              </a:solidFill>
              <a:latin typeface="Arial" panose="020B0604020202020204" pitchFamily="34" charset="0"/>
              <a:cs typeface="Arial" panose="020B0604020202020204" pitchFamily="34" charset="0"/>
            </a:endParaRPr>
          </a:p>
        </p:txBody>
      </p:sp>
      <p:pic>
        <p:nvPicPr>
          <p:cNvPr id="69" name="Picture 68" descr="Screen Shot 2016-03-20 at 3.2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893" y="4437865"/>
            <a:ext cx="2045751" cy="285897"/>
          </a:xfrm>
          <a:prstGeom prst="rect">
            <a:avLst/>
          </a:prstGeom>
        </p:spPr>
      </p:pic>
      <p:pic>
        <p:nvPicPr>
          <p:cNvPr id="70" name="Picture 69" descr="Screen Shot 2016-03-20 at 3.58.37 PM.png"/>
          <p:cNvPicPr>
            <a:picLocks noChangeAspect="1"/>
          </p:cNvPicPr>
          <p:nvPr/>
        </p:nvPicPr>
        <p:blipFill rotWithShape="1">
          <a:blip r:embed="rId7">
            <a:extLst>
              <a:ext uri="{28A0092B-C50C-407E-A947-70E740481C1C}">
                <a14:useLocalDpi xmlns:a14="http://schemas.microsoft.com/office/drawing/2010/main" val="0"/>
              </a:ext>
            </a:extLst>
          </a:blip>
          <a:srcRect t="52418" r="51038" b="5179"/>
          <a:stretch/>
        </p:blipFill>
        <p:spPr>
          <a:xfrm>
            <a:off x="6544496" y="5126820"/>
            <a:ext cx="2288583" cy="1700784"/>
          </a:xfrm>
          <a:prstGeom prst="rect">
            <a:avLst/>
          </a:prstGeom>
        </p:spPr>
      </p:pic>
      <p:sp>
        <p:nvSpPr>
          <p:cNvPr id="71" name="Content Placeholder 2"/>
          <p:cNvSpPr txBox="1">
            <a:spLocks/>
          </p:cNvSpPr>
          <p:nvPr/>
        </p:nvSpPr>
        <p:spPr>
          <a:xfrm>
            <a:off x="3986953" y="4740827"/>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b="1" dirty="0" smtClean="0">
                <a:solidFill>
                  <a:srgbClr val="0000FF"/>
                </a:solidFill>
                <a:latin typeface="Arial" panose="020B0604020202020204" pitchFamily="34" charset="0"/>
                <a:cs typeface="Arial" panose="020B0604020202020204" pitchFamily="34" charset="0"/>
              </a:rPr>
              <a:t>PV tendency due to              radiation only</a:t>
            </a:r>
            <a:endParaRPr lang="en-US" sz="1000" b="1" dirty="0">
              <a:solidFill>
                <a:srgbClr val="0000FF"/>
              </a:solidFill>
              <a:latin typeface="Arial" panose="020B0604020202020204" pitchFamily="34" charset="0"/>
              <a:cs typeface="Arial" panose="020B0604020202020204" pitchFamily="34" charset="0"/>
            </a:endParaRPr>
          </a:p>
        </p:txBody>
      </p:sp>
      <p:sp>
        <p:nvSpPr>
          <p:cNvPr id="72" name="Content Placeholder 2"/>
          <p:cNvSpPr txBox="1">
            <a:spLocks/>
          </p:cNvSpPr>
          <p:nvPr/>
        </p:nvSpPr>
        <p:spPr>
          <a:xfrm>
            <a:off x="6657688" y="4740827"/>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b="1" dirty="0" smtClean="0">
                <a:solidFill>
                  <a:srgbClr val="0000FF"/>
                </a:solidFill>
                <a:latin typeface="Arial" panose="020B0604020202020204" pitchFamily="34" charset="0"/>
                <a:cs typeface="Arial" panose="020B0604020202020204" pitchFamily="34" charset="0"/>
              </a:rPr>
              <a:t>PV tendency due to                    latent heating only</a:t>
            </a:r>
            <a:endParaRPr lang="en-US" sz="1000" b="1" dirty="0">
              <a:solidFill>
                <a:srgbClr val="0000FF"/>
              </a:solidFill>
              <a:latin typeface="Arial" panose="020B0604020202020204" pitchFamily="34" charset="0"/>
              <a:cs typeface="Arial" panose="020B0604020202020204" pitchFamily="34" charset="0"/>
            </a:endParaRPr>
          </a:p>
        </p:txBody>
      </p:sp>
      <p:sp>
        <p:nvSpPr>
          <p:cNvPr id="43"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(2010)</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75547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Screen Shot 2016-03-20 at 3.2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381" y="4437865"/>
            <a:ext cx="2045751" cy="285897"/>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creen Shot 2016-03-20 at 4.01.59 PM.png"/>
          <p:cNvPicPr>
            <a:picLocks noChangeAspect="1"/>
          </p:cNvPicPr>
          <p:nvPr/>
        </p:nvPicPr>
        <p:blipFill rotWithShape="1">
          <a:blip r:embed="rId4">
            <a:extLst>
              <a:ext uri="{28A0092B-C50C-407E-A947-70E740481C1C}">
                <a14:useLocalDpi xmlns:a14="http://schemas.microsoft.com/office/drawing/2010/main" val="0"/>
              </a:ext>
            </a:extLst>
          </a:blip>
          <a:srcRect r="66293"/>
          <a:stretch/>
        </p:blipFill>
        <p:spPr>
          <a:xfrm>
            <a:off x="82142" y="735655"/>
            <a:ext cx="1422991" cy="1843612"/>
          </a:xfrm>
          <a:prstGeom prst="rect">
            <a:avLst/>
          </a:prstGeom>
        </p:spPr>
      </p:pic>
      <p:pic>
        <p:nvPicPr>
          <p:cNvPr id="27" name="Picture 26" descr="Screen Shot 2016-03-20 at 4.01.59 PM.png"/>
          <p:cNvPicPr>
            <a:picLocks noChangeAspect="1"/>
          </p:cNvPicPr>
          <p:nvPr/>
        </p:nvPicPr>
        <p:blipFill rotWithShape="1">
          <a:blip r:embed="rId4">
            <a:extLst>
              <a:ext uri="{28A0092B-C50C-407E-A947-70E740481C1C}">
                <a14:useLocalDpi xmlns:a14="http://schemas.microsoft.com/office/drawing/2010/main" val="0"/>
              </a:ext>
            </a:extLst>
          </a:blip>
          <a:srcRect l="33707" r="34539"/>
          <a:stretch/>
        </p:blipFill>
        <p:spPr>
          <a:xfrm>
            <a:off x="117584" y="2680997"/>
            <a:ext cx="1340513" cy="1843612"/>
          </a:xfrm>
          <a:prstGeom prst="rect">
            <a:avLst/>
          </a:prstGeom>
        </p:spPr>
      </p:pic>
      <p:sp>
        <p:nvSpPr>
          <p:cNvPr id="30" name="Rectangle 29"/>
          <p:cNvSpPr/>
          <p:nvPr/>
        </p:nvSpPr>
        <p:spPr>
          <a:xfrm>
            <a:off x="576186" y="1575606"/>
            <a:ext cx="341007" cy="341007"/>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99704" y="3351103"/>
            <a:ext cx="341007" cy="67022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058295" y="1305166"/>
            <a:ext cx="341007" cy="928007"/>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058295" y="3093316"/>
            <a:ext cx="341007" cy="1139654"/>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549955" y="1496504"/>
            <a:ext cx="128016" cy="128016"/>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561714" y="1856350"/>
            <a:ext cx="128016" cy="128016"/>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tent Placeholder 2"/>
          <p:cNvSpPr txBox="1">
            <a:spLocks/>
          </p:cNvSpPr>
          <p:nvPr/>
        </p:nvSpPr>
        <p:spPr>
          <a:xfrm>
            <a:off x="1627330" y="1373685"/>
            <a:ext cx="1229239"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Latent Heating </a:t>
            </a:r>
            <a:endParaRPr lang="en-US" sz="1000" b="1" dirty="0">
              <a:latin typeface="Arial" panose="020B0604020202020204" pitchFamily="34" charset="0"/>
              <a:cs typeface="Arial" panose="020B0604020202020204" pitchFamily="34" charset="0"/>
            </a:endParaRPr>
          </a:p>
        </p:txBody>
      </p:sp>
      <p:sp>
        <p:nvSpPr>
          <p:cNvPr id="38" name="Content Placeholder 2"/>
          <p:cNvSpPr txBox="1">
            <a:spLocks/>
          </p:cNvSpPr>
          <p:nvPr/>
        </p:nvSpPr>
        <p:spPr>
          <a:xfrm>
            <a:off x="1639089" y="1713663"/>
            <a:ext cx="1375281" cy="46648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a:t>
            </a:r>
          </a:p>
          <a:p>
            <a:pPr marL="0" indent="0">
              <a:buNone/>
            </a:pPr>
            <a:r>
              <a:rPr lang="en-US" sz="1000" b="1" dirty="0">
                <a:latin typeface="Arial" panose="020B0604020202020204" pitchFamily="34" charset="0"/>
                <a:cs typeface="Arial" panose="020B0604020202020204" pitchFamily="34" charset="0"/>
              </a:rPr>
              <a:t>h</a:t>
            </a:r>
            <a:r>
              <a:rPr lang="en-US" sz="1000" b="1" dirty="0" smtClean="0">
                <a:latin typeface="Arial" panose="020B0604020202020204" pitchFamily="34" charset="0"/>
                <a:cs typeface="Arial" panose="020B0604020202020204" pitchFamily="34" charset="0"/>
              </a:rPr>
              <a:t>eating</a:t>
            </a:r>
            <a:endParaRPr lang="en-US" sz="1000" b="1" dirty="0">
              <a:latin typeface="Arial" panose="020B0604020202020204" pitchFamily="34" charset="0"/>
              <a:cs typeface="Arial" panose="020B0604020202020204" pitchFamily="34" charset="0"/>
            </a:endParaRPr>
          </a:p>
        </p:txBody>
      </p:sp>
      <p:sp>
        <p:nvSpPr>
          <p:cNvPr id="39" name="Rectangle 38"/>
          <p:cNvSpPr/>
          <p:nvPr/>
        </p:nvSpPr>
        <p:spPr>
          <a:xfrm>
            <a:off x="1557617" y="3403811"/>
            <a:ext cx="128016" cy="128016"/>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569376" y="3869479"/>
            <a:ext cx="128016" cy="128016"/>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Content Placeholder 2"/>
          <p:cNvSpPr txBox="1">
            <a:spLocks/>
          </p:cNvSpPr>
          <p:nvPr/>
        </p:nvSpPr>
        <p:spPr>
          <a:xfrm>
            <a:off x="1658509" y="3233960"/>
            <a:ext cx="1529521" cy="482665"/>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PV tendency from latent heating</a:t>
            </a:r>
            <a:endParaRPr lang="en-US" sz="1000" b="1" dirty="0">
              <a:latin typeface="Arial" panose="020B0604020202020204" pitchFamily="34" charset="0"/>
              <a:cs typeface="Arial" panose="020B0604020202020204" pitchFamily="34" charset="0"/>
            </a:endParaRPr>
          </a:p>
        </p:txBody>
      </p:sp>
      <p:sp>
        <p:nvSpPr>
          <p:cNvPr id="42" name="Content Placeholder 2"/>
          <p:cNvSpPr txBox="1">
            <a:spLocks/>
          </p:cNvSpPr>
          <p:nvPr/>
        </p:nvSpPr>
        <p:spPr>
          <a:xfrm>
            <a:off x="1670269" y="3703276"/>
            <a:ext cx="1517762" cy="46648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PV tendency from </a:t>
            </a: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heating</a:t>
            </a:r>
            <a:endParaRPr lang="en-US" sz="1000" b="1" dirty="0">
              <a:latin typeface="Arial" panose="020B0604020202020204" pitchFamily="34" charset="0"/>
              <a:cs typeface="Arial" panose="020B0604020202020204" pitchFamily="34" charset="0"/>
            </a:endParaRPr>
          </a:p>
        </p:txBody>
      </p:sp>
      <p:sp>
        <p:nvSpPr>
          <p:cNvPr id="44" name="Content Placeholder 2"/>
          <p:cNvSpPr txBox="1">
            <a:spLocks/>
          </p:cNvSpPr>
          <p:nvPr/>
        </p:nvSpPr>
        <p:spPr>
          <a:xfrm>
            <a:off x="105824" y="6474029"/>
            <a:ext cx="3023411" cy="351623"/>
          </a:xfrm>
          <a:prstGeom prst="rect">
            <a:avLst/>
          </a:prstGeom>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smtClean="0">
                <a:solidFill>
                  <a:srgbClr val="000000"/>
                </a:solidFill>
                <a:latin typeface="Arial" panose="020B0604020202020204" pitchFamily="34" charset="0"/>
                <a:cs typeface="Arial" panose="020B0604020202020204" pitchFamily="34" charset="0"/>
              </a:rPr>
              <a:t>Schematic above for case of small latent heating adapted from Fig. 3 in Cavallo and Hakim (2009</a:t>
            </a:r>
            <a:r>
              <a:rPr lang="en-US" sz="1100" dirty="0" smtClean="0">
                <a:solidFill>
                  <a:srgbClr val="000000"/>
                </a:solidFill>
                <a:latin typeface="Arial" panose="020B0604020202020204" pitchFamily="34" charset="0"/>
                <a:cs typeface="Arial" panose="020B0604020202020204" pitchFamily="34" charset="0"/>
              </a:rPr>
              <a:t>).</a:t>
            </a:r>
            <a:endParaRPr lang="en-US" sz="1100" dirty="0">
              <a:solidFill>
                <a:srgbClr val="000000"/>
              </a:solidFill>
              <a:latin typeface="Arial" panose="020B0604020202020204" pitchFamily="34" charset="0"/>
              <a:cs typeface="Arial" panose="020B0604020202020204" pitchFamily="34" charset="0"/>
            </a:endParaRPr>
          </a:p>
        </p:txBody>
      </p:sp>
      <p:pic>
        <p:nvPicPr>
          <p:cNvPr id="51" name="Picture 50" descr="Screen Shot 2016-03-20 at 7.54.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955" y="2669152"/>
            <a:ext cx="1519148" cy="449452"/>
          </a:xfrm>
          <a:prstGeom prst="rect">
            <a:avLst/>
          </a:prstGeom>
        </p:spPr>
      </p:pic>
      <p:pic>
        <p:nvPicPr>
          <p:cNvPr id="52" name="Picture 51"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t="36774" r="50967" b="36651"/>
          <a:stretch/>
        </p:blipFill>
        <p:spPr>
          <a:xfrm>
            <a:off x="3783618" y="903013"/>
            <a:ext cx="2430033" cy="1509797"/>
          </a:xfrm>
          <a:prstGeom prst="rect">
            <a:avLst/>
          </a:prstGeom>
        </p:spPr>
      </p:pic>
      <p:pic>
        <p:nvPicPr>
          <p:cNvPr id="53" name="Picture 52"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l="50362" t="73122"/>
          <a:stretch/>
        </p:blipFill>
        <p:spPr>
          <a:xfrm>
            <a:off x="6509220" y="2996863"/>
            <a:ext cx="2356982" cy="1463040"/>
          </a:xfrm>
          <a:prstGeom prst="rect">
            <a:avLst/>
          </a:prstGeom>
        </p:spPr>
      </p:pic>
      <p:sp>
        <p:nvSpPr>
          <p:cNvPr id="56" name="Content Placeholder 2"/>
          <p:cNvSpPr txBox="1">
            <a:spLocks/>
          </p:cNvSpPr>
          <p:nvPr/>
        </p:nvSpPr>
        <p:spPr>
          <a:xfrm>
            <a:off x="4124649" y="653167"/>
            <a:ext cx="1928432"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radiative heating rate</a:t>
            </a:r>
            <a:endParaRPr lang="en-US" sz="1100" b="1" dirty="0">
              <a:solidFill>
                <a:srgbClr val="0000FF"/>
              </a:solidFill>
              <a:latin typeface="Arial" panose="020B0604020202020204" pitchFamily="34" charset="0"/>
              <a:cs typeface="Arial" panose="020B0604020202020204" pitchFamily="34" charset="0"/>
            </a:endParaRPr>
          </a:p>
        </p:txBody>
      </p:sp>
      <p:sp>
        <p:nvSpPr>
          <p:cNvPr id="57" name="Content Placeholder 2"/>
          <p:cNvSpPr txBox="1">
            <a:spLocks/>
          </p:cNvSpPr>
          <p:nvPr/>
        </p:nvSpPr>
        <p:spPr>
          <a:xfrm>
            <a:off x="4018818" y="2729091"/>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radiative heating rate anomaly</a:t>
            </a:r>
            <a:endParaRPr lang="en-US" sz="1100" b="1" dirty="0">
              <a:solidFill>
                <a:srgbClr val="0000FF"/>
              </a:solidFill>
              <a:latin typeface="Arial" panose="020B0604020202020204" pitchFamily="34" charset="0"/>
              <a:cs typeface="Arial" panose="020B0604020202020204" pitchFamily="34" charset="0"/>
            </a:endParaRPr>
          </a:p>
        </p:txBody>
      </p:sp>
      <p:sp>
        <p:nvSpPr>
          <p:cNvPr id="59" name="Content Placeholder 2"/>
          <p:cNvSpPr txBox="1">
            <a:spLocks/>
          </p:cNvSpPr>
          <p:nvPr/>
        </p:nvSpPr>
        <p:spPr>
          <a:xfrm>
            <a:off x="6643267" y="2734371"/>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latent heating rate anomaly</a:t>
            </a:r>
            <a:endParaRPr lang="en-US" sz="1100" b="1" dirty="0">
              <a:solidFill>
                <a:srgbClr val="0000FF"/>
              </a:solidFill>
              <a:latin typeface="Arial" panose="020B0604020202020204" pitchFamily="34" charset="0"/>
              <a:cs typeface="Arial" panose="020B0604020202020204" pitchFamily="34" charset="0"/>
            </a:endParaRPr>
          </a:p>
        </p:txBody>
      </p:sp>
      <p:pic>
        <p:nvPicPr>
          <p:cNvPr id="60" name="Picture 59" descr="Screen Shot 2016-03-20 at 3.58.37 PM.png"/>
          <p:cNvPicPr>
            <a:picLocks noChangeAspect="1"/>
          </p:cNvPicPr>
          <p:nvPr/>
        </p:nvPicPr>
        <p:blipFill rotWithShape="1">
          <a:blip r:embed="rId7">
            <a:extLst>
              <a:ext uri="{28A0092B-C50C-407E-A947-70E740481C1C}">
                <a14:useLocalDpi xmlns:a14="http://schemas.microsoft.com/office/drawing/2010/main" val="0"/>
              </a:ext>
            </a:extLst>
          </a:blip>
          <a:srcRect l="49981" b="56562"/>
          <a:stretch/>
        </p:blipFill>
        <p:spPr>
          <a:xfrm>
            <a:off x="3870837" y="5065117"/>
            <a:ext cx="2375447" cy="1770235"/>
          </a:xfrm>
          <a:prstGeom prst="rect">
            <a:avLst/>
          </a:prstGeom>
        </p:spPr>
      </p:pic>
      <p:pic>
        <p:nvPicPr>
          <p:cNvPr id="62" name="Picture 61"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l="49057" t="36774" b="36651"/>
          <a:stretch/>
        </p:blipFill>
        <p:spPr>
          <a:xfrm>
            <a:off x="3845138" y="2997145"/>
            <a:ext cx="2446555" cy="1463040"/>
          </a:xfrm>
          <a:prstGeom prst="rect">
            <a:avLst/>
          </a:prstGeom>
        </p:spPr>
      </p:pic>
      <p:pic>
        <p:nvPicPr>
          <p:cNvPr id="63" name="Picture 62"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t="73122" r="50917"/>
          <a:stretch/>
        </p:blipFill>
        <p:spPr>
          <a:xfrm>
            <a:off x="6465733" y="903013"/>
            <a:ext cx="2330653" cy="1463040"/>
          </a:xfrm>
          <a:prstGeom prst="rect">
            <a:avLst/>
          </a:prstGeom>
        </p:spPr>
      </p:pic>
      <p:pic>
        <p:nvPicPr>
          <p:cNvPr id="64" name="Picture 63" descr="Screen Shot 2016-03-20 at 3.22.3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890" y="2412811"/>
            <a:ext cx="2010745" cy="281006"/>
          </a:xfrm>
          <a:prstGeom prst="rect">
            <a:avLst/>
          </a:prstGeom>
        </p:spPr>
      </p:pic>
      <p:pic>
        <p:nvPicPr>
          <p:cNvPr id="67" name="Picture 66" descr="Screen Shot 2016-03-20 at 3.22.3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4345" y="2412810"/>
            <a:ext cx="2010745" cy="281006"/>
          </a:xfrm>
          <a:prstGeom prst="rect">
            <a:avLst/>
          </a:prstGeom>
        </p:spPr>
      </p:pic>
      <p:sp>
        <p:nvSpPr>
          <p:cNvPr id="58" name="Content Placeholder 2"/>
          <p:cNvSpPr txBox="1">
            <a:spLocks/>
          </p:cNvSpPr>
          <p:nvPr/>
        </p:nvSpPr>
        <p:spPr>
          <a:xfrm>
            <a:off x="6643267" y="653167"/>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latent heating rate</a:t>
            </a:r>
            <a:endParaRPr lang="en-US" sz="1100" b="1" dirty="0">
              <a:solidFill>
                <a:srgbClr val="0000FF"/>
              </a:solidFill>
              <a:latin typeface="Arial" panose="020B0604020202020204" pitchFamily="34" charset="0"/>
              <a:cs typeface="Arial" panose="020B0604020202020204" pitchFamily="34" charset="0"/>
            </a:endParaRPr>
          </a:p>
        </p:txBody>
      </p:sp>
      <p:pic>
        <p:nvPicPr>
          <p:cNvPr id="69" name="Picture 68" descr="Screen Shot 2016-03-20 at 3.2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893" y="4437865"/>
            <a:ext cx="2045751" cy="285897"/>
          </a:xfrm>
          <a:prstGeom prst="rect">
            <a:avLst/>
          </a:prstGeom>
        </p:spPr>
      </p:pic>
      <p:pic>
        <p:nvPicPr>
          <p:cNvPr id="70" name="Picture 69" descr="Screen Shot 2016-03-20 at 3.58.37 PM.png"/>
          <p:cNvPicPr>
            <a:picLocks noChangeAspect="1"/>
          </p:cNvPicPr>
          <p:nvPr/>
        </p:nvPicPr>
        <p:blipFill rotWithShape="1">
          <a:blip r:embed="rId7">
            <a:extLst>
              <a:ext uri="{28A0092B-C50C-407E-A947-70E740481C1C}">
                <a14:useLocalDpi xmlns:a14="http://schemas.microsoft.com/office/drawing/2010/main" val="0"/>
              </a:ext>
            </a:extLst>
          </a:blip>
          <a:srcRect t="52418" r="51038" b="5179"/>
          <a:stretch/>
        </p:blipFill>
        <p:spPr>
          <a:xfrm>
            <a:off x="6544496" y="5126820"/>
            <a:ext cx="2288583" cy="1700784"/>
          </a:xfrm>
          <a:prstGeom prst="rect">
            <a:avLst/>
          </a:prstGeom>
        </p:spPr>
      </p:pic>
      <p:sp>
        <p:nvSpPr>
          <p:cNvPr id="71" name="Content Placeholder 2"/>
          <p:cNvSpPr txBox="1">
            <a:spLocks/>
          </p:cNvSpPr>
          <p:nvPr/>
        </p:nvSpPr>
        <p:spPr>
          <a:xfrm>
            <a:off x="3986953" y="4740827"/>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b="1" dirty="0" smtClean="0">
                <a:solidFill>
                  <a:srgbClr val="0000FF"/>
                </a:solidFill>
                <a:latin typeface="Arial" panose="020B0604020202020204" pitchFamily="34" charset="0"/>
                <a:cs typeface="Arial" panose="020B0604020202020204" pitchFamily="34" charset="0"/>
              </a:rPr>
              <a:t>PV tendency due to              radiation only</a:t>
            </a:r>
            <a:endParaRPr lang="en-US" sz="1000" b="1" dirty="0">
              <a:solidFill>
                <a:srgbClr val="0000FF"/>
              </a:solidFill>
              <a:latin typeface="Arial" panose="020B0604020202020204" pitchFamily="34" charset="0"/>
              <a:cs typeface="Arial" panose="020B0604020202020204" pitchFamily="34" charset="0"/>
            </a:endParaRPr>
          </a:p>
        </p:txBody>
      </p:sp>
      <p:sp>
        <p:nvSpPr>
          <p:cNvPr id="72" name="Content Placeholder 2"/>
          <p:cNvSpPr txBox="1">
            <a:spLocks/>
          </p:cNvSpPr>
          <p:nvPr/>
        </p:nvSpPr>
        <p:spPr>
          <a:xfrm>
            <a:off x="6657688" y="4740827"/>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b="1" dirty="0" smtClean="0">
                <a:solidFill>
                  <a:srgbClr val="0000FF"/>
                </a:solidFill>
                <a:latin typeface="Arial" panose="020B0604020202020204" pitchFamily="34" charset="0"/>
                <a:cs typeface="Arial" panose="020B0604020202020204" pitchFamily="34" charset="0"/>
              </a:rPr>
              <a:t>PV tendency due to                    latent heating only</a:t>
            </a:r>
            <a:endParaRPr lang="en-US" sz="1000" b="1" dirty="0">
              <a:solidFill>
                <a:srgbClr val="0000FF"/>
              </a:solidFill>
              <a:latin typeface="Arial" panose="020B0604020202020204" pitchFamily="34" charset="0"/>
              <a:cs typeface="Arial" panose="020B0604020202020204" pitchFamily="34" charset="0"/>
            </a:endParaRPr>
          </a:p>
        </p:txBody>
      </p:sp>
      <p:sp>
        <p:nvSpPr>
          <p:cNvPr id="73" name="Oval 72"/>
          <p:cNvSpPr/>
          <p:nvPr/>
        </p:nvSpPr>
        <p:spPr>
          <a:xfrm>
            <a:off x="1020801" y="1240024"/>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4940967" y="1724365"/>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5010213" y="3824958"/>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Diabatic Impacts on Composite TPV</a:t>
            </a:r>
            <a:endParaRPr lang="en-US" sz="1800" b="1" dirty="0">
              <a:solidFill>
                <a:srgbClr val="FF0000"/>
              </a:solidFill>
              <a:latin typeface="Arial" panose="020B0604020202020204" pitchFamily="34" charset="0"/>
              <a:cs typeface="Arial" panose="020B0604020202020204" pitchFamily="34" charset="0"/>
            </a:endParaRPr>
          </a:p>
        </p:txBody>
      </p:sp>
      <p:sp>
        <p:nvSpPr>
          <p:cNvPr id="45"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(2010)</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22198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6713212"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Balanced Vortex Structure using Potential Vorticity (PV)</a:t>
            </a:r>
            <a:endParaRPr lang="en-US" sz="1800" b="1" dirty="0">
              <a:solidFill>
                <a:srgbClr val="000000"/>
              </a:solidFill>
              <a:latin typeface="Arial" panose="020B0604020202020204" pitchFamily="34" charset="0"/>
              <a:cs typeface="Arial" panose="020B0604020202020204" pitchFamily="34" charset="0"/>
            </a:endParaRPr>
          </a:p>
        </p:txBody>
      </p:sp>
      <p:pic>
        <p:nvPicPr>
          <p:cNvPr id="15" name="Picture 14" descr="Screen Shot 2016-03-16 at 11.32.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37" y="778606"/>
            <a:ext cx="4857229" cy="2676191"/>
          </a:xfrm>
          <a:prstGeom prst="rect">
            <a:avLst/>
          </a:prstGeom>
        </p:spPr>
      </p:pic>
      <p:pic>
        <p:nvPicPr>
          <p:cNvPr id="16" name="Picture 15" descr="Screen Shot 2016-03-16 at 11.30.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90" y="3855323"/>
            <a:ext cx="4857229" cy="2656846"/>
          </a:xfrm>
          <a:prstGeom prst="rect">
            <a:avLst/>
          </a:prstGeom>
        </p:spPr>
      </p:pic>
      <p:sp>
        <p:nvSpPr>
          <p:cNvPr id="17" name="Content Placeholder 2"/>
          <p:cNvSpPr txBox="1">
            <a:spLocks/>
          </p:cNvSpPr>
          <p:nvPr/>
        </p:nvSpPr>
        <p:spPr>
          <a:xfrm>
            <a:off x="321833" y="6437740"/>
            <a:ext cx="4584021" cy="421224"/>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Ratio of relative vorticity to planetary vorticity (solid contours) and radius (dashed contours). Adapted from Fig. 3 in Thorpe (1985).</a:t>
            </a:r>
            <a:endParaRPr lang="en-US" sz="1200" dirty="0">
              <a:solidFill>
                <a:srgbClr val="000000"/>
              </a:solidFill>
              <a:latin typeface="Arial" panose="020B0604020202020204" pitchFamily="34" charset="0"/>
              <a:cs typeface="Arial" panose="020B0604020202020204" pitchFamily="34" charset="0"/>
            </a:endParaRPr>
          </a:p>
        </p:txBody>
      </p:sp>
      <p:sp>
        <p:nvSpPr>
          <p:cNvPr id="8"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Thorpe (1985)</a:t>
            </a:r>
            <a:endParaRPr lang="en-US" sz="1800" dirty="0">
              <a:latin typeface="Arial" panose="020B0604020202020204" pitchFamily="34" charset="0"/>
              <a:cs typeface="Arial" panose="020B0604020202020204" pitchFamily="34" charset="0"/>
            </a:endParaRPr>
          </a:p>
        </p:txBody>
      </p:sp>
      <p:sp>
        <p:nvSpPr>
          <p:cNvPr id="9" name="Plus 8"/>
          <p:cNvSpPr/>
          <p:nvPr/>
        </p:nvSpPr>
        <p:spPr>
          <a:xfrm>
            <a:off x="759534" y="1763011"/>
            <a:ext cx="425611" cy="425611"/>
          </a:xfrm>
          <a:prstGeom prst="mathPlus">
            <a:avLst/>
          </a:prstGeom>
          <a:noFill/>
          <a:ln w="31750">
            <a:solidFill>
              <a:srgbClr val="FF1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334284" y="3330149"/>
            <a:ext cx="4584021" cy="52517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Potential temperature (dashed contours, K) and azimuthal wind (solid contours, </a:t>
            </a:r>
            <a:r>
              <a:rPr lang="en-US" sz="1200" dirty="0" smtClean="0">
                <a:latin typeface="Arial" panose="020B0604020202020204" pitchFamily="34" charset="0"/>
                <a:cs typeface="Arial" panose="020B0604020202020204" pitchFamily="34" charset="0"/>
              </a:rPr>
              <a:t>m </a:t>
            </a:r>
            <a:r>
              <a:rPr lang="en-US" sz="1200" dirty="0">
                <a:latin typeface="Arial" panose="020B0604020202020204" pitchFamily="34" charset="0"/>
                <a:cs typeface="Arial" panose="020B0604020202020204" pitchFamily="34" charset="0"/>
              </a:rPr>
              <a:t>s</a:t>
            </a:r>
            <a:r>
              <a:rPr lang="en-US" sz="1200" baseline="30000" dirty="0">
                <a:latin typeface="Arial" panose="020B0604020202020204" pitchFamily="34" charset="0"/>
                <a:cs typeface="Arial" panose="020B0604020202020204" pitchFamily="34" charset="0"/>
              </a:rPr>
              <a:t>−1</a:t>
            </a:r>
            <a:r>
              <a:rPr lang="en-US" sz="1200" dirty="0" smtClean="0">
                <a:solidFill>
                  <a:srgbClr val="000000"/>
                </a:solidFill>
                <a:latin typeface="Arial" panose="020B0604020202020204" pitchFamily="34" charset="0"/>
                <a:cs typeface="Arial" panose="020B0604020202020204" pitchFamily="34" charset="0"/>
              </a:rPr>
              <a:t>). Adapted from Fig. 3 in Thorpe (1985). </a:t>
            </a:r>
            <a:endParaRPr lang="en-US" sz="1200" dirty="0">
              <a:solidFill>
                <a:srgbClr val="000000"/>
              </a:solidFill>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5267310" y="1241127"/>
            <a:ext cx="3584590" cy="5216414"/>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solidFill>
                  <a:srgbClr val="000000"/>
                </a:solidFill>
                <a:latin typeface="Arial" panose="020B0604020202020204" pitchFamily="34" charset="0"/>
                <a:cs typeface="Arial" panose="020B0604020202020204" pitchFamily="34" charset="0"/>
              </a:rPr>
              <a:t>Derived equation set analogous to two-dimensional </a:t>
            </a:r>
            <a:r>
              <a:rPr lang="en-US" sz="1400" dirty="0" err="1" smtClean="0">
                <a:solidFill>
                  <a:srgbClr val="000000"/>
                </a:solidFill>
                <a:latin typeface="Arial" panose="020B0604020202020204" pitchFamily="34" charset="0"/>
                <a:cs typeface="Arial" panose="020B0604020202020204" pitchFamily="34" charset="0"/>
              </a:rPr>
              <a:t>semigeostrophic</a:t>
            </a:r>
            <a:r>
              <a:rPr lang="en-US" sz="1400" dirty="0" smtClean="0">
                <a:solidFill>
                  <a:srgbClr val="000000"/>
                </a:solidFill>
                <a:latin typeface="Arial" panose="020B0604020202020204" pitchFamily="34" charset="0"/>
                <a:cs typeface="Arial" panose="020B0604020202020204" pitchFamily="34" charset="0"/>
              </a:rPr>
              <a:t> set for axisymmetric flow in gradient wind balance</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Equation set consists of prognostic equation for PV and two elliptic (diagnostic) equations for the potential function giving the balanced vortex structure</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Vortex structure completely determined at any time by solution of potential function equation and interior </a:t>
            </a:r>
            <a:r>
              <a:rPr lang="en-US" sz="1400" dirty="0" smtClean="0">
                <a:solidFill>
                  <a:srgbClr val="000000"/>
                </a:solidFill>
                <a:latin typeface="Arial" panose="020B0604020202020204" pitchFamily="34" charset="0"/>
                <a:cs typeface="Arial" panose="020B0604020202020204" pitchFamily="34" charset="0"/>
              </a:rPr>
              <a:t>variations </a:t>
            </a:r>
            <a:r>
              <a:rPr lang="en-US" sz="1400" dirty="0" smtClean="0">
                <a:solidFill>
                  <a:srgbClr val="000000"/>
                </a:solidFill>
                <a:latin typeface="Arial" panose="020B0604020202020204" pitchFamily="34" charset="0"/>
                <a:cs typeface="Arial" panose="020B0604020202020204" pitchFamily="34" charset="0"/>
              </a:rPr>
              <a:t>of PV</a:t>
            </a:r>
          </a:p>
          <a:p>
            <a:endParaRPr lang="en-US" sz="1400" dirty="0">
              <a:solidFill>
                <a:srgbClr val="000000"/>
              </a:solidFill>
              <a:latin typeface="Arial" panose="020B0604020202020204" pitchFamily="34" charset="0"/>
              <a:cs typeface="Arial" panose="020B0604020202020204" pitchFamily="34" charset="0"/>
            </a:endParaRPr>
          </a:p>
          <a:p>
            <a:r>
              <a:rPr lang="en-US" sz="1400" dirty="0" smtClean="0">
                <a:solidFill>
                  <a:srgbClr val="000000"/>
                </a:solidFill>
                <a:latin typeface="Arial" panose="020B0604020202020204" pitchFamily="34" charset="0"/>
                <a:cs typeface="Arial" panose="020B0604020202020204" pitchFamily="34" charset="0"/>
              </a:rPr>
              <a:t>Found that increased surface temperature, a lower tropopause, or larger tropospheric PV within core of vortex are each consistent with cyclonic circulation</a:t>
            </a:r>
          </a:p>
          <a:p>
            <a:endParaRPr lang="en-US" sz="1400" dirty="0">
              <a:solidFill>
                <a:srgbClr val="000000"/>
              </a:solidFill>
              <a:latin typeface="Arial" panose="020B0604020202020204" pitchFamily="34" charset="0"/>
              <a:cs typeface="Arial" panose="020B0604020202020204" pitchFamily="34" charset="0"/>
            </a:endParaRPr>
          </a:p>
          <a:p>
            <a:endParaRPr lang="en-US" sz="1400" dirty="0" smtClean="0">
              <a:solidFill>
                <a:srgbClr val="000000"/>
              </a:solidFill>
              <a:latin typeface="Arial" panose="020B0604020202020204" pitchFamily="34" charset="0"/>
              <a:cs typeface="Arial" panose="020B0604020202020204" pitchFamily="34" charset="0"/>
            </a:endParaRPr>
          </a:p>
          <a:p>
            <a:endParaRPr lang="en-US" sz="1400" dirty="0">
              <a:solidFill>
                <a:srgbClr val="000000"/>
              </a:solidFill>
              <a:latin typeface="Arial" panose="020B0604020202020204" pitchFamily="34" charset="0"/>
              <a:cs typeface="Arial" panose="020B0604020202020204" pitchFamily="34" charset="0"/>
            </a:endParaRPr>
          </a:p>
          <a:p>
            <a:endParaRPr lang="en-US"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948362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Screen Shot 2016-03-20 at 3.2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381" y="4437865"/>
            <a:ext cx="2045751" cy="285897"/>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creen Shot 2016-03-20 at 4.01.59 PM.png"/>
          <p:cNvPicPr>
            <a:picLocks noChangeAspect="1"/>
          </p:cNvPicPr>
          <p:nvPr/>
        </p:nvPicPr>
        <p:blipFill rotWithShape="1">
          <a:blip r:embed="rId4">
            <a:extLst>
              <a:ext uri="{28A0092B-C50C-407E-A947-70E740481C1C}">
                <a14:useLocalDpi xmlns:a14="http://schemas.microsoft.com/office/drawing/2010/main" val="0"/>
              </a:ext>
            </a:extLst>
          </a:blip>
          <a:srcRect r="66293"/>
          <a:stretch/>
        </p:blipFill>
        <p:spPr>
          <a:xfrm>
            <a:off x="82142" y="735655"/>
            <a:ext cx="1422991" cy="1843612"/>
          </a:xfrm>
          <a:prstGeom prst="rect">
            <a:avLst/>
          </a:prstGeom>
        </p:spPr>
      </p:pic>
      <p:pic>
        <p:nvPicPr>
          <p:cNvPr id="27" name="Picture 26" descr="Screen Shot 2016-03-20 at 4.01.59 PM.png"/>
          <p:cNvPicPr>
            <a:picLocks noChangeAspect="1"/>
          </p:cNvPicPr>
          <p:nvPr/>
        </p:nvPicPr>
        <p:blipFill rotWithShape="1">
          <a:blip r:embed="rId4">
            <a:extLst>
              <a:ext uri="{28A0092B-C50C-407E-A947-70E740481C1C}">
                <a14:useLocalDpi xmlns:a14="http://schemas.microsoft.com/office/drawing/2010/main" val="0"/>
              </a:ext>
            </a:extLst>
          </a:blip>
          <a:srcRect l="33707" r="34539"/>
          <a:stretch/>
        </p:blipFill>
        <p:spPr>
          <a:xfrm>
            <a:off x="117584" y="2680997"/>
            <a:ext cx="1340513" cy="1843612"/>
          </a:xfrm>
          <a:prstGeom prst="rect">
            <a:avLst/>
          </a:prstGeom>
        </p:spPr>
      </p:pic>
      <p:sp>
        <p:nvSpPr>
          <p:cNvPr id="30" name="Rectangle 29"/>
          <p:cNvSpPr/>
          <p:nvPr/>
        </p:nvSpPr>
        <p:spPr>
          <a:xfrm>
            <a:off x="576186" y="1575606"/>
            <a:ext cx="341007" cy="341007"/>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99704" y="3351103"/>
            <a:ext cx="341007" cy="67022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058295" y="1305166"/>
            <a:ext cx="341007" cy="928007"/>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058295" y="3093316"/>
            <a:ext cx="341007" cy="1139654"/>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549955" y="1496504"/>
            <a:ext cx="128016" cy="128016"/>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561714" y="1856350"/>
            <a:ext cx="128016" cy="128016"/>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tent Placeholder 2"/>
          <p:cNvSpPr txBox="1">
            <a:spLocks/>
          </p:cNvSpPr>
          <p:nvPr/>
        </p:nvSpPr>
        <p:spPr>
          <a:xfrm>
            <a:off x="1627330" y="1373685"/>
            <a:ext cx="1229239"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Latent Heating </a:t>
            </a:r>
            <a:endParaRPr lang="en-US" sz="1000" b="1" dirty="0">
              <a:latin typeface="Arial" panose="020B0604020202020204" pitchFamily="34" charset="0"/>
              <a:cs typeface="Arial" panose="020B0604020202020204" pitchFamily="34" charset="0"/>
            </a:endParaRPr>
          </a:p>
        </p:txBody>
      </p:sp>
      <p:sp>
        <p:nvSpPr>
          <p:cNvPr id="38" name="Content Placeholder 2"/>
          <p:cNvSpPr txBox="1">
            <a:spLocks/>
          </p:cNvSpPr>
          <p:nvPr/>
        </p:nvSpPr>
        <p:spPr>
          <a:xfrm>
            <a:off x="1639089" y="1713663"/>
            <a:ext cx="1375281" cy="46648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a:t>
            </a:r>
          </a:p>
          <a:p>
            <a:pPr marL="0" indent="0">
              <a:buNone/>
            </a:pPr>
            <a:r>
              <a:rPr lang="en-US" sz="1000" b="1" dirty="0">
                <a:latin typeface="Arial" panose="020B0604020202020204" pitchFamily="34" charset="0"/>
                <a:cs typeface="Arial" panose="020B0604020202020204" pitchFamily="34" charset="0"/>
              </a:rPr>
              <a:t>h</a:t>
            </a:r>
            <a:r>
              <a:rPr lang="en-US" sz="1000" b="1" dirty="0" smtClean="0">
                <a:latin typeface="Arial" panose="020B0604020202020204" pitchFamily="34" charset="0"/>
                <a:cs typeface="Arial" panose="020B0604020202020204" pitchFamily="34" charset="0"/>
              </a:rPr>
              <a:t>eating</a:t>
            </a:r>
            <a:endParaRPr lang="en-US" sz="1000" b="1" dirty="0">
              <a:latin typeface="Arial" panose="020B0604020202020204" pitchFamily="34" charset="0"/>
              <a:cs typeface="Arial" panose="020B0604020202020204" pitchFamily="34" charset="0"/>
            </a:endParaRPr>
          </a:p>
        </p:txBody>
      </p:sp>
      <p:sp>
        <p:nvSpPr>
          <p:cNvPr id="39" name="Rectangle 38"/>
          <p:cNvSpPr/>
          <p:nvPr/>
        </p:nvSpPr>
        <p:spPr>
          <a:xfrm>
            <a:off x="1557617" y="3403811"/>
            <a:ext cx="128016" cy="128016"/>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569376" y="3869479"/>
            <a:ext cx="128016" cy="128016"/>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Content Placeholder 2"/>
          <p:cNvSpPr txBox="1">
            <a:spLocks/>
          </p:cNvSpPr>
          <p:nvPr/>
        </p:nvSpPr>
        <p:spPr>
          <a:xfrm>
            <a:off x="1658509" y="3233960"/>
            <a:ext cx="1529521" cy="482665"/>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PV tendency from latent heating</a:t>
            </a:r>
            <a:endParaRPr lang="en-US" sz="1000" b="1" dirty="0">
              <a:latin typeface="Arial" panose="020B0604020202020204" pitchFamily="34" charset="0"/>
              <a:cs typeface="Arial" panose="020B0604020202020204" pitchFamily="34" charset="0"/>
            </a:endParaRPr>
          </a:p>
        </p:txBody>
      </p:sp>
      <p:sp>
        <p:nvSpPr>
          <p:cNvPr id="42" name="Content Placeholder 2"/>
          <p:cNvSpPr txBox="1">
            <a:spLocks/>
          </p:cNvSpPr>
          <p:nvPr/>
        </p:nvSpPr>
        <p:spPr>
          <a:xfrm>
            <a:off x="1670269" y="3703276"/>
            <a:ext cx="1517762" cy="46648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PV tendency from </a:t>
            </a: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heating</a:t>
            </a:r>
            <a:endParaRPr lang="en-US" sz="1000" b="1" dirty="0">
              <a:latin typeface="Arial" panose="020B0604020202020204" pitchFamily="34" charset="0"/>
              <a:cs typeface="Arial" panose="020B0604020202020204" pitchFamily="34" charset="0"/>
            </a:endParaRPr>
          </a:p>
        </p:txBody>
      </p:sp>
      <p:sp>
        <p:nvSpPr>
          <p:cNvPr id="44" name="Content Placeholder 2"/>
          <p:cNvSpPr txBox="1">
            <a:spLocks/>
          </p:cNvSpPr>
          <p:nvPr/>
        </p:nvSpPr>
        <p:spPr>
          <a:xfrm>
            <a:off x="105824" y="6474029"/>
            <a:ext cx="3023411" cy="351623"/>
          </a:xfrm>
          <a:prstGeom prst="rect">
            <a:avLst/>
          </a:prstGeom>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smtClean="0">
                <a:solidFill>
                  <a:srgbClr val="000000"/>
                </a:solidFill>
                <a:latin typeface="Arial" panose="020B0604020202020204" pitchFamily="34" charset="0"/>
                <a:cs typeface="Arial" panose="020B0604020202020204" pitchFamily="34" charset="0"/>
              </a:rPr>
              <a:t>Schematic above for case of small latent heating adapted from Fig. 3 in Cavallo and Hakim (2009</a:t>
            </a:r>
            <a:r>
              <a:rPr lang="en-US" sz="1100" dirty="0" smtClean="0">
                <a:solidFill>
                  <a:srgbClr val="000000"/>
                </a:solidFill>
                <a:latin typeface="Arial" panose="020B0604020202020204" pitchFamily="34" charset="0"/>
                <a:cs typeface="Arial" panose="020B0604020202020204" pitchFamily="34" charset="0"/>
              </a:rPr>
              <a:t>).</a:t>
            </a:r>
            <a:endParaRPr lang="en-US" sz="1100" dirty="0">
              <a:solidFill>
                <a:srgbClr val="000000"/>
              </a:solidFill>
              <a:latin typeface="Arial" panose="020B0604020202020204" pitchFamily="34" charset="0"/>
              <a:cs typeface="Arial" panose="020B0604020202020204" pitchFamily="34" charset="0"/>
            </a:endParaRPr>
          </a:p>
        </p:txBody>
      </p:sp>
      <p:pic>
        <p:nvPicPr>
          <p:cNvPr id="51" name="Picture 50" descr="Screen Shot 2016-03-20 at 7.54.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955" y="2669152"/>
            <a:ext cx="1519148" cy="449452"/>
          </a:xfrm>
          <a:prstGeom prst="rect">
            <a:avLst/>
          </a:prstGeom>
        </p:spPr>
      </p:pic>
      <p:pic>
        <p:nvPicPr>
          <p:cNvPr id="52" name="Picture 51"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t="36774" r="50967" b="36651"/>
          <a:stretch/>
        </p:blipFill>
        <p:spPr>
          <a:xfrm>
            <a:off x="3783618" y="903013"/>
            <a:ext cx="2430033" cy="1509797"/>
          </a:xfrm>
          <a:prstGeom prst="rect">
            <a:avLst/>
          </a:prstGeom>
        </p:spPr>
      </p:pic>
      <p:pic>
        <p:nvPicPr>
          <p:cNvPr id="53" name="Picture 52"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l="50362" t="73122"/>
          <a:stretch/>
        </p:blipFill>
        <p:spPr>
          <a:xfrm>
            <a:off x="6509220" y="2996863"/>
            <a:ext cx="2356982" cy="1463040"/>
          </a:xfrm>
          <a:prstGeom prst="rect">
            <a:avLst/>
          </a:prstGeom>
        </p:spPr>
      </p:pic>
      <p:sp>
        <p:nvSpPr>
          <p:cNvPr id="56" name="Content Placeholder 2"/>
          <p:cNvSpPr txBox="1">
            <a:spLocks/>
          </p:cNvSpPr>
          <p:nvPr/>
        </p:nvSpPr>
        <p:spPr>
          <a:xfrm>
            <a:off x="4124649" y="653167"/>
            <a:ext cx="1928432"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radiative heating rate</a:t>
            </a:r>
            <a:endParaRPr lang="en-US" sz="1100" b="1" dirty="0">
              <a:solidFill>
                <a:srgbClr val="0000FF"/>
              </a:solidFill>
              <a:latin typeface="Arial" panose="020B0604020202020204" pitchFamily="34" charset="0"/>
              <a:cs typeface="Arial" panose="020B0604020202020204" pitchFamily="34" charset="0"/>
            </a:endParaRPr>
          </a:p>
        </p:txBody>
      </p:sp>
      <p:sp>
        <p:nvSpPr>
          <p:cNvPr id="57" name="Content Placeholder 2"/>
          <p:cNvSpPr txBox="1">
            <a:spLocks/>
          </p:cNvSpPr>
          <p:nvPr/>
        </p:nvSpPr>
        <p:spPr>
          <a:xfrm>
            <a:off x="4018818" y="2729091"/>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radiative heating rate anomaly</a:t>
            </a:r>
            <a:endParaRPr lang="en-US" sz="1100" b="1" dirty="0">
              <a:solidFill>
                <a:srgbClr val="0000FF"/>
              </a:solidFill>
              <a:latin typeface="Arial" panose="020B0604020202020204" pitchFamily="34" charset="0"/>
              <a:cs typeface="Arial" panose="020B0604020202020204" pitchFamily="34" charset="0"/>
            </a:endParaRPr>
          </a:p>
        </p:txBody>
      </p:sp>
      <p:sp>
        <p:nvSpPr>
          <p:cNvPr id="59" name="Content Placeholder 2"/>
          <p:cNvSpPr txBox="1">
            <a:spLocks/>
          </p:cNvSpPr>
          <p:nvPr/>
        </p:nvSpPr>
        <p:spPr>
          <a:xfrm>
            <a:off x="6643267" y="2734371"/>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latent heating rate anomaly</a:t>
            </a:r>
            <a:endParaRPr lang="en-US" sz="1100" b="1" dirty="0">
              <a:solidFill>
                <a:srgbClr val="0000FF"/>
              </a:solidFill>
              <a:latin typeface="Arial" panose="020B0604020202020204" pitchFamily="34" charset="0"/>
              <a:cs typeface="Arial" panose="020B0604020202020204" pitchFamily="34" charset="0"/>
            </a:endParaRPr>
          </a:p>
        </p:txBody>
      </p:sp>
      <p:pic>
        <p:nvPicPr>
          <p:cNvPr id="60" name="Picture 59" descr="Screen Shot 2016-03-20 at 3.58.37 PM.png"/>
          <p:cNvPicPr>
            <a:picLocks noChangeAspect="1"/>
          </p:cNvPicPr>
          <p:nvPr/>
        </p:nvPicPr>
        <p:blipFill rotWithShape="1">
          <a:blip r:embed="rId7">
            <a:extLst>
              <a:ext uri="{28A0092B-C50C-407E-A947-70E740481C1C}">
                <a14:useLocalDpi xmlns:a14="http://schemas.microsoft.com/office/drawing/2010/main" val="0"/>
              </a:ext>
            </a:extLst>
          </a:blip>
          <a:srcRect l="49981" b="56562"/>
          <a:stretch/>
        </p:blipFill>
        <p:spPr>
          <a:xfrm>
            <a:off x="3870837" y="5065117"/>
            <a:ext cx="2375447" cy="1770235"/>
          </a:xfrm>
          <a:prstGeom prst="rect">
            <a:avLst/>
          </a:prstGeom>
        </p:spPr>
      </p:pic>
      <p:pic>
        <p:nvPicPr>
          <p:cNvPr id="62" name="Picture 61"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l="49057" t="36774" b="36651"/>
          <a:stretch/>
        </p:blipFill>
        <p:spPr>
          <a:xfrm>
            <a:off x="3845138" y="2997145"/>
            <a:ext cx="2446555" cy="1463040"/>
          </a:xfrm>
          <a:prstGeom prst="rect">
            <a:avLst/>
          </a:prstGeom>
        </p:spPr>
      </p:pic>
      <p:pic>
        <p:nvPicPr>
          <p:cNvPr id="63" name="Picture 62"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t="73122" r="50917"/>
          <a:stretch/>
        </p:blipFill>
        <p:spPr>
          <a:xfrm>
            <a:off x="6465733" y="903013"/>
            <a:ext cx="2330653" cy="1463040"/>
          </a:xfrm>
          <a:prstGeom prst="rect">
            <a:avLst/>
          </a:prstGeom>
        </p:spPr>
      </p:pic>
      <p:pic>
        <p:nvPicPr>
          <p:cNvPr id="64" name="Picture 63" descr="Screen Shot 2016-03-20 at 3.22.3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890" y="2412811"/>
            <a:ext cx="2010745" cy="281006"/>
          </a:xfrm>
          <a:prstGeom prst="rect">
            <a:avLst/>
          </a:prstGeom>
        </p:spPr>
      </p:pic>
      <p:pic>
        <p:nvPicPr>
          <p:cNvPr id="67" name="Picture 66" descr="Screen Shot 2016-03-20 at 3.22.3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4345" y="2412810"/>
            <a:ext cx="2010745" cy="281006"/>
          </a:xfrm>
          <a:prstGeom prst="rect">
            <a:avLst/>
          </a:prstGeom>
        </p:spPr>
      </p:pic>
      <p:sp>
        <p:nvSpPr>
          <p:cNvPr id="58" name="Content Placeholder 2"/>
          <p:cNvSpPr txBox="1">
            <a:spLocks/>
          </p:cNvSpPr>
          <p:nvPr/>
        </p:nvSpPr>
        <p:spPr>
          <a:xfrm>
            <a:off x="6643267" y="653167"/>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latent heating rate</a:t>
            </a:r>
            <a:endParaRPr lang="en-US" sz="1100" b="1" dirty="0">
              <a:solidFill>
                <a:srgbClr val="0000FF"/>
              </a:solidFill>
              <a:latin typeface="Arial" panose="020B0604020202020204" pitchFamily="34" charset="0"/>
              <a:cs typeface="Arial" panose="020B0604020202020204" pitchFamily="34" charset="0"/>
            </a:endParaRPr>
          </a:p>
        </p:txBody>
      </p:sp>
      <p:pic>
        <p:nvPicPr>
          <p:cNvPr id="69" name="Picture 68" descr="Screen Shot 2016-03-20 at 3.2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893" y="4437865"/>
            <a:ext cx="2045751" cy="285897"/>
          </a:xfrm>
          <a:prstGeom prst="rect">
            <a:avLst/>
          </a:prstGeom>
        </p:spPr>
      </p:pic>
      <p:pic>
        <p:nvPicPr>
          <p:cNvPr id="70" name="Picture 69" descr="Screen Shot 2016-03-20 at 3.58.37 PM.png"/>
          <p:cNvPicPr>
            <a:picLocks noChangeAspect="1"/>
          </p:cNvPicPr>
          <p:nvPr/>
        </p:nvPicPr>
        <p:blipFill rotWithShape="1">
          <a:blip r:embed="rId7">
            <a:extLst>
              <a:ext uri="{28A0092B-C50C-407E-A947-70E740481C1C}">
                <a14:useLocalDpi xmlns:a14="http://schemas.microsoft.com/office/drawing/2010/main" val="0"/>
              </a:ext>
            </a:extLst>
          </a:blip>
          <a:srcRect t="52418" r="51038" b="5179"/>
          <a:stretch/>
        </p:blipFill>
        <p:spPr>
          <a:xfrm>
            <a:off x="6544496" y="5126820"/>
            <a:ext cx="2288583" cy="1700784"/>
          </a:xfrm>
          <a:prstGeom prst="rect">
            <a:avLst/>
          </a:prstGeom>
        </p:spPr>
      </p:pic>
      <p:sp>
        <p:nvSpPr>
          <p:cNvPr id="71" name="Content Placeholder 2"/>
          <p:cNvSpPr txBox="1">
            <a:spLocks/>
          </p:cNvSpPr>
          <p:nvPr/>
        </p:nvSpPr>
        <p:spPr>
          <a:xfrm>
            <a:off x="3986953" y="4740827"/>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b="1" dirty="0" smtClean="0">
                <a:solidFill>
                  <a:srgbClr val="0000FF"/>
                </a:solidFill>
                <a:latin typeface="Arial" panose="020B0604020202020204" pitchFamily="34" charset="0"/>
                <a:cs typeface="Arial" panose="020B0604020202020204" pitchFamily="34" charset="0"/>
              </a:rPr>
              <a:t>PV tendency due to              radiation only</a:t>
            </a:r>
            <a:endParaRPr lang="en-US" sz="1000" b="1" dirty="0">
              <a:solidFill>
                <a:srgbClr val="0000FF"/>
              </a:solidFill>
              <a:latin typeface="Arial" panose="020B0604020202020204" pitchFamily="34" charset="0"/>
              <a:cs typeface="Arial" panose="020B0604020202020204" pitchFamily="34" charset="0"/>
            </a:endParaRPr>
          </a:p>
        </p:txBody>
      </p:sp>
      <p:sp>
        <p:nvSpPr>
          <p:cNvPr id="72" name="Content Placeholder 2"/>
          <p:cNvSpPr txBox="1">
            <a:spLocks/>
          </p:cNvSpPr>
          <p:nvPr/>
        </p:nvSpPr>
        <p:spPr>
          <a:xfrm>
            <a:off x="6657688" y="4740827"/>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b="1" dirty="0" smtClean="0">
                <a:solidFill>
                  <a:srgbClr val="0000FF"/>
                </a:solidFill>
                <a:latin typeface="Arial" panose="020B0604020202020204" pitchFamily="34" charset="0"/>
                <a:cs typeface="Arial" panose="020B0604020202020204" pitchFamily="34" charset="0"/>
              </a:rPr>
              <a:t>PV tendency due to                    latent heating only</a:t>
            </a:r>
            <a:endParaRPr lang="en-US" sz="1000" b="1" dirty="0">
              <a:solidFill>
                <a:srgbClr val="0000FF"/>
              </a:solidFill>
              <a:latin typeface="Arial" panose="020B0604020202020204" pitchFamily="34" charset="0"/>
              <a:cs typeface="Arial" panose="020B0604020202020204" pitchFamily="34" charset="0"/>
            </a:endParaRPr>
          </a:p>
        </p:txBody>
      </p:sp>
      <p:sp>
        <p:nvSpPr>
          <p:cNvPr id="77" name="Oval 76"/>
          <p:cNvSpPr/>
          <p:nvPr/>
        </p:nvSpPr>
        <p:spPr>
          <a:xfrm>
            <a:off x="4940969" y="5769169"/>
            <a:ext cx="408012" cy="408012"/>
          </a:xfrm>
          <a:prstGeom prst="ellipse">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014808" y="3058231"/>
            <a:ext cx="408012" cy="408012"/>
          </a:xfrm>
          <a:prstGeom prst="ellipse">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1020801" y="1240024"/>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940967" y="1724365"/>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010213" y="3824958"/>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Diabatic Impacts on Composite TPV</a:t>
            </a:r>
            <a:endParaRPr lang="en-US" sz="1800" b="1" dirty="0">
              <a:solidFill>
                <a:srgbClr val="FF0000"/>
              </a:solidFill>
              <a:latin typeface="Arial" panose="020B0604020202020204" pitchFamily="34" charset="0"/>
              <a:cs typeface="Arial" panose="020B0604020202020204" pitchFamily="34" charset="0"/>
            </a:endParaRPr>
          </a:p>
        </p:txBody>
      </p:sp>
      <p:sp>
        <p:nvSpPr>
          <p:cNvPr id="46"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(2010)</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10263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Screen Shot 2016-03-20 at 3.2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381" y="4437865"/>
            <a:ext cx="2045751" cy="285897"/>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creen Shot 2016-03-20 at 4.01.59 PM.png"/>
          <p:cNvPicPr>
            <a:picLocks noChangeAspect="1"/>
          </p:cNvPicPr>
          <p:nvPr/>
        </p:nvPicPr>
        <p:blipFill rotWithShape="1">
          <a:blip r:embed="rId4">
            <a:extLst>
              <a:ext uri="{28A0092B-C50C-407E-A947-70E740481C1C}">
                <a14:useLocalDpi xmlns:a14="http://schemas.microsoft.com/office/drawing/2010/main" val="0"/>
              </a:ext>
            </a:extLst>
          </a:blip>
          <a:srcRect r="66293"/>
          <a:stretch/>
        </p:blipFill>
        <p:spPr>
          <a:xfrm>
            <a:off x="82142" y="735655"/>
            <a:ext cx="1422991" cy="1843612"/>
          </a:xfrm>
          <a:prstGeom prst="rect">
            <a:avLst/>
          </a:prstGeom>
        </p:spPr>
      </p:pic>
      <p:pic>
        <p:nvPicPr>
          <p:cNvPr id="27" name="Picture 26" descr="Screen Shot 2016-03-20 at 4.01.59 PM.png"/>
          <p:cNvPicPr>
            <a:picLocks noChangeAspect="1"/>
          </p:cNvPicPr>
          <p:nvPr/>
        </p:nvPicPr>
        <p:blipFill rotWithShape="1">
          <a:blip r:embed="rId4">
            <a:extLst>
              <a:ext uri="{28A0092B-C50C-407E-A947-70E740481C1C}">
                <a14:useLocalDpi xmlns:a14="http://schemas.microsoft.com/office/drawing/2010/main" val="0"/>
              </a:ext>
            </a:extLst>
          </a:blip>
          <a:srcRect l="33707" r="34539"/>
          <a:stretch/>
        </p:blipFill>
        <p:spPr>
          <a:xfrm>
            <a:off x="117584" y="2680997"/>
            <a:ext cx="1340513" cy="1843612"/>
          </a:xfrm>
          <a:prstGeom prst="rect">
            <a:avLst/>
          </a:prstGeom>
        </p:spPr>
      </p:pic>
      <p:sp>
        <p:nvSpPr>
          <p:cNvPr id="31" name="Rectangle 30"/>
          <p:cNvSpPr/>
          <p:nvPr/>
        </p:nvSpPr>
        <p:spPr>
          <a:xfrm>
            <a:off x="599704" y="3351103"/>
            <a:ext cx="341007" cy="67022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058295" y="1305166"/>
            <a:ext cx="341007" cy="928007"/>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058295" y="3093316"/>
            <a:ext cx="341007" cy="1139654"/>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549955" y="1496504"/>
            <a:ext cx="128016" cy="128016"/>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561714" y="1856350"/>
            <a:ext cx="128016" cy="128016"/>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tent Placeholder 2"/>
          <p:cNvSpPr txBox="1">
            <a:spLocks/>
          </p:cNvSpPr>
          <p:nvPr/>
        </p:nvSpPr>
        <p:spPr>
          <a:xfrm>
            <a:off x="1627330" y="1373685"/>
            <a:ext cx="1229239"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Latent Heating </a:t>
            </a:r>
            <a:endParaRPr lang="en-US" sz="1000" b="1" dirty="0">
              <a:latin typeface="Arial" panose="020B0604020202020204" pitchFamily="34" charset="0"/>
              <a:cs typeface="Arial" panose="020B0604020202020204" pitchFamily="34" charset="0"/>
            </a:endParaRPr>
          </a:p>
        </p:txBody>
      </p:sp>
      <p:sp>
        <p:nvSpPr>
          <p:cNvPr id="38" name="Content Placeholder 2"/>
          <p:cNvSpPr txBox="1">
            <a:spLocks/>
          </p:cNvSpPr>
          <p:nvPr/>
        </p:nvSpPr>
        <p:spPr>
          <a:xfrm>
            <a:off x="1639089" y="1713663"/>
            <a:ext cx="1375281" cy="46648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a:t>
            </a:r>
          </a:p>
          <a:p>
            <a:pPr marL="0" indent="0">
              <a:buNone/>
            </a:pPr>
            <a:r>
              <a:rPr lang="en-US" sz="1000" b="1" dirty="0">
                <a:latin typeface="Arial" panose="020B0604020202020204" pitchFamily="34" charset="0"/>
                <a:cs typeface="Arial" panose="020B0604020202020204" pitchFamily="34" charset="0"/>
              </a:rPr>
              <a:t>h</a:t>
            </a:r>
            <a:r>
              <a:rPr lang="en-US" sz="1000" b="1" dirty="0" smtClean="0">
                <a:latin typeface="Arial" panose="020B0604020202020204" pitchFamily="34" charset="0"/>
                <a:cs typeface="Arial" panose="020B0604020202020204" pitchFamily="34" charset="0"/>
              </a:rPr>
              <a:t>eating</a:t>
            </a:r>
            <a:endParaRPr lang="en-US" sz="1000" b="1" dirty="0">
              <a:latin typeface="Arial" panose="020B0604020202020204" pitchFamily="34" charset="0"/>
              <a:cs typeface="Arial" panose="020B0604020202020204" pitchFamily="34" charset="0"/>
            </a:endParaRPr>
          </a:p>
        </p:txBody>
      </p:sp>
      <p:sp>
        <p:nvSpPr>
          <p:cNvPr id="39" name="Rectangle 38"/>
          <p:cNvSpPr/>
          <p:nvPr/>
        </p:nvSpPr>
        <p:spPr>
          <a:xfrm>
            <a:off x="1557617" y="3403811"/>
            <a:ext cx="128016" cy="128016"/>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569376" y="3869479"/>
            <a:ext cx="128016" cy="128016"/>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Content Placeholder 2"/>
          <p:cNvSpPr txBox="1">
            <a:spLocks/>
          </p:cNvSpPr>
          <p:nvPr/>
        </p:nvSpPr>
        <p:spPr>
          <a:xfrm>
            <a:off x="1658509" y="3233960"/>
            <a:ext cx="1529521" cy="482665"/>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PV tendency from latent heating</a:t>
            </a:r>
            <a:endParaRPr lang="en-US" sz="1000" b="1" dirty="0">
              <a:latin typeface="Arial" panose="020B0604020202020204" pitchFamily="34" charset="0"/>
              <a:cs typeface="Arial" panose="020B0604020202020204" pitchFamily="34" charset="0"/>
            </a:endParaRPr>
          </a:p>
        </p:txBody>
      </p:sp>
      <p:sp>
        <p:nvSpPr>
          <p:cNvPr id="42" name="Content Placeholder 2"/>
          <p:cNvSpPr txBox="1">
            <a:spLocks/>
          </p:cNvSpPr>
          <p:nvPr/>
        </p:nvSpPr>
        <p:spPr>
          <a:xfrm>
            <a:off x="1670269" y="3703276"/>
            <a:ext cx="1517762" cy="46648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PV tendency from </a:t>
            </a: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heating</a:t>
            </a:r>
            <a:endParaRPr lang="en-US" sz="1000" b="1" dirty="0">
              <a:latin typeface="Arial" panose="020B0604020202020204" pitchFamily="34" charset="0"/>
              <a:cs typeface="Arial" panose="020B0604020202020204" pitchFamily="34" charset="0"/>
            </a:endParaRPr>
          </a:p>
        </p:txBody>
      </p:sp>
      <p:sp>
        <p:nvSpPr>
          <p:cNvPr id="44" name="Content Placeholder 2"/>
          <p:cNvSpPr txBox="1">
            <a:spLocks/>
          </p:cNvSpPr>
          <p:nvPr/>
        </p:nvSpPr>
        <p:spPr>
          <a:xfrm>
            <a:off x="105824" y="6474029"/>
            <a:ext cx="3023411" cy="351623"/>
          </a:xfrm>
          <a:prstGeom prst="rect">
            <a:avLst/>
          </a:prstGeom>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smtClean="0">
                <a:solidFill>
                  <a:srgbClr val="000000"/>
                </a:solidFill>
                <a:latin typeface="Arial" panose="020B0604020202020204" pitchFamily="34" charset="0"/>
                <a:cs typeface="Arial" panose="020B0604020202020204" pitchFamily="34" charset="0"/>
              </a:rPr>
              <a:t>Schematic above for case of small latent heating adapted from Fig. 3 in Cavallo and Hakim (2009</a:t>
            </a:r>
            <a:r>
              <a:rPr lang="en-US" sz="1100" dirty="0" smtClean="0">
                <a:solidFill>
                  <a:srgbClr val="000000"/>
                </a:solidFill>
                <a:latin typeface="Arial" panose="020B0604020202020204" pitchFamily="34" charset="0"/>
                <a:cs typeface="Arial" panose="020B0604020202020204" pitchFamily="34" charset="0"/>
              </a:rPr>
              <a:t>).</a:t>
            </a:r>
            <a:endParaRPr lang="en-US" sz="1100" dirty="0">
              <a:solidFill>
                <a:srgbClr val="000000"/>
              </a:solidFill>
              <a:latin typeface="Arial" panose="020B0604020202020204" pitchFamily="34" charset="0"/>
              <a:cs typeface="Arial" panose="020B0604020202020204" pitchFamily="34" charset="0"/>
            </a:endParaRPr>
          </a:p>
        </p:txBody>
      </p:sp>
      <p:pic>
        <p:nvPicPr>
          <p:cNvPr id="51" name="Picture 50" descr="Screen Shot 2016-03-20 at 7.54.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955" y="2669152"/>
            <a:ext cx="1519148" cy="449452"/>
          </a:xfrm>
          <a:prstGeom prst="rect">
            <a:avLst/>
          </a:prstGeom>
        </p:spPr>
      </p:pic>
      <p:pic>
        <p:nvPicPr>
          <p:cNvPr id="52" name="Picture 51"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t="36774" r="50967" b="36651"/>
          <a:stretch/>
        </p:blipFill>
        <p:spPr>
          <a:xfrm>
            <a:off x="3783618" y="903013"/>
            <a:ext cx="2430033" cy="1509797"/>
          </a:xfrm>
          <a:prstGeom prst="rect">
            <a:avLst/>
          </a:prstGeom>
        </p:spPr>
      </p:pic>
      <p:pic>
        <p:nvPicPr>
          <p:cNvPr id="53" name="Picture 52"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l="50362" t="73122"/>
          <a:stretch/>
        </p:blipFill>
        <p:spPr>
          <a:xfrm>
            <a:off x="6509220" y="2996863"/>
            <a:ext cx="2356982" cy="1463040"/>
          </a:xfrm>
          <a:prstGeom prst="rect">
            <a:avLst/>
          </a:prstGeom>
        </p:spPr>
      </p:pic>
      <p:sp>
        <p:nvSpPr>
          <p:cNvPr id="56" name="Content Placeholder 2"/>
          <p:cNvSpPr txBox="1">
            <a:spLocks/>
          </p:cNvSpPr>
          <p:nvPr/>
        </p:nvSpPr>
        <p:spPr>
          <a:xfrm>
            <a:off x="4124649" y="653167"/>
            <a:ext cx="1928432"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radiative heating rate</a:t>
            </a:r>
            <a:endParaRPr lang="en-US" sz="1100" b="1" dirty="0">
              <a:solidFill>
                <a:srgbClr val="0000FF"/>
              </a:solidFill>
              <a:latin typeface="Arial" panose="020B0604020202020204" pitchFamily="34" charset="0"/>
              <a:cs typeface="Arial" panose="020B0604020202020204" pitchFamily="34" charset="0"/>
            </a:endParaRPr>
          </a:p>
        </p:txBody>
      </p:sp>
      <p:sp>
        <p:nvSpPr>
          <p:cNvPr id="57" name="Content Placeholder 2"/>
          <p:cNvSpPr txBox="1">
            <a:spLocks/>
          </p:cNvSpPr>
          <p:nvPr/>
        </p:nvSpPr>
        <p:spPr>
          <a:xfrm>
            <a:off x="4018818" y="2729091"/>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radiative heating rate anomaly</a:t>
            </a:r>
            <a:endParaRPr lang="en-US" sz="1100" b="1" dirty="0">
              <a:solidFill>
                <a:srgbClr val="0000FF"/>
              </a:solidFill>
              <a:latin typeface="Arial" panose="020B0604020202020204" pitchFamily="34" charset="0"/>
              <a:cs typeface="Arial" panose="020B0604020202020204" pitchFamily="34" charset="0"/>
            </a:endParaRPr>
          </a:p>
        </p:txBody>
      </p:sp>
      <p:sp>
        <p:nvSpPr>
          <p:cNvPr id="59" name="Content Placeholder 2"/>
          <p:cNvSpPr txBox="1">
            <a:spLocks/>
          </p:cNvSpPr>
          <p:nvPr/>
        </p:nvSpPr>
        <p:spPr>
          <a:xfrm>
            <a:off x="6643267" y="2734371"/>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latent heating rate anomaly</a:t>
            </a:r>
            <a:endParaRPr lang="en-US" sz="1100" b="1" dirty="0">
              <a:solidFill>
                <a:srgbClr val="0000FF"/>
              </a:solidFill>
              <a:latin typeface="Arial" panose="020B0604020202020204" pitchFamily="34" charset="0"/>
              <a:cs typeface="Arial" panose="020B0604020202020204" pitchFamily="34" charset="0"/>
            </a:endParaRPr>
          </a:p>
        </p:txBody>
      </p:sp>
      <p:pic>
        <p:nvPicPr>
          <p:cNvPr id="60" name="Picture 59" descr="Screen Shot 2016-03-20 at 3.58.37 PM.png"/>
          <p:cNvPicPr>
            <a:picLocks noChangeAspect="1"/>
          </p:cNvPicPr>
          <p:nvPr/>
        </p:nvPicPr>
        <p:blipFill rotWithShape="1">
          <a:blip r:embed="rId7">
            <a:extLst>
              <a:ext uri="{28A0092B-C50C-407E-A947-70E740481C1C}">
                <a14:useLocalDpi xmlns:a14="http://schemas.microsoft.com/office/drawing/2010/main" val="0"/>
              </a:ext>
            </a:extLst>
          </a:blip>
          <a:srcRect l="49981" b="56562"/>
          <a:stretch/>
        </p:blipFill>
        <p:spPr>
          <a:xfrm>
            <a:off x="3870837" y="5065117"/>
            <a:ext cx="2375447" cy="1770235"/>
          </a:xfrm>
          <a:prstGeom prst="rect">
            <a:avLst/>
          </a:prstGeom>
        </p:spPr>
      </p:pic>
      <p:pic>
        <p:nvPicPr>
          <p:cNvPr id="62" name="Picture 61"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l="49057" t="36774" b="36651"/>
          <a:stretch/>
        </p:blipFill>
        <p:spPr>
          <a:xfrm>
            <a:off x="3845138" y="2997145"/>
            <a:ext cx="2446555" cy="1463040"/>
          </a:xfrm>
          <a:prstGeom prst="rect">
            <a:avLst/>
          </a:prstGeom>
        </p:spPr>
      </p:pic>
      <p:pic>
        <p:nvPicPr>
          <p:cNvPr id="63" name="Picture 62"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t="73122" r="50917"/>
          <a:stretch/>
        </p:blipFill>
        <p:spPr>
          <a:xfrm>
            <a:off x="6465733" y="903013"/>
            <a:ext cx="2330653" cy="1463040"/>
          </a:xfrm>
          <a:prstGeom prst="rect">
            <a:avLst/>
          </a:prstGeom>
        </p:spPr>
      </p:pic>
      <p:pic>
        <p:nvPicPr>
          <p:cNvPr id="64" name="Picture 63" descr="Screen Shot 2016-03-20 at 3.22.3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890" y="2412811"/>
            <a:ext cx="2010745" cy="281006"/>
          </a:xfrm>
          <a:prstGeom prst="rect">
            <a:avLst/>
          </a:prstGeom>
        </p:spPr>
      </p:pic>
      <p:pic>
        <p:nvPicPr>
          <p:cNvPr id="67" name="Picture 66" descr="Screen Shot 2016-03-20 at 3.22.3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4345" y="2412810"/>
            <a:ext cx="2010745" cy="281006"/>
          </a:xfrm>
          <a:prstGeom prst="rect">
            <a:avLst/>
          </a:prstGeom>
        </p:spPr>
      </p:pic>
      <p:sp>
        <p:nvSpPr>
          <p:cNvPr id="58" name="Content Placeholder 2"/>
          <p:cNvSpPr txBox="1">
            <a:spLocks/>
          </p:cNvSpPr>
          <p:nvPr/>
        </p:nvSpPr>
        <p:spPr>
          <a:xfrm>
            <a:off x="6643267" y="653167"/>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latent heating rate</a:t>
            </a:r>
            <a:endParaRPr lang="en-US" sz="1100" b="1" dirty="0">
              <a:solidFill>
                <a:srgbClr val="0000FF"/>
              </a:solidFill>
              <a:latin typeface="Arial" panose="020B0604020202020204" pitchFamily="34" charset="0"/>
              <a:cs typeface="Arial" panose="020B0604020202020204" pitchFamily="34" charset="0"/>
            </a:endParaRPr>
          </a:p>
        </p:txBody>
      </p:sp>
      <p:pic>
        <p:nvPicPr>
          <p:cNvPr id="69" name="Picture 68" descr="Screen Shot 2016-03-20 at 3.2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893" y="4437865"/>
            <a:ext cx="2045751" cy="285897"/>
          </a:xfrm>
          <a:prstGeom prst="rect">
            <a:avLst/>
          </a:prstGeom>
        </p:spPr>
      </p:pic>
      <p:pic>
        <p:nvPicPr>
          <p:cNvPr id="70" name="Picture 69" descr="Screen Shot 2016-03-20 at 3.58.37 PM.png"/>
          <p:cNvPicPr>
            <a:picLocks noChangeAspect="1"/>
          </p:cNvPicPr>
          <p:nvPr/>
        </p:nvPicPr>
        <p:blipFill rotWithShape="1">
          <a:blip r:embed="rId7">
            <a:extLst>
              <a:ext uri="{28A0092B-C50C-407E-A947-70E740481C1C}">
                <a14:useLocalDpi xmlns:a14="http://schemas.microsoft.com/office/drawing/2010/main" val="0"/>
              </a:ext>
            </a:extLst>
          </a:blip>
          <a:srcRect t="52418" r="51038" b="5179"/>
          <a:stretch/>
        </p:blipFill>
        <p:spPr>
          <a:xfrm>
            <a:off x="6544496" y="5126820"/>
            <a:ext cx="2288583" cy="1700784"/>
          </a:xfrm>
          <a:prstGeom prst="rect">
            <a:avLst/>
          </a:prstGeom>
        </p:spPr>
      </p:pic>
      <p:sp>
        <p:nvSpPr>
          <p:cNvPr id="71" name="Content Placeholder 2"/>
          <p:cNvSpPr txBox="1">
            <a:spLocks/>
          </p:cNvSpPr>
          <p:nvPr/>
        </p:nvSpPr>
        <p:spPr>
          <a:xfrm>
            <a:off x="3986953" y="4740827"/>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b="1" dirty="0" smtClean="0">
                <a:solidFill>
                  <a:srgbClr val="0000FF"/>
                </a:solidFill>
                <a:latin typeface="Arial" panose="020B0604020202020204" pitchFamily="34" charset="0"/>
                <a:cs typeface="Arial" panose="020B0604020202020204" pitchFamily="34" charset="0"/>
              </a:rPr>
              <a:t>PV tendency due to              radiation only</a:t>
            </a:r>
            <a:endParaRPr lang="en-US" sz="1000" b="1" dirty="0">
              <a:solidFill>
                <a:srgbClr val="0000FF"/>
              </a:solidFill>
              <a:latin typeface="Arial" panose="020B0604020202020204" pitchFamily="34" charset="0"/>
              <a:cs typeface="Arial" panose="020B0604020202020204" pitchFamily="34" charset="0"/>
            </a:endParaRPr>
          </a:p>
        </p:txBody>
      </p:sp>
      <p:sp>
        <p:nvSpPr>
          <p:cNvPr id="72" name="Content Placeholder 2"/>
          <p:cNvSpPr txBox="1">
            <a:spLocks/>
          </p:cNvSpPr>
          <p:nvPr/>
        </p:nvSpPr>
        <p:spPr>
          <a:xfrm>
            <a:off x="6657688" y="4740827"/>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b="1" dirty="0" smtClean="0">
                <a:solidFill>
                  <a:srgbClr val="0000FF"/>
                </a:solidFill>
                <a:latin typeface="Arial" panose="020B0604020202020204" pitchFamily="34" charset="0"/>
                <a:cs typeface="Arial" panose="020B0604020202020204" pitchFamily="34" charset="0"/>
              </a:rPr>
              <a:t>PV tendency due to                    latent heating only</a:t>
            </a:r>
            <a:endParaRPr lang="en-US" sz="1000" b="1" dirty="0">
              <a:solidFill>
                <a:srgbClr val="0000FF"/>
              </a:solidFill>
              <a:latin typeface="Arial" panose="020B0604020202020204" pitchFamily="34" charset="0"/>
              <a:cs typeface="Arial" panose="020B0604020202020204" pitchFamily="34" charset="0"/>
            </a:endParaRPr>
          </a:p>
        </p:txBody>
      </p:sp>
      <p:sp>
        <p:nvSpPr>
          <p:cNvPr id="43" name="Oval 42"/>
          <p:cNvSpPr/>
          <p:nvPr/>
        </p:nvSpPr>
        <p:spPr>
          <a:xfrm>
            <a:off x="544458" y="1521302"/>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563198" y="1724365"/>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610234" y="3836716"/>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Diabatic Impacts on Composite TPV</a:t>
            </a:r>
            <a:endParaRPr lang="en-US" sz="1800" b="1" dirty="0">
              <a:solidFill>
                <a:srgbClr val="FF0000"/>
              </a:solidFill>
              <a:latin typeface="Arial" panose="020B0604020202020204" pitchFamily="34" charset="0"/>
              <a:cs typeface="Arial" panose="020B0604020202020204" pitchFamily="34" charset="0"/>
            </a:endParaRPr>
          </a:p>
        </p:txBody>
      </p:sp>
      <p:sp>
        <p:nvSpPr>
          <p:cNvPr id="4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(2010)</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66468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Screen Shot 2016-03-20 at 3.2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381" y="4437865"/>
            <a:ext cx="2045751" cy="285897"/>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creen Shot 2016-03-20 at 4.01.59 PM.png"/>
          <p:cNvPicPr>
            <a:picLocks noChangeAspect="1"/>
          </p:cNvPicPr>
          <p:nvPr/>
        </p:nvPicPr>
        <p:blipFill rotWithShape="1">
          <a:blip r:embed="rId4">
            <a:extLst>
              <a:ext uri="{28A0092B-C50C-407E-A947-70E740481C1C}">
                <a14:useLocalDpi xmlns:a14="http://schemas.microsoft.com/office/drawing/2010/main" val="0"/>
              </a:ext>
            </a:extLst>
          </a:blip>
          <a:srcRect r="66293"/>
          <a:stretch/>
        </p:blipFill>
        <p:spPr>
          <a:xfrm>
            <a:off x="82142" y="735655"/>
            <a:ext cx="1422991" cy="1843612"/>
          </a:xfrm>
          <a:prstGeom prst="rect">
            <a:avLst/>
          </a:prstGeom>
        </p:spPr>
      </p:pic>
      <p:pic>
        <p:nvPicPr>
          <p:cNvPr id="27" name="Picture 26" descr="Screen Shot 2016-03-20 at 4.01.59 PM.png"/>
          <p:cNvPicPr>
            <a:picLocks noChangeAspect="1"/>
          </p:cNvPicPr>
          <p:nvPr/>
        </p:nvPicPr>
        <p:blipFill rotWithShape="1">
          <a:blip r:embed="rId4">
            <a:extLst>
              <a:ext uri="{28A0092B-C50C-407E-A947-70E740481C1C}">
                <a14:useLocalDpi xmlns:a14="http://schemas.microsoft.com/office/drawing/2010/main" val="0"/>
              </a:ext>
            </a:extLst>
          </a:blip>
          <a:srcRect l="33707" r="34539"/>
          <a:stretch/>
        </p:blipFill>
        <p:spPr>
          <a:xfrm>
            <a:off x="117584" y="2680997"/>
            <a:ext cx="1340513" cy="1843612"/>
          </a:xfrm>
          <a:prstGeom prst="rect">
            <a:avLst/>
          </a:prstGeom>
        </p:spPr>
      </p:pic>
      <p:sp>
        <p:nvSpPr>
          <p:cNvPr id="31" name="Rectangle 30"/>
          <p:cNvSpPr/>
          <p:nvPr/>
        </p:nvSpPr>
        <p:spPr>
          <a:xfrm>
            <a:off x="599704" y="3351103"/>
            <a:ext cx="341007" cy="67022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058295" y="1305166"/>
            <a:ext cx="341007" cy="928007"/>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058295" y="3093316"/>
            <a:ext cx="341007" cy="1139654"/>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549955" y="1496504"/>
            <a:ext cx="128016" cy="128016"/>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561714" y="1856350"/>
            <a:ext cx="128016" cy="128016"/>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tent Placeholder 2"/>
          <p:cNvSpPr txBox="1">
            <a:spLocks/>
          </p:cNvSpPr>
          <p:nvPr/>
        </p:nvSpPr>
        <p:spPr>
          <a:xfrm>
            <a:off x="1627330" y="1373685"/>
            <a:ext cx="1229239"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Latent Heating </a:t>
            </a:r>
            <a:endParaRPr lang="en-US" sz="1000" b="1" dirty="0">
              <a:latin typeface="Arial" panose="020B0604020202020204" pitchFamily="34" charset="0"/>
              <a:cs typeface="Arial" panose="020B0604020202020204" pitchFamily="34" charset="0"/>
            </a:endParaRPr>
          </a:p>
        </p:txBody>
      </p:sp>
      <p:sp>
        <p:nvSpPr>
          <p:cNvPr id="38" name="Content Placeholder 2"/>
          <p:cNvSpPr txBox="1">
            <a:spLocks/>
          </p:cNvSpPr>
          <p:nvPr/>
        </p:nvSpPr>
        <p:spPr>
          <a:xfrm>
            <a:off x="1639089" y="1713663"/>
            <a:ext cx="1375281" cy="46648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a:t>
            </a:r>
          </a:p>
          <a:p>
            <a:pPr marL="0" indent="0">
              <a:buNone/>
            </a:pPr>
            <a:r>
              <a:rPr lang="en-US" sz="1000" b="1" dirty="0">
                <a:latin typeface="Arial" panose="020B0604020202020204" pitchFamily="34" charset="0"/>
                <a:cs typeface="Arial" panose="020B0604020202020204" pitchFamily="34" charset="0"/>
              </a:rPr>
              <a:t>h</a:t>
            </a:r>
            <a:r>
              <a:rPr lang="en-US" sz="1000" b="1" dirty="0" smtClean="0">
                <a:latin typeface="Arial" panose="020B0604020202020204" pitchFamily="34" charset="0"/>
                <a:cs typeface="Arial" panose="020B0604020202020204" pitchFamily="34" charset="0"/>
              </a:rPr>
              <a:t>eating</a:t>
            </a:r>
            <a:endParaRPr lang="en-US" sz="1000" b="1" dirty="0">
              <a:latin typeface="Arial" panose="020B0604020202020204" pitchFamily="34" charset="0"/>
              <a:cs typeface="Arial" panose="020B0604020202020204" pitchFamily="34" charset="0"/>
            </a:endParaRPr>
          </a:p>
        </p:txBody>
      </p:sp>
      <p:sp>
        <p:nvSpPr>
          <p:cNvPr id="39" name="Rectangle 38"/>
          <p:cNvSpPr/>
          <p:nvPr/>
        </p:nvSpPr>
        <p:spPr>
          <a:xfrm>
            <a:off x="1557617" y="3403811"/>
            <a:ext cx="128016" cy="128016"/>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569376" y="3869479"/>
            <a:ext cx="128016" cy="128016"/>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Content Placeholder 2"/>
          <p:cNvSpPr txBox="1">
            <a:spLocks/>
          </p:cNvSpPr>
          <p:nvPr/>
        </p:nvSpPr>
        <p:spPr>
          <a:xfrm>
            <a:off x="1658509" y="3233960"/>
            <a:ext cx="1529521" cy="482665"/>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PV tendency from latent heating</a:t>
            </a:r>
            <a:endParaRPr lang="en-US" sz="1000" b="1" dirty="0">
              <a:latin typeface="Arial" panose="020B0604020202020204" pitchFamily="34" charset="0"/>
              <a:cs typeface="Arial" panose="020B0604020202020204" pitchFamily="34" charset="0"/>
            </a:endParaRPr>
          </a:p>
        </p:txBody>
      </p:sp>
      <p:sp>
        <p:nvSpPr>
          <p:cNvPr id="42" name="Content Placeholder 2"/>
          <p:cNvSpPr txBox="1">
            <a:spLocks/>
          </p:cNvSpPr>
          <p:nvPr/>
        </p:nvSpPr>
        <p:spPr>
          <a:xfrm>
            <a:off x="1670269" y="3703276"/>
            <a:ext cx="1517762" cy="46648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PV tendency from </a:t>
            </a: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heating</a:t>
            </a:r>
            <a:endParaRPr lang="en-US" sz="1000" b="1" dirty="0">
              <a:latin typeface="Arial" panose="020B0604020202020204" pitchFamily="34" charset="0"/>
              <a:cs typeface="Arial" panose="020B0604020202020204" pitchFamily="34" charset="0"/>
            </a:endParaRPr>
          </a:p>
        </p:txBody>
      </p:sp>
      <p:sp>
        <p:nvSpPr>
          <p:cNvPr id="44" name="Content Placeholder 2"/>
          <p:cNvSpPr txBox="1">
            <a:spLocks/>
          </p:cNvSpPr>
          <p:nvPr/>
        </p:nvSpPr>
        <p:spPr>
          <a:xfrm>
            <a:off x="105824" y="6474029"/>
            <a:ext cx="3023411" cy="351623"/>
          </a:xfrm>
          <a:prstGeom prst="rect">
            <a:avLst/>
          </a:prstGeom>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smtClean="0">
                <a:solidFill>
                  <a:srgbClr val="000000"/>
                </a:solidFill>
                <a:latin typeface="Arial" panose="020B0604020202020204" pitchFamily="34" charset="0"/>
                <a:cs typeface="Arial" panose="020B0604020202020204" pitchFamily="34" charset="0"/>
              </a:rPr>
              <a:t>Schematic above for case of small latent heating adapted from Fig. 3 in Cavallo and Hakim (2009</a:t>
            </a:r>
            <a:r>
              <a:rPr lang="en-US" sz="1100" dirty="0" smtClean="0">
                <a:solidFill>
                  <a:srgbClr val="000000"/>
                </a:solidFill>
                <a:latin typeface="Arial" panose="020B0604020202020204" pitchFamily="34" charset="0"/>
                <a:cs typeface="Arial" panose="020B0604020202020204" pitchFamily="34" charset="0"/>
              </a:rPr>
              <a:t>).</a:t>
            </a:r>
            <a:endParaRPr lang="en-US" sz="1100" dirty="0">
              <a:solidFill>
                <a:srgbClr val="000000"/>
              </a:solidFill>
              <a:latin typeface="Arial" panose="020B0604020202020204" pitchFamily="34" charset="0"/>
              <a:cs typeface="Arial" panose="020B0604020202020204" pitchFamily="34" charset="0"/>
            </a:endParaRPr>
          </a:p>
        </p:txBody>
      </p:sp>
      <p:pic>
        <p:nvPicPr>
          <p:cNvPr id="51" name="Picture 50" descr="Screen Shot 2016-03-20 at 7.54.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955" y="2669152"/>
            <a:ext cx="1519148" cy="449452"/>
          </a:xfrm>
          <a:prstGeom prst="rect">
            <a:avLst/>
          </a:prstGeom>
        </p:spPr>
      </p:pic>
      <p:pic>
        <p:nvPicPr>
          <p:cNvPr id="52" name="Picture 51"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t="36774" r="50967" b="36651"/>
          <a:stretch/>
        </p:blipFill>
        <p:spPr>
          <a:xfrm>
            <a:off x="3783618" y="903013"/>
            <a:ext cx="2430033" cy="1509797"/>
          </a:xfrm>
          <a:prstGeom prst="rect">
            <a:avLst/>
          </a:prstGeom>
        </p:spPr>
      </p:pic>
      <p:pic>
        <p:nvPicPr>
          <p:cNvPr id="53" name="Picture 52"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l="50362" t="73122"/>
          <a:stretch/>
        </p:blipFill>
        <p:spPr>
          <a:xfrm>
            <a:off x="6509220" y="2996863"/>
            <a:ext cx="2356982" cy="1463040"/>
          </a:xfrm>
          <a:prstGeom prst="rect">
            <a:avLst/>
          </a:prstGeom>
        </p:spPr>
      </p:pic>
      <p:sp>
        <p:nvSpPr>
          <p:cNvPr id="56" name="Content Placeholder 2"/>
          <p:cNvSpPr txBox="1">
            <a:spLocks/>
          </p:cNvSpPr>
          <p:nvPr/>
        </p:nvSpPr>
        <p:spPr>
          <a:xfrm>
            <a:off x="4124649" y="653167"/>
            <a:ext cx="1928432"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radiative heating rate</a:t>
            </a:r>
            <a:endParaRPr lang="en-US" sz="1100" b="1" dirty="0">
              <a:solidFill>
                <a:srgbClr val="0000FF"/>
              </a:solidFill>
              <a:latin typeface="Arial" panose="020B0604020202020204" pitchFamily="34" charset="0"/>
              <a:cs typeface="Arial" panose="020B0604020202020204" pitchFamily="34" charset="0"/>
            </a:endParaRPr>
          </a:p>
        </p:txBody>
      </p:sp>
      <p:sp>
        <p:nvSpPr>
          <p:cNvPr id="57" name="Content Placeholder 2"/>
          <p:cNvSpPr txBox="1">
            <a:spLocks/>
          </p:cNvSpPr>
          <p:nvPr/>
        </p:nvSpPr>
        <p:spPr>
          <a:xfrm>
            <a:off x="4018818" y="2729091"/>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radiative heating rate anomaly</a:t>
            </a:r>
            <a:endParaRPr lang="en-US" sz="1100" b="1" dirty="0">
              <a:solidFill>
                <a:srgbClr val="0000FF"/>
              </a:solidFill>
              <a:latin typeface="Arial" panose="020B0604020202020204" pitchFamily="34" charset="0"/>
              <a:cs typeface="Arial" panose="020B0604020202020204" pitchFamily="34" charset="0"/>
            </a:endParaRPr>
          </a:p>
        </p:txBody>
      </p:sp>
      <p:sp>
        <p:nvSpPr>
          <p:cNvPr id="59" name="Content Placeholder 2"/>
          <p:cNvSpPr txBox="1">
            <a:spLocks/>
          </p:cNvSpPr>
          <p:nvPr/>
        </p:nvSpPr>
        <p:spPr>
          <a:xfrm>
            <a:off x="6643267" y="2734371"/>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latent heating rate anomaly</a:t>
            </a:r>
            <a:endParaRPr lang="en-US" sz="1100" b="1" dirty="0">
              <a:solidFill>
                <a:srgbClr val="0000FF"/>
              </a:solidFill>
              <a:latin typeface="Arial" panose="020B0604020202020204" pitchFamily="34" charset="0"/>
              <a:cs typeface="Arial" panose="020B0604020202020204" pitchFamily="34" charset="0"/>
            </a:endParaRPr>
          </a:p>
        </p:txBody>
      </p:sp>
      <p:pic>
        <p:nvPicPr>
          <p:cNvPr id="60" name="Picture 59" descr="Screen Shot 2016-03-20 at 3.58.37 PM.png"/>
          <p:cNvPicPr>
            <a:picLocks noChangeAspect="1"/>
          </p:cNvPicPr>
          <p:nvPr/>
        </p:nvPicPr>
        <p:blipFill rotWithShape="1">
          <a:blip r:embed="rId7">
            <a:extLst>
              <a:ext uri="{28A0092B-C50C-407E-A947-70E740481C1C}">
                <a14:useLocalDpi xmlns:a14="http://schemas.microsoft.com/office/drawing/2010/main" val="0"/>
              </a:ext>
            </a:extLst>
          </a:blip>
          <a:srcRect l="49981" b="56562"/>
          <a:stretch/>
        </p:blipFill>
        <p:spPr>
          <a:xfrm>
            <a:off x="3870837" y="5065117"/>
            <a:ext cx="2375447" cy="1770235"/>
          </a:xfrm>
          <a:prstGeom prst="rect">
            <a:avLst/>
          </a:prstGeom>
        </p:spPr>
      </p:pic>
      <p:pic>
        <p:nvPicPr>
          <p:cNvPr id="62" name="Picture 61"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l="49057" t="36774" b="36651"/>
          <a:stretch/>
        </p:blipFill>
        <p:spPr>
          <a:xfrm>
            <a:off x="3845138" y="2997145"/>
            <a:ext cx="2446555" cy="1463040"/>
          </a:xfrm>
          <a:prstGeom prst="rect">
            <a:avLst/>
          </a:prstGeom>
        </p:spPr>
      </p:pic>
      <p:pic>
        <p:nvPicPr>
          <p:cNvPr id="63" name="Picture 62" descr="Screen Shot 2016-03-20 at 3.18.55 PM.png"/>
          <p:cNvPicPr>
            <a:picLocks noChangeAspect="1"/>
          </p:cNvPicPr>
          <p:nvPr/>
        </p:nvPicPr>
        <p:blipFill rotWithShape="1">
          <a:blip r:embed="rId6">
            <a:extLst>
              <a:ext uri="{28A0092B-C50C-407E-A947-70E740481C1C}">
                <a14:useLocalDpi xmlns:a14="http://schemas.microsoft.com/office/drawing/2010/main" val="0"/>
              </a:ext>
            </a:extLst>
          </a:blip>
          <a:srcRect t="73122" r="50917"/>
          <a:stretch/>
        </p:blipFill>
        <p:spPr>
          <a:xfrm>
            <a:off x="6465733" y="903013"/>
            <a:ext cx="2330653" cy="1463040"/>
          </a:xfrm>
          <a:prstGeom prst="rect">
            <a:avLst/>
          </a:prstGeom>
        </p:spPr>
      </p:pic>
      <p:pic>
        <p:nvPicPr>
          <p:cNvPr id="64" name="Picture 63" descr="Screen Shot 2016-03-20 at 3.22.3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2890" y="2412811"/>
            <a:ext cx="2010745" cy="281006"/>
          </a:xfrm>
          <a:prstGeom prst="rect">
            <a:avLst/>
          </a:prstGeom>
        </p:spPr>
      </p:pic>
      <p:pic>
        <p:nvPicPr>
          <p:cNvPr id="67" name="Picture 66" descr="Screen Shot 2016-03-20 at 3.22.3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4345" y="2412810"/>
            <a:ext cx="2010745" cy="281006"/>
          </a:xfrm>
          <a:prstGeom prst="rect">
            <a:avLst/>
          </a:prstGeom>
        </p:spPr>
      </p:pic>
      <p:sp>
        <p:nvSpPr>
          <p:cNvPr id="58" name="Content Placeholder 2"/>
          <p:cNvSpPr txBox="1">
            <a:spLocks/>
          </p:cNvSpPr>
          <p:nvPr/>
        </p:nvSpPr>
        <p:spPr>
          <a:xfrm>
            <a:off x="6643267" y="653167"/>
            <a:ext cx="23047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b="1" dirty="0" smtClean="0">
                <a:solidFill>
                  <a:srgbClr val="0000FF"/>
                </a:solidFill>
                <a:latin typeface="Arial" panose="020B0604020202020204" pitchFamily="34" charset="0"/>
                <a:cs typeface="Arial" panose="020B0604020202020204" pitchFamily="34" charset="0"/>
              </a:rPr>
              <a:t>latent heating rate</a:t>
            </a:r>
            <a:endParaRPr lang="en-US" sz="1100" b="1" dirty="0">
              <a:solidFill>
                <a:srgbClr val="0000FF"/>
              </a:solidFill>
              <a:latin typeface="Arial" panose="020B0604020202020204" pitchFamily="34" charset="0"/>
              <a:cs typeface="Arial" panose="020B0604020202020204" pitchFamily="34" charset="0"/>
            </a:endParaRPr>
          </a:p>
        </p:txBody>
      </p:sp>
      <p:pic>
        <p:nvPicPr>
          <p:cNvPr id="69" name="Picture 68" descr="Screen Shot 2016-03-20 at 3.2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893" y="4437865"/>
            <a:ext cx="2045751" cy="285897"/>
          </a:xfrm>
          <a:prstGeom prst="rect">
            <a:avLst/>
          </a:prstGeom>
        </p:spPr>
      </p:pic>
      <p:pic>
        <p:nvPicPr>
          <p:cNvPr id="70" name="Picture 69" descr="Screen Shot 2016-03-20 at 3.58.37 PM.png"/>
          <p:cNvPicPr>
            <a:picLocks noChangeAspect="1"/>
          </p:cNvPicPr>
          <p:nvPr/>
        </p:nvPicPr>
        <p:blipFill rotWithShape="1">
          <a:blip r:embed="rId7">
            <a:extLst>
              <a:ext uri="{28A0092B-C50C-407E-A947-70E740481C1C}">
                <a14:useLocalDpi xmlns:a14="http://schemas.microsoft.com/office/drawing/2010/main" val="0"/>
              </a:ext>
            </a:extLst>
          </a:blip>
          <a:srcRect t="52418" r="51038" b="5179"/>
          <a:stretch/>
        </p:blipFill>
        <p:spPr>
          <a:xfrm>
            <a:off x="6544496" y="5126820"/>
            <a:ext cx="2288583" cy="1700784"/>
          </a:xfrm>
          <a:prstGeom prst="rect">
            <a:avLst/>
          </a:prstGeom>
        </p:spPr>
      </p:pic>
      <p:sp>
        <p:nvSpPr>
          <p:cNvPr id="71" name="Content Placeholder 2"/>
          <p:cNvSpPr txBox="1">
            <a:spLocks/>
          </p:cNvSpPr>
          <p:nvPr/>
        </p:nvSpPr>
        <p:spPr>
          <a:xfrm>
            <a:off x="3986953" y="4740827"/>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b="1" dirty="0" smtClean="0">
                <a:solidFill>
                  <a:srgbClr val="0000FF"/>
                </a:solidFill>
                <a:latin typeface="Arial" panose="020B0604020202020204" pitchFamily="34" charset="0"/>
                <a:cs typeface="Arial" panose="020B0604020202020204" pitchFamily="34" charset="0"/>
              </a:rPr>
              <a:t>PV tendency due to              radiation only</a:t>
            </a:r>
            <a:endParaRPr lang="en-US" sz="1000" b="1" dirty="0">
              <a:solidFill>
                <a:srgbClr val="0000FF"/>
              </a:solidFill>
              <a:latin typeface="Arial" panose="020B0604020202020204" pitchFamily="34" charset="0"/>
              <a:cs typeface="Arial" panose="020B0604020202020204" pitchFamily="34" charset="0"/>
            </a:endParaRPr>
          </a:p>
        </p:txBody>
      </p:sp>
      <p:sp>
        <p:nvSpPr>
          <p:cNvPr id="72" name="Content Placeholder 2"/>
          <p:cNvSpPr txBox="1">
            <a:spLocks/>
          </p:cNvSpPr>
          <p:nvPr/>
        </p:nvSpPr>
        <p:spPr>
          <a:xfrm>
            <a:off x="6657688" y="4740827"/>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b="1" dirty="0" smtClean="0">
                <a:solidFill>
                  <a:srgbClr val="0000FF"/>
                </a:solidFill>
                <a:latin typeface="Arial" panose="020B0604020202020204" pitchFamily="34" charset="0"/>
                <a:cs typeface="Arial" panose="020B0604020202020204" pitchFamily="34" charset="0"/>
              </a:rPr>
              <a:t>PV tendency due to                    latent heating only</a:t>
            </a:r>
            <a:endParaRPr lang="en-US" sz="1000" b="1" dirty="0">
              <a:solidFill>
                <a:srgbClr val="0000FF"/>
              </a:solidFill>
              <a:latin typeface="Arial" panose="020B0604020202020204" pitchFamily="34" charset="0"/>
              <a:cs typeface="Arial" panose="020B0604020202020204" pitchFamily="34" charset="0"/>
            </a:endParaRPr>
          </a:p>
        </p:txBody>
      </p:sp>
      <p:sp>
        <p:nvSpPr>
          <p:cNvPr id="43" name="Oval 42"/>
          <p:cNvSpPr/>
          <p:nvPr/>
        </p:nvSpPr>
        <p:spPr>
          <a:xfrm>
            <a:off x="544458" y="1521302"/>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563198" y="1724365"/>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7610234" y="3836716"/>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Diabatic Impacts on Composite TPV</a:t>
            </a:r>
            <a:endParaRPr lang="en-US" sz="1800" b="1" dirty="0">
              <a:solidFill>
                <a:srgbClr val="FF0000"/>
              </a:solidFill>
              <a:latin typeface="Arial" panose="020B0604020202020204" pitchFamily="34" charset="0"/>
              <a:cs typeface="Arial" panose="020B0604020202020204" pitchFamily="34" charset="0"/>
            </a:endParaRPr>
          </a:p>
        </p:txBody>
      </p:sp>
      <p:sp>
        <p:nvSpPr>
          <p:cNvPr id="4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(2010)</a:t>
            </a:r>
            <a:endParaRPr lang="en-US" sz="1800" dirty="0">
              <a:latin typeface="Arial" panose="020B0604020202020204" pitchFamily="34" charset="0"/>
              <a:cs typeface="Arial" panose="020B0604020202020204" pitchFamily="34" charset="0"/>
            </a:endParaRPr>
          </a:p>
        </p:txBody>
      </p:sp>
      <p:sp>
        <p:nvSpPr>
          <p:cNvPr id="47" name="Oval 46"/>
          <p:cNvSpPr/>
          <p:nvPr/>
        </p:nvSpPr>
        <p:spPr>
          <a:xfrm>
            <a:off x="7563198" y="5871343"/>
            <a:ext cx="408012" cy="408012"/>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44458" y="3351103"/>
            <a:ext cx="408012" cy="408012"/>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4756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5 at 7.35.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9" y="4600999"/>
            <a:ext cx="1458097" cy="1838470"/>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creen Shot 2016-03-20 at 4.01.59 PM.png"/>
          <p:cNvPicPr>
            <a:picLocks noChangeAspect="1"/>
          </p:cNvPicPr>
          <p:nvPr/>
        </p:nvPicPr>
        <p:blipFill rotWithShape="1">
          <a:blip r:embed="rId4">
            <a:extLst>
              <a:ext uri="{28A0092B-C50C-407E-A947-70E740481C1C}">
                <a14:useLocalDpi xmlns:a14="http://schemas.microsoft.com/office/drawing/2010/main" val="0"/>
              </a:ext>
            </a:extLst>
          </a:blip>
          <a:srcRect r="66293"/>
          <a:stretch/>
        </p:blipFill>
        <p:spPr>
          <a:xfrm>
            <a:off x="82142" y="735655"/>
            <a:ext cx="1422991" cy="1843612"/>
          </a:xfrm>
          <a:prstGeom prst="rect">
            <a:avLst/>
          </a:prstGeom>
        </p:spPr>
      </p:pic>
      <p:pic>
        <p:nvPicPr>
          <p:cNvPr id="27" name="Picture 26" descr="Screen Shot 2016-03-20 at 4.01.59 PM.png"/>
          <p:cNvPicPr>
            <a:picLocks noChangeAspect="1"/>
          </p:cNvPicPr>
          <p:nvPr/>
        </p:nvPicPr>
        <p:blipFill rotWithShape="1">
          <a:blip r:embed="rId4">
            <a:extLst>
              <a:ext uri="{28A0092B-C50C-407E-A947-70E740481C1C}">
                <a14:useLocalDpi xmlns:a14="http://schemas.microsoft.com/office/drawing/2010/main" val="0"/>
              </a:ext>
            </a:extLst>
          </a:blip>
          <a:srcRect l="33707" r="34539"/>
          <a:stretch/>
        </p:blipFill>
        <p:spPr>
          <a:xfrm>
            <a:off x="117584" y="2680997"/>
            <a:ext cx="1340513" cy="1843612"/>
          </a:xfrm>
          <a:prstGeom prst="rect">
            <a:avLst/>
          </a:prstGeom>
        </p:spPr>
      </p:pic>
      <p:sp>
        <p:nvSpPr>
          <p:cNvPr id="31" name="Rectangle 30"/>
          <p:cNvSpPr/>
          <p:nvPr/>
        </p:nvSpPr>
        <p:spPr>
          <a:xfrm>
            <a:off x="599704" y="3351103"/>
            <a:ext cx="341007" cy="670220"/>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058295" y="1305166"/>
            <a:ext cx="341007" cy="928007"/>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058295" y="3093316"/>
            <a:ext cx="341007" cy="1139654"/>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549955" y="1496504"/>
            <a:ext cx="128016" cy="128016"/>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561714" y="1856350"/>
            <a:ext cx="128016" cy="128016"/>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ontent Placeholder 2"/>
          <p:cNvSpPr txBox="1">
            <a:spLocks/>
          </p:cNvSpPr>
          <p:nvPr/>
        </p:nvSpPr>
        <p:spPr>
          <a:xfrm>
            <a:off x="1627330" y="1373685"/>
            <a:ext cx="1229239"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Latent Heating </a:t>
            </a:r>
            <a:endParaRPr lang="en-US" sz="1000" b="1" dirty="0">
              <a:latin typeface="Arial" panose="020B0604020202020204" pitchFamily="34" charset="0"/>
              <a:cs typeface="Arial" panose="020B0604020202020204" pitchFamily="34" charset="0"/>
            </a:endParaRPr>
          </a:p>
        </p:txBody>
      </p:sp>
      <p:sp>
        <p:nvSpPr>
          <p:cNvPr id="38" name="Content Placeholder 2"/>
          <p:cNvSpPr txBox="1">
            <a:spLocks/>
          </p:cNvSpPr>
          <p:nvPr/>
        </p:nvSpPr>
        <p:spPr>
          <a:xfrm>
            <a:off x="1639089" y="1713663"/>
            <a:ext cx="1375281" cy="46648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a:t>
            </a:r>
          </a:p>
          <a:p>
            <a:pPr marL="0" indent="0">
              <a:buNone/>
            </a:pPr>
            <a:r>
              <a:rPr lang="en-US" sz="1000" b="1" dirty="0">
                <a:latin typeface="Arial" panose="020B0604020202020204" pitchFamily="34" charset="0"/>
                <a:cs typeface="Arial" panose="020B0604020202020204" pitchFamily="34" charset="0"/>
              </a:rPr>
              <a:t>h</a:t>
            </a:r>
            <a:r>
              <a:rPr lang="en-US" sz="1000" b="1" dirty="0" smtClean="0">
                <a:latin typeface="Arial" panose="020B0604020202020204" pitchFamily="34" charset="0"/>
                <a:cs typeface="Arial" panose="020B0604020202020204" pitchFamily="34" charset="0"/>
              </a:rPr>
              <a:t>eating</a:t>
            </a:r>
            <a:endParaRPr lang="en-US" sz="1000" b="1" dirty="0">
              <a:latin typeface="Arial" panose="020B0604020202020204" pitchFamily="34" charset="0"/>
              <a:cs typeface="Arial" panose="020B0604020202020204" pitchFamily="34" charset="0"/>
            </a:endParaRPr>
          </a:p>
        </p:txBody>
      </p:sp>
      <p:sp>
        <p:nvSpPr>
          <p:cNvPr id="39" name="Rectangle 38"/>
          <p:cNvSpPr/>
          <p:nvPr/>
        </p:nvSpPr>
        <p:spPr>
          <a:xfrm>
            <a:off x="1557617" y="3403811"/>
            <a:ext cx="128016" cy="128016"/>
          </a:xfrm>
          <a:prstGeom prst="rect">
            <a:avLst/>
          </a:prstGeom>
          <a:no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569376" y="3869479"/>
            <a:ext cx="128016" cy="128016"/>
          </a:xfrm>
          <a:prstGeom prst="rect">
            <a:avLst/>
          </a:prstGeom>
          <a:noFill/>
          <a:ln w="25400">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Content Placeholder 2"/>
          <p:cNvSpPr txBox="1">
            <a:spLocks/>
          </p:cNvSpPr>
          <p:nvPr/>
        </p:nvSpPr>
        <p:spPr>
          <a:xfrm>
            <a:off x="1658509" y="3233960"/>
            <a:ext cx="1529521" cy="482665"/>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PV tendency from latent heating</a:t>
            </a:r>
            <a:endParaRPr lang="en-US" sz="1000" b="1" dirty="0">
              <a:latin typeface="Arial" panose="020B0604020202020204" pitchFamily="34" charset="0"/>
              <a:cs typeface="Arial" panose="020B0604020202020204" pitchFamily="34" charset="0"/>
            </a:endParaRPr>
          </a:p>
        </p:txBody>
      </p:sp>
      <p:sp>
        <p:nvSpPr>
          <p:cNvPr id="42" name="Content Placeholder 2"/>
          <p:cNvSpPr txBox="1">
            <a:spLocks/>
          </p:cNvSpPr>
          <p:nvPr/>
        </p:nvSpPr>
        <p:spPr>
          <a:xfrm>
            <a:off x="1670269" y="3703276"/>
            <a:ext cx="1517762" cy="46648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PV tendency from </a:t>
            </a: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heating</a:t>
            </a:r>
            <a:endParaRPr lang="en-US" sz="1000" b="1" dirty="0">
              <a:latin typeface="Arial" panose="020B0604020202020204" pitchFamily="34" charset="0"/>
              <a:cs typeface="Arial" panose="020B0604020202020204" pitchFamily="34" charset="0"/>
            </a:endParaRPr>
          </a:p>
        </p:txBody>
      </p:sp>
      <p:sp>
        <p:nvSpPr>
          <p:cNvPr id="44" name="Content Placeholder 2"/>
          <p:cNvSpPr txBox="1">
            <a:spLocks/>
          </p:cNvSpPr>
          <p:nvPr/>
        </p:nvSpPr>
        <p:spPr>
          <a:xfrm>
            <a:off x="105824" y="6474029"/>
            <a:ext cx="3023411" cy="351623"/>
          </a:xfrm>
          <a:prstGeom prst="rect">
            <a:avLst/>
          </a:prstGeom>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smtClean="0">
                <a:solidFill>
                  <a:srgbClr val="000000"/>
                </a:solidFill>
                <a:latin typeface="Arial" panose="020B0604020202020204" pitchFamily="34" charset="0"/>
                <a:cs typeface="Arial" panose="020B0604020202020204" pitchFamily="34" charset="0"/>
              </a:rPr>
              <a:t>Schematic above for case of small latent heating adapted from Fig. 3 in Cavallo and Hakim (2009</a:t>
            </a:r>
            <a:r>
              <a:rPr lang="en-US" sz="1100" dirty="0" smtClean="0">
                <a:solidFill>
                  <a:srgbClr val="000000"/>
                </a:solidFill>
                <a:latin typeface="Arial" panose="020B0604020202020204" pitchFamily="34" charset="0"/>
                <a:cs typeface="Arial" panose="020B0604020202020204" pitchFamily="34" charset="0"/>
              </a:rPr>
              <a:t>).</a:t>
            </a:r>
            <a:endParaRPr lang="en-US" sz="1100" dirty="0">
              <a:solidFill>
                <a:srgbClr val="000000"/>
              </a:solidFill>
              <a:latin typeface="Arial" panose="020B0604020202020204" pitchFamily="34" charset="0"/>
              <a:cs typeface="Arial" panose="020B0604020202020204" pitchFamily="34" charset="0"/>
            </a:endParaRPr>
          </a:p>
        </p:txBody>
      </p:sp>
      <p:sp>
        <p:nvSpPr>
          <p:cNvPr id="47" name="Oval 46"/>
          <p:cNvSpPr/>
          <p:nvPr/>
        </p:nvSpPr>
        <p:spPr>
          <a:xfrm>
            <a:off x="555866" y="5381050"/>
            <a:ext cx="408012" cy="408012"/>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53019" y="4952718"/>
            <a:ext cx="408012" cy="408012"/>
          </a:xfrm>
          <a:prstGeom prst="ellipse">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44458" y="1521302"/>
            <a:ext cx="408012" cy="408012"/>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Screen Shot 2016-03-20 at 7.54.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376" y="4863916"/>
            <a:ext cx="1519148" cy="449452"/>
          </a:xfrm>
          <a:prstGeom prst="rect">
            <a:avLst/>
          </a:prstGeom>
        </p:spPr>
      </p:pic>
      <p:sp>
        <p:nvSpPr>
          <p:cNvPr id="46" name="Content Placeholder 2"/>
          <p:cNvSpPr txBox="1">
            <a:spLocks/>
          </p:cNvSpPr>
          <p:nvPr/>
        </p:nvSpPr>
        <p:spPr>
          <a:xfrm>
            <a:off x="1516376" y="5350570"/>
            <a:ext cx="1529521" cy="606520"/>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b="1" dirty="0" smtClean="0">
                <a:latin typeface="Arial" panose="020B0604020202020204" pitchFamily="34" charset="0"/>
                <a:cs typeface="Arial" panose="020B0604020202020204" pitchFamily="34" charset="0"/>
              </a:rPr>
              <a:t>Net PV tendency from latent heating and </a:t>
            </a:r>
            <a:r>
              <a:rPr lang="en-US" sz="1000" b="1" dirty="0" err="1" smtClean="0">
                <a:latin typeface="Arial" panose="020B0604020202020204" pitchFamily="34" charset="0"/>
                <a:cs typeface="Arial" panose="020B0604020202020204" pitchFamily="34" charset="0"/>
              </a:rPr>
              <a:t>radiational</a:t>
            </a:r>
            <a:r>
              <a:rPr lang="en-US" sz="1000" b="1" dirty="0" smtClean="0">
                <a:latin typeface="Arial" panose="020B0604020202020204" pitchFamily="34" charset="0"/>
                <a:cs typeface="Arial" panose="020B0604020202020204" pitchFamily="34" charset="0"/>
              </a:rPr>
              <a:t> heating</a:t>
            </a:r>
            <a:endParaRPr lang="en-US" sz="1000" b="1" dirty="0">
              <a:latin typeface="Arial" panose="020B0604020202020204" pitchFamily="34" charset="0"/>
              <a:cs typeface="Arial" panose="020B0604020202020204" pitchFamily="34" charset="0"/>
            </a:endParaRPr>
          </a:p>
        </p:txBody>
      </p:sp>
      <p:pic>
        <p:nvPicPr>
          <p:cNvPr id="3" name="Picture 2" descr="Screen Shot 2016-03-25 at 7.39.3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8670" y="1202518"/>
            <a:ext cx="5900053" cy="5056041"/>
          </a:xfrm>
          <a:prstGeom prst="rect">
            <a:avLst/>
          </a:prstGeom>
        </p:spPr>
      </p:pic>
      <p:sp>
        <p:nvSpPr>
          <p:cNvPr id="50" name="Content Placeholder 2"/>
          <p:cNvSpPr txBox="1">
            <a:spLocks/>
          </p:cNvSpPr>
          <p:nvPr/>
        </p:nvSpPr>
        <p:spPr>
          <a:xfrm>
            <a:off x="6628553" y="889421"/>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00" b="1" dirty="0" smtClean="0">
                <a:solidFill>
                  <a:srgbClr val="0000FF"/>
                </a:solidFill>
                <a:latin typeface="Arial" panose="020B0604020202020204" pitchFamily="34" charset="0"/>
                <a:cs typeface="Arial" panose="020B0604020202020204" pitchFamily="34" charset="0"/>
              </a:rPr>
              <a:t>PV tendency due to                   radiation only</a:t>
            </a:r>
            <a:endParaRPr lang="en-US" sz="900" b="1" dirty="0">
              <a:solidFill>
                <a:srgbClr val="0000FF"/>
              </a:solidFill>
              <a:latin typeface="Arial" panose="020B0604020202020204" pitchFamily="34" charset="0"/>
              <a:cs typeface="Arial" panose="020B0604020202020204" pitchFamily="34" charset="0"/>
            </a:endParaRPr>
          </a:p>
        </p:txBody>
      </p:sp>
      <p:sp>
        <p:nvSpPr>
          <p:cNvPr id="73" name="Content Placeholder 2"/>
          <p:cNvSpPr txBox="1">
            <a:spLocks/>
          </p:cNvSpPr>
          <p:nvPr/>
        </p:nvSpPr>
        <p:spPr>
          <a:xfrm>
            <a:off x="3696130" y="3451283"/>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00" b="1" dirty="0" smtClean="0">
                <a:solidFill>
                  <a:srgbClr val="0000FF"/>
                </a:solidFill>
                <a:latin typeface="Arial" panose="020B0604020202020204" pitchFamily="34" charset="0"/>
                <a:cs typeface="Arial" panose="020B0604020202020204" pitchFamily="34" charset="0"/>
              </a:rPr>
              <a:t>PV tendency due to                        latent heating only</a:t>
            </a:r>
            <a:endParaRPr lang="en-US" sz="900" b="1" dirty="0">
              <a:solidFill>
                <a:srgbClr val="0000FF"/>
              </a:solidFill>
              <a:latin typeface="Arial" panose="020B0604020202020204" pitchFamily="34" charset="0"/>
              <a:cs typeface="Arial" panose="020B0604020202020204" pitchFamily="34" charset="0"/>
            </a:endParaRPr>
          </a:p>
        </p:txBody>
      </p:sp>
      <p:sp>
        <p:nvSpPr>
          <p:cNvPr id="74" name="Content Placeholder 2"/>
          <p:cNvSpPr txBox="1">
            <a:spLocks/>
          </p:cNvSpPr>
          <p:nvPr/>
        </p:nvSpPr>
        <p:spPr>
          <a:xfrm>
            <a:off x="3696130" y="889421"/>
            <a:ext cx="2304740" cy="44478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00" b="1" dirty="0" smtClean="0">
                <a:solidFill>
                  <a:srgbClr val="0000FF"/>
                </a:solidFill>
                <a:latin typeface="Arial" panose="020B0604020202020204" pitchFamily="34" charset="0"/>
                <a:cs typeface="Arial" panose="020B0604020202020204" pitchFamily="34" charset="0"/>
              </a:rPr>
              <a:t>PV tendency due to all               diabatic effects</a:t>
            </a:r>
            <a:endParaRPr lang="en-US" sz="900" b="1" dirty="0">
              <a:solidFill>
                <a:srgbClr val="0000FF"/>
              </a:solidFill>
              <a:latin typeface="Arial" panose="020B0604020202020204" pitchFamily="34" charset="0"/>
              <a:cs typeface="Arial" panose="020B0604020202020204" pitchFamily="34" charset="0"/>
            </a:endParaRPr>
          </a:p>
        </p:txBody>
      </p:sp>
      <p:sp>
        <p:nvSpPr>
          <p:cNvPr id="75" name="Content Placeholder 2"/>
          <p:cNvSpPr txBox="1">
            <a:spLocks/>
          </p:cNvSpPr>
          <p:nvPr/>
        </p:nvSpPr>
        <p:spPr>
          <a:xfrm>
            <a:off x="6638713" y="3460677"/>
            <a:ext cx="2304740" cy="444783"/>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b="1" dirty="0" smtClean="0">
                <a:solidFill>
                  <a:srgbClr val="0000FF"/>
                </a:solidFill>
                <a:latin typeface="Arial" panose="020B0604020202020204" pitchFamily="34" charset="0"/>
                <a:cs typeface="Arial" panose="020B0604020202020204" pitchFamily="34" charset="0"/>
              </a:rPr>
              <a:t>PV tendency due to all diabatic effects except radiation and latent heating</a:t>
            </a:r>
            <a:endParaRPr lang="en-US" sz="1000" b="1" dirty="0">
              <a:solidFill>
                <a:srgbClr val="0000FF"/>
              </a:solidFill>
              <a:latin typeface="Arial" panose="020B0604020202020204" pitchFamily="34" charset="0"/>
              <a:cs typeface="Arial" panose="020B0604020202020204" pitchFamily="34" charset="0"/>
            </a:endParaRPr>
          </a:p>
        </p:txBody>
      </p:sp>
      <p:sp>
        <p:nvSpPr>
          <p:cNvPr id="76" name="Oval 75"/>
          <p:cNvSpPr/>
          <p:nvPr/>
        </p:nvSpPr>
        <p:spPr>
          <a:xfrm>
            <a:off x="4644494" y="2090127"/>
            <a:ext cx="408012" cy="408012"/>
          </a:xfrm>
          <a:prstGeom prst="ellipse">
            <a:avLst/>
          </a:prstGeom>
          <a:noFill/>
          <a:ln w="381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4644494" y="2487979"/>
            <a:ext cx="408012" cy="408012"/>
          </a:xfrm>
          <a:prstGeom prst="ellipse">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Diabatic Impacts on Composite TPV</a:t>
            </a:r>
            <a:endParaRPr lang="en-US" sz="1800" b="1" dirty="0">
              <a:solidFill>
                <a:srgbClr val="FF0000"/>
              </a:solidFill>
              <a:latin typeface="Arial" panose="020B0604020202020204" pitchFamily="34" charset="0"/>
              <a:cs typeface="Arial" panose="020B0604020202020204" pitchFamily="34" charset="0"/>
            </a:endParaRPr>
          </a:p>
        </p:txBody>
      </p:sp>
      <p:sp>
        <p:nvSpPr>
          <p:cNvPr id="7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(2010)</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21845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TPV Climatology</a:t>
            </a:r>
            <a:endParaRPr lang="en-US" sz="1800" b="1" dirty="0">
              <a:solidFill>
                <a:srgbClr val="FF0000"/>
              </a:solidFill>
              <a:latin typeface="Arial" panose="020B0604020202020204" pitchFamily="34" charset="0"/>
              <a:cs typeface="Arial" panose="020B0604020202020204" pitchFamily="34" charset="0"/>
            </a:endParaRPr>
          </a:p>
        </p:txBody>
      </p:sp>
      <p:pic>
        <p:nvPicPr>
          <p:cNvPr id="2" name="Picture 1" descr="Screen Shot 2016-03-25 at 7.47.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14" y="3213652"/>
            <a:ext cx="8187648" cy="3146090"/>
          </a:xfrm>
          <a:prstGeom prst="rect">
            <a:avLst/>
          </a:prstGeom>
        </p:spPr>
      </p:pic>
      <p:sp>
        <p:nvSpPr>
          <p:cNvPr id="10" name="Content Placeholder 2"/>
          <p:cNvSpPr txBox="1">
            <a:spLocks/>
          </p:cNvSpPr>
          <p:nvPr/>
        </p:nvSpPr>
        <p:spPr>
          <a:xfrm>
            <a:off x="607391" y="6241799"/>
            <a:ext cx="7929218"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Adapted from Table 1 of Cavallo and Hakim (2012)</a:t>
            </a:r>
            <a:endParaRPr lang="en-US" sz="1200" dirty="0">
              <a:solidFill>
                <a:srgbClr val="000000"/>
              </a:solidFill>
              <a:latin typeface="Arial" panose="020B0604020202020204" pitchFamily="34" charset="0"/>
              <a:cs typeface="Arial" panose="020B0604020202020204" pitchFamily="34" charset="0"/>
            </a:endParaRPr>
          </a:p>
        </p:txBody>
      </p:sp>
      <p:sp>
        <p:nvSpPr>
          <p:cNvPr id="11" name="Content Placeholder 2"/>
          <p:cNvSpPr>
            <a:spLocks noGrp="1"/>
          </p:cNvSpPr>
          <p:nvPr>
            <p:ph idx="1"/>
          </p:nvPr>
        </p:nvSpPr>
        <p:spPr>
          <a:xfrm>
            <a:off x="457199" y="1083334"/>
            <a:ext cx="8433053" cy="5042829"/>
          </a:xfrm>
        </p:spPr>
        <p:txBody>
          <a:bodyPr>
            <a:normAutofit/>
          </a:bodyPr>
          <a:lstStyle/>
          <a:p>
            <a:r>
              <a:rPr lang="en-US" sz="2000" dirty="0" smtClean="0">
                <a:latin typeface="Arial"/>
                <a:cs typeface="Arial"/>
              </a:rPr>
              <a:t>Created two 10-yr TPV </a:t>
            </a:r>
            <a:r>
              <a:rPr lang="en-US" sz="2000" dirty="0" err="1" smtClean="0">
                <a:latin typeface="Arial"/>
                <a:cs typeface="Arial"/>
              </a:rPr>
              <a:t>climatologies</a:t>
            </a:r>
            <a:r>
              <a:rPr lang="en-US" sz="2000" dirty="0" smtClean="0">
                <a:latin typeface="Arial"/>
                <a:cs typeface="Arial"/>
              </a:rPr>
              <a:t> (1990–99):</a:t>
            </a:r>
          </a:p>
          <a:p>
            <a:pPr lvl="1"/>
            <a:r>
              <a:rPr lang="en-US" sz="1800" b="1" dirty="0" smtClean="0">
                <a:latin typeface="Arial"/>
                <a:cs typeface="Arial"/>
              </a:rPr>
              <a:t>NCEP NCAR Reanalysis Project (NNRP): </a:t>
            </a:r>
            <a:r>
              <a:rPr lang="en-US" sz="1800" dirty="0" smtClean="0">
                <a:latin typeface="Arial"/>
                <a:cs typeface="Arial"/>
              </a:rPr>
              <a:t>horizontal grid spacing: </a:t>
            </a:r>
            <a:r>
              <a:rPr lang="en-US" sz="1800" dirty="0" smtClean="0">
                <a:latin typeface="Arial"/>
                <a:cs typeface="Arial"/>
              </a:rPr>
              <a:t>         </a:t>
            </a:r>
            <a:r>
              <a:rPr lang="en-US" sz="1800" dirty="0" smtClean="0">
                <a:solidFill>
                  <a:srgbClr val="0000FF"/>
                </a:solidFill>
                <a:latin typeface="Arial"/>
                <a:cs typeface="Arial"/>
              </a:rPr>
              <a:t>~ </a:t>
            </a:r>
            <a:r>
              <a:rPr lang="en-US" sz="1800" dirty="0" smtClean="0">
                <a:solidFill>
                  <a:srgbClr val="0000FF"/>
                </a:solidFill>
                <a:latin typeface="Arial"/>
                <a:cs typeface="Arial"/>
              </a:rPr>
              <a:t>210 km (2.5°)</a:t>
            </a:r>
            <a:endParaRPr lang="en-US" sz="1800" b="1" dirty="0">
              <a:solidFill>
                <a:srgbClr val="0000FF"/>
              </a:solidFill>
              <a:latin typeface="Arial"/>
              <a:cs typeface="Arial"/>
            </a:endParaRPr>
          </a:p>
          <a:p>
            <a:pPr lvl="1"/>
            <a:r>
              <a:rPr lang="en-US" sz="1800" b="1" dirty="0" smtClean="0">
                <a:latin typeface="Arial"/>
                <a:cs typeface="Arial"/>
              </a:rPr>
              <a:t>WRF: </a:t>
            </a:r>
            <a:r>
              <a:rPr lang="en-US" sz="1800" dirty="0" smtClean="0">
                <a:latin typeface="Arial"/>
                <a:cs typeface="Arial"/>
              </a:rPr>
              <a:t>Forecasts initialized with NNRP data and boundary; boundary conditions updated with NNRP analyses every 6 h; horizontal grid spacing: </a:t>
            </a:r>
            <a:r>
              <a:rPr lang="en-US" sz="1800" dirty="0" smtClean="0">
                <a:solidFill>
                  <a:srgbClr val="0000FF"/>
                </a:solidFill>
                <a:latin typeface="Arial"/>
                <a:cs typeface="Arial"/>
              </a:rPr>
              <a:t>60 × 60 km</a:t>
            </a:r>
            <a:endParaRPr lang="en-US" sz="1800" b="1" dirty="0">
              <a:solidFill>
                <a:srgbClr val="0000FF"/>
              </a:solidFill>
              <a:latin typeface="Arial"/>
              <a:cs typeface="Arial"/>
            </a:endParaRPr>
          </a:p>
        </p:txBody>
      </p:sp>
      <p:sp>
        <p:nvSpPr>
          <p:cNvPr id="12"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(2012)</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005340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1213342" y="6257983"/>
            <a:ext cx="6384215" cy="44039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TPV properties of (top) maximum amplitude and (bottom) average radius for (left) winter and (right) summer for 1990–99. Adapted from Fig. 2 in Cavallo and Hakim (2012).</a:t>
            </a:r>
            <a:endParaRPr lang="en-US" sz="1200" dirty="0">
              <a:solidFill>
                <a:srgbClr val="000000"/>
              </a:solidFill>
              <a:latin typeface="Arial" panose="020B0604020202020204" pitchFamily="34" charset="0"/>
              <a:cs typeface="Arial" panose="020B0604020202020204" pitchFamily="34" charset="0"/>
            </a:endParaRPr>
          </a:p>
        </p:txBody>
      </p:sp>
      <p:pic>
        <p:nvPicPr>
          <p:cNvPr id="4" name="Picture 3" descr="Screen Shot 2016-03-25 at 7.4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392" y="931028"/>
            <a:ext cx="5909728" cy="5281208"/>
          </a:xfrm>
          <a:prstGeom prst="rect">
            <a:avLst/>
          </a:prstGeom>
        </p:spPr>
      </p:pic>
      <p:sp>
        <p:nvSpPr>
          <p:cNvPr id="12" name="Content Placeholder 2"/>
          <p:cNvSpPr txBox="1">
            <a:spLocks/>
          </p:cNvSpPr>
          <p:nvPr/>
        </p:nvSpPr>
        <p:spPr>
          <a:xfrm>
            <a:off x="1778000" y="755216"/>
            <a:ext cx="241808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DJF</a:t>
            </a:r>
            <a:endParaRPr lang="en-US" sz="1200" b="1" dirty="0">
              <a:solidFill>
                <a:srgbClr val="0000FF"/>
              </a:solidFill>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4714240" y="755216"/>
            <a:ext cx="241808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JJA</a:t>
            </a:r>
            <a:endParaRPr lang="en-US" sz="1200" b="1" dirty="0">
              <a:solidFill>
                <a:srgbClr val="0000FF"/>
              </a:solidFill>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4785360" y="3295216"/>
            <a:ext cx="241808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JJA</a:t>
            </a:r>
            <a:endParaRPr lang="en-US" sz="1200" b="1" dirty="0">
              <a:solidFill>
                <a:srgbClr val="0000FF"/>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1849120" y="3304775"/>
            <a:ext cx="241808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DJF</a:t>
            </a:r>
            <a:endParaRPr lang="en-US" sz="1200" b="1" dirty="0">
              <a:solidFill>
                <a:srgbClr val="0000FF"/>
              </a:solidFill>
              <a:latin typeface="Arial" panose="020B0604020202020204" pitchFamily="34" charset="0"/>
              <a:cs typeface="Arial" panose="020B0604020202020204" pitchFamily="34" charset="0"/>
            </a:endParaRPr>
          </a:p>
        </p:txBody>
      </p:sp>
      <p:cxnSp>
        <p:nvCxnSpPr>
          <p:cNvPr id="7" name="Straight Connector 6"/>
          <p:cNvCxnSpPr/>
          <p:nvPr/>
        </p:nvCxnSpPr>
        <p:spPr>
          <a:xfrm>
            <a:off x="7437120" y="3219518"/>
            <a:ext cx="54864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437120" y="3514158"/>
            <a:ext cx="548640"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9" name="Content Placeholder 2"/>
          <p:cNvSpPr txBox="1">
            <a:spLocks/>
          </p:cNvSpPr>
          <p:nvPr/>
        </p:nvSpPr>
        <p:spPr>
          <a:xfrm>
            <a:off x="7863840" y="3033546"/>
            <a:ext cx="7518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latin typeface="Arial" panose="020B0604020202020204" pitchFamily="34" charset="0"/>
                <a:cs typeface="Arial" panose="020B0604020202020204" pitchFamily="34" charset="0"/>
              </a:rPr>
              <a:t>NNRP</a:t>
            </a:r>
            <a:endParaRPr lang="en-US" sz="1200" b="1" dirty="0">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7863840" y="3318026"/>
            <a:ext cx="7518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latin typeface="Arial" panose="020B0604020202020204" pitchFamily="34" charset="0"/>
                <a:cs typeface="Arial" panose="020B0604020202020204" pitchFamily="34" charset="0"/>
              </a:rPr>
              <a:t>WRF</a:t>
            </a:r>
            <a:endParaRPr lang="en-US" sz="1200" b="1" dirty="0">
              <a:latin typeface="Arial" panose="020B0604020202020204" pitchFamily="34" charset="0"/>
              <a:cs typeface="Arial" panose="020B0604020202020204" pitchFamily="34" charset="0"/>
            </a:endParaRPr>
          </a:p>
        </p:txBody>
      </p:sp>
      <p:sp>
        <p:nvSpPr>
          <p:cNvPr id="21"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TPV Climatology</a:t>
            </a:r>
            <a:endParaRPr lang="en-US" sz="1800" b="1" dirty="0">
              <a:solidFill>
                <a:srgbClr val="FF0000"/>
              </a:solidFill>
              <a:latin typeface="Arial" panose="020B0604020202020204" pitchFamily="34" charset="0"/>
              <a:cs typeface="Arial" panose="020B0604020202020204" pitchFamily="34" charset="0"/>
            </a:endParaRPr>
          </a:p>
        </p:txBody>
      </p:sp>
      <p:sp>
        <p:nvSpPr>
          <p:cNvPr id="22"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(2012)</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22673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447040" y="5695300"/>
            <a:ext cx="8432800" cy="54141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TPV lifetime distributions for (left) winter and (right) summer over 1990–99. Heavy line shows linear fit to exponential distributions from NNRP (black) and WRF (gray). Points not included in exponential fits are light gray.                          Adapted from Fig. 3 in Cavallo and Hakim (2012).</a:t>
            </a:r>
            <a:endParaRPr lang="en-US" sz="1200" dirty="0">
              <a:solidFill>
                <a:srgbClr val="000000"/>
              </a:solidFill>
              <a:latin typeface="Arial" panose="020B0604020202020204" pitchFamily="34" charset="0"/>
              <a:cs typeface="Arial" panose="020B0604020202020204" pitchFamily="34" charset="0"/>
            </a:endParaRPr>
          </a:p>
        </p:txBody>
      </p:sp>
      <p:pic>
        <p:nvPicPr>
          <p:cNvPr id="2" name="Picture 1" descr="Screen Shot 2016-03-25 at 8.16.23 PM.png"/>
          <p:cNvPicPr>
            <a:picLocks noChangeAspect="1"/>
          </p:cNvPicPr>
          <p:nvPr/>
        </p:nvPicPr>
        <p:blipFill rotWithShape="1">
          <a:blip r:embed="rId3">
            <a:extLst>
              <a:ext uri="{28A0092B-C50C-407E-A947-70E740481C1C}">
                <a14:useLocalDpi xmlns:a14="http://schemas.microsoft.com/office/drawing/2010/main" val="0"/>
              </a:ext>
            </a:extLst>
          </a:blip>
          <a:srcRect l="12139" b="50265"/>
          <a:stretch/>
        </p:blipFill>
        <p:spPr>
          <a:xfrm>
            <a:off x="56694" y="1780575"/>
            <a:ext cx="4626576" cy="3681305"/>
          </a:xfrm>
          <a:prstGeom prst="rect">
            <a:avLst/>
          </a:prstGeom>
        </p:spPr>
      </p:pic>
      <p:sp>
        <p:nvSpPr>
          <p:cNvPr id="19" name="Content Placeholder 2"/>
          <p:cNvSpPr txBox="1">
            <a:spLocks/>
          </p:cNvSpPr>
          <p:nvPr/>
        </p:nvSpPr>
        <p:spPr>
          <a:xfrm>
            <a:off x="5058560" y="1563889"/>
            <a:ext cx="3821279"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smtClean="0">
                <a:solidFill>
                  <a:srgbClr val="0000FF"/>
                </a:solidFill>
                <a:latin typeface="Arial" panose="020B0604020202020204" pitchFamily="34" charset="0"/>
                <a:cs typeface="Arial" panose="020B0604020202020204" pitchFamily="34" charset="0"/>
              </a:rPr>
              <a:t>JJA</a:t>
            </a:r>
            <a:endParaRPr lang="en-US" sz="1400" b="1" dirty="0">
              <a:solidFill>
                <a:srgbClr val="0000FF"/>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601001" y="1548063"/>
            <a:ext cx="3889495"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smtClean="0">
                <a:solidFill>
                  <a:srgbClr val="0000FF"/>
                </a:solidFill>
                <a:latin typeface="Arial" panose="020B0604020202020204" pitchFamily="34" charset="0"/>
                <a:cs typeface="Arial" panose="020B0604020202020204" pitchFamily="34" charset="0"/>
              </a:rPr>
              <a:t>DJF</a:t>
            </a:r>
            <a:endParaRPr lang="en-US" sz="1400" b="1" dirty="0">
              <a:solidFill>
                <a:srgbClr val="0000FF"/>
              </a:solidFill>
              <a:latin typeface="Arial" panose="020B0604020202020204" pitchFamily="34" charset="0"/>
              <a:cs typeface="Arial" panose="020B0604020202020204" pitchFamily="34" charset="0"/>
            </a:endParaRPr>
          </a:p>
        </p:txBody>
      </p:sp>
      <p:sp>
        <p:nvSpPr>
          <p:cNvPr id="21"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TPV Climatology</a:t>
            </a:r>
            <a:endParaRPr lang="en-US" sz="1800" b="1" dirty="0">
              <a:solidFill>
                <a:srgbClr val="FF0000"/>
              </a:solidFill>
              <a:latin typeface="Arial" panose="020B0604020202020204" pitchFamily="34" charset="0"/>
              <a:cs typeface="Arial" panose="020B0604020202020204" pitchFamily="34" charset="0"/>
            </a:endParaRPr>
          </a:p>
        </p:txBody>
      </p:sp>
      <p:sp>
        <p:nvSpPr>
          <p:cNvPr id="22"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(2012)</a:t>
            </a:r>
            <a:endParaRPr lang="en-US" sz="1800" dirty="0">
              <a:latin typeface="Arial" panose="020B0604020202020204" pitchFamily="34" charset="0"/>
              <a:cs typeface="Arial" panose="020B0604020202020204" pitchFamily="34" charset="0"/>
            </a:endParaRPr>
          </a:p>
        </p:txBody>
      </p:sp>
      <p:pic>
        <p:nvPicPr>
          <p:cNvPr id="16" name="Picture 15" descr="Screen Shot 2016-03-25 at 8.16.23 PM.png"/>
          <p:cNvPicPr>
            <a:picLocks noChangeAspect="1"/>
          </p:cNvPicPr>
          <p:nvPr/>
        </p:nvPicPr>
        <p:blipFill rotWithShape="1">
          <a:blip r:embed="rId3">
            <a:extLst>
              <a:ext uri="{28A0092B-C50C-407E-A947-70E740481C1C}">
                <a14:useLocalDpi xmlns:a14="http://schemas.microsoft.com/office/drawing/2010/main" val="0"/>
              </a:ext>
            </a:extLst>
          </a:blip>
          <a:srcRect l="12434" t="50370"/>
          <a:stretch/>
        </p:blipFill>
        <p:spPr>
          <a:xfrm>
            <a:off x="4591685" y="1859805"/>
            <a:ext cx="4572363" cy="3642710"/>
          </a:xfrm>
          <a:prstGeom prst="rect">
            <a:avLst/>
          </a:prstGeom>
        </p:spPr>
      </p:pic>
    </p:spTree>
    <p:extLst>
      <p:ext uri="{BB962C8B-B14F-4D97-AF65-F5344CB8AC3E}">
        <p14:creationId xmlns:p14="http://schemas.microsoft.com/office/powerpoint/2010/main" val="142152537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itle 1"/>
          <p:cNvSpPr>
            <a:spLocks noGrp="1"/>
          </p:cNvSpPr>
          <p:nvPr>
            <p:ph type="title"/>
          </p:nvPr>
        </p:nvSpPr>
        <p:spPr>
          <a:xfrm>
            <a:off x="334282" y="-33716"/>
            <a:ext cx="8809717" cy="722220"/>
          </a:xfrm>
        </p:spPr>
        <p:txBody>
          <a:bodyPr>
            <a:noAutofit/>
          </a:bodyPr>
          <a:lstStyle/>
          <a:p>
            <a:pPr algn="l"/>
            <a:r>
              <a:rPr lang="en-US" sz="2200" b="1" dirty="0" smtClean="0">
                <a:solidFill>
                  <a:srgbClr val="FF0000"/>
                </a:solidFill>
                <a:latin typeface="Arial" panose="020B0604020202020204" pitchFamily="34" charset="0"/>
                <a:cs typeface="Arial" panose="020B0604020202020204" pitchFamily="34" charset="0"/>
              </a:rPr>
              <a:t>Impact of Radiation on TPVs</a:t>
            </a:r>
            <a:endParaRPr lang="en-US" sz="2200" b="1" dirty="0">
              <a:solidFill>
                <a:srgbClr val="FF0000"/>
              </a:solidFill>
              <a:latin typeface="Arial" panose="020B0604020202020204" pitchFamily="34" charset="0"/>
              <a:cs typeface="Arial" panose="020B0604020202020204" pitchFamily="34" charset="0"/>
            </a:endParaRPr>
          </a:p>
        </p:txBody>
      </p:sp>
      <p:sp>
        <p:nvSpPr>
          <p:cNvPr id="54" name="Content Placeholder 2"/>
          <p:cNvSpPr>
            <a:spLocks noGrp="1"/>
          </p:cNvSpPr>
          <p:nvPr>
            <p:ph idx="1"/>
          </p:nvPr>
        </p:nvSpPr>
        <p:spPr>
          <a:xfrm>
            <a:off x="457199" y="1083334"/>
            <a:ext cx="8433053" cy="5042829"/>
          </a:xfrm>
        </p:spPr>
        <p:txBody>
          <a:bodyPr>
            <a:normAutofit/>
          </a:bodyPr>
          <a:lstStyle/>
          <a:p>
            <a:r>
              <a:rPr lang="en-US" sz="2000" dirty="0" smtClean="0">
                <a:latin typeface="Arial" panose="020B0604020202020204" pitchFamily="34" charset="0"/>
                <a:cs typeface="Arial" panose="020B0604020202020204" pitchFamily="34" charset="0"/>
              </a:rPr>
              <a:t>TPV amplitude increases (decreases) over time in full-physics (no radiation) </a:t>
            </a:r>
            <a:r>
              <a:rPr lang="en-US" sz="2000" dirty="0" err="1" smtClean="0">
                <a:latin typeface="Arial" panose="020B0604020202020204" pitchFamily="34" charset="0"/>
                <a:cs typeface="Arial" panose="020B0604020202020204" pitchFamily="34" charset="0"/>
              </a:rPr>
              <a:t>climatologies</a:t>
            </a:r>
            <a:r>
              <a:rPr lang="en-US" sz="2000" dirty="0" smtClean="0">
                <a:latin typeface="Arial" panose="020B0604020202020204" pitchFamily="34" charset="0"/>
                <a:cs typeface="Arial" panose="020B0604020202020204" pitchFamily="34" charset="0"/>
              </a:rPr>
              <a:t> </a:t>
            </a:r>
          </a:p>
          <a:p>
            <a:r>
              <a:rPr lang="en-US" sz="2000" dirty="0" smtClean="0">
                <a:latin typeface="Arial" panose="020B0604020202020204" pitchFamily="34" charset="0"/>
                <a:cs typeface="Arial" panose="020B0604020202020204" pitchFamily="34" charset="0"/>
              </a:rPr>
              <a:t>On average, TPVs with long lifetimes tend to weaken in absence of radiative forcing</a:t>
            </a:r>
            <a:endParaRPr lang="en-US" sz="2800" dirty="0">
              <a:latin typeface="Helvetica"/>
              <a:cs typeface="Helvetica"/>
            </a:endParaRPr>
          </a:p>
        </p:txBody>
      </p:sp>
      <p:pic>
        <p:nvPicPr>
          <p:cNvPr id="2" name="Picture 1" descr="Screen Shot 2016-03-25 at 8.34.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 y="2943860"/>
            <a:ext cx="6839488" cy="2705099"/>
          </a:xfrm>
          <a:prstGeom prst="rect">
            <a:avLst/>
          </a:prstGeom>
        </p:spPr>
      </p:pic>
      <p:cxnSp>
        <p:nvCxnSpPr>
          <p:cNvPr id="9" name="Straight Connector 8"/>
          <p:cNvCxnSpPr/>
          <p:nvPr/>
        </p:nvCxnSpPr>
        <p:spPr>
          <a:xfrm>
            <a:off x="7528812" y="4003040"/>
            <a:ext cx="54864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528812" y="4368800"/>
            <a:ext cx="548640"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8026904" y="3844456"/>
            <a:ext cx="893828"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00" b="1" dirty="0" smtClean="0">
                <a:latin typeface="Arial" panose="020B0604020202020204" pitchFamily="34" charset="0"/>
                <a:cs typeface="Arial" panose="020B0604020202020204" pitchFamily="34" charset="0"/>
              </a:rPr>
              <a:t>Full       Physics</a:t>
            </a:r>
            <a:endParaRPr lang="en-US" sz="900" b="1" dirty="0">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8077452" y="4233628"/>
            <a:ext cx="751840" cy="351623"/>
          </a:xfrm>
          <a:prstGeom prst="rect">
            <a:avLst/>
          </a:prstGeom>
        </p:spPr>
        <p:txBody>
          <a:bodyPr vert="horz" lIns="91440" tIns="45720" rIns="91440" bIns="45720" rtlCol="0" anchor="ct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latin typeface="Arial" panose="020B0604020202020204" pitchFamily="34" charset="0"/>
                <a:cs typeface="Arial" panose="020B0604020202020204" pitchFamily="34" charset="0"/>
              </a:rPr>
              <a:t>No Radiation</a:t>
            </a:r>
            <a:endParaRPr lang="en-US" sz="1200" b="1" dirty="0">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639719" y="5662051"/>
            <a:ext cx="7025875" cy="99243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Average TPV tropopause potential temperature amplitude as a function of time for (left) winter and (right) summer over 1990–99 for TPVs surviving at least five days. Solid (dashed) lines correspond to WRF simulations with full physics (no radiation). Adapted from Fig. 7 in Cavallo and Hakim (2012)</a:t>
            </a:r>
            <a:r>
              <a:rPr lang="en-US" sz="1100" dirty="0" smtClean="0">
                <a:solidFill>
                  <a:srgbClr val="000000"/>
                </a:solidFill>
                <a:latin typeface="Arial" panose="020B0604020202020204" pitchFamily="34" charset="0"/>
                <a:cs typeface="Arial" panose="020B0604020202020204" pitchFamily="34" charset="0"/>
              </a:rPr>
              <a:t>.</a:t>
            </a:r>
            <a:endParaRPr lang="en-US" sz="1100" dirty="0">
              <a:solidFill>
                <a:srgbClr val="000000"/>
              </a:solidFill>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4409692" y="2686217"/>
            <a:ext cx="2763268"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JJA</a:t>
            </a:r>
            <a:endParaRPr lang="en-US" sz="1200" b="1" dirty="0">
              <a:solidFill>
                <a:srgbClr val="0000FF"/>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914400" y="2686217"/>
            <a:ext cx="285496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DJF</a:t>
            </a:r>
            <a:endParaRPr lang="en-US" sz="1200" b="1" dirty="0">
              <a:solidFill>
                <a:srgbClr val="0000FF"/>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(2012)</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063213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6-03-26 at 11.23.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472" y="944462"/>
            <a:ext cx="5870672" cy="5285232"/>
          </a:xfrm>
          <a:prstGeom prst="rect">
            <a:avLst/>
          </a:prstGeom>
        </p:spPr>
      </p:pic>
      <p:sp>
        <p:nvSpPr>
          <p:cNvPr id="9" name="Content Placeholder 2"/>
          <p:cNvSpPr txBox="1">
            <a:spLocks/>
          </p:cNvSpPr>
          <p:nvPr/>
        </p:nvSpPr>
        <p:spPr>
          <a:xfrm>
            <a:off x="1747520" y="714576"/>
            <a:ext cx="241808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DJF</a:t>
            </a:r>
            <a:endParaRPr lang="en-US" sz="1200" b="1" dirty="0">
              <a:solidFill>
                <a:srgbClr val="0000FF"/>
              </a:solidFill>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4683760" y="704416"/>
            <a:ext cx="241808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JJA</a:t>
            </a:r>
            <a:endParaRPr lang="en-US" sz="1200" b="1" dirty="0">
              <a:solidFill>
                <a:srgbClr val="0000FF"/>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4754880" y="3295216"/>
            <a:ext cx="241808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JJA</a:t>
            </a:r>
            <a:endParaRPr lang="en-US" sz="1200" b="1" dirty="0">
              <a:solidFill>
                <a:srgbClr val="0000FF"/>
              </a:solidFill>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1818640" y="3304775"/>
            <a:ext cx="241808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DJF</a:t>
            </a:r>
            <a:endParaRPr lang="en-US" sz="1200" b="1" dirty="0">
              <a:solidFill>
                <a:srgbClr val="0000FF"/>
              </a:solidFill>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1020631" y="6190233"/>
            <a:ext cx="6701647" cy="56362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TPV properties of (top) maximum amplitude and (bottom) average radius for (left) winter and (right) summer for 1990–99. </a:t>
            </a:r>
            <a:r>
              <a:rPr lang="en-US" sz="1200" dirty="0">
                <a:solidFill>
                  <a:srgbClr val="000000"/>
                </a:solidFill>
                <a:latin typeface="Arial" panose="020B0604020202020204" pitchFamily="34" charset="0"/>
                <a:cs typeface="Arial" panose="020B0604020202020204" pitchFamily="34" charset="0"/>
              </a:rPr>
              <a:t>Solid (dashed) lines correspond to WRF </a:t>
            </a:r>
            <a:r>
              <a:rPr lang="en-US" sz="1200" dirty="0" smtClean="0">
                <a:solidFill>
                  <a:srgbClr val="000000"/>
                </a:solidFill>
                <a:latin typeface="Arial" panose="020B0604020202020204" pitchFamily="34" charset="0"/>
                <a:cs typeface="Arial" panose="020B0604020202020204" pitchFamily="34" charset="0"/>
              </a:rPr>
              <a:t>simulations </a:t>
            </a:r>
            <a:r>
              <a:rPr lang="en-US" sz="1200" dirty="0">
                <a:solidFill>
                  <a:srgbClr val="000000"/>
                </a:solidFill>
                <a:latin typeface="Arial" panose="020B0604020202020204" pitchFamily="34" charset="0"/>
                <a:cs typeface="Arial" panose="020B0604020202020204" pitchFamily="34" charset="0"/>
              </a:rPr>
              <a:t>with full physics (no radiation). Adapted </a:t>
            </a:r>
            <a:r>
              <a:rPr lang="en-US" sz="1200" dirty="0" smtClean="0">
                <a:solidFill>
                  <a:srgbClr val="000000"/>
                </a:solidFill>
                <a:latin typeface="Arial" panose="020B0604020202020204" pitchFamily="34" charset="0"/>
                <a:cs typeface="Arial" panose="020B0604020202020204" pitchFamily="34" charset="0"/>
              </a:rPr>
              <a:t>from Fig. 8 in Cavallo and Hakim (2012).</a:t>
            </a:r>
            <a:endParaRPr lang="en-US" sz="1200" dirty="0">
              <a:solidFill>
                <a:srgbClr val="000000"/>
              </a:solidFill>
              <a:latin typeface="Arial" panose="020B0604020202020204" pitchFamily="34" charset="0"/>
              <a:cs typeface="Arial" panose="020B0604020202020204" pitchFamily="34" charset="0"/>
            </a:endParaRPr>
          </a:p>
        </p:txBody>
      </p:sp>
      <p:cxnSp>
        <p:nvCxnSpPr>
          <p:cNvPr id="19" name="Straight Connector 18"/>
          <p:cNvCxnSpPr/>
          <p:nvPr/>
        </p:nvCxnSpPr>
        <p:spPr>
          <a:xfrm>
            <a:off x="7305292" y="3174781"/>
            <a:ext cx="54864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305292" y="3540541"/>
            <a:ext cx="548640"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1" name="Content Placeholder 2"/>
          <p:cNvSpPr txBox="1">
            <a:spLocks/>
          </p:cNvSpPr>
          <p:nvPr/>
        </p:nvSpPr>
        <p:spPr>
          <a:xfrm>
            <a:off x="7803384" y="3016197"/>
            <a:ext cx="893828"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00" b="1" dirty="0" smtClean="0">
                <a:latin typeface="Arial" panose="020B0604020202020204" pitchFamily="34" charset="0"/>
                <a:cs typeface="Arial" panose="020B0604020202020204" pitchFamily="34" charset="0"/>
              </a:rPr>
              <a:t>Full       Physics</a:t>
            </a:r>
            <a:endParaRPr lang="en-US" sz="900" b="1" dirty="0">
              <a:latin typeface="Arial" panose="020B0604020202020204" pitchFamily="34" charset="0"/>
              <a:cs typeface="Arial" panose="020B0604020202020204" pitchFamily="34" charset="0"/>
            </a:endParaRPr>
          </a:p>
        </p:txBody>
      </p:sp>
      <p:sp>
        <p:nvSpPr>
          <p:cNvPr id="22" name="Content Placeholder 2"/>
          <p:cNvSpPr txBox="1">
            <a:spLocks/>
          </p:cNvSpPr>
          <p:nvPr/>
        </p:nvSpPr>
        <p:spPr>
          <a:xfrm>
            <a:off x="7853932" y="3405369"/>
            <a:ext cx="751840" cy="351623"/>
          </a:xfrm>
          <a:prstGeom prst="rect">
            <a:avLst/>
          </a:prstGeom>
        </p:spPr>
        <p:txBody>
          <a:bodyPr vert="horz" lIns="91440" tIns="45720" rIns="91440" bIns="45720" rtlCol="0" anchor="ct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latin typeface="Arial" panose="020B0604020202020204" pitchFamily="34" charset="0"/>
                <a:cs typeface="Arial" panose="020B0604020202020204" pitchFamily="34" charset="0"/>
              </a:rPr>
              <a:t>No Radiation</a:t>
            </a:r>
            <a:endParaRPr lang="en-US" sz="1200" b="1" dirty="0">
              <a:latin typeface="Arial" panose="020B0604020202020204" pitchFamily="34" charset="0"/>
              <a:cs typeface="Arial" panose="020B0604020202020204" pitchFamily="34" charset="0"/>
            </a:endParaRPr>
          </a:p>
        </p:txBody>
      </p:sp>
      <p:sp>
        <p:nvSpPr>
          <p:cNvPr id="23" name="Title 1"/>
          <p:cNvSpPr>
            <a:spLocks noGrp="1"/>
          </p:cNvSpPr>
          <p:nvPr>
            <p:ph type="title"/>
          </p:nvPr>
        </p:nvSpPr>
        <p:spPr>
          <a:xfrm>
            <a:off x="334282" y="-33716"/>
            <a:ext cx="8809717" cy="722220"/>
          </a:xfrm>
        </p:spPr>
        <p:txBody>
          <a:bodyPr>
            <a:noAutofit/>
          </a:bodyPr>
          <a:lstStyle/>
          <a:p>
            <a:pPr algn="l"/>
            <a:r>
              <a:rPr lang="en-US" sz="2200" b="1" dirty="0" smtClean="0">
                <a:solidFill>
                  <a:srgbClr val="FF0000"/>
                </a:solidFill>
                <a:latin typeface="Arial" panose="020B0604020202020204" pitchFamily="34" charset="0"/>
                <a:cs typeface="Arial" panose="020B0604020202020204" pitchFamily="34" charset="0"/>
              </a:rPr>
              <a:t>Impact of Radiation on TPVs</a:t>
            </a:r>
            <a:endParaRPr lang="en-US" sz="2200" b="1" dirty="0">
              <a:solidFill>
                <a:srgbClr val="FF0000"/>
              </a:solidFill>
              <a:latin typeface="Arial" panose="020B0604020202020204" pitchFamily="34" charset="0"/>
              <a:cs typeface="Arial" panose="020B0604020202020204" pitchFamily="34" charset="0"/>
            </a:endParaRPr>
          </a:p>
        </p:txBody>
      </p:sp>
      <p:sp>
        <p:nvSpPr>
          <p:cNvPr id="24"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(2012)</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96670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6 at 11.39.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784" y="927786"/>
            <a:ext cx="6439988" cy="5303520"/>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1645920" y="718165"/>
            <a:ext cx="241808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DJF </a:t>
            </a:r>
            <a:r>
              <a:rPr lang="en-US" sz="1200" b="1" dirty="0" err="1" smtClean="0">
                <a:solidFill>
                  <a:srgbClr val="0000FF"/>
                </a:solidFill>
                <a:latin typeface="Arial" panose="020B0604020202020204" pitchFamily="34" charset="0"/>
                <a:cs typeface="Arial" panose="020B0604020202020204" pitchFamily="34" charset="0"/>
              </a:rPr>
              <a:t>θ</a:t>
            </a:r>
            <a:r>
              <a:rPr lang="en-US" sz="1200" b="1" dirty="0" smtClean="0">
                <a:solidFill>
                  <a:srgbClr val="0000FF"/>
                </a:solidFill>
                <a:latin typeface="Arial" panose="020B0604020202020204" pitchFamily="34" charset="0"/>
                <a:cs typeface="Arial" panose="020B0604020202020204" pitchFamily="34" charset="0"/>
              </a:rPr>
              <a:t> difference </a:t>
            </a:r>
            <a:endParaRPr lang="en-US" sz="1200" b="1" dirty="0">
              <a:solidFill>
                <a:srgbClr val="0000FF"/>
              </a:solidFill>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1645920" y="3304775"/>
            <a:ext cx="241808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DJF PV difference</a:t>
            </a:r>
            <a:endParaRPr lang="en-US" sz="1200" b="1" dirty="0">
              <a:solidFill>
                <a:srgbClr val="0000FF"/>
              </a:solidFill>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612337" y="6198612"/>
            <a:ext cx="7529519" cy="56362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Composite cross-sectional difference (no radiation – full physics) anomalies in (top) potential temperature and (bottom) PV for (left) winter and (right) summer. </a:t>
            </a:r>
            <a:r>
              <a:rPr lang="en-US" sz="1200" dirty="0">
                <a:solidFill>
                  <a:srgbClr val="000000"/>
                </a:solidFill>
                <a:latin typeface="Arial" panose="020B0604020202020204" pitchFamily="34" charset="0"/>
                <a:cs typeface="Arial" panose="020B0604020202020204" pitchFamily="34" charset="0"/>
              </a:rPr>
              <a:t>Adapted </a:t>
            </a:r>
            <a:r>
              <a:rPr lang="en-US" sz="1200" dirty="0" smtClean="0">
                <a:solidFill>
                  <a:srgbClr val="000000"/>
                </a:solidFill>
                <a:latin typeface="Arial" panose="020B0604020202020204" pitchFamily="34" charset="0"/>
                <a:cs typeface="Arial" panose="020B0604020202020204" pitchFamily="34" charset="0"/>
              </a:rPr>
              <a:t>from Fig. 12 in Cavallo and Hakim (2012).</a:t>
            </a:r>
            <a:endParaRPr lang="en-US" sz="1200" dirty="0">
              <a:solidFill>
                <a:srgbClr val="000000"/>
              </a:solidFill>
              <a:latin typeface="Arial" panose="020B0604020202020204" pitchFamily="34" charset="0"/>
              <a:cs typeface="Arial" panose="020B0604020202020204" pitchFamily="34" charset="0"/>
            </a:endParaRPr>
          </a:p>
        </p:txBody>
      </p:sp>
      <p:cxnSp>
        <p:nvCxnSpPr>
          <p:cNvPr id="19" name="Straight Connector 18"/>
          <p:cNvCxnSpPr/>
          <p:nvPr/>
        </p:nvCxnSpPr>
        <p:spPr>
          <a:xfrm>
            <a:off x="7589772" y="3174781"/>
            <a:ext cx="54864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589772" y="3540541"/>
            <a:ext cx="548640"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1" name="Content Placeholder 2"/>
          <p:cNvSpPr txBox="1">
            <a:spLocks/>
          </p:cNvSpPr>
          <p:nvPr/>
        </p:nvSpPr>
        <p:spPr>
          <a:xfrm>
            <a:off x="8043691" y="3016197"/>
            <a:ext cx="1056135" cy="38917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800" b="1" dirty="0" smtClean="0">
                <a:latin typeface="Arial" panose="020B0604020202020204" pitchFamily="34" charset="0"/>
                <a:cs typeface="Arial" panose="020B0604020202020204" pitchFamily="34" charset="0"/>
              </a:rPr>
              <a:t>Full  Physics      2-PVU surface</a:t>
            </a:r>
            <a:endParaRPr lang="en-US" sz="800" b="1" dirty="0">
              <a:latin typeface="Arial" panose="020B0604020202020204" pitchFamily="34" charset="0"/>
              <a:cs typeface="Arial" panose="020B0604020202020204" pitchFamily="34" charset="0"/>
            </a:endParaRPr>
          </a:p>
        </p:txBody>
      </p:sp>
      <p:sp>
        <p:nvSpPr>
          <p:cNvPr id="22" name="Content Placeholder 2"/>
          <p:cNvSpPr txBox="1">
            <a:spLocks/>
          </p:cNvSpPr>
          <p:nvPr/>
        </p:nvSpPr>
        <p:spPr>
          <a:xfrm>
            <a:off x="8138412" y="3405369"/>
            <a:ext cx="893828" cy="351623"/>
          </a:xfrm>
          <a:prstGeom prst="rect">
            <a:avLst/>
          </a:prstGeom>
        </p:spPr>
        <p:txBody>
          <a:bodyPr vert="horz" lIns="91440" tIns="45720" rIns="91440" bIns="45720" rtlCol="0" anchor="ct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latin typeface="Arial" panose="020B0604020202020204" pitchFamily="34" charset="0"/>
                <a:cs typeface="Arial" panose="020B0604020202020204" pitchFamily="34" charset="0"/>
              </a:rPr>
              <a:t>No Radiation 2-PVU surface</a:t>
            </a:r>
            <a:endParaRPr lang="en-US" sz="1200" b="1" dirty="0">
              <a:latin typeface="Arial" panose="020B0604020202020204" pitchFamily="34" charset="0"/>
              <a:cs typeface="Arial" panose="020B0604020202020204" pitchFamily="34" charset="0"/>
            </a:endParaRPr>
          </a:p>
        </p:txBody>
      </p:sp>
      <p:sp>
        <p:nvSpPr>
          <p:cNvPr id="23" name="Content Placeholder 2"/>
          <p:cNvSpPr txBox="1">
            <a:spLocks/>
          </p:cNvSpPr>
          <p:nvPr/>
        </p:nvSpPr>
        <p:spPr>
          <a:xfrm>
            <a:off x="4909460" y="718165"/>
            <a:ext cx="241808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JJA </a:t>
            </a:r>
            <a:r>
              <a:rPr lang="en-US" sz="1200" b="1" dirty="0" err="1" smtClean="0">
                <a:solidFill>
                  <a:srgbClr val="0000FF"/>
                </a:solidFill>
                <a:latin typeface="Arial" panose="020B0604020202020204" pitchFamily="34" charset="0"/>
                <a:cs typeface="Arial" panose="020B0604020202020204" pitchFamily="34" charset="0"/>
              </a:rPr>
              <a:t>θ</a:t>
            </a:r>
            <a:r>
              <a:rPr lang="en-US" sz="1200" b="1" dirty="0" smtClean="0">
                <a:solidFill>
                  <a:srgbClr val="0000FF"/>
                </a:solidFill>
                <a:latin typeface="Arial" panose="020B0604020202020204" pitchFamily="34" charset="0"/>
                <a:cs typeface="Arial" panose="020B0604020202020204" pitchFamily="34" charset="0"/>
              </a:rPr>
              <a:t> difference </a:t>
            </a:r>
            <a:endParaRPr lang="en-US" sz="1200" b="1" dirty="0">
              <a:solidFill>
                <a:srgbClr val="0000FF"/>
              </a:solidFill>
              <a:latin typeface="Arial" panose="020B0604020202020204" pitchFamily="34" charset="0"/>
              <a:cs typeface="Arial" panose="020B0604020202020204" pitchFamily="34" charset="0"/>
            </a:endParaRPr>
          </a:p>
        </p:txBody>
      </p:sp>
      <p:sp>
        <p:nvSpPr>
          <p:cNvPr id="24" name="Content Placeholder 2"/>
          <p:cNvSpPr txBox="1">
            <a:spLocks/>
          </p:cNvSpPr>
          <p:nvPr/>
        </p:nvSpPr>
        <p:spPr>
          <a:xfrm>
            <a:off x="4919620" y="3304775"/>
            <a:ext cx="241808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JJA PV difference</a:t>
            </a:r>
            <a:endParaRPr lang="en-US" sz="1200" b="1" dirty="0">
              <a:solidFill>
                <a:srgbClr val="0000FF"/>
              </a:solidFill>
              <a:latin typeface="Arial" panose="020B0604020202020204" pitchFamily="34" charset="0"/>
              <a:cs typeface="Arial" panose="020B0604020202020204" pitchFamily="34" charset="0"/>
            </a:endParaRPr>
          </a:p>
        </p:txBody>
      </p:sp>
      <p:sp>
        <p:nvSpPr>
          <p:cNvPr id="25" name="Title 1"/>
          <p:cNvSpPr>
            <a:spLocks noGrp="1"/>
          </p:cNvSpPr>
          <p:nvPr>
            <p:ph type="title"/>
          </p:nvPr>
        </p:nvSpPr>
        <p:spPr>
          <a:xfrm>
            <a:off x="334282" y="-33716"/>
            <a:ext cx="8809717" cy="722220"/>
          </a:xfrm>
        </p:spPr>
        <p:txBody>
          <a:bodyPr>
            <a:noAutofit/>
          </a:bodyPr>
          <a:lstStyle/>
          <a:p>
            <a:pPr algn="l"/>
            <a:r>
              <a:rPr lang="en-US" sz="2200" b="1" dirty="0" smtClean="0">
                <a:solidFill>
                  <a:srgbClr val="FF0000"/>
                </a:solidFill>
                <a:latin typeface="Arial" panose="020B0604020202020204" pitchFamily="34" charset="0"/>
                <a:cs typeface="Arial" panose="020B0604020202020204" pitchFamily="34" charset="0"/>
              </a:rPr>
              <a:t>Impact of Radiation on TPVs</a:t>
            </a:r>
            <a:endParaRPr lang="en-US" sz="2200" b="1" dirty="0">
              <a:solidFill>
                <a:srgbClr val="FF0000"/>
              </a:solidFill>
              <a:latin typeface="Arial" panose="020B0604020202020204" pitchFamily="34" charset="0"/>
              <a:cs typeface="Arial" panose="020B0604020202020204" pitchFamily="34" charset="0"/>
            </a:endParaRPr>
          </a:p>
        </p:txBody>
      </p:sp>
      <p:sp>
        <p:nvSpPr>
          <p:cNvPr id="26"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(2012)</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6810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5842490" y="2217326"/>
            <a:ext cx="3043723" cy="317864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Potential temperature (solid contours, every 5 K) and azimuthal wind (thin contours, </a:t>
            </a:r>
            <a:r>
              <a:rPr lang="en-US" sz="1400" dirty="0" smtClean="0">
                <a:latin typeface="Arial" panose="020B0604020202020204" pitchFamily="34" charset="0"/>
                <a:cs typeface="Arial" panose="020B0604020202020204" pitchFamily="34" charset="0"/>
              </a:rPr>
              <a:t>every 3 m </a:t>
            </a:r>
            <a:r>
              <a:rPr lang="en-US" sz="1400" dirty="0">
                <a:latin typeface="Arial" panose="020B0604020202020204" pitchFamily="34" charset="0"/>
                <a:cs typeface="Arial" panose="020B0604020202020204" pitchFamily="34" charset="0"/>
              </a:rPr>
              <a:t>s</a:t>
            </a:r>
            <a:r>
              <a:rPr lang="en-US" sz="1400" baseline="30000" dirty="0">
                <a:latin typeface="Arial" panose="020B0604020202020204" pitchFamily="34" charset="0"/>
                <a:cs typeface="Arial" panose="020B0604020202020204" pitchFamily="34" charset="0"/>
              </a:rPr>
              <a:t>−1</a:t>
            </a:r>
            <a:r>
              <a:rPr lang="en-US" sz="1400" dirty="0" smtClean="0">
                <a:solidFill>
                  <a:srgbClr val="000000"/>
                </a:solidFill>
                <a:latin typeface="Arial" panose="020B0604020202020204" pitchFamily="34" charset="0"/>
                <a:cs typeface="Arial" panose="020B0604020202020204" pitchFamily="34" charset="0"/>
              </a:rPr>
              <a:t>). Thick line is tropopause. Stippled regions represent the PV anomalies. Surface pressure anomaly is (top) </a:t>
            </a:r>
            <a:r>
              <a:rPr lang="en-US" sz="1400" dirty="0">
                <a:latin typeface="Arial" panose="020B0604020202020204" pitchFamily="34" charset="0"/>
                <a:cs typeface="Arial" panose="020B0604020202020204" pitchFamily="34" charset="0"/>
              </a:rPr>
              <a:t>−</a:t>
            </a:r>
            <a:r>
              <a:rPr lang="en-US" sz="1400" dirty="0" smtClean="0">
                <a:solidFill>
                  <a:srgbClr val="000000"/>
                </a:solidFill>
                <a:latin typeface="Arial" panose="020B0604020202020204" pitchFamily="34" charset="0"/>
                <a:cs typeface="Arial" panose="020B0604020202020204" pitchFamily="34" charset="0"/>
              </a:rPr>
              <a:t>41 hPa and (bottom) +13 hPa and relative vorticity </a:t>
            </a:r>
            <a:r>
              <a:rPr lang="en-US" sz="1400" dirty="0" err="1" smtClean="0">
                <a:solidFill>
                  <a:srgbClr val="000000"/>
                </a:solidFill>
                <a:latin typeface="Arial" panose="020B0604020202020204" pitchFamily="34" charset="0"/>
                <a:cs typeface="Arial" panose="020B0604020202020204" pitchFamily="34" charset="0"/>
              </a:rPr>
              <a:t>extrema</a:t>
            </a:r>
            <a:r>
              <a:rPr lang="en-US" sz="1400" dirty="0" smtClean="0">
                <a:solidFill>
                  <a:srgbClr val="000000"/>
                </a:solidFill>
                <a:latin typeface="Arial" panose="020B0604020202020204" pitchFamily="34" charset="0"/>
                <a:cs typeface="Arial" panose="020B0604020202020204" pitchFamily="34" charset="0"/>
              </a:rPr>
              <a:t> (located at tropopause) are (top) 1.7 × f and (bottom) </a:t>
            </a:r>
            <a:r>
              <a:rPr lang="en-US" sz="1400" dirty="0">
                <a:solidFill>
                  <a:prstClr val="black"/>
                </a:solidFill>
                <a:latin typeface="Arial" panose="020B0604020202020204" pitchFamily="34" charset="0"/>
                <a:cs typeface="Arial" panose="020B0604020202020204" pitchFamily="34" charset="0"/>
              </a:rPr>
              <a:t>−</a:t>
            </a:r>
            <a:r>
              <a:rPr lang="en-US" sz="1400" dirty="0" smtClean="0">
                <a:solidFill>
                  <a:srgbClr val="000000"/>
                </a:solidFill>
                <a:latin typeface="Arial" panose="020B0604020202020204" pitchFamily="34" charset="0"/>
                <a:cs typeface="Arial" panose="020B0604020202020204" pitchFamily="34" charset="0"/>
              </a:rPr>
              <a:t>0.6 × f where f = </a:t>
            </a:r>
            <a:r>
              <a:rPr lang="en-US" sz="1400" dirty="0">
                <a:solidFill>
                  <a:srgbClr val="000000"/>
                </a:solidFill>
                <a:latin typeface="Arial" panose="020B0604020202020204" pitchFamily="34" charset="0"/>
                <a:cs typeface="Arial" panose="020B0604020202020204" pitchFamily="34" charset="0"/>
              </a:rPr>
              <a:t>10</a:t>
            </a:r>
            <a:r>
              <a:rPr lang="en-US" sz="1400" baseline="30000" dirty="0" smtClean="0">
                <a:latin typeface="Arial" panose="020B0604020202020204" pitchFamily="34" charset="0"/>
                <a:cs typeface="Arial" panose="020B0604020202020204" pitchFamily="34" charset="0"/>
              </a:rPr>
              <a:t>−4</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a:t>
            </a:r>
            <a:r>
              <a:rPr lang="en-US" sz="1400" baseline="30000" dirty="0">
                <a:latin typeface="Arial" panose="020B0604020202020204" pitchFamily="34" charset="0"/>
                <a:cs typeface="Arial" panose="020B0604020202020204" pitchFamily="34" charset="0"/>
              </a:rPr>
              <a:t>−1 </a:t>
            </a:r>
            <a:r>
              <a:rPr lang="en-US" sz="1400" dirty="0" smtClean="0">
                <a:solidFill>
                  <a:srgbClr val="000000"/>
                </a:solidFill>
                <a:latin typeface="Arial" panose="020B0604020202020204" pitchFamily="34" charset="0"/>
                <a:cs typeface="Arial" panose="020B0604020202020204" pitchFamily="34" charset="0"/>
              </a:rPr>
              <a:t>. Calculations done following method of Thorpe (1985). Adapted from Fig. 15 in Hoskins et al. 1985).  </a:t>
            </a:r>
            <a:endParaRPr lang="en-US" sz="1400" dirty="0">
              <a:solidFill>
                <a:srgbClr val="000000"/>
              </a:solidFill>
              <a:latin typeface="Arial" panose="020B0604020202020204" pitchFamily="34" charset="0"/>
              <a:cs typeface="Arial" panose="020B0604020202020204" pitchFamily="34" charset="0"/>
            </a:endParaRPr>
          </a:p>
        </p:txBody>
      </p:sp>
      <p:pic>
        <p:nvPicPr>
          <p:cNvPr id="3" name="Picture 2" descr="Screen Shot 2016-03-16 at 1.02.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2" y="959964"/>
            <a:ext cx="5719751" cy="2790963"/>
          </a:xfrm>
          <a:prstGeom prst="rect">
            <a:avLst/>
          </a:prstGeom>
        </p:spPr>
      </p:pic>
      <p:pic>
        <p:nvPicPr>
          <p:cNvPr id="4" name="Picture 3" descr="Screen Shot 2016-03-16 at 1.02.23 PM.png"/>
          <p:cNvPicPr>
            <a:picLocks noChangeAspect="1"/>
          </p:cNvPicPr>
          <p:nvPr/>
        </p:nvPicPr>
        <p:blipFill rotWithShape="1">
          <a:blip r:embed="rId4">
            <a:extLst>
              <a:ext uri="{28A0092B-C50C-407E-A947-70E740481C1C}">
                <a14:useLocalDpi xmlns:a14="http://schemas.microsoft.com/office/drawing/2010/main" val="0"/>
              </a:ext>
            </a:extLst>
          </a:blip>
          <a:srcRect t="2835" b="-1"/>
          <a:stretch/>
        </p:blipFill>
        <p:spPr>
          <a:xfrm>
            <a:off x="32439" y="4094819"/>
            <a:ext cx="5784073" cy="2780570"/>
          </a:xfrm>
          <a:prstGeom prst="rect">
            <a:avLst/>
          </a:prstGeom>
        </p:spPr>
      </p:pic>
      <p:sp>
        <p:nvSpPr>
          <p:cNvPr id="11" name="Content Placeholder 2"/>
          <p:cNvSpPr txBox="1">
            <a:spLocks/>
          </p:cNvSpPr>
          <p:nvPr/>
        </p:nvSpPr>
        <p:spPr>
          <a:xfrm>
            <a:off x="591172" y="688504"/>
            <a:ext cx="4871691"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a:solidFill>
                  <a:srgbClr val="0000FF"/>
                </a:solidFill>
                <a:latin typeface="Arial" panose="020B0604020202020204" pitchFamily="34" charset="0"/>
                <a:cs typeface="Arial" panose="020B0604020202020204" pitchFamily="34" charset="0"/>
              </a:rPr>
              <a:t>p</a:t>
            </a:r>
            <a:r>
              <a:rPr lang="en-US" sz="1500" b="1" dirty="0" smtClean="0">
                <a:solidFill>
                  <a:srgbClr val="0000FF"/>
                </a:solidFill>
                <a:latin typeface="Arial" panose="020B0604020202020204" pitchFamily="34" charset="0"/>
                <a:cs typeface="Arial" panose="020B0604020202020204" pitchFamily="34" charset="0"/>
              </a:rPr>
              <a:t>ositive (cyclonic) PV </a:t>
            </a:r>
            <a:r>
              <a:rPr lang="en-US" sz="1500" b="1" dirty="0">
                <a:solidFill>
                  <a:srgbClr val="0000FF"/>
                </a:solidFill>
                <a:latin typeface="Arial" panose="020B0604020202020204" pitchFamily="34" charset="0"/>
                <a:cs typeface="Arial" panose="020B0604020202020204" pitchFamily="34" charset="0"/>
              </a:rPr>
              <a:t>a</a:t>
            </a:r>
            <a:r>
              <a:rPr lang="en-US" sz="1500" b="1" dirty="0" smtClean="0">
                <a:solidFill>
                  <a:srgbClr val="0000FF"/>
                </a:solidFill>
                <a:latin typeface="Arial" panose="020B0604020202020204" pitchFamily="34" charset="0"/>
                <a:cs typeface="Arial" panose="020B0604020202020204" pitchFamily="34" charset="0"/>
              </a:rPr>
              <a:t>nomaly</a:t>
            </a:r>
            <a:endParaRPr lang="en-US" sz="1500" b="1" dirty="0">
              <a:solidFill>
                <a:srgbClr val="0000FF"/>
              </a:solidFill>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524623" y="3760993"/>
            <a:ext cx="493824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FF"/>
                </a:solidFill>
                <a:latin typeface="Arial" panose="020B0604020202020204" pitchFamily="34" charset="0"/>
                <a:cs typeface="Arial" panose="020B0604020202020204" pitchFamily="34" charset="0"/>
              </a:rPr>
              <a:t>negative (anticyclonic) PV anomaly</a:t>
            </a:r>
            <a:endParaRPr lang="en-US" sz="1500" b="1" dirty="0">
              <a:solidFill>
                <a:srgbClr val="0000FF"/>
              </a:solidFill>
              <a:latin typeface="Arial" panose="020B0604020202020204" pitchFamily="34" charset="0"/>
              <a:cs typeface="Arial" panose="020B0604020202020204" pitchFamily="34" charset="0"/>
            </a:endParaRPr>
          </a:p>
        </p:txBody>
      </p:sp>
      <p:sp>
        <p:nvSpPr>
          <p:cNvPr id="13" name="Rectangle 12"/>
          <p:cNvSpPr/>
          <p:nvPr/>
        </p:nvSpPr>
        <p:spPr>
          <a:xfrm>
            <a:off x="2808610" y="3001778"/>
            <a:ext cx="466669" cy="1015663"/>
          </a:xfrm>
          <a:prstGeom prst="rect">
            <a:avLst/>
          </a:prstGeom>
          <a:noFill/>
        </p:spPr>
        <p:txBody>
          <a:bodyPr wrap="none" lIns="91440" tIns="45720" rIns="91440" bIns="45720">
            <a:spAutoFit/>
          </a:bodyPr>
          <a:lstStyle/>
          <a:p>
            <a:pPr lvl="0" algn="ctr"/>
            <a:r>
              <a:rPr lang="en-US" sz="36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2800" b="1" baseline="-25000" dirty="0">
              <a:ln w="12700">
                <a:solidFill>
                  <a:prstClr val="black"/>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endParaRPr lang="en-US" sz="3600" b="1" cap="none" spc="0" baseline="-25000" dirty="0">
              <a:ln w="127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18" name="Rectangle 17"/>
          <p:cNvSpPr/>
          <p:nvPr/>
        </p:nvSpPr>
        <p:spPr>
          <a:xfrm>
            <a:off x="2736850" y="6121281"/>
            <a:ext cx="518065" cy="1015663"/>
          </a:xfrm>
          <a:prstGeom prst="rect">
            <a:avLst/>
          </a:prstGeom>
          <a:noFill/>
        </p:spPr>
        <p:txBody>
          <a:bodyPr wrap="none" lIns="91440" tIns="45720" rIns="91440" bIns="45720">
            <a:spAutoFit/>
          </a:bodyPr>
          <a:lstStyle/>
          <a:p>
            <a:pPr lvl="0" algn="ctr"/>
            <a:r>
              <a:rPr lang="en-US" sz="3600" b="1" dirty="0">
                <a:ln w="12700">
                  <a:solidFill>
                    <a:schemeClr val="tx1"/>
                  </a:solidFill>
                  <a:prstDash val="solid"/>
                </a:ln>
                <a:solidFill>
                  <a:srgbClr val="0000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2800" b="1" baseline="-25000" dirty="0">
              <a:ln w="12700">
                <a:solidFill>
                  <a:prstClr val="black"/>
                </a:solidFill>
                <a:prstDash val="solid"/>
              </a:ln>
              <a:solidFill>
                <a:srgbClr val="0000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endParaRPr lang="en-US" sz="3600" b="1" cap="none" spc="0" baseline="-25000" dirty="0">
              <a:ln w="127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grpSp>
        <p:nvGrpSpPr>
          <p:cNvPr id="26" name="Group 25"/>
          <p:cNvGrpSpPr/>
          <p:nvPr/>
        </p:nvGrpSpPr>
        <p:grpSpPr>
          <a:xfrm>
            <a:off x="2144866" y="2190199"/>
            <a:ext cx="427001" cy="427001"/>
            <a:chOff x="7837629" y="2003168"/>
            <a:chExt cx="427001" cy="427001"/>
          </a:xfrm>
        </p:grpSpPr>
        <p:sp>
          <p:nvSpPr>
            <p:cNvPr id="20" name="Oval 19"/>
            <p:cNvSpPr/>
            <p:nvPr/>
          </p:nvSpPr>
          <p:spPr>
            <a:xfrm>
              <a:off x="7837629" y="2003168"/>
              <a:ext cx="427001" cy="427001"/>
            </a:xfrm>
            <a:prstGeom prst="ellipse">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991764" y="2168302"/>
              <a:ext cx="109728" cy="10972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436759" y="1929211"/>
            <a:ext cx="523517" cy="1159291"/>
            <a:chOff x="7002306" y="1580379"/>
            <a:chExt cx="523517" cy="1159291"/>
          </a:xfrm>
        </p:grpSpPr>
        <p:sp>
          <p:nvSpPr>
            <p:cNvPr id="8" name="Oval 7"/>
            <p:cNvSpPr/>
            <p:nvPr/>
          </p:nvSpPr>
          <p:spPr>
            <a:xfrm>
              <a:off x="7050267" y="1850768"/>
              <a:ext cx="427001" cy="427001"/>
            </a:xfrm>
            <a:prstGeom prst="ellipse">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002306" y="1580379"/>
              <a:ext cx="523517" cy="1159291"/>
            </a:xfrm>
            <a:prstGeom prst="rect">
              <a:avLst/>
            </a:prstGeom>
            <a:noFill/>
          </p:spPr>
          <p:txBody>
            <a:bodyPr wrap="none" lIns="91440" tIns="45720" rIns="91440" bIns="45720">
              <a:spAutoFit/>
            </a:bodyPr>
            <a:lstStyle/>
            <a:p>
              <a:pPr lvl="0" algn="ctr"/>
              <a:r>
                <a:rPr lang="en-US" sz="5200" b="1" baseline="-25000" dirty="0" smtClean="0">
                  <a:ln w="12700">
                    <a:solidFill>
                      <a:prstClr val="black"/>
                    </a:solidFill>
                    <a:prstDash val="solid"/>
                  </a:ln>
                  <a:effectLst>
                    <a:outerShdw blurRad="41275" dist="20320" dir="1800000" algn="tl" rotWithShape="0">
                      <a:srgbClr val="000000">
                        <a:alpha val="40000"/>
                      </a:srgbClr>
                    </a:outerShdw>
                  </a:effectLst>
                  <a:latin typeface="Zapf Dingbats"/>
                  <a:ea typeface="Zapf Dingbats"/>
                  <a:cs typeface="Zapf Dingbats"/>
                  <a:sym typeface="Zapf Dingbats"/>
                </a:rPr>
                <a:t>✕</a:t>
              </a:r>
              <a:endParaRPr lang="en-US" sz="5200" b="1" baseline="-25000" dirty="0">
                <a:ln w="12700">
                  <a:solidFill>
                    <a:prstClr val="black"/>
                  </a:solidFill>
                  <a:prstDash val="solid"/>
                </a:ln>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endParaRPr lang="en-US" sz="5200" b="1" cap="none" spc="0" baseline="-25000" dirty="0">
                <a:ln w="127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grpSp>
      <p:grpSp>
        <p:nvGrpSpPr>
          <p:cNvPr id="27" name="Group 26"/>
          <p:cNvGrpSpPr/>
          <p:nvPr/>
        </p:nvGrpSpPr>
        <p:grpSpPr>
          <a:xfrm>
            <a:off x="3913650" y="4781016"/>
            <a:ext cx="427001" cy="427001"/>
            <a:chOff x="7837629" y="2003168"/>
            <a:chExt cx="427001" cy="427001"/>
          </a:xfrm>
        </p:grpSpPr>
        <p:sp>
          <p:nvSpPr>
            <p:cNvPr id="28" name="Oval 27"/>
            <p:cNvSpPr/>
            <p:nvPr/>
          </p:nvSpPr>
          <p:spPr>
            <a:xfrm>
              <a:off x="7837629" y="2003168"/>
              <a:ext cx="427001" cy="427001"/>
            </a:xfrm>
            <a:prstGeom prst="ellipse">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991764" y="2168302"/>
              <a:ext cx="109728" cy="10972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1687037" y="4510627"/>
            <a:ext cx="523517" cy="1159291"/>
            <a:chOff x="7002306" y="1580379"/>
            <a:chExt cx="523517" cy="1159291"/>
          </a:xfrm>
        </p:grpSpPr>
        <p:sp>
          <p:nvSpPr>
            <p:cNvPr id="31" name="Oval 30"/>
            <p:cNvSpPr/>
            <p:nvPr/>
          </p:nvSpPr>
          <p:spPr>
            <a:xfrm>
              <a:off x="7050267" y="1850768"/>
              <a:ext cx="427001" cy="427001"/>
            </a:xfrm>
            <a:prstGeom prst="ellipse">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7002306" y="1580379"/>
              <a:ext cx="523517" cy="1159291"/>
            </a:xfrm>
            <a:prstGeom prst="rect">
              <a:avLst/>
            </a:prstGeom>
            <a:noFill/>
          </p:spPr>
          <p:txBody>
            <a:bodyPr wrap="none" lIns="91440" tIns="45720" rIns="91440" bIns="45720">
              <a:spAutoFit/>
            </a:bodyPr>
            <a:lstStyle/>
            <a:p>
              <a:pPr lvl="0" algn="ctr"/>
              <a:r>
                <a:rPr lang="en-US" sz="5200" b="1" baseline="-25000" dirty="0" smtClean="0">
                  <a:ln w="12700">
                    <a:solidFill>
                      <a:prstClr val="black"/>
                    </a:solidFill>
                    <a:prstDash val="solid"/>
                  </a:ln>
                  <a:effectLst>
                    <a:outerShdw blurRad="41275" dist="20320" dir="1800000" algn="tl" rotWithShape="0">
                      <a:srgbClr val="000000">
                        <a:alpha val="40000"/>
                      </a:srgbClr>
                    </a:outerShdw>
                  </a:effectLst>
                  <a:latin typeface="Zapf Dingbats"/>
                  <a:ea typeface="Zapf Dingbats"/>
                  <a:cs typeface="Zapf Dingbats"/>
                  <a:sym typeface="Zapf Dingbats"/>
                </a:rPr>
                <a:t>✕</a:t>
              </a:r>
              <a:endParaRPr lang="en-US" sz="5200" b="1" baseline="-25000" dirty="0">
                <a:ln w="12700">
                  <a:solidFill>
                    <a:prstClr val="black"/>
                  </a:solidFill>
                  <a:prstDash val="solid"/>
                </a:ln>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a:p>
              <a:pPr algn="ctr"/>
              <a:endParaRPr lang="en-US" sz="5200" b="1" cap="none" spc="0" baseline="-25000" dirty="0">
                <a:ln w="12700">
                  <a:solidFill>
                    <a:schemeClr val="tx1"/>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grpSp>
      <p:sp>
        <p:nvSpPr>
          <p:cNvPr id="33" name="Title 1"/>
          <p:cNvSpPr>
            <a:spLocks noGrp="1"/>
          </p:cNvSpPr>
          <p:nvPr>
            <p:ph type="title"/>
          </p:nvPr>
        </p:nvSpPr>
        <p:spPr>
          <a:xfrm>
            <a:off x="334283" y="-33716"/>
            <a:ext cx="6077151"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Structure of Tropopause-based PV Anomalies</a:t>
            </a:r>
            <a:endParaRPr lang="en-US" sz="1800" b="1" dirty="0">
              <a:solidFill>
                <a:srgbClr val="FF0000"/>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Hoskins et al. (1985)</a:t>
            </a:r>
            <a:endParaRPr lang="en-US" sz="1800" dirty="0">
              <a:latin typeface="Arial" panose="020B0604020202020204" pitchFamily="34" charset="0"/>
              <a:cs typeface="Arial" panose="020B0604020202020204" pitchFamily="34" charset="0"/>
            </a:endParaRPr>
          </a:p>
        </p:txBody>
      </p:sp>
      <p:sp>
        <p:nvSpPr>
          <p:cNvPr id="34" name="Plus 33"/>
          <p:cNvSpPr/>
          <p:nvPr/>
        </p:nvSpPr>
        <p:spPr>
          <a:xfrm>
            <a:off x="2808610" y="2340724"/>
            <a:ext cx="425611" cy="425611"/>
          </a:xfrm>
          <a:prstGeom prst="mathPlus">
            <a:avLst/>
          </a:prstGeom>
          <a:noFill/>
          <a:ln w="31750">
            <a:solidFill>
              <a:srgbClr val="FF18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Minus 1"/>
          <p:cNvSpPr/>
          <p:nvPr/>
        </p:nvSpPr>
        <p:spPr>
          <a:xfrm>
            <a:off x="2808610" y="4862392"/>
            <a:ext cx="429768" cy="583877"/>
          </a:xfrm>
          <a:prstGeom prst="mathMinus">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12075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457199" y="895937"/>
            <a:ext cx="8433053" cy="114455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a:latin typeface="Arial" panose="020B0604020202020204" pitchFamily="34" charset="0"/>
                <a:cs typeface="Arial" panose="020B0604020202020204" pitchFamily="34" charset="0"/>
              </a:rPr>
              <a:t>Performed idealized numerical modeling experiments using WRF to examine intensification mechanisms of TPVs</a:t>
            </a:r>
          </a:p>
          <a:p>
            <a:endParaRPr lang="en-US" sz="1900" dirty="0">
              <a:latin typeface="Arial" panose="020B0604020202020204" pitchFamily="34" charset="0"/>
              <a:cs typeface="Arial" panose="020B0604020202020204" pitchFamily="34" charset="0"/>
            </a:endParaRPr>
          </a:p>
          <a:p>
            <a:r>
              <a:rPr lang="en-US" sz="1900" dirty="0">
                <a:solidFill>
                  <a:srgbClr val="000000"/>
                </a:solidFill>
                <a:latin typeface="Arial" panose="020B0604020202020204" pitchFamily="34" charset="0"/>
                <a:cs typeface="Arial" panose="020B0604020202020204" pitchFamily="34" charset="0"/>
              </a:rPr>
              <a:t>Used a horizontal grid spacing of 24 km × 24 km, with 60 vertical levels, and a time step of 120 s</a:t>
            </a:r>
          </a:p>
          <a:p>
            <a:pPr marL="0" indent="0">
              <a:buNone/>
            </a:pPr>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Mechanisms for TPV Intensity Change</a:t>
            </a:r>
            <a:endParaRPr lang="en-US" sz="1800" b="1" dirty="0">
              <a:solidFill>
                <a:srgbClr val="FF0000"/>
              </a:solidFill>
              <a:latin typeface="Arial" panose="020B0604020202020204" pitchFamily="34" charset="0"/>
              <a:cs typeface="Arial" panose="020B0604020202020204" pitchFamily="34" charset="0"/>
            </a:endParaRPr>
          </a:p>
        </p:txBody>
      </p:sp>
      <p:pic>
        <p:nvPicPr>
          <p:cNvPr id="11" name="Picture 10" descr="Screen Shot 2016-03-26 at 1.19.10 PM.png"/>
          <p:cNvPicPr>
            <a:picLocks noChangeAspect="1"/>
          </p:cNvPicPr>
          <p:nvPr/>
        </p:nvPicPr>
        <p:blipFill rotWithShape="1">
          <a:blip r:embed="rId3">
            <a:extLst>
              <a:ext uri="{28A0092B-C50C-407E-A947-70E740481C1C}">
                <a14:useLocalDpi xmlns:a14="http://schemas.microsoft.com/office/drawing/2010/main" val="0"/>
              </a:ext>
            </a:extLst>
          </a:blip>
          <a:srcRect t="70436" r="50932"/>
          <a:stretch/>
        </p:blipFill>
        <p:spPr>
          <a:xfrm>
            <a:off x="3213076" y="4420199"/>
            <a:ext cx="2741518" cy="2027469"/>
          </a:xfrm>
          <a:prstGeom prst="rect">
            <a:avLst/>
          </a:prstGeom>
        </p:spPr>
      </p:pic>
      <p:pic>
        <p:nvPicPr>
          <p:cNvPr id="28" name="Picture 27" descr="Screen Shot 2016-03-26 at 1.19.10 PM.png"/>
          <p:cNvPicPr>
            <a:picLocks noChangeAspect="1"/>
          </p:cNvPicPr>
          <p:nvPr/>
        </p:nvPicPr>
        <p:blipFill rotWithShape="1">
          <a:blip r:embed="rId3">
            <a:extLst>
              <a:ext uri="{28A0092B-C50C-407E-A947-70E740481C1C}">
                <a14:useLocalDpi xmlns:a14="http://schemas.microsoft.com/office/drawing/2010/main" val="0"/>
              </a:ext>
            </a:extLst>
          </a:blip>
          <a:srcRect r="49902" b="69585"/>
          <a:stretch/>
        </p:blipFill>
        <p:spPr>
          <a:xfrm>
            <a:off x="297179" y="2133328"/>
            <a:ext cx="2799022" cy="2085885"/>
          </a:xfrm>
          <a:prstGeom prst="rect">
            <a:avLst/>
          </a:prstGeom>
        </p:spPr>
      </p:pic>
      <p:pic>
        <p:nvPicPr>
          <p:cNvPr id="29" name="Picture 28" descr="Screen Shot 2016-03-26 at 1.19.10 PM.png"/>
          <p:cNvPicPr>
            <a:picLocks noChangeAspect="1"/>
          </p:cNvPicPr>
          <p:nvPr/>
        </p:nvPicPr>
        <p:blipFill rotWithShape="1">
          <a:blip r:embed="rId3">
            <a:extLst>
              <a:ext uri="{28A0092B-C50C-407E-A947-70E740481C1C}">
                <a14:useLocalDpi xmlns:a14="http://schemas.microsoft.com/office/drawing/2010/main" val="0"/>
              </a:ext>
            </a:extLst>
          </a:blip>
          <a:srcRect l="50351" b="69585"/>
          <a:stretch/>
        </p:blipFill>
        <p:spPr>
          <a:xfrm>
            <a:off x="3155573" y="2164561"/>
            <a:ext cx="2773954" cy="2085885"/>
          </a:xfrm>
          <a:prstGeom prst="rect">
            <a:avLst/>
          </a:prstGeom>
        </p:spPr>
      </p:pic>
      <p:pic>
        <p:nvPicPr>
          <p:cNvPr id="30" name="Picture 29" descr="Screen Shot 2016-03-26 at 1.19.10 PM.png"/>
          <p:cNvPicPr>
            <a:picLocks noChangeAspect="1"/>
          </p:cNvPicPr>
          <p:nvPr/>
        </p:nvPicPr>
        <p:blipFill rotWithShape="1">
          <a:blip r:embed="rId3">
            <a:extLst>
              <a:ext uri="{28A0092B-C50C-407E-A947-70E740481C1C}">
                <a14:useLocalDpi xmlns:a14="http://schemas.microsoft.com/office/drawing/2010/main" val="0"/>
              </a:ext>
            </a:extLst>
          </a:blip>
          <a:srcRect t="35729" r="50459" b="34669"/>
          <a:stretch/>
        </p:blipFill>
        <p:spPr>
          <a:xfrm>
            <a:off x="6053097" y="2220373"/>
            <a:ext cx="2767937" cy="2030073"/>
          </a:xfrm>
          <a:prstGeom prst="rect">
            <a:avLst/>
          </a:prstGeom>
        </p:spPr>
      </p:pic>
      <p:pic>
        <p:nvPicPr>
          <p:cNvPr id="31" name="Picture 30" descr="Screen Shot 2016-03-26 at 1.19.10 PM.png"/>
          <p:cNvPicPr>
            <a:picLocks noChangeAspect="1"/>
          </p:cNvPicPr>
          <p:nvPr/>
        </p:nvPicPr>
        <p:blipFill rotWithShape="1">
          <a:blip r:embed="rId3">
            <a:extLst>
              <a:ext uri="{28A0092B-C50C-407E-A947-70E740481C1C}">
                <a14:useLocalDpi xmlns:a14="http://schemas.microsoft.com/office/drawing/2010/main" val="0"/>
              </a:ext>
            </a:extLst>
          </a:blip>
          <a:srcRect l="50167" t="35729" b="34669"/>
          <a:stretch/>
        </p:blipFill>
        <p:spPr>
          <a:xfrm>
            <a:off x="265949" y="4417595"/>
            <a:ext cx="2784219" cy="2030073"/>
          </a:xfrm>
          <a:prstGeom prst="rect">
            <a:avLst/>
          </a:prstGeom>
        </p:spPr>
      </p:pic>
      <p:pic>
        <p:nvPicPr>
          <p:cNvPr id="32" name="Picture 31" descr="Screen Shot 2016-03-26 at 1.19.10 PM.png"/>
          <p:cNvPicPr>
            <a:picLocks noChangeAspect="1"/>
          </p:cNvPicPr>
          <p:nvPr/>
        </p:nvPicPr>
        <p:blipFill rotWithShape="1">
          <a:blip r:embed="rId3">
            <a:extLst>
              <a:ext uri="{28A0092B-C50C-407E-A947-70E740481C1C}">
                <a14:useLocalDpi xmlns:a14="http://schemas.microsoft.com/office/drawing/2010/main" val="0"/>
              </a:ext>
            </a:extLst>
          </a:blip>
          <a:srcRect l="50932" t="70436"/>
          <a:stretch/>
        </p:blipFill>
        <p:spPr>
          <a:xfrm>
            <a:off x="6048284" y="4437844"/>
            <a:ext cx="2741520" cy="2027469"/>
          </a:xfrm>
          <a:prstGeom prst="rect">
            <a:avLst/>
          </a:prstGeom>
        </p:spPr>
      </p:pic>
      <p:sp>
        <p:nvSpPr>
          <p:cNvPr id="33" name="Content Placeholder 2"/>
          <p:cNvSpPr txBox="1">
            <a:spLocks/>
          </p:cNvSpPr>
          <p:nvPr/>
        </p:nvSpPr>
        <p:spPr>
          <a:xfrm>
            <a:off x="597203" y="1959942"/>
            <a:ext cx="2296814"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PV</a:t>
            </a:r>
            <a:endParaRPr lang="en-US" sz="1200" b="1" dirty="0">
              <a:solidFill>
                <a:srgbClr val="0000FF"/>
              </a:solidFill>
              <a:latin typeface="Arial" panose="020B0604020202020204" pitchFamily="34" charset="0"/>
              <a:cs typeface="Arial" panose="020B0604020202020204" pitchFamily="34" charset="0"/>
            </a:endParaRPr>
          </a:p>
        </p:txBody>
      </p:sp>
      <p:sp>
        <p:nvSpPr>
          <p:cNvPr id="34" name="Content Placeholder 2"/>
          <p:cNvSpPr txBox="1">
            <a:spLocks/>
          </p:cNvSpPr>
          <p:nvPr/>
        </p:nvSpPr>
        <p:spPr>
          <a:xfrm>
            <a:off x="3518698" y="1980764"/>
            <a:ext cx="2296814"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Potential Temperature</a:t>
            </a:r>
            <a:endParaRPr lang="en-US" sz="1200" b="1" dirty="0">
              <a:solidFill>
                <a:srgbClr val="0000FF"/>
              </a:solidFill>
              <a:latin typeface="Arial" panose="020B0604020202020204" pitchFamily="34" charset="0"/>
              <a:cs typeface="Arial" panose="020B0604020202020204" pitchFamily="34" charset="0"/>
            </a:endParaRPr>
          </a:p>
        </p:txBody>
      </p:sp>
      <p:sp>
        <p:nvSpPr>
          <p:cNvPr id="35" name="Content Placeholder 2"/>
          <p:cNvSpPr txBox="1">
            <a:spLocks/>
          </p:cNvSpPr>
          <p:nvPr/>
        </p:nvSpPr>
        <p:spPr>
          <a:xfrm>
            <a:off x="6367322" y="1977420"/>
            <a:ext cx="2296814"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Geopotential Height</a:t>
            </a:r>
            <a:endParaRPr lang="en-US" sz="1200" b="1" dirty="0">
              <a:solidFill>
                <a:srgbClr val="0000FF"/>
              </a:solidFill>
              <a:latin typeface="Arial" panose="020B0604020202020204" pitchFamily="34" charset="0"/>
              <a:cs typeface="Arial" panose="020B0604020202020204" pitchFamily="34" charset="0"/>
            </a:endParaRPr>
          </a:p>
        </p:txBody>
      </p:sp>
      <p:sp>
        <p:nvSpPr>
          <p:cNvPr id="36" name="Content Placeholder 2"/>
          <p:cNvSpPr txBox="1">
            <a:spLocks/>
          </p:cNvSpPr>
          <p:nvPr/>
        </p:nvSpPr>
        <p:spPr>
          <a:xfrm>
            <a:off x="607613" y="4159098"/>
            <a:ext cx="2296814"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Tangential Wind</a:t>
            </a:r>
            <a:endParaRPr lang="en-US" sz="1200" b="1" dirty="0">
              <a:solidFill>
                <a:srgbClr val="0000FF"/>
              </a:solidFill>
              <a:latin typeface="Arial" panose="020B0604020202020204" pitchFamily="34" charset="0"/>
              <a:cs typeface="Arial" panose="020B0604020202020204" pitchFamily="34" charset="0"/>
            </a:endParaRPr>
          </a:p>
        </p:txBody>
      </p:sp>
      <p:sp>
        <p:nvSpPr>
          <p:cNvPr id="37" name="Content Placeholder 2"/>
          <p:cNvSpPr txBox="1">
            <a:spLocks/>
          </p:cNvSpPr>
          <p:nvPr/>
        </p:nvSpPr>
        <p:spPr>
          <a:xfrm>
            <a:off x="3518698" y="4169509"/>
            <a:ext cx="2296814"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Relative Humidity</a:t>
            </a:r>
            <a:endParaRPr lang="en-US" sz="1200" b="1" dirty="0">
              <a:solidFill>
                <a:srgbClr val="0000FF"/>
              </a:solidFill>
              <a:latin typeface="Arial" panose="020B0604020202020204" pitchFamily="34" charset="0"/>
              <a:cs typeface="Arial" panose="020B0604020202020204" pitchFamily="34" charset="0"/>
            </a:endParaRPr>
          </a:p>
        </p:txBody>
      </p:sp>
      <p:sp>
        <p:nvSpPr>
          <p:cNvPr id="38" name="Content Placeholder 2"/>
          <p:cNvSpPr txBox="1">
            <a:spLocks/>
          </p:cNvSpPr>
          <p:nvPr/>
        </p:nvSpPr>
        <p:spPr>
          <a:xfrm>
            <a:off x="6367322" y="4187147"/>
            <a:ext cx="2296814"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smtClean="0">
                <a:solidFill>
                  <a:srgbClr val="0000FF"/>
                </a:solidFill>
                <a:latin typeface="Arial" panose="020B0604020202020204" pitchFamily="34" charset="0"/>
                <a:cs typeface="Arial" panose="020B0604020202020204" pitchFamily="34" charset="0"/>
              </a:rPr>
              <a:t>Ozone</a:t>
            </a:r>
            <a:endParaRPr lang="en-US" sz="1200" b="1" dirty="0">
              <a:solidFill>
                <a:srgbClr val="0000FF"/>
              </a:solidFill>
              <a:latin typeface="Arial" panose="020B0604020202020204" pitchFamily="34" charset="0"/>
              <a:cs typeface="Arial" panose="020B0604020202020204" pitchFamily="34" charset="0"/>
            </a:endParaRPr>
          </a:p>
        </p:txBody>
      </p:sp>
      <p:sp>
        <p:nvSpPr>
          <p:cNvPr id="39" name="Content Placeholder 2"/>
          <p:cNvSpPr txBox="1">
            <a:spLocks/>
          </p:cNvSpPr>
          <p:nvPr/>
        </p:nvSpPr>
        <p:spPr>
          <a:xfrm>
            <a:off x="334282" y="6326646"/>
            <a:ext cx="8455522" cy="56362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Initial condition cross-vortex sections. Anomalies are shown in color shading, while gray contours show field.                                   Adapted from Fig. 2 in Cavallo and Hakim (2013).</a:t>
            </a:r>
            <a:endParaRPr lang="en-US" sz="1200" dirty="0">
              <a:solidFill>
                <a:srgbClr val="000000"/>
              </a:solidFill>
              <a:latin typeface="Arial" panose="020B0604020202020204" pitchFamily="34" charset="0"/>
              <a:cs typeface="Arial" panose="020B0604020202020204" pitchFamily="34" charset="0"/>
            </a:endParaRPr>
          </a:p>
        </p:txBody>
      </p:sp>
      <p:sp>
        <p:nvSpPr>
          <p:cNvPr id="40"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(2013)</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0882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2"/>
          <p:cNvSpPr txBox="1">
            <a:spLocks/>
          </p:cNvSpPr>
          <p:nvPr/>
        </p:nvSpPr>
        <p:spPr>
          <a:xfrm>
            <a:off x="72870" y="5965524"/>
            <a:ext cx="4337465" cy="56362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smtClean="0">
                <a:solidFill>
                  <a:srgbClr val="000000"/>
                </a:solidFill>
                <a:latin typeface="Arial" panose="020B0604020202020204" pitchFamily="34" charset="0"/>
                <a:cs typeface="Arial" panose="020B0604020202020204" pitchFamily="34" charset="0"/>
              </a:rPr>
              <a:t>Time series of TPV amplitude for experiments 1–5 on 2 PVU surface. Adapted from Fig. 3 in Cavallo and Hakim (2013)</a:t>
            </a:r>
            <a:endParaRPr lang="en-US" sz="1100" dirty="0">
              <a:solidFill>
                <a:srgbClr val="000000"/>
              </a:solidFill>
              <a:latin typeface="Arial" panose="020B0604020202020204" pitchFamily="34" charset="0"/>
              <a:cs typeface="Arial" panose="020B0604020202020204" pitchFamily="34" charset="0"/>
            </a:endParaRPr>
          </a:p>
        </p:txBody>
      </p:sp>
      <p:pic>
        <p:nvPicPr>
          <p:cNvPr id="3" name="Picture 2" descr="Screen Shot 2016-03-26 at 1.05.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86" y="786339"/>
            <a:ext cx="3914210" cy="1644213"/>
          </a:xfrm>
          <a:prstGeom prst="rect">
            <a:avLst/>
          </a:prstGeom>
        </p:spPr>
      </p:pic>
      <p:pic>
        <p:nvPicPr>
          <p:cNvPr id="4" name="Picture 3" descr="Screen Shot 2016-03-26 at 1.03.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0" y="2649179"/>
            <a:ext cx="4337465" cy="3305705"/>
          </a:xfrm>
          <a:prstGeom prst="rect">
            <a:avLst/>
          </a:prstGeom>
        </p:spPr>
      </p:pic>
      <p:grpSp>
        <p:nvGrpSpPr>
          <p:cNvPr id="7" name="Group 6"/>
          <p:cNvGrpSpPr/>
          <p:nvPr/>
        </p:nvGrpSpPr>
        <p:grpSpPr>
          <a:xfrm>
            <a:off x="4516121" y="1259683"/>
            <a:ext cx="4478232" cy="926513"/>
            <a:chOff x="4464071" y="1332560"/>
            <a:chExt cx="4478232" cy="926513"/>
          </a:xfrm>
        </p:grpSpPr>
        <p:pic>
          <p:nvPicPr>
            <p:cNvPr id="6" name="Picture 5" descr="Screen Shot 2016-03-26 at 1.05.30 PM.png"/>
            <p:cNvPicPr>
              <a:picLocks noChangeAspect="1"/>
            </p:cNvPicPr>
            <p:nvPr/>
          </p:nvPicPr>
          <p:blipFill rotWithShape="1">
            <a:blip r:embed="rId5">
              <a:extLst>
                <a:ext uri="{28A0092B-C50C-407E-A947-70E740481C1C}">
                  <a14:useLocalDpi xmlns:a14="http://schemas.microsoft.com/office/drawing/2010/main" val="0"/>
                </a:ext>
              </a:extLst>
            </a:blip>
            <a:srcRect t="35401"/>
            <a:stretch/>
          </p:blipFill>
          <p:spPr>
            <a:xfrm>
              <a:off x="4694970" y="1332560"/>
              <a:ext cx="4247333" cy="926513"/>
            </a:xfrm>
            <a:prstGeom prst="rect">
              <a:avLst/>
            </a:prstGeom>
          </p:spPr>
        </p:pic>
        <p:pic>
          <p:nvPicPr>
            <p:cNvPr id="25" name="Picture 24" descr="Screen Shot 2016-03-26 at 1.05.30 PM.png"/>
            <p:cNvPicPr>
              <a:picLocks noChangeAspect="1"/>
            </p:cNvPicPr>
            <p:nvPr/>
          </p:nvPicPr>
          <p:blipFill rotWithShape="1">
            <a:blip r:embed="rId5">
              <a:extLst>
                <a:ext uri="{28A0092B-C50C-407E-A947-70E740481C1C}">
                  <a14:useLocalDpi xmlns:a14="http://schemas.microsoft.com/office/drawing/2010/main" val="0"/>
                </a:ext>
              </a:extLst>
            </a:blip>
            <a:srcRect r="89127" b="61605"/>
            <a:stretch/>
          </p:blipFill>
          <p:spPr>
            <a:xfrm>
              <a:off x="4464071" y="1541859"/>
              <a:ext cx="461797" cy="550679"/>
            </a:xfrm>
            <a:prstGeom prst="rect">
              <a:avLst/>
            </a:prstGeom>
          </p:spPr>
        </p:pic>
      </p:grpSp>
      <p:sp>
        <p:nvSpPr>
          <p:cNvPr id="26" name="Content Placeholder 2"/>
          <p:cNvSpPr>
            <a:spLocks noGrp="1"/>
          </p:cNvSpPr>
          <p:nvPr>
            <p:ph idx="1"/>
          </p:nvPr>
        </p:nvSpPr>
        <p:spPr>
          <a:xfrm>
            <a:off x="4601278" y="2687292"/>
            <a:ext cx="4288974" cy="3930341"/>
          </a:xfrm>
        </p:spPr>
        <p:txBody>
          <a:bodyPr>
            <a:normAutofit/>
          </a:bodyPr>
          <a:lstStyle/>
          <a:p>
            <a:r>
              <a:rPr lang="en-US" sz="1300" dirty="0" smtClean="0">
                <a:latin typeface="Arial" panose="020B0604020202020204" pitchFamily="34" charset="0"/>
                <a:cs typeface="Arial" panose="020B0604020202020204" pitchFamily="34" charset="0"/>
              </a:rPr>
              <a:t>E1: Longwave radiative forcing exclusive of water vapor</a:t>
            </a:r>
          </a:p>
          <a:p>
            <a:endParaRPr lang="en-US" sz="1300" dirty="0">
              <a:latin typeface="Arial" panose="020B0604020202020204" pitchFamily="34" charset="0"/>
              <a:cs typeface="Arial" panose="020B0604020202020204" pitchFamily="34" charset="0"/>
            </a:endParaRPr>
          </a:p>
          <a:p>
            <a:r>
              <a:rPr lang="en-US" sz="1300" dirty="0" smtClean="0">
                <a:latin typeface="Arial" panose="020B0604020202020204" pitchFamily="34" charset="0"/>
                <a:cs typeface="Arial" panose="020B0604020202020204" pitchFamily="34" charset="0"/>
              </a:rPr>
              <a:t>Longwave radiative effects only due to temperature, carbon dioxide, and ozone</a:t>
            </a:r>
          </a:p>
          <a:p>
            <a:endParaRPr lang="en-US" sz="1300" dirty="0">
              <a:solidFill>
                <a:srgbClr val="000000"/>
              </a:solidFill>
              <a:latin typeface="Arial" panose="020B0604020202020204" pitchFamily="34" charset="0"/>
              <a:cs typeface="Arial" panose="020B0604020202020204" pitchFamily="34" charset="0"/>
            </a:endParaRPr>
          </a:p>
          <a:p>
            <a:r>
              <a:rPr lang="en-US" sz="1300" dirty="0" smtClean="0">
                <a:solidFill>
                  <a:srgbClr val="000000"/>
                </a:solidFill>
                <a:latin typeface="Arial" panose="020B0604020202020204" pitchFamily="34" charset="0"/>
                <a:cs typeface="Arial" panose="020B0604020202020204" pitchFamily="34" charset="0"/>
              </a:rPr>
              <a:t>Vortex intensifies at slow rate </a:t>
            </a:r>
            <a:r>
              <a:rPr lang="en-US" sz="1300" dirty="0" smtClean="0">
                <a:solidFill>
                  <a:srgbClr val="000000"/>
                </a:solidFill>
                <a:latin typeface="Arial" panose="020B0604020202020204" pitchFamily="34" charset="0"/>
                <a:cs typeface="Arial" panose="020B0604020202020204" pitchFamily="34" charset="0"/>
              </a:rPr>
              <a:t>for </a:t>
            </a:r>
            <a:r>
              <a:rPr lang="en-US" sz="1300" dirty="0" smtClean="0">
                <a:solidFill>
                  <a:srgbClr val="000000"/>
                </a:solidFill>
                <a:latin typeface="Arial" panose="020B0604020202020204" pitchFamily="34" charset="0"/>
                <a:cs typeface="Arial" panose="020B0604020202020204" pitchFamily="34" charset="0"/>
              </a:rPr>
              <a:t>~150 days before weakening (not shown)</a:t>
            </a:r>
            <a:endParaRPr lang="en-US" sz="1300" dirty="0">
              <a:solidFill>
                <a:srgbClr val="000000"/>
              </a:solidFill>
              <a:latin typeface="Arial" panose="020B0604020202020204" pitchFamily="34" charset="0"/>
              <a:cs typeface="Arial" panose="020B0604020202020204" pitchFamily="34" charset="0"/>
            </a:endParaRPr>
          </a:p>
          <a:p>
            <a:endParaRPr lang="en-US" sz="2400" dirty="0">
              <a:latin typeface="Helvetica"/>
              <a:cs typeface="Helvetica"/>
            </a:endParaRPr>
          </a:p>
        </p:txBody>
      </p:sp>
      <p:sp>
        <p:nvSpPr>
          <p:cNvPr id="13" name="Rectangle 12"/>
          <p:cNvSpPr/>
          <p:nvPr/>
        </p:nvSpPr>
        <p:spPr>
          <a:xfrm>
            <a:off x="988963" y="1494120"/>
            <a:ext cx="3112628" cy="18288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024969" y="4903435"/>
            <a:ext cx="316056" cy="18735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Mechanisms for TPV Intensity Change</a:t>
            </a:r>
            <a:endParaRPr lang="en-US" sz="1800" b="1" dirty="0">
              <a:solidFill>
                <a:srgbClr val="FF0000"/>
              </a:solidFill>
              <a:latin typeface="Arial" panose="020B0604020202020204" pitchFamily="34" charset="0"/>
              <a:cs typeface="Arial" panose="020B0604020202020204" pitchFamily="34" charset="0"/>
            </a:endParaRPr>
          </a:p>
        </p:txBody>
      </p:sp>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(2013)</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76453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2"/>
          <p:cNvSpPr txBox="1">
            <a:spLocks/>
          </p:cNvSpPr>
          <p:nvPr/>
        </p:nvSpPr>
        <p:spPr>
          <a:xfrm>
            <a:off x="72870" y="5965524"/>
            <a:ext cx="4337465" cy="56362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smtClean="0">
                <a:solidFill>
                  <a:srgbClr val="000000"/>
                </a:solidFill>
                <a:latin typeface="Arial" panose="020B0604020202020204" pitchFamily="34" charset="0"/>
                <a:cs typeface="Arial" panose="020B0604020202020204" pitchFamily="34" charset="0"/>
              </a:rPr>
              <a:t>Time series of TPV amplitude for experiments 1–5 on 2 PVU surface. Adapted from Fig. 3 in Cavallo and Hakim (2013)</a:t>
            </a:r>
            <a:endParaRPr lang="en-US" sz="1100" dirty="0">
              <a:solidFill>
                <a:srgbClr val="000000"/>
              </a:solidFill>
              <a:latin typeface="Arial" panose="020B0604020202020204" pitchFamily="34" charset="0"/>
              <a:cs typeface="Arial" panose="020B0604020202020204" pitchFamily="34" charset="0"/>
            </a:endParaRPr>
          </a:p>
        </p:txBody>
      </p:sp>
      <p:pic>
        <p:nvPicPr>
          <p:cNvPr id="3" name="Picture 2" descr="Screen Shot 2016-03-26 at 1.05.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86" y="786339"/>
            <a:ext cx="3914210" cy="1644213"/>
          </a:xfrm>
          <a:prstGeom prst="rect">
            <a:avLst/>
          </a:prstGeom>
        </p:spPr>
      </p:pic>
      <p:pic>
        <p:nvPicPr>
          <p:cNvPr id="4" name="Picture 3" descr="Screen Shot 2016-03-26 at 1.03.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0" y="2649179"/>
            <a:ext cx="4337465" cy="3305705"/>
          </a:xfrm>
          <a:prstGeom prst="rect">
            <a:avLst/>
          </a:prstGeom>
        </p:spPr>
      </p:pic>
      <p:grpSp>
        <p:nvGrpSpPr>
          <p:cNvPr id="7" name="Group 6"/>
          <p:cNvGrpSpPr/>
          <p:nvPr/>
        </p:nvGrpSpPr>
        <p:grpSpPr>
          <a:xfrm>
            <a:off x="4516121" y="1259683"/>
            <a:ext cx="4478232" cy="926513"/>
            <a:chOff x="4464071" y="1332560"/>
            <a:chExt cx="4478232" cy="926513"/>
          </a:xfrm>
        </p:grpSpPr>
        <p:pic>
          <p:nvPicPr>
            <p:cNvPr id="6" name="Picture 5" descr="Screen Shot 2016-03-26 at 1.05.30 PM.png"/>
            <p:cNvPicPr>
              <a:picLocks noChangeAspect="1"/>
            </p:cNvPicPr>
            <p:nvPr/>
          </p:nvPicPr>
          <p:blipFill rotWithShape="1">
            <a:blip r:embed="rId5">
              <a:extLst>
                <a:ext uri="{28A0092B-C50C-407E-A947-70E740481C1C}">
                  <a14:useLocalDpi xmlns:a14="http://schemas.microsoft.com/office/drawing/2010/main" val="0"/>
                </a:ext>
              </a:extLst>
            </a:blip>
            <a:srcRect t="35401"/>
            <a:stretch/>
          </p:blipFill>
          <p:spPr>
            <a:xfrm>
              <a:off x="4694970" y="1332560"/>
              <a:ext cx="4247333" cy="926513"/>
            </a:xfrm>
            <a:prstGeom prst="rect">
              <a:avLst/>
            </a:prstGeom>
          </p:spPr>
        </p:pic>
        <p:pic>
          <p:nvPicPr>
            <p:cNvPr id="25" name="Picture 24" descr="Screen Shot 2016-03-26 at 1.05.30 PM.png"/>
            <p:cNvPicPr>
              <a:picLocks noChangeAspect="1"/>
            </p:cNvPicPr>
            <p:nvPr/>
          </p:nvPicPr>
          <p:blipFill rotWithShape="1">
            <a:blip r:embed="rId5">
              <a:extLst>
                <a:ext uri="{28A0092B-C50C-407E-A947-70E740481C1C}">
                  <a14:useLocalDpi xmlns:a14="http://schemas.microsoft.com/office/drawing/2010/main" val="0"/>
                </a:ext>
              </a:extLst>
            </a:blip>
            <a:srcRect r="89127" b="61605"/>
            <a:stretch/>
          </p:blipFill>
          <p:spPr>
            <a:xfrm>
              <a:off x="4464071" y="1541859"/>
              <a:ext cx="461797" cy="550679"/>
            </a:xfrm>
            <a:prstGeom prst="rect">
              <a:avLst/>
            </a:prstGeom>
          </p:spPr>
        </p:pic>
      </p:grpSp>
      <p:sp>
        <p:nvSpPr>
          <p:cNvPr id="26" name="Content Placeholder 2"/>
          <p:cNvSpPr>
            <a:spLocks noGrp="1"/>
          </p:cNvSpPr>
          <p:nvPr>
            <p:ph idx="1"/>
          </p:nvPr>
        </p:nvSpPr>
        <p:spPr>
          <a:xfrm>
            <a:off x="4601277" y="2703182"/>
            <a:ext cx="4542721" cy="4180515"/>
          </a:xfrm>
        </p:spPr>
        <p:txBody>
          <a:bodyPr>
            <a:noAutofit/>
          </a:bodyPr>
          <a:lstStyle/>
          <a:p>
            <a:r>
              <a:rPr lang="en-US" sz="1300" dirty="0" smtClean="0">
                <a:latin typeface="Arial" panose="020B0604020202020204" pitchFamily="34" charset="0"/>
                <a:cs typeface="Arial" panose="020B0604020202020204" pitchFamily="34" charset="0"/>
              </a:rPr>
              <a:t>E2: Longwave radiative forcing inclusive of water vapor</a:t>
            </a:r>
          </a:p>
          <a:p>
            <a:endParaRPr lang="en-US" sz="1300" dirty="0">
              <a:latin typeface="Arial" panose="020B0604020202020204" pitchFamily="34" charset="0"/>
              <a:cs typeface="Arial" panose="020B0604020202020204" pitchFamily="34" charset="0"/>
            </a:endParaRPr>
          </a:p>
          <a:p>
            <a:r>
              <a:rPr lang="en-US" sz="1300" dirty="0" smtClean="0">
                <a:latin typeface="Arial" panose="020B0604020202020204" pitchFamily="34" charset="0"/>
                <a:cs typeface="Arial" panose="020B0604020202020204" pitchFamily="34" charset="0"/>
              </a:rPr>
              <a:t>Water vapor is strong absorber of longwave radiation</a:t>
            </a:r>
          </a:p>
          <a:p>
            <a:endParaRPr lang="en-US" sz="1300" dirty="0">
              <a:latin typeface="Arial" panose="020B0604020202020204" pitchFamily="34" charset="0"/>
              <a:cs typeface="Arial" panose="020B0604020202020204" pitchFamily="34" charset="0"/>
            </a:endParaRPr>
          </a:p>
          <a:p>
            <a:r>
              <a:rPr lang="en-US" sz="1300" dirty="0" smtClean="0">
                <a:latin typeface="Arial" panose="020B0604020202020204" pitchFamily="34" charset="0"/>
                <a:cs typeface="Arial" panose="020B0604020202020204" pitchFamily="34" charset="0"/>
              </a:rPr>
              <a:t>Lowered tropopause in vortex core promotes vertically thin transition zone between relatively moist tropospheric air and dry stratospheric </a:t>
            </a:r>
            <a:r>
              <a:rPr lang="en-US" sz="1300" dirty="0" smtClean="0">
                <a:latin typeface="Arial" panose="020B0604020202020204" pitchFamily="34" charset="0"/>
                <a:cs typeface="Arial" panose="020B0604020202020204" pitchFamily="34" charset="0"/>
              </a:rPr>
              <a:t>air</a:t>
            </a:r>
          </a:p>
          <a:p>
            <a:endParaRPr lang="en-US" sz="1300" dirty="0">
              <a:latin typeface="Arial" panose="020B0604020202020204" pitchFamily="34" charset="0"/>
              <a:cs typeface="Arial" panose="020B0604020202020204" pitchFamily="34" charset="0"/>
            </a:endParaRPr>
          </a:p>
          <a:p>
            <a:r>
              <a:rPr lang="en-US" sz="1300" dirty="0" smtClean="0">
                <a:latin typeface="Arial" panose="020B0604020202020204" pitchFamily="34" charset="0"/>
                <a:cs typeface="Arial" panose="020B0604020202020204" pitchFamily="34" charset="0"/>
              </a:rPr>
              <a:t>Anomalously high vertical water vapor gradient leads to anomalous longwave cooling just below tropopause in vortex core</a:t>
            </a:r>
          </a:p>
          <a:p>
            <a:pPr marL="0" indent="0">
              <a:buNone/>
            </a:pPr>
            <a:endParaRPr lang="en-US" sz="1300" dirty="0">
              <a:latin typeface="Arial" panose="020B0604020202020204" pitchFamily="34" charset="0"/>
              <a:cs typeface="Arial" panose="020B0604020202020204" pitchFamily="34" charset="0"/>
            </a:endParaRPr>
          </a:p>
          <a:p>
            <a:r>
              <a:rPr lang="en-US" sz="1300" dirty="0" smtClean="0">
                <a:latin typeface="Arial" panose="020B0604020202020204" pitchFamily="34" charset="0"/>
                <a:cs typeface="Arial" panose="020B0604020202020204" pitchFamily="34" charset="0"/>
              </a:rPr>
              <a:t>With anomalous weak longwave cooling just above tropopause in vortex core, the positive vertical longwave heating gradient results in positive PV tendency near tropopause in vortex core</a:t>
            </a:r>
            <a:endParaRPr lang="en-US" sz="1300" dirty="0">
              <a:latin typeface="Helvetica"/>
              <a:cs typeface="Helvetica"/>
            </a:endParaRPr>
          </a:p>
        </p:txBody>
      </p:sp>
      <p:sp>
        <p:nvSpPr>
          <p:cNvPr id="13" name="Rectangle 12"/>
          <p:cNvSpPr/>
          <p:nvPr/>
        </p:nvSpPr>
        <p:spPr>
          <a:xfrm>
            <a:off x="988963" y="1639874"/>
            <a:ext cx="3112628" cy="18288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24969" y="4008089"/>
            <a:ext cx="316056" cy="18735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Mechanisms for TPV Intensity Change</a:t>
            </a:r>
            <a:endParaRPr lang="en-US" sz="1800" b="1" dirty="0">
              <a:solidFill>
                <a:srgbClr val="FF0000"/>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(2013)</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68669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2"/>
          <p:cNvSpPr txBox="1">
            <a:spLocks/>
          </p:cNvSpPr>
          <p:nvPr/>
        </p:nvSpPr>
        <p:spPr>
          <a:xfrm>
            <a:off x="72870" y="5965524"/>
            <a:ext cx="4337465" cy="56362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smtClean="0">
                <a:solidFill>
                  <a:srgbClr val="000000"/>
                </a:solidFill>
                <a:latin typeface="Arial" panose="020B0604020202020204" pitchFamily="34" charset="0"/>
                <a:cs typeface="Arial" panose="020B0604020202020204" pitchFamily="34" charset="0"/>
              </a:rPr>
              <a:t>Time series of TPV amplitude for experiments 1–5 on 2 PVU surface. Adapted from Fig. 3 in Cavallo and Hakim (2013)</a:t>
            </a:r>
            <a:endParaRPr lang="en-US" sz="1100" dirty="0">
              <a:solidFill>
                <a:srgbClr val="000000"/>
              </a:solidFill>
              <a:latin typeface="Arial" panose="020B0604020202020204" pitchFamily="34" charset="0"/>
              <a:cs typeface="Arial" panose="020B0604020202020204" pitchFamily="34" charset="0"/>
            </a:endParaRPr>
          </a:p>
        </p:txBody>
      </p:sp>
      <p:pic>
        <p:nvPicPr>
          <p:cNvPr id="3" name="Picture 2" descr="Screen Shot 2016-03-26 at 1.05.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86" y="786339"/>
            <a:ext cx="3914210" cy="1644213"/>
          </a:xfrm>
          <a:prstGeom prst="rect">
            <a:avLst/>
          </a:prstGeom>
        </p:spPr>
      </p:pic>
      <p:pic>
        <p:nvPicPr>
          <p:cNvPr id="4" name="Picture 3" descr="Screen Shot 2016-03-26 at 1.03.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0" y="2649179"/>
            <a:ext cx="4337465" cy="3305705"/>
          </a:xfrm>
          <a:prstGeom prst="rect">
            <a:avLst/>
          </a:prstGeom>
        </p:spPr>
      </p:pic>
      <p:grpSp>
        <p:nvGrpSpPr>
          <p:cNvPr id="7" name="Group 6"/>
          <p:cNvGrpSpPr/>
          <p:nvPr/>
        </p:nvGrpSpPr>
        <p:grpSpPr>
          <a:xfrm>
            <a:off x="4516121" y="1259683"/>
            <a:ext cx="4478232" cy="926513"/>
            <a:chOff x="4464071" y="1332560"/>
            <a:chExt cx="4478232" cy="926513"/>
          </a:xfrm>
        </p:grpSpPr>
        <p:pic>
          <p:nvPicPr>
            <p:cNvPr id="6" name="Picture 5" descr="Screen Shot 2016-03-26 at 1.05.30 PM.png"/>
            <p:cNvPicPr>
              <a:picLocks noChangeAspect="1"/>
            </p:cNvPicPr>
            <p:nvPr/>
          </p:nvPicPr>
          <p:blipFill rotWithShape="1">
            <a:blip r:embed="rId5">
              <a:extLst>
                <a:ext uri="{28A0092B-C50C-407E-A947-70E740481C1C}">
                  <a14:useLocalDpi xmlns:a14="http://schemas.microsoft.com/office/drawing/2010/main" val="0"/>
                </a:ext>
              </a:extLst>
            </a:blip>
            <a:srcRect t="35401"/>
            <a:stretch/>
          </p:blipFill>
          <p:spPr>
            <a:xfrm>
              <a:off x="4694970" y="1332560"/>
              <a:ext cx="4247333" cy="926513"/>
            </a:xfrm>
            <a:prstGeom prst="rect">
              <a:avLst/>
            </a:prstGeom>
          </p:spPr>
        </p:pic>
        <p:pic>
          <p:nvPicPr>
            <p:cNvPr id="25" name="Picture 24" descr="Screen Shot 2016-03-26 at 1.05.30 PM.png"/>
            <p:cNvPicPr>
              <a:picLocks noChangeAspect="1"/>
            </p:cNvPicPr>
            <p:nvPr/>
          </p:nvPicPr>
          <p:blipFill rotWithShape="1">
            <a:blip r:embed="rId5">
              <a:extLst>
                <a:ext uri="{28A0092B-C50C-407E-A947-70E740481C1C}">
                  <a14:useLocalDpi xmlns:a14="http://schemas.microsoft.com/office/drawing/2010/main" val="0"/>
                </a:ext>
              </a:extLst>
            </a:blip>
            <a:srcRect r="89127" b="61605"/>
            <a:stretch/>
          </p:blipFill>
          <p:spPr>
            <a:xfrm>
              <a:off x="4464071" y="1541859"/>
              <a:ext cx="461797" cy="550679"/>
            </a:xfrm>
            <a:prstGeom prst="rect">
              <a:avLst/>
            </a:prstGeom>
          </p:spPr>
        </p:pic>
      </p:grpSp>
      <p:sp>
        <p:nvSpPr>
          <p:cNvPr id="26" name="Content Placeholder 2"/>
          <p:cNvSpPr>
            <a:spLocks noGrp="1"/>
          </p:cNvSpPr>
          <p:nvPr>
            <p:ph idx="1"/>
          </p:nvPr>
        </p:nvSpPr>
        <p:spPr>
          <a:xfrm>
            <a:off x="4601277" y="2703183"/>
            <a:ext cx="4542721" cy="3553604"/>
          </a:xfrm>
        </p:spPr>
        <p:txBody>
          <a:bodyPr>
            <a:normAutofit fontScale="92500" lnSpcReduction="10000"/>
          </a:bodyPr>
          <a:lstStyle/>
          <a:p>
            <a:r>
              <a:rPr lang="en-US" sz="1400" dirty="0" smtClean="0">
                <a:latin typeface="Arial" panose="020B0604020202020204" pitchFamily="34" charset="0"/>
                <a:cs typeface="Arial" panose="020B0604020202020204" pitchFamily="34" charset="0"/>
              </a:rPr>
              <a:t>E3: Longwave radiative forcing inclusive of water vapor and shortwave forcing</a:t>
            </a:r>
          </a:p>
          <a:p>
            <a:pPr marL="0" indent="0">
              <a:buNone/>
            </a:pPr>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Shortwave radiative heating rates are a maximum (minimum) ~100 </a:t>
            </a:r>
            <a:r>
              <a:rPr lang="en-US" sz="1400" dirty="0" smtClean="0">
                <a:latin typeface="Arial" panose="020B0604020202020204" pitchFamily="34" charset="0"/>
                <a:cs typeface="Arial" panose="020B0604020202020204" pitchFamily="34" charset="0"/>
              </a:rPr>
              <a:t>hPa</a:t>
            </a:r>
            <a:r>
              <a:rPr lang="en-US"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below (above) tropopause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Shortwave heating results in negative PV tendency over tropopause in vortex </a:t>
            </a:r>
            <a:r>
              <a:rPr lang="en-US" sz="1400" dirty="0" smtClean="0">
                <a:latin typeface="Arial" panose="020B0604020202020204" pitchFamily="34" charset="0"/>
                <a:cs typeface="Arial" panose="020B0604020202020204" pitchFamily="34" charset="0"/>
              </a:rPr>
              <a:t>core</a:t>
            </a:r>
          </a:p>
          <a:p>
            <a:pPr marL="0" indent="0">
              <a:buNone/>
            </a:pPr>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Shortwave radiation not strongly absorbed by water vapor, thus magnitudes of shortwave heating near tropopause is smaller than magnitudes of longwave cooling</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Longwave cooling rates offset partially by shortwave heating </a:t>
            </a:r>
            <a:r>
              <a:rPr lang="en-US" sz="1400" dirty="0" smtClean="0">
                <a:latin typeface="Arial" panose="020B0604020202020204" pitchFamily="34" charset="0"/>
                <a:cs typeface="Arial" panose="020B0604020202020204" pitchFamily="34" charset="0"/>
              </a:rPr>
              <a:t>rates, so vortex strengthens still, but slightly less than w/o shortwave radiation</a:t>
            </a:r>
          </a:p>
          <a:p>
            <a:endParaRPr lang="en-US" sz="1900" dirty="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endParaRPr lang="en-US" sz="2400" dirty="0">
              <a:latin typeface="Helvetica"/>
              <a:cs typeface="Helvetica"/>
            </a:endParaRPr>
          </a:p>
        </p:txBody>
      </p:sp>
      <p:sp>
        <p:nvSpPr>
          <p:cNvPr id="13" name="Rectangle 12"/>
          <p:cNvSpPr/>
          <p:nvPr/>
        </p:nvSpPr>
        <p:spPr>
          <a:xfrm>
            <a:off x="988963" y="1816861"/>
            <a:ext cx="3112628" cy="18288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24969" y="4195487"/>
            <a:ext cx="316056" cy="18735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Mechanisms for TPV Intensity Change</a:t>
            </a:r>
            <a:endParaRPr lang="en-US" sz="1800" b="1" dirty="0">
              <a:solidFill>
                <a:srgbClr val="FF0000"/>
              </a:solidFill>
              <a:latin typeface="Arial" panose="020B0604020202020204" pitchFamily="34" charset="0"/>
              <a:cs typeface="Arial" panose="020B0604020202020204" pitchFamily="34" charset="0"/>
            </a:endParaRPr>
          </a:p>
        </p:txBody>
      </p:sp>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(2013)</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92124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2"/>
          <p:cNvSpPr txBox="1">
            <a:spLocks/>
          </p:cNvSpPr>
          <p:nvPr/>
        </p:nvSpPr>
        <p:spPr>
          <a:xfrm>
            <a:off x="72870" y="5965524"/>
            <a:ext cx="4337465" cy="56362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smtClean="0">
                <a:solidFill>
                  <a:srgbClr val="000000"/>
                </a:solidFill>
                <a:latin typeface="Arial" panose="020B0604020202020204" pitchFamily="34" charset="0"/>
                <a:cs typeface="Arial" panose="020B0604020202020204" pitchFamily="34" charset="0"/>
              </a:rPr>
              <a:t>Time series of TPV amplitude for experiments 1–5 on 2 PVU surface. Adapted from Fig. 3 in Cavallo and Hakim (2013)</a:t>
            </a:r>
            <a:endParaRPr lang="en-US" sz="1100" dirty="0">
              <a:solidFill>
                <a:srgbClr val="000000"/>
              </a:solidFill>
              <a:latin typeface="Arial" panose="020B0604020202020204" pitchFamily="34" charset="0"/>
              <a:cs typeface="Arial" panose="020B0604020202020204" pitchFamily="34" charset="0"/>
            </a:endParaRPr>
          </a:p>
        </p:txBody>
      </p:sp>
      <p:pic>
        <p:nvPicPr>
          <p:cNvPr id="3" name="Picture 2" descr="Screen Shot 2016-03-26 at 1.05.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86" y="786339"/>
            <a:ext cx="3914210" cy="1644213"/>
          </a:xfrm>
          <a:prstGeom prst="rect">
            <a:avLst/>
          </a:prstGeom>
        </p:spPr>
      </p:pic>
      <p:pic>
        <p:nvPicPr>
          <p:cNvPr id="4" name="Picture 3" descr="Screen Shot 2016-03-26 at 1.03.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0" y="2649179"/>
            <a:ext cx="4337465" cy="3305705"/>
          </a:xfrm>
          <a:prstGeom prst="rect">
            <a:avLst/>
          </a:prstGeom>
        </p:spPr>
      </p:pic>
      <p:grpSp>
        <p:nvGrpSpPr>
          <p:cNvPr id="7" name="Group 6"/>
          <p:cNvGrpSpPr/>
          <p:nvPr/>
        </p:nvGrpSpPr>
        <p:grpSpPr>
          <a:xfrm>
            <a:off x="4516121" y="1259683"/>
            <a:ext cx="4478232" cy="926513"/>
            <a:chOff x="4464071" y="1332560"/>
            <a:chExt cx="4478232" cy="926513"/>
          </a:xfrm>
        </p:grpSpPr>
        <p:pic>
          <p:nvPicPr>
            <p:cNvPr id="6" name="Picture 5" descr="Screen Shot 2016-03-26 at 1.05.30 PM.png"/>
            <p:cNvPicPr>
              <a:picLocks noChangeAspect="1"/>
            </p:cNvPicPr>
            <p:nvPr/>
          </p:nvPicPr>
          <p:blipFill rotWithShape="1">
            <a:blip r:embed="rId5">
              <a:extLst>
                <a:ext uri="{28A0092B-C50C-407E-A947-70E740481C1C}">
                  <a14:useLocalDpi xmlns:a14="http://schemas.microsoft.com/office/drawing/2010/main" val="0"/>
                </a:ext>
              </a:extLst>
            </a:blip>
            <a:srcRect t="35401"/>
            <a:stretch/>
          </p:blipFill>
          <p:spPr>
            <a:xfrm>
              <a:off x="4694970" y="1332560"/>
              <a:ext cx="4247333" cy="926513"/>
            </a:xfrm>
            <a:prstGeom prst="rect">
              <a:avLst/>
            </a:prstGeom>
          </p:spPr>
        </p:pic>
        <p:pic>
          <p:nvPicPr>
            <p:cNvPr id="25" name="Picture 24" descr="Screen Shot 2016-03-26 at 1.05.30 PM.png"/>
            <p:cNvPicPr>
              <a:picLocks noChangeAspect="1"/>
            </p:cNvPicPr>
            <p:nvPr/>
          </p:nvPicPr>
          <p:blipFill rotWithShape="1">
            <a:blip r:embed="rId5">
              <a:extLst>
                <a:ext uri="{28A0092B-C50C-407E-A947-70E740481C1C}">
                  <a14:useLocalDpi xmlns:a14="http://schemas.microsoft.com/office/drawing/2010/main" val="0"/>
                </a:ext>
              </a:extLst>
            </a:blip>
            <a:srcRect r="89127" b="61605"/>
            <a:stretch/>
          </p:blipFill>
          <p:spPr>
            <a:xfrm>
              <a:off x="4464071" y="1541859"/>
              <a:ext cx="461797" cy="550679"/>
            </a:xfrm>
            <a:prstGeom prst="rect">
              <a:avLst/>
            </a:prstGeom>
          </p:spPr>
        </p:pic>
      </p:grpSp>
      <p:sp>
        <p:nvSpPr>
          <p:cNvPr id="26" name="Content Placeholder 2"/>
          <p:cNvSpPr>
            <a:spLocks noGrp="1"/>
          </p:cNvSpPr>
          <p:nvPr>
            <p:ph idx="1"/>
          </p:nvPr>
        </p:nvSpPr>
        <p:spPr>
          <a:xfrm>
            <a:off x="4601277" y="2703183"/>
            <a:ext cx="4542721" cy="3825970"/>
          </a:xfrm>
        </p:spPr>
        <p:txBody>
          <a:bodyPr>
            <a:normAutofit/>
          </a:bodyPr>
          <a:lstStyle/>
          <a:p>
            <a:r>
              <a:rPr lang="en-US" sz="1300" dirty="0" smtClean="0">
                <a:latin typeface="Arial" panose="020B0604020202020204" pitchFamily="34" charset="0"/>
                <a:cs typeface="Arial" panose="020B0604020202020204" pitchFamily="34" charset="0"/>
              </a:rPr>
              <a:t>E4: Longwave radiative forcing inclusive of water vapor and condensation of water vapor (representative of Arctic winter)</a:t>
            </a:r>
          </a:p>
          <a:p>
            <a:pPr marL="0" indent="0">
              <a:buNone/>
            </a:pPr>
            <a:endParaRPr lang="en-US" sz="1300" dirty="0">
              <a:latin typeface="Arial" panose="020B0604020202020204" pitchFamily="34" charset="0"/>
              <a:cs typeface="Arial" panose="020B0604020202020204" pitchFamily="34" charset="0"/>
            </a:endParaRPr>
          </a:p>
          <a:p>
            <a:r>
              <a:rPr lang="en-US" sz="1300" dirty="0" smtClean="0">
                <a:latin typeface="Arial" panose="020B0604020202020204" pitchFamily="34" charset="0"/>
                <a:cs typeface="Arial" panose="020B0604020202020204" pitchFamily="34" charset="0"/>
              </a:rPr>
              <a:t>Net longwave cooling is stronger, especially in lower and middle troposphere</a:t>
            </a:r>
          </a:p>
          <a:p>
            <a:pPr marL="0" indent="0">
              <a:buNone/>
            </a:pPr>
            <a:endParaRPr lang="en-US" sz="1300" dirty="0">
              <a:latin typeface="Arial" panose="020B0604020202020204" pitchFamily="34" charset="0"/>
              <a:cs typeface="Arial" panose="020B0604020202020204" pitchFamily="34" charset="0"/>
            </a:endParaRPr>
          </a:p>
          <a:p>
            <a:r>
              <a:rPr lang="en-US" sz="1300" dirty="0" smtClean="0">
                <a:latin typeface="Arial" panose="020B0604020202020204" pitchFamily="34" charset="0"/>
                <a:cs typeface="Arial" panose="020B0604020202020204" pitchFamily="34" charset="0"/>
              </a:rPr>
              <a:t>Thus, inclusion of cloud radiative forcing results in stronger longwave cooling gradient from below tropopause to above tropopause in vortex core, resulting in enhanced PV production in upper troposphere in vortex core</a:t>
            </a:r>
          </a:p>
          <a:p>
            <a:pPr marL="0" indent="0">
              <a:buNone/>
            </a:pPr>
            <a:endParaRPr lang="en-US" sz="1300" dirty="0">
              <a:latin typeface="Arial" panose="020B0604020202020204" pitchFamily="34" charset="0"/>
              <a:cs typeface="Arial" panose="020B0604020202020204" pitchFamily="34" charset="0"/>
            </a:endParaRPr>
          </a:p>
          <a:p>
            <a:r>
              <a:rPr lang="en-US" sz="1300" dirty="0" smtClean="0">
                <a:latin typeface="Arial" panose="020B0604020202020204" pitchFamily="34" charset="0"/>
                <a:cs typeface="Arial" panose="020B0604020202020204" pitchFamily="34" charset="0"/>
              </a:rPr>
              <a:t>Clouds more likely associated with TPVs due to reduced static stability and higher relative </a:t>
            </a:r>
            <a:r>
              <a:rPr lang="en-US" sz="1300" dirty="0" err="1" smtClean="0">
                <a:latin typeface="Arial" panose="020B0604020202020204" pitchFamily="34" charset="0"/>
                <a:cs typeface="Arial" panose="020B0604020202020204" pitchFamily="34" charset="0"/>
              </a:rPr>
              <a:t>humidities</a:t>
            </a:r>
            <a:r>
              <a:rPr lang="en-US" sz="1300" dirty="0" smtClean="0">
                <a:latin typeface="Arial" panose="020B0604020202020204" pitchFamily="34" charset="0"/>
                <a:cs typeface="Arial" panose="020B0604020202020204" pitchFamily="34" charset="0"/>
              </a:rPr>
              <a:t> in lower troposphere</a:t>
            </a:r>
          </a:p>
          <a:p>
            <a:endParaRPr lang="en-US" sz="1900" dirty="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endParaRPr lang="en-US" sz="2400" dirty="0">
              <a:latin typeface="Helvetica"/>
              <a:cs typeface="Helvetica"/>
            </a:endParaRPr>
          </a:p>
        </p:txBody>
      </p:sp>
      <p:sp>
        <p:nvSpPr>
          <p:cNvPr id="13" name="Rectangle 12"/>
          <p:cNvSpPr/>
          <p:nvPr/>
        </p:nvSpPr>
        <p:spPr>
          <a:xfrm>
            <a:off x="988963" y="1973026"/>
            <a:ext cx="3112628" cy="18288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24969" y="2790002"/>
            <a:ext cx="316056" cy="18735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Mechanisms for TPV Intensity Change</a:t>
            </a:r>
            <a:endParaRPr lang="en-US" sz="1800" b="1" dirty="0">
              <a:solidFill>
                <a:srgbClr val="FF0000"/>
              </a:solidFill>
              <a:latin typeface="Arial" panose="020B0604020202020204" pitchFamily="34" charset="0"/>
              <a:cs typeface="Arial" panose="020B0604020202020204" pitchFamily="34" charset="0"/>
            </a:endParaRPr>
          </a:p>
        </p:txBody>
      </p:sp>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(2013)</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46730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2"/>
          <p:cNvSpPr txBox="1">
            <a:spLocks/>
          </p:cNvSpPr>
          <p:nvPr/>
        </p:nvSpPr>
        <p:spPr>
          <a:xfrm>
            <a:off x="72870" y="5965524"/>
            <a:ext cx="4337465" cy="56362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100" dirty="0" smtClean="0">
                <a:solidFill>
                  <a:srgbClr val="000000"/>
                </a:solidFill>
                <a:latin typeface="Arial" panose="020B0604020202020204" pitchFamily="34" charset="0"/>
                <a:cs typeface="Arial" panose="020B0604020202020204" pitchFamily="34" charset="0"/>
              </a:rPr>
              <a:t>Time series of TPV amplitude for experiments 1–5 on 2 PVU surface. Adapted from Fig. 3 in Cavallo and Hakim (2013)</a:t>
            </a:r>
            <a:endParaRPr lang="en-US" sz="1100" dirty="0">
              <a:solidFill>
                <a:srgbClr val="000000"/>
              </a:solidFill>
              <a:latin typeface="Arial" panose="020B0604020202020204" pitchFamily="34" charset="0"/>
              <a:cs typeface="Arial" panose="020B0604020202020204" pitchFamily="34" charset="0"/>
            </a:endParaRPr>
          </a:p>
        </p:txBody>
      </p:sp>
      <p:pic>
        <p:nvPicPr>
          <p:cNvPr id="3" name="Picture 2" descr="Screen Shot 2016-03-26 at 1.05.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86" y="786339"/>
            <a:ext cx="3914210" cy="1644213"/>
          </a:xfrm>
          <a:prstGeom prst="rect">
            <a:avLst/>
          </a:prstGeom>
        </p:spPr>
      </p:pic>
      <p:pic>
        <p:nvPicPr>
          <p:cNvPr id="4" name="Picture 3" descr="Screen Shot 2016-03-26 at 1.03.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0" y="2649179"/>
            <a:ext cx="4337465" cy="3305705"/>
          </a:xfrm>
          <a:prstGeom prst="rect">
            <a:avLst/>
          </a:prstGeom>
        </p:spPr>
      </p:pic>
      <p:grpSp>
        <p:nvGrpSpPr>
          <p:cNvPr id="7" name="Group 6"/>
          <p:cNvGrpSpPr/>
          <p:nvPr/>
        </p:nvGrpSpPr>
        <p:grpSpPr>
          <a:xfrm>
            <a:off x="4516121" y="1259683"/>
            <a:ext cx="4478232" cy="926513"/>
            <a:chOff x="4464071" y="1332560"/>
            <a:chExt cx="4478232" cy="926513"/>
          </a:xfrm>
        </p:grpSpPr>
        <p:pic>
          <p:nvPicPr>
            <p:cNvPr id="6" name="Picture 5" descr="Screen Shot 2016-03-26 at 1.05.30 PM.png"/>
            <p:cNvPicPr>
              <a:picLocks noChangeAspect="1"/>
            </p:cNvPicPr>
            <p:nvPr/>
          </p:nvPicPr>
          <p:blipFill rotWithShape="1">
            <a:blip r:embed="rId5">
              <a:extLst>
                <a:ext uri="{28A0092B-C50C-407E-A947-70E740481C1C}">
                  <a14:useLocalDpi xmlns:a14="http://schemas.microsoft.com/office/drawing/2010/main" val="0"/>
                </a:ext>
              </a:extLst>
            </a:blip>
            <a:srcRect t="35401"/>
            <a:stretch/>
          </p:blipFill>
          <p:spPr>
            <a:xfrm>
              <a:off x="4694970" y="1332560"/>
              <a:ext cx="4247333" cy="926513"/>
            </a:xfrm>
            <a:prstGeom prst="rect">
              <a:avLst/>
            </a:prstGeom>
          </p:spPr>
        </p:pic>
        <p:pic>
          <p:nvPicPr>
            <p:cNvPr id="25" name="Picture 24" descr="Screen Shot 2016-03-26 at 1.05.30 PM.png"/>
            <p:cNvPicPr>
              <a:picLocks noChangeAspect="1"/>
            </p:cNvPicPr>
            <p:nvPr/>
          </p:nvPicPr>
          <p:blipFill rotWithShape="1">
            <a:blip r:embed="rId5">
              <a:extLst>
                <a:ext uri="{28A0092B-C50C-407E-A947-70E740481C1C}">
                  <a14:useLocalDpi xmlns:a14="http://schemas.microsoft.com/office/drawing/2010/main" val="0"/>
                </a:ext>
              </a:extLst>
            </a:blip>
            <a:srcRect r="89127" b="61605"/>
            <a:stretch/>
          </p:blipFill>
          <p:spPr>
            <a:xfrm>
              <a:off x="4464071" y="1541859"/>
              <a:ext cx="461797" cy="550679"/>
            </a:xfrm>
            <a:prstGeom prst="rect">
              <a:avLst/>
            </a:prstGeom>
          </p:spPr>
        </p:pic>
      </p:grpSp>
      <p:sp>
        <p:nvSpPr>
          <p:cNvPr id="26" name="Content Placeholder 2"/>
          <p:cNvSpPr>
            <a:spLocks noGrp="1"/>
          </p:cNvSpPr>
          <p:nvPr>
            <p:ph idx="1"/>
          </p:nvPr>
        </p:nvSpPr>
        <p:spPr>
          <a:xfrm>
            <a:off x="4601277" y="2703183"/>
            <a:ext cx="4542721" cy="3564014"/>
          </a:xfrm>
        </p:spPr>
        <p:txBody>
          <a:bodyPr>
            <a:normAutofit fontScale="92500" lnSpcReduction="10000"/>
          </a:bodyPr>
          <a:lstStyle/>
          <a:p>
            <a:r>
              <a:rPr lang="en-US" sz="1400" dirty="0" smtClean="0">
                <a:latin typeface="Arial" panose="020B0604020202020204" pitchFamily="34" charset="0"/>
                <a:cs typeface="Arial" panose="020B0604020202020204" pitchFamily="34" charset="0"/>
              </a:rPr>
              <a:t>E5: </a:t>
            </a:r>
            <a:r>
              <a:rPr lang="en-US" sz="1400" dirty="0" smtClean="0">
                <a:latin typeface="Arial" panose="020B0604020202020204" pitchFamily="34" charset="0"/>
                <a:cs typeface="Arial" panose="020B0604020202020204" pitchFamily="34" charset="0"/>
              </a:rPr>
              <a:t>Longwave radiative forcing inclusive of water vapor, shortwave heating, and latent heating (representative of Arctic Summer)</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TPV intensification is slower with inclusion of shortwave radiation because there is a reduction of cloud in vortex core</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Longwave radiative cooling is thus smaller</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Longwave radiative cooling above cloud destabilizes air, promoting cloud maintenance, but shortwave radiative cooling partially offsets the cooling, resulting in reduction in cloud concentration</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Even if </a:t>
            </a:r>
            <a:r>
              <a:rPr lang="en-US" sz="1400" dirty="0" smtClean="0">
                <a:latin typeface="Arial" panose="020B0604020202020204" pitchFamily="34" charset="0"/>
                <a:cs typeface="Arial" panose="020B0604020202020204" pitchFamily="34" charset="0"/>
              </a:rPr>
              <a:t>clouds </a:t>
            </a:r>
            <a:r>
              <a:rPr lang="en-US" sz="1400" dirty="0" smtClean="0">
                <a:latin typeface="Arial" panose="020B0604020202020204" pitchFamily="34" charset="0"/>
                <a:cs typeface="Arial" panose="020B0604020202020204" pitchFamily="34" charset="0"/>
              </a:rPr>
              <a:t>diminish, vortex will still intensify due to presence of vertical water vapor gradient</a:t>
            </a: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endParaRPr lang="en-US" sz="2400" dirty="0">
              <a:latin typeface="Helvetica"/>
              <a:cs typeface="Helvetica"/>
            </a:endParaRPr>
          </a:p>
        </p:txBody>
      </p:sp>
      <p:sp>
        <p:nvSpPr>
          <p:cNvPr id="13" name="Rectangle 12"/>
          <p:cNvSpPr/>
          <p:nvPr/>
        </p:nvSpPr>
        <p:spPr>
          <a:xfrm>
            <a:off x="988963" y="2129191"/>
            <a:ext cx="3112628" cy="18288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24969" y="3820691"/>
            <a:ext cx="316056" cy="18735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Mechanisms for TPV Intensity Change</a:t>
            </a:r>
            <a:endParaRPr lang="en-US" sz="1800" b="1" dirty="0">
              <a:solidFill>
                <a:srgbClr val="FF0000"/>
              </a:solidFill>
              <a:latin typeface="Arial" panose="020B0604020202020204" pitchFamily="34" charset="0"/>
              <a:cs typeface="Arial" panose="020B0604020202020204" pitchFamily="34" charset="0"/>
            </a:endParaRPr>
          </a:p>
        </p:txBody>
      </p:sp>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Cavallo and Hakim (2013)</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76836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000372" y="6611067"/>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858660" y="6593422"/>
            <a:ext cx="199901" cy="199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334282" y="-33716"/>
            <a:ext cx="8809717" cy="722220"/>
          </a:xfrm>
        </p:spPr>
        <p:txBody>
          <a:bodyPr>
            <a:noAutofit/>
          </a:bodyPr>
          <a:lstStyle/>
          <a:p>
            <a:pPr algn="l"/>
            <a:r>
              <a:rPr lang="en-US" sz="1800" b="1" dirty="0" smtClean="0">
                <a:solidFill>
                  <a:srgbClr val="FF0000"/>
                </a:solidFill>
                <a:latin typeface="Arial" panose="020B0604020202020204" pitchFamily="34" charset="0"/>
                <a:cs typeface="Arial" panose="020B0604020202020204" pitchFamily="34" charset="0"/>
              </a:rPr>
              <a:t>References</a:t>
            </a:r>
            <a:endParaRPr lang="en-US" sz="1800" b="1" dirty="0">
              <a:solidFill>
                <a:srgbClr val="FF0000"/>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457200" y="848173"/>
            <a:ext cx="8229600" cy="594515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latin typeface="Arial"/>
                <a:cs typeface="Arial"/>
              </a:rPr>
              <a:t>Cavallo, S. M., and G. J. Hakim, 2009: Potential Vorticity Diagnosis of a Tropopause Polar </a:t>
            </a:r>
            <a:r>
              <a:rPr lang="en-US" sz="1500" dirty="0">
                <a:latin typeface="Arial"/>
                <a:cs typeface="Arial"/>
              </a:rPr>
              <a:t>	</a:t>
            </a:r>
            <a:r>
              <a:rPr lang="en-US" sz="1500" dirty="0" smtClean="0">
                <a:latin typeface="Arial"/>
                <a:cs typeface="Arial"/>
              </a:rPr>
              <a:t>	</a:t>
            </a:r>
            <a:endParaRPr lang="en-US" sz="1500" dirty="0">
              <a:latin typeface="Arial"/>
              <a:cs typeface="Arial"/>
            </a:endParaRPr>
          </a:p>
          <a:p>
            <a:pPr marL="0" indent="0">
              <a:buNone/>
            </a:pPr>
            <a:r>
              <a:rPr lang="en-US" sz="1500" dirty="0" smtClean="0">
                <a:latin typeface="Arial"/>
                <a:cs typeface="Arial"/>
              </a:rPr>
              <a:t>		Cyclone</a:t>
            </a:r>
            <a:r>
              <a:rPr lang="en-US" sz="1500" dirty="0">
                <a:latin typeface="Arial"/>
                <a:cs typeface="Arial"/>
              </a:rPr>
              <a:t>. </a:t>
            </a:r>
            <a:r>
              <a:rPr lang="en-US" sz="1500" i="1" dirty="0">
                <a:latin typeface="Arial"/>
                <a:cs typeface="Arial"/>
              </a:rPr>
              <a:t>Mon. </a:t>
            </a:r>
            <a:r>
              <a:rPr lang="en-US" sz="1500" i="1" dirty="0" err="1" smtClean="0">
                <a:latin typeface="Arial"/>
                <a:cs typeface="Arial"/>
              </a:rPr>
              <a:t>Wea</a:t>
            </a:r>
            <a:r>
              <a:rPr lang="en-US" sz="1500" i="1" dirty="0">
                <a:latin typeface="Arial"/>
                <a:cs typeface="Arial"/>
              </a:rPr>
              <a:t>. Rev.</a:t>
            </a:r>
            <a:r>
              <a:rPr lang="en-US" sz="1500" dirty="0">
                <a:latin typeface="Arial"/>
                <a:cs typeface="Arial"/>
              </a:rPr>
              <a:t>, </a:t>
            </a:r>
            <a:r>
              <a:rPr lang="en-US" sz="1500" b="1" dirty="0">
                <a:latin typeface="Arial"/>
                <a:cs typeface="Arial"/>
              </a:rPr>
              <a:t>137</a:t>
            </a:r>
            <a:r>
              <a:rPr lang="en-US" sz="1500" dirty="0">
                <a:latin typeface="Arial"/>
                <a:cs typeface="Arial"/>
              </a:rPr>
              <a:t>, 1358–1371</a:t>
            </a:r>
            <a:r>
              <a:rPr lang="en-US" sz="1500" dirty="0" smtClean="0">
                <a:latin typeface="Arial"/>
                <a:cs typeface="Arial"/>
              </a:rPr>
              <a:t>.</a:t>
            </a:r>
          </a:p>
          <a:p>
            <a:r>
              <a:rPr lang="en-US" sz="1500" dirty="0">
                <a:latin typeface="Arial"/>
                <a:cs typeface="Arial"/>
              </a:rPr>
              <a:t>Cavallo, S. M., and G. J. Hakim, </a:t>
            </a:r>
            <a:r>
              <a:rPr lang="en-US" sz="1500" dirty="0" smtClean="0">
                <a:latin typeface="Arial"/>
                <a:cs typeface="Arial"/>
              </a:rPr>
              <a:t>2010: The composite structure of tropopause polar cyclones from a </a:t>
            </a:r>
          </a:p>
          <a:p>
            <a:pPr marL="0" indent="0">
              <a:buNone/>
            </a:pPr>
            <a:r>
              <a:rPr lang="en-US" sz="1500" dirty="0">
                <a:latin typeface="Arial"/>
                <a:cs typeface="Arial"/>
              </a:rPr>
              <a:t>	</a:t>
            </a:r>
            <a:r>
              <a:rPr lang="en-US" sz="1500" dirty="0" smtClean="0">
                <a:latin typeface="Arial"/>
                <a:cs typeface="Arial"/>
              </a:rPr>
              <a:t>	</a:t>
            </a:r>
            <a:r>
              <a:rPr lang="en-US" sz="1500" dirty="0" err="1" smtClean="0">
                <a:latin typeface="Arial"/>
                <a:cs typeface="Arial"/>
              </a:rPr>
              <a:t>mesoscale</a:t>
            </a:r>
            <a:r>
              <a:rPr lang="en-US" sz="1500" dirty="0" smtClean="0">
                <a:latin typeface="Arial"/>
                <a:cs typeface="Arial"/>
              </a:rPr>
              <a:t> model. </a:t>
            </a:r>
            <a:r>
              <a:rPr lang="en-US" sz="1500" i="1" dirty="0">
                <a:latin typeface="Arial"/>
                <a:cs typeface="Arial"/>
              </a:rPr>
              <a:t>Mon. </a:t>
            </a:r>
            <a:r>
              <a:rPr lang="en-US" sz="1500" i="1" dirty="0" err="1">
                <a:latin typeface="Arial"/>
                <a:cs typeface="Arial"/>
              </a:rPr>
              <a:t>Wea</a:t>
            </a:r>
            <a:r>
              <a:rPr lang="en-US" sz="1500" i="1" dirty="0">
                <a:latin typeface="Arial"/>
                <a:cs typeface="Arial"/>
              </a:rPr>
              <a:t>. Rev.</a:t>
            </a:r>
            <a:r>
              <a:rPr lang="en-US" sz="1500" dirty="0">
                <a:latin typeface="Arial"/>
                <a:cs typeface="Arial"/>
              </a:rPr>
              <a:t>, </a:t>
            </a:r>
            <a:r>
              <a:rPr lang="en-US" sz="1500" b="1" dirty="0" smtClean="0">
                <a:latin typeface="Arial"/>
                <a:cs typeface="Arial"/>
              </a:rPr>
              <a:t>138</a:t>
            </a:r>
            <a:r>
              <a:rPr lang="en-US" sz="1500" dirty="0" smtClean="0">
                <a:latin typeface="Arial"/>
                <a:cs typeface="Arial"/>
              </a:rPr>
              <a:t>, 3840–3857. </a:t>
            </a:r>
            <a:endParaRPr lang="en-US" sz="1500" dirty="0">
              <a:latin typeface="Arial"/>
              <a:cs typeface="Arial"/>
            </a:endParaRPr>
          </a:p>
          <a:p>
            <a:r>
              <a:rPr lang="en-US" sz="1500" dirty="0" smtClean="0">
                <a:latin typeface="Arial"/>
                <a:cs typeface="Arial"/>
              </a:rPr>
              <a:t>Cavallo, S. M., and G. J. Hakim, 2012: </a:t>
            </a:r>
            <a:r>
              <a:rPr lang="en-US" sz="1500" dirty="0">
                <a:latin typeface="Arial"/>
                <a:cs typeface="Arial"/>
              </a:rPr>
              <a:t>Radiative Impact on Tropopause Polar Vortices over the </a:t>
            </a:r>
          </a:p>
          <a:p>
            <a:pPr marL="0" indent="0">
              <a:buNone/>
            </a:pPr>
            <a:r>
              <a:rPr lang="en-US" sz="1500" dirty="0" smtClean="0">
                <a:latin typeface="Arial"/>
                <a:cs typeface="Arial"/>
              </a:rPr>
              <a:t>		Arctic</a:t>
            </a:r>
            <a:r>
              <a:rPr lang="en-US" sz="1500" dirty="0">
                <a:latin typeface="Arial"/>
                <a:cs typeface="Arial"/>
              </a:rPr>
              <a:t>. </a:t>
            </a:r>
            <a:r>
              <a:rPr lang="en-US" sz="1500" i="1" dirty="0">
                <a:latin typeface="Arial"/>
                <a:cs typeface="Arial"/>
              </a:rPr>
              <a:t>Mon. </a:t>
            </a:r>
            <a:r>
              <a:rPr lang="en-US" sz="1500" i="1" dirty="0" err="1">
                <a:latin typeface="Arial"/>
                <a:cs typeface="Arial"/>
              </a:rPr>
              <a:t>Wea</a:t>
            </a:r>
            <a:r>
              <a:rPr lang="en-US" sz="1500" i="1" dirty="0">
                <a:latin typeface="Arial"/>
                <a:cs typeface="Arial"/>
              </a:rPr>
              <a:t>. Rev.</a:t>
            </a:r>
            <a:r>
              <a:rPr lang="en-US" sz="1500" dirty="0">
                <a:latin typeface="Arial"/>
                <a:cs typeface="Arial"/>
              </a:rPr>
              <a:t>, </a:t>
            </a:r>
            <a:r>
              <a:rPr lang="en-US" sz="1500" b="1" dirty="0">
                <a:latin typeface="Arial"/>
                <a:cs typeface="Arial"/>
              </a:rPr>
              <a:t>140</a:t>
            </a:r>
            <a:r>
              <a:rPr lang="en-US" sz="1500" dirty="0">
                <a:latin typeface="Arial"/>
                <a:cs typeface="Arial"/>
              </a:rPr>
              <a:t>, 1683–1702</a:t>
            </a:r>
            <a:r>
              <a:rPr lang="en-US" sz="1500" dirty="0" smtClean="0">
                <a:latin typeface="Arial"/>
                <a:cs typeface="Arial"/>
              </a:rPr>
              <a:t>.</a:t>
            </a:r>
            <a:r>
              <a:rPr lang="en-US" sz="1500" dirty="0">
                <a:latin typeface="Arial"/>
                <a:cs typeface="Arial"/>
              </a:rPr>
              <a:t> </a:t>
            </a:r>
          </a:p>
          <a:p>
            <a:r>
              <a:rPr lang="en-US" sz="1500" dirty="0">
                <a:latin typeface="Arial"/>
                <a:cs typeface="Arial"/>
              </a:rPr>
              <a:t>Cavallo, S. M., and G. J. Hakim, 2013: Physical Mechanisms of Tropopause Polar Vortex </a:t>
            </a:r>
          </a:p>
          <a:p>
            <a:pPr marL="0" indent="0">
              <a:buNone/>
            </a:pPr>
            <a:r>
              <a:rPr lang="en-US" sz="1500" dirty="0">
                <a:latin typeface="Arial"/>
                <a:cs typeface="Arial"/>
              </a:rPr>
              <a:t>	</a:t>
            </a:r>
            <a:r>
              <a:rPr lang="en-US" sz="1500" dirty="0" smtClean="0">
                <a:latin typeface="Arial"/>
                <a:cs typeface="Arial"/>
              </a:rPr>
              <a:t>	Intensity </a:t>
            </a:r>
            <a:r>
              <a:rPr lang="en-US" sz="1500" dirty="0">
                <a:latin typeface="Arial"/>
                <a:cs typeface="Arial"/>
              </a:rPr>
              <a:t>Change. </a:t>
            </a:r>
            <a:r>
              <a:rPr lang="en-US" sz="1500" i="1" dirty="0">
                <a:latin typeface="Arial"/>
                <a:cs typeface="Arial"/>
              </a:rPr>
              <a:t>J. Atmos. Sci.</a:t>
            </a:r>
            <a:r>
              <a:rPr lang="en-US" sz="1500" dirty="0">
                <a:latin typeface="Arial"/>
                <a:cs typeface="Arial"/>
              </a:rPr>
              <a:t>, </a:t>
            </a:r>
            <a:r>
              <a:rPr lang="en-US" sz="1500" b="1" dirty="0">
                <a:latin typeface="Arial"/>
                <a:cs typeface="Arial"/>
              </a:rPr>
              <a:t>70</a:t>
            </a:r>
            <a:r>
              <a:rPr lang="en-US" sz="1500" dirty="0">
                <a:latin typeface="Arial"/>
                <a:cs typeface="Arial"/>
              </a:rPr>
              <a:t>, 3359–3373</a:t>
            </a:r>
            <a:r>
              <a:rPr lang="en-US" sz="1500" dirty="0" smtClean="0">
                <a:latin typeface="Arial"/>
                <a:cs typeface="Arial"/>
              </a:rPr>
              <a:t>.</a:t>
            </a:r>
          </a:p>
          <a:p>
            <a:r>
              <a:rPr lang="en-US" sz="1500" dirty="0">
                <a:latin typeface="Arial"/>
                <a:cs typeface="Arial"/>
              </a:rPr>
              <a:t>Hakim, G. J., L. F. Bosart, and D. Keyser, 1995: The Ohio Valley wave-merger cyclogenesis </a:t>
            </a:r>
          </a:p>
          <a:p>
            <a:pPr marL="0" indent="0">
              <a:buNone/>
            </a:pPr>
            <a:r>
              <a:rPr lang="en-US" sz="1500" dirty="0" smtClean="0">
                <a:latin typeface="Arial"/>
                <a:cs typeface="Arial"/>
              </a:rPr>
              <a:t>		event </a:t>
            </a:r>
            <a:r>
              <a:rPr lang="en-US" sz="1500" dirty="0">
                <a:latin typeface="Arial"/>
                <a:cs typeface="Arial"/>
              </a:rPr>
              <a:t>of 25–26 January 1978. Part I: Multiscale case study. </a:t>
            </a:r>
            <a:r>
              <a:rPr lang="en-US" sz="1500" i="1" dirty="0">
                <a:latin typeface="Arial"/>
                <a:cs typeface="Arial"/>
              </a:rPr>
              <a:t>Mon. </a:t>
            </a:r>
            <a:r>
              <a:rPr lang="en-US" sz="1500" i="1" dirty="0" err="1">
                <a:latin typeface="Arial"/>
                <a:cs typeface="Arial"/>
              </a:rPr>
              <a:t>Wea</a:t>
            </a:r>
            <a:r>
              <a:rPr lang="en-US" sz="1500" i="1" dirty="0">
                <a:latin typeface="Arial"/>
                <a:cs typeface="Arial"/>
              </a:rPr>
              <a:t>. Rev</a:t>
            </a:r>
            <a:r>
              <a:rPr lang="en-US" sz="1500" dirty="0">
                <a:latin typeface="Arial"/>
                <a:cs typeface="Arial"/>
              </a:rPr>
              <a:t>., </a:t>
            </a:r>
            <a:r>
              <a:rPr lang="en-US" sz="1500" b="1" dirty="0">
                <a:latin typeface="Arial"/>
                <a:cs typeface="Arial"/>
              </a:rPr>
              <a:t>123</a:t>
            </a:r>
            <a:r>
              <a:rPr lang="en-US" sz="1500" dirty="0">
                <a:latin typeface="Arial"/>
                <a:cs typeface="Arial"/>
              </a:rPr>
              <a:t>, 2663–</a:t>
            </a:r>
          </a:p>
          <a:p>
            <a:pPr marL="0" indent="0">
              <a:buNone/>
            </a:pPr>
            <a:r>
              <a:rPr lang="en-US" sz="1500" dirty="0">
                <a:latin typeface="Arial"/>
                <a:cs typeface="Arial"/>
              </a:rPr>
              <a:t>	</a:t>
            </a:r>
            <a:r>
              <a:rPr lang="en-US" sz="1500" dirty="0" smtClean="0">
                <a:latin typeface="Arial"/>
                <a:cs typeface="Arial"/>
              </a:rPr>
              <a:t>	2692</a:t>
            </a:r>
            <a:r>
              <a:rPr lang="en-US" sz="1500" dirty="0">
                <a:latin typeface="Arial"/>
                <a:cs typeface="Arial"/>
              </a:rPr>
              <a:t>.  </a:t>
            </a:r>
          </a:p>
          <a:p>
            <a:r>
              <a:rPr lang="en-US" sz="1500" dirty="0">
                <a:latin typeface="Arial"/>
                <a:cs typeface="Arial"/>
              </a:rPr>
              <a:t>Hakim, G. J., D. Keyser, and L. F. Bosart, 1996: The Ohio Valley wave-merger cyclogenesis </a:t>
            </a:r>
          </a:p>
          <a:p>
            <a:pPr marL="0" indent="0">
              <a:buNone/>
            </a:pPr>
            <a:r>
              <a:rPr lang="en-US" sz="1500" dirty="0" smtClean="0">
                <a:latin typeface="Arial"/>
                <a:cs typeface="Arial"/>
              </a:rPr>
              <a:t>		event </a:t>
            </a:r>
            <a:r>
              <a:rPr lang="en-US" sz="1500" dirty="0">
                <a:latin typeface="Arial"/>
                <a:cs typeface="Arial"/>
              </a:rPr>
              <a:t>of 25–26 January 1978. Part II: Diagnosis using </a:t>
            </a:r>
            <a:r>
              <a:rPr lang="en-US" sz="1500" dirty="0" err="1">
                <a:latin typeface="Arial"/>
                <a:cs typeface="Arial"/>
              </a:rPr>
              <a:t>quasigeostrophic</a:t>
            </a:r>
            <a:r>
              <a:rPr lang="en-US" sz="1500" dirty="0">
                <a:latin typeface="Arial"/>
                <a:cs typeface="Arial"/>
              </a:rPr>
              <a:t> potential vorticity </a:t>
            </a:r>
            <a:r>
              <a:rPr lang="en-US" sz="1500" dirty="0" smtClean="0">
                <a:latin typeface="Arial"/>
                <a:cs typeface="Arial"/>
              </a:rPr>
              <a:t>			inversion</a:t>
            </a:r>
            <a:r>
              <a:rPr lang="en-US" sz="1500" dirty="0">
                <a:latin typeface="Arial"/>
                <a:cs typeface="Arial"/>
              </a:rPr>
              <a:t>. </a:t>
            </a:r>
            <a:r>
              <a:rPr lang="en-US" sz="1500" i="1" dirty="0">
                <a:latin typeface="Arial"/>
                <a:cs typeface="Arial"/>
              </a:rPr>
              <a:t>Mon. </a:t>
            </a:r>
            <a:r>
              <a:rPr lang="en-US" sz="1500" i="1" dirty="0" err="1">
                <a:latin typeface="Arial"/>
                <a:cs typeface="Arial"/>
              </a:rPr>
              <a:t>Wea</a:t>
            </a:r>
            <a:r>
              <a:rPr lang="en-US" sz="1500" i="1" dirty="0">
                <a:latin typeface="Arial"/>
                <a:cs typeface="Arial"/>
              </a:rPr>
              <a:t>. Rev</a:t>
            </a:r>
            <a:r>
              <a:rPr lang="en-US" sz="1500" dirty="0">
                <a:latin typeface="Arial"/>
                <a:cs typeface="Arial"/>
              </a:rPr>
              <a:t>., </a:t>
            </a:r>
            <a:r>
              <a:rPr lang="en-US" sz="1500" b="1" dirty="0">
                <a:latin typeface="Arial"/>
                <a:cs typeface="Arial"/>
              </a:rPr>
              <a:t>124</a:t>
            </a:r>
            <a:r>
              <a:rPr lang="en-US" sz="1500" dirty="0">
                <a:latin typeface="Arial"/>
                <a:cs typeface="Arial"/>
              </a:rPr>
              <a:t>, 2176–2205</a:t>
            </a:r>
            <a:r>
              <a:rPr lang="en-US" sz="1500" dirty="0" smtClean="0">
                <a:latin typeface="Arial"/>
                <a:cs typeface="Arial"/>
              </a:rPr>
              <a:t>.</a:t>
            </a:r>
          </a:p>
          <a:p>
            <a:r>
              <a:rPr lang="en-US" sz="1500" dirty="0" smtClean="0">
                <a:latin typeface="Arial"/>
                <a:cs typeface="Arial"/>
              </a:rPr>
              <a:t>Hakim, G. J., 2000: Climatology of coherent structures on the extratropical tropopause.</a:t>
            </a:r>
            <a:r>
              <a:rPr lang="en-US" sz="1500" i="1" dirty="0" smtClean="0">
                <a:latin typeface="Arial"/>
                <a:cs typeface="Arial"/>
              </a:rPr>
              <a:t> Mon. 	</a:t>
            </a:r>
            <a:endParaRPr lang="en-US" sz="1500" i="1" dirty="0">
              <a:latin typeface="Arial"/>
              <a:cs typeface="Arial"/>
            </a:endParaRPr>
          </a:p>
          <a:p>
            <a:pPr marL="0" indent="0">
              <a:buNone/>
            </a:pPr>
            <a:r>
              <a:rPr lang="en-US" sz="1500" i="1" dirty="0" smtClean="0">
                <a:latin typeface="Arial"/>
                <a:cs typeface="Arial"/>
              </a:rPr>
              <a:t>		</a:t>
            </a:r>
            <a:r>
              <a:rPr lang="en-US" sz="1500" i="1" dirty="0" err="1" smtClean="0">
                <a:latin typeface="Arial"/>
                <a:cs typeface="Arial"/>
              </a:rPr>
              <a:t>Wea</a:t>
            </a:r>
            <a:r>
              <a:rPr lang="en-US" sz="1500" i="1" dirty="0" smtClean="0">
                <a:latin typeface="Arial"/>
                <a:cs typeface="Arial"/>
              </a:rPr>
              <a:t>. Rev</a:t>
            </a:r>
            <a:r>
              <a:rPr lang="en-US" sz="1500" dirty="0" smtClean="0">
                <a:latin typeface="Arial"/>
                <a:cs typeface="Arial"/>
              </a:rPr>
              <a:t>., </a:t>
            </a:r>
            <a:r>
              <a:rPr lang="en-US" sz="1500" b="1" dirty="0" smtClean="0">
                <a:latin typeface="Arial"/>
                <a:cs typeface="Arial"/>
              </a:rPr>
              <a:t>128</a:t>
            </a:r>
            <a:r>
              <a:rPr lang="en-US" sz="1500" dirty="0" smtClean="0">
                <a:latin typeface="Arial"/>
                <a:cs typeface="Arial"/>
              </a:rPr>
              <a:t>, 385–406.</a:t>
            </a:r>
          </a:p>
          <a:p>
            <a:r>
              <a:rPr lang="en-US" sz="1500" dirty="0" smtClean="0">
                <a:latin typeface="Arial"/>
                <a:cs typeface="Arial"/>
              </a:rPr>
              <a:t>Hakim, G. J., and A. K. </a:t>
            </a:r>
            <a:r>
              <a:rPr lang="en-US" sz="1500" dirty="0" err="1" smtClean="0">
                <a:latin typeface="Arial"/>
                <a:cs typeface="Arial"/>
              </a:rPr>
              <a:t>Canavan</a:t>
            </a:r>
            <a:r>
              <a:rPr lang="en-US" sz="1500" dirty="0" smtClean="0">
                <a:latin typeface="Arial"/>
                <a:cs typeface="Arial"/>
              </a:rPr>
              <a:t>, 2005: Observed cyclone–anticyclone tropopause vortex </a:t>
            </a:r>
          </a:p>
          <a:p>
            <a:pPr marL="0" indent="0">
              <a:buNone/>
            </a:pPr>
            <a:r>
              <a:rPr lang="en-US" sz="1500" dirty="0">
                <a:latin typeface="Arial"/>
                <a:cs typeface="Arial"/>
              </a:rPr>
              <a:t>	</a:t>
            </a:r>
            <a:r>
              <a:rPr lang="en-US" sz="1500" dirty="0" smtClean="0">
                <a:latin typeface="Arial"/>
                <a:cs typeface="Arial"/>
              </a:rPr>
              <a:t>	asymmetries. </a:t>
            </a:r>
            <a:r>
              <a:rPr lang="en-US" sz="1500" i="1" dirty="0" smtClean="0">
                <a:latin typeface="Arial"/>
                <a:cs typeface="Arial"/>
              </a:rPr>
              <a:t>J. Atmos. Sci.</a:t>
            </a:r>
            <a:r>
              <a:rPr lang="en-US" sz="1500" dirty="0" smtClean="0">
                <a:latin typeface="Arial"/>
                <a:cs typeface="Arial"/>
              </a:rPr>
              <a:t>, </a:t>
            </a:r>
            <a:r>
              <a:rPr lang="en-US" sz="1500" b="1" dirty="0" smtClean="0">
                <a:latin typeface="Arial"/>
                <a:cs typeface="Arial"/>
              </a:rPr>
              <a:t>62</a:t>
            </a:r>
            <a:r>
              <a:rPr lang="en-US" sz="1500" dirty="0" smtClean="0">
                <a:latin typeface="Arial"/>
                <a:cs typeface="Arial"/>
              </a:rPr>
              <a:t>, 231–240. </a:t>
            </a:r>
          </a:p>
          <a:p>
            <a:r>
              <a:rPr lang="en-US" sz="1500" dirty="0">
                <a:latin typeface="Arial"/>
                <a:cs typeface="Arial"/>
              </a:rPr>
              <a:t>Hoskins, B. J., M. E. McIntyre, and A. W. Robertson, 1985: On the use and significance of </a:t>
            </a:r>
            <a:r>
              <a:rPr lang="en-US" sz="1500" dirty="0" smtClean="0">
                <a:latin typeface="Arial"/>
                <a:cs typeface="Arial"/>
              </a:rPr>
              <a:t>isentropic </a:t>
            </a:r>
          </a:p>
          <a:p>
            <a:pPr marL="0" indent="0">
              <a:buNone/>
            </a:pPr>
            <a:r>
              <a:rPr lang="en-US" sz="1500" dirty="0">
                <a:latin typeface="Arial"/>
                <a:cs typeface="Arial"/>
              </a:rPr>
              <a:t>	</a:t>
            </a:r>
            <a:r>
              <a:rPr lang="en-US" sz="1500" dirty="0" smtClean="0">
                <a:latin typeface="Arial"/>
                <a:cs typeface="Arial"/>
              </a:rPr>
              <a:t>	potential </a:t>
            </a:r>
            <a:r>
              <a:rPr lang="en-US" sz="1500" dirty="0">
                <a:latin typeface="Arial"/>
                <a:cs typeface="Arial"/>
              </a:rPr>
              <a:t>vorticity maps. </a:t>
            </a:r>
            <a:r>
              <a:rPr lang="en-US" sz="1500" i="1" dirty="0">
                <a:latin typeface="Arial"/>
                <a:cs typeface="Arial"/>
              </a:rPr>
              <a:t>Quart. J. Roy. Meteor. Soc</a:t>
            </a:r>
            <a:r>
              <a:rPr lang="en-US" sz="1500" dirty="0">
                <a:latin typeface="Arial"/>
                <a:cs typeface="Arial"/>
              </a:rPr>
              <a:t>., </a:t>
            </a:r>
            <a:r>
              <a:rPr lang="en-US" sz="1500" b="1" dirty="0">
                <a:latin typeface="Arial"/>
                <a:cs typeface="Arial"/>
              </a:rPr>
              <a:t>111</a:t>
            </a:r>
            <a:r>
              <a:rPr lang="en-US" sz="1500" dirty="0">
                <a:latin typeface="Arial"/>
                <a:cs typeface="Arial"/>
              </a:rPr>
              <a:t>, 877–956</a:t>
            </a:r>
            <a:r>
              <a:rPr lang="en-US" sz="1500" dirty="0" smtClean="0">
                <a:latin typeface="Arial"/>
                <a:cs typeface="Arial"/>
              </a:rPr>
              <a:t>.</a:t>
            </a:r>
          </a:p>
          <a:p>
            <a:r>
              <a:rPr lang="en-US" sz="1500" dirty="0">
                <a:latin typeface="Arial"/>
                <a:cs typeface="Arial"/>
              </a:rPr>
              <a:t>Pyle, M. E., et al., 2004: A diagnostic study of jet streaks: Kinematic signatures and relationship </a:t>
            </a:r>
          </a:p>
          <a:p>
            <a:pPr marL="0" indent="0">
              <a:buNone/>
            </a:pPr>
            <a:r>
              <a:rPr lang="en-US" sz="1500" dirty="0" smtClean="0">
                <a:latin typeface="Arial"/>
                <a:cs typeface="Arial"/>
              </a:rPr>
              <a:t>		to </a:t>
            </a:r>
            <a:r>
              <a:rPr lang="en-US" sz="1500" dirty="0">
                <a:latin typeface="Arial"/>
                <a:cs typeface="Arial"/>
              </a:rPr>
              <a:t>coherent tropopause disturbances. </a:t>
            </a:r>
            <a:r>
              <a:rPr lang="en-US" sz="1500" i="1" dirty="0">
                <a:latin typeface="Arial"/>
                <a:cs typeface="Arial"/>
              </a:rPr>
              <a:t>Mon. </a:t>
            </a:r>
            <a:r>
              <a:rPr lang="en-US" sz="1500" i="1" dirty="0" err="1">
                <a:latin typeface="Arial"/>
                <a:cs typeface="Arial"/>
              </a:rPr>
              <a:t>Wea</a:t>
            </a:r>
            <a:r>
              <a:rPr lang="en-US" sz="1500" i="1" dirty="0">
                <a:latin typeface="Arial"/>
                <a:cs typeface="Arial"/>
              </a:rPr>
              <a:t>. Rev., </a:t>
            </a:r>
            <a:r>
              <a:rPr lang="en-US" sz="1500" b="1" dirty="0">
                <a:latin typeface="Arial"/>
                <a:cs typeface="Arial"/>
              </a:rPr>
              <a:t>132</a:t>
            </a:r>
            <a:r>
              <a:rPr lang="en-US" sz="1500" dirty="0">
                <a:latin typeface="Arial"/>
                <a:cs typeface="Arial"/>
              </a:rPr>
              <a:t>, 297–319.</a:t>
            </a:r>
          </a:p>
          <a:p>
            <a:r>
              <a:rPr lang="en-US" sz="1500" dirty="0">
                <a:latin typeface="Arial"/>
                <a:cs typeface="Arial"/>
              </a:rPr>
              <a:t>Shapiro, M. A., T. </a:t>
            </a:r>
            <a:r>
              <a:rPr lang="en-US" sz="1500" dirty="0" err="1">
                <a:latin typeface="Arial"/>
                <a:cs typeface="Arial"/>
              </a:rPr>
              <a:t>Hampel</a:t>
            </a:r>
            <a:r>
              <a:rPr lang="en-US" sz="1500" dirty="0">
                <a:latin typeface="Arial"/>
                <a:cs typeface="Arial"/>
              </a:rPr>
              <a:t> and A. J. Krueger, 1987: The Arctic tropopause fold. </a:t>
            </a:r>
            <a:r>
              <a:rPr lang="en-US" sz="1500" i="1" dirty="0">
                <a:latin typeface="Arial"/>
                <a:cs typeface="Arial"/>
              </a:rPr>
              <a:t>Mon. </a:t>
            </a:r>
            <a:r>
              <a:rPr lang="en-US" sz="1500" i="1" dirty="0" err="1">
                <a:latin typeface="Arial"/>
                <a:cs typeface="Arial"/>
              </a:rPr>
              <a:t>Wea</a:t>
            </a:r>
            <a:r>
              <a:rPr lang="en-US" sz="1500" i="1" dirty="0">
                <a:latin typeface="Arial"/>
                <a:cs typeface="Arial"/>
              </a:rPr>
              <a:t>. </a:t>
            </a:r>
            <a:endParaRPr lang="en-US" sz="1500" dirty="0">
              <a:latin typeface="Arial"/>
              <a:cs typeface="Arial"/>
            </a:endParaRPr>
          </a:p>
          <a:p>
            <a:pPr marL="0" indent="0">
              <a:buNone/>
            </a:pPr>
            <a:r>
              <a:rPr lang="en-US" sz="1500" i="1" dirty="0" smtClean="0">
                <a:latin typeface="Arial"/>
                <a:cs typeface="Arial"/>
              </a:rPr>
              <a:t>		Rev</a:t>
            </a:r>
            <a:r>
              <a:rPr lang="en-US" sz="1500" dirty="0">
                <a:latin typeface="Arial"/>
                <a:cs typeface="Arial"/>
              </a:rPr>
              <a:t>., </a:t>
            </a:r>
            <a:r>
              <a:rPr lang="en-US" sz="1500" b="1" dirty="0">
                <a:latin typeface="Arial"/>
                <a:cs typeface="Arial"/>
              </a:rPr>
              <a:t>115</a:t>
            </a:r>
            <a:r>
              <a:rPr lang="en-US" sz="1500" dirty="0">
                <a:latin typeface="Arial"/>
                <a:cs typeface="Arial"/>
              </a:rPr>
              <a:t>, 444–454</a:t>
            </a:r>
            <a:r>
              <a:rPr lang="en-US" sz="1500" dirty="0" smtClean="0">
                <a:latin typeface="Arial"/>
                <a:cs typeface="Arial"/>
              </a:rPr>
              <a:t>.</a:t>
            </a:r>
          </a:p>
          <a:p>
            <a:r>
              <a:rPr lang="en-US" sz="1500" dirty="0" err="1" smtClean="0">
                <a:latin typeface="Arial"/>
                <a:cs typeface="Arial"/>
              </a:rPr>
              <a:t>Takayabu</a:t>
            </a:r>
            <a:r>
              <a:rPr lang="en-US" sz="1500" dirty="0" smtClean="0">
                <a:latin typeface="Arial"/>
                <a:cs typeface="Arial"/>
              </a:rPr>
              <a:t>, I., 1991: “Coupling development”: An efficient mechanism for the development of 		</a:t>
            </a:r>
            <a:endParaRPr lang="en-US" sz="1500" dirty="0">
              <a:latin typeface="Arial"/>
              <a:cs typeface="Arial"/>
            </a:endParaRPr>
          </a:p>
          <a:p>
            <a:pPr marL="0" indent="0">
              <a:buNone/>
            </a:pPr>
            <a:r>
              <a:rPr lang="en-US" sz="1500" dirty="0" smtClean="0">
                <a:latin typeface="Arial"/>
                <a:cs typeface="Arial"/>
              </a:rPr>
              <a:t>		extratropical cyclones. </a:t>
            </a:r>
            <a:r>
              <a:rPr lang="en-US" sz="1500" i="1" dirty="0" smtClean="0">
                <a:latin typeface="Arial"/>
                <a:cs typeface="Arial"/>
              </a:rPr>
              <a:t>J. Meteor. Soc. Japan</a:t>
            </a:r>
            <a:r>
              <a:rPr lang="en-US" sz="1500" dirty="0" smtClean="0">
                <a:latin typeface="Arial"/>
                <a:cs typeface="Arial"/>
              </a:rPr>
              <a:t>, </a:t>
            </a:r>
            <a:r>
              <a:rPr lang="en-US" sz="1500" b="1" dirty="0" smtClean="0">
                <a:latin typeface="Arial"/>
                <a:cs typeface="Arial"/>
              </a:rPr>
              <a:t>69</a:t>
            </a:r>
            <a:r>
              <a:rPr lang="en-US" sz="1500" dirty="0" smtClean="0">
                <a:latin typeface="Arial"/>
                <a:cs typeface="Arial"/>
              </a:rPr>
              <a:t>, 609–628.</a:t>
            </a:r>
            <a:endParaRPr lang="en-US" sz="1500" dirty="0">
              <a:latin typeface="Arial"/>
              <a:cs typeface="Arial"/>
            </a:endParaRPr>
          </a:p>
          <a:p>
            <a:r>
              <a:rPr lang="en-US" sz="1500" dirty="0">
                <a:latin typeface="Arial"/>
                <a:cs typeface="Arial"/>
              </a:rPr>
              <a:t>Thorpe, A. J., 1985: Diagnosis of balanced vortex structure using potential vorticity. </a:t>
            </a:r>
            <a:r>
              <a:rPr lang="en-US" sz="1500" i="1" dirty="0">
                <a:latin typeface="Arial"/>
                <a:cs typeface="Arial"/>
              </a:rPr>
              <a:t>J. Atmos. </a:t>
            </a:r>
            <a:endParaRPr lang="en-US" sz="1500" dirty="0">
              <a:latin typeface="Arial"/>
              <a:cs typeface="Arial"/>
            </a:endParaRPr>
          </a:p>
          <a:p>
            <a:pPr marL="0" indent="0">
              <a:buNone/>
            </a:pPr>
            <a:r>
              <a:rPr lang="en-US" sz="1500" i="1" dirty="0" smtClean="0">
                <a:latin typeface="Arial"/>
                <a:cs typeface="Arial"/>
              </a:rPr>
              <a:t>		Sci</a:t>
            </a:r>
            <a:r>
              <a:rPr lang="en-US" sz="1500" dirty="0">
                <a:latin typeface="Arial"/>
                <a:cs typeface="Arial"/>
              </a:rPr>
              <a:t>., </a:t>
            </a:r>
            <a:r>
              <a:rPr lang="en-US" sz="1500" b="1" dirty="0">
                <a:latin typeface="Arial"/>
                <a:cs typeface="Arial"/>
              </a:rPr>
              <a:t>42</a:t>
            </a:r>
            <a:r>
              <a:rPr lang="en-US" sz="1500" dirty="0">
                <a:latin typeface="Arial"/>
                <a:cs typeface="Arial"/>
              </a:rPr>
              <a:t>, 397–406.</a:t>
            </a:r>
          </a:p>
          <a:p>
            <a:pPr marL="0" indent="0">
              <a:buNone/>
            </a:pPr>
            <a:endParaRPr lang="en-US" sz="1400" dirty="0">
              <a:latin typeface="Arial"/>
              <a:cs typeface="Arial"/>
            </a:endParaRPr>
          </a:p>
          <a:p>
            <a:pPr marL="0" indent="0">
              <a:buNone/>
            </a:pPr>
            <a:endParaRPr lang="en-US" sz="1400" dirty="0">
              <a:latin typeface="Arial"/>
              <a:cs typeface="Arial"/>
            </a:endParaRPr>
          </a:p>
        </p:txBody>
      </p:sp>
    </p:spTree>
    <p:extLst>
      <p:ext uri="{BB962C8B-B14F-4D97-AF65-F5344CB8AC3E}">
        <p14:creationId xmlns:p14="http://schemas.microsoft.com/office/powerpoint/2010/main" val="377175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Cyclonic PV Anomalies and Cyclogenesis</a:t>
            </a:r>
            <a:endParaRPr lang="en-US" sz="1800" b="1" dirty="0">
              <a:solidFill>
                <a:srgbClr val="FF0000"/>
              </a:solidFill>
              <a:latin typeface="Arial" panose="020B0604020202020204" pitchFamily="34" charset="0"/>
              <a:cs typeface="Arial" panose="020B0604020202020204" pitchFamily="34" charset="0"/>
            </a:endParaRPr>
          </a:p>
        </p:txBody>
      </p:sp>
      <p:pic>
        <p:nvPicPr>
          <p:cNvPr id="2" name="Picture 1" descr="Screen Shot 2016-03-16 at 4.28.19 PM.png"/>
          <p:cNvPicPr>
            <a:picLocks noChangeAspect="1"/>
          </p:cNvPicPr>
          <p:nvPr/>
        </p:nvPicPr>
        <p:blipFill rotWithShape="1">
          <a:blip r:embed="rId3">
            <a:extLst>
              <a:ext uri="{28A0092B-C50C-407E-A947-70E740481C1C}">
                <a14:useLocalDpi xmlns:a14="http://schemas.microsoft.com/office/drawing/2010/main" val="0"/>
              </a:ext>
            </a:extLst>
          </a:blip>
          <a:srcRect r="43910"/>
          <a:stretch/>
        </p:blipFill>
        <p:spPr>
          <a:xfrm>
            <a:off x="12700" y="1671503"/>
            <a:ext cx="5121722" cy="4000500"/>
          </a:xfrm>
          <a:prstGeom prst="rect">
            <a:avLst/>
          </a:prstGeom>
        </p:spPr>
      </p:pic>
      <p:sp>
        <p:nvSpPr>
          <p:cNvPr id="3" name="Rectangle 2"/>
          <p:cNvSpPr/>
          <p:nvPr/>
        </p:nvSpPr>
        <p:spPr>
          <a:xfrm>
            <a:off x="4634491" y="4458292"/>
            <a:ext cx="797186" cy="824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2354799" y="1657993"/>
            <a:ext cx="0" cy="661989"/>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1554276" y="1203991"/>
            <a:ext cx="1601059"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Cyclonic PV Anomaly</a:t>
            </a:r>
            <a:endParaRPr lang="en-US" sz="1800" b="1" dirty="0">
              <a:solidFill>
                <a:srgbClr val="FF0000"/>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12700" y="177183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Trop.</a:t>
            </a:r>
            <a:endParaRPr lang="en-US" sz="1800" b="1" dirty="0">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3747127" y="432301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err="1" smtClean="0">
                <a:latin typeface="Arial" panose="020B0604020202020204" pitchFamily="34" charset="0"/>
                <a:cs typeface="Arial" panose="020B0604020202020204" pitchFamily="34" charset="0"/>
              </a:rPr>
              <a:t>θ</a:t>
            </a:r>
            <a:endParaRPr lang="en-US" sz="1800" dirty="0">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2084565" y="5807467"/>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 = t</a:t>
            </a:r>
            <a:r>
              <a:rPr lang="en-US" sz="1800" b="1" baseline="-25000" dirty="0" smtClean="0">
                <a:latin typeface="Arial" panose="020B0604020202020204" pitchFamily="34" charset="0"/>
                <a:cs typeface="Arial" panose="020B0604020202020204" pitchFamily="34" charset="0"/>
              </a:rPr>
              <a:t>0</a:t>
            </a:r>
            <a:endParaRPr lang="en-US" sz="1800" b="1" baseline="-25000" dirty="0">
              <a:latin typeface="Arial" panose="020B0604020202020204" pitchFamily="34" charset="0"/>
              <a:cs typeface="Arial" panose="020B0604020202020204" pitchFamily="34" charset="0"/>
            </a:endParaRPr>
          </a:p>
        </p:txBody>
      </p:sp>
      <p:sp>
        <p:nvSpPr>
          <p:cNvPr id="12"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Hoskins et al. (1985)</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79851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6-03-16 at 4.28.19 PM.png"/>
          <p:cNvPicPr>
            <a:picLocks noChangeAspect="1"/>
          </p:cNvPicPr>
          <p:nvPr/>
        </p:nvPicPr>
        <p:blipFill rotWithShape="1">
          <a:blip r:embed="rId3">
            <a:extLst>
              <a:ext uri="{28A0092B-C50C-407E-A947-70E740481C1C}">
                <a14:useLocalDpi xmlns:a14="http://schemas.microsoft.com/office/drawing/2010/main" val="0"/>
              </a:ext>
            </a:extLst>
          </a:blip>
          <a:srcRect r="43910"/>
          <a:stretch/>
        </p:blipFill>
        <p:spPr>
          <a:xfrm>
            <a:off x="12700" y="1671503"/>
            <a:ext cx="5121722" cy="4000500"/>
          </a:xfrm>
          <a:prstGeom prst="rect">
            <a:avLst/>
          </a:prstGeom>
        </p:spPr>
      </p:pic>
      <p:sp>
        <p:nvSpPr>
          <p:cNvPr id="3" name="Rectangle 2"/>
          <p:cNvSpPr/>
          <p:nvPr/>
        </p:nvSpPr>
        <p:spPr>
          <a:xfrm>
            <a:off x="4634491" y="4350212"/>
            <a:ext cx="797186" cy="824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3080654" y="3688223"/>
            <a:ext cx="1067418" cy="661989"/>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Content Placeholder 2"/>
          <p:cNvSpPr txBox="1">
            <a:spLocks/>
          </p:cNvSpPr>
          <p:nvPr/>
        </p:nvSpPr>
        <p:spPr>
          <a:xfrm>
            <a:off x="3513025" y="3363620"/>
            <a:ext cx="127009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WAA</a:t>
            </a:r>
            <a:endParaRPr lang="en-US" sz="1800" b="1" dirty="0">
              <a:solidFill>
                <a:srgbClr val="FF0000"/>
              </a:solidFill>
              <a:latin typeface="Arial" panose="020B0604020202020204" pitchFamily="34" charset="0"/>
              <a:cs typeface="Arial" panose="020B0604020202020204" pitchFamily="34" charset="0"/>
            </a:endParaRPr>
          </a:p>
        </p:txBody>
      </p:sp>
      <p:cxnSp>
        <p:nvCxnSpPr>
          <p:cNvPr id="8" name="Straight Arrow Connector 7"/>
          <p:cNvCxnSpPr/>
          <p:nvPr/>
        </p:nvCxnSpPr>
        <p:spPr>
          <a:xfrm>
            <a:off x="2354799" y="1657993"/>
            <a:ext cx="0" cy="661989"/>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txBox="1">
            <a:spLocks/>
          </p:cNvSpPr>
          <p:nvPr/>
        </p:nvSpPr>
        <p:spPr>
          <a:xfrm>
            <a:off x="1554276" y="1203991"/>
            <a:ext cx="1601059"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Cyclonic PV Anomaly</a:t>
            </a:r>
            <a:endParaRPr lang="en-US" sz="1800" b="1" dirty="0">
              <a:solidFill>
                <a:srgbClr val="FF0000"/>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12700" y="177183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Trop.</a:t>
            </a:r>
            <a:endParaRPr lang="en-US" sz="1800" b="1" dirty="0">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3747127" y="432301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err="1" smtClean="0">
                <a:latin typeface="Arial" panose="020B0604020202020204" pitchFamily="34" charset="0"/>
                <a:cs typeface="Arial" panose="020B0604020202020204" pitchFamily="34" charset="0"/>
              </a:rPr>
              <a:t>θ</a:t>
            </a:r>
            <a:endParaRPr lang="en-US" sz="1800" dirty="0">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2084565" y="5807467"/>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 = t</a:t>
            </a:r>
            <a:r>
              <a:rPr lang="en-US" sz="1800" b="1" baseline="-25000" dirty="0" smtClean="0">
                <a:latin typeface="Arial" panose="020B0604020202020204" pitchFamily="34" charset="0"/>
                <a:cs typeface="Arial" panose="020B0604020202020204" pitchFamily="34" charset="0"/>
              </a:rPr>
              <a:t>0</a:t>
            </a:r>
            <a:endParaRPr lang="en-US" sz="1800" b="1" baseline="-250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334283" y="-33716"/>
            <a:ext cx="889111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Cyclonic PV Anomalies and Cyclogenesis</a:t>
            </a:r>
            <a:endParaRPr lang="en-US" sz="1800" b="1" dirty="0">
              <a:solidFill>
                <a:srgbClr val="FF0000"/>
              </a:solidFill>
              <a:latin typeface="Arial" panose="020B0604020202020204" pitchFamily="34" charset="0"/>
              <a:cs typeface="Arial" panose="020B0604020202020204" pitchFamily="34" charset="0"/>
            </a:endParaRPr>
          </a:p>
        </p:txBody>
      </p:sp>
      <p:sp>
        <p:nvSpPr>
          <p:cNvPr id="16"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Hoskins et al. (1985)</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11138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6-03-16 at 4.28.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671503"/>
            <a:ext cx="9131300" cy="4000500"/>
          </a:xfrm>
          <a:prstGeom prst="rect">
            <a:avLst/>
          </a:prstGeom>
        </p:spPr>
      </p:pic>
      <p:cxnSp>
        <p:nvCxnSpPr>
          <p:cNvPr id="7" name="Straight Arrow Connector 6"/>
          <p:cNvCxnSpPr/>
          <p:nvPr/>
        </p:nvCxnSpPr>
        <p:spPr>
          <a:xfrm flipH="1">
            <a:off x="3080654" y="3688223"/>
            <a:ext cx="1067418" cy="661989"/>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txBox="1">
            <a:spLocks/>
          </p:cNvSpPr>
          <p:nvPr/>
        </p:nvSpPr>
        <p:spPr>
          <a:xfrm>
            <a:off x="3513025" y="3363620"/>
            <a:ext cx="127009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WAA</a:t>
            </a:r>
            <a:endParaRPr lang="en-US" sz="1800" b="1" dirty="0">
              <a:solidFill>
                <a:srgbClr val="FF0000"/>
              </a:solidFill>
              <a:latin typeface="Arial" panose="020B0604020202020204" pitchFamily="34" charset="0"/>
              <a:cs typeface="Arial" panose="020B0604020202020204" pitchFamily="34" charset="0"/>
            </a:endParaRPr>
          </a:p>
        </p:txBody>
      </p:sp>
      <p:cxnSp>
        <p:nvCxnSpPr>
          <p:cNvPr id="9" name="Straight Arrow Connector 8"/>
          <p:cNvCxnSpPr/>
          <p:nvPr/>
        </p:nvCxnSpPr>
        <p:spPr>
          <a:xfrm flipH="1" flipV="1">
            <a:off x="7191965" y="4350214"/>
            <a:ext cx="698831" cy="837616"/>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Content Placeholder 2"/>
          <p:cNvSpPr txBox="1">
            <a:spLocks/>
          </p:cNvSpPr>
          <p:nvPr/>
        </p:nvSpPr>
        <p:spPr>
          <a:xfrm>
            <a:off x="7310228" y="5256620"/>
            <a:ext cx="1601059"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Cyclonic PV Anomaly</a:t>
            </a:r>
            <a:endParaRPr lang="en-US" sz="1800" b="1" dirty="0">
              <a:solidFill>
                <a:srgbClr val="FF0000"/>
              </a:solidFill>
              <a:latin typeface="Arial" panose="020B0604020202020204" pitchFamily="34" charset="0"/>
              <a:cs typeface="Arial" panose="020B0604020202020204" pitchFamily="34" charset="0"/>
            </a:endParaRPr>
          </a:p>
        </p:txBody>
      </p:sp>
      <p:cxnSp>
        <p:nvCxnSpPr>
          <p:cNvPr id="13" name="Straight Arrow Connector 12"/>
          <p:cNvCxnSpPr/>
          <p:nvPr/>
        </p:nvCxnSpPr>
        <p:spPr>
          <a:xfrm>
            <a:off x="2354799" y="1657993"/>
            <a:ext cx="0" cy="661989"/>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1554276" y="1203991"/>
            <a:ext cx="1601059"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Cyclonic PV Anomaly</a:t>
            </a:r>
            <a:endParaRPr lang="en-US" sz="1800" b="1" dirty="0">
              <a:solidFill>
                <a:srgbClr val="FF0000"/>
              </a:solidFill>
              <a:latin typeface="Arial" panose="020B0604020202020204" pitchFamily="34" charset="0"/>
              <a:cs typeface="Arial" panose="020B0604020202020204" pitchFamily="34" charset="0"/>
            </a:endParaRPr>
          </a:p>
        </p:txBody>
      </p:sp>
      <p:sp>
        <p:nvSpPr>
          <p:cNvPr id="17" name="Content Placeholder 2"/>
          <p:cNvSpPr txBox="1">
            <a:spLocks/>
          </p:cNvSpPr>
          <p:nvPr/>
        </p:nvSpPr>
        <p:spPr>
          <a:xfrm>
            <a:off x="12700" y="177183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Trop.</a:t>
            </a:r>
            <a:endParaRPr lang="en-US" sz="1800" b="1" dirty="0">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3747127" y="432301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err="1" smtClean="0">
                <a:latin typeface="Arial" panose="020B0604020202020204" pitchFamily="34" charset="0"/>
                <a:cs typeface="Arial" panose="020B0604020202020204" pitchFamily="34" charset="0"/>
              </a:rPr>
              <a:t>θ</a:t>
            </a:r>
            <a:endParaRPr lang="en-US" sz="1800" dirty="0">
              <a:latin typeface="Arial" panose="020B0604020202020204" pitchFamily="34" charset="0"/>
              <a:cs typeface="Arial" panose="020B0604020202020204" pitchFamily="34" charset="0"/>
            </a:endParaRPr>
          </a:p>
        </p:txBody>
      </p:sp>
      <p:sp>
        <p:nvSpPr>
          <p:cNvPr id="19" name="Content Placeholder 2"/>
          <p:cNvSpPr txBox="1">
            <a:spLocks/>
          </p:cNvSpPr>
          <p:nvPr/>
        </p:nvSpPr>
        <p:spPr>
          <a:xfrm>
            <a:off x="2084565" y="5807467"/>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 = t</a:t>
            </a:r>
            <a:r>
              <a:rPr lang="en-US" sz="1800" b="1" baseline="-25000" dirty="0" smtClean="0">
                <a:latin typeface="Arial" panose="020B0604020202020204" pitchFamily="34" charset="0"/>
                <a:cs typeface="Arial" panose="020B0604020202020204" pitchFamily="34" charset="0"/>
              </a:rPr>
              <a:t>0</a:t>
            </a:r>
            <a:endParaRPr lang="en-US" sz="1800" b="1" baseline="-25000" dirty="0">
              <a:latin typeface="Arial" panose="020B0604020202020204" pitchFamily="34" charset="0"/>
              <a:cs typeface="Arial" panose="020B0604020202020204" pitchFamily="34" charset="0"/>
            </a:endParaRPr>
          </a:p>
        </p:txBody>
      </p:sp>
      <p:sp>
        <p:nvSpPr>
          <p:cNvPr id="21" name="Content Placeholder 2"/>
          <p:cNvSpPr txBox="1">
            <a:spLocks/>
          </p:cNvSpPr>
          <p:nvPr/>
        </p:nvSpPr>
        <p:spPr>
          <a:xfrm>
            <a:off x="6296515" y="5807103"/>
            <a:ext cx="127009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 = t</a:t>
            </a:r>
            <a:r>
              <a:rPr lang="en-US" sz="1800" b="1" baseline="-25000" dirty="0" smtClean="0">
                <a:latin typeface="Arial" panose="020B0604020202020204" pitchFamily="34" charset="0"/>
                <a:cs typeface="Arial" panose="020B0604020202020204" pitchFamily="34" charset="0"/>
              </a:rPr>
              <a:t>0 </a:t>
            </a:r>
            <a:r>
              <a:rPr lang="en-US" sz="1800" b="1" dirty="0" smtClean="0">
                <a:latin typeface="Arial" panose="020B0604020202020204" pitchFamily="34" charset="0"/>
                <a:cs typeface="Arial" panose="020B0604020202020204" pitchFamily="34" charset="0"/>
              </a:rPr>
              <a:t>+ </a:t>
            </a:r>
            <a:r>
              <a:rPr lang="en-US" sz="1800" b="1" dirty="0" err="1" smtClean="0">
                <a:latin typeface="Arial" panose="020B0604020202020204" pitchFamily="34" charset="0"/>
                <a:cs typeface="Arial" panose="020B0604020202020204" pitchFamily="34" charset="0"/>
              </a:rPr>
              <a:t>Δt</a:t>
            </a:r>
            <a:endParaRPr lang="en-US" sz="1800" b="1" baseline="-25000" dirty="0">
              <a:latin typeface="Arial" panose="020B0604020202020204" pitchFamily="34" charset="0"/>
              <a:cs typeface="Arial" panose="020B0604020202020204" pitchFamily="34" charset="0"/>
            </a:endParaRPr>
          </a:p>
        </p:txBody>
      </p:sp>
      <p:sp>
        <p:nvSpPr>
          <p:cNvPr id="16" name="Title 1"/>
          <p:cNvSpPr>
            <a:spLocks noGrp="1"/>
          </p:cNvSpPr>
          <p:nvPr>
            <p:ph type="title"/>
          </p:nvPr>
        </p:nvSpPr>
        <p:spPr>
          <a:xfrm>
            <a:off x="334283" y="-33716"/>
            <a:ext cx="889111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Cyclonic PV Anomalies and Cyclogenesis</a:t>
            </a:r>
            <a:endParaRPr lang="en-US" sz="1800" b="1" dirty="0">
              <a:solidFill>
                <a:srgbClr val="FF0000"/>
              </a:solidFill>
              <a:latin typeface="Arial" panose="020B0604020202020204" pitchFamily="34" charset="0"/>
              <a:cs typeface="Arial" panose="020B0604020202020204" pitchFamily="34" charset="0"/>
            </a:endParaRPr>
          </a:p>
        </p:txBody>
      </p:sp>
      <p:sp>
        <p:nvSpPr>
          <p:cNvPr id="20"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Hoskins et al. (1985)</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51725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6-03-16 at 4.28.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671503"/>
            <a:ext cx="9131300" cy="4000500"/>
          </a:xfrm>
          <a:prstGeom prst="rect">
            <a:avLst/>
          </a:prstGeom>
        </p:spPr>
      </p:pic>
      <p:cxnSp>
        <p:nvCxnSpPr>
          <p:cNvPr id="7" name="Straight Arrow Connector 6"/>
          <p:cNvCxnSpPr/>
          <p:nvPr/>
        </p:nvCxnSpPr>
        <p:spPr>
          <a:xfrm flipH="1">
            <a:off x="3080654" y="3688223"/>
            <a:ext cx="1067418" cy="661989"/>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txBox="1">
            <a:spLocks/>
          </p:cNvSpPr>
          <p:nvPr/>
        </p:nvSpPr>
        <p:spPr>
          <a:xfrm>
            <a:off x="3513025" y="3363620"/>
            <a:ext cx="127009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WAA</a:t>
            </a:r>
            <a:endParaRPr lang="en-US" sz="1800" b="1" dirty="0">
              <a:solidFill>
                <a:srgbClr val="FF0000"/>
              </a:solidFill>
              <a:latin typeface="Arial" panose="020B0604020202020204" pitchFamily="34" charset="0"/>
              <a:cs typeface="Arial" panose="020B0604020202020204" pitchFamily="34" charset="0"/>
            </a:endParaRPr>
          </a:p>
        </p:txBody>
      </p:sp>
      <p:cxnSp>
        <p:nvCxnSpPr>
          <p:cNvPr id="13" name="Straight Arrow Connector 12"/>
          <p:cNvCxnSpPr/>
          <p:nvPr/>
        </p:nvCxnSpPr>
        <p:spPr>
          <a:xfrm>
            <a:off x="2354799" y="1657993"/>
            <a:ext cx="0" cy="661989"/>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1554276" y="1203991"/>
            <a:ext cx="1601059"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Cyclonic PV Anomaly</a:t>
            </a:r>
            <a:endParaRPr lang="en-US" sz="1800" b="1" dirty="0">
              <a:solidFill>
                <a:srgbClr val="FF0000"/>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a:off x="6621572" y="1972457"/>
            <a:ext cx="0" cy="621878"/>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a:xfrm>
            <a:off x="5765470" y="1482181"/>
            <a:ext cx="171220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Positive PV Advection</a:t>
            </a:r>
            <a:endParaRPr lang="en-US" sz="1800" b="1" dirty="0">
              <a:solidFill>
                <a:srgbClr val="FF0000"/>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12700" y="177183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Trop.</a:t>
            </a:r>
            <a:endParaRPr lang="en-US" sz="1800" b="1" dirty="0">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3747127" y="4323010"/>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err="1" smtClean="0">
                <a:latin typeface="Arial" panose="020B0604020202020204" pitchFamily="34" charset="0"/>
                <a:cs typeface="Arial" panose="020B0604020202020204" pitchFamily="34" charset="0"/>
              </a:rPr>
              <a:t>θ</a:t>
            </a:r>
            <a:endParaRPr lang="en-US" sz="1800" dirty="0">
              <a:latin typeface="Arial" panose="020B0604020202020204" pitchFamily="34" charset="0"/>
              <a:cs typeface="Arial" panose="020B0604020202020204" pitchFamily="34" charset="0"/>
            </a:endParaRPr>
          </a:p>
        </p:txBody>
      </p:sp>
      <p:cxnSp>
        <p:nvCxnSpPr>
          <p:cNvPr id="17" name="Straight Arrow Connector 16"/>
          <p:cNvCxnSpPr/>
          <p:nvPr/>
        </p:nvCxnSpPr>
        <p:spPr>
          <a:xfrm flipH="1" flipV="1">
            <a:off x="7191965" y="4350214"/>
            <a:ext cx="698831" cy="837616"/>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a:xfrm>
            <a:off x="7310228" y="5256620"/>
            <a:ext cx="1601059"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0000"/>
                </a:solidFill>
                <a:latin typeface="Arial" panose="020B0604020202020204" pitchFamily="34" charset="0"/>
                <a:cs typeface="Arial" panose="020B0604020202020204" pitchFamily="34" charset="0"/>
              </a:rPr>
              <a:t>Cyclonic PV Anomaly</a:t>
            </a:r>
            <a:endParaRPr lang="en-US" sz="1800" b="1" dirty="0">
              <a:solidFill>
                <a:srgbClr val="FF0000"/>
              </a:solidFill>
              <a:latin typeface="Arial" panose="020B0604020202020204" pitchFamily="34" charset="0"/>
              <a:cs typeface="Arial" panose="020B0604020202020204" pitchFamily="34" charset="0"/>
            </a:endParaRPr>
          </a:p>
        </p:txBody>
      </p:sp>
      <p:sp>
        <p:nvSpPr>
          <p:cNvPr id="19" name="Content Placeholder 2"/>
          <p:cNvSpPr txBox="1">
            <a:spLocks/>
          </p:cNvSpPr>
          <p:nvPr/>
        </p:nvSpPr>
        <p:spPr>
          <a:xfrm>
            <a:off x="2084565" y="5807467"/>
            <a:ext cx="74395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 = t</a:t>
            </a:r>
            <a:r>
              <a:rPr lang="en-US" sz="1800" b="1" baseline="-25000" dirty="0" smtClean="0">
                <a:latin typeface="Arial" panose="020B0604020202020204" pitchFamily="34" charset="0"/>
                <a:cs typeface="Arial" panose="020B0604020202020204" pitchFamily="34" charset="0"/>
              </a:rPr>
              <a:t>0</a:t>
            </a:r>
            <a:endParaRPr lang="en-US" sz="1800" b="1" baseline="-25000" dirty="0">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6296515" y="5807103"/>
            <a:ext cx="127009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latin typeface="Arial" panose="020B0604020202020204" pitchFamily="34" charset="0"/>
                <a:cs typeface="Arial" panose="020B0604020202020204" pitchFamily="34" charset="0"/>
              </a:rPr>
              <a:t>t = t</a:t>
            </a:r>
            <a:r>
              <a:rPr lang="en-US" sz="1800" b="1" baseline="-25000" dirty="0" smtClean="0">
                <a:latin typeface="Arial" panose="020B0604020202020204" pitchFamily="34" charset="0"/>
                <a:cs typeface="Arial" panose="020B0604020202020204" pitchFamily="34" charset="0"/>
              </a:rPr>
              <a:t>0 </a:t>
            </a:r>
            <a:r>
              <a:rPr lang="en-US" sz="1800" b="1" dirty="0" smtClean="0">
                <a:latin typeface="Arial" panose="020B0604020202020204" pitchFamily="34" charset="0"/>
                <a:cs typeface="Arial" panose="020B0604020202020204" pitchFamily="34" charset="0"/>
              </a:rPr>
              <a:t>+ </a:t>
            </a:r>
            <a:r>
              <a:rPr lang="en-US" sz="1800" b="1" dirty="0" err="1" smtClean="0">
                <a:latin typeface="Arial" panose="020B0604020202020204" pitchFamily="34" charset="0"/>
                <a:cs typeface="Arial" panose="020B0604020202020204" pitchFamily="34" charset="0"/>
              </a:rPr>
              <a:t>Δt</a:t>
            </a:r>
            <a:endParaRPr lang="en-US" sz="1800" b="1" baseline="-25000" dirty="0">
              <a:latin typeface="Arial" panose="020B0604020202020204" pitchFamily="34" charset="0"/>
              <a:cs typeface="Arial" panose="020B0604020202020204" pitchFamily="34" charset="0"/>
            </a:endParaRPr>
          </a:p>
        </p:txBody>
      </p:sp>
      <p:sp>
        <p:nvSpPr>
          <p:cNvPr id="21" name="Title 1"/>
          <p:cNvSpPr>
            <a:spLocks noGrp="1"/>
          </p:cNvSpPr>
          <p:nvPr>
            <p:ph type="title"/>
          </p:nvPr>
        </p:nvSpPr>
        <p:spPr>
          <a:xfrm>
            <a:off x="334283" y="-33716"/>
            <a:ext cx="8891111" cy="722220"/>
          </a:xfrm>
        </p:spPr>
        <p:txBody>
          <a:bodyPr>
            <a:normAutofit/>
          </a:bodyPr>
          <a:lstStyle/>
          <a:p>
            <a:pPr algn="l"/>
            <a:r>
              <a:rPr lang="en-US" sz="1800" b="1" dirty="0" smtClean="0">
                <a:solidFill>
                  <a:srgbClr val="FF0000"/>
                </a:solidFill>
                <a:latin typeface="Arial" panose="020B0604020202020204" pitchFamily="34" charset="0"/>
                <a:cs typeface="Arial" panose="020B0604020202020204" pitchFamily="34" charset="0"/>
              </a:rPr>
              <a:t>Cyclonic PV Anomalies and Cyclogenesis</a:t>
            </a:r>
            <a:endParaRPr lang="en-US" sz="1800" b="1" dirty="0">
              <a:solidFill>
                <a:srgbClr val="FF0000"/>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dirty="0" smtClean="0">
                <a:latin typeface="Arial" panose="020B0604020202020204" pitchFamily="34" charset="0"/>
                <a:cs typeface="Arial" panose="020B0604020202020204" pitchFamily="34" charset="0"/>
              </a:rPr>
              <a:t>Hoskins et al. (1985)</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988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92080</TotalTime>
  <Words>6191</Words>
  <Application>Microsoft Macintosh PowerPoint</Application>
  <PresentationFormat>On-screen Show (4:3)</PresentationFormat>
  <Paragraphs>741</Paragraphs>
  <Slides>56</Slides>
  <Notes>55</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Coherent Disturbances on the                     Dynamic Tropopause</vt:lpstr>
      <vt:lpstr>What are Coherent Disturbances on the Dynamic Tropopause (DT)?</vt:lpstr>
      <vt:lpstr>What are Coherent Disturbances on the DT?</vt:lpstr>
      <vt:lpstr>Balanced Vortex Structure using Potential Vorticity (PV)</vt:lpstr>
      <vt:lpstr>Structure of Tropopause-based PV Anomalies</vt:lpstr>
      <vt:lpstr>Cyclonic PV Anomalies and Cyclogenesis</vt:lpstr>
      <vt:lpstr>Cyclonic PV Anomalies and Cyclogenesis</vt:lpstr>
      <vt:lpstr>Cyclonic PV Anomalies and Cyclogenesis</vt:lpstr>
      <vt:lpstr>Cyclonic PV Anomalies and Cyclogenesis</vt:lpstr>
      <vt:lpstr>Cyclonic PV Anomalies and Cyclogenesis</vt:lpstr>
      <vt:lpstr>Cyclonic PV Anomalies and Cyclogenesis</vt:lpstr>
      <vt:lpstr>“Coupling Development”</vt:lpstr>
      <vt:lpstr>“Coupling Development”</vt:lpstr>
      <vt:lpstr>“Coupling Development”</vt:lpstr>
      <vt:lpstr>The Arctic Tropopause Fold and Arctic Jet </vt:lpstr>
      <vt:lpstr>The Arctic Tropopause Fold and Arctic Jet </vt:lpstr>
      <vt:lpstr>1978 Cleveland Superbomb</vt:lpstr>
      <vt:lpstr>1978 Cleveland Superbomb</vt:lpstr>
      <vt:lpstr>1978 Cleveland Superbomb</vt:lpstr>
      <vt:lpstr>1978 Cleveland Superbomb</vt:lpstr>
      <vt:lpstr>1978 Cleveland Superbomb</vt:lpstr>
      <vt:lpstr>Climatology of Coherent Disturbances on Tropopause</vt:lpstr>
      <vt:lpstr>Climatology of Coherent Disturbances on Tropopause</vt:lpstr>
      <vt:lpstr>Climatology of Coherent Disturbances on Tropopause</vt:lpstr>
      <vt:lpstr>Climatology of Coherent Disturbances on Tropopause</vt:lpstr>
      <vt:lpstr>Climatology of Coherent Disturbances on Tropopause</vt:lpstr>
      <vt:lpstr>CTD–Jet Interaction</vt:lpstr>
      <vt:lpstr>CTD–Jet Interaction</vt:lpstr>
      <vt:lpstr>CTD–Jet Interaction</vt:lpstr>
      <vt:lpstr>CTD–Jet Interaction</vt:lpstr>
      <vt:lpstr>CTD–Jet Interaction</vt:lpstr>
      <vt:lpstr>CTD/TPV Tracking and Climatology</vt:lpstr>
      <vt:lpstr>CTD/TPV Tracking and Climatology</vt:lpstr>
      <vt:lpstr>CTD/TPV Tracking and Climatology</vt:lpstr>
      <vt:lpstr>TPV Composite Structure</vt:lpstr>
      <vt:lpstr>TPV Composite Structure</vt:lpstr>
      <vt:lpstr>TPV Composite Structure</vt:lpstr>
      <vt:lpstr>Diabatic Impacts on Composite TPV</vt:lpstr>
      <vt:lpstr>Diabatic Impacts on Composite TPV</vt:lpstr>
      <vt:lpstr>Diabatic Impacts on Composite TPV</vt:lpstr>
      <vt:lpstr>Diabatic Impacts on Composite TPV</vt:lpstr>
      <vt:lpstr>Diabatic Impacts on Composite TPV</vt:lpstr>
      <vt:lpstr>Diabatic Impacts on Composite TPV</vt:lpstr>
      <vt:lpstr>TPV Climatology</vt:lpstr>
      <vt:lpstr>TPV Climatology</vt:lpstr>
      <vt:lpstr>TPV Climatology</vt:lpstr>
      <vt:lpstr>Impact of Radiation on TPVs</vt:lpstr>
      <vt:lpstr>Impact of Radiation on TPVs</vt:lpstr>
      <vt:lpstr>Impact of Radiation on TPVs</vt:lpstr>
      <vt:lpstr>Mechanisms for TPV Intensity Change</vt:lpstr>
      <vt:lpstr>Mechanisms for TPV Intensity Change</vt:lpstr>
      <vt:lpstr>Mechanisms for TPV Intensity Change</vt:lpstr>
      <vt:lpstr>Mechanisms for TPV Intensity Change</vt:lpstr>
      <vt:lpstr>Mechanisms for TPV Intensity Change</vt:lpstr>
      <vt:lpstr>Mechanisms for TPV Intensity Change</vt:lpstr>
      <vt:lpstr>References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Extreme Weather Events Originating from Tropopause Polar Vortex Interactions with the North Atlantic Jet Stream</dc:title>
  <dc:creator>Kevin Biernat</dc:creator>
  <cp:lastModifiedBy>Kevin Biernat</cp:lastModifiedBy>
  <cp:revision>975</cp:revision>
  <dcterms:created xsi:type="dcterms:W3CDTF">2015-06-02T14:46:59Z</dcterms:created>
  <dcterms:modified xsi:type="dcterms:W3CDTF">2016-04-15T18:29:36Z</dcterms:modified>
</cp:coreProperties>
</file>