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7" r:id="rId2"/>
    <p:sldId id="266" r:id="rId3"/>
    <p:sldId id="275" r:id="rId4"/>
    <p:sldId id="276" r:id="rId5"/>
    <p:sldId id="283" r:id="rId6"/>
    <p:sldId id="284" r:id="rId7"/>
    <p:sldId id="278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9" r:id="rId17"/>
    <p:sldId id="280" r:id="rId18"/>
    <p:sldId id="281" r:id="rId19"/>
    <p:sldId id="282" r:id="rId20"/>
    <p:sldId id="277" r:id="rId21"/>
    <p:sldId id="285" r:id="rId22"/>
    <p:sldId id="286" r:id="rId23"/>
    <p:sldId id="327" r:id="rId24"/>
    <p:sldId id="287" r:id="rId25"/>
    <p:sldId id="288" r:id="rId26"/>
    <p:sldId id="289" r:id="rId27"/>
    <p:sldId id="290" r:id="rId28"/>
    <p:sldId id="291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261" r:id="rId38"/>
    <p:sldId id="262" r:id="rId39"/>
    <p:sldId id="263" r:id="rId40"/>
    <p:sldId id="264" r:id="rId41"/>
    <p:sldId id="330" r:id="rId42"/>
    <p:sldId id="331" r:id="rId43"/>
    <p:sldId id="328" r:id="rId44"/>
    <p:sldId id="329" r:id="rId45"/>
    <p:sldId id="259" r:id="rId46"/>
    <p:sldId id="332" r:id="rId47"/>
    <p:sldId id="308" r:id="rId48"/>
    <p:sldId id="338" r:id="rId49"/>
    <p:sldId id="301" r:id="rId50"/>
    <p:sldId id="309" r:id="rId51"/>
    <p:sldId id="333" r:id="rId52"/>
    <p:sldId id="302" r:id="rId53"/>
    <p:sldId id="310" r:id="rId54"/>
    <p:sldId id="339" r:id="rId55"/>
    <p:sldId id="303" r:id="rId56"/>
    <p:sldId id="311" r:id="rId57"/>
    <p:sldId id="340" r:id="rId58"/>
    <p:sldId id="304" r:id="rId59"/>
    <p:sldId id="312" r:id="rId60"/>
    <p:sldId id="341" r:id="rId61"/>
    <p:sldId id="305" r:id="rId62"/>
    <p:sldId id="313" r:id="rId63"/>
    <p:sldId id="342" r:id="rId64"/>
    <p:sldId id="306" r:id="rId65"/>
    <p:sldId id="325" r:id="rId66"/>
    <p:sldId id="343" r:id="rId67"/>
    <p:sldId id="344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4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1DC1B-5298-564E-8048-9DF76051D8F0}" type="datetimeFigureOut">
              <a:rPr lang="en-US" smtClean="0"/>
              <a:t>5/11/17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B5399-BA09-FA46-BA57-AD793E711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0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0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9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30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B5399-BA09-FA46-BA57-AD793E7112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64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1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5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1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7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4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3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8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684D0-6EE2-3D42-BCEF-C7825A566498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1E0F0-8CB5-FE4E-A690-9986D7155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nickszap/tpvTrac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5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0168"/>
            <a:ext cx="9135245" cy="204510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Skill of the Development of a Strong Extratropical Cyclone Linked to Tropopause Polar Vortices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 621: Structure and Dynamics of Extratropical Cyclones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Presentation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May 2017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74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18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8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5359"/>
          <a:stretch/>
        </p:blipFill>
        <p:spPr>
          <a:xfrm>
            <a:off x="11340" y="977636"/>
            <a:ext cx="4522452" cy="3994830"/>
          </a:xfrm>
          <a:prstGeom prst="rect">
            <a:avLst/>
          </a:prstGeom>
        </p:spPr>
      </p:pic>
      <p:pic>
        <p:nvPicPr>
          <p:cNvPr id="6" name="Picture 5" descr="mslp_thick_jet_1979021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384"/>
          <a:stretch/>
        </p:blipFill>
        <p:spPr>
          <a:xfrm>
            <a:off x="4603086" y="977637"/>
            <a:ext cx="4520598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802476" y="2717355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1941790" y="3172532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57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50"/>
          <a:stretch/>
        </p:blipFill>
        <p:spPr>
          <a:xfrm>
            <a:off x="7072" y="977637"/>
            <a:ext cx="4530036" cy="3994830"/>
          </a:xfrm>
          <a:prstGeom prst="rect">
            <a:avLst/>
          </a:prstGeom>
        </p:spPr>
      </p:pic>
      <p:pic>
        <p:nvPicPr>
          <p:cNvPr id="4" name="Picture 3" descr="mslp_thick_jet_1979021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12399" y="977632"/>
            <a:ext cx="4507806" cy="3994835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069609" y="2981880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2208923" y="3437057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2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19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slp_thick_jet_1979021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9361"/>
          <a:stretch/>
        </p:blipFill>
        <p:spPr>
          <a:xfrm>
            <a:off x="4607418" y="977638"/>
            <a:ext cx="4516195" cy="3994830"/>
          </a:xfrm>
          <a:prstGeom prst="rect">
            <a:avLst/>
          </a:prstGeom>
        </p:spPr>
      </p:pic>
      <p:pic>
        <p:nvPicPr>
          <p:cNvPr id="6" name="Picture 5" descr="DT_theta_1979021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98"/>
          <a:stretch/>
        </p:blipFill>
        <p:spPr>
          <a:xfrm>
            <a:off x="13622" y="977639"/>
            <a:ext cx="4532396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162035" y="296356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623347" y="3453369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664790" y="3897828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40651" y="3627720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46636" y="4662383"/>
            <a:ext cx="9614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1018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97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19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5356"/>
          <a:stretch/>
        </p:blipFill>
        <p:spPr>
          <a:xfrm>
            <a:off x="14328" y="977639"/>
            <a:ext cx="4530382" cy="3994830"/>
          </a:xfrm>
          <a:prstGeom prst="rect">
            <a:avLst/>
          </a:prstGeom>
        </p:spPr>
      </p:pic>
      <p:pic>
        <p:nvPicPr>
          <p:cNvPr id="4" name="Picture 3" descr="mslp_thick_jet_1979021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384"/>
          <a:stretch/>
        </p:blipFill>
        <p:spPr>
          <a:xfrm>
            <a:off x="4610938" y="977639"/>
            <a:ext cx="4520599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618198" y="290786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079510" y="3397669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770123" y="3640598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146636" y="4662383"/>
            <a:ext cx="9614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1011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57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slp_thick_jet_197902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16933" y="969508"/>
            <a:ext cx="4516975" cy="4002961"/>
          </a:xfrm>
          <a:prstGeom prst="rect">
            <a:avLst/>
          </a:prstGeom>
        </p:spPr>
      </p:pic>
      <p:pic>
        <p:nvPicPr>
          <p:cNvPr id="6" name="Picture 5" descr="DT_theta_1979022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5375"/>
          <a:stretch/>
        </p:blipFill>
        <p:spPr>
          <a:xfrm>
            <a:off x="18138" y="977632"/>
            <a:ext cx="4523312" cy="3994837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3135616" y="289672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596928" y="3386529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8028848" y="3464509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146636" y="4662383"/>
            <a:ext cx="9614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993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85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20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20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418"/>
          <a:stretch/>
        </p:blipFill>
        <p:spPr>
          <a:xfrm>
            <a:off x="14129" y="977632"/>
            <a:ext cx="4533392" cy="3994837"/>
          </a:xfrm>
          <a:prstGeom prst="rect">
            <a:avLst/>
          </a:prstGeom>
        </p:spPr>
      </p:pic>
      <p:pic>
        <p:nvPicPr>
          <p:cNvPr id="4" name="Picture 3" descr="mslp_thick_jet_19790220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26610" y="977632"/>
            <a:ext cx="4507808" cy="3994837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3538421" y="2852525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999733" y="3342325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8454417" y="3257708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146636" y="4662383"/>
            <a:ext cx="9614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992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35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6-03-19 at 11.15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81" y="1058597"/>
            <a:ext cx="3721608" cy="2842771"/>
          </a:xfrm>
          <a:prstGeom prst="rect">
            <a:avLst/>
          </a:prstGeom>
        </p:spPr>
      </p:pic>
      <p:pic>
        <p:nvPicPr>
          <p:cNvPr id="11" name="Picture 10" descr="Screen Shot 2016-03-19 at 10.56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3958923"/>
            <a:ext cx="3721608" cy="2835937"/>
          </a:xfrm>
          <a:prstGeom prst="rect">
            <a:avLst/>
          </a:prstGeom>
        </p:spPr>
      </p:pic>
      <p:pic>
        <p:nvPicPr>
          <p:cNvPr id="2" name="Picture 1" descr="Screen Shot 2016-03-19 at 10.52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1028333"/>
            <a:ext cx="3721608" cy="286070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78199" y="1908146"/>
            <a:ext cx="419277" cy="11533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30684" y="1640326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14450" y="1970741"/>
            <a:ext cx="419277" cy="11533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856173" y="1702921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86289" y="3186857"/>
            <a:ext cx="38102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79647" y="2949877"/>
            <a:ext cx="8172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973624" y="3148797"/>
            <a:ext cx="38102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75879" y="2932732"/>
            <a:ext cx="8172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10539" y="4516429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90549" y="135675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37699" y="134172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00062" y="567112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144300" y="6464425"/>
            <a:ext cx="1345356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 hPa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25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6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6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3-19 at 11.02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5" y="3965210"/>
            <a:ext cx="3721608" cy="2844883"/>
          </a:xfrm>
          <a:prstGeom prst="rect">
            <a:avLst/>
          </a:prstGeom>
        </p:spPr>
      </p:pic>
      <p:pic>
        <p:nvPicPr>
          <p:cNvPr id="6" name="Picture 5" descr="Screen Shot 2016-03-19 at 11.00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96" y="1045938"/>
            <a:ext cx="3721608" cy="2876605"/>
          </a:xfrm>
          <a:prstGeom prst="rect">
            <a:avLst/>
          </a:prstGeom>
        </p:spPr>
      </p:pic>
      <p:pic>
        <p:nvPicPr>
          <p:cNvPr id="4" name="Picture 3" descr="Screen Shot 2016-03-19 at 10.59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1045938"/>
            <a:ext cx="3721608" cy="28676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8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83595" y="2451120"/>
            <a:ext cx="553596" cy="1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40261" y="2233573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01561" y="3125711"/>
            <a:ext cx="49199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59381" y="2880110"/>
            <a:ext cx="8172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99251" y="3168105"/>
            <a:ext cx="46733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42305" y="2922504"/>
            <a:ext cx="8172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74514" y="4886299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76859" y="1369586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73329" y="1379214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13285" y="2462492"/>
            <a:ext cx="553596" cy="1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91475" y="2244945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2681" y="540951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144300" y="6464425"/>
            <a:ext cx="1345356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982 hPa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6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3-19 at 11.06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5" y="3963795"/>
            <a:ext cx="3721608" cy="2858627"/>
          </a:xfrm>
          <a:prstGeom prst="rect">
            <a:avLst/>
          </a:prstGeom>
        </p:spPr>
      </p:pic>
      <p:pic>
        <p:nvPicPr>
          <p:cNvPr id="3" name="Picture 2" descr="Screen Shot 2016-03-19 at 11.05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25" y="1058267"/>
            <a:ext cx="3721608" cy="2858627"/>
          </a:xfrm>
          <a:prstGeom prst="rect">
            <a:avLst/>
          </a:prstGeom>
        </p:spPr>
      </p:pic>
      <p:pic>
        <p:nvPicPr>
          <p:cNvPr id="2" name="Picture 1" descr="Screen Shot 2016-03-19 at 11.04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" y="1070596"/>
            <a:ext cx="3721608" cy="28248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21430" y="2726647"/>
            <a:ext cx="295846" cy="316179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24737" y="2959941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98915" y="1879250"/>
            <a:ext cx="123287" cy="473038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46712" y="1451262"/>
            <a:ext cx="8172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22136" y="5243839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3355" y="1591553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6532" y="158628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919430" y="2731099"/>
            <a:ext cx="295846" cy="316179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44261" y="2964393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784585" y="1834386"/>
            <a:ext cx="123287" cy="473038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447148" y="1431056"/>
            <a:ext cx="8172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9912" y="4806922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144300" y="6464425"/>
            <a:ext cx="1345356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955 hPa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26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9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3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9 at 3.2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098"/>
            <a:ext cx="9144000" cy="34751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8190" y="366908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81182" y="395973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63747" y="366908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66739" y="395973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12700" y="3669080"/>
            <a:ext cx="0" cy="50449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26102" y="3258792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237448" y="3763650"/>
            <a:ext cx="0" cy="50449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0850" y="3353362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5908" y="4998877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52715" y="4688147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035471" y="4994342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322278" y="4683612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37067" y="240032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UTC 2 December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1060" y="598568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DT (1.5-PVU surface) wind speed (every 15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shading); (right) same as left except DT pressure (hPa, thin contours and shading).                                                Adapted from Fig. 12 in Pyle et al. (2004).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7548" y="857651"/>
            <a:ext cx="9060139" cy="12194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TPV/CTD–jet interactions may lead to formation or intensification of a jet streak</a:t>
            </a:r>
          </a:p>
          <a:p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/>
                <a:cs typeface="Arial"/>
              </a:rPr>
              <a:t>Strengthening </a:t>
            </a:r>
            <a:r>
              <a:rPr lang="en-US" sz="1800" dirty="0" err="1">
                <a:latin typeface="Arial"/>
                <a:cs typeface="Arial"/>
              </a:rPr>
              <a:t>ageostrophic</a:t>
            </a:r>
            <a:r>
              <a:rPr lang="en-US" sz="1800" dirty="0">
                <a:latin typeface="Arial"/>
                <a:cs typeface="Arial"/>
              </a:rPr>
              <a:t> circulations associated with strengthening jet streaks may play important roles in the development of tropopause folds and vertical motion patterns that may aid in cyclogenesis. 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61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0514"/>
            <a:ext cx="8229600" cy="172202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</a:p>
          <a:p>
            <a:pPr marL="0" indent="0">
              <a:lnSpc>
                <a:spcPct val="60000"/>
              </a:lnSpc>
              <a:buNone/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 a subset of coherent tropopause disturbances (CTDs)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692542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935582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Forecast </a:t>
            </a:r>
            <a:r>
              <a:rPr lang="en-US" sz="2400" dirty="0">
                <a:latin typeface="Arial"/>
                <a:cs typeface="Arial"/>
              </a:rPr>
              <a:t>errors of strong ECs linked to </a:t>
            </a:r>
            <a:r>
              <a:rPr lang="en-US" sz="2400" dirty="0" smtClean="0">
                <a:latin typeface="Arial"/>
                <a:cs typeface="Arial"/>
              </a:rPr>
              <a:t>TPVs are at least partially attributed to </a:t>
            </a:r>
            <a:r>
              <a:rPr lang="en-US" sz="2400" dirty="0">
                <a:latin typeface="Arial"/>
                <a:cs typeface="Arial"/>
              </a:rPr>
              <a:t>misrepresentation </a:t>
            </a:r>
            <a:r>
              <a:rPr lang="en-US" sz="2400" dirty="0" smtClean="0">
                <a:latin typeface="Arial"/>
                <a:cs typeface="Arial"/>
              </a:rPr>
              <a:t>of TPV track and intensity, </a:t>
            </a:r>
            <a:r>
              <a:rPr lang="en-US" sz="2400" dirty="0">
                <a:latin typeface="Arial"/>
                <a:cs typeface="Arial"/>
              </a:rPr>
              <a:t>as well as misrepresentation of the interaction </a:t>
            </a:r>
            <a:r>
              <a:rPr lang="en-US" sz="2400" dirty="0" smtClean="0">
                <a:latin typeface="Arial"/>
                <a:cs typeface="Arial"/>
              </a:rPr>
              <a:t>of TPVs </a:t>
            </a:r>
            <a:r>
              <a:rPr lang="en-US" sz="2400" dirty="0">
                <a:latin typeface="Arial"/>
                <a:cs typeface="Arial"/>
              </a:rPr>
              <a:t>with the </a:t>
            </a:r>
            <a:r>
              <a:rPr lang="en-US" sz="2400" dirty="0" smtClean="0">
                <a:latin typeface="Arial"/>
                <a:cs typeface="Arial"/>
              </a:rPr>
              <a:t>synoptic-</a:t>
            </a:r>
            <a:r>
              <a:rPr lang="en-US" sz="2400" dirty="0">
                <a:latin typeface="Arial"/>
                <a:cs typeface="Arial"/>
              </a:rPr>
              <a:t>scale </a:t>
            </a:r>
            <a:r>
              <a:rPr lang="en-US" sz="2400" dirty="0" smtClean="0">
                <a:latin typeface="Arial"/>
                <a:cs typeface="Arial"/>
              </a:rPr>
              <a:t>flow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orecasts </a:t>
            </a:r>
            <a:r>
              <a:rPr lang="en-US" sz="2400" dirty="0">
                <a:latin typeface="Arial"/>
                <a:cs typeface="Arial"/>
              </a:rPr>
              <a:t>with low forecast skill of ECs linked to TPVs are associated </a:t>
            </a:r>
            <a:r>
              <a:rPr lang="en-US" sz="2400" dirty="0" smtClean="0">
                <a:latin typeface="Arial"/>
                <a:cs typeface="Arial"/>
              </a:rPr>
              <a:t>with </a:t>
            </a:r>
            <a:r>
              <a:rPr lang="en-US" sz="2400" dirty="0">
                <a:latin typeface="Arial"/>
                <a:cs typeface="Arial"/>
              </a:rPr>
              <a:t>larger errors in TPV track and intensity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larger errors in the interaction of TPVs with the synoptic-scale flow compared to forecasts with high forecast skill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03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Evaluate forecast skill of a strong EC linked to TPVs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Case: </a:t>
            </a:r>
            <a:r>
              <a:rPr lang="en-US" sz="2400" dirty="0" smtClean="0">
                <a:latin typeface="Arial"/>
                <a:cs typeface="Arial"/>
              </a:rPr>
              <a:t>An EC that explosively deepened during 30–31 December 1996 near Labrador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Case Motivation:</a:t>
            </a:r>
          </a:p>
          <a:p>
            <a:pPr>
              <a:lnSpc>
                <a:spcPct val="50000"/>
              </a:lnSpc>
            </a:pPr>
            <a:endParaRPr lang="en-US" sz="2400" b="1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EC’s development likely influenced by two TPVs that interact with and strengthen a jet streak as well as interact with one another</a:t>
            </a:r>
          </a:p>
          <a:p>
            <a:pPr lvl="1"/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EC was identified in Alicia Bentley’s climatology of ECs leading to EWEs over central and eastern North America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46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Use ERA-Interim (Dee et al. 2011) to evaluate synoptic evolution of EC and TPVs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TPVs identified objectively for ERA-Interim by utilizing and adapting a TPV tracking algorithm developed by Nicholas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Szapiro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and Steven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Cavallo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TPVs must last at least 2 days and spend at least 6 h poleward of 60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°N (adapted from criteria of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Plan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23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 txBox="1">
            <a:spLocks/>
          </p:cNvSpPr>
          <p:nvPr/>
        </p:nvSpPr>
        <p:spPr>
          <a:xfrm>
            <a:off x="334284" y="-33716"/>
            <a:ext cx="641820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7607" y="744894"/>
            <a:ext cx="4244378" cy="3979602"/>
            <a:chOff x="2154408" y="36233"/>
            <a:chExt cx="3576273" cy="3353175"/>
          </a:xfrm>
        </p:grpSpPr>
        <p:pic>
          <p:nvPicPr>
            <p:cNvPr id="37" name="Picture 36" descr="Dec_1996_TPV_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408" y="45362"/>
              <a:ext cx="3576273" cy="334404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8" name="Rectangle 37"/>
            <p:cNvSpPr/>
            <p:nvPr/>
          </p:nvSpPr>
          <p:spPr>
            <a:xfrm>
              <a:off x="4690763" y="3623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kern="1200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202B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000" b="1" kern="1200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flipH="1">
              <a:off x="4140856" y="1413262"/>
              <a:ext cx="21771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6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2154408" y="45362"/>
              <a:ext cx="441000" cy="30777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kern="1200" dirty="0" smtClean="0">
                  <a:latin typeface="Arial"/>
                  <a:cs typeface="Arial"/>
                </a:rPr>
                <a:t>(a)</a:t>
              </a:r>
              <a:endParaRPr lang="en-US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flipH="1">
              <a:off x="4096962" y="1147815"/>
              <a:ext cx="441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44" name="5-Point Star 43"/>
            <p:cNvSpPr>
              <a:spLocks noChangeAspect="1"/>
            </p:cNvSpPr>
            <p:nvPr/>
          </p:nvSpPr>
          <p:spPr>
            <a:xfrm rot="10580098" flipV="1">
              <a:off x="2890550" y="1287859"/>
              <a:ext cx="201168" cy="201168"/>
            </a:xfrm>
            <a:prstGeom prst="star5">
              <a:avLst/>
            </a:prstGeom>
            <a:solidFill>
              <a:srgbClr val="FFFF0A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45" name="Multiply 44"/>
            <p:cNvSpPr>
              <a:spLocks noChangeAspect="1"/>
            </p:cNvSpPr>
            <p:nvPr/>
          </p:nvSpPr>
          <p:spPr>
            <a:xfrm>
              <a:off x="4096962" y="1196774"/>
              <a:ext cx="201168" cy="201168"/>
            </a:xfrm>
            <a:prstGeom prst="mathMultiply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46" name="TextBox 45"/>
            <p:cNvSpPr txBox="1"/>
            <p:nvPr/>
          </p:nvSpPr>
          <p:spPr>
            <a:xfrm flipH="1">
              <a:off x="4419159" y="1376559"/>
              <a:ext cx="21771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8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flipH="1">
              <a:off x="4604316" y="1291629"/>
              <a:ext cx="45427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10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flipH="1">
              <a:off x="4564860" y="1084857"/>
              <a:ext cx="21771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3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flipH="1">
              <a:off x="4830699" y="568442"/>
              <a:ext cx="21771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5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flipH="1">
              <a:off x="4717693" y="419291"/>
              <a:ext cx="45853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12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flipH="1">
              <a:off x="3720681" y="433722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14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flipH="1">
              <a:off x="2728356" y="227436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16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flipH="1">
              <a:off x="2991134" y="866554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18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2579483" y="750719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20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flipH="1">
              <a:off x="2466721" y="889218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22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2916730" y="1028949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26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flipH="1">
              <a:off x="3221041" y="1219094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28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flipH="1">
              <a:off x="2986872" y="1310210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30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flipH="1">
              <a:off x="3076144" y="1542882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2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flipH="1">
              <a:off x="3418810" y="1655206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4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flipH="1">
              <a:off x="3485262" y="1425692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24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flipH="1">
              <a:off x="3643814" y="1723373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26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flipH="1">
              <a:off x="3402785" y="2655433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28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flipH="1">
              <a:off x="4543550" y="2811644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30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4270312" y="1810439"/>
              <a:ext cx="20754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82478" y="744894"/>
            <a:ext cx="4619539" cy="3979602"/>
            <a:chOff x="2154408" y="3437109"/>
            <a:chExt cx="3576273" cy="3080858"/>
          </a:xfrm>
        </p:grpSpPr>
        <p:pic>
          <p:nvPicPr>
            <p:cNvPr id="69" name="Picture 68" descr="Dec_1996_TPV_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408" y="3437109"/>
              <a:ext cx="3576273" cy="308085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70" name="Rectangle 69"/>
            <p:cNvSpPr/>
            <p:nvPr/>
          </p:nvSpPr>
          <p:spPr>
            <a:xfrm>
              <a:off x="4690763" y="344143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kern="1200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202B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000" b="1" kern="1200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flipH="1">
              <a:off x="3592670" y="4112215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>
                  <a:latin typeface="Arial"/>
                  <a:cs typeface="Arial"/>
                </a:rPr>
                <a:t>1</a:t>
              </a:r>
              <a:r>
                <a:rPr lang="en-US" sz="1200" b="1" kern="1200" dirty="0" smtClean="0">
                  <a:latin typeface="Arial"/>
                  <a:cs typeface="Arial"/>
                </a:rPr>
                <a:t>6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flipH="1">
              <a:off x="3401761" y="4856980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1</a:t>
              </a:r>
              <a:r>
                <a:rPr lang="en-US" sz="1200" b="1" kern="1200" dirty="0">
                  <a:latin typeface="Arial"/>
                  <a:cs typeface="Arial"/>
                </a:rPr>
                <a:t>8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flipH="1">
              <a:off x="3433259" y="5155289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28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flipH="1">
              <a:off x="3796214" y="5398204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20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4066580" y="5700775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22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flipH="1">
              <a:off x="4401186" y="5389684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24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flipH="1">
              <a:off x="3924768" y="5033837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26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flipH="1">
              <a:off x="3664374" y="6011870"/>
              <a:ext cx="42443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kern="1200" dirty="0" smtClean="0">
                  <a:latin typeface="Arial"/>
                  <a:cs typeface="Arial"/>
                </a:rPr>
                <a:t>30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83" name="5-Point Star 82"/>
            <p:cNvSpPr>
              <a:spLocks noChangeAspect="1"/>
            </p:cNvSpPr>
            <p:nvPr/>
          </p:nvSpPr>
          <p:spPr>
            <a:xfrm rot="10580098" flipV="1">
              <a:off x="3115114" y="3568106"/>
              <a:ext cx="201168" cy="201168"/>
            </a:xfrm>
            <a:prstGeom prst="star5">
              <a:avLst/>
            </a:prstGeom>
            <a:solidFill>
              <a:srgbClr val="FFFF0A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4" name="Multiply 83"/>
            <p:cNvSpPr>
              <a:spLocks noChangeAspect="1"/>
            </p:cNvSpPr>
            <p:nvPr/>
          </p:nvSpPr>
          <p:spPr>
            <a:xfrm>
              <a:off x="4040245" y="6022819"/>
              <a:ext cx="201168" cy="201168"/>
            </a:xfrm>
            <a:prstGeom prst="mathMultiply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5" name="TextBox 84"/>
            <p:cNvSpPr txBox="1"/>
            <p:nvPr/>
          </p:nvSpPr>
          <p:spPr>
            <a:xfrm flipH="1">
              <a:off x="2154408" y="3437109"/>
              <a:ext cx="441000" cy="30777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kern="1200" dirty="0" smtClean="0">
                  <a:latin typeface="Arial"/>
                  <a:cs typeface="Arial"/>
                </a:rPr>
                <a:t>(b)</a:t>
              </a:r>
              <a:endParaRPr lang="en-US" kern="1200" dirty="0">
                <a:latin typeface="Arial"/>
                <a:cs typeface="Arial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438076" y="4728198"/>
            <a:ext cx="2066718" cy="307777"/>
            <a:chOff x="2956238" y="6530395"/>
            <a:chExt cx="2066718" cy="307777"/>
          </a:xfrm>
        </p:grpSpPr>
        <p:sp>
          <p:nvSpPr>
            <p:cNvPr id="87" name="TextBox 86"/>
            <p:cNvSpPr txBox="1"/>
            <p:nvPr/>
          </p:nvSpPr>
          <p:spPr>
            <a:xfrm>
              <a:off x="3137134" y="6530395"/>
              <a:ext cx="923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Genesis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361002" y="6530395"/>
              <a:ext cx="661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Arial"/>
                  <a:cs typeface="Arial"/>
                </a:rPr>
                <a:t>Lysis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98" name="5-Point Star 97"/>
            <p:cNvSpPr>
              <a:spLocks noChangeAspect="1"/>
            </p:cNvSpPr>
            <p:nvPr/>
          </p:nvSpPr>
          <p:spPr>
            <a:xfrm rot="10580098" flipV="1">
              <a:off x="2956238" y="6575085"/>
              <a:ext cx="201168" cy="201168"/>
            </a:xfrm>
            <a:prstGeom prst="star5">
              <a:avLst/>
            </a:prstGeom>
            <a:solidFill>
              <a:srgbClr val="FFFF0A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ultiply 114"/>
            <p:cNvSpPr>
              <a:spLocks noChangeAspect="1"/>
            </p:cNvSpPr>
            <p:nvPr/>
          </p:nvSpPr>
          <p:spPr>
            <a:xfrm>
              <a:off x="4191122" y="6592258"/>
              <a:ext cx="201168" cy="201168"/>
            </a:xfrm>
            <a:prstGeom prst="mathMultiply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Content Placeholder 2"/>
          <p:cNvSpPr txBox="1">
            <a:spLocks/>
          </p:cNvSpPr>
          <p:nvPr/>
        </p:nvSpPr>
        <p:spPr>
          <a:xfrm>
            <a:off x="414680" y="4781831"/>
            <a:ext cx="3651148" cy="2074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1 Track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24 Nov 1996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 1997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038791" y="4790061"/>
            <a:ext cx="3651148" cy="2074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2 Track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14 Dec 1996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0600 UTC 30 Dec 1996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~16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77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96122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5748"/>
          <a:stretch/>
        </p:blipFill>
        <p:spPr>
          <a:xfrm>
            <a:off x="-9569" y="992233"/>
            <a:ext cx="4585475" cy="3977640"/>
          </a:xfrm>
          <a:prstGeom prst="rect">
            <a:avLst/>
          </a:prstGeom>
        </p:spPr>
      </p:pic>
      <p:pic>
        <p:nvPicPr>
          <p:cNvPr id="7" name="Picture 6" descr="mslp_thick_jet_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718"/>
          <a:stretch/>
        </p:blipFill>
        <p:spPr>
          <a:xfrm>
            <a:off x="4561452" y="992234"/>
            <a:ext cx="4597200" cy="3977640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2606995" y="1391464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2729992" y="1846641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6837026" y="1961135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70889" y="1244933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25894" y="1493637"/>
            <a:ext cx="463773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8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26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61226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0240" y="992234"/>
            <a:ext cx="4595219" cy="3977640"/>
          </a:xfrm>
          <a:prstGeom prst="rect">
            <a:avLst/>
          </a:prstGeom>
        </p:spPr>
      </p:pic>
      <p:pic>
        <p:nvPicPr>
          <p:cNvPr id="4" name="Picture 3" descr="mslp_thick_jet_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718"/>
          <a:stretch/>
        </p:blipFill>
        <p:spPr>
          <a:xfrm>
            <a:off x="4554985" y="992234"/>
            <a:ext cx="4597200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597712" y="1820181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668466" y="2000825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511748" y="1391464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01463" y="1569154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456468" y="1817858"/>
            <a:ext cx="463773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9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T_theta_1996122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2095" y="992234"/>
            <a:ext cx="4595219" cy="3977640"/>
          </a:xfrm>
          <a:prstGeom prst="rect">
            <a:avLst/>
          </a:prstGeom>
        </p:spPr>
      </p:pic>
      <p:pic>
        <p:nvPicPr>
          <p:cNvPr id="7" name="Picture 6" descr="mslp_thick_jet_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332"/>
          <a:stretch/>
        </p:blipFill>
        <p:spPr>
          <a:xfrm>
            <a:off x="4565959" y="992234"/>
            <a:ext cx="4576814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465432" y="1833411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623756" y="1933652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311930" y="1391464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494" y="1944235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165499" y="2192939"/>
            <a:ext cx="463773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6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27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961227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6031" y="990862"/>
            <a:ext cx="4595218" cy="3977640"/>
          </a:xfrm>
          <a:prstGeom prst="rect">
            <a:avLst/>
          </a:prstGeom>
        </p:spPr>
      </p:pic>
      <p:pic>
        <p:nvPicPr>
          <p:cNvPr id="3" name="Picture 2" descr="mslp_thick_jet_1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525"/>
          <a:stretch/>
        </p:blipFill>
        <p:spPr>
          <a:xfrm>
            <a:off x="4568548" y="990862"/>
            <a:ext cx="4586985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331079" y="1822516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441245" y="2024021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163405" y="1380881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06010" y="2998057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1537851" y="2616599"/>
            <a:ext cx="3139" cy="43530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1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96122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8424" y="990862"/>
            <a:ext cx="4595219" cy="3977640"/>
          </a:xfrm>
          <a:prstGeom prst="rect">
            <a:avLst/>
          </a:prstGeom>
        </p:spPr>
      </p:pic>
      <p:pic>
        <p:nvPicPr>
          <p:cNvPr id="6" name="Picture 5" descr="mslp_thick_jet_1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718"/>
          <a:stretch/>
        </p:blipFill>
        <p:spPr>
          <a:xfrm>
            <a:off x="4562055" y="990862"/>
            <a:ext cx="4597199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203826" y="1960828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335692" y="2203609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107457" y="1454962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94069" y="3205822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1325910" y="2824364"/>
            <a:ext cx="3139" cy="43530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4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28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96122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4409" y="990862"/>
            <a:ext cx="4595218" cy="3977640"/>
          </a:xfrm>
          <a:prstGeom prst="rect">
            <a:avLst/>
          </a:prstGeom>
        </p:spPr>
      </p:pic>
      <p:pic>
        <p:nvPicPr>
          <p:cNvPr id="3" name="Picture 2" descr="mslp_thick_jet_1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718"/>
          <a:stretch/>
        </p:blipFill>
        <p:spPr>
          <a:xfrm>
            <a:off x="4562054" y="990862"/>
            <a:ext cx="4597200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015624" y="2108251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234853" y="2372780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841067" y="1637946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776835" y="2859087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348880" y="3120697"/>
            <a:ext cx="492187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4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the development of strong extratropical cyclones (ECs)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ECs may lead to extreme weather events (EWEs) associated with heavy precipitation and strong winds that can pose hazards to life and property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5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96122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1137" y="990862"/>
            <a:ext cx="4595219" cy="3977640"/>
          </a:xfrm>
          <a:prstGeom prst="rect">
            <a:avLst/>
          </a:prstGeom>
        </p:spPr>
      </p:pic>
      <p:pic>
        <p:nvPicPr>
          <p:cNvPr id="6" name="Picture 5" descr="mslp_thick_jet_1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332"/>
          <a:stretch/>
        </p:blipFill>
        <p:spPr>
          <a:xfrm>
            <a:off x="4571821" y="990862"/>
            <a:ext cx="4576814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1874794" y="2398655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256324" y="2497585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712114" y="1928350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248015" y="3085890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1820060" y="3347500"/>
            <a:ext cx="492187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2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96122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3228" y="990862"/>
            <a:ext cx="4595219" cy="3977640"/>
          </a:xfrm>
          <a:prstGeom prst="rect">
            <a:avLst/>
          </a:prstGeom>
        </p:spPr>
      </p:pic>
      <p:pic>
        <p:nvPicPr>
          <p:cNvPr id="3" name="Picture 2" descr="mslp_thick_jet_1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525"/>
          <a:stretch/>
        </p:blipFill>
        <p:spPr>
          <a:xfrm>
            <a:off x="4572269" y="990862"/>
            <a:ext cx="4586985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093520" y="2634832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266788" y="2664211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894598" y="2188371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924412" y="3198014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2496457" y="3459624"/>
            <a:ext cx="492187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4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96123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5748"/>
          <a:stretch/>
        </p:blipFill>
        <p:spPr>
          <a:xfrm>
            <a:off x="-5286" y="990862"/>
            <a:ext cx="4585474" cy="3977640"/>
          </a:xfrm>
          <a:prstGeom prst="rect">
            <a:avLst/>
          </a:prstGeom>
        </p:spPr>
      </p:pic>
      <p:pic>
        <p:nvPicPr>
          <p:cNvPr id="6" name="Picture 5" descr="mslp_thick_jet_2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9525"/>
          <a:stretch/>
        </p:blipFill>
        <p:spPr>
          <a:xfrm>
            <a:off x="4576367" y="990862"/>
            <a:ext cx="4576814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43278" y="2277866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2324170" y="2688167"/>
            <a:ext cx="0" cy="42847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538216" y="2785958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858551" y="2968341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40292" y="4658925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1004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472961" y="2775375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3066172" y="3047568"/>
            <a:ext cx="492187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5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961230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0567" y="990862"/>
            <a:ext cx="4595219" cy="3977640"/>
          </a:xfrm>
          <a:prstGeom prst="rect">
            <a:avLst/>
          </a:prstGeom>
        </p:spPr>
      </p:pic>
      <p:pic>
        <p:nvPicPr>
          <p:cNvPr id="3" name="Picture 2" descr="mslp_thick_jet_2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9525"/>
          <a:stretch/>
        </p:blipFill>
        <p:spPr>
          <a:xfrm>
            <a:off x="4580897" y="990862"/>
            <a:ext cx="4576814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760573" y="2347937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2338917" y="2807127"/>
            <a:ext cx="663703" cy="40211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080295" y="2838876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085571" y="2608626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44554" y="4658925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982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513301" y="2347016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3106512" y="2619209"/>
            <a:ext cx="492187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6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6778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slp_thick_jet_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525"/>
          <a:stretch/>
        </p:blipFill>
        <p:spPr>
          <a:xfrm>
            <a:off x="4570393" y="990862"/>
            <a:ext cx="4586985" cy="3977640"/>
          </a:xfrm>
          <a:prstGeom prst="rect">
            <a:avLst/>
          </a:prstGeom>
        </p:spPr>
      </p:pic>
      <p:pic>
        <p:nvPicPr>
          <p:cNvPr id="8" name="Picture 7" descr="DT_theta_1996123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0567" y="990862"/>
            <a:ext cx="4595219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095229" y="222858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596718" y="2651494"/>
            <a:ext cx="166416" cy="4706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249710" y="2751800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106221" y="2377823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40292" y="4658925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957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592107" y="1476699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2836205" y="1928320"/>
            <a:ext cx="232962" cy="44950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961231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14059" y="990862"/>
            <a:ext cx="4595218" cy="3977640"/>
          </a:xfrm>
          <a:prstGeom prst="rect">
            <a:avLst/>
          </a:prstGeom>
        </p:spPr>
      </p:pic>
      <p:pic>
        <p:nvPicPr>
          <p:cNvPr id="4" name="Picture 3" descr="mslp_thick_jet_2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9525"/>
          <a:stretch/>
        </p:blipFill>
        <p:spPr>
          <a:xfrm>
            <a:off x="4581159" y="977632"/>
            <a:ext cx="4576814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917513" y="1803479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461335" y="2215350"/>
            <a:ext cx="166416" cy="4706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274029" y="2807843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091885" y="2342658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44554" y="4657182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952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900109" y="1196126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2678975" y="1500068"/>
            <a:ext cx="349207" cy="47950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4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010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5748"/>
          <a:stretch/>
        </p:blipFill>
        <p:spPr>
          <a:xfrm>
            <a:off x="-5875" y="990862"/>
            <a:ext cx="4595219" cy="3977640"/>
          </a:xfrm>
          <a:prstGeom prst="rect">
            <a:avLst/>
          </a:prstGeom>
        </p:spPr>
      </p:pic>
      <p:pic>
        <p:nvPicPr>
          <p:cNvPr id="7" name="Picture 6" descr="mslp_thick_jet_2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9525"/>
          <a:stretch/>
        </p:blipFill>
        <p:spPr>
          <a:xfrm>
            <a:off x="4576268" y="977632"/>
            <a:ext cx="4586985" cy="397764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799463" y="1792436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351567" y="2215350"/>
            <a:ext cx="166416" cy="4706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450638" y="2913681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071235" y="2311239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48816" y="4647882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961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021147" y="1279799"/>
            <a:ext cx="12397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2614358" y="1551992"/>
            <a:ext cx="492187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Forecast Skill of EC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Evaluate forecast skill of EC using version 2 of ESRL/PSD Global Ensemble Forecasting System (GEFS) reforecast dataset (Hamill et al. 2013)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once daily (0000 UTC) at 1° horizontal resolution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GEFS ensemble forecasts initialized at 0000 UTC 26 Dec 1996, 5.5 days prior to time of maximum intensity of EC in ERA-Interim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ERA-Interim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regridded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1° horizontal resolution as verification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9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524507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 skill of EC is assessed in terms of a metric combining forecast track and intensity error of EC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 calculated by adapting methodology of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(2016) used to rank ensembles by forecast accuracy in terms of track and intensity error for EC Joachim (2011)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and intensity error is calculated every 12 h from 0000 UTC 30 Dec 1996 to 0000 UTC 1 Jan 1997 for each GEFS member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Forecast Skill of EC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5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524507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error for each time is calculated as the great circle distance between the location of the EC in ERA-Interim and in each GEFS member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ocation of EC at a time corresponds to location of minimum MSLP value of EC at that time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error for each time is calculated as the absolute difference in intensity of EC in ERA-Interim and in each GEFS member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ntensity of EC at a time corresponds to minimum MSLP value of EC at that time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Forecast Skill of EC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4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how the forecast skill of a strong EC linked to TPVs is related to the forecast skill of the TPVs and their interaction with the synoptic-scale flow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Goal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52450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and intensity errors are then averaged over time, and the GEFS members are ranked 1–11 for both track and intensity, with 1 corresponding to member with lowest average error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track error rank is added with the intensity error rank to determine a combined track and intensity error rank for each GEFS member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GEFS member with the lowest and highest combined track and intensity error rank will be considered the best and worst member, respectively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Forecast Skill of EC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3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606399"/>
              </p:ext>
            </p:extLst>
          </p:nvPr>
        </p:nvGraphicFramePr>
        <p:xfrm>
          <a:off x="827477" y="1173905"/>
          <a:ext cx="7686704" cy="5021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6"/>
                <a:gridCol w="1921676"/>
                <a:gridCol w="1921676"/>
                <a:gridCol w="1921676"/>
              </a:tblGrid>
              <a:tr h="94225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Member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Track error  rank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Intensity error rank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Summed intensity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and track error rank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lang="en-US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6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5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6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2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6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9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4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6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9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9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8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4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12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4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11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14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7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7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7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14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5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Control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9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8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17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7477" y="2102355"/>
            <a:ext cx="7686704" cy="394859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7477" y="5811212"/>
            <a:ext cx="7686704" cy="3948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93459" y="2123003"/>
            <a:ext cx="100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“best”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3459" y="5811212"/>
            <a:ext cx="100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“worst”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GEFS Members Ranked by Skill for EC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6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Comparison of 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slp_trac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2747"/>
          <a:stretch/>
        </p:blipFill>
        <p:spPr>
          <a:xfrm>
            <a:off x="30526" y="768374"/>
            <a:ext cx="6298497" cy="2705133"/>
          </a:xfrm>
          <a:prstGeom prst="rect">
            <a:avLst/>
          </a:prstGeom>
        </p:spPr>
      </p:pic>
      <p:pic>
        <p:nvPicPr>
          <p:cNvPr id="9" name="Picture 8" descr="track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3462835"/>
            <a:ext cx="5717444" cy="3384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6240" y="1086081"/>
            <a:ext cx="301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inimum MSLP (hPa) of       EC every 6 h from                    0000 UTC 30 Dec 1996 to  0000 UTC 1 Jan 1997 for                    </a:t>
            </a:r>
            <a:r>
              <a:rPr lang="en-US" sz="1600" b="1" dirty="0" smtClean="0">
                <a:latin typeface="Arial"/>
                <a:cs typeface="Arial"/>
              </a:rPr>
              <a:t>ERA-Interim,                      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r>
              <a:rPr lang="en-US" sz="1600" dirty="0" smtClean="0">
                <a:latin typeface="Arial"/>
                <a:cs typeface="Arial"/>
              </a:rPr>
              <a:t>,            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r>
              <a:rPr lang="en-US" sz="1600" dirty="0" smtClean="0">
                <a:latin typeface="Arial"/>
                <a:cs typeface="Arial"/>
              </a:rPr>
              <a:t>, and </a:t>
            </a:r>
            <a:r>
              <a:rPr lang="en-US" sz="1600" dirty="0" smtClean="0">
                <a:solidFill>
                  <a:srgbClr val="545454"/>
                </a:solidFill>
                <a:latin typeface="Arial"/>
                <a:cs typeface="Arial"/>
              </a:rPr>
              <a:t>all other GEFS members</a:t>
            </a:r>
            <a:endParaRPr lang="en-US" sz="1600" b="1" dirty="0">
              <a:solidFill>
                <a:srgbClr val="545454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6241" y="4023834"/>
            <a:ext cx="3017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Track of EC every 6 h (circles every 12 h) from 0000 UTC 30 Dec 1996 to 0000 UTC 1 Jan 1997 for </a:t>
            </a:r>
            <a:r>
              <a:rPr lang="en-US" sz="1600" b="1" dirty="0" smtClean="0">
                <a:latin typeface="Arial"/>
                <a:cs typeface="Arial"/>
              </a:rPr>
              <a:t>ERA-Interim,                    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r>
              <a:rPr lang="en-US" sz="1600" dirty="0" smtClean="0">
                <a:latin typeface="Arial"/>
                <a:cs typeface="Arial"/>
              </a:rPr>
              <a:t>,            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r>
              <a:rPr lang="en-US" sz="1600" dirty="0" smtClean="0">
                <a:latin typeface="Arial"/>
                <a:cs typeface="Arial"/>
              </a:rPr>
              <a:t>, and     </a:t>
            </a:r>
            <a:r>
              <a:rPr lang="en-US" sz="1600" dirty="0" smtClean="0">
                <a:solidFill>
                  <a:srgbClr val="545454"/>
                </a:solidFill>
                <a:latin typeface="Arial"/>
                <a:cs typeface="Arial"/>
              </a:rPr>
              <a:t>all other GEFS members</a:t>
            </a:r>
            <a:endParaRPr lang="en-US" sz="1600" b="1" dirty="0">
              <a:solidFill>
                <a:srgbClr val="54545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61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524507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forecast skill of TPVs following aforementioned methodology, but use minimum dynamic tropopause potential temperature instead of minimum MSLP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for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calculated every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from 0000 UTC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1996 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Dec 1996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GEFS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 error for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calculated every  12 h from 0000 UTC 26 Dec 1996 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1996 for each GEFS member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Forecast Skill of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7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524507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Track, intensity, and combined track and intensity error ranks are first calculated for each TPV individually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respective error ranks for each TPV are added together to determine the corresponding error ranks for the TPVs together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/>
                <a:cs typeface="Arial"/>
              </a:rPr>
              <a:t>Square of </a:t>
            </a:r>
            <a:r>
              <a:rPr lang="en-US" sz="2400" dirty="0">
                <a:latin typeface="Arial"/>
                <a:cs typeface="Arial"/>
              </a:rPr>
              <a:t>the linear correlation (r</a:t>
            </a:r>
            <a:r>
              <a:rPr lang="en-US" sz="2400" baseline="30000" dirty="0">
                <a:latin typeface="Arial"/>
                <a:cs typeface="Arial"/>
              </a:rPr>
              <a:t>2</a:t>
            </a:r>
            <a:r>
              <a:rPr lang="en-US" sz="2400" dirty="0">
                <a:latin typeface="Arial"/>
                <a:cs typeface="Arial"/>
              </a:rPr>
              <a:t>) is computed between the combined track and intensity error ranks for the EC and the track, intensity, and combined track and intensity error ranks for the TPVs separately and </a:t>
            </a:r>
            <a:r>
              <a:rPr lang="en-US" sz="2400" dirty="0" smtClean="0">
                <a:latin typeface="Arial"/>
                <a:cs typeface="Arial"/>
              </a:rPr>
              <a:t>together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Statistical significance is assessed with a two-sided Student’s </a:t>
            </a:r>
            <a:r>
              <a:rPr lang="en-US" sz="2400" i="1" dirty="0" smtClean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 test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Forecast Skill of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0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Correlation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fig_5_scatterpolot_EC_bothTPV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5" y="717830"/>
            <a:ext cx="7317320" cy="43715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5385" y="2024776"/>
            <a:ext cx="1711739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r</a:t>
            </a:r>
            <a:r>
              <a:rPr lang="en-US" sz="2400" dirty="0" smtClean="0">
                <a:latin typeface="Arial"/>
                <a:cs typeface="Arial"/>
              </a:rPr>
              <a:t> = 0.032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Arial"/>
                <a:cs typeface="Arial"/>
              </a:rPr>
              <a:t>r</a:t>
            </a:r>
            <a:r>
              <a:rPr lang="en-US" sz="2400" baseline="30000" dirty="0" smtClean="0">
                <a:latin typeface="Arial"/>
                <a:cs typeface="Arial"/>
              </a:rPr>
              <a:t>2 </a:t>
            </a:r>
            <a:r>
              <a:rPr lang="en-US" sz="2400" dirty="0" smtClean="0">
                <a:latin typeface="Arial"/>
                <a:cs typeface="Arial"/>
              </a:rPr>
              <a:t>= </a:t>
            </a:r>
            <a:r>
              <a:rPr lang="en-US" sz="2400" dirty="0" smtClean="0">
                <a:latin typeface="Arial"/>
                <a:cs typeface="Arial"/>
              </a:rPr>
              <a:t>0.001</a:t>
            </a:r>
          </a:p>
          <a:p>
            <a:pPr algn="ctr">
              <a:lnSpc>
                <a:spcPct val="150000"/>
              </a:lnSpc>
            </a:pPr>
            <a:endParaRPr lang="en-US" sz="2400" baseline="300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544" y="5465947"/>
            <a:ext cx="8423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Scatterplot and trend lines of 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combined track and intensity error ranks of all GEFS members for the EC (green dots and green line)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dirty="0">
                <a:solidFill>
                  <a:srgbClr val="545454"/>
                </a:solidFill>
                <a:latin typeface="Arial"/>
                <a:cs typeface="Arial"/>
              </a:rPr>
              <a:t>combined track and intensity error ranks of all GEFS members for the TPVs together (gray triangles and gray line</a:t>
            </a:r>
            <a:r>
              <a:rPr lang="en-US" dirty="0" smtClean="0">
                <a:solidFill>
                  <a:srgbClr val="545454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54545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12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Correlation Analysis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0170" y="1583037"/>
            <a:ext cx="1711739" cy="182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r</a:t>
            </a:r>
            <a:r>
              <a:rPr lang="en-US" sz="2400" dirty="0" smtClean="0">
                <a:latin typeface="Arial"/>
                <a:cs typeface="Arial"/>
              </a:rPr>
              <a:t> = 0.456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Arial"/>
                <a:cs typeface="Arial"/>
              </a:rPr>
              <a:t>r</a:t>
            </a:r>
            <a:r>
              <a:rPr lang="en-US" sz="2400" baseline="30000" dirty="0" smtClean="0">
                <a:latin typeface="Arial"/>
                <a:cs typeface="Arial"/>
              </a:rPr>
              <a:t>2 </a:t>
            </a:r>
            <a:r>
              <a:rPr lang="en-US" sz="2400" dirty="0" smtClean="0">
                <a:latin typeface="Arial"/>
                <a:cs typeface="Arial"/>
              </a:rPr>
              <a:t>= 0.208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latin typeface="Arial"/>
                <a:cs typeface="Arial"/>
              </a:rPr>
              <a:t>*</a:t>
            </a:r>
            <a:r>
              <a:rPr lang="en-US" sz="1400" dirty="0" smtClean="0">
                <a:latin typeface="Arial"/>
                <a:cs typeface="Arial"/>
              </a:rPr>
              <a:t>Not statistically significant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544" y="5465947"/>
            <a:ext cx="8423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Scatterplot and trend lines of </a:t>
            </a: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combined track and intensity error ranks of all GEFS members for the EC (green dots and green line) </a:t>
            </a: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545454"/>
                </a:solidFill>
                <a:latin typeface="Arial"/>
                <a:cs typeface="Arial"/>
              </a:rPr>
              <a:t>intensity </a:t>
            </a:r>
            <a:r>
              <a:rPr lang="en-US" dirty="0">
                <a:solidFill>
                  <a:srgbClr val="545454"/>
                </a:solidFill>
                <a:latin typeface="Arial"/>
                <a:cs typeface="Arial"/>
              </a:rPr>
              <a:t>error ranks of all GEFS members </a:t>
            </a:r>
            <a:r>
              <a:rPr lang="en-US" dirty="0" smtClean="0">
                <a:solidFill>
                  <a:srgbClr val="545454"/>
                </a:solidFill>
                <a:latin typeface="Arial"/>
                <a:cs typeface="Arial"/>
              </a:rPr>
              <a:t>for TPV 1 (</a:t>
            </a:r>
            <a:r>
              <a:rPr lang="en-US" dirty="0">
                <a:solidFill>
                  <a:srgbClr val="545454"/>
                </a:solidFill>
                <a:latin typeface="Arial"/>
                <a:cs typeface="Arial"/>
              </a:rPr>
              <a:t>gray triangles and gray line</a:t>
            </a:r>
            <a:r>
              <a:rPr lang="en-US" dirty="0" smtClean="0">
                <a:solidFill>
                  <a:srgbClr val="545454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545454"/>
              </a:solidFill>
              <a:latin typeface="Arial"/>
              <a:cs typeface="Arial"/>
            </a:endParaRPr>
          </a:p>
        </p:txBody>
      </p:sp>
      <p:pic>
        <p:nvPicPr>
          <p:cNvPr id="2" name="Picture 1" descr="fig_6_scatterpolot_EC_TPV1_inten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1" y="721793"/>
            <a:ext cx="7310924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3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267" y="728568"/>
            <a:ext cx="585907" cy="6119108"/>
            <a:chOff x="97542" y="728568"/>
            <a:chExt cx="585907" cy="6119108"/>
          </a:xfrm>
        </p:grpSpPr>
        <p:pic>
          <p:nvPicPr>
            <p:cNvPr id="35" name="Picture 3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927832"/>
            <a:ext cx="3791825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08_DT_theta_1996122600_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8" b="5813"/>
          <a:stretch/>
        </p:blipFill>
        <p:spPr>
          <a:xfrm>
            <a:off x="523455" y="969158"/>
            <a:ext cx="3811026" cy="2788920"/>
          </a:xfrm>
          <a:prstGeom prst="rect">
            <a:avLst/>
          </a:prstGeom>
        </p:spPr>
      </p:pic>
      <p:pic>
        <p:nvPicPr>
          <p:cNvPr id="3" name="Picture 2" descr="p10_DT_theta_1996122600_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6870" y="4032956"/>
            <a:ext cx="3807611" cy="2788920"/>
          </a:xfrm>
          <a:prstGeom prst="rect">
            <a:avLst/>
          </a:prstGeom>
        </p:spPr>
      </p:pic>
      <p:pic>
        <p:nvPicPr>
          <p:cNvPr id="4" name="Picture 3" descr="DT_theta_1deg_6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5" b="5728"/>
          <a:stretch/>
        </p:blipFill>
        <p:spPr>
          <a:xfrm>
            <a:off x="4771826" y="972335"/>
            <a:ext cx="3820561" cy="278892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808709" y="1204672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305327" y="1601720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781326" y="1089128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6277944" y="1486176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637449" y="405010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134067" y="4447152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2130276" y="2396442"/>
            <a:ext cx="39819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421105" y="2113218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2147627" y="5507357"/>
            <a:ext cx="39819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2438456" y="5224133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H="1">
            <a:off x="6374610" y="2431385"/>
            <a:ext cx="39819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665439" y="2148161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538906"/>
            <a:ext cx="3791825" cy="13456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500-hPa geopotential height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black contours, every 6 dam), relative vorticity (shading, ×10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wind (flags and barbs, 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 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2361" y="769593"/>
            <a:ext cx="506407" cy="5943600"/>
            <a:chOff x="-62361" y="769593"/>
            <a:chExt cx="506407" cy="5943600"/>
          </a:xfrm>
        </p:grpSpPr>
        <p:pic>
          <p:nvPicPr>
            <p:cNvPr id="71" name="Picture 70" descr="p10_vort_1996122600_3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78" t="95757" r="3288" b="2284"/>
            <a:stretch/>
          </p:blipFill>
          <p:spPr>
            <a:xfrm rot="16200000">
              <a:off x="-2594948" y="3674199"/>
              <a:ext cx="5943600" cy="13438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62361" y="604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62361" y="56188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60239" y="52157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62361" y="4817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62361" y="44004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2361" y="40017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60239" y="35768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62361" y="31642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62361" y="27608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62361" y="23252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-62361" y="19196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60239" y="15165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62361" y="11109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85" name="Picture 84" descr="vort_1deg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17270" r="-127" b="6188"/>
          <a:stretch/>
        </p:blipFill>
        <p:spPr>
          <a:xfrm>
            <a:off x="4881217" y="958361"/>
            <a:ext cx="3731293" cy="2801827"/>
          </a:xfrm>
          <a:prstGeom prst="rect">
            <a:avLst/>
          </a:prstGeom>
          <a:ln w="0">
            <a:noFill/>
          </a:ln>
        </p:spPr>
      </p:pic>
      <p:pic>
        <p:nvPicPr>
          <p:cNvPr id="86" name="Picture 85" descr="p08_vort_1996122600_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 t="15043" r="12" b="7149"/>
          <a:stretch/>
        </p:blipFill>
        <p:spPr>
          <a:xfrm>
            <a:off x="642606" y="958361"/>
            <a:ext cx="3699374" cy="2788920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 descr="p10_vort_1996122600_2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14951" r="1361" b="7849"/>
          <a:stretch/>
        </p:blipFill>
        <p:spPr>
          <a:xfrm>
            <a:off x="688377" y="4037126"/>
            <a:ext cx="3653603" cy="278892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19688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123079" y="4087557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33404" y="4444929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811197" y="5119626"/>
            <a:ext cx="396497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p08_mslp_1996122600_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2" b="9371"/>
          <a:stretch/>
        </p:blipFill>
        <p:spPr>
          <a:xfrm>
            <a:off x="532565" y="969158"/>
            <a:ext cx="3780778" cy="2788920"/>
          </a:xfrm>
          <a:prstGeom prst="rect">
            <a:avLst/>
          </a:prstGeom>
        </p:spPr>
      </p:pic>
      <p:pic>
        <p:nvPicPr>
          <p:cNvPr id="8" name="Picture 7" descr="p10_mslp_1996122600_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7" b="9372"/>
          <a:stretch/>
        </p:blipFill>
        <p:spPr>
          <a:xfrm>
            <a:off x="544105" y="4035130"/>
            <a:ext cx="3769238" cy="2788920"/>
          </a:xfrm>
          <a:prstGeom prst="rect">
            <a:avLst/>
          </a:prstGeom>
        </p:spPr>
      </p:pic>
      <p:pic>
        <p:nvPicPr>
          <p:cNvPr id="10" name="Picture 9" descr="mslp_thick_jet_1deg_6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6" b="9523"/>
          <a:stretch/>
        </p:blipFill>
        <p:spPr>
          <a:xfrm>
            <a:off x="4811198" y="969158"/>
            <a:ext cx="3772801" cy="278892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10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</a:t>
            </a:r>
          </a:p>
          <a:p>
            <a:pPr marL="0" indent="0" algn="ctr">
              <a:buNone/>
            </a:pP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8571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267" y="728568"/>
            <a:ext cx="585907" cy="6119108"/>
            <a:chOff x="97542" y="728568"/>
            <a:chExt cx="585907" cy="6119108"/>
          </a:xfrm>
        </p:grpSpPr>
        <p:pic>
          <p:nvPicPr>
            <p:cNvPr id="35" name="Picture 3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927832"/>
            <a:ext cx="3791825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T_theta_1deg_6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4771524" y="969158"/>
            <a:ext cx="3820562" cy="2788920"/>
          </a:xfrm>
          <a:prstGeom prst="rect">
            <a:avLst/>
          </a:prstGeom>
        </p:spPr>
      </p:pic>
      <p:pic>
        <p:nvPicPr>
          <p:cNvPr id="7" name="Picture 6" descr="p10_DT_theta_1996122600_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6870" y="4032289"/>
            <a:ext cx="3807611" cy="2788920"/>
          </a:xfrm>
          <a:prstGeom prst="rect">
            <a:avLst/>
          </a:prstGeom>
        </p:spPr>
      </p:pic>
      <p:pic>
        <p:nvPicPr>
          <p:cNvPr id="8" name="Picture 7" descr="p08_DT_theta_1996122600_2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3455" y="969158"/>
            <a:ext cx="3807611" cy="278892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2020358" y="124399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527559" y="1641042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959324" y="115514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455942" y="1552188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643251" y="4178279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150452" y="4575327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2677676" y="2153908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2667093" y="1703557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968159" y="2114201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6957576" y="166385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2583768" y="5242941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2573185" y="479259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2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2361" y="769593"/>
            <a:ext cx="506407" cy="5943600"/>
            <a:chOff x="-62361" y="769593"/>
            <a:chExt cx="506407" cy="5943600"/>
          </a:xfrm>
        </p:grpSpPr>
        <p:pic>
          <p:nvPicPr>
            <p:cNvPr id="71" name="Picture 70" descr="p10_vort_1996122600_3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78" t="95757" r="3288" b="2284"/>
            <a:stretch/>
          </p:blipFill>
          <p:spPr>
            <a:xfrm rot="16200000">
              <a:off x="-2594948" y="3674199"/>
              <a:ext cx="5943600" cy="13438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62361" y="604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62361" y="56188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60239" y="52157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62361" y="4817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62361" y="44004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2361" y="40017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60239" y="35768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62361" y="31642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62361" y="27608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62361" y="23252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-62361" y="19196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60239" y="15165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62361" y="11109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88" name="Picture 87" descr="p08_vort_1996122600_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14984" r="-73" b="7871"/>
          <a:stretch/>
        </p:blipFill>
        <p:spPr>
          <a:xfrm>
            <a:off x="656374" y="958361"/>
            <a:ext cx="3701141" cy="2788920"/>
          </a:xfrm>
          <a:prstGeom prst="rect">
            <a:avLst/>
          </a:prstGeom>
          <a:ln w="12700">
            <a:noFill/>
          </a:ln>
        </p:spPr>
      </p:pic>
      <p:pic>
        <p:nvPicPr>
          <p:cNvPr id="89" name="Picture 88" descr="p10_vort_1996122600_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14975" r="197" b="7883"/>
          <a:stretch/>
        </p:blipFill>
        <p:spPr>
          <a:xfrm>
            <a:off x="651875" y="4031897"/>
            <a:ext cx="3705640" cy="2788920"/>
          </a:xfrm>
          <a:prstGeom prst="rect">
            <a:avLst/>
          </a:prstGeom>
          <a:ln w="12700">
            <a:noFill/>
          </a:ln>
        </p:spPr>
      </p:pic>
      <p:sp>
        <p:nvSpPr>
          <p:cNvPr id="90" name="Content Placeholder 2"/>
          <p:cNvSpPr>
            <a:spLocks noGrp="1"/>
          </p:cNvSpPr>
          <p:nvPr>
            <p:ph idx="1"/>
          </p:nvPr>
        </p:nvSpPr>
        <p:spPr>
          <a:xfrm>
            <a:off x="4792174" y="4538906"/>
            <a:ext cx="3791825" cy="13456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500-hPa geopotential height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black contours, every 6 dam), relative vorticity (shading, ×10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wind (flags and barbs, 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 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4" name="Picture 93" descr="vort_1deg_6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7140" r="239" b="6333"/>
          <a:stretch/>
        </p:blipFill>
        <p:spPr>
          <a:xfrm>
            <a:off x="4892420" y="962421"/>
            <a:ext cx="3701241" cy="278892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17081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29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123079" y="4087557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33404" y="4444929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811197" y="5119626"/>
            <a:ext cx="396497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2" name="Picture 1" descr="mslp_thick_jet_1deg_6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9522"/>
          <a:stretch/>
        </p:blipFill>
        <p:spPr>
          <a:xfrm>
            <a:off x="4811197" y="969158"/>
            <a:ext cx="3769405" cy="2788920"/>
          </a:xfrm>
          <a:prstGeom prst="rect">
            <a:avLst/>
          </a:prstGeom>
        </p:spPr>
      </p:pic>
      <p:pic>
        <p:nvPicPr>
          <p:cNvPr id="3" name="Picture 2" descr="p08_mslp_1996122600_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9672"/>
          <a:stretch/>
        </p:blipFill>
        <p:spPr>
          <a:xfrm>
            <a:off x="544105" y="969158"/>
            <a:ext cx="3772993" cy="2788920"/>
          </a:xfrm>
          <a:prstGeom prst="rect">
            <a:avLst/>
          </a:prstGeom>
        </p:spPr>
      </p:pic>
      <p:pic>
        <p:nvPicPr>
          <p:cNvPr id="4" name="Picture 3" descr="p10_mslp_1996122600_2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0" b="9673"/>
          <a:stretch/>
        </p:blipFill>
        <p:spPr>
          <a:xfrm>
            <a:off x="532649" y="4026463"/>
            <a:ext cx="3780694" cy="278892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09357" y="5140274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71249" y="2232758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95049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1013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4235" y="6503726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999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5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267" y="728568"/>
            <a:ext cx="585907" cy="6119108"/>
            <a:chOff x="97542" y="728568"/>
            <a:chExt cx="585907" cy="6119108"/>
          </a:xfrm>
        </p:grpSpPr>
        <p:pic>
          <p:nvPicPr>
            <p:cNvPr id="35" name="Picture 3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927832"/>
            <a:ext cx="3791825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08_DT_theta_1996122600_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6870" y="969158"/>
            <a:ext cx="3807611" cy="2788920"/>
          </a:xfrm>
          <a:prstGeom prst="rect">
            <a:avLst/>
          </a:prstGeom>
        </p:spPr>
      </p:pic>
      <p:pic>
        <p:nvPicPr>
          <p:cNvPr id="3" name="Picture 2" descr="p10_DT_theta_1996122600_2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6870" y="4034404"/>
            <a:ext cx="3807611" cy="2788920"/>
          </a:xfrm>
          <a:prstGeom prst="rect">
            <a:avLst/>
          </a:prstGeom>
        </p:spPr>
      </p:pic>
      <p:pic>
        <p:nvPicPr>
          <p:cNvPr id="4" name="Picture 3" descr="DT_theta_1deg_6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6" b="5748"/>
          <a:stretch/>
        </p:blipFill>
        <p:spPr>
          <a:xfrm>
            <a:off x="4771524" y="969158"/>
            <a:ext cx="3820562" cy="278892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578464" y="1245367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336302" y="1716463"/>
            <a:ext cx="329375" cy="30713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065685" y="1478609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04000" y="1885475"/>
            <a:ext cx="141039" cy="32737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3022144" y="1905204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011561" y="1454853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153842" y="443105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911680" y="4902150"/>
            <a:ext cx="329375" cy="30713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2937480" y="5250341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2926897" y="479999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H="1">
            <a:off x="7346852" y="1832335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336269" y="138198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9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2361" y="769593"/>
            <a:ext cx="506407" cy="5943600"/>
            <a:chOff x="-62361" y="769593"/>
            <a:chExt cx="506407" cy="5943600"/>
          </a:xfrm>
        </p:grpSpPr>
        <p:pic>
          <p:nvPicPr>
            <p:cNvPr id="71" name="Picture 70" descr="p10_vort_1996122600_3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78" t="95757" r="3288" b="2284"/>
            <a:stretch/>
          </p:blipFill>
          <p:spPr>
            <a:xfrm rot="16200000">
              <a:off x="-2594948" y="3674199"/>
              <a:ext cx="5943600" cy="13438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62361" y="604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62361" y="56188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60239" y="52157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62361" y="4817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62361" y="44004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2361" y="40017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60239" y="35768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62361" y="31642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62361" y="27608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62361" y="23252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-62361" y="19196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60239" y="15165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62361" y="11109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0" name="Content Placeholder 2"/>
          <p:cNvSpPr>
            <a:spLocks noGrp="1"/>
          </p:cNvSpPr>
          <p:nvPr>
            <p:ph idx="1"/>
          </p:nvPr>
        </p:nvSpPr>
        <p:spPr>
          <a:xfrm>
            <a:off x="4792174" y="4538906"/>
            <a:ext cx="3791825" cy="13456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500-hPa geopotential height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black contours, every 6 dam), relative vorticity (shading, ×10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wind (flags and barbs, 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 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9" name="Picture 28" descr="vort_1deg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17007" r="1" b="6627"/>
          <a:stretch/>
        </p:blipFill>
        <p:spPr>
          <a:xfrm>
            <a:off x="4881378" y="958361"/>
            <a:ext cx="3717988" cy="2788920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 descr="p08_vort_1996122600_2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15396" r="18" b="8042"/>
          <a:stretch/>
        </p:blipFill>
        <p:spPr>
          <a:xfrm>
            <a:off x="616968" y="958361"/>
            <a:ext cx="3738343" cy="2788920"/>
          </a:xfrm>
          <a:prstGeom prst="rect">
            <a:avLst/>
          </a:prstGeom>
          <a:ln w="12700">
            <a:noFill/>
          </a:ln>
        </p:spPr>
      </p:pic>
      <p:pic>
        <p:nvPicPr>
          <p:cNvPr id="32" name="Picture 31" descr="p10_vort_1996122600_2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15340" r="126" b="8042"/>
          <a:stretch/>
        </p:blipFill>
        <p:spPr>
          <a:xfrm>
            <a:off x="616968" y="4026083"/>
            <a:ext cx="3735503" cy="278892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23431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123079" y="4087557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33404" y="4444929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811197" y="5119626"/>
            <a:ext cx="396497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6" name="Picture 5" descr="p08_mslp_1996122600_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9824"/>
          <a:stretch/>
        </p:blipFill>
        <p:spPr>
          <a:xfrm>
            <a:off x="509359" y="969158"/>
            <a:ext cx="3803984" cy="2788920"/>
          </a:xfrm>
          <a:prstGeom prst="rect">
            <a:avLst/>
          </a:prstGeom>
        </p:spPr>
      </p:pic>
      <p:pic>
        <p:nvPicPr>
          <p:cNvPr id="7" name="Picture 6" descr="p10_mslp_1996122600_2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2" b="9671"/>
          <a:stretch/>
        </p:blipFill>
        <p:spPr>
          <a:xfrm>
            <a:off x="533780" y="4028498"/>
            <a:ext cx="3788424" cy="2788920"/>
          </a:xfrm>
          <a:prstGeom prst="rect">
            <a:avLst/>
          </a:prstGeom>
        </p:spPr>
      </p:pic>
      <p:pic>
        <p:nvPicPr>
          <p:cNvPr id="8" name="Picture 7" descr="mslp_thick_jet_1deg_6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9524"/>
          <a:stretch/>
        </p:blipFill>
        <p:spPr>
          <a:xfrm>
            <a:off x="4804980" y="969405"/>
            <a:ext cx="3777082" cy="278892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001704" y="2080989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79171" y="1998397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19105" y="4964617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95049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1002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3768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1004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14235" y="6503726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986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6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8_DT_theta_1996122600_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6870" y="962398"/>
            <a:ext cx="3807611" cy="278892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267" y="728568"/>
            <a:ext cx="585907" cy="6119108"/>
            <a:chOff x="97542" y="728568"/>
            <a:chExt cx="585907" cy="6119108"/>
          </a:xfrm>
        </p:grpSpPr>
        <p:pic>
          <p:nvPicPr>
            <p:cNvPr id="35" name="Picture 3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927832"/>
            <a:ext cx="3791825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T_theta_1deg_6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4771825" y="962398"/>
            <a:ext cx="3820562" cy="2788920"/>
          </a:xfrm>
          <a:prstGeom prst="rect">
            <a:avLst/>
          </a:prstGeom>
        </p:spPr>
      </p:pic>
      <p:pic>
        <p:nvPicPr>
          <p:cNvPr id="8" name="Picture 7" descr="p10_DT_theta_1996122600_3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6870" y="4032289"/>
            <a:ext cx="3807611" cy="278892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291688" y="186610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387807" y="2142336"/>
            <a:ext cx="424463" cy="628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947450" y="150434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741583" y="1964066"/>
            <a:ext cx="437102" cy="31647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3162604" y="5164181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152021" y="471383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575503" y="460258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2333341" y="5073680"/>
            <a:ext cx="329375" cy="30713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311609" y="1506837"/>
            <a:ext cx="444407" cy="28793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7301026" y="1056486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2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2361" y="769593"/>
            <a:ext cx="506407" cy="5943600"/>
            <a:chOff x="-62361" y="769593"/>
            <a:chExt cx="506407" cy="5943600"/>
          </a:xfrm>
        </p:grpSpPr>
        <p:pic>
          <p:nvPicPr>
            <p:cNvPr id="71" name="Picture 70" descr="p10_vort_1996122600_3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78" t="95757" r="3288" b="2284"/>
            <a:stretch/>
          </p:blipFill>
          <p:spPr>
            <a:xfrm rot="16200000">
              <a:off x="-2594948" y="3674199"/>
              <a:ext cx="5943600" cy="13438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62361" y="604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62361" y="56188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60239" y="52157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62361" y="4817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62361" y="44004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2361" y="40017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60239" y="35768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62361" y="31642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62361" y="27608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62361" y="23252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-62361" y="19196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60239" y="15165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62361" y="11109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0" name="Content Placeholder 2"/>
          <p:cNvSpPr>
            <a:spLocks noGrp="1"/>
          </p:cNvSpPr>
          <p:nvPr>
            <p:ph idx="1"/>
          </p:nvPr>
        </p:nvSpPr>
        <p:spPr>
          <a:xfrm>
            <a:off x="4792174" y="4538906"/>
            <a:ext cx="3791825" cy="13456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500-hPa geopotential height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black contours, every 6 dam), relative vorticity (shading, ×10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wind (flags and barbs, 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 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8" name="Picture 27" descr="vort_1deg_6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17057" r="119" b="6483"/>
          <a:stretch/>
        </p:blipFill>
        <p:spPr>
          <a:xfrm>
            <a:off x="4880518" y="958361"/>
            <a:ext cx="3713923" cy="2788920"/>
          </a:xfrm>
          <a:prstGeom prst="rect">
            <a:avLst/>
          </a:prstGeom>
          <a:ln w="12700">
            <a:noFill/>
          </a:ln>
        </p:spPr>
      </p:pic>
      <p:pic>
        <p:nvPicPr>
          <p:cNvPr id="33" name="Picture 32" descr="p08_vort_1996122600_3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t="14897" r="123" b="7883"/>
          <a:stretch/>
        </p:blipFill>
        <p:spPr>
          <a:xfrm>
            <a:off x="625378" y="958361"/>
            <a:ext cx="3727093" cy="2788920"/>
          </a:xfrm>
          <a:prstGeom prst="rect">
            <a:avLst/>
          </a:prstGeom>
          <a:ln w="12700">
            <a:noFill/>
          </a:ln>
        </p:spPr>
      </p:pic>
      <p:pic>
        <p:nvPicPr>
          <p:cNvPr id="34" name="Picture 33" descr="p10_vort_1996122600_3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15012" r="35" b="7923"/>
          <a:stretch/>
        </p:blipFill>
        <p:spPr>
          <a:xfrm>
            <a:off x="641293" y="4032547"/>
            <a:ext cx="3711178" cy="278892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62126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30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123079" y="4087557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33404" y="4444929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811197" y="5119626"/>
            <a:ext cx="396497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2" name="Picture 1" descr="mslp_thick_jet_1deg_6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9522"/>
          <a:stretch/>
        </p:blipFill>
        <p:spPr>
          <a:xfrm>
            <a:off x="4806967" y="969158"/>
            <a:ext cx="3777082" cy="2788920"/>
          </a:xfrm>
          <a:prstGeom prst="rect">
            <a:avLst/>
          </a:prstGeom>
        </p:spPr>
      </p:pic>
      <p:pic>
        <p:nvPicPr>
          <p:cNvPr id="3" name="Picture 2" descr="p08_mslp_1996122600_3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0" b="9673"/>
          <a:stretch/>
        </p:blipFill>
        <p:spPr>
          <a:xfrm>
            <a:off x="523455" y="969405"/>
            <a:ext cx="3780694" cy="2788920"/>
          </a:xfrm>
          <a:prstGeom prst="rect">
            <a:avLst/>
          </a:prstGeom>
        </p:spPr>
      </p:pic>
      <p:pic>
        <p:nvPicPr>
          <p:cNvPr id="4" name="Picture 3" descr="p10_mslp_1996122600_3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9522"/>
          <a:stretch/>
        </p:blipFill>
        <p:spPr>
          <a:xfrm>
            <a:off x="533780" y="4024803"/>
            <a:ext cx="3772994" cy="278892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259826" y="1856962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74109" y="1710986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87551" y="4830966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95049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982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3768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983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14235" y="6503726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975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5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267" y="728568"/>
            <a:ext cx="585907" cy="6119108"/>
            <a:chOff x="97542" y="728568"/>
            <a:chExt cx="585907" cy="6119108"/>
          </a:xfrm>
        </p:grpSpPr>
        <p:pic>
          <p:nvPicPr>
            <p:cNvPr id="35" name="Picture 3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927832"/>
            <a:ext cx="3791825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10_DT_theta_1996122600_3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6" b="5747"/>
          <a:stretch/>
        </p:blipFill>
        <p:spPr>
          <a:xfrm>
            <a:off x="527356" y="4031571"/>
            <a:ext cx="3807611" cy="2788920"/>
          </a:xfrm>
          <a:prstGeom prst="rect">
            <a:avLst/>
          </a:prstGeom>
        </p:spPr>
      </p:pic>
      <p:pic>
        <p:nvPicPr>
          <p:cNvPr id="3" name="Picture 2" descr="p08_DT_theta_1996122600_3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3455" y="962398"/>
            <a:ext cx="3807611" cy="2788920"/>
          </a:xfrm>
          <a:prstGeom prst="rect">
            <a:avLst/>
          </a:prstGeom>
        </p:spPr>
      </p:pic>
      <p:pic>
        <p:nvPicPr>
          <p:cNvPr id="4" name="Picture 3" descr="DT_theta_1deg_6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4769924" y="962398"/>
            <a:ext cx="3820562" cy="278892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2632777" y="150075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r>
              <a:rPr lang="en-US" sz="28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203475" y="1897802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330731" y="1391945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7880779" y="1788993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075071" y="4842505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r>
              <a:rPr lang="en-US" sz="28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113362" y="5176624"/>
            <a:ext cx="366075" cy="18818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720417" y="1500754"/>
            <a:ext cx="321437" cy="11795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626568" y="1217978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0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21572" y="1972457"/>
            <a:ext cx="0" cy="62187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765470" y="1482181"/>
            <a:ext cx="171220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PV Advection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23376" y="2647955"/>
            <a:ext cx="355077" cy="1594177"/>
          </a:xfrm>
          <a:prstGeom prst="line">
            <a:avLst/>
          </a:prstGeom>
          <a:ln w="539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21572" y="3651903"/>
            <a:ext cx="364377" cy="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3264" y="3426707"/>
            <a:ext cx="204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“Phase Locking”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2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2361" y="769593"/>
            <a:ext cx="506407" cy="5943600"/>
            <a:chOff x="-62361" y="769593"/>
            <a:chExt cx="506407" cy="5943600"/>
          </a:xfrm>
        </p:grpSpPr>
        <p:pic>
          <p:nvPicPr>
            <p:cNvPr id="71" name="Picture 70" descr="p10_vort_1996122600_3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78" t="95757" r="3288" b="2284"/>
            <a:stretch/>
          </p:blipFill>
          <p:spPr>
            <a:xfrm rot="16200000">
              <a:off x="-2594948" y="3674199"/>
              <a:ext cx="5943600" cy="13438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62361" y="604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62361" y="56188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60239" y="52157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62361" y="4817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62361" y="44004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2361" y="40017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60239" y="35768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62361" y="31642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62361" y="27608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62361" y="23252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-62361" y="19196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60239" y="15165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62361" y="11109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0" name="Content Placeholder 2"/>
          <p:cNvSpPr>
            <a:spLocks noGrp="1"/>
          </p:cNvSpPr>
          <p:nvPr>
            <p:ph idx="1"/>
          </p:nvPr>
        </p:nvSpPr>
        <p:spPr>
          <a:xfrm>
            <a:off x="4792174" y="4538906"/>
            <a:ext cx="3791825" cy="13456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500-hPa geopotential height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black contours, every 6 dam), relative vorticity (shading, ×10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wind (flags and barbs, 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 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1" name="Picture 30" descr="p08_vort_1996122600_3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14878" r="111" b="7883"/>
          <a:stretch/>
        </p:blipFill>
        <p:spPr>
          <a:xfrm>
            <a:off x="641293" y="958361"/>
            <a:ext cx="3712900" cy="2788920"/>
          </a:xfrm>
          <a:prstGeom prst="rect">
            <a:avLst/>
          </a:prstGeom>
          <a:ln w="12700">
            <a:noFill/>
          </a:ln>
        </p:spPr>
      </p:pic>
      <p:pic>
        <p:nvPicPr>
          <p:cNvPr id="32" name="Picture 31" descr="p10_vort_1996122600_3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14913" r="119" b="7883"/>
          <a:stretch/>
        </p:blipFill>
        <p:spPr>
          <a:xfrm>
            <a:off x="641293" y="4026083"/>
            <a:ext cx="3705722" cy="2788920"/>
          </a:xfrm>
          <a:prstGeom prst="rect">
            <a:avLst/>
          </a:prstGeom>
          <a:ln w="12700">
            <a:noFill/>
          </a:ln>
        </p:spPr>
      </p:pic>
      <p:pic>
        <p:nvPicPr>
          <p:cNvPr id="37" name="Picture 36" descr="vort_1deg_6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17269" r="-65" b="6477"/>
          <a:stretch/>
        </p:blipFill>
        <p:spPr>
          <a:xfrm>
            <a:off x="4848078" y="958361"/>
            <a:ext cx="3742132" cy="278892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6284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123079" y="4087557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33404" y="4444929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811197" y="5119626"/>
            <a:ext cx="396497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6" name="Picture 5" descr="p10_mslp_1996122600_3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0" b="9523"/>
          <a:stretch/>
        </p:blipFill>
        <p:spPr>
          <a:xfrm>
            <a:off x="533780" y="4024806"/>
            <a:ext cx="3772994" cy="2788920"/>
          </a:xfrm>
          <a:prstGeom prst="rect">
            <a:avLst/>
          </a:prstGeom>
        </p:spPr>
      </p:pic>
      <p:pic>
        <p:nvPicPr>
          <p:cNvPr id="7" name="Picture 6" descr="p08_mslp_1996122600_3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0" b="9523"/>
          <a:stretch/>
        </p:blipFill>
        <p:spPr>
          <a:xfrm>
            <a:off x="533780" y="975633"/>
            <a:ext cx="3772994" cy="2788920"/>
          </a:xfrm>
          <a:prstGeom prst="rect">
            <a:avLst/>
          </a:prstGeom>
        </p:spPr>
      </p:pic>
      <p:pic>
        <p:nvPicPr>
          <p:cNvPr id="8" name="Picture 7" descr="mslp_thick_jet_1deg_6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9522"/>
          <a:stretch/>
        </p:blipFill>
        <p:spPr>
          <a:xfrm>
            <a:off x="4811197" y="969405"/>
            <a:ext cx="3777082" cy="278892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280476" y="1598851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12506" y="1526583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66298" y="4651151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95049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957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3768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958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14235" y="6503726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957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2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5267" y="728568"/>
            <a:ext cx="585907" cy="6119108"/>
            <a:chOff x="97542" y="728568"/>
            <a:chExt cx="585907" cy="6119108"/>
          </a:xfrm>
        </p:grpSpPr>
        <p:pic>
          <p:nvPicPr>
            <p:cNvPr id="35" name="Picture 3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4792174" y="4927832"/>
            <a:ext cx="3791825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T_theta_1deg_7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4770111" y="962398"/>
            <a:ext cx="3820562" cy="2788920"/>
          </a:xfrm>
          <a:prstGeom prst="rect">
            <a:avLst/>
          </a:prstGeom>
        </p:spPr>
      </p:pic>
      <p:pic>
        <p:nvPicPr>
          <p:cNvPr id="7" name="Picture 6" descr="p08_DT_theta_1996122600_3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3455" y="962398"/>
            <a:ext cx="3807611" cy="2788920"/>
          </a:xfrm>
          <a:prstGeom prst="rect">
            <a:avLst/>
          </a:prstGeom>
        </p:spPr>
      </p:pic>
      <p:pic>
        <p:nvPicPr>
          <p:cNvPr id="10" name="Picture 9" descr="p10_DT_theta_1996122600_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5747"/>
          <a:stretch/>
        </p:blipFill>
        <p:spPr>
          <a:xfrm>
            <a:off x="523455" y="4025355"/>
            <a:ext cx="3807611" cy="278892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138936" y="1057852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r>
              <a:rPr lang="en-US" sz="28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709634" y="1454900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299755" y="996281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7870453" y="1393329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076986" y="4192894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r>
              <a:rPr lang="en-US" sz="28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647684" y="4589942"/>
            <a:ext cx="0" cy="4011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648309" y="1325275"/>
            <a:ext cx="321437" cy="1874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5541904" y="1057852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3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2361" y="769593"/>
            <a:ext cx="506407" cy="5943600"/>
            <a:chOff x="-62361" y="769593"/>
            <a:chExt cx="506407" cy="5943600"/>
          </a:xfrm>
        </p:grpSpPr>
        <p:pic>
          <p:nvPicPr>
            <p:cNvPr id="71" name="Picture 70" descr="p10_vort_1996122600_3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78" t="95757" r="3288" b="2284"/>
            <a:stretch/>
          </p:blipFill>
          <p:spPr>
            <a:xfrm rot="16200000">
              <a:off x="-2594948" y="3674199"/>
              <a:ext cx="5943600" cy="13438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62361" y="604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62361" y="56188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60239" y="52157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62361" y="4817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62361" y="44004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2361" y="40017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60239" y="35768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62361" y="31642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62361" y="27608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62361" y="23252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-62361" y="19196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-60239" y="15165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62361" y="11109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0" name="Content Placeholder 2"/>
          <p:cNvSpPr>
            <a:spLocks noGrp="1"/>
          </p:cNvSpPr>
          <p:nvPr>
            <p:ph idx="1"/>
          </p:nvPr>
        </p:nvSpPr>
        <p:spPr>
          <a:xfrm>
            <a:off x="4792174" y="4538906"/>
            <a:ext cx="3791825" cy="134565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500-hPa geopotential height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black contours, every 6 dam), relative vorticity (shading, ×10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wind (flags and barbs, 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 </a:t>
            </a:r>
            <a:endParaRPr lang="en-US" sz="160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8" name="Picture 27" descr="vort_1deg_7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17241" r="-40" b="5632"/>
          <a:stretch/>
        </p:blipFill>
        <p:spPr>
          <a:xfrm>
            <a:off x="4891169" y="958361"/>
            <a:ext cx="3692322" cy="2788920"/>
          </a:xfrm>
          <a:prstGeom prst="rect">
            <a:avLst/>
          </a:prstGeom>
          <a:ln w="12700">
            <a:noFill/>
          </a:ln>
        </p:spPr>
      </p:pic>
      <p:pic>
        <p:nvPicPr>
          <p:cNvPr id="33" name="Picture 32" descr="p08_vort_1996122600_3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5151" r="197" b="7883"/>
          <a:stretch/>
        </p:blipFill>
        <p:spPr>
          <a:xfrm>
            <a:off x="622110" y="958361"/>
            <a:ext cx="3713319" cy="2788920"/>
          </a:xfrm>
          <a:prstGeom prst="rect">
            <a:avLst/>
          </a:prstGeom>
          <a:ln w="12700">
            <a:noFill/>
          </a:ln>
        </p:spPr>
      </p:pic>
      <p:pic>
        <p:nvPicPr>
          <p:cNvPr id="35" name="Picture 34" descr="p10_vort_1996122600_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15047" r="160" b="8042"/>
          <a:stretch/>
        </p:blipFill>
        <p:spPr>
          <a:xfrm>
            <a:off x="613270" y="4026083"/>
            <a:ext cx="3722159" cy="278892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425372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Dec 1996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123079" y="4087557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33404" y="4444929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811197" y="5119626"/>
            <a:ext cx="396497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4105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Best GEFS Member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4105" y="3758325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Worst GEFS Member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92174" y="688504"/>
            <a:ext cx="376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ERA-Interim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2" name="Picture 1" descr="mslp_thick_jet_1deg_7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9" b="9672"/>
          <a:stretch/>
        </p:blipFill>
        <p:spPr>
          <a:xfrm>
            <a:off x="4802928" y="965309"/>
            <a:ext cx="3784789" cy="2788920"/>
          </a:xfrm>
          <a:prstGeom prst="rect">
            <a:avLst/>
          </a:prstGeom>
        </p:spPr>
      </p:pic>
      <p:pic>
        <p:nvPicPr>
          <p:cNvPr id="3" name="Picture 2" descr="p08_mslp_1996122600_3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6" b="9838"/>
          <a:stretch/>
        </p:blipFill>
        <p:spPr>
          <a:xfrm>
            <a:off x="505922" y="965309"/>
            <a:ext cx="3800852" cy="2788920"/>
          </a:xfrm>
          <a:prstGeom prst="rect">
            <a:avLst/>
          </a:prstGeom>
        </p:spPr>
      </p:pic>
      <p:pic>
        <p:nvPicPr>
          <p:cNvPr id="4" name="Picture 3" descr="p10_mslp_1996122600_3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0" b="9673"/>
          <a:stretch/>
        </p:blipFill>
        <p:spPr>
          <a:xfrm>
            <a:off x="516247" y="4028498"/>
            <a:ext cx="3780693" cy="278892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290801" y="1485284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46343" y="4631624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81709" y="1495608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95049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950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3768" y="3450548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953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14235" y="6503726"/>
            <a:ext cx="100796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963 hPa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and Worst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5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50657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Appears to be two overall camps in GEFS forecasts:</a:t>
            </a:r>
          </a:p>
          <a:p>
            <a:pPr>
              <a:lnSpc>
                <a:spcPct val="6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 in forecast develops too quickly and tracks too far to northwest of actual EC track (including worst member)</a:t>
            </a:r>
          </a:p>
          <a:p>
            <a:pPr lvl="1"/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 in forecast develops more slowly like actual EC and tracks closer to actual EC track (though still too far to the northwest in most cases; including best member)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TPVs are likely playing an important role in the development of the EC, which explosively deepens </a:t>
            </a:r>
            <a:r>
              <a:rPr lang="en-US" sz="2400" dirty="0" smtClean="0">
                <a:latin typeface="Arial"/>
                <a:cs typeface="Arial"/>
              </a:rPr>
              <a:t>in </a:t>
            </a:r>
            <a:r>
              <a:rPr lang="en-US" sz="2400" dirty="0">
                <a:latin typeface="Arial"/>
                <a:cs typeface="Arial"/>
              </a:rPr>
              <a:t>the poleward exit region of a strong jet streak the TPVs interact with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03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50657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There is no statistically significant correlation between forecast skill of the EC and forecast skill of the TPVs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The greatest positive </a:t>
            </a:r>
            <a:r>
              <a:rPr lang="en-US" sz="2400" dirty="0">
                <a:latin typeface="Arial"/>
                <a:cs typeface="Arial"/>
              </a:rPr>
              <a:t>linear </a:t>
            </a:r>
            <a:r>
              <a:rPr lang="en-US" sz="2400" dirty="0" smtClean="0">
                <a:latin typeface="Arial"/>
                <a:cs typeface="Arial"/>
              </a:rPr>
              <a:t>correlation (though not statistically significant) exists </a:t>
            </a:r>
            <a:r>
              <a:rPr lang="en-US" sz="2400" dirty="0">
                <a:latin typeface="Arial"/>
                <a:cs typeface="Arial"/>
              </a:rPr>
              <a:t>between the combined track and intensity error ranks for the EC and intensity error ranks for TPV 1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in structure of TPV 1 between best and worst members and ERA-Interim likely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some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differences in EC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Although best GEFS member has best intensity forecast of TPV 1, it has worst track forecast of TPV 2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0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50657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Overall, </a:t>
            </a:r>
            <a:r>
              <a:rPr lang="en-US" sz="2400" dirty="0" smtClean="0">
                <a:latin typeface="Arial"/>
                <a:cs typeface="Arial"/>
              </a:rPr>
              <a:t>results suggest </a:t>
            </a:r>
            <a:r>
              <a:rPr lang="en-US" sz="2400" dirty="0">
                <a:latin typeface="Arial"/>
                <a:cs typeface="Arial"/>
              </a:rPr>
              <a:t>that other factors or a combination of factors may be important in terms of errors in the track and intensity of the EC besides just errors in the track and intensity of the </a:t>
            </a:r>
            <a:r>
              <a:rPr lang="en-US" sz="2400" dirty="0" smtClean="0">
                <a:latin typeface="Arial"/>
                <a:cs typeface="Arial"/>
              </a:rPr>
              <a:t>TPVs</a:t>
            </a:r>
            <a:endParaRPr lang="en-US" sz="2400" dirty="0">
              <a:latin typeface="Arial"/>
              <a:cs typeface="Arial"/>
            </a:endParaRPr>
          </a:p>
          <a:p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Failure of best and worst GEFS members to forecast preceding weak cyclone near Great Lakes likely contributes to errors in development of main EC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Improved depiction of this preceding EC may lead to improved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forecasts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of EC of interest</a:t>
            </a:r>
          </a:p>
          <a:p>
            <a:pPr lvl="1"/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08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7-01-30 at 9.59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4" y="850049"/>
            <a:ext cx="5528219" cy="494667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5909379"/>
            <a:ext cx="9143999" cy="790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pressure (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surface frontal analyses for (a) 0000 GMT 18 Feb, (b) 1200 GMT 18 Feb, (c) 0000 GMT 19 Feb, and (d) 1200 GMT 19 Feb 1979. Shading represents precipitation; dark shading indicates moderate-to-heavy precipitation. Dashed line in (b) denote inverted and coastal troughs. Adapted from Fig. 1 in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1985.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3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" name="Picture 1" descr="DT_theta_19790217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 b="5366"/>
          <a:stretch/>
        </p:blipFill>
        <p:spPr>
          <a:xfrm>
            <a:off x="15489" y="977633"/>
            <a:ext cx="4535972" cy="3994830"/>
          </a:xfrm>
          <a:prstGeom prst="rect">
            <a:avLst/>
          </a:prstGeom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slp_thick_jet_1979021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 b="9361"/>
          <a:stretch/>
        </p:blipFill>
        <p:spPr>
          <a:xfrm>
            <a:off x="4604409" y="977634"/>
            <a:ext cx="4524622" cy="399483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5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17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7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51"/>
          <a:stretch/>
        </p:blipFill>
        <p:spPr>
          <a:xfrm>
            <a:off x="11141" y="977634"/>
            <a:ext cx="4530112" cy="3994830"/>
          </a:xfrm>
          <a:prstGeom prst="rect">
            <a:avLst/>
          </a:prstGeom>
        </p:spPr>
      </p:pic>
      <p:pic>
        <p:nvPicPr>
          <p:cNvPr id="4" name="Picture 3" descr="mslp_thick_jet_19790217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9361"/>
          <a:stretch/>
        </p:blipFill>
        <p:spPr>
          <a:xfrm>
            <a:off x="4602333" y="977635"/>
            <a:ext cx="4516195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422867" y="241015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1562181" y="2865336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21196" y="669855"/>
            <a:ext cx="273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0.5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400" i="1" dirty="0" smtClean="0">
                <a:latin typeface="Arial"/>
                <a:cs typeface="Arial"/>
              </a:rPr>
              <a:t>ERA-Interim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70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22786</TotalTime>
  <Words>7313</Words>
  <Application>Microsoft Macintosh PowerPoint</Application>
  <PresentationFormat>On-screen Show (4:3)</PresentationFormat>
  <Paragraphs>1931</Paragraphs>
  <Slides>67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Forecast Skill of the Development of a Strong Extratropical Cyclone Linked to Tropopause Polar Vortices</vt:lpstr>
      <vt:lpstr>What are Tropopause Polar Vortices (TPVs)?</vt:lpstr>
      <vt:lpstr>Motivation</vt:lpstr>
      <vt:lpstr>Research Goal</vt:lpstr>
      <vt:lpstr>PowerPoint Presentation</vt:lpstr>
      <vt:lpstr>Cyclonic PV Anomalies and Cyclogenesis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1978 Cleveland Superbomb</vt:lpstr>
      <vt:lpstr>1978 Cleveland Superbomb</vt:lpstr>
      <vt:lpstr>1978 Cleveland Superbomb</vt:lpstr>
      <vt:lpstr>TPV–Jet Interaction</vt:lpstr>
      <vt:lpstr>Hypotheses</vt:lpstr>
      <vt:lpstr>Research Plan</vt:lpstr>
      <vt:lpstr>Research Plan</vt:lpstr>
      <vt:lpstr>PowerPoint Presentation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Synoptic Analysis</vt:lpstr>
      <vt:lpstr>Evaluation of Forecast Skill of EC</vt:lpstr>
      <vt:lpstr>Evaluation of Forecast Skill of EC</vt:lpstr>
      <vt:lpstr>Evaluation of Forecast Skill of EC</vt:lpstr>
      <vt:lpstr>Evaluation of Forecast Skill of EC</vt:lpstr>
      <vt:lpstr>Results: GEFS Members Ranked by Skill for EC</vt:lpstr>
      <vt:lpstr>Results: Comparison of Track and Intensity</vt:lpstr>
      <vt:lpstr>Evaluation of Forecast Skill of TPVs</vt:lpstr>
      <vt:lpstr>Evaluation of Forecast Skill of TPVs</vt:lpstr>
      <vt:lpstr>Results: Correlation Analysis</vt:lpstr>
      <vt:lpstr>Results: Correlation Analysis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Best and Worst Comparison</vt:lpstr>
      <vt:lpstr>Conclusions</vt:lpstr>
      <vt:lpstr>Conclusions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Skill of the Development of a Strong Extratropical Cyclone Linked to a Tropopause Polar Vortex</dc:title>
  <dc:creator>Kevin Biernat</dc:creator>
  <cp:lastModifiedBy>Kevin Biernat</cp:lastModifiedBy>
  <cp:revision>122</cp:revision>
  <dcterms:created xsi:type="dcterms:W3CDTF">2017-03-26T16:07:49Z</dcterms:created>
  <dcterms:modified xsi:type="dcterms:W3CDTF">2017-05-12T17:20:08Z</dcterms:modified>
</cp:coreProperties>
</file>