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1"/>
  </p:notesMasterIdLst>
  <p:sldIdLst>
    <p:sldId id="257" r:id="rId2"/>
    <p:sldId id="266" r:id="rId3"/>
    <p:sldId id="275" r:id="rId4"/>
    <p:sldId id="276" r:id="rId5"/>
    <p:sldId id="283" r:id="rId6"/>
    <p:sldId id="284" r:id="rId7"/>
    <p:sldId id="278" r:id="rId8"/>
    <p:sldId id="267" r:id="rId9"/>
    <p:sldId id="268" r:id="rId10"/>
    <p:sldId id="269" r:id="rId11"/>
    <p:sldId id="270" r:id="rId12"/>
    <p:sldId id="271" r:id="rId13"/>
    <p:sldId id="272" r:id="rId14"/>
    <p:sldId id="273" r:id="rId15"/>
    <p:sldId id="274" r:id="rId16"/>
    <p:sldId id="279" r:id="rId17"/>
    <p:sldId id="280" r:id="rId18"/>
    <p:sldId id="281" r:id="rId19"/>
    <p:sldId id="282" r:id="rId20"/>
    <p:sldId id="323" r:id="rId21"/>
    <p:sldId id="315" r:id="rId22"/>
    <p:sldId id="316" r:id="rId23"/>
    <p:sldId id="317" r:id="rId24"/>
    <p:sldId id="318" r:id="rId25"/>
    <p:sldId id="319" r:id="rId26"/>
    <p:sldId id="320" r:id="rId27"/>
    <p:sldId id="321" r:id="rId28"/>
    <p:sldId id="322" r:id="rId29"/>
    <p:sldId id="277" r:id="rId30"/>
    <p:sldId id="285" r:id="rId31"/>
    <p:sldId id="286" r:id="rId32"/>
    <p:sldId id="265" r:id="rId33"/>
    <p:sldId id="324" r:id="rId34"/>
    <p:sldId id="287" r:id="rId35"/>
    <p:sldId id="288" r:id="rId36"/>
    <p:sldId id="289" r:id="rId37"/>
    <p:sldId id="290" r:id="rId38"/>
    <p:sldId id="291" r:id="rId39"/>
    <p:sldId id="293" r:id="rId40"/>
    <p:sldId id="294" r:id="rId41"/>
    <p:sldId id="295" r:id="rId42"/>
    <p:sldId id="296" r:id="rId43"/>
    <p:sldId id="297" r:id="rId44"/>
    <p:sldId id="298" r:id="rId45"/>
    <p:sldId id="299" r:id="rId46"/>
    <p:sldId id="300" r:id="rId47"/>
    <p:sldId id="261" r:id="rId48"/>
    <p:sldId id="262" r:id="rId49"/>
    <p:sldId id="263" r:id="rId50"/>
    <p:sldId id="264" r:id="rId51"/>
    <p:sldId id="258" r:id="rId52"/>
    <p:sldId id="259" r:id="rId53"/>
    <p:sldId id="260" r:id="rId54"/>
    <p:sldId id="301" r:id="rId55"/>
    <p:sldId id="302" r:id="rId56"/>
    <p:sldId id="303" r:id="rId57"/>
    <p:sldId id="304" r:id="rId58"/>
    <p:sldId id="305" r:id="rId59"/>
    <p:sldId id="306" r:id="rId60"/>
    <p:sldId id="307" r:id="rId61"/>
    <p:sldId id="308" r:id="rId62"/>
    <p:sldId id="309" r:id="rId63"/>
    <p:sldId id="310" r:id="rId64"/>
    <p:sldId id="311" r:id="rId65"/>
    <p:sldId id="312" r:id="rId66"/>
    <p:sldId id="313" r:id="rId67"/>
    <p:sldId id="314" r:id="rId68"/>
    <p:sldId id="325" r:id="rId69"/>
    <p:sldId id="326" r:id="rId7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16161"/>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06" d="100"/>
          <a:sy n="106" d="100"/>
        </p:scale>
        <p:origin x="-120" y="-48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notesMaster" Target="notesMasters/notesMaster1.xml"/><Relationship Id="rId72" Type="http://schemas.openxmlformats.org/officeDocument/2006/relationships/printerSettings" Target="printerSettings/printerSettings1.bin"/><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presProps" Target="presProps.xml"/><Relationship Id="rId74" Type="http://schemas.openxmlformats.org/officeDocument/2006/relationships/viewProps" Target="viewProps.xml"/><Relationship Id="rId75" Type="http://schemas.openxmlformats.org/officeDocument/2006/relationships/theme" Target="theme/theme1.xml"/><Relationship Id="rId76"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191DC1B-5298-564E-8048-9DF76051D8F0}" type="datetimeFigureOut">
              <a:rPr lang="en-US" smtClean="0"/>
              <a:t>3/26/17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DB5399-BA09-FA46-BA57-AD793E711208}" type="slidenum">
              <a:rPr lang="en-US" smtClean="0"/>
              <a:t>‹#›</a:t>
            </a:fld>
            <a:endParaRPr lang="en-US"/>
          </a:p>
        </p:txBody>
      </p:sp>
    </p:spTree>
    <p:extLst>
      <p:ext uri="{BB962C8B-B14F-4D97-AF65-F5344CB8AC3E}">
        <p14:creationId xmlns:p14="http://schemas.microsoft.com/office/powerpoint/2010/main" val="343050730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a:t>
            </a:fld>
            <a:endParaRPr lang="en-US"/>
          </a:p>
        </p:txBody>
      </p:sp>
    </p:spTree>
    <p:extLst>
      <p:ext uri="{BB962C8B-B14F-4D97-AF65-F5344CB8AC3E}">
        <p14:creationId xmlns:p14="http://schemas.microsoft.com/office/powerpoint/2010/main" val="3685915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13</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14</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15</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16</a:t>
            </a:fld>
            <a:endParaRPr lang="en-US"/>
          </a:p>
        </p:txBody>
      </p:sp>
    </p:spTree>
    <p:extLst>
      <p:ext uri="{BB962C8B-B14F-4D97-AF65-F5344CB8AC3E}">
        <p14:creationId xmlns:p14="http://schemas.microsoft.com/office/powerpoint/2010/main" val="25487802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17</a:t>
            </a:fld>
            <a:endParaRPr lang="en-US"/>
          </a:p>
        </p:txBody>
      </p:sp>
    </p:spTree>
    <p:extLst>
      <p:ext uri="{BB962C8B-B14F-4D97-AF65-F5344CB8AC3E}">
        <p14:creationId xmlns:p14="http://schemas.microsoft.com/office/powerpoint/2010/main" val="31510996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18</a:t>
            </a:fld>
            <a:endParaRPr lang="en-US"/>
          </a:p>
        </p:txBody>
      </p:sp>
    </p:spTree>
    <p:extLst>
      <p:ext uri="{BB962C8B-B14F-4D97-AF65-F5344CB8AC3E}">
        <p14:creationId xmlns:p14="http://schemas.microsoft.com/office/powerpoint/2010/main" val="40696308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19</a:t>
            </a:fld>
            <a:endParaRPr lang="en-US"/>
          </a:p>
        </p:txBody>
      </p:sp>
    </p:spTree>
    <p:extLst>
      <p:ext uri="{BB962C8B-B14F-4D97-AF65-F5344CB8AC3E}">
        <p14:creationId xmlns:p14="http://schemas.microsoft.com/office/powerpoint/2010/main" val="27856653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21</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22</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23</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24</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25</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26</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27</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28</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DB5399-BA09-FA46-BA57-AD793E711208}" type="slidenum">
              <a:rPr lang="en-US" smtClean="0"/>
              <a:t>32</a:t>
            </a:fld>
            <a:endParaRPr lang="en-US"/>
          </a:p>
        </p:txBody>
      </p:sp>
    </p:spTree>
    <p:extLst>
      <p:ext uri="{BB962C8B-B14F-4D97-AF65-F5344CB8AC3E}">
        <p14:creationId xmlns:p14="http://schemas.microsoft.com/office/powerpoint/2010/main" val="37367640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DB5399-BA09-FA46-BA57-AD793E711208}" type="slidenum">
              <a:rPr lang="en-US" smtClean="0"/>
              <a:t>33</a:t>
            </a:fld>
            <a:endParaRPr lang="en-US"/>
          </a:p>
        </p:txBody>
      </p:sp>
    </p:spTree>
    <p:extLst>
      <p:ext uri="{BB962C8B-B14F-4D97-AF65-F5344CB8AC3E}">
        <p14:creationId xmlns:p14="http://schemas.microsoft.com/office/powerpoint/2010/main" val="37367640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34</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35</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36</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Adapted from Fig. 21 in Hoskins et al. (1985).</a:t>
            </a:r>
          </a:p>
        </p:txBody>
      </p:sp>
      <p:sp>
        <p:nvSpPr>
          <p:cNvPr id="4" name="Slide Number Placeholder 3"/>
          <p:cNvSpPr>
            <a:spLocks noGrp="1"/>
          </p:cNvSpPr>
          <p:nvPr>
            <p:ph type="sldNum" sz="quarter" idx="10"/>
          </p:nvPr>
        </p:nvSpPr>
        <p:spPr/>
        <p:txBody>
          <a:bodyPr/>
          <a:lstStyle/>
          <a:p>
            <a:fld id="{764DB0D6-3A32-4344-947C-280B6712DD0E}" type="slidenum">
              <a:rPr lang="en-US" smtClean="0"/>
              <a:t>6</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37</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38</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39</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40</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41</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42</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43</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44</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45</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46</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7</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47</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48</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49</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50</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51</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52</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53</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54</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55</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56</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8</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57</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58</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59</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60</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61</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62</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63</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64</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65</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66</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9</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67</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10</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11</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12</a:t>
            </a:fld>
            <a:endParaRPr lang="en-US"/>
          </a:p>
        </p:txBody>
      </p:sp>
    </p:spTree>
    <p:extLst>
      <p:ext uri="{BB962C8B-B14F-4D97-AF65-F5344CB8AC3E}">
        <p14:creationId xmlns:p14="http://schemas.microsoft.com/office/powerpoint/2010/main" val="831014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FA684D0-6EE2-3D42-BCEF-C7825A566498}" type="datetimeFigureOut">
              <a:rPr lang="en-US" smtClean="0"/>
              <a:t>3/26/17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D1E0F0-8CB5-FE4E-A690-9986D7155660}" type="slidenum">
              <a:rPr lang="en-US" smtClean="0"/>
              <a:t>‹#›</a:t>
            </a:fld>
            <a:endParaRPr lang="en-US"/>
          </a:p>
        </p:txBody>
      </p:sp>
    </p:spTree>
    <p:extLst>
      <p:ext uri="{BB962C8B-B14F-4D97-AF65-F5344CB8AC3E}">
        <p14:creationId xmlns:p14="http://schemas.microsoft.com/office/powerpoint/2010/main" val="2308619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A684D0-6EE2-3D42-BCEF-C7825A566498}" type="datetimeFigureOut">
              <a:rPr lang="en-US" smtClean="0"/>
              <a:t>3/26/17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D1E0F0-8CB5-FE4E-A690-9986D7155660}" type="slidenum">
              <a:rPr lang="en-US" smtClean="0"/>
              <a:t>‹#›</a:t>
            </a:fld>
            <a:endParaRPr lang="en-US"/>
          </a:p>
        </p:txBody>
      </p:sp>
    </p:spTree>
    <p:extLst>
      <p:ext uri="{BB962C8B-B14F-4D97-AF65-F5344CB8AC3E}">
        <p14:creationId xmlns:p14="http://schemas.microsoft.com/office/powerpoint/2010/main" val="4114358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A684D0-6EE2-3D42-BCEF-C7825A566498}" type="datetimeFigureOut">
              <a:rPr lang="en-US" smtClean="0"/>
              <a:t>3/26/17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D1E0F0-8CB5-FE4E-A690-9986D7155660}" type="slidenum">
              <a:rPr lang="en-US" smtClean="0"/>
              <a:t>‹#›</a:t>
            </a:fld>
            <a:endParaRPr lang="en-US"/>
          </a:p>
        </p:txBody>
      </p:sp>
    </p:spTree>
    <p:extLst>
      <p:ext uri="{BB962C8B-B14F-4D97-AF65-F5344CB8AC3E}">
        <p14:creationId xmlns:p14="http://schemas.microsoft.com/office/powerpoint/2010/main" val="44365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A684D0-6EE2-3D42-BCEF-C7825A566498}" type="datetimeFigureOut">
              <a:rPr lang="en-US" smtClean="0"/>
              <a:t>3/26/17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D1E0F0-8CB5-FE4E-A690-9986D7155660}" type="slidenum">
              <a:rPr lang="en-US" smtClean="0"/>
              <a:t>‹#›</a:t>
            </a:fld>
            <a:endParaRPr lang="en-US"/>
          </a:p>
        </p:txBody>
      </p:sp>
    </p:spTree>
    <p:extLst>
      <p:ext uri="{BB962C8B-B14F-4D97-AF65-F5344CB8AC3E}">
        <p14:creationId xmlns:p14="http://schemas.microsoft.com/office/powerpoint/2010/main" val="4130719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FA684D0-6EE2-3D42-BCEF-C7825A566498}" type="datetimeFigureOut">
              <a:rPr lang="en-US" smtClean="0"/>
              <a:t>3/26/17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D1E0F0-8CB5-FE4E-A690-9986D7155660}" type="slidenum">
              <a:rPr lang="en-US" smtClean="0"/>
              <a:t>‹#›</a:t>
            </a:fld>
            <a:endParaRPr lang="en-US"/>
          </a:p>
        </p:txBody>
      </p:sp>
    </p:spTree>
    <p:extLst>
      <p:ext uri="{BB962C8B-B14F-4D97-AF65-F5344CB8AC3E}">
        <p14:creationId xmlns:p14="http://schemas.microsoft.com/office/powerpoint/2010/main" val="1441973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FA684D0-6EE2-3D42-BCEF-C7825A566498}" type="datetimeFigureOut">
              <a:rPr lang="en-US" smtClean="0"/>
              <a:t>3/26/17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D1E0F0-8CB5-FE4E-A690-9986D7155660}" type="slidenum">
              <a:rPr lang="en-US" smtClean="0"/>
              <a:t>‹#›</a:t>
            </a:fld>
            <a:endParaRPr lang="en-US"/>
          </a:p>
        </p:txBody>
      </p:sp>
    </p:spTree>
    <p:extLst>
      <p:ext uri="{BB962C8B-B14F-4D97-AF65-F5344CB8AC3E}">
        <p14:creationId xmlns:p14="http://schemas.microsoft.com/office/powerpoint/2010/main" val="3580168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FA684D0-6EE2-3D42-BCEF-C7825A566498}" type="datetimeFigureOut">
              <a:rPr lang="en-US" smtClean="0"/>
              <a:t>3/26/17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D1E0F0-8CB5-FE4E-A690-9986D7155660}" type="slidenum">
              <a:rPr lang="en-US" smtClean="0"/>
              <a:t>‹#›</a:t>
            </a:fld>
            <a:endParaRPr lang="en-US"/>
          </a:p>
        </p:txBody>
      </p:sp>
    </p:spTree>
    <p:extLst>
      <p:ext uri="{BB962C8B-B14F-4D97-AF65-F5344CB8AC3E}">
        <p14:creationId xmlns:p14="http://schemas.microsoft.com/office/powerpoint/2010/main" val="134700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FA684D0-6EE2-3D42-BCEF-C7825A566498}" type="datetimeFigureOut">
              <a:rPr lang="en-US" smtClean="0"/>
              <a:t>3/26/17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D1E0F0-8CB5-FE4E-A690-9986D7155660}" type="slidenum">
              <a:rPr lang="en-US" smtClean="0"/>
              <a:t>‹#›</a:t>
            </a:fld>
            <a:endParaRPr lang="en-US"/>
          </a:p>
        </p:txBody>
      </p:sp>
    </p:spTree>
    <p:extLst>
      <p:ext uri="{BB962C8B-B14F-4D97-AF65-F5344CB8AC3E}">
        <p14:creationId xmlns:p14="http://schemas.microsoft.com/office/powerpoint/2010/main" val="15166457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A684D0-6EE2-3D42-BCEF-C7825A566498}" type="datetimeFigureOut">
              <a:rPr lang="en-US" smtClean="0"/>
              <a:t>3/26/17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D1E0F0-8CB5-FE4E-A690-9986D7155660}" type="slidenum">
              <a:rPr lang="en-US" smtClean="0"/>
              <a:t>‹#›</a:t>
            </a:fld>
            <a:endParaRPr lang="en-US"/>
          </a:p>
        </p:txBody>
      </p:sp>
    </p:spTree>
    <p:extLst>
      <p:ext uri="{BB962C8B-B14F-4D97-AF65-F5344CB8AC3E}">
        <p14:creationId xmlns:p14="http://schemas.microsoft.com/office/powerpoint/2010/main" val="1175939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A684D0-6EE2-3D42-BCEF-C7825A566498}" type="datetimeFigureOut">
              <a:rPr lang="en-US" smtClean="0"/>
              <a:t>3/26/17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D1E0F0-8CB5-FE4E-A690-9986D7155660}" type="slidenum">
              <a:rPr lang="en-US" smtClean="0"/>
              <a:t>‹#›</a:t>
            </a:fld>
            <a:endParaRPr lang="en-US"/>
          </a:p>
        </p:txBody>
      </p:sp>
    </p:spTree>
    <p:extLst>
      <p:ext uri="{BB962C8B-B14F-4D97-AF65-F5344CB8AC3E}">
        <p14:creationId xmlns:p14="http://schemas.microsoft.com/office/powerpoint/2010/main" val="2494289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A684D0-6EE2-3D42-BCEF-C7825A566498}" type="datetimeFigureOut">
              <a:rPr lang="en-US" smtClean="0"/>
              <a:t>3/26/17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D1E0F0-8CB5-FE4E-A690-9986D7155660}" type="slidenum">
              <a:rPr lang="en-US" smtClean="0"/>
              <a:t>‹#›</a:t>
            </a:fld>
            <a:endParaRPr lang="en-US"/>
          </a:p>
        </p:txBody>
      </p:sp>
    </p:spTree>
    <p:extLst>
      <p:ext uri="{BB962C8B-B14F-4D97-AF65-F5344CB8AC3E}">
        <p14:creationId xmlns:p14="http://schemas.microsoft.com/office/powerpoint/2010/main" val="417584697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A684D0-6EE2-3D42-BCEF-C7825A566498}" type="datetimeFigureOut">
              <a:rPr lang="en-US" smtClean="0"/>
              <a:t>3/26/17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D1E0F0-8CB5-FE4E-A690-9986D7155660}" type="slidenum">
              <a:rPr lang="en-US" smtClean="0"/>
              <a:t>‹#›</a:t>
            </a:fld>
            <a:endParaRPr lang="en-US"/>
          </a:p>
        </p:txBody>
      </p:sp>
    </p:spTree>
    <p:extLst>
      <p:ext uri="{BB962C8B-B14F-4D97-AF65-F5344CB8AC3E}">
        <p14:creationId xmlns:p14="http://schemas.microsoft.com/office/powerpoint/2010/main" val="10652836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5.png"/><Relationship Id="rId5"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8.png"/><Relationship Id="rId5" Type="http://schemas.openxmlformats.org/officeDocument/2006/relationships/image" Target="../media/image38.png"/><Relationship Id="rId6"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8.png"/><Relationship Id="rId5" Type="http://schemas.openxmlformats.org/officeDocument/2006/relationships/image" Target="../media/image40.png"/><Relationship Id="rId6"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8.png"/><Relationship Id="rId5" Type="http://schemas.openxmlformats.org/officeDocument/2006/relationships/image" Target="../media/image42.png"/><Relationship Id="rId6"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8.png"/><Relationship Id="rId5" Type="http://schemas.openxmlformats.org/officeDocument/2006/relationships/image" Target="../media/image44.png"/><Relationship Id="rId6"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8.png"/><Relationship Id="rId5" Type="http://schemas.openxmlformats.org/officeDocument/2006/relationships/image" Target="../media/image46.png"/><Relationship Id="rId6"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8.png"/><Relationship Id="rId5" Type="http://schemas.openxmlformats.org/officeDocument/2006/relationships/image" Target="../media/image48.png"/><Relationship Id="rId6"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github.com/nickszap/tpvTrack"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8.png"/><Relationship Id="rId5" Type="http://schemas.openxmlformats.org/officeDocument/2006/relationships/image" Target="../media/image53.png"/><Relationship Id="rId6"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8.png"/><Relationship Id="rId5" Type="http://schemas.openxmlformats.org/officeDocument/2006/relationships/image" Target="../media/image55.png"/><Relationship Id="rId6"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8.png"/><Relationship Id="rId5" Type="http://schemas.openxmlformats.org/officeDocument/2006/relationships/image" Target="../media/image57.png"/><Relationship Id="rId6"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8.png"/><Relationship Id="rId5" Type="http://schemas.openxmlformats.org/officeDocument/2006/relationships/image" Target="../media/image59.png"/><Relationship Id="rId6"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8.png"/><Relationship Id="rId5" Type="http://schemas.openxmlformats.org/officeDocument/2006/relationships/image" Target="../media/image61.png"/><Relationship Id="rId6"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8.png"/><Relationship Id="rId5" Type="http://schemas.openxmlformats.org/officeDocument/2006/relationships/image" Target="../media/image63.png"/><Relationship Id="rId6"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8.png"/><Relationship Id="rId5" Type="http://schemas.openxmlformats.org/officeDocument/2006/relationships/image" Target="../media/image65.png"/><Relationship Id="rId6"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8.png"/><Relationship Id="rId5" Type="http://schemas.openxmlformats.org/officeDocument/2006/relationships/image" Target="../media/image67.png"/><Relationship Id="rId6"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8.png"/><Relationship Id="rId5" Type="http://schemas.openxmlformats.org/officeDocument/2006/relationships/image" Target="../media/image69.png"/><Relationship Id="rId6"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8.png"/><Relationship Id="rId5" Type="http://schemas.openxmlformats.org/officeDocument/2006/relationships/image" Target="../media/image71.png"/><Relationship Id="rId6"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8.png"/><Relationship Id="rId5" Type="http://schemas.openxmlformats.org/officeDocument/2006/relationships/image" Target="../media/image73.png"/><Relationship Id="rId6" Type="http://schemas.openxmlformats.org/officeDocument/2006/relationships/image" Target="../media/image74.pn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8.png"/><Relationship Id="rId5" Type="http://schemas.openxmlformats.org/officeDocument/2006/relationships/image" Target="../media/image75.png"/><Relationship Id="rId6" Type="http://schemas.openxmlformats.org/officeDocument/2006/relationships/image" Target="../media/image76.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8.png"/><Relationship Id="rId5" Type="http://schemas.openxmlformats.org/officeDocument/2006/relationships/image" Target="../media/image77.png"/><Relationship Id="rId6"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53.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5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81.png"/><Relationship Id="rId5" Type="http://schemas.openxmlformats.org/officeDocument/2006/relationships/image" Target="../media/image82.png"/><Relationship Id="rId6" Type="http://schemas.openxmlformats.org/officeDocument/2006/relationships/image" Target="../media/image83.png"/><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5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png"/><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5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87.png"/><Relationship Id="rId5" Type="http://schemas.openxmlformats.org/officeDocument/2006/relationships/image" Target="../media/image88.png"/><Relationship Id="rId6" Type="http://schemas.openxmlformats.org/officeDocument/2006/relationships/image" Target="../media/image89.png"/><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0.png"/><Relationship Id="rId5" Type="http://schemas.openxmlformats.org/officeDocument/2006/relationships/image" Target="../media/image91.png"/><Relationship Id="rId6" Type="http://schemas.openxmlformats.org/officeDocument/2006/relationships/image" Target="../media/image92.png"/><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3.png"/><Relationship Id="rId5" Type="http://schemas.openxmlformats.org/officeDocument/2006/relationships/image" Target="../media/image94.png"/><Relationship Id="rId6" Type="http://schemas.openxmlformats.org/officeDocument/2006/relationships/image" Target="../media/image95.png"/><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9.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6.png"/><Relationship Id="rId5" Type="http://schemas.openxmlformats.org/officeDocument/2006/relationships/image" Target="../media/image97.png"/><Relationship Id="rId6" Type="http://schemas.openxmlformats.org/officeDocument/2006/relationships/image" Target="../media/image98.png"/><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9.png"/><Relationship Id="rId5" Type="http://schemas.openxmlformats.org/officeDocument/2006/relationships/image" Target="../media/image100.png"/><Relationship Id="rId6" Type="http://schemas.openxmlformats.org/officeDocument/2006/relationships/image" Target="../media/image101.png"/><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6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02.png"/><Relationship Id="rId5" Type="http://schemas.openxmlformats.org/officeDocument/2006/relationships/image" Target="../media/image103.png"/><Relationship Id="rId6" Type="http://schemas.openxmlformats.org/officeDocument/2006/relationships/image" Target="../media/image104.png"/><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6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05.png"/><Relationship Id="rId5" Type="http://schemas.openxmlformats.org/officeDocument/2006/relationships/image" Target="../media/image106.png"/><Relationship Id="rId6" Type="http://schemas.openxmlformats.org/officeDocument/2006/relationships/image" Target="../media/image107.png"/><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6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08.png"/><Relationship Id="rId5" Type="http://schemas.openxmlformats.org/officeDocument/2006/relationships/image" Target="../media/image109.png"/><Relationship Id="rId6" Type="http://schemas.openxmlformats.org/officeDocument/2006/relationships/image" Target="../media/image110.png"/><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6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11.png"/><Relationship Id="rId5" Type="http://schemas.openxmlformats.org/officeDocument/2006/relationships/image" Target="../media/image112.png"/><Relationship Id="rId6" Type="http://schemas.openxmlformats.org/officeDocument/2006/relationships/image" Target="../media/image113.png"/><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6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image" Target="../media/image116.png"/><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6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17.png"/><Relationship Id="rId5" Type="http://schemas.openxmlformats.org/officeDocument/2006/relationships/image" Target="../media/image118.png"/><Relationship Id="rId6" Type="http://schemas.openxmlformats.org/officeDocument/2006/relationships/image" Target="../media/image119.png"/><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20.png"/><Relationship Id="rId5" Type="http://schemas.openxmlformats.org/officeDocument/2006/relationships/image" Target="../media/image121.png"/><Relationship Id="rId6" Type="http://schemas.openxmlformats.org/officeDocument/2006/relationships/image" Target="../media/image122.png"/><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90168"/>
            <a:ext cx="9135245" cy="2045103"/>
          </a:xfrm>
        </p:spPr>
        <p:txBody>
          <a:bodyPr>
            <a:noAutofit/>
          </a:bodyPr>
          <a:lstStyle/>
          <a:p>
            <a:r>
              <a:rPr lang="en-US" sz="3600" dirty="0" smtClean="0">
                <a:solidFill>
                  <a:srgbClr val="FF0000"/>
                </a:solidFill>
                <a:latin typeface="Arial" panose="020B0604020202020204" pitchFamily="34" charset="0"/>
                <a:cs typeface="Arial" panose="020B0604020202020204" pitchFamily="34" charset="0"/>
              </a:rPr>
              <a:t>Forecast Skill of the Development of a Strong Extratropical Cyclone Linked to Tropopause Polar Vortices</a:t>
            </a:r>
            <a:endParaRPr lang="en-US" sz="3600" dirty="0">
              <a:solidFill>
                <a:srgbClr val="FF0000"/>
              </a:solidFill>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1" y="3006619"/>
            <a:ext cx="9135245" cy="3620602"/>
          </a:xfrm>
        </p:spPr>
        <p:txBody>
          <a:bodyPr>
            <a:normAutofit/>
          </a:bodyPr>
          <a:lstStyle/>
          <a:p>
            <a:r>
              <a:rPr lang="en-US" sz="2400" b="1" dirty="0" smtClean="0">
                <a:solidFill>
                  <a:schemeClr val="tx1"/>
                </a:solidFill>
                <a:latin typeface="Arial" panose="020B0604020202020204" pitchFamily="34" charset="0"/>
                <a:cs typeface="Arial" panose="020B0604020202020204" pitchFamily="34" charset="0"/>
              </a:rPr>
              <a:t>Kevin A. Biernat</a:t>
            </a:r>
          </a:p>
          <a:p>
            <a:r>
              <a:rPr lang="en-US" sz="2000" i="1" dirty="0" smtClean="0">
                <a:solidFill>
                  <a:schemeClr val="tx1"/>
                </a:solidFill>
                <a:latin typeface="Arial" panose="020B0604020202020204" pitchFamily="34" charset="0"/>
                <a:cs typeface="Arial" panose="020B0604020202020204" pitchFamily="34" charset="0"/>
              </a:rPr>
              <a:t>Department of Atmospheric and Environmental Sciences </a:t>
            </a:r>
          </a:p>
          <a:p>
            <a:r>
              <a:rPr lang="en-US" sz="2000" i="1" dirty="0" smtClean="0">
                <a:solidFill>
                  <a:schemeClr val="tx1"/>
                </a:solidFill>
                <a:latin typeface="Arial" panose="020B0604020202020204" pitchFamily="34" charset="0"/>
                <a:cs typeface="Arial" panose="020B0604020202020204" pitchFamily="34" charset="0"/>
              </a:rPr>
              <a:t>University at Albany, SUNY</a:t>
            </a:r>
          </a:p>
          <a:p>
            <a:endParaRPr lang="en-US" sz="2000" i="1" dirty="0" smtClean="0">
              <a:solidFill>
                <a:schemeClr val="tx1"/>
              </a:solidFill>
              <a:latin typeface="Arial" panose="020B0604020202020204" pitchFamily="34" charset="0"/>
              <a:cs typeface="Arial" panose="020B0604020202020204" pitchFamily="34" charset="0"/>
            </a:endParaRPr>
          </a:p>
          <a:p>
            <a:r>
              <a:rPr lang="en-US" sz="2400" dirty="0" smtClean="0">
                <a:solidFill>
                  <a:srgbClr val="0000FF"/>
                </a:solidFill>
                <a:latin typeface="Arial" panose="020B0604020202020204" pitchFamily="34" charset="0"/>
                <a:cs typeface="Arial" panose="020B0604020202020204" pitchFamily="34" charset="0"/>
              </a:rPr>
              <a:t>ATM </a:t>
            </a:r>
            <a:r>
              <a:rPr lang="en-US" sz="2400" dirty="0" smtClean="0">
                <a:solidFill>
                  <a:srgbClr val="0000FF"/>
                </a:solidFill>
                <a:latin typeface="Arial" panose="020B0604020202020204" pitchFamily="34" charset="0"/>
                <a:cs typeface="Arial" panose="020B0604020202020204" pitchFamily="34" charset="0"/>
              </a:rPr>
              <a:t>621: Structure and Dynamics of Extratropical </a:t>
            </a:r>
            <a:r>
              <a:rPr lang="en-US" sz="2400" dirty="0" smtClean="0">
                <a:solidFill>
                  <a:srgbClr val="0000FF"/>
                </a:solidFill>
                <a:latin typeface="Arial" panose="020B0604020202020204" pitchFamily="34" charset="0"/>
                <a:cs typeface="Arial" panose="020B0604020202020204" pitchFamily="34" charset="0"/>
              </a:rPr>
              <a:t>Cyclones</a:t>
            </a:r>
          </a:p>
          <a:p>
            <a:r>
              <a:rPr lang="en-US" sz="2400" dirty="0" smtClean="0">
                <a:solidFill>
                  <a:schemeClr val="tx1"/>
                </a:solidFill>
                <a:latin typeface="Arial" panose="020B0604020202020204" pitchFamily="34" charset="0"/>
                <a:cs typeface="Arial" panose="020B0604020202020204" pitchFamily="34" charset="0"/>
              </a:rPr>
              <a:t>Project Proposal</a:t>
            </a:r>
          </a:p>
          <a:p>
            <a:r>
              <a:rPr lang="en-US" sz="2400" dirty="0" smtClean="0">
                <a:solidFill>
                  <a:schemeClr val="tx1"/>
                </a:solidFill>
                <a:latin typeface="Arial" panose="020B0604020202020204" pitchFamily="34" charset="0"/>
                <a:cs typeface="Arial" panose="020B0604020202020204" pitchFamily="34" charset="0"/>
              </a:rPr>
              <a:t>28 March 2017</a:t>
            </a:r>
            <a:endParaRPr lang="en-US" sz="2400" dirty="0" smtClean="0">
              <a:solidFill>
                <a:schemeClr val="tx1"/>
              </a:solidFill>
              <a:latin typeface="Arial" panose="020B0604020202020204" pitchFamily="34" charset="0"/>
              <a:cs typeface="Arial" panose="020B0604020202020204" pitchFamily="34" charset="0"/>
            </a:endParaRPr>
          </a:p>
          <a:p>
            <a:endParaRPr lang="en-US" sz="2000" dirty="0" smtClean="0">
              <a:solidFill>
                <a:schemeClr val="tx1"/>
              </a:solidFill>
              <a:latin typeface="Helvetica"/>
              <a:cs typeface="Helvetica"/>
            </a:endParaRPr>
          </a:p>
          <a:p>
            <a:endParaRPr lang="en-US" sz="2000" dirty="0">
              <a:solidFill>
                <a:schemeClr val="tx1"/>
              </a:solidFill>
              <a:latin typeface="Helvetica"/>
              <a:cs typeface="Helvetica"/>
            </a:endParaRPr>
          </a:p>
          <a:p>
            <a:endParaRPr lang="en-US" sz="2000" dirty="0" smtClean="0">
              <a:solidFill>
                <a:schemeClr val="tx1"/>
              </a:solidFill>
              <a:latin typeface="Helvetica"/>
              <a:cs typeface="Helvetica"/>
            </a:endParaRPr>
          </a:p>
          <a:p>
            <a:endParaRPr lang="en-US" sz="2800" dirty="0" smtClean="0">
              <a:solidFill>
                <a:schemeClr val="tx1"/>
              </a:solidFill>
              <a:latin typeface="Helvetica"/>
              <a:cs typeface="Helvetica"/>
            </a:endParaRPr>
          </a:p>
          <a:p>
            <a:endParaRPr lang="en-US" sz="2800" i="1" dirty="0">
              <a:solidFill>
                <a:schemeClr val="tx1"/>
              </a:solidFill>
              <a:latin typeface="Helvetica"/>
              <a:cs typeface="Helvetica"/>
            </a:endParaRPr>
          </a:p>
        </p:txBody>
      </p:sp>
      <p:cxnSp>
        <p:nvCxnSpPr>
          <p:cNvPr id="5" name="Straight Connector 4"/>
          <p:cNvCxnSpPr/>
          <p:nvPr/>
        </p:nvCxnSpPr>
        <p:spPr>
          <a:xfrm>
            <a:off x="-12095" y="390168"/>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9107" y="2435272"/>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2774092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1688954" y="6463861"/>
            <a:ext cx="797186" cy="2296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a:spLocks noGrp="1"/>
          </p:cNvSpPr>
          <p:nvPr>
            <p:ph type="title"/>
          </p:nvPr>
        </p:nvSpPr>
        <p:spPr>
          <a:xfrm>
            <a:off x="334283" y="-33716"/>
            <a:ext cx="8891111"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Presidents’ Day Storm of 1979 </a:t>
            </a:r>
            <a:endParaRPr lang="en-US" sz="2800" b="1" dirty="0">
              <a:solidFill>
                <a:srgbClr val="FF0000"/>
              </a:solidFill>
              <a:latin typeface="Arial" panose="020B0604020202020204" pitchFamily="34" charset="0"/>
              <a:cs typeface="Arial" panose="020B0604020202020204" pitchFamily="34" charset="0"/>
            </a:endParaRPr>
          </a:p>
        </p:txBody>
      </p:sp>
      <p:cxnSp>
        <p:nvCxnSpPr>
          <p:cNvPr id="9" name="Straight Connector 8"/>
          <p:cNvCxnSpPr/>
          <p:nvPr/>
        </p:nvCxnSpPr>
        <p:spPr>
          <a:xfrm>
            <a:off x="-12095" y="5752346"/>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4916" y="6709073"/>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4578976" y="5743981"/>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Content Placeholder 2"/>
          <p:cNvSpPr>
            <a:spLocks noGrp="1"/>
          </p:cNvSpPr>
          <p:nvPr>
            <p:ph idx="1"/>
          </p:nvPr>
        </p:nvSpPr>
        <p:spPr>
          <a:xfrm>
            <a:off x="2988" y="5752346"/>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50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14" name="Group 13"/>
          <p:cNvGrpSpPr/>
          <p:nvPr/>
        </p:nvGrpSpPr>
        <p:grpSpPr>
          <a:xfrm>
            <a:off x="68976" y="5019755"/>
            <a:ext cx="9051640" cy="334008"/>
            <a:chOff x="68976" y="4963792"/>
            <a:chExt cx="9051640" cy="334008"/>
          </a:xfrm>
        </p:grpSpPr>
        <p:pic>
          <p:nvPicPr>
            <p:cNvPr id="15" name="Picture 14" descr="DT_theta_na_0.png"/>
            <p:cNvPicPr>
              <a:picLocks/>
            </p:cNvPicPr>
            <p:nvPr/>
          </p:nvPicPr>
          <p:blipFill rotWithShape="1">
            <a:blip r:embed="rId3">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16" name="TextBox 1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17" name="TextBox 1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18" name="TextBox 1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19" name="TextBox 1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20" name="TextBox 1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21" name="TextBox 2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22" name="TextBox 2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23" name="TextBox 2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24" name="TextBox 2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25" name="TextBox 2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26" name="TextBox 2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27" name="TextBox 2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28" name="TextBox 2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29" name="TextBox 2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31" name="TextBox 30"/>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32" name="TextBox 31"/>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33" name="TextBox 32"/>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34" name="TextBox 33"/>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35" name="TextBox 34"/>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37" name="TextBox 36"/>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39" name="TextBox 38"/>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40" name="TextBox 39"/>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41" name="TextBox 40"/>
            <p:cNvSpPr txBox="1"/>
            <p:nvPr/>
          </p:nvSpPr>
          <p:spPr>
            <a:xfrm>
              <a:off x="8724283" y="4963792"/>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63"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18 Feb 1979</a:t>
            </a:r>
            <a:endParaRPr lang="en-US" sz="2400" dirty="0">
              <a:latin typeface="Arial" panose="020B0604020202020204" pitchFamily="34" charset="0"/>
              <a:cs typeface="Arial" panose="020B0604020202020204" pitchFamily="34" charset="0"/>
            </a:endParaRPr>
          </a:p>
        </p:txBody>
      </p:sp>
      <p:pic>
        <p:nvPicPr>
          <p:cNvPr id="2" name="Picture 1" descr="DT_theta_19790218_0000.png"/>
          <p:cNvPicPr>
            <a:picLocks noChangeAspect="1"/>
          </p:cNvPicPr>
          <p:nvPr/>
        </p:nvPicPr>
        <p:blipFill rotWithShape="1">
          <a:blip r:embed="rId4">
            <a:extLst>
              <a:ext uri="{28A0092B-C50C-407E-A947-70E740481C1C}">
                <a14:useLocalDpi xmlns:a14="http://schemas.microsoft.com/office/drawing/2010/main" val="0"/>
              </a:ext>
            </a:extLst>
          </a:blip>
          <a:srcRect t="3248" b="5359"/>
          <a:stretch/>
        </p:blipFill>
        <p:spPr>
          <a:xfrm>
            <a:off x="11340" y="977636"/>
            <a:ext cx="4522452" cy="3994830"/>
          </a:xfrm>
          <a:prstGeom prst="rect">
            <a:avLst/>
          </a:prstGeom>
        </p:spPr>
      </p:pic>
      <p:pic>
        <p:nvPicPr>
          <p:cNvPr id="6" name="Picture 5" descr="mslp_thick_jet_19790218_0000.png"/>
          <p:cNvPicPr>
            <a:picLocks noChangeAspect="1"/>
          </p:cNvPicPr>
          <p:nvPr/>
        </p:nvPicPr>
        <p:blipFill rotWithShape="1">
          <a:blip r:embed="rId5">
            <a:extLst>
              <a:ext uri="{28A0092B-C50C-407E-A947-70E740481C1C}">
                <a14:useLocalDpi xmlns:a14="http://schemas.microsoft.com/office/drawing/2010/main" val="0"/>
              </a:ext>
            </a:extLst>
          </a:blip>
          <a:srcRect t="3474" b="9384"/>
          <a:stretch/>
        </p:blipFill>
        <p:spPr>
          <a:xfrm>
            <a:off x="4603086" y="977637"/>
            <a:ext cx="4520598" cy="3994830"/>
          </a:xfrm>
          <a:prstGeom prst="rect">
            <a:avLst/>
          </a:prstGeom>
        </p:spPr>
      </p:pic>
      <p:grpSp>
        <p:nvGrpSpPr>
          <p:cNvPr id="61" name="Group 60"/>
          <p:cNvGrpSpPr/>
          <p:nvPr/>
        </p:nvGrpSpPr>
        <p:grpSpPr>
          <a:xfrm>
            <a:off x="1325910" y="5357253"/>
            <a:ext cx="3192602" cy="323538"/>
            <a:chOff x="1325910" y="5334973"/>
            <a:chExt cx="3192602" cy="323538"/>
          </a:xfrm>
        </p:grpSpPr>
        <p:pic>
          <p:nvPicPr>
            <p:cNvPr id="64" name="Picture 63" descr="250_jet_mslp_24.png"/>
            <p:cNvPicPr>
              <a:picLocks/>
            </p:cNvPicPr>
            <p:nvPr/>
          </p:nvPicPr>
          <p:blipFill rotWithShape="1">
            <a:blip r:embed="rId6">
              <a:extLst>
                <a:ext uri="{28A0092B-C50C-407E-A947-70E740481C1C}">
                  <a14:useLocalDpi xmlns:a14="http://schemas.microsoft.com/office/drawing/2010/main" val="0"/>
                </a:ext>
              </a:extLst>
            </a:blip>
            <a:srcRect l="10867" t="95111" r="58321" b="2074"/>
            <a:stretch/>
          </p:blipFill>
          <p:spPr>
            <a:xfrm>
              <a:off x="1325910" y="5386868"/>
              <a:ext cx="2743200" cy="155448"/>
            </a:xfrm>
            <a:prstGeom prst="rect">
              <a:avLst/>
            </a:prstGeom>
          </p:spPr>
        </p:pic>
        <p:sp>
          <p:nvSpPr>
            <p:cNvPr id="65" name="TextBox 64"/>
            <p:cNvSpPr txBox="1"/>
            <p:nvPr/>
          </p:nvSpPr>
          <p:spPr>
            <a:xfrm>
              <a:off x="1520680" y="5518911"/>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66" name="TextBox 65"/>
            <p:cNvSpPr txBox="1"/>
            <p:nvPr/>
          </p:nvSpPr>
          <p:spPr>
            <a:xfrm>
              <a:off x="1861499" y="5518911"/>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67" name="TextBox 66"/>
            <p:cNvSpPr txBox="1"/>
            <p:nvPr/>
          </p:nvSpPr>
          <p:spPr>
            <a:xfrm>
              <a:off x="2208083" y="552001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68" name="TextBox 67"/>
            <p:cNvSpPr txBox="1"/>
            <p:nvPr/>
          </p:nvSpPr>
          <p:spPr>
            <a:xfrm>
              <a:off x="2535648" y="5518911"/>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sp>
          <p:nvSpPr>
            <p:cNvPr id="69" name="TextBox 68"/>
            <p:cNvSpPr txBox="1"/>
            <p:nvPr/>
          </p:nvSpPr>
          <p:spPr>
            <a:xfrm>
              <a:off x="2879624" y="5518911"/>
              <a:ext cx="300556" cy="138499"/>
            </a:xfrm>
            <a:prstGeom prst="rect">
              <a:avLst/>
            </a:prstGeom>
            <a:noFill/>
          </p:spPr>
          <p:txBody>
            <a:bodyPr wrap="square" lIns="0" tIns="0" rIns="0" bIns="0" rtlCol="0">
              <a:spAutoFit/>
            </a:bodyPr>
            <a:lstStyle/>
            <a:p>
              <a:pPr algn="ctr"/>
              <a:r>
                <a:rPr lang="en-US" sz="900" dirty="0" smtClean="0">
                  <a:latin typeface="Arial"/>
                  <a:cs typeface="Arial"/>
                </a:rPr>
                <a:t>45</a:t>
              </a:r>
              <a:endParaRPr lang="en-US" sz="900" dirty="0">
                <a:latin typeface="Arial"/>
                <a:cs typeface="Arial"/>
              </a:endParaRPr>
            </a:p>
          </p:txBody>
        </p:sp>
        <p:sp>
          <p:nvSpPr>
            <p:cNvPr id="70" name="TextBox 69"/>
            <p:cNvSpPr txBox="1"/>
            <p:nvPr/>
          </p:nvSpPr>
          <p:spPr>
            <a:xfrm>
              <a:off x="3212745" y="5520012"/>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71" name="TextBox 70"/>
            <p:cNvSpPr txBox="1"/>
            <p:nvPr/>
          </p:nvSpPr>
          <p:spPr>
            <a:xfrm>
              <a:off x="3546207" y="5520012"/>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5</a:t>
              </a:r>
              <a:endParaRPr lang="en-US" sz="900" dirty="0">
                <a:latin typeface="Arial"/>
                <a:cs typeface="Arial"/>
              </a:endParaRPr>
            </a:p>
          </p:txBody>
        </p:sp>
        <p:sp>
          <p:nvSpPr>
            <p:cNvPr id="72" name="TextBox 71"/>
            <p:cNvSpPr txBox="1"/>
            <p:nvPr/>
          </p:nvSpPr>
          <p:spPr>
            <a:xfrm>
              <a:off x="4026408" y="5334973"/>
              <a:ext cx="492104"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grpSp>
      <p:grpSp>
        <p:nvGrpSpPr>
          <p:cNvPr id="73" name="Group 72"/>
          <p:cNvGrpSpPr/>
          <p:nvPr/>
        </p:nvGrpSpPr>
        <p:grpSpPr>
          <a:xfrm>
            <a:off x="4733894" y="5357253"/>
            <a:ext cx="3306095" cy="345842"/>
            <a:chOff x="4867109" y="5334973"/>
            <a:chExt cx="3306095" cy="345842"/>
          </a:xfrm>
        </p:grpSpPr>
        <p:pic>
          <p:nvPicPr>
            <p:cNvPr id="74" name="Picture 73" descr="250_jet_mslp_24.png"/>
            <p:cNvPicPr>
              <a:picLocks/>
            </p:cNvPicPr>
            <p:nvPr/>
          </p:nvPicPr>
          <p:blipFill rotWithShape="1">
            <a:blip r:embed="rId6">
              <a:extLst>
                <a:ext uri="{28A0092B-C50C-407E-A947-70E740481C1C}">
                  <a14:useLocalDpi xmlns:a14="http://schemas.microsoft.com/office/drawing/2010/main" val="0"/>
                </a:ext>
              </a:extLst>
            </a:blip>
            <a:srcRect l="49220" t="95259" r="17498" b="2074"/>
            <a:stretch/>
          </p:blipFill>
          <p:spPr>
            <a:xfrm>
              <a:off x="4867109" y="5386868"/>
              <a:ext cx="2743200" cy="155448"/>
            </a:xfrm>
            <a:prstGeom prst="rect">
              <a:avLst/>
            </a:prstGeom>
          </p:spPr>
        </p:pic>
        <p:sp>
          <p:nvSpPr>
            <p:cNvPr id="75" name="TextBox 74"/>
            <p:cNvSpPr txBox="1"/>
            <p:nvPr/>
          </p:nvSpPr>
          <p:spPr>
            <a:xfrm>
              <a:off x="5028125" y="5541215"/>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76" name="TextBox 75"/>
            <p:cNvSpPr txBox="1"/>
            <p:nvPr/>
          </p:nvSpPr>
          <p:spPr>
            <a:xfrm>
              <a:off x="5342301" y="5541215"/>
              <a:ext cx="300556" cy="138499"/>
            </a:xfrm>
            <a:prstGeom prst="rect">
              <a:avLst/>
            </a:prstGeom>
            <a:noFill/>
          </p:spPr>
          <p:txBody>
            <a:bodyPr wrap="square" lIns="0" tIns="0" rIns="0" bIns="0" rtlCol="0">
              <a:spAutoFit/>
            </a:bodyPr>
            <a:lstStyle/>
            <a:p>
              <a:pPr algn="ctr"/>
              <a:r>
                <a:rPr lang="en-US" sz="900" dirty="0" smtClean="0">
                  <a:latin typeface="Arial"/>
                  <a:cs typeface="Arial"/>
                </a:rPr>
                <a:t>60</a:t>
              </a:r>
              <a:endParaRPr lang="en-US" sz="900" dirty="0">
                <a:latin typeface="Arial"/>
                <a:cs typeface="Arial"/>
              </a:endParaRPr>
            </a:p>
          </p:txBody>
        </p:sp>
        <p:sp>
          <p:nvSpPr>
            <p:cNvPr id="77" name="TextBox 76"/>
            <p:cNvSpPr txBox="1"/>
            <p:nvPr/>
          </p:nvSpPr>
          <p:spPr>
            <a:xfrm>
              <a:off x="5644480" y="5542316"/>
              <a:ext cx="300556" cy="138499"/>
            </a:xfrm>
            <a:prstGeom prst="rect">
              <a:avLst/>
            </a:prstGeom>
            <a:noFill/>
          </p:spPr>
          <p:txBody>
            <a:bodyPr wrap="square" lIns="0" tIns="0" rIns="0" bIns="0" rtlCol="0">
              <a:spAutoFit/>
            </a:bodyPr>
            <a:lstStyle/>
            <a:p>
              <a:pPr algn="ctr"/>
              <a:r>
                <a:rPr lang="en-US" sz="900" dirty="0" smtClean="0">
                  <a:latin typeface="Arial"/>
                  <a:cs typeface="Arial"/>
                </a:rPr>
                <a:t>70</a:t>
              </a:r>
              <a:endParaRPr lang="en-US" sz="900" dirty="0">
                <a:latin typeface="Arial"/>
                <a:cs typeface="Arial"/>
              </a:endParaRPr>
            </a:p>
          </p:txBody>
        </p:sp>
        <p:sp>
          <p:nvSpPr>
            <p:cNvPr id="78" name="TextBox 77"/>
            <p:cNvSpPr txBox="1"/>
            <p:nvPr/>
          </p:nvSpPr>
          <p:spPr>
            <a:xfrm>
              <a:off x="5954283" y="5541215"/>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9" name="TextBox 78"/>
            <p:cNvSpPr txBox="1"/>
            <p:nvPr/>
          </p:nvSpPr>
          <p:spPr>
            <a:xfrm>
              <a:off x="6253854" y="5541215"/>
              <a:ext cx="300556" cy="138499"/>
            </a:xfrm>
            <a:prstGeom prst="rect">
              <a:avLst/>
            </a:prstGeom>
            <a:noFill/>
          </p:spPr>
          <p:txBody>
            <a:bodyPr wrap="square" lIns="0" tIns="0" rIns="0" bIns="0" rtlCol="0">
              <a:spAutoFit/>
            </a:bodyPr>
            <a:lstStyle/>
            <a:p>
              <a:pPr algn="ctr"/>
              <a:r>
                <a:rPr lang="en-US" sz="900" dirty="0" smtClean="0">
                  <a:latin typeface="Arial"/>
                  <a:cs typeface="Arial"/>
                </a:rPr>
                <a:t>90</a:t>
              </a:r>
              <a:endParaRPr lang="en-US" sz="900" dirty="0">
                <a:latin typeface="Arial"/>
                <a:cs typeface="Arial"/>
              </a:endParaRPr>
            </a:p>
          </p:txBody>
        </p:sp>
        <p:sp>
          <p:nvSpPr>
            <p:cNvPr id="80" name="TextBox 79"/>
            <p:cNvSpPr txBox="1"/>
            <p:nvPr/>
          </p:nvSpPr>
          <p:spPr>
            <a:xfrm>
              <a:off x="6551451"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sp>
          <p:nvSpPr>
            <p:cNvPr id="81" name="TextBox 80"/>
            <p:cNvSpPr txBox="1"/>
            <p:nvPr/>
          </p:nvSpPr>
          <p:spPr>
            <a:xfrm>
              <a:off x="6849389"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110</a:t>
              </a:r>
              <a:endParaRPr lang="en-US" sz="900" dirty="0">
                <a:latin typeface="Arial"/>
                <a:cs typeface="Arial"/>
              </a:endParaRPr>
            </a:p>
          </p:txBody>
        </p:sp>
        <p:sp>
          <p:nvSpPr>
            <p:cNvPr id="82" name="TextBox 81"/>
            <p:cNvSpPr txBox="1"/>
            <p:nvPr/>
          </p:nvSpPr>
          <p:spPr>
            <a:xfrm>
              <a:off x="7146631"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120</a:t>
              </a:r>
              <a:endParaRPr lang="en-US" sz="900" dirty="0">
                <a:latin typeface="Arial"/>
                <a:cs typeface="Arial"/>
              </a:endParaRPr>
            </a:p>
          </p:txBody>
        </p:sp>
        <p:sp>
          <p:nvSpPr>
            <p:cNvPr id="83" name="TextBox 82"/>
            <p:cNvSpPr txBox="1"/>
            <p:nvPr/>
          </p:nvSpPr>
          <p:spPr>
            <a:xfrm>
              <a:off x="7539136" y="5334973"/>
              <a:ext cx="634068" cy="230832"/>
            </a:xfrm>
            <a:prstGeom prst="rect">
              <a:avLst/>
            </a:prstGeom>
            <a:noFill/>
          </p:spPr>
          <p:txBody>
            <a:bodyPr wrap="square" rtlCol="0">
              <a:spAutoFit/>
            </a:bodyPr>
            <a:lstStyle/>
            <a:p>
              <a:pPr algn="ctr"/>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grpSp>
      <p:sp>
        <p:nvSpPr>
          <p:cNvPr id="84" name="Rectangle 83"/>
          <p:cNvSpPr/>
          <p:nvPr/>
        </p:nvSpPr>
        <p:spPr>
          <a:xfrm>
            <a:off x="1802476" y="2717355"/>
            <a:ext cx="922623" cy="523220"/>
          </a:xfrm>
          <a:prstGeom prst="rect">
            <a:avLst/>
          </a:prstGeom>
          <a:noFill/>
        </p:spPr>
        <p:txBody>
          <a:bodyPr wrap="none" lIns="91440" tIns="45720" rIns="91440" bIns="45720">
            <a:spAutoFit/>
          </a:bodyPr>
          <a:lstStyle/>
          <a:p>
            <a:pPr algn="ctr"/>
            <a:r>
              <a:rPr lang="en-US" sz="2800" b="1"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CTD</a:t>
            </a:r>
            <a:endParaRPr lang="en-US" sz="32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cxnSp>
        <p:nvCxnSpPr>
          <p:cNvPr id="85" name="Straight Arrow Connector 84"/>
          <p:cNvCxnSpPr/>
          <p:nvPr/>
        </p:nvCxnSpPr>
        <p:spPr>
          <a:xfrm flipH="1">
            <a:off x="1941790" y="3172532"/>
            <a:ext cx="340818" cy="330679"/>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86" name="Content Placeholder 2"/>
          <p:cNvSpPr txBox="1">
            <a:spLocks/>
          </p:cNvSpPr>
          <p:nvPr/>
        </p:nvSpPr>
        <p:spPr>
          <a:xfrm>
            <a:off x="4596880" y="5766457"/>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250-hPa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MSLP (hPa, black), PW (mm, shaded)</a:t>
            </a:r>
            <a:endParaRPr lang="en-US" sz="1600" baseline="30000" dirty="0">
              <a:latin typeface="Arial" panose="020B0604020202020204" pitchFamily="34" charset="0"/>
              <a:cs typeface="Arial" panose="020B0604020202020204" pitchFamily="34" charset="0"/>
            </a:endParaRPr>
          </a:p>
        </p:txBody>
      </p:sp>
      <p:sp>
        <p:nvSpPr>
          <p:cNvPr id="87" name="TextBox 86"/>
          <p:cNvSpPr txBox="1"/>
          <p:nvPr/>
        </p:nvSpPr>
        <p:spPr>
          <a:xfrm>
            <a:off x="6421196" y="669855"/>
            <a:ext cx="2731986" cy="307777"/>
          </a:xfrm>
          <a:prstGeom prst="rect">
            <a:avLst/>
          </a:prstGeom>
          <a:noFill/>
        </p:spPr>
        <p:txBody>
          <a:bodyPr wrap="square" rtlCol="0">
            <a:spAutoFit/>
          </a:bodyPr>
          <a:lstStyle/>
          <a:p>
            <a:pPr algn="r"/>
            <a:r>
              <a:rPr lang="en-US" sz="1400" i="1" dirty="0" smtClean="0">
                <a:latin typeface="Arial"/>
                <a:cs typeface="Arial"/>
              </a:rPr>
              <a:t>Data Source: </a:t>
            </a:r>
            <a:r>
              <a:rPr lang="en-US" sz="1400" i="1" dirty="0" smtClean="0">
                <a:latin typeface="Arial"/>
                <a:cs typeface="Arial"/>
              </a:rPr>
              <a:t>0.5</a:t>
            </a:r>
            <a:r>
              <a:rPr lang="en-US" sz="1400" dirty="0" smtClean="0">
                <a:latin typeface="Arial" panose="020B0604020202020204" pitchFamily="34" charset="0"/>
                <a:cs typeface="Arial" panose="020B0604020202020204" pitchFamily="34" charset="0"/>
              </a:rPr>
              <a:t>° </a:t>
            </a:r>
            <a:r>
              <a:rPr lang="en-US" sz="1400" i="1" dirty="0" smtClean="0">
                <a:latin typeface="Arial"/>
                <a:cs typeface="Arial"/>
              </a:rPr>
              <a:t>ERA</a:t>
            </a:r>
            <a:r>
              <a:rPr lang="en-US" sz="1400" i="1" dirty="0" smtClean="0">
                <a:latin typeface="Arial"/>
                <a:cs typeface="Arial"/>
              </a:rPr>
              <a:t>-Interim</a:t>
            </a:r>
            <a:endParaRPr lang="en-US" sz="1400" i="1" dirty="0">
              <a:latin typeface="Arial"/>
              <a:cs typeface="Arial"/>
            </a:endParaRPr>
          </a:p>
        </p:txBody>
      </p:sp>
    </p:spTree>
    <p:extLst>
      <p:ext uri="{BB962C8B-B14F-4D97-AF65-F5344CB8AC3E}">
        <p14:creationId xmlns:p14="http://schemas.microsoft.com/office/powerpoint/2010/main" val="337157988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1688954" y="6463861"/>
            <a:ext cx="797186" cy="2296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a:spLocks noGrp="1"/>
          </p:cNvSpPr>
          <p:nvPr>
            <p:ph type="title"/>
          </p:nvPr>
        </p:nvSpPr>
        <p:spPr>
          <a:xfrm>
            <a:off x="334283" y="-33716"/>
            <a:ext cx="8891111"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Presidents’ Day Storm of 1979 </a:t>
            </a:r>
            <a:endParaRPr lang="en-US" sz="2800" b="1" dirty="0">
              <a:solidFill>
                <a:srgbClr val="FF0000"/>
              </a:solidFill>
              <a:latin typeface="Arial" panose="020B0604020202020204" pitchFamily="34" charset="0"/>
              <a:cs typeface="Arial" panose="020B0604020202020204" pitchFamily="34" charset="0"/>
            </a:endParaRPr>
          </a:p>
        </p:txBody>
      </p:sp>
      <p:cxnSp>
        <p:nvCxnSpPr>
          <p:cNvPr id="9" name="Straight Connector 8"/>
          <p:cNvCxnSpPr/>
          <p:nvPr/>
        </p:nvCxnSpPr>
        <p:spPr>
          <a:xfrm>
            <a:off x="-12095" y="5752346"/>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4916" y="6709073"/>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4578976" y="5743981"/>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Content Placeholder 2"/>
          <p:cNvSpPr>
            <a:spLocks noGrp="1"/>
          </p:cNvSpPr>
          <p:nvPr>
            <p:ph idx="1"/>
          </p:nvPr>
        </p:nvSpPr>
        <p:spPr>
          <a:xfrm>
            <a:off x="2988" y="5752346"/>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50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14" name="Group 13"/>
          <p:cNvGrpSpPr/>
          <p:nvPr/>
        </p:nvGrpSpPr>
        <p:grpSpPr>
          <a:xfrm>
            <a:off x="68976" y="5019755"/>
            <a:ext cx="9051640" cy="334008"/>
            <a:chOff x="68976" y="4963792"/>
            <a:chExt cx="9051640" cy="334008"/>
          </a:xfrm>
        </p:grpSpPr>
        <p:pic>
          <p:nvPicPr>
            <p:cNvPr id="15" name="Picture 14" descr="DT_theta_na_0.png"/>
            <p:cNvPicPr>
              <a:picLocks/>
            </p:cNvPicPr>
            <p:nvPr/>
          </p:nvPicPr>
          <p:blipFill rotWithShape="1">
            <a:blip r:embed="rId3">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16" name="TextBox 1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17" name="TextBox 1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18" name="TextBox 1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19" name="TextBox 1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20" name="TextBox 1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21" name="TextBox 2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22" name="TextBox 2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23" name="TextBox 2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24" name="TextBox 2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25" name="TextBox 2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26" name="TextBox 2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27" name="TextBox 2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28" name="TextBox 2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29" name="TextBox 2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31" name="TextBox 30"/>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32" name="TextBox 31"/>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33" name="TextBox 32"/>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34" name="TextBox 33"/>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35" name="TextBox 34"/>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37" name="TextBox 36"/>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39" name="TextBox 38"/>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40" name="TextBox 39"/>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41" name="TextBox 40"/>
            <p:cNvSpPr txBox="1"/>
            <p:nvPr/>
          </p:nvSpPr>
          <p:spPr>
            <a:xfrm>
              <a:off x="8724283" y="4963792"/>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63"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1200 UTC 18 Feb 1979</a:t>
            </a:r>
            <a:endParaRPr lang="en-US" sz="2400" dirty="0">
              <a:latin typeface="Arial" panose="020B0604020202020204" pitchFamily="34" charset="0"/>
              <a:cs typeface="Arial" panose="020B0604020202020204" pitchFamily="34" charset="0"/>
            </a:endParaRPr>
          </a:p>
        </p:txBody>
      </p:sp>
      <p:pic>
        <p:nvPicPr>
          <p:cNvPr id="3" name="Picture 2" descr="DT_theta_19790218_1200.png"/>
          <p:cNvPicPr>
            <a:picLocks noChangeAspect="1"/>
          </p:cNvPicPr>
          <p:nvPr/>
        </p:nvPicPr>
        <p:blipFill rotWithShape="1">
          <a:blip r:embed="rId4">
            <a:extLst>
              <a:ext uri="{28A0092B-C50C-407E-A947-70E740481C1C}">
                <a14:useLocalDpi xmlns:a14="http://schemas.microsoft.com/office/drawing/2010/main" val="0"/>
              </a:ext>
            </a:extLst>
          </a:blip>
          <a:srcRect t="3412" b="5350"/>
          <a:stretch/>
        </p:blipFill>
        <p:spPr>
          <a:xfrm>
            <a:off x="7072" y="977637"/>
            <a:ext cx="4530036" cy="3994830"/>
          </a:xfrm>
          <a:prstGeom prst="rect">
            <a:avLst/>
          </a:prstGeom>
        </p:spPr>
      </p:pic>
      <p:pic>
        <p:nvPicPr>
          <p:cNvPr id="4" name="Picture 3" descr="mslp_thick_jet_19790218_1200.png"/>
          <p:cNvPicPr>
            <a:picLocks noChangeAspect="1"/>
          </p:cNvPicPr>
          <p:nvPr/>
        </p:nvPicPr>
        <p:blipFill rotWithShape="1">
          <a:blip r:embed="rId5">
            <a:extLst>
              <a:ext uri="{28A0092B-C50C-407E-A947-70E740481C1C}">
                <a14:useLocalDpi xmlns:a14="http://schemas.microsoft.com/office/drawing/2010/main" val="0"/>
              </a:ext>
            </a:extLst>
          </a:blip>
          <a:srcRect t="3249" b="9361"/>
          <a:stretch/>
        </p:blipFill>
        <p:spPr>
          <a:xfrm>
            <a:off x="4612399" y="977632"/>
            <a:ext cx="4507806" cy="3994835"/>
          </a:xfrm>
          <a:prstGeom prst="rect">
            <a:avLst/>
          </a:prstGeom>
        </p:spPr>
      </p:pic>
      <p:grpSp>
        <p:nvGrpSpPr>
          <p:cNvPr id="61" name="Group 60"/>
          <p:cNvGrpSpPr/>
          <p:nvPr/>
        </p:nvGrpSpPr>
        <p:grpSpPr>
          <a:xfrm>
            <a:off x="1325910" y="5357253"/>
            <a:ext cx="3192602" cy="323538"/>
            <a:chOff x="1325910" y="5334973"/>
            <a:chExt cx="3192602" cy="323538"/>
          </a:xfrm>
        </p:grpSpPr>
        <p:pic>
          <p:nvPicPr>
            <p:cNvPr id="64" name="Picture 63" descr="250_jet_mslp_24.png"/>
            <p:cNvPicPr>
              <a:picLocks/>
            </p:cNvPicPr>
            <p:nvPr/>
          </p:nvPicPr>
          <p:blipFill rotWithShape="1">
            <a:blip r:embed="rId6">
              <a:extLst>
                <a:ext uri="{28A0092B-C50C-407E-A947-70E740481C1C}">
                  <a14:useLocalDpi xmlns:a14="http://schemas.microsoft.com/office/drawing/2010/main" val="0"/>
                </a:ext>
              </a:extLst>
            </a:blip>
            <a:srcRect l="10867" t="95111" r="58321" b="2074"/>
            <a:stretch/>
          </p:blipFill>
          <p:spPr>
            <a:xfrm>
              <a:off x="1325910" y="5386868"/>
              <a:ext cx="2743200" cy="155448"/>
            </a:xfrm>
            <a:prstGeom prst="rect">
              <a:avLst/>
            </a:prstGeom>
          </p:spPr>
        </p:pic>
        <p:sp>
          <p:nvSpPr>
            <p:cNvPr id="65" name="TextBox 64"/>
            <p:cNvSpPr txBox="1"/>
            <p:nvPr/>
          </p:nvSpPr>
          <p:spPr>
            <a:xfrm>
              <a:off x="1520680" y="5518911"/>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66" name="TextBox 65"/>
            <p:cNvSpPr txBox="1"/>
            <p:nvPr/>
          </p:nvSpPr>
          <p:spPr>
            <a:xfrm>
              <a:off x="1861499" y="5518911"/>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67" name="TextBox 66"/>
            <p:cNvSpPr txBox="1"/>
            <p:nvPr/>
          </p:nvSpPr>
          <p:spPr>
            <a:xfrm>
              <a:off x="2208083" y="552001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68" name="TextBox 67"/>
            <p:cNvSpPr txBox="1"/>
            <p:nvPr/>
          </p:nvSpPr>
          <p:spPr>
            <a:xfrm>
              <a:off x="2535648" y="5518911"/>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sp>
          <p:nvSpPr>
            <p:cNvPr id="69" name="TextBox 68"/>
            <p:cNvSpPr txBox="1"/>
            <p:nvPr/>
          </p:nvSpPr>
          <p:spPr>
            <a:xfrm>
              <a:off x="2879624" y="5518911"/>
              <a:ext cx="300556" cy="138499"/>
            </a:xfrm>
            <a:prstGeom prst="rect">
              <a:avLst/>
            </a:prstGeom>
            <a:noFill/>
          </p:spPr>
          <p:txBody>
            <a:bodyPr wrap="square" lIns="0" tIns="0" rIns="0" bIns="0" rtlCol="0">
              <a:spAutoFit/>
            </a:bodyPr>
            <a:lstStyle/>
            <a:p>
              <a:pPr algn="ctr"/>
              <a:r>
                <a:rPr lang="en-US" sz="900" dirty="0" smtClean="0">
                  <a:latin typeface="Arial"/>
                  <a:cs typeface="Arial"/>
                </a:rPr>
                <a:t>45</a:t>
              </a:r>
              <a:endParaRPr lang="en-US" sz="900" dirty="0">
                <a:latin typeface="Arial"/>
                <a:cs typeface="Arial"/>
              </a:endParaRPr>
            </a:p>
          </p:txBody>
        </p:sp>
        <p:sp>
          <p:nvSpPr>
            <p:cNvPr id="70" name="TextBox 69"/>
            <p:cNvSpPr txBox="1"/>
            <p:nvPr/>
          </p:nvSpPr>
          <p:spPr>
            <a:xfrm>
              <a:off x="3212745" y="5520012"/>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71" name="TextBox 70"/>
            <p:cNvSpPr txBox="1"/>
            <p:nvPr/>
          </p:nvSpPr>
          <p:spPr>
            <a:xfrm>
              <a:off x="3546207" y="5520012"/>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5</a:t>
              </a:r>
              <a:endParaRPr lang="en-US" sz="900" dirty="0">
                <a:latin typeface="Arial"/>
                <a:cs typeface="Arial"/>
              </a:endParaRPr>
            </a:p>
          </p:txBody>
        </p:sp>
        <p:sp>
          <p:nvSpPr>
            <p:cNvPr id="72" name="TextBox 71"/>
            <p:cNvSpPr txBox="1"/>
            <p:nvPr/>
          </p:nvSpPr>
          <p:spPr>
            <a:xfrm>
              <a:off x="4026408" y="5334973"/>
              <a:ext cx="492104"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grpSp>
      <p:grpSp>
        <p:nvGrpSpPr>
          <p:cNvPr id="73" name="Group 72"/>
          <p:cNvGrpSpPr/>
          <p:nvPr/>
        </p:nvGrpSpPr>
        <p:grpSpPr>
          <a:xfrm>
            <a:off x="4733894" y="5357253"/>
            <a:ext cx="3306095" cy="345842"/>
            <a:chOff x="4867109" y="5334973"/>
            <a:chExt cx="3306095" cy="345842"/>
          </a:xfrm>
        </p:grpSpPr>
        <p:pic>
          <p:nvPicPr>
            <p:cNvPr id="74" name="Picture 73" descr="250_jet_mslp_24.png"/>
            <p:cNvPicPr>
              <a:picLocks/>
            </p:cNvPicPr>
            <p:nvPr/>
          </p:nvPicPr>
          <p:blipFill rotWithShape="1">
            <a:blip r:embed="rId6">
              <a:extLst>
                <a:ext uri="{28A0092B-C50C-407E-A947-70E740481C1C}">
                  <a14:useLocalDpi xmlns:a14="http://schemas.microsoft.com/office/drawing/2010/main" val="0"/>
                </a:ext>
              </a:extLst>
            </a:blip>
            <a:srcRect l="49220" t="95259" r="17498" b="2074"/>
            <a:stretch/>
          </p:blipFill>
          <p:spPr>
            <a:xfrm>
              <a:off x="4867109" y="5386868"/>
              <a:ext cx="2743200" cy="155448"/>
            </a:xfrm>
            <a:prstGeom prst="rect">
              <a:avLst/>
            </a:prstGeom>
          </p:spPr>
        </p:pic>
        <p:sp>
          <p:nvSpPr>
            <p:cNvPr id="75" name="TextBox 74"/>
            <p:cNvSpPr txBox="1"/>
            <p:nvPr/>
          </p:nvSpPr>
          <p:spPr>
            <a:xfrm>
              <a:off x="5028125" y="5541215"/>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76" name="TextBox 75"/>
            <p:cNvSpPr txBox="1"/>
            <p:nvPr/>
          </p:nvSpPr>
          <p:spPr>
            <a:xfrm>
              <a:off x="5342301" y="5541215"/>
              <a:ext cx="300556" cy="138499"/>
            </a:xfrm>
            <a:prstGeom prst="rect">
              <a:avLst/>
            </a:prstGeom>
            <a:noFill/>
          </p:spPr>
          <p:txBody>
            <a:bodyPr wrap="square" lIns="0" tIns="0" rIns="0" bIns="0" rtlCol="0">
              <a:spAutoFit/>
            </a:bodyPr>
            <a:lstStyle/>
            <a:p>
              <a:pPr algn="ctr"/>
              <a:r>
                <a:rPr lang="en-US" sz="900" dirty="0" smtClean="0">
                  <a:latin typeface="Arial"/>
                  <a:cs typeface="Arial"/>
                </a:rPr>
                <a:t>60</a:t>
              </a:r>
              <a:endParaRPr lang="en-US" sz="900" dirty="0">
                <a:latin typeface="Arial"/>
                <a:cs typeface="Arial"/>
              </a:endParaRPr>
            </a:p>
          </p:txBody>
        </p:sp>
        <p:sp>
          <p:nvSpPr>
            <p:cNvPr id="77" name="TextBox 76"/>
            <p:cNvSpPr txBox="1"/>
            <p:nvPr/>
          </p:nvSpPr>
          <p:spPr>
            <a:xfrm>
              <a:off x="5644480" y="5542316"/>
              <a:ext cx="300556" cy="138499"/>
            </a:xfrm>
            <a:prstGeom prst="rect">
              <a:avLst/>
            </a:prstGeom>
            <a:noFill/>
          </p:spPr>
          <p:txBody>
            <a:bodyPr wrap="square" lIns="0" tIns="0" rIns="0" bIns="0" rtlCol="0">
              <a:spAutoFit/>
            </a:bodyPr>
            <a:lstStyle/>
            <a:p>
              <a:pPr algn="ctr"/>
              <a:r>
                <a:rPr lang="en-US" sz="900" dirty="0" smtClean="0">
                  <a:latin typeface="Arial"/>
                  <a:cs typeface="Arial"/>
                </a:rPr>
                <a:t>70</a:t>
              </a:r>
              <a:endParaRPr lang="en-US" sz="900" dirty="0">
                <a:latin typeface="Arial"/>
                <a:cs typeface="Arial"/>
              </a:endParaRPr>
            </a:p>
          </p:txBody>
        </p:sp>
        <p:sp>
          <p:nvSpPr>
            <p:cNvPr id="78" name="TextBox 77"/>
            <p:cNvSpPr txBox="1"/>
            <p:nvPr/>
          </p:nvSpPr>
          <p:spPr>
            <a:xfrm>
              <a:off x="5954283" y="5541215"/>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9" name="TextBox 78"/>
            <p:cNvSpPr txBox="1"/>
            <p:nvPr/>
          </p:nvSpPr>
          <p:spPr>
            <a:xfrm>
              <a:off x="6253854" y="5541215"/>
              <a:ext cx="300556" cy="138499"/>
            </a:xfrm>
            <a:prstGeom prst="rect">
              <a:avLst/>
            </a:prstGeom>
            <a:noFill/>
          </p:spPr>
          <p:txBody>
            <a:bodyPr wrap="square" lIns="0" tIns="0" rIns="0" bIns="0" rtlCol="0">
              <a:spAutoFit/>
            </a:bodyPr>
            <a:lstStyle/>
            <a:p>
              <a:pPr algn="ctr"/>
              <a:r>
                <a:rPr lang="en-US" sz="900" dirty="0" smtClean="0">
                  <a:latin typeface="Arial"/>
                  <a:cs typeface="Arial"/>
                </a:rPr>
                <a:t>90</a:t>
              </a:r>
              <a:endParaRPr lang="en-US" sz="900" dirty="0">
                <a:latin typeface="Arial"/>
                <a:cs typeface="Arial"/>
              </a:endParaRPr>
            </a:p>
          </p:txBody>
        </p:sp>
        <p:sp>
          <p:nvSpPr>
            <p:cNvPr id="80" name="TextBox 79"/>
            <p:cNvSpPr txBox="1"/>
            <p:nvPr/>
          </p:nvSpPr>
          <p:spPr>
            <a:xfrm>
              <a:off x="6551451"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sp>
          <p:nvSpPr>
            <p:cNvPr id="81" name="TextBox 80"/>
            <p:cNvSpPr txBox="1"/>
            <p:nvPr/>
          </p:nvSpPr>
          <p:spPr>
            <a:xfrm>
              <a:off x="6849389"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110</a:t>
              </a:r>
              <a:endParaRPr lang="en-US" sz="900" dirty="0">
                <a:latin typeface="Arial"/>
                <a:cs typeface="Arial"/>
              </a:endParaRPr>
            </a:p>
          </p:txBody>
        </p:sp>
        <p:sp>
          <p:nvSpPr>
            <p:cNvPr id="82" name="TextBox 81"/>
            <p:cNvSpPr txBox="1"/>
            <p:nvPr/>
          </p:nvSpPr>
          <p:spPr>
            <a:xfrm>
              <a:off x="7146631"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120</a:t>
              </a:r>
              <a:endParaRPr lang="en-US" sz="900" dirty="0">
                <a:latin typeface="Arial"/>
                <a:cs typeface="Arial"/>
              </a:endParaRPr>
            </a:p>
          </p:txBody>
        </p:sp>
        <p:sp>
          <p:nvSpPr>
            <p:cNvPr id="83" name="TextBox 82"/>
            <p:cNvSpPr txBox="1"/>
            <p:nvPr/>
          </p:nvSpPr>
          <p:spPr>
            <a:xfrm>
              <a:off x="7539136" y="5334973"/>
              <a:ext cx="634068" cy="230832"/>
            </a:xfrm>
            <a:prstGeom prst="rect">
              <a:avLst/>
            </a:prstGeom>
            <a:noFill/>
          </p:spPr>
          <p:txBody>
            <a:bodyPr wrap="square" rtlCol="0">
              <a:spAutoFit/>
            </a:bodyPr>
            <a:lstStyle/>
            <a:p>
              <a:pPr algn="ctr"/>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grpSp>
      <p:sp>
        <p:nvSpPr>
          <p:cNvPr id="84" name="Rectangle 83"/>
          <p:cNvSpPr/>
          <p:nvPr/>
        </p:nvSpPr>
        <p:spPr>
          <a:xfrm>
            <a:off x="2069609" y="2981880"/>
            <a:ext cx="922623" cy="523220"/>
          </a:xfrm>
          <a:prstGeom prst="rect">
            <a:avLst/>
          </a:prstGeom>
          <a:noFill/>
        </p:spPr>
        <p:txBody>
          <a:bodyPr wrap="none" lIns="91440" tIns="45720" rIns="91440" bIns="45720">
            <a:spAutoFit/>
          </a:bodyPr>
          <a:lstStyle/>
          <a:p>
            <a:pPr algn="ctr"/>
            <a:r>
              <a:rPr lang="en-US" sz="2800" b="1"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CTD</a:t>
            </a:r>
            <a:endParaRPr lang="en-US" sz="32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cxnSp>
        <p:nvCxnSpPr>
          <p:cNvPr id="85" name="Straight Arrow Connector 84"/>
          <p:cNvCxnSpPr/>
          <p:nvPr/>
        </p:nvCxnSpPr>
        <p:spPr>
          <a:xfrm flipH="1">
            <a:off x="2208923" y="3437057"/>
            <a:ext cx="340818" cy="330679"/>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86" name="Content Placeholder 2"/>
          <p:cNvSpPr txBox="1">
            <a:spLocks/>
          </p:cNvSpPr>
          <p:nvPr/>
        </p:nvSpPr>
        <p:spPr>
          <a:xfrm>
            <a:off x="4596880" y="5766457"/>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250-hPa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MSLP (hPa, black), PW (mm, shaded)</a:t>
            </a:r>
            <a:endParaRPr lang="en-US" sz="1600" baseline="30000" dirty="0">
              <a:latin typeface="Arial" panose="020B0604020202020204" pitchFamily="34" charset="0"/>
              <a:cs typeface="Arial" panose="020B0604020202020204" pitchFamily="34" charset="0"/>
            </a:endParaRPr>
          </a:p>
        </p:txBody>
      </p:sp>
      <p:sp>
        <p:nvSpPr>
          <p:cNvPr id="87" name="TextBox 86"/>
          <p:cNvSpPr txBox="1"/>
          <p:nvPr/>
        </p:nvSpPr>
        <p:spPr>
          <a:xfrm>
            <a:off x="6421196" y="669855"/>
            <a:ext cx="2731986" cy="307777"/>
          </a:xfrm>
          <a:prstGeom prst="rect">
            <a:avLst/>
          </a:prstGeom>
          <a:noFill/>
        </p:spPr>
        <p:txBody>
          <a:bodyPr wrap="square" rtlCol="0">
            <a:spAutoFit/>
          </a:bodyPr>
          <a:lstStyle/>
          <a:p>
            <a:pPr algn="r"/>
            <a:r>
              <a:rPr lang="en-US" sz="1400" i="1" dirty="0" smtClean="0">
                <a:latin typeface="Arial"/>
                <a:cs typeface="Arial"/>
              </a:rPr>
              <a:t>Data Source: </a:t>
            </a:r>
            <a:r>
              <a:rPr lang="en-US" sz="1400" i="1" dirty="0" smtClean="0">
                <a:latin typeface="Arial"/>
                <a:cs typeface="Arial"/>
              </a:rPr>
              <a:t>0.5</a:t>
            </a:r>
            <a:r>
              <a:rPr lang="en-US" sz="1400" dirty="0" smtClean="0">
                <a:latin typeface="Arial" panose="020B0604020202020204" pitchFamily="34" charset="0"/>
                <a:cs typeface="Arial" panose="020B0604020202020204" pitchFamily="34" charset="0"/>
              </a:rPr>
              <a:t>° </a:t>
            </a:r>
            <a:r>
              <a:rPr lang="en-US" sz="1400" i="1" dirty="0" smtClean="0">
                <a:latin typeface="Arial"/>
                <a:cs typeface="Arial"/>
              </a:rPr>
              <a:t>ERA</a:t>
            </a:r>
            <a:r>
              <a:rPr lang="en-US" sz="1400" i="1" dirty="0" smtClean="0">
                <a:latin typeface="Arial"/>
                <a:cs typeface="Arial"/>
              </a:rPr>
              <a:t>-Interim</a:t>
            </a:r>
            <a:endParaRPr lang="en-US" sz="1400" i="1" dirty="0">
              <a:latin typeface="Arial"/>
              <a:cs typeface="Arial"/>
            </a:endParaRPr>
          </a:p>
        </p:txBody>
      </p:sp>
    </p:spTree>
    <p:extLst>
      <p:ext uri="{BB962C8B-B14F-4D97-AF65-F5344CB8AC3E}">
        <p14:creationId xmlns:p14="http://schemas.microsoft.com/office/powerpoint/2010/main" val="170942656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1688954" y="6463861"/>
            <a:ext cx="797186" cy="2296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a:spLocks noGrp="1"/>
          </p:cNvSpPr>
          <p:nvPr>
            <p:ph type="title"/>
          </p:nvPr>
        </p:nvSpPr>
        <p:spPr>
          <a:xfrm>
            <a:off x="334283" y="-33716"/>
            <a:ext cx="8891111"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Presidents’ Day Storm of 1979 </a:t>
            </a:r>
            <a:endParaRPr lang="en-US" sz="2800" b="1" dirty="0">
              <a:solidFill>
                <a:srgbClr val="FF0000"/>
              </a:solidFill>
              <a:latin typeface="Arial" panose="020B0604020202020204" pitchFamily="34" charset="0"/>
              <a:cs typeface="Arial" panose="020B0604020202020204" pitchFamily="34" charset="0"/>
            </a:endParaRPr>
          </a:p>
        </p:txBody>
      </p:sp>
      <p:cxnSp>
        <p:nvCxnSpPr>
          <p:cNvPr id="9" name="Straight Connector 8"/>
          <p:cNvCxnSpPr/>
          <p:nvPr/>
        </p:nvCxnSpPr>
        <p:spPr>
          <a:xfrm>
            <a:off x="-12095" y="5752346"/>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4916" y="6709073"/>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4578976" y="5743981"/>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Content Placeholder 2"/>
          <p:cNvSpPr>
            <a:spLocks noGrp="1"/>
          </p:cNvSpPr>
          <p:nvPr>
            <p:ph idx="1"/>
          </p:nvPr>
        </p:nvSpPr>
        <p:spPr>
          <a:xfrm>
            <a:off x="2988" y="5752346"/>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50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14" name="Group 13"/>
          <p:cNvGrpSpPr/>
          <p:nvPr/>
        </p:nvGrpSpPr>
        <p:grpSpPr>
          <a:xfrm>
            <a:off x="68976" y="5019755"/>
            <a:ext cx="9051640" cy="334008"/>
            <a:chOff x="68976" y="4963792"/>
            <a:chExt cx="9051640" cy="334008"/>
          </a:xfrm>
        </p:grpSpPr>
        <p:pic>
          <p:nvPicPr>
            <p:cNvPr id="15" name="Picture 14" descr="DT_theta_na_0.png"/>
            <p:cNvPicPr>
              <a:picLocks/>
            </p:cNvPicPr>
            <p:nvPr/>
          </p:nvPicPr>
          <p:blipFill rotWithShape="1">
            <a:blip r:embed="rId3">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16" name="TextBox 1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17" name="TextBox 1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18" name="TextBox 1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19" name="TextBox 1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20" name="TextBox 1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21" name="TextBox 2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22" name="TextBox 2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23" name="TextBox 2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24" name="TextBox 2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25" name="TextBox 2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26" name="TextBox 2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27" name="TextBox 2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28" name="TextBox 2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29" name="TextBox 2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31" name="TextBox 30"/>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32" name="TextBox 31"/>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33" name="TextBox 32"/>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34" name="TextBox 33"/>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35" name="TextBox 34"/>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37" name="TextBox 36"/>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39" name="TextBox 38"/>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40" name="TextBox 39"/>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41" name="TextBox 40"/>
            <p:cNvSpPr txBox="1"/>
            <p:nvPr/>
          </p:nvSpPr>
          <p:spPr>
            <a:xfrm>
              <a:off x="8724283" y="4963792"/>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63"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19 Feb 1979</a:t>
            </a:r>
            <a:endParaRPr lang="en-US" sz="2400" dirty="0">
              <a:latin typeface="Arial" panose="020B0604020202020204" pitchFamily="34" charset="0"/>
              <a:cs typeface="Arial" panose="020B0604020202020204" pitchFamily="34" charset="0"/>
            </a:endParaRPr>
          </a:p>
        </p:txBody>
      </p:sp>
      <p:pic>
        <p:nvPicPr>
          <p:cNvPr id="2" name="Picture 1" descr="mslp_thick_jet_19790219_0000.png"/>
          <p:cNvPicPr>
            <a:picLocks noChangeAspect="1"/>
          </p:cNvPicPr>
          <p:nvPr/>
        </p:nvPicPr>
        <p:blipFill rotWithShape="1">
          <a:blip r:embed="rId4">
            <a:extLst>
              <a:ext uri="{28A0092B-C50C-407E-A947-70E740481C1C}">
                <a14:useLocalDpi xmlns:a14="http://schemas.microsoft.com/office/drawing/2010/main" val="0"/>
              </a:ext>
            </a:extLst>
          </a:blip>
          <a:srcRect t="3412" b="9361"/>
          <a:stretch/>
        </p:blipFill>
        <p:spPr>
          <a:xfrm>
            <a:off x="4607418" y="977638"/>
            <a:ext cx="4516195" cy="3994830"/>
          </a:xfrm>
          <a:prstGeom prst="rect">
            <a:avLst/>
          </a:prstGeom>
        </p:spPr>
      </p:pic>
      <p:pic>
        <p:nvPicPr>
          <p:cNvPr id="6" name="Picture 5" descr="DT_theta_19790219_0000.png"/>
          <p:cNvPicPr>
            <a:picLocks noChangeAspect="1"/>
          </p:cNvPicPr>
          <p:nvPr/>
        </p:nvPicPr>
        <p:blipFill rotWithShape="1">
          <a:blip r:embed="rId5">
            <a:extLst>
              <a:ext uri="{28A0092B-C50C-407E-A947-70E740481C1C}">
                <a14:useLocalDpi xmlns:a14="http://schemas.microsoft.com/office/drawing/2010/main" val="0"/>
              </a:ext>
            </a:extLst>
          </a:blip>
          <a:srcRect t="3412" b="5398"/>
          <a:stretch/>
        </p:blipFill>
        <p:spPr>
          <a:xfrm>
            <a:off x="13622" y="977639"/>
            <a:ext cx="4532396" cy="3994830"/>
          </a:xfrm>
          <a:prstGeom prst="rect">
            <a:avLst/>
          </a:prstGeom>
        </p:spPr>
      </p:pic>
      <p:grpSp>
        <p:nvGrpSpPr>
          <p:cNvPr id="61" name="Group 60"/>
          <p:cNvGrpSpPr/>
          <p:nvPr/>
        </p:nvGrpSpPr>
        <p:grpSpPr>
          <a:xfrm>
            <a:off x="1325910" y="5357253"/>
            <a:ext cx="3192602" cy="323538"/>
            <a:chOff x="1325910" y="5334973"/>
            <a:chExt cx="3192602" cy="323538"/>
          </a:xfrm>
        </p:grpSpPr>
        <p:pic>
          <p:nvPicPr>
            <p:cNvPr id="64" name="Picture 63" descr="250_jet_mslp_24.png"/>
            <p:cNvPicPr>
              <a:picLocks/>
            </p:cNvPicPr>
            <p:nvPr/>
          </p:nvPicPr>
          <p:blipFill rotWithShape="1">
            <a:blip r:embed="rId6">
              <a:extLst>
                <a:ext uri="{28A0092B-C50C-407E-A947-70E740481C1C}">
                  <a14:useLocalDpi xmlns:a14="http://schemas.microsoft.com/office/drawing/2010/main" val="0"/>
                </a:ext>
              </a:extLst>
            </a:blip>
            <a:srcRect l="10867" t="95111" r="58321" b="2074"/>
            <a:stretch/>
          </p:blipFill>
          <p:spPr>
            <a:xfrm>
              <a:off x="1325910" y="5386868"/>
              <a:ext cx="2743200" cy="155448"/>
            </a:xfrm>
            <a:prstGeom prst="rect">
              <a:avLst/>
            </a:prstGeom>
          </p:spPr>
        </p:pic>
        <p:sp>
          <p:nvSpPr>
            <p:cNvPr id="65" name="TextBox 64"/>
            <p:cNvSpPr txBox="1"/>
            <p:nvPr/>
          </p:nvSpPr>
          <p:spPr>
            <a:xfrm>
              <a:off x="1520680" y="5518911"/>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66" name="TextBox 65"/>
            <p:cNvSpPr txBox="1"/>
            <p:nvPr/>
          </p:nvSpPr>
          <p:spPr>
            <a:xfrm>
              <a:off x="1861499" y="5518911"/>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67" name="TextBox 66"/>
            <p:cNvSpPr txBox="1"/>
            <p:nvPr/>
          </p:nvSpPr>
          <p:spPr>
            <a:xfrm>
              <a:off x="2208083" y="552001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68" name="TextBox 67"/>
            <p:cNvSpPr txBox="1"/>
            <p:nvPr/>
          </p:nvSpPr>
          <p:spPr>
            <a:xfrm>
              <a:off x="2535648" y="5518911"/>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sp>
          <p:nvSpPr>
            <p:cNvPr id="69" name="TextBox 68"/>
            <p:cNvSpPr txBox="1"/>
            <p:nvPr/>
          </p:nvSpPr>
          <p:spPr>
            <a:xfrm>
              <a:off x="2879624" y="5518911"/>
              <a:ext cx="300556" cy="138499"/>
            </a:xfrm>
            <a:prstGeom prst="rect">
              <a:avLst/>
            </a:prstGeom>
            <a:noFill/>
          </p:spPr>
          <p:txBody>
            <a:bodyPr wrap="square" lIns="0" tIns="0" rIns="0" bIns="0" rtlCol="0">
              <a:spAutoFit/>
            </a:bodyPr>
            <a:lstStyle/>
            <a:p>
              <a:pPr algn="ctr"/>
              <a:r>
                <a:rPr lang="en-US" sz="900" dirty="0" smtClean="0">
                  <a:latin typeface="Arial"/>
                  <a:cs typeface="Arial"/>
                </a:rPr>
                <a:t>45</a:t>
              </a:r>
              <a:endParaRPr lang="en-US" sz="900" dirty="0">
                <a:latin typeface="Arial"/>
                <a:cs typeface="Arial"/>
              </a:endParaRPr>
            </a:p>
          </p:txBody>
        </p:sp>
        <p:sp>
          <p:nvSpPr>
            <p:cNvPr id="70" name="TextBox 69"/>
            <p:cNvSpPr txBox="1"/>
            <p:nvPr/>
          </p:nvSpPr>
          <p:spPr>
            <a:xfrm>
              <a:off x="3212745" y="5520012"/>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71" name="TextBox 70"/>
            <p:cNvSpPr txBox="1"/>
            <p:nvPr/>
          </p:nvSpPr>
          <p:spPr>
            <a:xfrm>
              <a:off x="3546207" y="5520012"/>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5</a:t>
              </a:r>
              <a:endParaRPr lang="en-US" sz="900" dirty="0">
                <a:latin typeface="Arial"/>
                <a:cs typeface="Arial"/>
              </a:endParaRPr>
            </a:p>
          </p:txBody>
        </p:sp>
        <p:sp>
          <p:nvSpPr>
            <p:cNvPr id="72" name="TextBox 71"/>
            <p:cNvSpPr txBox="1"/>
            <p:nvPr/>
          </p:nvSpPr>
          <p:spPr>
            <a:xfrm>
              <a:off x="4026408" y="5334973"/>
              <a:ext cx="492104"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grpSp>
      <p:grpSp>
        <p:nvGrpSpPr>
          <p:cNvPr id="73" name="Group 72"/>
          <p:cNvGrpSpPr/>
          <p:nvPr/>
        </p:nvGrpSpPr>
        <p:grpSpPr>
          <a:xfrm>
            <a:off x="4733894" y="5357253"/>
            <a:ext cx="3306095" cy="345842"/>
            <a:chOff x="4867109" y="5334973"/>
            <a:chExt cx="3306095" cy="345842"/>
          </a:xfrm>
        </p:grpSpPr>
        <p:pic>
          <p:nvPicPr>
            <p:cNvPr id="74" name="Picture 73" descr="250_jet_mslp_24.png"/>
            <p:cNvPicPr>
              <a:picLocks/>
            </p:cNvPicPr>
            <p:nvPr/>
          </p:nvPicPr>
          <p:blipFill rotWithShape="1">
            <a:blip r:embed="rId6">
              <a:extLst>
                <a:ext uri="{28A0092B-C50C-407E-A947-70E740481C1C}">
                  <a14:useLocalDpi xmlns:a14="http://schemas.microsoft.com/office/drawing/2010/main" val="0"/>
                </a:ext>
              </a:extLst>
            </a:blip>
            <a:srcRect l="49220" t="95259" r="17498" b="2074"/>
            <a:stretch/>
          </p:blipFill>
          <p:spPr>
            <a:xfrm>
              <a:off x="4867109" y="5386868"/>
              <a:ext cx="2743200" cy="155448"/>
            </a:xfrm>
            <a:prstGeom prst="rect">
              <a:avLst/>
            </a:prstGeom>
          </p:spPr>
        </p:pic>
        <p:sp>
          <p:nvSpPr>
            <p:cNvPr id="75" name="TextBox 74"/>
            <p:cNvSpPr txBox="1"/>
            <p:nvPr/>
          </p:nvSpPr>
          <p:spPr>
            <a:xfrm>
              <a:off x="5028125" y="5541215"/>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76" name="TextBox 75"/>
            <p:cNvSpPr txBox="1"/>
            <p:nvPr/>
          </p:nvSpPr>
          <p:spPr>
            <a:xfrm>
              <a:off x="5342301" y="5541215"/>
              <a:ext cx="300556" cy="138499"/>
            </a:xfrm>
            <a:prstGeom prst="rect">
              <a:avLst/>
            </a:prstGeom>
            <a:noFill/>
          </p:spPr>
          <p:txBody>
            <a:bodyPr wrap="square" lIns="0" tIns="0" rIns="0" bIns="0" rtlCol="0">
              <a:spAutoFit/>
            </a:bodyPr>
            <a:lstStyle/>
            <a:p>
              <a:pPr algn="ctr"/>
              <a:r>
                <a:rPr lang="en-US" sz="900" dirty="0" smtClean="0">
                  <a:latin typeface="Arial"/>
                  <a:cs typeface="Arial"/>
                </a:rPr>
                <a:t>60</a:t>
              </a:r>
              <a:endParaRPr lang="en-US" sz="900" dirty="0">
                <a:latin typeface="Arial"/>
                <a:cs typeface="Arial"/>
              </a:endParaRPr>
            </a:p>
          </p:txBody>
        </p:sp>
        <p:sp>
          <p:nvSpPr>
            <p:cNvPr id="77" name="TextBox 76"/>
            <p:cNvSpPr txBox="1"/>
            <p:nvPr/>
          </p:nvSpPr>
          <p:spPr>
            <a:xfrm>
              <a:off x="5644480" y="5542316"/>
              <a:ext cx="300556" cy="138499"/>
            </a:xfrm>
            <a:prstGeom prst="rect">
              <a:avLst/>
            </a:prstGeom>
            <a:noFill/>
          </p:spPr>
          <p:txBody>
            <a:bodyPr wrap="square" lIns="0" tIns="0" rIns="0" bIns="0" rtlCol="0">
              <a:spAutoFit/>
            </a:bodyPr>
            <a:lstStyle/>
            <a:p>
              <a:pPr algn="ctr"/>
              <a:r>
                <a:rPr lang="en-US" sz="900" dirty="0" smtClean="0">
                  <a:latin typeface="Arial"/>
                  <a:cs typeface="Arial"/>
                </a:rPr>
                <a:t>70</a:t>
              </a:r>
              <a:endParaRPr lang="en-US" sz="900" dirty="0">
                <a:latin typeface="Arial"/>
                <a:cs typeface="Arial"/>
              </a:endParaRPr>
            </a:p>
          </p:txBody>
        </p:sp>
        <p:sp>
          <p:nvSpPr>
            <p:cNvPr id="78" name="TextBox 77"/>
            <p:cNvSpPr txBox="1"/>
            <p:nvPr/>
          </p:nvSpPr>
          <p:spPr>
            <a:xfrm>
              <a:off x="5954283" y="5541215"/>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9" name="TextBox 78"/>
            <p:cNvSpPr txBox="1"/>
            <p:nvPr/>
          </p:nvSpPr>
          <p:spPr>
            <a:xfrm>
              <a:off x="6253854" y="5541215"/>
              <a:ext cx="300556" cy="138499"/>
            </a:xfrm>
            <a:prstGeom prst="rect">
              <a:avLst/>
            </a:prstGeom>
            <a:noFill/>
          </p:spPr>
          <p:txBody>
            <a:bodyPr wrap="square" lIns="0" tIns="0" rIns="0" bIns="0" rtlCol="0">
              <a:spAutoFit/>
            </a:bodyPr>
            <a:lstStyle/>
            <a:p>
              <a:pPr algn="ctr"/>
              <a:r>
                <a:rPr lang="en-US" sz="900" dirty="0" smtClean="0">
                  <a:latin typeface="Arial"/>
                  <a:cs typeface="Arial"/>
                </a:rPr>
                <a:t>90</a:t>
              </a:r>
              <a:endParaRPr lang="en-US" sz="900" dirty="0">
                <a:latin typeface="Arial"/>
                <a:cs typeface="Arial"/>
              </a:endParaRPr>
            </a:p>
          </p:txBody>
        </p:sp>
        <p:sp>
          <p:nvSpPr>
            <p:cNvPr id="80" name="TextBox 79"/>
            <p:cNvSpPr txBox="1"/>
            <p:nvPr/>
          </p:nvSpPr>
          <p:spPr>
            <a:xfrm>
              <a:off x="6551451"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sp>
          <p:nvSpPr>
            <p:cNvPr id="81" name="TextBox 80"/>
            <p:cNvSpPr txBox="1"/>
            <p:nvPr/>
          </p:nvSpPr>
          <p:spPr>
            <a:xfrm>
              <a:off x="6849389"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110</a:t>
              </a:r>
              <a:endParaRPr lang="en-US" sz="900" dirty="0">
                <a:latin typeface="Arial"/>
                <a:cs typeface="Arial"/>
              </a:endParaRPr>
            </a:p>
          </p:txBody>
        </p:sp>
        <p:sp>
          <p:nvSpPr>
            <p:cNvPr id="82" name="TextBox 81"/>
            <p:cNvSpPr txBox="1"/>
            <p:nvPr/>
          </p:nvSpPr>
          <p:spPr>
            <a:xfrm>
              <a:off x="7146631"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120</a:t>
              </a:r>
              <a:endParaRPr lang="en-US" sz="900" dirty="0">
                <a:latin typeface="Arial"/>
                <a:cs typeface="Arial"/>
              </a:endParaRPr>
            </a:p>
          </p:txBody>
        </p:sp>
        <p:sp>
          <p:nvSpPr>
            <p:cNvPr id="83" name="TextBox 82"/>
            <p:cNvSpPr txBox="1"/>
            <p:nvPr/>
          </p:nvSpPr>
          <p:spPr>
            <a:xfrm>
              <a:off x="7539136" y="5334973"/>
              <a:ext cx="634068" cy="230832"/>
            </a:xfrm>
            <a:prstGeom prst="rect">
              <a:avLst/>
            </a:prstGeom>
            <a:noFill/>
          </p:spPr>
          <p:txBody>
            <a:bodyPr wrap="square" rtlCol="0">
              <a:spAutoFit/>
            </a:bodyPr>
            <a:lstStyle/>
            <a:p>
              <a:pPr algn="ctr"/>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grpSp>
      <p:sp>
        <p:nvSpPr>
          <p:cNvPr id="84" name="Rectangle 83"/>
          <p:cNvSpPr/>
          <p:nvPr/>
        </p:nvSpPr>
        <p:spPr>
          <a:xfrm>
            <a:off x="2162035" y="2963569"/>
            <a:ext cx="922623" cy="523220"/>
          </a:xfrm>
          <a:prstGeom prst="rect">
            <a:avLst/>
          </a:prstGeom>
          <a:noFill/>
        </p:spPr>
        <p:txBody>
          <a:bodyPr wrap="none" lIns="91440" tIns="45720" rIns="91440" bIns="45720">
            <a:spAutoFit/>
          </a:bodyPr>
          <a:lstStyle/>
          <a:p>
            <a:pPr algn="ctr"/>
            <a:r>
              <a:rPr lang="en-US" sz="2800" b="1"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CTD</a:t>
            </a:r>
            <a:endParaRPr lang="en-US" sz="32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cxnSp>
        <p:nvCxnSpPr>
          <p:cNvPr id="85" name="Straight Arrow Connector 84"/>
          <p:cNvCxnSpPr/>
          <p:nvPr/>
        </p:nvCxnSpPr>
        <p:spPr>
          <a:xfrm>
            <a:off x="2623347" y="3453369"/>
            <a:ext cx="0" cy="444459"/>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86" name="Rectangle 85"/>
          <p:cNvSpPr/>
          <p:nvPr/>
        </p:nvSpPr>
        <p:spPr>
          <a:xfrm>
            <a:off x="7664790" y="3897828"/>
            <a:ext cx="428322" cy="584776"/>
          </a:xfrm>
          <a:prstGeom prst="rect">
            <a:avLst/>
          </a:prstGeom>
          <a:noFill/>
        </p:spPr>
        <p:txBody>
          <a:bodyPr wrap="none" lIns="91440" tIns="45720" rIns="91440" bIns="45720">
            <a:spAutoFit/>
          </a:bodyPr>
          <a:lstStyle/>
          <a:p>
            <a:pPr algn="ctr"/>
            <a:r>
              <a:rPr lang="en-US" sz="3200" b="1" cap="none" spc="0" dirty="0" smtClean="0">
                <a:ln w="25400">
                  <a:solidFill>
                    <a:schemeClr val="tx1"/>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L</a:t>
            </a:r>
            <a:endParaRPr lang="en-US" sz="3200" b="1" cap="none" spc="0" dirty="0">
              <a:ln w="25400">
                <a:solidFill>
                  <a:schemeClr val="tx1"/>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87" name="Rectangle 86"/>
          <p:cNvSpPr/>
          <p:nvPr/>
        </p:nvSpPr>
        <p:spPr>
          <a:xfrm>
            <a:off x="7240651" y="3627720"/>
            <a:ext cx="428322" cy="584776"/>
          </a:xfrm>
          <a:prstGeom prst="rect">
            <a:avLst/>
          </a:prstGeom>
          <a:noFill/>
        </p:spPr>
        <p:txBody>
          <a:bodyPr wrap="none" lIns="91440" tIns="45720" rIns="91440" bIns="45720">
            <a:spAutoFit/>
          </a:bodyPr>
          <a:lstStyle/>
          <a:p>
            <a:pPr algn="ctr"/>
            <a:r>
              <a:rPr lang="en-US" sz="3200" b="1" cap="none" spc="0" dirty="0" smtClean="0">
                <a:ln w="25400">
                  <a:solidFill>
                    <a:schemeClr val="tx1"/>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L</a:t>
            </a:r>
            <a:endParaRPr lang="en-US" sz="3200" b="1" cap="none" spc="0" dirty="0">
              <a:ln w="25400">
                <a:solidFill>
                  <a:schemeClr val="tx1"/>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88" name="Content Placeholder 2"/>
          <p:cNvSpPr txBox="1">
            <a:spLocks/>
          </p:cNvSpPr>
          <p:nvPr/>
        </p:nvSpPr>
        <p:spPr>
          <a:xfrm>
            <a:off x="4596880" y="5766457"/>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250-hPa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MSLP (hPa, black), PW (mm, shaded)</a:t>
            </a:r>
            <a:endParaRPr lang="en-US" sz="1600" baseline="30000" dirty="0">
              <a:latin typeface="Arial" panose="020B0604020202020204" pitchFamily="34" charset="0"/>
              <a:cs typeface="Arial" panose="020B0604020202020204" pitchFamily="34" charset="0"/>
            </a:endParaRPr>
          </a:p>
        </p:txBody>
      </p:sp>
      <p:sp>
        <p:nvSpPr>
          <p:cNvPr id="89" name="TextBox 88"/>
          <p:cNvSpPr txBox="1"/>
          <p:nvPr/>
        </p:nvSpPr>
        <p:spPr>
          <a:xfrm>
            <a:off x="6421196" y="669855"/>
            <a:ext cx="2731986" cy="307777"/>
          </a:xfrm>
          <a:prstGeom prst="rect">
            <a:avLst/>
          </a:prstGeom>
          <a:noFill/>
        </p:spPr>
        <p:txBody>
          <a:bodyPr wrap="square" rtlCol="0">
            <a:spAutoFit/>
          </a:bodyPr>
          <a:lstStyle/>
          <a:p>
            <a:pPr algn="r"/>
            <a:r>
              <a:rPr lang="en-US" sz="1400" i="1" dirty="0" smtClean="0">
                <a:latin typeface="Arial"/>
                <a:cs typeface="Arial"/>
              </a:rPr>
              <a:t>Data Source: </a:t>
            </a:r>
            <a:r>
              <a:rPr lang="en-US" sz="1400" i="1" dirty="0" smtClean="0">
                <a:latin typeface="Arial"/>
                <a:cs typeface="Arial"/>
              </a:rPr>
              <a:t>0.5</a:t>
            </a:r>
            <a:r>
              <a:rPr lang="en-US" sz="1400" dirty="0" smtClean="0">
                <a:latin typeface="Arial" panose="020B0604020202020204" pitchFamily="34" charset="0"/>
                <a:cs typeface="Arial" panose="020B0604020202020204" pitchFamily="34" charset="0"/>
              </a:rPr>
              <a:t>° </a:t>
            </a:r>
            <a:r>
              <a:rPr lang="en-US" sz="1400" i="1" dirty="0" smtClean="0">
                <a:latin typeface="Arial"/>
                <a:cs typeface="Arial"/>
              </a:rPr>
              <a:t>ERA</a:t>
            </a:r>
            <a:r>
              <a:rPr lang="en-US" sz="1400" i="1" dirty="0" smtClean="0">
                <a:latin typeface="Arial"/>
                <a:cs typeface="Arial"/>
              </a:rPr>
              <a:t>-Interim</a:t>
            </a:r>
            <a:endParaRPr lang="en-US" sz="1400" i="1" dirty="0">
              <a:latin typeface="Arial"/>
              <a:cs typeface="Arial"/>
            </a:endParaRPr>
          </a:p>
        </p:txBody>
      </p:sp>
      <p:sp>
        <p:nvSpPr>
          <p:cNvPr id="90" name="TextBox 89"/>
          <p:cNvSpPr txBox="1"/>
          <p:nvPr/>
        </p:nvSpPr>
        <p:spPr>
          <a:xfrm>
            <a:off x="8146636" y="4662383"/>
            <a:ext cx="961423" cy="307777"/>
          </a:xfrm>
          <a:prstGeom prst="rect">
            <a:avLst/>
          </a:prstGeom>
          <a:solidFill>
            <a:schemeClr val="bg1"/>
          </a:solidFill>
          <a:ln w="3175">
            <a:solidFill>
              <a:schemeClr val="tx1"/>
            </a:solidFill>
          </a:ln>
        </p:spPr>
        <p:txBody>
          <a:bodyPr wrap="square" rtlCol="0">
            <a:spAutoFit/>
          </a:bodyPr>
          <a:lstStyle/>
          <a:p>
            <a:pPr algn="r"/>
            <a:r>
              <a:rPr lang="en-US" sz="1400" b="1" dirty="0" smtClean="0">
                <a:solidFill>
                  <a:srgbClr val="FF0000"/>
                </a:solidFill>
                <a:latin typeface="Arial"/>
                <a:cs typeface="Arial"/>
              </a:rPr>
              <a:t>1018 hPa</a:t>
            </a:r>
            <a:endParaRPr lang="en-US" sz="1400" b="1" dirty="0">
              <a:solidFill>
                <a:srgbClr val="FF0000"/>
              </a:solidFill>
              <a:latin typeface="Arial"/>
              <a:cs typeface="Arial"/>
            </a:endParaRPr>
          </a:p>
        </p:txBody>
      </p:sp>
    </p:spTree>
    <p:extLst>
      <p:ext uri="{BB962C8B-B14F-4D97-AF65-F5344CB8AC3E}">
        <p14:creationId xmlns:p14="http://schemas.microsoft.com/office/powerpoint/2010/main" val="128097358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1688954" y="6463861"/>
            <a:ext cx="797186" cy="2296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a:spLocks noGrp="1"/>
          </p:cNvSpPr>
          <p:nvPr>
            <p:ph type="title"/>
          </p:nvPr>
        </p:nvSpPr>
        <p:spPr>
          <a:xfrm>
            <a:off x="334283" y="-33716"/>
            <a:ext cx="8891111"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Presidents’ Day Storm of 1979 </a:t>
            </a:r>
            <a:endParaRPr lang="en-US" sz="2800" b="1" dirty="0">
              <a:solidFill>
                <a:srgbClr val="FF0000"/>
              </a:solidFill>
              <a:latin typeface="Arial" panose="020B0604020202020204" pitchFamily="34" charset="0"/>
              <a:cs typeface="Arial" panose="020B0604020202020204" pitchFamily="34" charset="0"/>
            </a:endParaRPr>
          </a:p>
        </p:txBody>
      </p:sp>
      <p:cxnSp>
        <p:nvCxnSpPr>
          <p:cNvPr id="9" name="Straight Connector 8"/>
          <p:cNvCxnSpPr/>
          <p:nvPr/>
        </p:nvCxnSpPr>
        <p:spPr>
          <a:xfrm>
            <a:off x="-12095" y="5752346"/>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4916" y="6709073"/>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4578976" y="5743981"/>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Content Placeholder 2"/>
          <p:cNvSpPr>
            <a:spLocks noGrp="1"/>
          </p:cNvSpPr>
          <p:nvPr>
            <p:ph idx="1"/>
          </p:nvPr>
        </p:nvSpPr>
        <p:spPr>
          <a:xfrm>
            <a:off x="2988" y="5752346"/>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50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14" name="Group 13"/>
          <p:cNvGrpSpPr/>
          <p:nvPr/>
        </p:nvGrpSpPr>
        <p:grpSpPr>
          <a:xfrm>
            <a:off x="68976" y="5019755"/>
            <a:ext cx="9051640" cy="334008"/>
            <a:chOff x="68976" y="4963792"/>
            <a:chExt cx="9051640" cy="334008"/>
          </a:xfrm>
        </p:grpSpPr>
        <p:pic>
          <p:nvPicPr>
            <p:cNvPr id="15" name="Picture 14" descr="DT_theta_na_0.png"/>
            <p:cNvPicPr>
              <a:picLocks/>
            </p:cNvPicPr>
            <p:nvPr/>
          </p:nvPicPr>
          <p:blipFill rotWithShape="1">
            <a:blip r:embed="rId3">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16" name="TextBox 1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17" name="TextBox 1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18" name="TextBox 1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19" name="TextBox 1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20" name="TextBox 1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21" name="TextBox 2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22" name="TextBox 2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23" name="TextBox 2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24" name="TextBox 2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25" name="TextBox 2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26" name="TextBox 2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27" name="TextBox 2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28" name="TextBox 2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29" name="TextBox 2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31" name="TextBox 30"/>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32" name="TextBox 31"/>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33" name="TextBox 32"/>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34" name="TextBox 33"/>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35" name="TextBox 34"/>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37" name="TextBox 36"/>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39" name="TextBox 38"/>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40" name="TextBox 39"/>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41" name="TextBox 40"/>
            <p:cNvSpPr txBox="1"/>
            <p:nvPr/>
          </p:nvSpPr>
          <p:spPr>
            <a:xfrm>
              <a:off x="8724283" y="4963792"/>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63"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1200 UTC 19 Feb 1979</a:t>
            </a:r>
            <a:endParaRPr lang="en-US" sz="2400" dirty="0">
              <a:latin typeface="Arial" panose="020B0604020202020204" pitchFamily="34" charset="0"/>
              <a:cs typeface="Arial" panose="020B0604020202020204" pitchFamily="34" charset="0"/>
            </a:endParaRPr>
          </a:p>
        </p:txBody>
      </p:sp>
      <p:pic>
        <p:nvPicPr>
          <p:cNvPr id="3" name="Picture 2" descr="DT_theta_19790219_1200.png"/>
          <p:cNvPicPr>
            <a:picLocks noChangeAspect="1"/>
          </p:cNvPicPr>
          <p:nvPr/>
        </p:nvPicPr>
        <p:blipFill rotWithShape="1">
          <a:blip r:embed="rId4">
            <a:extLst>
              <a:ext uri="{28A0092B-C50C-407E-A947-70E740481C1C}">
                <a14:useLocalDpi xmlns:a14="http://schemas.microsoft.com/office/drawing/2010/main" val="0"/>
              </a:ext>
            </a:extLst>
          </a:blip>
          <a:srcRect t="3413" b="5356"/>
          <a:stretch/>
        </p:blipFill>
        <p:spPr>
          <a:xfrm>
            <a:off x="14328" y="977639"/>
            <a:ext cx="4530382" cy="3994830"/>
          </a:xfrm>
          <a:prstGeom prst="rect">
            <a:avLst/>
          </a:prstGeom>
        </p:spPr>
      </p:pic>
      <p:pic>
        <p:nvPicPr>
          <p:cNvPr id="4" name="Picture 3" descr="mslp_thick_jet_19790219_1200.png"/>
          <p:cNvPicPr>
            <a:picLocks noChangeAspect="1"/>
          </p:cNvPicPr>
          <p:nvPr/>
        </p:nvPicPr>
        <p:blipFill rotWithShape="1">
          <a:blip r:embed="rId5">
            <a:extLst>
              <a:ext uri="{28A0092B-C50C-407E-A947-70E740481C1C}">
                <a14:useLocalDpi xmlns:a14="http://schemas.microsoft.com/office/drawing/2010/main" val="0"/>
              </a:ext>
            </a:extLst>
          </a:blip>
          <a:srcRect t="3474" b="9384"/>
          <a:stretch/>
        </p:blipFill>
        <p:spPr>
          <a:xfrm>
            <a:off x="4610938" y="977639"/>
            <a:ext cx="4520599" cy="3994830"/>
          </a:xfrm>
          <a:prstGeom prst="rect">
            <a:avLst/>
          </a:prstGeom>
        </p:spPr>
      </p:pic>
      <p:grpSp>
        <p:nvGrpSpPr>
          <p:cNvPr id="61" name="Group 60"/>
          <p:cNvGrpSpPr/>
          <p:nvPr/>
        </p:nvGrpSpPr>
        <p:grpSpPr>
          <a:xfrm>
            <a:off x="1325910" y="5357253"/>
            <a:ext cx="3192602" cy="323538"/>
            <a:chOff x="1325910" y="5334973"/>
            <a:chExt cx="3192602" cy="323538"/>
          </a:xfrm>
        </p:grpSpPr>
        <p:pic>
          <p:nvPicPr>
            <p:cNvPr id="64" name="Picture 63" descr="250_jet_mslp_24.png"/>
            <p:cNvPicPr>
              <a:picLocks/>
            </p:cNvPicPr>
            <p:nvPr/>
          </p:nvPicPr>
          <p:blipFill rotWithShape="1">
            <a:blip r:embed="rId6">
              <a:extLst>
                <a:ext uri="{28A0092B-C50C-407E-A947-70E740481C1C}">
                  <a14:useLocalDpi xmlns:a14="http://schemas.microsoft.com/office/drawing/2010/main" val="0"/>
                </a:ext>
              </a:extLst>
            </a:blip>
            <a:srcRect l="10867" t="95111" r="58321" b="2074"/>
            <a:stretch/>
          </p:blipFill>
          <p:spPr>
            <a:xfrm>
              <a:off x="1325910" y="5386868"/>
              <a:ext cx="2743200" cy="155448"/>
            </a:xfrm>
            <a:prstGeom prst="rect">
              <a:avLst/>
            </a:prstGeom>
          </p:spPr>
        </p:pic>
        <p:sp>
          <p:nvSpPr>
            <p:cNvPr id="65" name="TextBox 64"/>
            <p:cNvSpPr txBox="1"/>
            <p:nvPr/>
          </p:nvSpPr>
          <p:spPr>
            <a:xfrm>
              <a:off x="1520680" y="5518911"/>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66" name="TextBox 65"/>
            <p:cNvSpPr txBox="1"/>
            <p:nvPr/>
          </p:nvSpPr>
          <p:spPr>
            <a:xfrm>
              <a:off x="1861499" y="5518911"/>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67" name="TextBox 66"/>
            <p:cNvSpPr txBox="1"/>
            <p:nvPr/>
          </p:nvSpPr>
          <p:spPr>
            <a:xfrm>
              <a:off x="2208083" y="552001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68" name="TextBox 67"/>
            <p:cNvSpPr txBox="1"/>
            <p:nvPr/>
          </p:nvSpPr>
          <p:spPr>
            <a:xfrm>
              <a:off x="2535648" y="5518911"/>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sp>
          <p:nvSpPr>
            <p:cNvPr id="69" name="TextBox 68"/>
            <p:cNvSpPr txBox="1"/>
            <p:nvPr/>
          </p:nvSpPr>
          <p:spPr>
            <a:xfrm>
              <a:off x="2879624" y="5518911"/>
              <a:ext cx="300556" cy="138499"/>
            </a:xfrm>
            <a:prstGeom prst="rect">
              <a:avLst/>
            </a:prstGeom>
            <a:noFill/>
          </p:spPr>
          <p:txBody>
            <a:bodyPr wrap="square" lIns="0" tIns="0" rIns="0" bIns="0" rtlCol="0">
              <a:spAutoFit/>
            </a:bodyPr>
            <a:lstStyle/>
            <a:p>
              <a:pPr algn="ctr"/>
              <a:r>
                <a:rPr lang="en-US" sz="900" dirty="0" smtClean="0">
                  <a:latin typeface="Arial"/>
                  <a:cs typeface="Arial"/>
                </a:rPr>
                <a:t>45</a:t>
              </a:r>
              <a:endParaRPr lang="en-US" sz="900" dirty="0">
                <a:latin typeface="Arial"/>
                <a:cs typeface="Arial"/>
              </a:endParaRPr>
            </a:p>
          </p:txBody>
        </p:sp>
        <p:sp>
          <p:nvSpPr>
            <p:cNvPr id="70" name="TextBox 69"/>
            <p:cNvSpPr txBox="1"/>
            <p:nvPr/>
          </p:nvSpPr>
          <p:spPr>
            <a:xfrm>
              <a:off x="3212745" y="5520012"/>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71" name="TextBox 70"/>
            <p:cNvSpPr txBox="1"/>
            <p:nvPr/>
          </p:nvSpPr>
          <p:spPr>
            <a:xfrm>
              <a:off x="3546207" y="5520012"/>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5</a:t>
              </a:r>
              <a:endParaRPr lang="en-US" sz="900" dirty="0">
                <a:latin typeface="Arial"/>
                <a:cs typeface="Arial"/>
              </a:endParaRPr>
            </a:p>
          </p:txBody>
        </p:sp>
        <p:sp>
          <p:nvSpPr>
            <p:cNvPr id="72" name="TextBox 71"/>
            <p:cNvSpPr txBox="1"/>
            <p:nvPr/>
          </p:nvSpPr>
          <p:spPr>
            <a:xfrm>
              <a:off x="4026408" y="5334973"/>
              <a:ext cx="492104"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grpSp>
      <p:grpSp>
        <p:nvGrpSpPr>
          <p:cNvPr id="73" name="Group 72"/>
          <p:cNvGrpSpPr/>
          <p:nvPr/>
        </p:nvGrpSpPr>
        <p:grpSpPr>
          <a:xfrm>
            <a:off x="4733894" y="5357253"/>
            <a:ext cx="3306095" cy="345842"/>
            <a:chOff x="4867109" y="5334973"/>
            <a:chExt cx="3306095" cy="345842"/>
          </a:xfrm>
        </p:grpSpPr>
        <p:pic>
          <p:nvPicPr>
            <p:cNvPr id="74" name="Picture 73" descr="250_jet_mslp_24.png"/>
            <p:cNvPicPr>
              <a:picLocks/>
            </p:cNvPicPr>
            <p:nvPr/>
          </p:nvPicPr>
          <p:blipFill rotWithShape="1">
            <a:blip r:embed="rId6">
              <a:extLst>
                <a:ext uri="{28A0092B-C50C-407E-A947-70E740481C1C}">
                  <a14:useLocalDpi xmlns:a14="http://schemas.microsoft.com/office/drawing/2010/main" val="0"/>
                </a:ext>
              </a:extLst>
            </a:blip>
            <a:srcRect l="49220" t="95259" r="17498" b="2074"/>
            <a:stretch/>
          </p:blipFill>
          <p:spPr>
            <a:xfrm>
              <a:off x="4867109" y="5386868"/>
              <a:ext cx="2743200" cy="155448"/>
            </a:xfrm>
            <a:prstGeom prst="rect">
              <a:avLst/>
            </a:prstGeom>
          </p:spPr>
        </p:pic>
        <p:sp>
          <p:nvSpPr>
            <p:cNvPr id="75" name="TextBox 74"/>
            <p:cNvSpPr txBox="1"/>
            <p:nvPr/>
          </p:nvSpPr>
          <p:spPr>
            <a:xfrm>
              <a:off x="5028125" y="5541215"/>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76" name="TextBox 75"/>
            <p:cNvSpPr txBox="1"/>
            <p:nvPr/>
          </p:nvSpPr>
          <p:spPr>
            <a:xfrm>
              <a:off x="5342301" y="5541215"/>
              <a:ext cx="300556" cy="138499"/>
            </a:xfrm>
            <a:prstGeom prst="rect">
              <a:avLst/>
            </a:prstGeom>
            <a:noFill/>
          </p:spPr>
          <p:txBody>
            <a:bodyPr wrap="square" lIns="0" tIns="0" rIns="0" bIns="0" rtlCol="0">
              <a:spAutoFit/>
            </a:bodyPr>
            <a:lstStyle/>
            <a:p>
              <a:pPr algn="ctr"/>
              <a:r>
                <a:rPr lang="en-US" sz="900" dirty="0" smtClean="0">
                  <a:latin typeface="Arial"/>
                  <a:cs typeface="Arial"/>
                </a:rPr>
                <a:t>60</a:t>
              </a:r>
              <a:endParaRPr lang="en-US" sz="900" dirty="0">
                <a:latin typeface="Arial"/>
                <a:cs typeface="Arial"/>
              </a:endParaRPr>
            </a:p>
          </p:txBody>
        </p:sp>
        <p:sp>
          <p:nvSpPr>
            <p:cNvPr id="77" name="TextBox 76"/>
            <p:cNvSpPr txBox="1"/>
            <p:nvPr/>
          </p:nvSpPr>
          <p:spPr>
            <a:xfrm>
              <a:off x="5644480" y="5542316"/>
              <a:ext cx="300556" cy="138499"/>
            </a:xfrm>
            <a:prstGeom prst="rect">
              <a:avLst/>
            </a:prstGeom>
            <a:noFill/>
          </p:spPr>
          <p:txBody>
            <a:bodyPr wrap="square" lIns="0" tIns="0" rIns="0" bIns="0" rtlCol="0">
              <a:spAutoFit/>
            </a:bodyPr>
            <a:lstStyle/>
            <a:p>
              <a:pPr algn="ctr"/>
              <a:r>
                <a:rPr lang="en-US" sz="900" dirty="0" smtClean="0">
                  <a:latin typeface="Arial"/>
                  <a:cs typeface="Arial"/>
                </a:rPr>
                <a:t>70</a:t>
              </a:r>
              <a:endParaRPr lang="en-US" sz="900" dirty="0">
                <a:latin typeface="Arial"/>
                <a:cs typeface="Arial"/>
              </a:endParaRPr>
            </a:p>
          </p:txBody>
        </p:sp>
        <p:sp>
          <p:nvSpPr>
            <p:cNvPr id="78" name="TextBox 77"/>
            <p:cNvSpPr txBox="1"/>
            <p:nvPr/>
          </p:nvSpPr>
          <p:spPr>
            <a:xfrm>
              <a:off x="5954283" y="5541215"/>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9" name="TextBox 78"/>
            <p:cNvSpPr txBox="1"/>
            <p:nvPr/>
          </p:nvSpPr>
          <p:spPr>
            <a:xfrm>
              <a:off x="6253854" y="5541215"/>
              <a:ext cx="300556" cy="138499"/>
            </a:xfrm>
            <a:prstGeom prst="rect">
              <a:avLst/>
            </a:prstGeom>
            <a:noFill/>
          </p:spPr>
          <p:txBody>
            <a:bodyPr wrap="square" lIns="0" tIns="0" rIns="0" bIns="0" rtlCol="0">
              <a:spAutoFit/>
            </a:bodyPr>
            <a:lstStyle/>
            <a:p>
              <a:pPr algn="ctr"/>
              <a:r>
                <a:rPr lang="en-US" sz="900" dirty="0" smtClean="0">
                  <a:latin typeface="Arial"/>
                  <a:cs typeface="Arial"/>
                </a:rPr>
                <a:t>90</a:t>
              </a:r>
              <a:endParaRPr lang="en-US" sz="900" dirty="0">
                <a:latin typeface="Arial"/>
                <a:cs typeface="Arial"/>
              </a:endParaRPr>
            </a:p>
          </p:txBody>
        </p:sp>
        <p:sp>
          <p:nvSpPr>
            <p:cNvPr id="80" name="TextBox 79"/>
            <p:cNvSpPr txBox="1"/>
            <p:nvPr/>
          </p:nvSpPr>
          <p:spPr>
            <a:xfrm>
              <a:off x="6551451"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sp>
          <p:nvSpPr>
            <p:cNvPr id="81" name="TextBox 80"/>
            <p:cNvSpPr txBox="1"/>
            <p:nvPr/>
          </p:nvSpPr>
          <p:spPr>
            <a:xfrm>
              <a:off x="6849389"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110</a:t>
              </a:r>
              <a:endParaRPr lang="en-US" sz="900" dirty="0">
                <a:latin typeface="Arial"/>
                <a:cs typeface="Arial"/>
              </a:endParaRPr>
            </a:p>
          </p:txBody>
        </p:sp>
        <p:sp>
          <p:nvSpPr>
            <p:cNvPr id="82" name="TextBox 81"/>
            <p:cNvSpPr txBox="1"/>
            <p:nvPr/>
          </p:nvSpPr>
          <p:spPr>
            <a:xfrm>
              <a:off x="7146631"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120</a:t>
              </a:r>
              <a:endParaRPr lang="en-US" sz="900" dirty="0">
                <a:latin typeface="Arial"/>
                <a:cs typeface="Arial"/>
              </a:endParaRPr>
            </a:p>
          </p:txBody>
        </p:sp>
        <p:sp>
          <p:nvSpPr>
            <p:cNvPr id="83" name="TextBox 82"/>
            <p:cNvSpPr txBox="1"/>
            <p:nvPr/>
          </p:nvSpPr>
          <p:spPr>
            <a:xfrm>
              <a:off x="7539136" y="5334973"/>
              <a:ext cx="634068" cy="230832"/>
            </a:xfrm>
            <a:prstGeom prst="rect">
              <a:avLst/>
            </a:prstGeom>
            <a:noFill/>
          </p:spPr>
          <p:txBody>
            <a:bodyPr wrap="square" rtlCol="0">
              <a:spAutoFit/>
            </a:bodyPr>
            <a:lstStyle/>
            <a:p>
              <a:pPr algn="ctr"/>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grpSp>
      <p:sp>
        <p:nvSpPr>
          <p:cNvPr id="84" name="Rectangle 83"/>
          <p:cNvSpPr/>
          <p:nvPr/>
        </p:nvSpPr>
        <p:spPr>
          <a:xfrm>
            <a:off x="2618198" y="2907869"/>
            <a:ext cx="922623" cy="523220"/>
          </a:xfrm>
          <a:prstGeom prst="rect">
            <a:avLst/>
          </a:prstGeom>
          <a:noFill/>
        </p:spPr>
        <p:txBody>
          <a:bodyPr wrap="none" lIns="91440" tIns="45720" rIns="91440" bIns="45720">
            <a:spAutoFit/>
          </a:bodyPr>
          <a:lstStyle/>
          <a:p>
            <a:pPr algn="ctr"/>
            <a:r>
              <a:rPr lang="en-US" sz="2800" b="1"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CTD</a:t>
            </a:r>
            <a:endParaRPr lang="en-US" sz="32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cxnSp>
        <p:nvCxnSpPr>
          <p:cNvPr id="85" name="Straight Arrow Connector 84"/>
          <p:cNvCxnSpPr/>
          <p:nvPr/>
        </p:nvCxnSpPr>
        <p:spPr>
          <a:xfrm>
            <a:off x="3079510" y="3397669"/>
            <a:ext cx="0" cy="444459"/>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86" name="Rectangle 85"/>
          <p:cNvSpPr/>
          <p:nvPr/>
        </p:nvSpPr>
        <p:spPr>
          <a:xfrm>
            <a:off x="7770123" y="3640598"/>
            <a:ext cx="428322" cy="584776"/>
          </a:xfrm>
          <a:prstGeom prst="rect">
            <a:avLst/>
          </a:prstGeom>
          <a:noFill/>
        </p:spPr>
        <p:txBody>
          <a:bodyPr wrap="none" lIns="91440" tIns="45720" rIns="91440" bIns="45720">
            <a:spAutoFit/>
          </a:bodyPr>
          <a:lstStyle/>
          <a:p>
            <a:pPr algn="ctr"/>
            <a:r>
              <a:rPr lang="en-US" sz="3200" b="1" cap="none" spc="0" dirty="0" smtClean="0">
                <a:ln w="25400">
                  <a:solidFill>
                    <a:schemeClr val="tx1"/>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L</a:t>
            </a:r>
            <a:endParaRPr lang="en-US" sz="3200" b="1" cap="none" spc="0" dirty="0">
              <a:ln w="25400">
                <a:solidFill>
                  <a:schemeClr val="tx1"/>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87" name="Content Placeholder 2"/>
          <p:cNvSpPr txBox="1">
            <a:spLocks/>
          </p:cNvSpPr>
          <p:nvPr/>
        </p:nvSpPr>
        <p:spPr>
          <a:xfrm>
            <a:off x="4596880" y="5766457"/>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250-hPa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MSLP (hPa, black), PW (mm, shaded)</a:t>
            </a:r>
            <a:endParaRPr lang="en-US" sz="1600" baseline="30000" dirty="0">
              <a:latin typeface="Arial" panose="020B0604020202020204" pitchFamily="34" charset="0"/>
              <a:cs typeface="Arial" panose="020B0604020202020204" pitchFamily="34" charset="0"/>
            </a:endParaRPr>
          </a:p>
        </p:txBody>
      </p:sp>
      <p:sp>
        <p:nvSpPr>
          <p:cNvPr id="88" name="TextBox 87"/>
          <p:cNvSpPr txBox="1"/>
          <p:nvPr/>
        </p:nvSpPr>
        <p:spPr>
          <a:xfrm>
            <a:off x="6421196" y="669855"/>
            <a:ext cx="2731986" cy="307777"/>
          </a:xfrm>
          <a:prstGeom prst="rect">
            <a:avLst/>
          </a:prstGeom>
          <a:noFill/>
        </p:spPr>
        <p:txBody>
          <a:bodyPr wrap="square" rtlCol="0">
            <a:spAutoFit/>
          </a:bodyPr>
          <a:lstStyle/>
          <a:p>
            <a:pPr algn="r"/>
            <a:r>
              <a:rPr lang="en-US" sz="1400" i="1" dirty="0" smtClean="0">
                <a:latin typeface="Arial"/>
                <a:cs typeface="Arial"/>
              </a:rPr>
              <a:t>Data Source: </a:t>
            </a:r>
            <a:r>
              <a:rPr lang="en-US" sz="1400" i="1" dirty="0" smtClean="0">
                <a:latin typeface="Arial"/>
                <a:cs typeface="Arial"/>
              </a:rPr>
              <a:t>0.5</a:t>
            </a:r>
            <a:r>
              <a:rPr lang="en-US" sz="1400" dirty="0" smtClean="0">
                <a:latin typeface="Arial" panose="020B0604020202020204" pitchFamily="34" charset="0"/>
                <a:cs typeface="Arial" panose="020B0604020202020204" pitchFamily="34" charset="0"/>
              </a:rPr>
              <a:t>° </a:t>
            </a:r>
            <a:r>
              <a:rPr lang="en-US" sz="1400" i="1" dirty="0" smtClean="0">
                <a:latin typeface="Arial"/>
                <a:cs typeface="Arial"/>
              </a:rPr>
              <a:t>ERA</a:t>
            </a:r>
            <a:r>
              <a:rPr lang="en-US" sz="1400" i="1" dirty="0" smtClean="0">
                <a:latin typeface="Arial"/>
                <a:cs typeface="Arial"/>
              </a:rPr>
              <a:t>-Interim</a:t>
            </a:r>
            <a:endParaRPr lang="en-US" sz="1400" i="1" dirty="0">
              <a:latin typeface="Arial"/>
              <a:cs typeface="Arial"/>
            </a:endParaRPr>
          </a:p>
        </p:txBody>
      </p:sp>
      <p:sp>
        <p:nvSpPr>
          <p:cNvPr id="89" name="TextBox 88"/>
          <p:cNvSpPr txBox="1"/>
          <p:nvPr/>
        </p:nvSpPr>
        <p:spPr>
          <a:xfrm>
            <a:off x="8146636" y="4662383"/>
            <a:ext cx="961423" cy="307777"/>
          </a:xfrm>
          <a:prstGeom prst="rect">
            <a:avLst/>
          </a:prstGeom>
          <a:solidFill>
            <a:schemeClr val="bg1"/>
          </a:solidFill>
          <a:ln w="3175">
            <a:solidFill>
              <a:schemeClr val="tx1"/>
            </a:solidFill>
          </a:ln>
        </p:spPr>
        <p:txBody>
          <a:bodyPr wrap="square" rtlCol="0">
            <a:spAutoFit/>
          </a:bodyPr>
          <a:lstStyle/>
          <a:p>
            <a:pPr algn="r"/>
            <a:r>
              <a:rPr lang="en-US" sz="1400" b="1" dirty="0" smtClean="0">
                <a:solidFill>
                  <a:srgbClr val="FF0000"/>
                </a:solidFill>
                <a:latin typeface="Arial"/>
                <a:cs typeface="Arial"/>
              </a:rPr>
              <a:t>1011 hPa</a:t>
            </a:r>
            <a:endParaRPr lang="en-US" sz="1400" b="1" dirty="0">
              <a:solidFill>
                <a:srgbClr val="FF0000"/>
              </a:solidFill>
              <a:latin typeface="Arial"/>
              <a:cs typeface="Arial"/>
            </a:endParaRPr>
          </a:p>
        </p:txBody>
      </p:sp>
    </p:spTree>
    <p:extLst>
      <p:ext uri="{BB962C8B-B14F-4D97-AF65-F5344CB8AC3E}">
        <p14:creationId xmlns:p14="http://schemas.microsoft.com/office/powerpoint/2010/main" val="144457318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1688954" y="6463861"/>
            <a:ext cx="797186" cy="2296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a:spLocks noGrp="1"/>
          </p:cNvSpPr>
          <p:nvPr>
            <p:ph type="title"/>
          </p:nvPr>
        </p:nvSpPr>
        <p:spPr>
          <a:xfrm>
            <a:off x="334283" y="-33716"/>
            <a:ext cx="8891111"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Presidents’ Day Storm of 1979 </a:t>
            </a:r>
            <a:endParaRPr lang="en-US" sz="2800" b="1" dirty="0">
              <a:solidFill>
                <a:srgbClr val="FF0000"/>
              </a:solidFill>
              <a:latin typeface="Arial" panose="020B0604020202020204" pitchFamily="34" charset="0"/>
              <a:cs typeface="Arial" panose="020B0604020202020204" pitchFamily="34" charset="0"/>
            </a:endParaRPr>
          </a:p>
        </p:txBody>
      </p:sp>
      <p:cxnSp>
        <p:nvCxnSpPr>
          <p:cNvPr id="9" name="Straight Connector 8"/>
          <p:cNvCxnSpPr/>
          <p:nvPr/>
        </p:nvCxnSpPr>
        <p:spPr>
          <a:xfrm>
            <a:off x="-12095" y="5752346"/>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4916" y="6709073"/>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4578976" y="5743981"/>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Content Placeholder 2"/>
          <p:cNvSpPr>
            <a:spLocks noGrp="1"/>
          </p:cNvSpPr>
          <p:nvPr>
            <p:ph idx="1"/>
          </p:nvPr>
        </p:nvSpPr>
        <p:spPr>
          <a:xfrm>
            <a:off x="2988" y="5752346"/>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50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14" name="Group 13"/>
          <p:cNvGrpSpPr/>
          <p:nvPr/>
        </p:nvGrpSpPr>
        <p:grpSpPr>
          <a:xfrm>
            <a:off x="68976" y="5019755"/>
            <a:ext cx="9051640" cy="334008"/>
            <a:chOff x="68976" y="4963792"/>
            <a:chExt cx="9051640" cy="334008"/>
          </a:xfrm>
        </p:grpSpPr>
        <p:pic>
          <p:nvPicPr>
            <p:cNvPr id="15" name="Picture 14" descr="DT_theta_na_0.png"/>
            <p:cNvPicPr>
              <a:picLocks/>
            </p:cNvPicPr>
            <p:nvPr/>
          </p:nvPicPr>
          <p:blipFill rotWithShape="1">
            <a:blip r:embed="rId3">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16" name="TextBox 1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17" name="TextBox 1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18" name="TextBox 1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19" name="TextBox 1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20" name="TextBox 1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21" name="TextBox 2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22" name="TextBox 2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23" name="TextBox 2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24" name="TextBox 2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25" name="TextBox 2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26" name="TextBox 2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27" name="TextBox 2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28" name="TextBox 2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29" name="TextBox 2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31" name="TextBox 30"/>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32" name="TextBox 31"/>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33" name="TextBox 32"/>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34" name="TextBox 33"/>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35" name="TextBox 34"/>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37" name="TextBox 36"/>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39" name="TextBox 38"/>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40" name="TextBox 39"/>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41" name="TextBox 40"/>
            <p:cNvSpPr txBox="1"/>
            <p:nvPr/>
          </p:nvSpPr>
          <p:spPr>
            <a:xfrm>
              <a:off x="8724283" y="4963792"/>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63"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20 Feb 1979</a:t>
            </a:r>
            <a:endParaRPr lang="en-US" sz="2400" dirty="0">
              <a:latin typeface="Arial" panose="020B0604020202020204" pitchFamily="34" charset="0"/>
              <a:cs typeface="Arial" panose="020B0604020202020204" pitchFamily="34" charset="0"/>
            </a:endParaRPr>
          </a:p>
        </p:txBody>
      </p:sp>
      <p:pic>
        <p:nvPicPr>
          <p:cNvPr id="2" name="Picture 1" descr="mslp_thick_jet_19790220_0000.png"/>
          <p:cNvPicPr>
            <a:picLocks noChangeAspect="1"/>
          </p:cNvPicPr>
          <p:nvPr/>
        </p:nvPicPr>
        <p:blipFill rotWithShape="1">
          <a:blip r:embed="rId4">
            <a:extLst>
              <a:ext uri="{28A0092B-C50C-407E-A947-70E740481C1C}">
                <a14:useLocalDpi xmlns:a14="http://schemas.microsoft.com/office/drawing/2010/main" val="0"/>
              </a:ext>
            </a:extLst>
          </a:blip>
          <a:srcRect t="3249" b="9361"/>
          <a:stretch/>
        </p:blipFill>
        <p:spPr>
          <a:xfrm>
            <a:off x="4616933" y="969508"/>
            <a:ext cx="4516975" cy="4002961"/>
          </a:xfrm>
          <a:prstGeom prst="rect">
            <a:avLst/>
          </a:prstGeom>
        </p:spPr>
      </p:pic>
      <p:pic>
        <p:nvPicPr>
          <p:cNvPr id="6" name="Picture 5" descr="DT_theta_19790220_0000.png"/>
          <p:cNvPicPr>
            <a:picLocks noChangeAspect="1"/>
          </p:cNvPicPr>
          <p:nvPr/>
        </p:nvPicPr>
        <p:blipFill rotWithShape="1">
          <a:blip r:embed="rId5">
            <a:extLst>
              <a:ext uri="{28A0092B-C50C-407E-A947-70E740481C1C}">
                <a14:useLocalDpi xmlns:a14="http://schemas.microsoft.com/office/drawing/2010/main" val="0"/>
              </a:ext>
            </a:extLst>
          </a:blip>
          <a:srcRect t="3250" b="5375"/>
          <a:stretch/>
        </p:blipFill>
        <p:spPr>
          <a:xfrm>
            <a:off x="18138" y="977632"/>
            <a:ext cx="4523312" cy="3994837"/>
          </a:xfrm>
          <a:prstGeom prst="rect">
            <a:avLst/>
          </a:prstGeom>
        </p:spPr>
      </p:pic>
      <p:grpSp>
        <p:nvGrpSpPr>
          <p:cNvPr id="61" name="Group 60"/>
          <p:cNvGrpSpPr/>
          <p:nvPr/>
        </p:nvGrpSpPr>
        <p:grpSpPr>
          <a:xfrm>
            <a:off x="1325910" y="5357253"/>
            <a:ext cx="3192602" cy="323538"/>
            <a:chOff x="1325910" y="5334973"/>
            <a:chExt cx="3192602" cy="323538"/>
          </a:xfrm>
        </p:grpSpPr>
        <p:pic>
          <p:nvPicPr>
            <p:cNvPr id="64" name="Picture 63" descr="250_jet_mslp_24.png"/>
            <p:cNvPicPr>
              <a:picLocks/>
            </p:cNvPicPr>
            <p:nvPr/>
          </p:nvPicPr>
          <p:blipFill rotWithShape="1">
            <a:blip r:embed="rId6">
              <a:extLst>
                <a:ext uri="{28A0092B-C50C-407E-A947-70E740481C1C}">
                  <a14:useLocalDpi xmlns:a14="http://schemas.microsoft.com/office/drawing/2010/main" val="0"/>
                </a:ext>
              </a:extLst>
            </a:blip>
            <a:srcRect l="10867" t="95111" r="58321" b="2074"/>
            <a:stretch/>
          </p:blipFill>
          <p:spPr>
            <a:xfrm>
              <a:off x="1325910" y="5386868"/>
              <a:ext cx="2743200" cy="155448"/>
            </a:xfrm>
            <a:prstGeom prst="rect">
              <a:avLst/>
            </a:prstGeom>
          </p:spPr>
        </p:pic>
        <p:sp>
          <p:nvSpPr>
            <p:cNvPr id="65" name="TextBox 64"/>
            <p:cNvSpPr txBox="1"/>
            <p:nvPr/>
          </p:nvSpPr>
          <p:spPr>
            <a:xfrm>
              <a:off x="1520680" y="5518911"/>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66" name="TextBox 65"/>
            <p:cNvSpPr txBox="1"/>
            <p:nvPr/>
          </p:nvSpPr>
          <p:spPr>
            <a:xfrm>
              <a:off x="1861499" y="5518911"/>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67" name="TextBox 66"/>
            <p:cNvSpPr txBox="1"/>
            <p:nvPr/>
          </p:nvSpPr>
          <p:spPr>
            <a:xfrm>
              <a:off x="2208083" y="552001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68" name="TextBox 67"/>
            <p:cNvSpPr txBox="1"/>
            <p:nvPr/>
          </p:nvSpPr>
          <p:spPr>
            <a:xfrm>
              <a:off x="2535648" y="5518911"/>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sp>
          <p:nvSpPr>
            <p:cNvPr id="69" name="TextBox 68"/>
            <p:cNvSpPr txBox="1"/>
            <p:nvPr/>
          </p:nvSpPr>
          <p:spPr>
            <a:xfrm>
              <a:off x="2879624" y="5518911"/>
              <a:ext cx="300556" cy="138499"/>
            </a:xfrm>
            <a:prstGeom prst="rect">
              <a:avLst/>
            </a:prstGeom>
            <a:noFill/>
          </p:spPr>
          <p:txBody>
            <a:bodyPr wrap="square" lIns="0" tIns="0" rIns="0" bIns="0" rtlCol="0">
              <a:spAutoFit/>
            </a:bodyPr>
            <a:lstStyle/>
            <a:p>
              <a:pPr algn="ctr"/>
              <a:r>
                <a:rPr lang="en-US" sz="900" dirty="0" smtClean="0">
                  <a:latin typeface="Arial"/>
                  <a:cs typeface="Arial"/>
                </a:rPr>
                <a:t>45</a:t>
              </a:r>
              <a:endParaRPr lang="en-US" sz="900" dirty="0">
                <a:latin typeface="Arial"/>
                <a:cs typeface="Arial"/>
              </a:endParaRPr>
            </a:p>
          </p:txBody>
        </p:sp>
        <p:sp>
          <p:nvSpPr>
            <p:cNvPr id="70" name="TextBox 69"/>
            <p:cNvSpPr txBox="1"/>
            <p:nvPr/>
          </p:nvSpPr>
          <p:spPr>
            <a:xfrm>
              <a:off x="3212745" y="5520012"/>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71" name="TextBox 70"/>
            <p:cNvSpPr txBox="1"/>
            <p:nvPr/>
          </p:nvSpPr>
          <p:spPr>
            <a:xfrm>
              <a:off x="3546207" y="5520012"/>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5</a:t>
              </a:r>
              <a:endParaRPr lang="en-US" sz="900" dirty="0">
                <a:latin typeface="Arial"/>
                <a:cs typeface="Arial"/>
              </a:endParaRPr>
            </a:p>
          </p:txBody>
        </p:sp>
        <p:sp>
          <p:nvSpPr>
            <p:cNvPr id="72" name="TextBox 71"/>
            <p:cNvSpPr txBox="1"/>
            <p:nvPr/>
          </p:nvSpPr>
          <p:spPr>
            <a:xfrm>
              <a:off x="4026408" y="5334973"/>
              <a:ext cx="492104"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grpSp>
      <p:grpSp>
        <p:nvGrpSpPr>
          <p:cNvPr id="73" name="Group 72"/>
          <p:cNvGrpSpPr/>
          <p:nvPr/>
        </p:nvGrpSpPr>
        <p:grpSpPr>
          <a:xfrm>
            <a:off x="4733894" y="5357253"/>
            <a:ext cx="3306095" cy="345842"/>
            <a:chOff x="4867109" y="5334973"/>
            <a:chExt cx="3306095" cy="345842"/>
          </a:xfrm>
        </p:grpSpPr>
        <p:pic>
          <p:nvPicPr>
            <p:cNvPr id="74" name="Picture 73" descr="250_jet_mslp_24.png"/>
            <p:cNvPicPr>
              <a:picLocks/>
            </p:cNvPicPr>
            <p:nvPr/>
          </p:nvPicPr>
          <p:blipFill rotWithShape="1">
            <a:blip r:embed="rId6">
              <a:extLst>
                <a:ext uri="{28A0092B-C50C-407E-A947-70E740481C1C}">
                  <a14:useLocalDpi xmlns:a14="http://schemas.microsoft.com/office/drawing/2010/main" val="0"/>
                </a:ext>
              </a:extLst>
            </a:blip>
            <a:srcRect l="49220" t="95259" r="17498" b="2074"/>
            <a:stretch/>
          </p:blipFill>
          <p:spPr>
            <a:xfrm>
              <a:off x="4867109" y="5386868"/>
              <a:ext cx="2743200" cy="155448"/>
            </a:xfrm>
            <a:prstGeom prst="rect">
              <a:avLst/>
            </a:prstGeom>
          </p:spPr>
        </p:pic>
        <p:sp>
          <p:nvSpPr>
            <p:cNvPr id="75" name="TextBox 74"/>
            <p:cNvSpPr txBox="1"/>
            <p:nvPr/>
          </p:nvSpPr>
          <p:spPr>
            <a:xfrm>
              <a:off x="5028125" y="5541215"/>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76" name="TextBox 75"/>
            <p:cNvSpPr txBox="1"/>
            <p:nvPr/>
          </p:nvSpPr>
          <p:spPr>
            <a:xfrm>
              <a:off x="5342301" y="5541215"/>
              <a:ext cx="300556" cy="138499"/>
            </a:xfrm>
            <a:prstGeom prst="rect">
              <a:avLst/>
            </a:prstGeom>
            <a:noFill/>
          </p:spPr>
          <p:txBody>
            <a:bodyPr wrap="square" lIns="0" tIns="0" rIns="0" bIns="0" rtlCol="0">
              <a:spAutoFit/>
            </a:bodyPr>
            <a:lstStyle/>
            <a:p>
              <a:pPr algn="ctr"/>
              <a:r>
                <a:rPr lang="en-US" sz="900" dirty="0" smtClean="0">
                  <a:latin typeface="Arial"/>
                  <a:cs typeface="Arial"/>
                </a:rPr>
                <a:t>60</a:t>
              </a:r>
              <a:endParaRPr lang="en-US" sz="900" dirty="0">
                <a:latin typeface="Arial"/>
                <a:cs typeface="Arial"/>
              </a:endParaRPr>
            </a:p>
          </p:txBody>
        </p:sp>
        <p:sp>
          <p:nvSpPr>
            <p:cNvPr id="77" name="TextBox 76"/>
            <p:cNvSpPr txBox="1"/>
            <p:nvPr/>
          </p:nvSpPr>
          <p:spPr>
            <a:xfrm>
              <a:off x="5644480" y="5542316"/>
              <a:ext cx="300556" cy="138499"/>
            </a:xfrm>
            <a:prstGeom prst="rect">
              <a:avLst/>
            </a:prstGeom>
            <a:noFill/>
          </p:spPr>
          <p:txBody>
            <a:bodyPr wrap="square" lIns="0" tIns="0" rIns="0" bIns="0" rtlCol="0">
              <a:spAutoFit/>
            </a:bodyPr>
            <a:lstStyle/>
            <a:p>
              <a:pPr algn="ctr"/>
              <a:r>
                <a:rPr lang="en-US" sz="900" dirty="0" smtClean="0">
                  <a:latin typeface="Arial"/>
                  <a:cs typeface="Arial"/>
                </a:rPr>
                <a:t>70</a:t>
              </a:r>
              <a:endParaRPr lang="en-US" sz="900" dirty="0">
                <a:latin typeface="Arial"/>
                <a:cs typeface="Arial"/>
              </a:endParaRPr>
            </a:p>
          </p:txBody>
        </p:sp>
        <p:sp>
          <p:nvSpPr>
            <p:cNvPr id="78" name="TextBox 77"/>
            <p:cNvSpPr txBox="1"/>
            <p:nvPr/>
          </p:nvSpPr>
          <p:spPr>
            <a:xfrm>
              <a:off x="5954283" y="5541215"/>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9" name="TextBox 78"/>
            <p:cNvSpPr txBox="1"/>
            <p:nvPr/>
          </p:nvSpPr>
          <p:spPr>
            <a:xfrm>
              <a:off x="6253854" y="5541215"/>
              <a:ext cx="300556" cy="138499"/>
            </a:xfrm>
            <a:prstGeom prst="rect">
              <a:avLst/>
            </a:prstGeom>
            <a:noFill/>
          </p:spPr>
          <p:txBody>
            <a:bodyPr wrap="square" lIns="0" tIns="0" rIns="0" bIns="0" rtlCol="0">
              <a:spAutoFit/>
            </a:bodyPr>
            <a:lstStyle/>
            <a:p>
              <a:pPr algn="ctr"/>
              <a:r>
                <a:rPr lang="en-US" sz="900" dirty="0" smtClean="0">
                  <a:latin typeface="Arial"/>
                  <a:cs typeface="Arial"/>
                </a:rPr>
                <a:t>90</a:t>
              </a:r>
              <a:endParaRPr lang="en-US" sz="900" dirty="0">
                <a:latin typeface="Arial"/>
                <a:cs typeface="Arial"/>
              </a:endParaRPr>
            </a:p>
          </p:txBody>
        </p:sp>
        <p:sp>
          <p:nvSpPr>
            <p:cNvPr id="80" name="TextBox 79"/>
            <p:cNvSpPr txBox="1"/>
            <p:nvPr/>
          </p:nvSpPr>
          <p:spPr>
            <a:xfrm>
              <a:off x="6551451"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sp>
          <p:nvSpPr>
            <p:cNvPr id="81" name="TextBox 80"/>
            <p:cNvSpPr txBox="1"/>
            <p:nvPr/>
          </p:nvSpPr>
          <p:spPr>
            <a:xfrm>
              <a:off x="6849389"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110</a:t>
              </a:r>
              <a:endParaRPr lang="en-US" sz="900" dirty="0">
                <a:latin typeface="Arial"/>
                <a:cs typeface="Arial"/>
              </a:endParaRPr>
            </a:p>
          </p:txBody>
        </p:sp>
        <p:sp>
          <p:nvSpPr>
            <p:cNvPr id="82" name="TextBox 81"/>
            <p:cNvSpPr txBox="1"/>
            <p:nvPr/>
          </p:nvSpPr>
          <p:spPr>
            <a:xfrm>
              <a:off x="7146631"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120</a:t>
              </a:r>
              <a:endParaRPr lang="en-US" sz="900" dirty="0">
                <a:latin typeface="Arial"/>
                <a:cs typeface="Arial"/>
              </a:endParaRPr>
            </a:p>
          </p:txBody>
        </p:sp>
        <p:sp>
          <p:nvSpPr>
            <p:cNvPr id="83" name="TextBox 82"/>
            <p:cNvSpPr txBox="1"/>
            <p:nvPr/>
          </p:nvSpPr>
          <p:spPr>
            <a:xfrm>
              <a:off x="7539136" y="5334973"/>
              <a:ext cx="634068" cy="230832"/>
            </a:xfrm>
            <a:prstGeom prst="rect">
              <a:avLst/>
            </a:prstGeom>
            <a:noFill/>
          </p:spPr>
          <p:txBody>
            <a:bodyPr wrap="square" rtlCol="0">
              <a:spAutoFit/>
            </a:bodyPr>
            <a:lstStyle/>
            <a:p>
              <a:pPr algn="ctr"/>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grpSp>
      <p:sp>
        <p:nvSpPr>
          <p:cNvPr id="84" name="Rectangle 83"/>
          <p:cNvSpPr/>
          <p:nvPr/>
        </p:nvSpPr>
        <p:spPr>
          <a:xfrm>
            <a:off x="3135616" y="2896729"/>
            <a:ext cx="922623" cy="523220"/>
          </a:xfrm>
          <a:prstGeom prst="rect">
            <a:avLst/>
          </a:prstGeom>
          <a:noFill/>
        </p:spPr>
        <p:txBody>
          <a:bodyPr wrap="none" lIns="91440" tIns="45720" rIns="91440" bIns="45720">
            <a:spAutoFit/>
          </a:bodyPr>
          <a:lstStyle/>
          <a:p>
            <a:pPr algn="ctr"/>
            <a:r>
              <a:rPr lang="en-US" sz="2800" b="1"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CTD</a:t>
            </a:r>
            <a:endParaRPr lang="en-US" sz="32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cxnSp>
        <p:nvCxnSpPr>
          <p:cNvPr id="85" name="Straight Arrow Connector 84"/>
          <p:cNvCxnSpPr/>
          <p:nvPr/>
        </p:nvCxnSpPr>
        <p:spPr>
          <a:xfrm>
            <a:off x="3596928" y="3386529"/>
            <a:ext cx="0" cy="444459"/>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86" name="Rectangle 85"/>
          <p:cNvSpPr/>
          <p:nvPr/>
        </p:nvSpPr>
        <p:spPr>
          <a:xfrm>
            <a:off x="8028848" y="3464509"/>
            <a:ext cx="428322" cy="584776"/>
          </a:xfrm>
          <a:prstGeom prst="rect">
            <a:avLst/>
          </a:prstGeom>
          <a:noFill/>
        </p:spPr>
        <p:txBody>
          <a:bodyPr wrap="none" lIns="91440" tIns="45720" rIns="91440" bIns="45720">
            <a:spAutoFit/>
          </a:bodyPr>
          <a:lstStyle/>
          <a:p>
            <a:pPr algn="ctr"/>
            <a:r>
              <a:rPr lang="en-US" sz="3200" b="1" cap="none" spc="0" dirty="0" smtClean="0">
                <a:ln w="25400">
                  <a:solidFill>
                    <a:schemeClr val="tx1"/>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L</a:t>
            </a:r>
            <a:endParaRPr lang="en-US" sz="3200" b="1" cap="none" spc="0" dirty="0">
              <a:ln w="25400">
                <a:solidFill>
                  <a:schemeClr val="tx1"/>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87" name="Content Placeholder 2"/>
          <p:cNvSpPr txBox="1">
            <a:spLocks/>
          </p:cNvSpPr>
          <p:nvPr/>
        </p:nvSpPr>
        <p:spPr>
          <a:xfrm>
            <a:off x="4596880" y="5766457"/>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250-hPa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MSLP (hPa, black), PW (mm, shaded)</a:t>
            </a:r>
            <a:endParaRPr lang="en-US" sz="1600" baseline="30000" dirty="0">
              <a:latin typeface="Arial" panose="020B0604020202020204" pitchFamily="34" charset="0"/>
              <a:cs typeface="Arial" panose="020B0604020202020204" pitchFamily="34" charset="0"/>
            </a:endParaRPr>
          </a:p>
        </p:txBody>
      </p:sp>
      <p:sp>
        <p:nvSpPr>
          <p:cNvPr id="88" name="TextBox 87"/>
          <p:cNvSpPr txBox="1"/>
          <p:nvPr/>
        </p:nvSpPr>
        <p:spPr>
          <a:xfrm>
            <a:off x="6421196" y="669855"/>
            <a:ext cx="2731986" cy="307777"/>
          </a:xfrm>
          <a:prstGeom prst="rect">
            <a:avLst/>
          </a:prstGeom>
          <a:noFill/>
        </p:spPr>
        <p:txBody>
          <a:bodyPr wrap="square" rtlCol="0">
            <a:spAutoFit/>
          </a:bodyPr>
          <a:lstStyle/>
          <a:p>
            <a:pPr algn="r"/>
            <a:r>
              <a:rPr lang="en-US" sz="1400" i="1" dirty="0" smtClean="0">
                <a:latin typeface="Arial"/>
                <a:cs typeface="Arial"/>
              </a:rPr>
              <a:t>Data Source: </a:t>
            </a:r>
            <a:r>
              <a:rPr lang="en-US" sz="1400" i="1" dirty="0" smtClean="0">
                <a:latin typeface="Arial"/>
                <a:cs typeface="Arial"/>
              </a:rPr>
              <a:t>0.5</a:t>
            </a:r>
            <a:r>
              <a:rPr lang="en-US" sz="1400" dirty="0" smtClean="0">
                <a:latin typeface="Arial" panose="020B0604020202020204" pitchFamily="34" charset="0"/>
                <a:cs typeface="Arial" panose="020B0604020202020204" pitchFamily="34" charset="0"/>
              </a:rPr>
              <a:t>° </a:t>
            </a:r>
            <a:r>
              <a:rPr lang="en-US" sz="1400" i="1" dirty="0" smtClean="0">
                <a:latin typeface="Arial"/>
                <a:cs typeface="Arial"/>
              </a:rPr>
              <a:t>ERA</a:t>
            </a:r>
            <a:r>
              <a:rPr lang="en-US" sz="1400" i="1" dirty="0" smtClean="0">
                <a:latin typeface="Arial"/>
                <a:cs typeface="Arial"/>
              </a:rPr>
              <a:t>-Interim</a:t>
            </a:r>
            <a:endParaRPr lang="en-US" sz="1400" i="1" dirty="0">
              <a:latin typeface="Arial"/>
              <a:cs typeface="Arial"/>
            </a:endParaRPr>
          </a:p>
        </p:txBody>
      </p:sp>
      <p:sp>
        <p:nvSpPr>
          <p:cNvPr id="89" name="TextBox 88"/>
          <p:cNvSpPr txBox="1"/>
          <p:nvPr/>
        </p:nvSpPr>
        <p:spPr>
          <a:xfrm>
            <a:off x="8146636" y="4662383"/>
            <a:ext cx="961423" cy="307777"/>
          </a:xfrm>
          <a:prstGeom prst="rect">
            <a:avLst/>
          </a:prstGeom>
          <a:solidFill>
            <a:schemeClr val="bg1"/>
          </a:solidFill>
          <a:ln w="3175">
            <a:solidFill>
              <a:schemeClr val="tx1"/>
            </a:solidFill>
          </a:ln>
        </p:spPr>
        <p:txBody>
          <a:bodyPr wrap="square" rtlCol="0">
            <a:spAutoFit/>
          </a:bodyPr>
          <a:lstStyle/>
          <a:p>
            <a:pPr algn="r"/>
            <a:r>
              <a:rPr lang="en-US" sz="1400" b="1" dirty="0" smtClean="0">
                <a:solidFill>
                  <a:srgbClr val="FF0000"/>
                </a:solidFill>
                <a:latin typeface="Arial"/>
                <a:cs typeface="Arial"/>
              </a:rPr>
              <a:t>993</a:t>
            </a:r>
            <a:r>
              <a:rPr lang="en-US" sz="1400" b="1" dirty="0" smtClean="0">
                <a:solidFill>
                  <a:srgbClr val="FF0000"/>
                </a:solidFill>
                <a:latin typeface="Arial"/>
                <a:cs typeface="Arial"/>
              </a:rPr>
              <a:t> hPa</a:t>
            </a:r>
            <a:endParaRPr lang="en-US" sz="1400" b="1" dirty="0">
              <a:solidFill>
                <a:srgbClr val="FF0000"/>
              </a:solidFill>
              <a:latin typeface="Arial"/>
              <a:cs typeface="Arial"/>
            </a:endParaRPr>
          </a:p>
        </p:txBody>
      </p:sp>
    </p:spTree>
    <p:extLst>
      <p:ext uri="{BB962C8B-B14F-4D97-AF65-F5344CB8AC3E}">
        <p14:creationId xmlns:p14="http://schemas.microsoft.com/office/powerpoint/2010/main" val="376085396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1688954" y="6463861"/>
            <a:ext cx="797186" cy="2296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a:spLocks noGrp="1"/>
          </p:cNvSpPr>
          <p:nvPr>
            <p:ph type="title"/>
          </p:nvPr>
        </p:nvSpPr>
        <p:spPr>
          <a:xfrm>
            <a:off x="334283" y="-33716"/>
            <a:ext cx="8891111"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Presidents’ Day Storm of 1979 </a:t>
            </a:r>
            <a:endParaRPr lang="en-US" sz="2800" b="1" dirty="0">
              <a:solidFill>
                <a:srgbClr val="FF0000"/>
              </a:solidFill>
              <a:latin typeface="Arial" panose="020B0604020202020204" pitchFamily="34" charset="0"/>
              <a:cs typeface="Arial" panose="020B0604020202020204" pitchFamily="34" charset="0"/>
            </a:endParaRPr>
          </a:p>
        </p:txBody>
      </p:sp>
      <p:cxnSp>
        <p:nvCxnSpPr>
          <p:cNvPr id="9" name="Straight Connector 8"/>
          <p:cNvCxnSpPr/>
          <p:nvPr/>
        </p:nvCxnSpPr>
        <p:spPr>
          <a:xfrm>
            <a:off x="-12095" y="5752346"/>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4916" y="6709073"/>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4578976" y="5743981"/>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Content Placeholder 2"/>
          <p:cNvSpPr>
            <a:spLocks noGrp="1"/>
          </p:cNvSpPr>
          <p:nvPr>
            <p:ph idx="1"/>
          </p:nvPr>
        </p:nvSpPr>
        <p:spPr>
          <a:xfrm>
            <a:off x="2988" y="5752346"/>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50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14" name="Group 13"/>
          <p:cNvGrpSpPr/>
          <p:nvPr/>
        </p:nvGrpSpPr>
        <p:grpSpPr>
          <a:xfrm>
            <a:off x="68976" y="5019755"/>
            <a:ext cx="9051640" cy="334008"/>
            <a:chOff x="68976" y="4963792"/>
            <a:chExt cx="9051640" cy="334008"/>
          </a:xfrm>
        </p:grpSpPr>
        <p:pic>
          <p:nvPicPr>
            <p:cNvPr id="15" name="Picture 14" descr="DT_theta_na_0.png"/>
            <p:cNvPicPr>
              <a:picLocks/>
            </p:cNvPicPr>
            <p:nvPr/>
          </p:nvPicPr>
          <p:blipFill rotWithShape="1">
            <a:blip r:embed="rId3">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16" name="TextBox 1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17" name="TextBox 1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18" name="TextBox 1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19" name="TextBox 1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20" name="TextBox 1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21" name="TextBox 2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22" name="TextBox 2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23" name="TextBox 2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24" name="TextBox 2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25" name="TextBox 2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26" name="TextBox 2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27" name="TextBox 2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28" name="TextBox 2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29" name="TextBox 2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31" name="TextBox 30"/>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32" name="TextBox 31"/>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33" name="TextBox 32"/>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34" name="TextBox 33"/>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35" name="TextBox 34"/>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37" name="TextBox 36"/>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39" name="TextBox 38"/>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40" name="TextBox 39"/>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41" name="TextBox 40"/>
            <p:cNvSpPr txBox="1"/>
            <p:nvPr/>
          </p:nvSpPr>
          <p:spPr>
            <a:xfrm>
              <a:off x="8724283" y="4963792"/>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63"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1200 UTC 20 Feb 1979</a:t>
            </a:r>
            <a:endParaRPr lang="en-US" sz="2400" dirty="0">
              <a:latin typeface="Arial" panose="020B0604020202020204" pitchFamily="34" charset="0"/>
              <a:cs typeface="Arial" panose="020B0604020202020204" pitchFamily="34" charset="0"/>
            </a:endParaRPr>
          </a:p>
        </p:txBody>
      </p:sp>
      <p:pic>
        <p:nvPicPr>
          <p:cNvPr id="3" name="Picture 2" descr="DT_theta_19790220_1200.png"/>
          <p:cNvPicPr>
            <a:picLocks noChangeAspect="1"/>
          </p:cNvPicPr>
          <p:nvPr/>
        </p:nvPicPr>
        <p:blipFill rotWithShape="1">
          <a:blip r:embed="rId4">
            <a:extLst>
              <a:ext uri="{28A0092B-C50C-407E-A947-70E740481C1C}">
                <a14:useLocalDpi xmlns:a14="http://schemas.microsoft.com/office/drawing/2010/main" val="0"/>
              </a:ext>
            </a:extLst>
          </a:blip>
          <a:srcRect t="3412" b="5418"/>
          <a:stretch/>
        </p:blipFill>
        <p:spPr>
          <a:xfrm>
            <a:off x="14129" y="977632"/>
            <a:ext cx="4533392" cy="3994837"/>
          </a:xfrm>
          <a:prstGeom prst="rect">
            <a:avLst/>
          </a:prstGeom>
        </p:spPr>
      </p:pic>
      <p:pic>
        <p:nvPicPr>
          <p:cNvPr id="4" name="Picture 3" descr="mslp_thick_jet_19790220_1200.png"/>
          <p:cNvPicPr>
            <a:picLocks noChangeAspect="1"/>
          </p:cNvPicPr>
          <p:nvPr/>
        </p:nvPicPr>
        <p:blipFill rotWithShape="1">
          <a:blip r:embed="rId5">
            <a:extLst>
              <a:ext uri="{28A0092B-C50C-407E-A947-70E740481C1C}">
                <a14:useLocalDpi xmlns:a14="http://schemas.microsoft.com/office/drawing/2010/main" val="0"/>
              </a:ext>
            </a:extLst>
          </a:blip>
          <a:srcRect t="3249" b="9361"/>
          <a:stretch/>
        </p:blipFill>
        <p:spPr>
          <a:xfrm>
            <a:off x="4626610" y="977632"/>
            <a:ext cx="4507808" cy="3994837"/>
          </a:xfrm>
          <a:prstGeom prst="rect">
            <a:avLst/>
          </a:prstGeom>
        </p:spPr>
      </p:pic>
      <p:grpSp>
        <p:nvGrpSpPr>
          <p:cNvPr id="61" name="Group 60"/>
          <p:cNvGrpSpPr/>
          <p:nvPr/>
        </p:nvGrpSpPr>
        <p:grpSpPr>
          <a:xfrm>
            <a:off x="1325910" y="5357253"/>
            <a:ext cx="3192602" cy="323538"/>
            <a:chOff x="1325910" y="5334973"/>
            <a:chExt cx="3192602" cy="323538"/>
          </a:xfrm>
        </p:grpSpPr>
        <p:pic>
          <p:nvPicPr>
            <p:cNvPr id="64" name="Picture 63" descr="250_jet_mslp_24.png"/>
            <p:cNvPicPr>
              <a:picLocks/>
            </p:cNvPicPr>
            <p:nvPr/>
          </p:nvPicPr>
          <p:blipFill rotWithShape="1">
            <a:blip r:embed="rId6">
              <a:extLst>
                <a:ext uri="{28A0092B-C50C-407E-A947-70E740481C1C}">
                  <a14:useLocalDpi xmlns:a14="http://schemas.microsoft.com/office/drawing/2010/main" val="0"/>
                </a:ext>
              </a:extLst>
            </a:blip>
            <a:srcRect l="10867" t="95111" r="58321" b="2074"/>
            <a:stretch/>
          </p:blipFill>
          <p:spPr>
            <a:xfrm>
              <a:off x="1325910" y="5386868"/>
              <a:ext cx="2743200" cy="155448"/>
            </a:xfrm>
            <a:prstGeom prst="rect">
              <a:avLst/>
            </a:prstGeom>
          </p:spPr>
        </p:pic>
        <p:sp>
          <p:nvSpPr>
            <p:cNvPr id="65" name="TextBox 64"/>
            <p:cNvSpPr txBox="1"/>
            <p:nvPr/>
          </p:nvSpPr>
          <p:spPr>
            <a:xfrm>
              <a:off x="1520680" y="5518911"/>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66" name="TextBox 65"/>
            <p:cNvSpPr txBox="1"/>
            <p:nvPr/>
          </p:nvSpPr>
          <p:spPr>
            <a:xfrm>
              <a:off x="1861499" y="5518911"/>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67" name="TextBox 66"/>
            <p:cNvSpPr txBox="1"/>
            <p:nvPr/>
          </p:nvSpPr>
          <p:spPr>
            <a:xfrm>
              <a:off x="2208083" y="552001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68" name="TextBox 67"/>
            <p:cNvSpPr txBox="1"/>
            <p:nvPr/>
          </p:nvSpPr>
          <p:spPr>
            <a:xfrm>
              <a:off x="2535648" y="5518911"/>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sp>
          <p:nvSpPr>
            <p:cNvPr id="69" name="TextBox 68"/>
            <p:cNvSpPr txBox="1"/>
            <p:nvPr/>
          </p:nvSpPr>
          <p:spPr>
            <a:xfrm>
              <a:off x="2879624" y="5518911"/>
              <a:ext cx="300556" cy="138499"/>
            </a:xfrm>
            <a:prstGeom prst="rect">
              <a:avLst/>
            </a:prstGeom>
            <a:noFill/>
          </p:spPr>
          <p:txBody>
            <a:bodyPr wrap="square" lIns="0" tIns="0" rIns="0" bIns="0" rtlCol="0">
              <a:spAutoFit/>
            </a:bodyPr>
            <a:lstStyle/>
            <a:p>
              <a:pPr algn="ctr"/>
              <a:r>
                <a:rPr lang="en-US" sz="900" dirty="0" smtClean="0">
                  <a:latin typeface="Arial"/>
                  <a:cs typeface="Arial"/>
                </a:rPr>
                <a:t>45</a:t>
              </a:r>
              <a:endParaRPr lang="en-US" sz="900" dirty="0">
                <a:latin typeface="Arial"/>
                <a:cs typeface="Arial"/>
              </a:endParaRPr>
            </a:p>
          </p:txBody>
        </p:sp>
        <p:sp>
          <p:nvSpPr>
            <p:cNvPr id="70" name="TextBox 69"/>
            <p:cNvSpPr txBox="1"/>
            <p:nvPr/>
          </p:nvSpPr>
          <p:spPr>
            <a:xfrm>
              <a:off x="3212745" y="5520012"/>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71" name="TextBox 70"/>
            <p:cNvSpPr txBox="1"/>
            <p:nvPr/>
          </p:nvSpPr>
          <p:spPr>
            <a:xfrm>
              <a:off x="3546207" y="5520012"/>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5</a:t>
              </a:r>
              <a:endParaRPr lang="en-US" sz="900" dirty="0">
                <a:latin typeface="Arial"/>
                <a:cs typeface="Arial"/>
              </a:endParaRPr>
            </a:p>
          </p:txBody>
        </p:sp>
        <p:sp>
          <p:nvSpPr>
            <p:cNvPr id="72" name="TextBox 71"/>
            <p:cNvSpPr txBox="1"/>
            <p:nvPr/>
          </p:nvSpPr>
          <p:spPr>
            <a:xfrm>
              <a:off x="4026408" y="5334973"/>
              <a:ext cx="492104"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grpSp>
      <p:grpSp>
        <p:nvGrpSpPr>
          <p:cNvPr id="73" name="Group 72"/>
          <p:cNvGrpSpPr/>
          <p:nvPr/>
        </p:nvGrpSpPr>
        <p:grpSpPr>
          <a:xfrm>
            <a:off x="4733894" y="5357253"/>
            <a:ext cx="3306095" cy="345842"/>
            <a:chOff x="4867109" y="5334973"/>
            <a:chExt cx="3306095" cy="345842"/>
          </a:xfrm>
        </p:grpSpPr>
        <p:pic>
          <p:nvPicPr>
            <p:cNvPr id="74" name="Picture 73" descr="250_jet_mslp_24.png"/>
            <p:cNvPicPr>
              <a:picLocks/>
            </p:cNvPicPr>
            <p:nvPr/>
          </p:nvPicPr>
          <p:blipFill rotWithShape="1">
            <a:blip r:embed="rId6">
              <a:extLst>
                <a:ext uri="{28A0092B-C50C-407E-A947-70E740481C1C}">
                  <a14:useLocalDpi xmlns:a14="http://schemas.microsoft.com/office/drawing/2010/main" val="0"/>
                </a:ext>
              </a:extLst>
            </a:blip>
            <a:srcRect l="49220" t="95259" r="17498" b="2074"/>
            <a:stretch/>
          </p:blipFill>
          <p:spPr>
            <a:xfrm>
              <a:off x="4867109" y="5386868"/>
              <a:ext cx="2743200" cy="155448"/>
            </a:xfrm>
            <a:prstGeom prst="rect">
              <a:avLst/>
            </a:prstGeom>
          </p:spPr>
        </p:pic>
        <p:sp>
          <p:nvSpPr>
            <p:cNvPr id="75" name="TextBox 74"/>
            <p:cNvSpPr txBox="1"/>
            <p:nvPr/>
          </p:nvSpPr>
          <p:spPr>
            <a:xfrm>
              <a:off x="5028125" y="5541215"/>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76" name="TextBox 75"/>
            <p:cNvSpPr txBox="1"/>
            <p:nvPr/>
          </p:nvSpPr>
          <p:spPr>
            <a:xfrm>
              <a:off x="5342301" y="5541215"/>
              <a:ext cx="300556" cy="138499"/>
            </a:xfrm>
            <a:prstGeom prst="rect">
              <a:avLst/>
            </a:prstGeom>
            <a:noFill/>
          </p:spPr>
          <p:txBody>
            <a:bodyPr wrap="square" lIns="0" tIns="0" rIns="0" bIns="0" rtlCol="0">
              <a:spAutoFit/>
            </a:bodyPr>
            <a:lstStyle/>
            <a:p>
              <a:pPr algn="ctr"/>
              <a:r>
                <a:rPr lang="en-US" sz="900" dirty="0" smtClean="0">
                  <a:latin typeface="Arial"/>
                  <a:cs typeface="Arial"/>
                </a:rPr>
                <a:t>60</a:t>
              </a:r>
              <a:endParaRPr lang="en-US" sz="900" dirty="0">
                <a:latin typeface="Arial"/>
                <a:cs typeface="Arial"/>
              </a:endParaRPr>
            </a:p>
          </p:txBody>
        </p:sp>
        <p:sp>
          <p:nvSpPr>
            <p:cNvPr id="77" name="TextBox 76"/>
            <p:cNvSpPr txBox="1"/>
            <p:nvPr/>
          </p:nvSpPr>
          <p:spPr>
            <a:xfrm>
              <a:off x="5644480" y="5542316"/>
              <a:ext cx="300556" cy="138499"/>
            </a:xfrm>
            <a:prstGeom prst="rect">
              <a:avLst/>
            </a:prstGeom>
            <a:noFill/>
          </p:spPr>
          <p:txBody>
            <a:bodyPr wrap="square" lIns="0" tIns="0" rIns="0" bIns="0" rtlCol="0">
              <a:spAutoFit/>
            </a:bodyPr>
            <a:lstStyle/>
            <a:p>
              <a:pPr algn="ctr"/>
              <a:r>
                <a:rPr lang="en-US" sz="900" dirty="0" smtClean="0">
                  <a:latin typeface="Arial"/>
                  <a:cs typeface="Arial"/>
                </a:rPr>
                <a:t>70</a:t>
              </a:r>
              <a:endParaRPr lang="en-US" sz="900" dirty="0">
                <a:latin typeface="Arial"/>
                <a:cs typeface="Arial"/>
              </a:endParaRPr>
            </a:p>
          </p:txBody>
        </p:sp>
        <p:sp>
          <p:nvSpPr>
            <p:cNvPr id="78" name="TextBox 77"/>
            <p:cNvSpPr txBox="1"/>
            <p:nvPr/>
          </p:nvSpPr>
          <p:spPr>
            <a:xfrm>
              <a:off x="5954283" y="5541215"/>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9" name="TextBox 78"/>
            <p:cNvSpPr txBox="1"/>
            <p:nvPr/>
          </p:nvSpPr>
          <p:spPr>
            <a:xfrm>
              <a:off x="6253854" y="5541215"/>
              <a:ext cx="300556" cy="138499"/>
            </a:xfrm>
            <a:prstGeom prst="rect">
              <a:avLst/>
            </a:prstGeom>
            <a:noFill/>
          </p:spPr>
          <p:txBody>
            <a:bodyPr wrap="square" lIns="0" tIns="0" rIns="0" bIns="0" rtlCol="0">
              <a:spAutoFit/>
            </a:bodyPr>
            <a:lstStyle/>
            <a:p>
              <a:pPr algn="ctr"/>
              <a:r>
                <a:rPr lang="en-US" sz="900" dirty="0" smtClean="0">
                  <a:latin typeface="Arial"/>
                  <a:cs typeface="Arial"/>
                </a:rPr>
                <a:t>90</a:t>
              </a:r>
              <a:endParaRPr lang="en-US" sz="900" dirty="0">
                <a:latin typeface="Arial"/>
                <a:cs typeface="Arial"/>
              </a:endParaRPr>
            </a:p>
          </p:txBody>
        </p:sp>
        <p:sp>
          <p:nvSpPr>
            <p:cNvPr id="80" name="TextBox 79"/>
            <p:cNvSpPr txBox="1"/>
            <p:nvPr/>
          </p:nvSpPr>
          <p:spPr>
            <a:xfrm>
              <a:off x="6551451"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sp>
          <p:nvSpPr>
            <p:cNvPr id="81" name="TextBox 80"/>
            <p:cNvSpPr txBox="1"/>
            <p:nvPr/>
          </p:nvSpPr>
          <p:spPr>
            <a:xfrm>
              <a:off x="6849389"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110</a:t>
              </a:r>
              <a:endParaRPr lang="en-US" sz="900" dirty="0">
                <a:latin typeface="Arial"/>
                <a:cs typeface="Arial"/>
              </a:endParaRPr>
            </a:p>
          </p:txBody>
        </p:sp>
        <p:sp>
          <p:nvSpPr>
            <p:cNvPr id="82" name="TextBox 81"/>
            <p:cNvSpPr txBox="1"/>
            <p:nvPr/>
          </p:nvSpPr>
          <p:spPr>
            <a:xfrm>
              <a:off x="7146631"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120</a:t>
              </a:r>
              <a:endParaRPr lang="en-US" sz="900" dirty="0">
                <a:latin typeface="Arial"/>
                <a:cs typeface="Arial"/>
              </a:endParaRPr>
            </a:p>
          </p:txBody>
        </p:sp>
        <p:sp>
          <p:nvSpPr>
            <p:cNvPr id="83" name="TextBox 82"/>
            <p:cNvSpPr txBox="1"/>
            <p:nvPr/>
          </p:nvSpPr>
          <p:spPr>
            <a:xfrm>
              <a:off x="7539136" y="5334973"/>
              <a:ext cx="634068" cy="230832"/>
            </a:xfrm>
            <a:prstGeom prst="rect">
              <a:avLst/>
            </a:prstGeom>
            <a:noFill/>
          </p:spPr>
          <p:txBody>
            <a:bodyPr wrap="square" rtlCol="0">
              <a:spAutoFit/>
            </a:bodyPr>
            <a:lstStyle/>
            <a:p>
              <a:pPr algn="ctr"/>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grpSp>
      <p:sp>
        <p:nvSpPr>
          <p:cNvPr id="84" name="Rectangle 83"/>
          <p:cNvSpPr/>
          <p:nvPr/>
        </p:nvSpPr>
        <p:spPr>
          <a:xfrm>
            <a:off x="3538421" y="2852525"/>
            <a:ext cx="922623" cy="523220"/>
          </a:xfrm>
          <a:prstGeom prst="rect">
            <a:avLst/>
          </a:prstGeom>
          <a:noFill/>
        </p:spPr>
        <p:txBody>
          <a:bodyPr wrap="none" lIns="91440" tIns="45720" rIns="91440" bIns="45720">
            <a:spAutoFit/>
          </a:bodyPr>
          <a:lstStyle/>
          <a:p>
            <a:pPr algn="ctr"/>
            <a:r>
              <a:rPr lang="en-US" sz="2800" b="1"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CTD</a:t>
            </a:r>
            <a:endParaRPr lang="en-US" sz="32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cxnSp>
        <p:nvCxnSpPr>
          <p:cNvPr id="85" name="Straight Arrow Connector 84"/>
          <p:cNvCxnSpPr/>
          <p:nvPr/>
        </p:nvCxnSpPr>
        <p:spPr>
          <a:xfrm>
            <a:off x="3999733" y="3342325"/>
            <a:ext cx="0" cy="444459"/>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86" name="Rectangle 85"/>
          <p:cNvSpPr/>
          <p:nvPr/>
        </p:nvSpPr>
        <p:spPr>
          <a:xfrm>
            <a:off x="8454417" y="3257708"/>
            <a:ext cx="428322" cy="584776"/>
          </a:xfrm>
          <a:prstGeom prst="rect">
            <a:avLst/>
          </a:prstGeom>
          <a:noFill/>
        </p:spPr>
        <p:txBody>
          <a:bodyPr wrap="none" lIns="91440" tIns="45720" rIns="91440" bIns="45720">
            <a:spAutoFit/>
          </a:bodyPr>
          <a:lstStyle/>
          <a:p>
            <a:pPr algn="ctr"/>
            <a:r>
              <a:rPr lang="en-US" sz="3200" b="1" cap="none" spc="0" dirty="0" smtClean="0">
                <a:ln w="25400">
                  <a:solidFill>
                    <a:schemeClr val="tx1"/>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L</a:t>
            </a:r>
            <a:endParaRPr lang="en-US" sz="3200" b="1" cap="none" spc="0" dirty="0">
              <a:ln w="25400">
                <a:solidFill>
                  <a:schemeClr val="tx1"/>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87" name="Content Placeholder 2"/>
          <p:cNvSpPr txBox="1">
            <a:spLocks/>
          </p:cNvSpPr>
          <p:nvPr/>
        </p:nvSpPr>
        <p:spPr>
          <a:xfrm>
            <a:off x="4596880" y="5766457"/>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250-hPa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MSLP (hPa, black), PW (mm, shaded)</a:t>
            </a:r>
            <a:endParaRPr lang="en-US" sz="1600" baseline="30000" dirty="0">
              <a:latin typeface="Arial" panose="020B0604020202020204" pitchFamily="34" charset="0"/>
              <a:cs typeface="Arial" panose="020B0604020202020204" pitchFamily="34" charset="0"/>
            </a:endParaRPr>
          </a:p>
        </p:txBody>
      </p:sp>
      <p:sp>
        <p:nvSpPr>
          <p:cNvPr id="88" name="TextBox 87"/>
          <p:cNvSpPr txBox="1"/>
          <p:nvPr/>
        </p:nvSpPr>
        <p:spPr>
          <a:xfrm>
            <a:off x="6421196" y="669855"/>
            <a:ext cx="2731986" cy="307777"/>
          </a:xfrm>
          <a:prstGeom prst="rect">
            <a:avLst/>
          </a:prstGeom>
          <a:noFill/>
        </p:spPr>
        <p:txBody>
          <a:bodyPr wrap="square" rtlCol="0">
            <a:spAutoFit/>
          </a:bodyPr>
          <a:lstStyle/>
          <a:p>
            <a:pPr algn="r"/>
            <a:r>
              <a:rPr lang="en-US" sz="1400" i="1" dirty="0" smtClean="0">
                <a:latin typeface="Arial"/>
                <a:cs typeface="Arial"/>
              </a:rPr>
              <a:t>Data Source: </a:t>
            </a:r>
            <a:r>
              <a:rPr lang="en-US" sz="1400" i="1" dirty="0" smtClean="0">
                <a:latin typeface="Arial"/>
                <a:cs typeface="Arial"/>
              </a:rPr>
              <a:t>0.5</a:t>
            </a:r>
            <a:r>
              <a:rPr lang="en-US" sz="1400" dirty="0" smtClean="0">
                <a:latin typeface="Arial" panose="020B0604020202020204" pitchFamily="34" charset="0"/>
                <a:cs typeface="Arial" panose="020B0604020202020204" pitchFamily="34" charset="0"/>
              </a:rPr>
              <a:t>° </a:t>
            </a:r>
            <a:r>
              <a:rPr lang="en-US" sz="1400" i="1" dirty="0" smtClean="0">
                <a:latin typeface="Arial"/>
                <a:cs typeface="Arial"/>
              </a:rPr>
              <a:t>ERA</a:t>
            </a:r>
            <a:r>
              <a:rPr lang="en-US" sz="1400" i="1" dirty="0" smtClean="0">
                <a:latin typeface="Arial"/>
                <a:cs typeface="Arial"/>
              </a:rPr>
              <a:t>-Interim</a:t>
            </a:r>
            <a:endParaRPr lang="en-US" sz="1400" i="1" dirty="0">
              <a:latin typeface="Arial"/>
              <a:cs typeface="Arial"/>
            </a:endParaRPr>
          </a:p>
        </p:txBody>
      </p:sp>
      <p:sp>
        <p:nvSpPr>
          <p:cNvPr id="89" name="TextBox 88"/>
          <p:cNvSpPr txBox="1"/>
          <p:nvPr/>
        </p:nvSpPr>
        <p:spPr>
          <a:xfrm>
            <a:off x="8146636" y="4662383"/>
            <a:ext cx="961423" cy="307777"/>
          </a:xfrm>
          <a:prstGeom prst="rect">
            <a:avLst/>
          </a:prstGeom>
          <a:solidFill>
            <a:schemeClr val="bg1"/>
          </a:solidFill>
          <a:ln w="3175">
            <a:solidFill>
              <a:schemeClr val="tx1"/>
            </a:solidFill>
          </a:ln>
        </p:spPr>
        <p:txBody>
          <a:bodyPr wrap="square" rtlCol="0">
            <a:spAutoFit/>
          </a:bodyPr>
          <a:lstStyle/>
          <a:p>
            <a:pPr algn="r"/>
            <a:r>
              <a:rPr lang="en-US" sz="1400" b="1" dirty="0" smtClean="0">
                <a:solidFill>
                  <a:srgbClr val="FF0000"/>
                </a:solidFill>
                <a:latin typeface="Arial"/>
                <a:cs typeface="Arial"/>
              </a:rPr>
              <a:t>992</a:t>
            </a:r>
            <a:r>
              <a:rPr lang="en-US" sz="1400" b="1" dirty="0" smtClean="0">
                <a:solidFill>
                  <a:srgbClr val="FF0000"/>
                </a:solidFill>
                <a:latin typeface="Arial"/>
                <a:cs typeface="Arial"/>
              </a:rPr>
              <a:t> hPa</a:t>
            </a:r>
            <a:endParaRPr lang="en-US" sz="1400" b="1" dirty="0">
              <a:solidFill>
                <a:srgbClr val="FF0000"/>
              </a:solidFill>
              <a:latin typeface="Arial"/>
              <a:cs typeface="Arial"/>
            </a:endParaRPr>
          </a:p>
        </p:txBody>
      </p:sp>
    </p:spTree>
    <p:extLst>
      <p:ext uri="{BB962C8B-B14F-4D97-AF65-F5344CB8AC3E}">
        <p14:creationId xmlns:p14="http://schemas.microsoft.com/office/powerpoint/2010/main" val="154135539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Screen Shot 2016-03-19 at 11.15.3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9381" y="1058597"/>
            <a:ext cx="3721608" cy="2842771"/>
          </a:xfrm>
          <a:prstGeom prst="rect">
            <a:avLst/>
          </a:prstGeom>
        </p:spPr>
      </p:pic>
      <p:pic>
        <p:nvPicPr>
          <p:cNvPr id="11" name="Picture 10" descr="Screen Shot 2016-03-19 at 10.56.24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979" y="3958923"/>
            <a:ext cx="3721608" cy="2835937"/>
          </a:xfrm>
          <a:prstGeom prst="rect">
            <a:avLst/>
          </a:prstGeom>
        </p:spPr>
      </p:pic>
      <p:pic>
        <p:nvPicPr>
          <p:cNvPr id="2" name="Picture 1" descr="Screen Shot 2016-03-19 at 10.52.33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979" y="1028333"/>
            <a:ext cx="3721608" cy="2860706"/>
          </a:xfrm>
          <a:prstGeom prst="rect">
            <a:avLst/>
          </a:prstGeom>
        </p:spPr>
      </p:pic>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2478199" y="1908146"/>
            <a:ext cx="419277" cy="115335"/>
          </a:xfrm>
          <a:prstGeom prst="straightConnector1">
            <a:avLst/>
          </a:prstGeom>
          <a:ln w="47625">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2830684" y="1640326"/>
            <a:ext cx="800219" cy="461665"/>
          </a:xfrm>
          <a:prstGeom prst="rect">
            <a:avLst/>
          </a:prstGeom>
          <a:noFill/>
        </p:spPr>
        <p:txBody>
          <a:bodyPr wrap="none" lIns="91440" tIns="45720" rIns="91440" bIns="45720">
            <a:spAutoFit/>
          </a:bodyPr>
          <a:lstStyle/>
          <a:p>
            <a:pPr algn="ctr"/>
            <a:r>
              <a:rPr lang="en-US" sz="2400" b="1" dirty="0" smtClean="0">
                <a:ln w="25400">
                  <a:solidFill>
                    <a:srgbClr val="0000FF"/>
                  </a:solidFill>
                  <a:prstDash val="solid"/>
                </a:ln>
                <a:solidFill>
                  <a:schemeClr val="bg1"/>
                </a:solidFill>
                <a:effectLst>
                  <a:outerShdw blurRad="41275" dist="20320" dir="1800000" algn="tl" rotWithShape="0">
                    <a:srgbClr val="000000">
                      <a:alpha val="40000"/>
                    </a:srgbClr>
                  </a:outerShdw>
                </a:effectLst>
                <a:latin typeface="Helvetica"/>
                <a:cs typeface="Helvetica"/>
              </a:rPr>
              <a:t>TPV</a:t>
            </a:r>
            <a:endParaRPr lang="en-US" sz="2400" b="1" cap="none" spc="0" dirty="0">
              <a:ln w="25400">
                <a:solidFill>
                  <a:srgbClr val="0000FF"/>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cxnSp>
        <p:nvCxnSpPr>
          <p:cNvPr id="14" name="Straight Arrow Connector 13"/>
          <p:cNvCxnSpPr/>
          <p:nvPr/>
        </p:nvCxnSpPr>
        <p:spPr>
          <a:xfrm flipH="1">
            <a:off x="6514450" y="1970741"/>
            <a:ext cx="419277" cy="115335"/>
          </a:xfrm>
          <a:prstGeom prst="straightConnector1">
            <a:avLst/>
          </a:prstGeom>
          <a:ln w="47625">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6856173" y="1702921"/>
            <a:ext cx="800219" cy="461665"/>
          </a:xfrm>
          <a:prstGeom prst="rect">
            <a:avLst/>
          </a:prstGeom>
          <a:noFill/>
        </p:spPr>
        <p:txBody>
          <a:bodyPr wrap="none" lIns="91440" tIns="45720" rIns="91440" bIns="45720">
            <a:spAutoFit/>
          </a:bodyPr>
          <a:lstStyle/>
          <a:p>
            <a:pPr algn="ctr"/>
            <a:r>
              <a:rPr lang="en-US" sz="2400" b="1" dirty="0" smtClean="0">
                <a:ln w="25400">
                  <a:solidFill>
                    <a:srgbClr val="0000FF"/>
                  </a:solidFill>
                  <a:prstDash val="solid"/>
                </a:ln>
                <a:solidFill>
                  <a:schemeClr val="bg1"/>
                </a:solidFill>
                <a:effectLst>
                  <a:outerShdw blurRad="41275" dist="20320" dir="1800000" algn="tl" rotWithShape="0">
                    <a:srgbClr val="000000">
                      <a:alpha val="40000"/>
                    </a:srgbClr>
                  </a:outerShdw>
                </a:effectLst>
                <a:latin typeface="Helvetica"/>
                <a:cs typeface="Helvetica"/>
              </a:rPr>
              <a:t>TPV</a:t>
            </a:r>
            <a:endParaRPr lang="en-US" sz="2400" b="1" cap="none" spc="0" dirty="0">
              <a:ln w="25400">
                <a:solidFill>
                  <a:srgbClr val="0000FF"/>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cxnSp>
        <p:nvCxnSpPr>
          <p:cNvPr id="16" name="Straight Arrow Connector 15"/>
          <p:cNvCxnSpPr/>
          <p:nvPr/>
        </p:nvCxnSpPr>
        <p:spPr>
          <a:xfrm>
            <a:off x="1986289" y="3186857"/>
            <a:ext cx="381020" cy="0"/>
          </a:xfrm>
          <a:prstGeom prst="straightConnector1">
            <a:avLst/>
          </a:prstGeom>
          <a:ln w="47625">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912407" y="2956024"/>
            <a:ext cx="1073882" cy="461665"/>
          </a:xfrm>
          <a:prstGeom prst="rect">
            <a:avLst/>
          </a:prstGeom>
          <a:noFill/>
        </p:spPr>
        <p:txBody>
          <a:bodyPr wrap="none" lIns="91440" tIns="45720" rIns="91440" bIns="45720">
            <a:spAutoFit/>
          </a:bodyPr>
          <a:lstStyle/>
          <a:p>
            <a:pPr algn="ctr"/>
            <a:r>
              <a:rPr lang="en-US" sz="2400" b="1" dirty="0" smtClean="0">
                <a:ln w="25400">
                  <a:solidFill>
                    <a:srgbClr val="008000"/>
                  </a:solidFill>
                  <a:prstDash val="solid"/>
                </a:ln>
                <a:solidFill>
                  <a:schemeClr val="bg1"/>
                </a:solidFill>
                <a:effectLst>
                  <a:outerShdw blurRad="41275" dist="20320" dir="1800000" algn="tl" rotWithShape="0">
                    <a:srgbClr val="000000">
                      <a:alpha val="40000"/>
                    </a:srgbClr>
                  </a:outerShdw>
                </a:effectLst>
                <a:latin typeface="Helvetica"/>
                <a:cs typeface="Helvetica"/>
              </a:rPr>
              <a:t>CTD</a:t>
            </a:r>
            <a:r>
              <a:rPr lang="en-US" sz="2400" b="1" cap="none" spc="0" dirty="0" smtClean="0">
                <a:ln w="25400">
                  <a:solidFill>
                    <a:srgbClr val="008000"/>
                  </a:solidFill>
                  <a:prstDash val="solid"/>
                </a:ln>
                <a:solidFill>
                  <a:schemeClr val="bg1"/>
                </a:solidFill>
                <a:effectLst>
                  <a:outerShdw blurRad="41275" dist="20320" dir="1800000" algn="tl" rotWithShape="0">
                    <a:srgbClr val="000000">
                      <a:alpha val="40000"/>
                    </a:srgbClr>
                  </a:outerShdw>
                </a:effectLst>
                <a:latin typeface="Helvetica"/>
                <a:cs typeface="Helvetica"/>
              </a:rPr>
              <a:t> 2</a:t>
            </a:r>
            <a:endParaRPr lang="en-US" sz="2400" b="1" cap="none" spc="0" dirty="0">
              <a:ln w="25400">
                <a:solidFill>
                  <a:srgbClr val="008000"/>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cxnSp>
        <p:nvCxnSpPr>
          <p:cNvPr id="20" name="Straight Arrow Connector 19"/>
          <p:cNvCxnSpPr/>
          <p:nvPr/>
        </p:nvCxnSpPr>
        <p:spPr>
          <a:xfrm>
            <a:off x="5973624" y="3148797"/>
            <a:ext cx="381020" cy="0"/>
          </a:xfrm>
          <a:prstGeom prst="straightConnector1">
            <a:avLst/>
          </a:prstGeom>
          <a:ln w="47625">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4899742" y="3033416"/>
            <a:ext cx="1073882" cy="461665"/>
          </a:xfrm>
          <a:prstGeom prst="rect">
            <a:avLst/>
          </a:prstGeom>
          <a:noFill/>
        </p:spPr>
        <p:txBody>
          <a:bodyPr wrap="none" lIns="91440" tIns="45720" rIns="91440" bIns="45720">
            <a:spAutoFit/>
          </a:bodyPr>
          <a:lstStyle/>
          <a:p>
            <a:pPr algn="ctr"/>
            <a:r>
              <a:rPr lang="en-US" sz="2400" b="1" dirty="0" smtClean="0">
                <a:ln w="25400">
                  <a:solidFill>
                    <a:srgbClr val="008000"/>
                  </a:solidFill>
                  <a:prstDash val="solid"/>
                </a:ln>
                <a:solidFill>
                  <a:schemeClr val="bg1"/>
                </a:solidFill>
                <a:effectLst>
                  <a:outerShdw blurRad="41275" dist="20320" dir="1800000" algn="tl" rotWithShape="0">
                    <a:srgbClr val="000000">
                      <a:alpha val="40000"/>
                    </a:srgbClr>
                  </a:outerShdw>
                </a:effectLst>
                <a:latin typeface="Helvetica"/>
                <a:cs typeface="Helvetica"/>
              </a:rPr>
              <a:t>CTD</a:t>
            </a:r>
            <a:r>
              <a:rPr lang="en-US" sz="2400" b="1" cap="none" spc="0" dirty="0" smtClean="0">
                <a:ln w="25400">
                  <a:solidFill>
                    <a:srgbClr val="008000"/>
                  </a:solidFill>
                  <a:prstDash val="solid"/>
                </a:ln>
                <a:solidFill>
                  <a:schemeClr val="bg1"/>
                </a:solidFill>
                <a:effectLst>
                  <a:outerShdw blurRad="41275" dist="20320" dir="1800000" algn="tl" rotWithShape="0">
                    <a:srgbClr val="000000">
                      <a:alpha val="40000"/>
                    </a:srgbClr>
                  </a:outerShdw>
                </a:effectLst>
                <a:latin typeface="Helvetica"/>
                <a:cs typeface="Helvetica"/>
              </a:rPr>
              <a:t> 2</a:t>
            </a:r>
            <a:endParaRPr lang="en-US" sz="2400" b="1" cap="none" spc="0" dirty="0">
              <a:ln w="25400">
                <a:solidFill>
                  <a:srgbClr val="008000"/>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sp>
        <p:nvSpPr>
          <p:cNvPr id="23" name="Rectangle 22"/>
          <p:cNvSpPr/>
          <p:nvPr/>
        </p:nvSpPr>
        <p:spPr>
          <a:xfrm>
            <a:off x="2110539" y="4516429"/>
            <a:ext cx="453970" cy="523220"/>
          </a:xfrm>
          <a:prstGeom prst="rect">
            <a:avLst/>
          </a:prstGeom>
          <a:noFill/>
        </p:spPr>
        <p:txBody>
          <a:bodyPr wrap="none" lIns="91440" tIns="45720" rIns="91440" bIns="45720">
            <a:spAutoFit/>
          </a:bodyPr>
          <a:lstStyle/>
          <a:p>
            <a:pPr algn="ctr"/>
            <a:r>
              <a:rPr lang="en-US" sz="2800" b="1" dirty="0" smtClean="0">
                <a:ln w="25400">
                  <a:solidFill>
                    <a:srgbClr val="660066"/>
                  </a:solidFill>
                  <a:prstDash val="solid"/>
                </a:ln>
                <a:solidFill>
                  <a:schemeClr val="bg1"/>
                </a:solidFill>
                <a:effectLst>
                  <a:outerShdw blurRad="41275" dist="20320" dir="1800000" algn="tl" rotWithShape="0">
                    <a:srgbClr val="000000">
                      <a:alpha val="40000"/>
                    </a:srgbClr>
                  </a:outerShdw>
                </a:effectLst>
                <a:latin typeface="Helvetica"/>
                <a:cs typeface="Helvetica"/>
              </a:rPr>
              <a:t>A</a:t>
            </a:r>
            <a:endParaRPr lang="en-US" sz="2800" b="1" cap="none" spc="0" dirty="0">
              <a:ln w="25400">
                <a:solidFill>
                  <a:srgbClr val="660066"/>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sp>
        <p:nvSpPr>
          <p:cNvPr id="25" name="Rectangle 24"/>
          <p:cNvSpPr/>
          <p:nvPr/>
        </p:nvSpPr>
        <p:spPr>
          <a:xfrm>
            <a:off x="1590549" y="1356758"/>
            <a:ext cx="443977" cy="523220"/>
          </a:xfrm>
          <a:prstGeom prst="rect">
            <a:avLst/>
          </a:prstGeom>
          <a:noFill/>
        </p:spPr>
        <p:txBody>
          <a:bodyPr wrap="none" lIns="91440" tIns="45720" rIns="91440" bIns="45720">
            <a:spAutoFit/>
          </a:bodyPr>
          <a:lstStyle/>
          <a:p>
            <a:pPr algn="ctr"/>
            <a:r>
              <a:rPr lang="en-US" sz="2800" b="1"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Helvetica"/>
                <a:cs typeface="Helvetica"/>
              </a:rPr>
              <a:t>R</a:t>
            </a:r>
            <a:endParaRPr lang="en-US" sz="32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sp>
        <p:nvSpPr>
          <p:cNvPr id="26" name="Rectangle 25"/>
          <p:cNvSpPr/>
          <p:nvPr/>
        </p:nvSpPr>
        <p:spPr>
          <a:xfrm>
            <a:off x="5637699" y="1341728"/>
            <a:ext cx="443977" cy="523220"/>
          </a:xfrm>
          <a:prstGeom prst="rect">
            <a:avLst/>
          </a:prstGeom>
          <a:noFill/>
        </p:spPr>
        <p:txBody>
          <a:bodyPr wrap="none" lIns="91440" tIns="45720" rIns="91440" bIns="45720">
            <a:spAutoFit/>
          </a:bodyPr>
          <a:lstStyle/>
          <a:p>
            <a:pPr algn="ctr"/>
            <a:r>
              <a:rPr lang="en-US" sz="2800" b="1"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Helvetica"/>
                <a:cs typeface="Helvetica"/>
              </a:rPr>
              <a:t>R</a:t>
            </a:r>
            <a:endParaRPr lang="en-US" sz="28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sp>
        <p:nvSpPr>
          <p:cNvPr id="27" name="Rectangle 26"/>
          <p:cNvSpPr/>
          <p:nvPr/>
        </p:nvSpPr>
        <p:spPr>
          <a:xfrm>
            <a:off x="2800062" y="5671129"/>
            <a:ext cx="404002" cy="523220"/>
          </a:xfrm>
          <a:prstGeom prst="rect">
            <a:avLst/>
          </a:prstGeom>
          <a:noFill/>
        </p:spPr>
        <p:txBody>
          <a:bodyPr wrap="none" lIns="91440" tIns="45720" rIns="91440" bIns="45720">
            <a:spAutoFit/>
          </a:bodyPr>
          <a:lstStyle/>
          <a:p>
            <a:pPr algn="ctr"/>
            <a:r>
              <a:rPr lang="en-US" sz="2800" b="1" dirty="0" smtClean="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rPr>
              <a:t>L</a:t>
            </a:r>
            <a:endParaRPr lang="en-US" sz="2800" b="1" cap="none" spc="0" dirty="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sp>
        <p:nvSpPr>
          <p:cNvPr id="28" name="Content Placeholder 2"/>
          <p:cNvSpPr txBox="1">
            <a:spLocks/>
          </p:cNvSpPr>
          <p:nvPr/>
        </p:nvSpPr>
        <p:spPr>
          <a:xfrm>
            <a:off x="3144300" y="6464425"/>
            <a:ext cx="1345356" cy="35162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b="1" dirty="0" smtClean="0">
                <a:solidFill>
                  <a:srgbClr val="FF0000"/>
                </a:solidFill>
                <a:latin typeface="Arial" panose="020B0604020202020204" pitchFamily="34" charset="0"/>
                <a:cs typeface="Arial" panose="020B0604020202020204" pitchFamily="34" charset="0"/>
              </a:rPr>
              <a:t>998 hPa</a:t>
            </a:r>
            <a:endParaRPr lang="en-US" sz="1400" b="1" dirty="0">
              <a:solidFill>
                <a:srgbClr val="FF0000"/>
              </a:solidFill>
              <a:latin typeface="Arial" panose="020B0604020202020204" pitchFamily="34" charset="0"/>
              <a:cs typeface="Arial" panose="020B0604020202020204" pitchFamily="34" charset="0"/>
            </a:endParaRPr>
          </a:p>
        </p:txBody>
      </p:sp>
      <p:sp>
        <p:nvSpPr>
          <p:cNvPr id="24" name="Title 1"/>
          <p:cNvSpPr>
            <a:spLocks noGrp="1"/>
          </p:cNvSpPr>
          <p:nvPr>
            <p:ph type="title"/>
          </p:nvPr>
        </p:nvSpPr>
        <p:spPr>
          <a:xfrm>
            <a:off x="334283" y="-33716"/>
            <a:ext cx="8891111" cy="722220"/>
          </a:xfrm>
        </p:spPr>
        <p:txBody>
          <a:bodyPr>
            <a:noAutofit/>
          </a:bodyPr>
          <a:lstStyle/>
          <a:p>
            <a:pPr algn="l"/>
            <a:r>
              <a:rPr lang="en-US" sz="2800" b="1" dirty="0" smtClean="0">
                <a:solidFill>
                  <a:srgbClr val="FF0000"/>
                </a:solidFill>
                <a:latin typeface="Arial" panose="020B0604020202020204" pitchFamily="34" charset="0"/>
                <a:cs typeface="Arial" panose="020B0604020202020204" pitchFamily="34" charset="0"/>
              </a:rPr>
              <a:t>1978 Cleveland Superbomb</a:t>
            </a:r>
            <a:endParaRPr lang="en-US" sz="2800" b="1" dirty="0">
              <a:solidFill>
                <a:srgbClr val="FF0000"/>
              </a:solidFill>
              <a:latin typeface="Arial" panose="020B0604020202020204" pitchFamily="34" charset="0"/>
              <a:cs typeface="Arial" panose="020B0604020202020204" pitchFamily="34" charset="0"/>
            </a:endParaRPr>
          </a:p>
        </p:txBody>
      </p:sp>
      <p:sp>
        <p:nvSpPr>
          <p:cNvPr id="29" name="Title 1"/>
          <p:cNvSpPr txBox="1">
            <a:spLocks/>
          </p:cNvSpPr>
          <p:nvPr/>
        </p:nvSpPr>
        <p:spPr>
          <a:xfrm>
            <a:off x="52394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dirty="0" smtClean="0">
                <a:latin typeface="Arial" panose="020B0604020202020204" pitchFamily="34" charset="0"/>
                <a:cs typeface="Arial" panose="020B0604020202020204" pitchFamily="34" charset="0"/>
              </a:rPr>
              <a:t>Hakim et al. (1995, 1996)</a:t>
            </a:r>
            <a:endParaRPr lang="en-US" sz="1800" dirty="0">
              <a:latin typeface="Arial" panose="020B0604020202020204" pitchFamily="34" charset="0"/>
              <a:cs typeface="Arial" panose="020B0604020202020204" pitchFamily="34" charset="0"/>
            </a:endParaRPr>
          </a:p>
        </p:txBody>
      </p:sp>
      <p:sp>
        <p:nvSpPr>
          <p:cNvPr id="30" name="Content Placeholder 2"/>
          <p:cNvSpPr txBox="1">
            <a:spLocks/>
          </p:cNvSpPr>
          <p:nvPr/>
        </p:nvSpPr>
        <p:spPr>
          <a:xfrm>
            <a:off x="434435" y="738611"/>
            <a:ext cx="8109859" cy="413952"/>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a:buNone/>
            </a:pPr>
            <a:r>
              <a:rPr lang="en-US" sz="1600" b="1" dirty="0" smtClean="0">
                <a:latin typeface="Arial" panose="020B0604020202020204" pitchFamily="34" charset="0"/>
                <a:cs typeface="Arial" panose="020B0604020202020204" pitchFamily="34" charset="0"/>
              </a:rPr>
              <a:t>1200 UTC 25 January 1978</a:t>
            </a:r>
            <a:endParaRPr lang="en-US" sz="1600" b="1" baseline="30000" dirty="0">
              <a:latin typeface="Arial" panose="020B0604020202020204" pitchFamily="34" charset="0"/>
              <a:cs typeface="Arial" panose="020B0604020202020204" pitchFamily="34" charset="0"/>
            </a:endParaRPr>
          </a:p>
        </p:txBody>
      </p:sp>
      <p:sp>
        <p:nvSpPr>
          <p:cNvPr id="31" name="Content Placeholder 2"/>
          <p:cNvSpPr txBox="1">
            <a:spLocks/>
          </p:cNvSpPr>
          <p:nvPr/>
        </p:nvSpPr>
        <p:spPr>
          <a:xfrm>
            <a:off x="4391287" y="3905116"/>
            <a:ext cx="4472352" cy="269089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dirty="0" smtClean="0">
                <a:solidFill>
                  <a:srgbClr val="000000"/>
                </a:solidFill>
                <a:latin typeface="Arial" panose="020B0604020202020204" pitchFamily="34" charset="0"/>
                <a:cs typeface="Arial" panose="020B0604020202020204" pitchFamily="34" charset="0"/>
              </a:rPr>
              <a:t>(a) Dynamic tropopause (DT; 1.5 PVU) potential temperature (black contours, every 10 K) and wind (flags and </a:t>
            </a:r>
            <a:r>
              <a:rPr lang="en-US" sz="1400" dirty="0">
                <a:solidFill>
                  <a:srgbClr val="000000"/>
                </a:solidFill>
                <a:latin typeface="Arial" panose="020B0604020202020204" pitchFamily="34" charset="0"/>
                <a:cs typeface="Arial" panose="020B0604020202020204" pitchFamily="34" charset="0"/>
              </a:rPr>
              <a:t>barbs, </a:t>
            </a:r>
            <a:r>
              <a:rPr lang="en-US" sz="1400" dirty="0" smtClean="0">
                <a:solidFill>
                  <a:srgbClr val="000000"/>
                </a:solidFill>
                <a:latin typeface="Arial" panose="020B0604020202020204" pitchFamily="34" charset="0"/>
                <a:cs typeface="Arial" panose="020B0604020202020204" pitchFamily="34" charset="0"/>
              </a:rPr>
              <a:t>m s</a:t>
            </a:r>
            <a:r>
              <a:rPr lang="en-US" sz="1400" baseline="30000" dirty="0">
                <a:solidFill>
                  <a:srgbClr val="000000"/>
                </a:solidFill>
                <a:latin typeface="Arial" panose="020B0604020202020204" pitchFamily="34" charset="0"/>
                <a:cs typeface="Arial" panose="020B0604020202020204" pitchFamily="34" charset="0"/>
              </a:rPr>
              <a:t>−</a:t>
            </a:r>
            <a:r>
              <a:rPr lang="en-US" sz="1400" baseline="30000" dirty="0" smtClean="0">
                <a:solidFill>
                  <a:srgbClr val="000000"/>
                </a:solidFill>
                <a:latin typeface="Arial" panose="020B0604020202020204" pitchFamily="34" charset="0"/>
                <a:cs typeface="Arial" panose="020B0604020202020204" pitchFamily="34" charset="0"/>
              </a:rPr>
              <a:t>1</a:t>
            </a:r>
            <a:r>
              <a:rPr lang="en-US" sz="1400" dirty="0" smtClean="0">
                <a:solidFill>
                  <a:srgbClr val="000000"/>
                </a:solidFill>
                <a:latin typeface="Arial" panose="020B0604020202020204" pitchFamily="34" charset="0"/>
                <a:cs typeface="Arial" panose="020B0604020202020204" pitchFamily="34" charset="0"/>
              </a:rPr>
              <a:t>); (b) DT pressure (black contours, every 50 hPa) and relative vorticity (shaded every 2</a:t>
            </a:r>
            <a:r>
              <a:rPr lang="en-US" sz="1400" dirty="0" smtClean="0">
                <a:solidFill>
                  <a:srgbClr val="000000"/>
                </a:solidFill>
                <a:latin typeface="ＭＳ ゴシック"/>
                <a:ea typeface="ＭＳ ゴシック"/>
                <a:cs typeface="ＭＳ ゴシック"/>
              </a:rPr>
              <a:t>×</a:t>
            </a:r>
            <a:r>
              <a:rPr lang="en-US" sz="1400" dirty="0">
                <a:solidFill>
                  <a:srgbClr val="000000"/>
                </a:solidFill>
                <a:latin typeface="Arial" panose="020B0604020202020204" pitchFamily="34" charset="0"/>
                <a:cs typeface="Arial" panose="020B0604020202020204" pitchFamily="34" charset="0"/>
              </a:rPr>
              <a:t>10</a:t>
            </a:r>
            <a:r>
              <a:rPr lang="en-US" sz="1400" baseline="30000" dirty="0">
                <a:latin typeface="Arial" panose="020B0604020202020204" pitchFamily="34" charset="0"/>
                <a:cs typeface="Arial" panose="020B0604020202020204" pitchFamily="34" charset="0"/>
              </a:rPr>
              <a:t>−5</a:t>
            </a:r>
            <a:r>
              <a:rPr lang="en-US" sz="1400" dirty="0">
                <a:latin typeface="Arial" panose="020B0604020202020204" pitchFamily="34" charset="0"/>
                <a:cs typeface="Arial" panose="020B0604020202020204" pitchFamily="34" charset="0"/>
              </a:rPr>
              <a:t> s</a:t>
            </a:r>
            <a:r>
              <a:rPr lang="en-US" sz="1400" baseline="30000" dirty="0">
                <a:latin typeface="Arial" panose="020B0604020202020204" pitchFamily="34" charset="0"/>
                <a:cs typeface="Arial" panose="020B0604020202020204" pitchFamily="34" charset="0"/>
              </a:rPr>
              <a:t>−</a:t>
            </a:r>
            <a:r>
              <a:rPr lang="en-US" sz="1400" baseline="30000" dirty="0" smtClean="0">
                <a:latin typeface="Arial" panose="020B0604020202020204" pitchFamily="34" charset="0"/>
                <a:cs typeface="Arial" panose="020B0604020202020204" pitchFamily="34" charset="0"/>
              </a:rPr>
              <a:t>1</a:t>
            </a:r>
            <a:r>
              <a:rPr lang="en-US" sz="1400" dirty="0" smtClean="0">
                <a:latin typeface="Arial" panose="020B0604020202020204" pitchFamily="34" charset="0"/>
                <a:cs typeface="Arial" panose="020B0604020202020204" pitchFamily="34" charset="0"/>
              </a:rPr>
              <a:t> for values greater than </a:t>
            </a:r>
            <a:r>
              <a:rPr lang="en-US" sz="1400" dirty="0" smtClean="0">
                <a:solidFill>
                  <a:srgbClr val="000000"/>
                </a:solidFill>
                <a:latin typeface="Arial" panose="020B0604020202020204" pitchFamily="34" charset="0"/>
                <a:cs typeface="Arial" panose="020B0604020202020204" pitchFamily="34" charset="0"/>
              </a:rPr>
              <a:t>4</a:t>
            </a:r>
            <a:r>
              <a:rPr lang="en-US" sz="1400" dirty="0">
                <a:solidFill>
                  <a:srgbClr val="000000"/>
                </a:solidFill>
                <a:latin typeface="ＭＳ ゴシック"/>
                <a:ea typeface="ＭＳ ゴシック"/>
                <a:cs typeface="ＭＳ ゴシック"/>
              </a:rPr>
              <a:t>×</a:t>
            </a:r>
            <a:r>
              <a:rPr lang="en-US" sz="1400" dirty="0">
                <a:solidFill>
                  <a:srgbClr val="000000"/>
                </a:solidFill>
                <a:latin typeface="Arial" panose="020B0604020202020204" pitchFamily="34" charset="0"/>
                <a:cs typeface="Arial" panose="020B0604020202020204" pitchFamily="34" charset="0"/>
              </a:rPr>
              <a:t>10</a:t>
            </a:r>
            <a:r>
              <a:rPr lang="en-US" sz="1400" baseline="30000" dirty="0">
                <a:latin typeface="Arial" panose="020B0604020202020204" pitchFamily="34" charset="0"/>
                <a:cs typeface="Arial" panose="020B0604020202020204" pitchFamily="34" charset="0"/>
              </a:rPr>
              <a:t>−5</a:t>
            </a:r>
            <a:r>
              <a:rPr lang="en-US" sz="1400" dirty="0">
                <a:latin typeface="Arial" panose="020B0604020202020204" pitchFamily="34" charset="0"/>
                <a:cs typeface="Arial" panose="020B0604020202020204" pitchFamily="34" charset="0"/>
              </a:rPr>
              <a:t> s</a:t>
            </a:r>
            <a:r>
              <a:rPr lang="en-US" sz="1400" baseline="30000" dirty="0">
                <a:latin typeface="Arial" panose="020B0604020202020204" pitchFamily="34" charset="0"/>
                <a:cs typeface="Arial" panose="020B0604020202020204" pitchFamily="34" charset="0"/>
              </a:rPr>
              <a:t>−1 </a:t>
            </a:r>
            <a:r>
              <a:rPr lang="en-US" sz="1400" dirty="0" smtClean="0">
                <a:latin typeface="Arial" panose="020B0604020202020204" pitchFamily="34" charset="0"/>
                <a:cs typeface="Arial" panose="020B0604020202020204" pitchFamily="34" charset="0"/>
              </a:rPr>
              <a:t>); (c) surface potential temperature </a:t>
            </a:r>
            <a:r>
              <a:rPr lang="en-US" sz="1400" dirty="0" smtClean="0">
                <a:solidFill>
                  <a:srgbClr val="000000"/>
                </a:solidFill>
                <a:latin typeface="Arial" panose="020B0604020202020204" pitchFamily="34" charset="0"/>
                <a:cs typeface="Arial" panose="020B0604020202020204" pitchFamily="34" charset="0"/>
              </a:rPr>
              <a:t>(black contours, every 4 K) and relative vorticity (shaded every </a:t>
            </a:r>
            <a:r>
              <a:rPr lang="en-US" sz="1400" dirty="0">
                <a:solidFill>
                  <a:srgbClr val="000000"/>
                </a:solidFill>
                <a:latin typeface="Arial" panose="020B0604020202020204" pitchFamily="34" charset="0"/>
                <a:cs typeface="Arial" panose="020B0604020202020204" pitchFamily="34" charset="0"/>
              </a:rPr>
              <a:t>2</a:t>
            </a:r>
            <a:r>
              <a:rPr lang="en-US" sz="1400" dirty="0">
                <a:solidFill>
                  <a:srgbClr val="000000"/>
                </a:solidFill>
                <a:latin typeface="ＭＳ ゴシック"/>
                <a:ea typeface="ＭＳ ゴシック"/>
                <a:cs typeface="ＭＳ ゴシック"/>
              </a:rPr>
              <a:t>×</a:t>
            </a:r>
            <a:r>
              <a:rPr lang="en-US" sz="1400" dirty="0">
                <a:solidFill>
                  <a:srgbClr val="000000"/>
                </a:solidFill>
                <a:latin typeface="Arial" panose="020B0604020202020204" pitchFamily="34" charset="0"/>
                <a:cs typeface="Arial" panose="020B0604020202020204" pitchFamily="34" charset="0"/>
              </a:rPr>
              <a:t>10</a:t>
            </a:r>
            <a:r>
              <a:rPr lang="en-US" sz="1400" baseline="30000" dirty="0">
                <a:latin typeface="Arial" panose="020B0604020202020204" pitchFamily="34" charset="0"/>
                <a:cs typeface="Arial" panose="020B0604020202020204" pitchFamily="34" charset="0"/>
              </a:rPr>
              <a:t>−5</a:t>
            </a:r>
            <a:r>
              <a:rPr lang="en-US" sz="1400" dirty="0">
                <a:latin typeface="Arial" panose="020B0604020202020204" pitchFamily="34" charset="0"/>
                <a:cs typeface="Arial" panose="020B0604020202020204" pitchFamily="34" charset="0"/>
              </a:rPr>
              <a:t> s</a:t>
            </a:r>
            <a:r>
              <a:rPr lang="en-US" sz="1400" baseline="30000" dirty="0">
                <a:latin typeface="Arial" panose="020B0604020202020204" pitchFamily="34" charset="0"/>
                <a:cs typeface="Arial" panose="020B0604020202020204" pitchFamily="34" charset="0"/>
              </a:rPr>
              <a:t>−1</a:t>
            </a:r>
            <a:r>
              <a:rPr lang="en-US" sz="1400" dirty="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 for values greater than </a:t>
            </a:r>
            <a:r>
              <a:rPr lang="en-US" sz="1400" dirty="0">
                <a:solidFill>
                  <a:srgbClr val="000000"/>
                </a:solidFill>
                <a:latin typeface="Arial" panose="020B0604020202020204" pitchFamily="34" charset="0"/>
                <a:cs typeface="Arial" panose="020B0604020202020204" pitchFamily="34" charset="0"/>
              </a:rPr>
              <a:t>2</a:t>
            </a:r>
            <a:r>
              <a:rPr lang="en-US" sz="1400" dirty="0">
                <a:solidFill>
                  <a:srgbClr val="000000"/>
                </a:solidFill>
                <a:latin typeface="ＭＳ ゴシック"/>
                <a:ea typeface="ＭＳ ゴシック"/>
                <a:cs typeface="ＭＳ ゴシック"/>
              </a:rPr>
              <a:t>×</a:t>
            </a:r>
            <a:r>
              <a:rPr lang="en-US" sz="1400" dirty="0">
                <a:solidFill>
                  <a:srgbClr val="000000"/>
                </a:solidFill>
                <a:latin typeface="Arial" panose="020B0604020202020204" pitchFamily="34" charset="0"/>
                <a:cs typeface="Arial" panose="020B0604020202020204" pitchFamily="34" charset="0"/>
              </a:rPr>
              <a:t>10</a:t>
            </a:r>
            <a:r>
              <a:rPr lang="en-US" sz="1400" baseline="30000" dirty="0">
                <a:latin typeface="Arial" panose="020B0604020202020204" pitchFamily="34" charset="0"/>
                <a:cs typeface="Arial" panose="020B0604020202020204" pitchFamily="34" charset="0"/>
              </a:rPr>
              <a:t>−5</a:t>
            </a:r>
            <a:r>
              <a:rPr lang="en-US" sz="1400" dirty="0">
                <a:latin typeface="Arial" panose="020B0604020202020204" pitchFamily="34" charset="0"/>
                <a:cs typeface="Arial" panose="020B0604020202020204" pitchFamily="34" charset="0"/>
              </a:rPr>
              <a:t> s</a:t>
            </a:r>
            <a:r>
              <a:rPr lang="en-US" sz="1400" baseline="30000" dirty="0">
                <a:latin typeface="Arial" panose="020B0604020202020204" pitchFamily="34" charset="0"/>
                <a:cs typeface="Arial" panose="020B0604020202020204" pitchFamily="34" charset="0"/>
              </a:rPr>
              <a:t>−</a:t>
            </a:r>
            <a:r>
              <a:rPr lang="en-US" sz="1400" baseline="30000" dirty="0" smtClean="0">
                <a:latin typeface="Arial" panose="020B0604020202020204" pitchFamily="34" charset="0"/>
                <a:cs typeface="Arial" panose="020B0604020202020204" pitchFamily="34" charset="0"/>
              </a:rPr>
              <a:t>1</a:t>
            </a:r>
            <a:r>
              <a:rPr lang="en-US" sz="1400" dirty="0" smtClean="0">
                <a:latin typeface="Arial" panose="020B0604020202020204" pitchFamily="34" charset="0"/>
                <a:cs typeface="Arial" panose="020B0604020202020204" pitchFamily="34" charset="0"/>
              </a:rPr>
              <a:t>). Adapted from Fig. 6 in Hakim et al. (1995).</a:t>
            </a:r>
            <a:endParaRPr lang="en-US" sz="1400" baseline="30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436338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6-03-19 at 11.02.2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835" y="3965210"/>
            <a:ext cx="3721608" cy="2844883"/>
          </a:xfrm>
          <a:prstGeom prst="rect">
            <a:avLst/>
          </a:prstGeom>
        </p:spPr>
      </p:pic>
      <p:pic>
        <p:nvPicPr>
          <p:cNvPr id="6" name="Picture 5" descr="Screen Shot 2016-03-19 at 11.00.57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1996" y="1045938"/>
            <a:ext cx="3721608" cy="2876605"/>
          </a:xfrm>
          <a:prstGeom prst="rect">
            <a:avLst/>
          </a:prstGeom>
        </p:spPr>
      </p:pic>
      <p:pic>
        <p:nvPicPr>
          <p:cNvPr id="4" name="Picture 3" descr="Screen Shot 2016-03-19 at 10.59.49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979" y="1045938"/>
            <a:ext cx="3721608" cy="2867616"/>
          </a:xfrm>
          <a:prstGeom prst="rect">
            <a:avLst/>
          </a:prstGeom>
        </p:spPr>
      </p:pic>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9" name="Content Placeholder 2"/>
          <p:cNvSpPr txBox="1">
            <a:spLocks/>
          </p:cNvSpPr>
          <p:nvPr/>
        </p:nvSpPr>
        <p:spPr>
          <a:xfrm>
            <a:off x="4391287" y="3905116"/>
            <a:ext cx="4472352" cy="269089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dirty="0" smtClean="0">
                <a:solidFill>
                  <a:srgbClr val="000000"/>
                </a:solidFill>
                <a:latin typeface="Arial" panose="020B0604020202020204" pitchFamily="34" charset="0"/>
                <a:cs typeface="Arial" panose="020B0604020202020204" pitchFamily="34" charset="0"/>
              </a:rPr>
              <a:t>(a) Dynamic tropopause (DT; 1.5 PVU) potential temperature (black contours, every 10 K) and wind (flags and </a:t>
            </a:r>
            <a:r>
              <a:rPr lang="en-US" sz="1400" dirty="0">
                <a:solidFill>
                  <a:srgbClr val="000000"/>
                </a:solidFill>
                <a:latin typeface="Arial" panose="020B0604020202020204" pitchFamily="34" charset="0"/>
                <a:cs typeface="Arial" panose="020B0604020202020204" pitchFamily="34" charset="0"/>
              </a:rPr>
              <a:t>barbs, </a:t>
            </a:r>
            <a:r>
              <a:rPr lang="en-US" sz="1400" dirty="0" smtClean="0">
                <a:solidFill>
                  <a:srgbClr val="000000"/>
                </a:solidFill>
                <a:latin typeface="Arial" panose="020B0604020202020204" pitchFamily="34" charset="0"/>
                <a:cs typeface="Arial" panose="020B0604020202020204" pitchFamily="34" charset="0"/>
              </a:rPr>
              <a:t>m s</a:t>
            </a:r>
            <a:r>
              <a:rPr lang="en-US" sz="1400" baseline="30000" dirty="0">
                <a:solidFill>
                  <a:srgbClr val="000000"/>
                </a:solidFill>
                <a:latin typeface="Arial" panose="020B0604020202020204" pitchFamily="34" charset="0"/>
                <a:cs typeface="Arial" panose="020B0604020202020204" pitchFamily="34" charset="0"/>
              </a:rPr>
              <a:t>−</a:t>
            </a:r>
            <a:r>
              <a:rPr lang="en-US" sz="1400" baseline="30000" dirty="0" smtClean="0">
                <a:solidFill>
                  <a:srgbClr val="000000"/>
                </a:solidFill>
                <a:latin typeface="Arial" panose="020B0604020202020204" pitchFamily="34" charset="0"/>
                <a:cs typeface="Arial" panose="020B0604020202020204" pitchFamily="34" charset="0"/>
              </a:rPr>
              <a:t>1</a:t>
            </a:r>
            <a:r>
              <a:rPr lang="en-US" sz="1400" dirty="0" smtClean="0">
                <a:solidFill>
                  <a:srgbClr val="000000"/>
                </a:solidFill>
                <a:latin typeface="Arial" panose="020B0604020202020204" pitchFamily="34" charset="0"/>
                <a:cs typeface="Arial" panose="020B0604020202020204" pitchFamily="34" charset="0"/>
              </a:rPr>
              <a:t>); (b) DT pressure (black contours, every 50 hPa) and relative vorticity (shaded every 2</a:t>
            </a:r>
            <a:r>
              <a:rPr lang="en-US" sz="1400" dirty="0" smtClean="0">
                <a:solidFill>
                  <a:srgbClr val="000000"/>
                </a:solidFill>
                <a:latin typeface="ＭＳ ゴシック"/>
                <a:ea typeface="ＭＳ ゴシック"/>
                <a:cs typeface="ＭＳ ゴシック"/>
              </a:rPr>
              <a:t>×</a:t>
            </a:r>
            <a:r>
              <a:rPr lang="en-US" sz="1400" dirty="0">
                <a:solidFill>
                  <a:srgbClr val="000000"/>
                </a:solidFill>
                <a:latin typeface="Arial" panose="020B0604020202020204" pitchFamily="34" charset="0"/>
                <a:cs typeface="Arial" panose="020B0604020202020204" pitchFamily="34" charset="0"/>
              </a:rPr>
              <a:t>10</a:t>
            </a:r>
            <a:r>
              <a:rPr lang="en-US" sz="1400" baseline="30000" dirty="0">
                <a:latin typeface="Arial" panose="020B0604020202020204" pitchFamily="34" charset="0"/>
                <a:cs typeface="Arial" panose="020B0604020202020204" pitchFamily="34" charset="0"/>
              </a:rPr>
              <a:t>−5</a:t>
            </a:r>
            <a:r>
              <a:rPr lang="en-US" sz="1400" dirty="0">
                <a:latin typeface="Arial" panose="020B0604020202020204" pitchFamily="34" charset="0"/>
                <a:cs typeface="Arial" panose="020B0604020202020204" pitchFamily="34" charset="0"/>
              </a:rPr>
              <a:t> s</a:t>
            </a:r>
            <a:r>
              <a:rPr lang="en-US" sz="1400" baseline="30000" dirty="0">
                <a:latin typeface="Arial" panose="020B0604020202020204" pitchFamily="34" charset="0"/>
                <a:cs typeface="Arial" panose="020B0604020202020204" pitchFamily="34" charset="0"/>
              </a:rPr>
              <a:t>−</a:t>
            </a:r>
            <a:r>
              <a:rPr lang="en-US" sz="1400" baseline="30000" dirty="0" smtClean="0">
                <a:latin typeface="Arial" panose="020B0604020202020204" pitchFamily="34" charset="0"/>
                <a:cs typeface="Arial" panose="020B0604020202020204" pitchFamily="34" charset="0"/>
              </a:rPr>
              <a:t>1</a:t>
            </a:r>
            <a:r>
              <a:rPr lang="en-US" sz="1400" dirty="0" smtClean="0">
                <a:latin typeface="Arial" panose="020B0604020202020204" pitchFamily="34" charset="0"/>
                <a:cs typeface="Arial" panose="020B0604020202020204" pitchFamily="34" charset="0"/>
              </a:rPr>
              <a:t> for values greater than </a:t>
            </a:r>
            <a:r>
              <a:rPr lang="en-US" sz="1400" dirty="0" smtClean="0">
                <a:solidFill>
                  <a:srgbClr val="000000"/>
                </a:solidFill>
                <a:latin typeface="Arial" panose="020B0604020202020204" pitchFamily="34" charset="0"/>
                <a:cs typeface="Arial" panose="020B0604020202020204" pitchFamily="34" charset="0"/>
              </a:rPr>
              <a:t>4</a:t>
            </a:r>
            <a:r>
              <a:rPr lang="en-US" sz="1400" dirty="0">
                <a:solidFill>
                  <a:srgbClr val="000000"/>
                </a:solidFill>
                <a:latin typeface="ＭＳ ゴシック"/>
                <a:ea typeface="ＭＳ ゴシック"/>
                <a:cs typeface="ＭＳ ゴシック"/>
              </a:rPr>
              <a:t>×</a:t>
            </a:r>
            <a:r>
              <a:rPr lang="en-US" sz="1400" dirty="0">
                <a:solidFill>
                  <a:srgbClr val="000000"/>
                </a:solidFill>
                <a:latin typeface="Arial" panose="020B0604020202020204" pitchFamily="34" charset="0"/>
                <a:cs typeface="Arial" panose="020B0604020202020204" pitchFamily="34" charset="0"/>
              </a:rPr>
              <a:t>10</a:t>
            </a:r>
            <a:r>
              <a:rPr lang="en-US" sz="1400" baseline="30000" dirty="0">
                <a:latin typeface="Arial" panose="020B0604020202020204" pitchFamily="34" charset="0"/>
                <a:cs typeface="Arial" panose="020B0604020202020204" pitchFamily="34" charset="0"/>
              </a:rPr>
              <a:t>−5</a:t>
            </a:r>
            <a:r>
              <a:rPr lang="en-US" sz="1400" dirty="0">
                <a:latin typeface="Arial" panose="020B0604020202020204" pitchFamily="34" charset="0"/>
                <a:cs typeface="Arial" panose="020B0604020202020204" pitchFamily="34" charset="0"/>
              </a:rPr>
              <a:t> s</a:t>
            </a:r>
            <a:r>
              <a:rPr lang="en-US" sz="1400" baseline="30000" dirty="0">
                <a:latin typeface="Arial" panose="020B0604020202020204" pitchFamily="34" charset="0"/>
                <a:cs typeface="Arial" panose="020B0604020202020204" pitchFamily="34" charset="0"/>
              </a:rPr>
              <a:t>−1 </a:t>
            </a:r>
            <a:r>
              <a:rPr lang="en-US" sz="1400" dirty="0" smtClean="0">
                <a:latin typeface="Arial" panose="020B0604020202020204" pitchFamily="34" charset="0"/>
                <a:cs typeface="Arial" panose="020B0604020202020204" pitchFamily="34" charset="0"/>
              </a:rPr>
              <a:t>); (c) surface potential temperature </a:t>
            </a:r>
            <a:r>
              <a:rPr lang="en-US" sz="1400" dirty="0" smtClean="0">
                <a:solidFill>
                  <a:srgbClr val="000000"/>
                </a:solidFill>
                <a:latin typeface="Arial" panose="020B0604020202020204" pitchFamily="34" charset="0"/>
                <a:cs typeface="Arial" panose="020B0604020202020204" pitchFamily="34" charset="0"/>
              </a:rPr>
              <a:t>(black contours, every 4 K) and relative vorticity (shaded every </a:t>
            </a:r>
            <a:r>
              <a:rPr lang="en-US" sz="1400" dirty="0">
                <a:solidFill>
                  <a:srgbClr val="000000"/>
                </a:solidFill>
                <a:latin typeface="Arial" panose="020B0604020202020204" pitchFamily="34" charset="0"/>
                <a:cs typeface="Arial" panose="020B0604020202020204" pitchFamily="34" charset="0"/>
              </a:rPr>
              <a:t>2</a:t>
            </a:r>
            <a:r>
              <a:rPr lang="en-US" sz="1400" dirty="0">
                <a:solidFill>
                  <a:srgbClr val="000000"/>
                </a:solidFill>
                <a:latin typeface="ＭＳ ゴシック"/>
                <a:ea typeface="ＭＳ ゴシック"/>
                <a:cs typeface="ＭＳ ゴシック"/>
              </a:rPr>
              <a:t>×</a:t>
            </a:r>
            <a:r>
              <a:rPr lang="en-US" sz="1400" dirty="0">
                <a:solidFill>
                  <a:srgbClr val="000000"/>
                </a:solidFill>
                <a:latin typeface="Arial" panose="020B0604020202020204" pitchFamily="34" charset="0"/>
                <a:cs typeface="Arial" panose="020B0604020202020204" pitchFamily="34" charset="0"/>
              </a:rPr>
              <a:t>10</a:t>
            </a:r>
            <a:r>
              <a:rPr lang="en-US" sz="1400" baseline="30000" dirty="0">
                <a:latin typeface="Arial" panose="020B0604020202020204" pitchFamily="34" charset="0"/>
                <a:cs typeface="Arial" panose="020B0604020202020204" pitchFamily="34" charset="0"/>
              </a:rPr>
              <a:t>−5</a:t>
            </a:r>
            <a:r>
              <a:rPr lang="en-US" sz="1400" dirty="0">
                <a:latin typeface="Arial" panose="020B0604020202020204" pitchFamily="34" charset="0"/>
                <a:cs typeface="Arial" panose="020B0604020202020204" pitchFamily="34" charset="0"/>
              </a:rPr>
              <a:t> s</a:t>
            </a:r>
            <a:r>
              <a:rPr lang="en-US" sz="1400" baseline="30000" dirty="0">
                <a:latin typeface="Arial" panose="020B0604020202020204" pitchFamily="34" charset="0"/>
                <a:cs typeface="Arial" panose="020B0604020202020204" pitchFamily="34" charset="0"/>
              </a:rPr>
              <a:t>−1</a:t>
            </a:r>
            <a:r>
              <a:rPr lang="en-US" sz="1400" dirty="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 for values greater than </a:t>
            </a:r>
            <a:r>
              <a:rPr lang="en-US" sz="1400" dirty="0">
                <a:solidFill>
                  <a:srgbClr val="000000"/>
                </a:solidFill>
                <a:latin typeface="Arial" panose="020B0604020202020204" pitchFamily="34" charset="0"/>
                <a:cs typeface="Arial" panose="020B0604020202020204" pitchFamily="34" charset="0"/>
              </a:rPr>
              <a:t>2</a:t>
            </a:r>
            <a:r>
              <a:rPr lang="en-US" sz="1400" dirty="0">
                <a:solidFill>
                  <a:srgbClr val="000000"/>
                </a:solidFill>
                <a:latin typeface="ＭＳ ゴシック"/>
                <a:ea typeface="ＭＳ ゴシック"/>
                <a:cs typeface="ＭＳ ゴシック"/>
              </a:rPr>
              <a:t>×</a:t>
            </a:r>
            <a:r>
              <a:rPr lang="en-US" sz="1400" dirty="0">
                <a:solidFill>
                  <a:srgbClr val="000000"/>
                </a:solidFill>
                <a:latin typeface="Arial" panose="020B0604020202020204" pitchFamily="34" charset="0"/>
                <a:cs typeface="Arial" panose="020B0604020202020204" pitchFamily="34" charset="0"/>
              </a:rPr>
              <a:t>10</a:t>
            </a:r>
            <a:r>
              <a:rPr lang="en-US" sz="1400" baseline="30000" dirty="0">
                <a:latin typeface="Arial" panose="020B0604020202020204" pitchFamily="34" charset="0"/>
                <a:cs typeface="Arial" panose="020B0604020202020204" pitchFamily="34" charset="0"/>
              </a:rPr>
              <a:t>−5</a:t>
            </a:r>
            <a:r>
              <a:rPr lang="en-US" sz="1400" dirty="0">
                <a:latin typeface="Arial" panose="020B0604020202020204" pitchFamily="34" charset="0"/>
                <a:cs typeface="Arial" panose="020B0604020202020204" pitchFamily="34" charset="0"/>
              </a:rPr>
              <a:t> s</a:t>
            </a:r>
            <a:r>
              <a:rPr lang="en-US" sz="1400" baseline="30000" dirty="0">
                <a:latin typeface="Arial" panose="020B0604020202020204" pitchFamily="34" charset="0"/>
                <a:cs typeface="Arial" panose="020B0604020202020204" pitchFamily="34" charset="0"/>
              </a:rPr>
              <a:t>−</a:t>
            </a:r>
            <a:r>
              <a:rPr lang="en-US" sz="1400" baseline="30000" dirty="0" smtClean="0">
                <a:latin typeface="Arial" panose="020B0604020202020204" pitchFamily="34" charset="0"/>
                <a:cs typeface="Arial" panose="020B0604020202020204" pitchFamily="34" charset="0"/>
              </a:rPr>
              <a:t>1</a:t>
            </a:r>
            <a:r>
              <a:rPr lang="en-US" sz="1400" dirty="0" smtClean="0">
                <a:latin typeface="Arial" panose="020B0604020202020204" pitchFamily="34" charset="0"/>
                <a:cs typeface="Arial" panose="020B0604020202020204" pitchFamily="34" charset="0"/>
              </a:rPr>
              <a:t>). Adapted from Fig. 8 in Hakim et al. (1995).</a:t>
            </a:r>
            <a:endParaRPr lang="en-US" sz="1400" baseline="30000" dirty="0">
              <a:solidFill>
                <a:srgbClr val="000000"/>
              </a:solidFill>
              <a:latin typeface="Arial" panose="020B0604020202020204" pitchFamily="34" charset="0"/>
              <a:cs typeface="Arial" panose="020B0604020202020204" pitchFamily="34" charset="0"/>
            </a:endParaRPr>
          </a:p>
        </p:txBody>
      </p:sp>
      <p:cxnSp>
        <p:nvCxnSpPr>
          <p:cNvPr id="10" name="Straight Arrow Connector 9"/>
          <p:cNvCxnSpPr/>
          <p:nvPr/>
        </p:nvCxnSpPr>
        <p:spPr>
          <a:xfrm>
            <a:off x="2183595" y="2451120"/>
            <a:ext cx="553596" cy="1"/>
          </a:xfrm>
          <a:prstGeom prst="straightConnector1">
            <a:avLst/>
          </a:prstGeom>
          <a:ln w="47625">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1440261" y="2233573"/>
            <a:ext cx="800219" cy="461665"/>
          </a:xfrm>
          <a:prstGeom prst="rect">
            <a:avLst/>
          </a:prstGeom>
          <a:noFill/>
        </p:spPr>
        <p:txBody>
          <a:bodyPr wrap="none" lIns="91440" tIns="45720" rIns="91440" bIns="45720">
            <a:spAutoFit/>
          </a:bodyPr>
          <a:lstStyle/>
          <a:p>
            <a:pPr algn="ctr"/>
            <a:r>
              <a:rPr lang="en-US" sz="2400" b="1" dirty="0" smtClean="0">
                <a:ln w="25400">
                  <a:solidFill>
                    <a:srgbClr val="0000FF"/>
                  </a:solidFill>
                  <a:prstDash val="solid"/>
                </a:ln>
                <a:solidFill>
                  <a:schemeClr val="bg1"/>
                </a:solidFill>
                <a:effectLst>
                  <a:outerShdw blurRad="41275" dist="20320" dir="1800000" algn="tl" rotWithShape="0">
                    <a:srgbClr val="000000">
                      <a:alpha val="40000"/>
                    </a:srgbClr>
                  </a:outerShdw>
                </a:effectLst>
                <a:latin typeface="Helvetica"/>
                <a:cs typeface="Helvetica"/>
              </a:rPr>
              <a:t>TPV</a:t>
            </a:r>
            <a:endParaRPr lang="en-US" sz="2400" b="1" cap="none" spc="0" dirty="0">
              <a:ln w="25400">
                <a:solidFill>
                  <a:srgbClr val="0000FF"/>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cxnSp>
        <p:nvCxnSpPr>
          <p:cNvPr id="16" name="Straight Arrow Connector 15"/>
          <p:cNvCxnSpPr/>
          <p:nvPr/>
        </p:nvCxnSpPr>
        <p:spPr>
          <a:xfrm>
            <a:off x="2601561" y="3125711"/>
            <a:ext cx="491990" cy="0"/>
          </a:xfrm>
          <a:prstGeom prst="straightConnector1">
            <a:avLst/>
          </a:prstGeom>
          <a:ln w="47625">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1527679" y="2894878"/>
            <a:ext cx="1073882" cy="461665"/>
          </a:xfrm>
          <a:prstGeom prst="rect">
            <a:avLst/>
          </a:prstGeom>
          <a:noFill/>
        </p:spPr>
        <p:txBody>
          <a:bodyPr wrap="none" lIns="91440" tIns="45720" rIns="91440" bIns="45720">
            <a:spAutoFit/>
          </a:bodyPr>
          <a:lstStyle/>
          <a:p>
            <a:pPr algn="ctr"/>
            <a:r>
              <a:rPr lang="en-US" sz="2400" b="1" dirty="0" smtClean="0">
                <a:ln w="25400">
                  <a:solidFill>
                    <a:srgbClr val="008000"/>
                  </a:solidFill>
                  <a:prstDash val="solid"/>
                </a:ln>
                <a:solidFill>
                  <a:schemeClr val="bg1"/>
                </a:solidFill>
                <a:effectLst>
                  <a:outerShdw blurRad="41275" dist="20320" dir="1800000" algn="tl" rotWithShape="0">
                    <a:srgbClr val="000000">
                      <a:alpha val="40000"/>
                    </a:srgbClr>
                  </a:outerShdw>
                </a:effectLst>
                <a:latin typeface="Helvetica"/>
                <a:cs typeface="Helvetica"/>
              </a:rPr>
              <a:t>CTD</a:t>
            </a:r>
            <a:r>
              <a:rPr lang="en-US" sz="2400" b="1" cap="none" spc="0" dirty="0" smtClean="0">
                <a:ln w="25400">
                  <a:solidFill>
                    <a:srgbClr val="008000"/>
                  </a:solidFill>
                  <a:prstDash val="solid"/>
                </a:ln>
                <a:solidFill>
                  <a:schemeClr val="bg1"/>
                </a:solidFill>
                <a:effectLst>
                  <a:outerShdw blurRad="41275" dist="20320" dir="1800000" algn="tl" rotWithShape="0">
                    <a:srgbClr val="000000">
                      <a:alpha val="40000"/>
                    </a:srgbClr>
                  </a:outerShdw>
                </a:effectLst>
                <a:latin typeface="Helvetica"/>
                <a:cs typeface="Helvetica"/>
              </a:rPr>
              <a:t> 2</a:t>
            </a:r>
            <a:endParaRPr lang="en-US" sz="2400" b="1" cap="none" spc="0" dirty="0">
              <a:ln w="25400">
                <a:solidFill>
                  <a:srgbClr val="008000"/>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cxnSp>
        <p:nvCxnSpPr>
          <p:cNvPr id="20" name="Straight Arrow Connector 19"/>
          <p:cNvCxnSpPr/>
          <p:nvPr/>
        </p:nvCxnSpPr>
        <p:spPr>
          <a:xfrm>
            <a:off x="6699251" y="3168105"/>
            <a:ext cx="467330" cy="0"/>
          </a:xfrm>
          <a:prstGeom prst="straightConnector1">
            <a:avLst/>
          </a:prstGeom>
          <a:ln w="47625">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5625369" y="2937272"/>
            <a:ext cx="1073882" cy="461665"/>
          </a:xfrm>
          <a:prstGeom prst="rect">
            <a:avLst/>
          </a:prstGeom>
          <a:noFill/>
        </p:spPr>
        <p:txBody>
          <a:bodyPr wrap="none" lIns="91440" tIns="45720" rIns="91440" bIns="45720">
            <a:spAutoFit/>
          </a:bodyPr>
          <a:lstStyle/>
          <a:p>
            <a:pPr algn="ctr"/>
            <a:r>
              <a:rPr lang="en-US" sz="2400" b="1" dirty="0" smtClean="0">
                <a:ln w="25400">
                  <a:solidFill>
                    <a:srgbClr val="008000"/>
                  </a:solidFill>
                  <a:prstDash val="solid"/>
                </a:ln>
                <a:solidFill>
                  <a:schemeClr val="bg1"/>
                </a:solidFill>
                <a:effectLst>
                  <a:outerShdw blurRad="41275" dist="20320" dir="1800000" algn="tl" rotWithShape="0">
                    <a:srgbClr val="000000">
                      <a:alpha val="40000"/>
                    </a:srgbClr>
                  </a:outerShdw>
                </a:effectLst>
                <a:latin typeface="Helvetica"/>
                <a:cs typeface="Helvetica"/>
              </a:rPr>
              <a:t>CTD</a:t>
            </a:r>
            <a:r>
              <a:rPr lang="en-US" sz="2400" b="1" cap="none" spc="0" dirty="0" smtClean="0">
                <a:ln w="25400">
                  <a:solidFill>
                    <a:srgbClr val="008000"/>
                  </a:solidFill>
                  <a:prstDash val="solid"/>
                </a:ln>
                <a:solidFill>
                  <a:schemeClr val="bg1"/>
                </a:solidFill>
                <a:effectLst>
                  <a:outerShdw blurRad="41275" dist="20320" dir="1800000" algn="tl" rotWithShape="0">
                    <a:srgbClr val="000000">
                      <a:alpha val="40000"/>
                    </a:srgbClr>
                  </a:outerShdw>
                </a:effectLst>
                <a:latin typeface="Helvetica"/>
                <a:cs typeface="Helvetica"/>
              </a:rPr>
              <a:t> 2</a:t>
            </a:r>
            <a:endParaRPr lang="en-US" sz="2400" b="1" cap="none" spc="0" dirty="0">
              <a:ln w="25400">
                <a:solidFill>
                  <a:srgbClr val="008000"/>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sp>
        <p:nvSpPr>
          <p:cNvPr id="23" name="Rectangle 22"/>
          <p:cNvSpPr/>
          <p:nvPr/>
        </p:nvSpPr>
        <p:spPr>
          <a:xfrm>
            <a:off x="2374514" y="4886299"/>
            <a:ext cx="453970" cy="523220"/>
          </a:xfrm>
          <a:prstGeom prst="rect">
            <a:avLst/>
          </a:prstGeom>
          <a:noFill/>
        </p:spPr>
        <p:txBody>
          <a:bodyPr wrap="none" lIns="91440" tIns="45720" rIns="91440" bIns="45720">
            <a:spAutoFit/>
          </a:bodyPr>
          <a:lstStyle/>
          <a:p>
            <a:pPr algn="ctr"/>
            <a:r>
              <a:rPr lang="en-US" sz="2800" b="1" dirty="0" smtClean="0">
                <a:ln w="25400">
                  <a:solidFill>
                    <a:srgbClr val="660066"/>
                  </a:solidFill>
                  <a:prstDash val="solid"/>
                </a:ln>
                <a:solidFill>
                  <a:schemeClr val="bg1"/>
                </a:solidFill>
                <a:effectLst>
                  <a:outerShdw blurRad="41275" dist="20320" dir="1800000" algn="tl" rotWithShape="0">
                    <a:srgbClr val="000000">
                      <a:alpha val="40000"/>
                    </a:srgbClr>
                  </a:outerShdw>
                </a:effectLst>
                <a:latin typeface="Helvetica"/>
                <a:cs typeface="Helvetica"/>
              </a:rPr>
              <a:t>A</a:t>
            </a:r>
            <a:endParaRPr lang="en-US" sz="2800" b="1" cap="none" spc="0" dirty="0">
              <a:ln w="25400">
                <a:solidFill>
                  <a:srgbClr val="660066"/>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sp>
        <p:nvSpPr>
          <p:cNvPr id="25" name="Rectangle 24"/>
          <p:cNvSpPr/>
          <p:nvPr/>
        </p:nvSpPr>
        <p:spPr>
          <a:xfrm>
            <a:off x="1676859" y="1369586"/>
            <a:ext cx="443977" cy="523220"/>
          </a:xfrm>
          <a:prstGeom prst="rect">
            <a:avLst/>
          </a:prstGeom>
          <a:noFill/>
        </p:spPr>
        <p:txBody>
          <a:bodyPr wrap="none" lIns="91440" tIns="45720" rIns="91440" bIns="45720">
            <a:spAutoFit/>
          </a:bodyPr>
          <a:lstStyle/>
          <a:p>
            <a:pPr algn="ctr"/>
            <a:r>
              <a:rPr lang="en-US" sz="2800" b="1"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Helvetica"/>
                <a:cs typeface="Helvetica"/>
              </a:rPr>
              <a:t>R</a:t>
            </a:r>
            <a:endParaRPr lang="en-US" sz="32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sp>
        <p:nvSpPr>
          <p:cNvPr id="26" name="Rectangle 25"/>
          <p:cNvSpPr/>
          <p:nvPr/>
        </p:nvSpPr>
        <p:spPr>
          <a:xfrm>
            <a:off x="5773329" y="1379214"/>
            <a:ext cx="443977" cy="523220"/>
          </a:xfrm>
          <a:prstGeom prst="rect">
            <a:avLst/>
          </a:prstGeom>
          <a:noFill/>
        </p:spPr>
        <p:txBody>
          <a:bodyPr wrap="none" lIns="91440" tIns="45720" rIns="91440" bIns="45720">
            <a:spAutoFit/>
          </a:bodyPr>
          <a:lstStyle/>
          <a:p>
            <a:pPr algn="ctr"/>
            <a:r>
              <a:rPr lang="en-US" sz="2800" b="1"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Helvetica"/>
                <a:cs typeface="Helvetica"/>
              </a:rPr>
              <a:t>R</a:t>
            </a:r>
            <a:endParaRPr lang="en-US" sz="28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cxnSp>
        <p:nvCxnSpPr>
          <p:cNvPr id="27" name="Straight Arrow Connector 26"/>
          <p:cNvCxnSpPr/>
          <p:nvPr/>
        </p:nvCxnSpPr>
        <p:spPr>
          <a:xfrm>
            <a:off x="6313285" y="2462492"/>
            <a:ext cx="553596" cy="1"/>
          </a:xfrm>
          <a:prstGeom prst="straightConnector1">
            <a:avLst/>
          </a:prstGeom>
          <a:ln w="47625">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28" name="Rectangle 27"/>
          <p:cNvSpPr/>
          <p:nvPr/>
        </p:nvSpPr>
        <p:spPr>
          <a:xfrm>
            <a:off x="5591475" y="2244945"/>
            <a:ext cx="800219" cy="461665"/>
          </a:xfrm>
          <a:prstGeom prst="rect">
            <a:avLst/>
          </a:prstGeom>
          <a:noFill/>
        </p:spPr>
        <p:txBody>
          <a:bodyPr wrap="none" lIns="91440" tIns="45720" rIns="91440" bIns="45720">
            <a:spAutoFit/>
          </a:bodyPr>
          <a:lstStyle/>
          <a:p>
            <a:pPr algn="ctr"/>
            <a:r>
              <a:rPr lang="en-US" sz="2400" b="1" dirty="0" smtClean="0">
                <a:ln w="25400">
                  <a:solidFill>
                    <a:srgbClr val="0000FF"/>
                  </a:solidFill>
                  <a:prstDash val="solid"/>
                </a:ln>
                <a:solidFill>
                  <a:schemeClr val="bg1"/>
                </a:solidFill>
                <a:effectLst>
                  <a:outerShdw blurRad="41275" dist="20320" dir="1800000" algn="tl" rotWithShape="0">
                    <a:srgbClr val="000000">
                      <a:alpha val="40000"/>
                    </a:srgbClr>
                  </a:outerShdw>
                </a:effectLst>
                <a:latin typeface="Helvetica"/>
                <a:cs typeface="Helvetica"/>
              </a:rPr>
              <a:t>TPV</a:t>
            </a:r>
            <a:endParaRPr lang="en-US" sz="2400" b="1" cap="none" spc="0" dirty="0">
              <a:ln w="25400">
                <a:solidFill>
                  <a:srgbClr val="0000FF"/>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sp>
        <p:nvSpPr>
          <p:cNvPr id="30" name="Rectangle 29"/>
          <p:cNvSpPr/>
          <p:nvPr/>
        </p:nvSpPr>
        <p:spPr>
          <a:xfrm>
            <a:off x="3122681" y="5409519"/>
            <a:ext cx="404002" cy="523220"/>
          </a:xfrm>
          <a:prstGeom prst="rect">
            <a:avLst/>
          </a:prstGeom>
          <a:noFill/>
        </p:spPr>
        <p:txBody>
          <a:bodyPr wrap="none" lIns="91440" tIns="45720" rIns="91440" bIns="45720">
            <a:spAutoFit/>
          </a:bodyPr>
          <a:lstStyle/>
          <a:p>
            <a:pPr algn="ctr"/>
            <a:r>
              <a:rPr lang="en-US" sz="2800" b="1" dirty="0" smtClean="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rPr>
              <a:t>L</a:t>
            </a:r>
            <a:endParaRPr lang="en-US" sz="2800" b="1" cap="none" spc="0" dirty="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sp>
        <p:nvSpPr>
          <p:cNvPr id="31" name="Content Placeholder 2"/>
          <p:cNvSpPr txBox="1">
            <a:spLocks/>
          </p:cNvSpPr>
          <p:nvPr/>
        </p:nvSpPr>
        <p:spPr>
          <a:xfrm>
            <a:off x="3144300" y="6464425"/>
            <a:ext cx="1345356" cy="35162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b="1" dirty="0" smtClean="0">
                <a:solidFill>
                  <a:srgbClr val="FF0000"/>
                </a:solidFill>
                <a:latin typeface="Arial" panose="020B0604020202020204" pitchFamily="34" charset="0"/>
                <a:cs typeface="Arial" panose="020B0604020202020204" pitchFamily="34" charset="0"/>
              </a:rPr>
              <a:t>982 hPa</a:t>
            </a:r>
            <a:endParaRPr lang="en-US" sz="1400" b="1" dirty="0">
              <a:solidFill>
                <a:srgbClr val="FF0000"/>
              </a:solidFill>
              <a:latin typeface="Arial" panose="020B0604020202020204" pitchFamily="34" charset="0"/>
              <a:cs typeface="Arial" panose="020B0604020202020204" pitchFamily="34" charset="0"/>
            </a:endParaRPr>
          </a:p>
        </p:txBody>
      </p:sp>
      <p:sp>
        <p:nvSpPr>
          <p:cNvPr id="24" name="Title 1"/>
          <p:cNvSpPr>
            <a:spLocks noGrp="1"/>
          </p:cNvSpPr>
          <p:nvPr>
            <p:ph type="title"/>
          </p:nvPr>
        </p:nvSpPr>
        <p:spPr>
          <a:xfrm>
            <a:off x="334283" y="-33716"/>
            <a:ext cx="8891111" cy="722220"/>
          </a:xfrm>
        </p:spPr>
        <p:txBody>
          <a:bodyPr>
            <a:noAutofit/>
          </a:bodyPr>
          <a:lstStyle/>
          <a:p>
            <a:pPr algn="l"/>
            <a:r>
              <a:rPr lang="en-US" sz="2800" b="1" dirty="0" smtClean="0">
                <a:solidFill>
                  <a:srgbClr val="FF0000"/>
                </a:solidFill>
                <a:latin typeface="Arial" panose="020B0604020202020204" pitchFamily="34" charset="0"/>
                <a:cs typeface="Arial" panose="020B0604020202020204" pitchFamily="34" charset="0"/>
              </a:rPr>
              <a:t>1978 Cleveland Superbomb</a:t>
            </a:r>
            <a:endParaRPr lang="en-US" sz="2800" b="1" dirty="0">
              <a:solidFill>
                <a:srgbClr val="FF0000"/>
              </a:solidFill>
              <a:latin typeface="Arial" panose="020B0604020202020204" pitchFamily="34" charset="0"/>
              <a:cs typeface="Arial" panose="020B0604020202020204" pitchFamily="34" charset="0"/>
            </a:endParaRPr>
          </a:p>
        </p:txBody>
      </p:sp>
      <p:sp>
        <p:nvSpPr>
          <p:cNvPr id="29" name="Title 1"/>
          <p:cNvSpPr txBox="1">
            <a:spLocks/>
          </p:cNvSpPr>
          <p:nvPr/>
        </p:nvSpPr>
        <p:spPr>
          <a:xfrm>
            <a:off x="52394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dirty="0" smtClean="0">
                <a:latin typeface="Arial" panose="020B0604020202020204" pitchFamily="34" charset="0"/>
                <a:cs typeface="Arial" panose="020B0604020202020204" pitchFamily="34" charset="0"/>
              </a:rPr>
              <a:t>Hakim et al. (1995, 1996)</a:t>
            </a:r>
            <a:endParaRPr lang="en-US" sz="1800" dirty="0">
              <a:latin typeface="Arial" panose="020B0604020202020204" pitchFamily="34" charset="0"/>
              <a:cs typeface="Arial" panose="020B0604020202020204" pitchFamily="34" charset="0"/>
            </a:endParaRPr>
          </a:p>
        </p:txBody>
      </p:sp>
      <p:sp>
        <p:nvSpPr>
          <p:cNvPr id="32" name="Content Placeholder 2"/>
          <p:cNvSpPr txBox="1">
            <a:spLocks/>
          </p:cNvSpPr>
          <p:nvPr/>
        </p:nvSpPr>
        <p:spPr>
          <a:xfrm>
            <a:off x="434435" y="738611"/>
            <a:ext cx="8109859" cy="413952"/>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a:buNone/>
            </a:pPr>
            <a:r>
              <a:rPr lang="en-US" sz="1600" b="1" dirty="0" smtClean="0">
                <a:latin typeface="Arial" panose="020B0604020202020204" pitchFamily="34" charset="0"/>
                <a:cs typeface="Arial" panose="020B0604020202020204" pitchFamily="34" charset="0"/>
              </a:rPr>
              <a:t>0000 UTC 26 January 1978</a:t>
            </a:r>
            <a:endParaRPr lang="en-US" sz="1600" b="1" baseline="30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546019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creen Shot 2016-03-19 at 11.06.4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505" y="3963795"/>
            <a:ext cx="3721608" cy="2858627"/>
          </a:xfrm>
          <a:prstGeom prst="rect">
            <a:avLst/>
          </a:prstGeom>
        </p:spPr>
      </p:pic>
      <p:pic>
        <p:nvPicPr>
          <p:cNvPr id="3" name="Picture 2" descr="Screen Shot 2016-03-19 at 11.05.40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7225" y="1058267"/>
            <a:ext cx="3721608" cy="2858627"/>
          </a:xfrm>
          <a:prstGeom prst="rect">
            <a:avLst/>
          </a:prstGeom>
        </p:spPr>
      </p:pic>
      <p:pic>
        <p:nvPicPr>
          <p:cNvPr id="2" name="Picture 1" descr="Screen Shot 2016-03-19 at 11.04.21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845" y="1070596"/>
            <a:ext cx="3721608" cy="2824835"/>
          </a:xfrm>
          <a:prstGeom prst="rect">
            <a:avLst/>
          </a:prstGeom>
        </p:spPr>
      </p:pic>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2821430" y="2726647"/>
            <a:ext cx="295846" cy="316179"/>
          </a:xfrm>
          <a:prstGeom prst="straightConnector1">
            <a:avLst/>
          </a:prstGeom>
          <a:ln w="47625">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2424737" y="2959941"/>
            <a:ext cx="800219" cy="461665"/>
          </a:xfrm>
          <a:prstGeom prst="rect">
            <a:avLst/>
          </a:prstGeom>
          <a:noFill/>
        </p:spPr>
        <p:txBody>
          <a:bodyPr wrap="none" lIns="91440" tIns="45720" rIns="91440" bIns="45720">
            <a:spAutoFit/>
          </a:bodyPr>
          <a:lstStyle/>
          <a:p>
            <a:pPr algn="ctr"/>
            <a:r>
              <a:rPr lang="en-US" sz="2400" b="1" dirty="0" smtClean="0">
                <a:ln w="25400">
                  <a:solidFill>
                    <a:srgbClr val="0000FF"/>
                  </a:solidFill>
                  <a:prstDash val="solid"/>
                </a:ln>
                <a:solidFill>
                  <a:schemeClr val="bg1"/>
                </a:solidFill>
                <a:effectLst>
                  <a:outerShdw blurRad="41275" dist="20320" dir="1800000" algn="tl" rotWithShape="0">
                    <a:srgbClr val="000000">
                      <a:alpha val="40000"/>
                    </a:srgbClr>
                  </a:outerShdw>
                </a:effectLst>
                <a:latin typeface="Helvetica"/>
                <a:cs typeface="Helvetica"/>
              </a:rPr>
              <a:t>TPV</a:t>
            </a:r>
            <a:endParaRPr lang="en-US" sz="2400" b="1" cap="none" spc="0" dirty="0">
              <a:ln w="25400">
                <a:solidFill>
                  <a:srgbClr val="0000FF"/>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cxnSp>
        <p:nvCxnSpPr>
          <p:cNvPr id="16" name="Straight Arrow Connector 15"/>
          <p:cNvCxnSpPr/>
          <p:nvPr/>
        </p:nvCxnSpPr>
        <p:spPr>
          <a:xfrm flipH="1">
            <a:off x="3698915" y="1879250"/>
            <a:ext cx="123287" cy="473038"/>
          </a:xfrm>
          <a:prstGeom prst="straightConnector1">
            <a:avLst/>
          </a:prstGeom>
          <a:ln w="47625">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3203606" y="1451262"/>
            <a:ext cx="1073882" cy="461665"/>
          </a:xfrm>
          <a:prstGeom prst="rect">
            <a:avLst/>
          </a:prstGeom>
          <a:noFill/>
        </p:spPr>
        <p:txBody>
          <a:bodyPr wrap="none" lIns="91440" tIns="45720" rIns="91440" bIns="45720">
            <a:spAutoFit/>
          </a:bodyPr>
          <a:lstStyle/>
          <a:p>
            <a:pPr algn="ctr"/>
            <a:r>
              <a:rPr lang="en-US" sz="2400" b="1" dirty="0" smtClean="0">
                <a:ln w="25400">
                  <a:solidFill>
                    <a:srgbClr val="008000"/>
                  </a:solidFill>
                  <a:prstDash val="solid"/>
                </a:ln>
                <a:solidFill>
                  <a:schemeClr val="bg1"/>
                </a:solidFill>
                <a:effectLst>
                  <a:outerShdw blurRad="41275" dist="20320" dir="1800000" algn="tl" rotWithShape="0">
                    <a:srgbClr val="000000">
                      <a:alpha val="40000"/>
                    </a:srgbClr>
                  </a:outerShdw>
                </a:effectLst>
                <a:latin typeface="Helvetica"/>
                <a:cs typeface="Helvetica"/>
              </a:rPr>
              <a:t>CTD</a:t>
            </a:r>
            <a:r>
              <a:rPr lang="en-US" sz="2400" b="1" cap="none" spc="0" dirty="0" smtClean="0">
                <a:ln w="25400">
                  <a:solidFill>
                    <a:srgbClr val="008000"/>
                  </a:solidFill>
                  <a:prstDash val="solid"/>
                </a:ln>
                <a:solidFill>
                  <a:schemeClr val="bg1"/>
                </a:solidFill>
                <a:effectLst>
                  <a:outerShdw blurRad="41275" dist="20320" dir="1800000" algn="tl" rotWithShape="0">
                    <a:srgbClr val="000000">
                      <a:alpha val="40000"/>
                    </a:srgbClr>
                  </a:outerShdw>
                </a:effectLst>
                <a:latin typeface="Helvetica"/>
                <a:cs typeface="Helvetica"/>
              </a:rPr>
              <a:t> 2</a:t>
            </a:r>
            <a:endParaRPr lang="en-US" sz="2400" b="1" cap="none" spc="0" dirty="0">
              <a:ln w="25400">
                <a:solidFill>
                  <a:srgbClr val="008000"/>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sp>
        <p:nvSpPr>
          <p:cNvPr id="23" name="Rectangle 22"/>
          <p:cNvSpPr/>
          <p:nvPr/>
        </p:nvSpPr>
        <p:spPr>
          <a:xfrm>
            <a:off x="2922136" y="5243839"/>
            <a:ext cx="453970" cy="523220"/>
          </a:xfrm>
          <a:prstGeom prst="rect">
            <a:avLst/>
          </a:prstGeom>
          <a:noFill/>
        </p:spPr>
        <p:txBody>
          <a:bodyPr wrap="none" lIns="91440" tIns="45720" rIns="91440" bIns="45720">
            <a:spAutoFit/>
          </a:bodyPr>
          <a:lstStyle/>
          <a:p>
            <a:pPr algn="ctr"/>
            <a:r>
              <a:rPr lang="en-US" sz="2800" b="1" dirty="0" smtClean="0">
                <a:ln w="25400">
                  <a:solidFill>
                    <a:srgbClr val="660066"/>
                  </a:solidFill>
                  <a:prstDash val="solid"/>
                </a:ln>
                <a:solidFill>
                  <a:schemeClr val="bg1"/>
                </a:solidFill>
                <a:effectLst>
                  <a:outerShdw blurRad="41275" dist="20320" dir="1800000" algn="tl" rotWithShape="0">
                    <a:srgbClr val="000000">
                      <a:alpha val="40000"/>
                    </a:srgbClr>
                  </a:outerShdw>
                </a:effectLst>
                <a:latin typeface="Helvetica"/>
                <a:cs typeface="Helvetica"/>
              </a:rPr>
              <a:t>A</a:t>
            </a:r>
            <a:endParaRPr lang="en-US" sz="2800" b="1" cap="none" spc="0" dirty="0">
              <a:ln w="25400">
                <a:solidFill>
                  <a:srgbClr val="660066"/>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sp>
        <p:nvSpPr>
          <p:cNvPr id="25" name="Rectangle 24"/>
          <p:cNvSpPr/>
          <p:nvPr/>
        </p:nvSpPr>
        <p:spPr>
          <a:xfrm>
            <a:off x="1943355" y="1591553"/>
            <a:ext cx="443977" cy="523220"/>
          </a:xfrm>
          <a:prstGeom prst="rect">
            <a:avLst/>
          </a:prstGeom>
          <a:noFill/>
        </p:spPr>
        <p:txBody>
          <a:bodyPr wrap="none" lIns="91440" tIns="45720" rIns="91440" bIns="45720">
            <a:spAutoFit/>
          </a:bodyPr>
          <a:lstStyle/>
          <a:p>
            <a:pPr algn="ctr"/>
            <a:r>
              <a:rPr lang="en-US" sz="2800" b="1"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Helvetica"/>
                <a:cs typeface="Helvetica"/>
              </a:rPr>
              <a:t>R</a:t>
            </a:r>
            <a:endParaRPr lang="en-US" sz="32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sp>
        <p:nvSpPr>
          <p:cNvPr id="26" name="Rectangle 25"/>
          <p:cNvSpPr/>
          <p:nvPr/>
        </p:nvSpPr>
        <p:spPr>
          <a:xfrm>
            <a:off x="5996532" y="1586288"/>
            <a:ext cx="443977" cy="523220"/>
          </a:xfrm>
          <a:prstGeom prst="rect">
            <a:avLst/>
          </a:prstGeom>
          <a:noFill/>
        </p:spPr>
        <p:txBody>
          <a:bodyPr wrap="none" lIns="91440" tIns="45720" rIns="91440" bIns="45720">
            <a:spAutoFit/>
          </a:bodyPr>
          <a:lstStyle/>
          <a:p>
            <a:pPr algn="ctr"/>
            <a:r>
              <a:rPr lang="en-US" sz="2800" b="1"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Helvetica"/>
                <a:cs typeface="Helvetica"/>
              </a:rPr>
              <a:t>R</a:t>
            </a:r>
            <a:endParaRPr lang="en-US" sz="28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cxnSp>
        <p:nvCxnSpPr>
          <p:cNvPr id="27" name="Straight Arrow Connector 26"/>
          <p:cNvCxnSpPr/>
          <p:nvPr/>
        </p:nvCxnSpPr>
        <p:spPr>
          <a:xfrm flipV="1">
            <a:off x="6919430" y="2731099"/>
            <a:ext cx="295846" cy="316179"/>
          </a:xfrm>
          <a:prstGeom prst="straightConnector1">
            <a:avLst/>
          </a:prstGeom>
          <a:ln w="47625">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28" name="Rectangle 27"/>
          <p:cNvSpPr/>
          <p:nvPr/>
        </p:nvSpPr>
        <p:spPr>
          <a:xfrm>
            <a:off x="6544261" y="2964393"/>
            <a:ext cx="800219" cy="461665"/>
          </a:xfrm>
          <a:prstGeom prst="rect">
            <a:avLst/>
          </a:prstGeom>
          <a:noFill/>
        </p:spPr>
        <p:txBody>
          <a:bodyPr wrap="none" lIns="91440" tIns="45720" rIns="91440" bIns="45720">
            <a:spAutoFit/>
          </a:bodyPr>
          <a:lstStyle/>
          <a:p>
            <a:pPr algn="ctr"/>
            <a:r>
              <a:rPr lang="en-US" sz="2400" b="1" dirty="0" smtClean="0">
                <a:ln w="25400">
                  <a:solidFill>
                    <a:srgbClr val="0000FF"/>
                  </a:solidFill>
                  <a:prstDash val="solid"/>
                </a:ln>
                <a:solidFill>
                  <a:schemeClr val="bg1"/>
                </a:solidFill>
                <a:effectLst>
                  <a:outerShdw blurRad="41275" dist="20320" dir="1800000" algn="tl" rotWithShape="0">
                    <a:srgbClr val="000000">
                      <a:alpha val="40000"/>
                    </a:srgbClr>
                  </a:outerShdw>
                </a:effectLst>
                <a:latin typeface="Helvetica"/>
                <a:cs typeface="Helvetica"/>
              </a:rPr>
              <a:t>TPV</a:t>
            </a:r>
            <a:endParaRPr lang="en-US" sz="2400" b="1" cap="none" spc="0" dirty="0">
              <a:ln w="25400">
                <a:solidFill>
                  <a:srgbClr val="0000FF"/>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cxnSp>
        <p:nvCxnSpPr>
          <p:cNvPr id="29" name="Straight Arrow Connector 28"/>
          <p:cNvCxnSpPr/>
          <p:nvPr/>
        </p:nvCxnSpPr>
        <p:spPr>
          <a:xfrm flipH="1">
            <a:off x="7784585" y="1834386"/>
            <a:ext cx="123287" cy="473038"/>
          </a:xfrm>
          <a:prstGeom prst="straightConnector1">
            <a:avLst/>
          </a:prstGeom>
          <a:ln w="47625">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7289276" y="1431056"/>
            <a:ext cx="1073882" cy="461665"/>
          </a:xfrm>
          <a:prstGeom prst="rect">
            <a:avLst/>
          </a:prstGeom>
          <a:noFill/>
        </p:spPr>
        <p:txBody>
          <a:bodyPr wrap="none" lIns="91440" tIns="45720" rIns="91440" bIns="45720">
            <a:spAutoFit/>
          </a:bodyPr>
          <a:lstStyle/>
          <a:p>
            <a:pPr algn="ctr"/>
            <a:r>
              <a:rPr lang="en-US" sz="2400" b="1" dirty="0" smtClean="0">
                <a:ln w="25400">
                  <a:solidFill>
                    <a:srgbClr val="008000"/>
                  </a:solidFill>
                  <a:prstDash val="solid"/>
                </a:ln>
                <a:solidFill>
                  <a:schemeClr val="bg1"/>
                </a:solidFill>
                <a:effectLst>
                  <a:outerShdw blurRad="41275" dist="20320" dir="1800000" algn="tl" rotWithShape="0">
                    <a:srgbClr val="000000">
                      <a:alpha val="40000"/>
                    </a:srgbClr>
                  </a:outerShdw>
                </a:effectLst>
                <a:latin typeface="Helvetica"/>
                <a:cs typeface="Helvetica"/>
              </a:rPr>
              <a:t>CTD</a:t>
            </a:r>
            <a:r>
              <a:rPr lang="en-US" sz="2400" b="1" cap="none" spc="0" dirty="0" smtClean="0">
                <a:ln w="25400">
                  <a:solidFill>
                    <a:srgbClr val="008000"/>
                  </a:solidFill>
                  <a:prstDash val="solid"/>
                </a:ln>
                <a:solidFill>
                  <a:schemeClr val="bg1"/>
                </a:solidFill>
                <a:effectLst>
                  <a:outerShdw blurRad="41275" dist="20320" dir="1800000" algn="tl" rotWithShape="0">
                    <a:srgbClr val="000000">
                      <a:alpha val="40000"/>
                    </a:srgbClr>
                  </a:outerShdw>
                </a:effectLst>
                <a:latin typeface="Helvetica"/>
                <a:cs typeface="Helvetica"/>
              </a:rPr>
              <a:t> 2</a:t>
            </a:r>
            <a:endParaRPr lang="en-US" sz="2400" b="1" cap="none" spc="0" dirty="0">
              <a:ln w="25400">
                <a:solidFill>
                  <a:srgbClr val="008000"/>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sp>
        <p:nvSpPr>
          <p:cNvPr id="31" name="Rectangle 30"/>
          <p:cNvSpPr/>
          <p:nvPr/>
        </p:nvSpPr>
        <p:spPr>
          <a:xfrm>
            <a:off x="3179912" y="4806922"/>
            <a:ext cx="404002" cy="523220"/>
          </a:xfrm>
          <a:prstGeom prst="rect">
            <a:avLst/>
          </a:prstGeom>
          <a:noFill/>
        </p:spPr>
        <p:txBody>
          <a:bodyPr wrap="none" lIns="91440" tIns="45720" rIns="91440" bIns="45720">
            <a:spAutoFit/>
          </a:bodyPr>
          <a:lstStyle/>
          <a:p>
            <a:pPr algn="ctr"/>
            <a:r>
              <a:rPr lang="en-US" sz="2800" b="1" dirty="0" smtClean="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rPr>
              <a:t>L</a:t>
            </a:r>
            <a:endParaRPr lang="en-US" sz="2800" b="1" cap="none" spc="0" dirty="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sp>
        <p:nvSpPr>
          <p:cNvPr id="32" name="Content Placeholder 2"/>
          <p:cNvSpPr txBox="1">
            <a:spLocks/>
          </p:cNvSpPr>
          <p:nvPr/>
        </p:nvSpPr>
        <p:spPr>
          <a:xfrm>
            <a:off x="3144300" y="6464425"/>
            <a:ext cx="1345356" cy="35162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b="1" dirty="0" smtClean="0">
                <a:solidFill>
                  <a:srgbClr val="FF0000"/>
                </a:solidFill>
                <a:latin typeface="Arial" panose="020B0604020202020204" pitchFamily="34" charset="0"/>
                <a:cs typeface="Arial" panose="020B0604020202020204" pitchFamily="34" charset="0"/>
              </a:rPr>
              <a:t>955 hPa</a:t>
            </a:r>
            <a:endParaRPr lang="en-US" sz="1400" b="1" dirty="0">
              <a:solidFill>
                <a:srgbClr val="FF0000"/>
              </a:solidFill>
              <a:latin typeface="Arial" panose="020B0604020202020204" pitchFamily="34" charset="0"/>
              <a:cs typeface="Arial" panose="020B0604020202020204" pitchFamily="34" charset="0"/>
            </a:endParaRPr>
          </a:p>
        </p:txBody>
      </p:sp>
      <p:sp>
        <p:nvSpPr>
          <p:cNvPr id="24" name="Title 1"/>
          <p:cNvSpPr>
            <a:spLocks noGrp="1"/>
          </p:cNvSpPr>
          <p:nvPr>
            <p:ph type="title"/>
          </p:nvPr>
        </p:nvSpPr>
        <p:spPr>
          <a:xfrm>
            <a:off x="334283" y="-33716"/>
            <a:ext cx="8891111" cy="722220"/>
          </a:xfrm>
        </p:spPr>
        <p:txBody>
          <a:bodyPr>
            <a:noAutofit/>
          </a:bodyPr>
          <a:lstStyle/>
          <a:p>
            <a:pPr algn="l"/>
            <a:r>
              <a:rPr lang="en-US" sz="2800" b="1" dirty="0" smtClean="0">
                <a:solidFill>
                  <a:srgbClr val="FF0000"/>
                </a:solidFill>
                <a:latin typeface="Arial" panose="020B0604020202020204" pitchFamily="34" charset="0"/>
                <a:cs typeface="Arial" panose="020B0604020202020204" pitchFamily="34" charset="0"/>
              </a:rPr>
              <a:t>1978 Cleveland Superbomb</a:t>
            </a:r>
            <a:endParaRPr lang="en-US" sz="2800" b="1" dirty="0">
              <a:solidFill>
                <a:srgbClr val="FF0000"/>
              </a:solidFill>
              <a:latin typeface="Arial" panose="020B0604020202020204" pitchFamily="34" charset="0"/>
              <a:cs typeface="Arial" panose="020B0604020202020204" pitchFamily="34" charset="0"/>
            </a:endParaRPr>
          </a:p>
        </p:txBody>
      </p:sp>
      <p:sp>
        <p:nvSpPr>
          <p:cNvPr id="33" name="Title 1"/>
          <p:cNvSpPr txBox="1">
            <a:spLocks/>
          </p:cNvSpPr>
          <p:nvPr/>
        </p:nvSpPr>
        <p:spPr>
          <a:xfrm>
            <a:off x="52394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dirty="0" smtClean="0">
                <a:latin typeface="Arial" panose="020B0604020202020204" pitchFamily="34" charset="0"/>
                <a:cs typeface="Arial" panose="020B0604020202020204" pitchFamily="34" charset="0"/>
              </a:rPr>
              <a:t>Hakim et al. (1995, 1996)</a:t>
            </a:r>
            <a:endParaRPr lang="en-US" sz="1800" dirty="0">
              <a:latin typeface="Arial" panose="020B0604020202020204" pitchFamily="34" charset="0"/>
              <a:cs typeface="Arial" panose="020B0604020202020204" pitchFamily="34" charset="0"/>
            </a:endParaRPr>
          </a:p>
        </p:txBody>
      </p:sp>
      <p:sp>
        <p:nvSpPr>
          <p:cNvPr id="34" name="Content Placeholder 2"/>
          <p:cNvSpPr txBox="1">
            <a:spLocks/>
          </p:cNvSpPr>
          <p:nvPr/>
        </p:nvSpPr>
        <p:spPr>
          <a:xfrm>
            <a:off x="434435" y="738611"/>
            <a:ext cx="8109859" cy="413952"/>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a:buNone/>
            </a:pPr>
            <a:r>
              <a:rPr lang="en-US" sz="1600" b="1" dirty="0" smtClean="0">
                <a:latin typeface="Arial" panose="020B0604020202020204" pitchFamily="34" charset="0"/>
                <a:cs typeface="Arial" panose="020B0604020202020204" pitchFamily="34" charset="0"/>
              </a:rPr>
              <a:t>1200 UTC 26 January 1978</a:t>
            </a:r>
            <a:endParaRPr lang="en-US" sz="1600" b="1" baseline="30000" dirty="0">
              <a:latin typeface="Arial" panose="020B0604020202020204" pitchFamily="34" charset="0"/>
              <a:cs typeface="Arial" panose="020B0604020202020204" pitchFamily="34" charset="0"/>
            </a:endParaRPr>
          </a:p>
        </p:txBody>
      </p:sp>
      <p:sp>
        <p:nvSpPr>
          <p:cNvPr id="35" name="Content Placeholder 2"/>
          <p:cNvSpPr txBox="1">
            <a:spLocks/>
          </p:cNvSpPr>
          <p:nvPr/>
        </p:nvSpPr>
        <p:spPr>
          <a:xfrm>
            <a:off x="4391287" y="3905116"/>
            <a:ext cx="4472352" cy="269089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dirty="0" smtClean="0">
                <a:solidFill>
                  <a:srgbClr val="000000"/>
                </a:solidFill>
                <a:latin typeface="Arial" panose="020B0604020202020204" pitchFamily="34" charset="0"/>
                <a:cs typeface="Arial" panose="020B0604020202020204" pitchFamily="34" charset="0"/>
              </a:rPr>
              <a:t>(a) Dynamic tropopause (DT; 1.5 PVU) potential temperature (black contours, every 10 K) and wind (flags and </a:t>
            </a:r>
            <a:r>
              <a:rPr lang="en-US" sz="1400" dirty="0">
                <a:solidFill>
                  <a:srgbClr val="000000"/>
                </a:solidFill>
                <a:latin typeface="Arial" panose="020B0604020202020204" pitchFamily="34" charset="0"/>
                <a:cs typeface="Arial" panose="020B0604020202020204" pitchFamily="34" charset="0"/>
              </a:rPr>
              <a:t>barbs, </a:t>
            </a:r>
            <a:r>
              <a:rPr lang="en-US" sz="1400" dirty="0" smtClean="0">
                <a:solidFill>
                  <a:srgbClr val="000000"/>
                </a:solidFill>
                <a:latin typeface="Arial" panose="020B0604020202020204" pitchFamily="34" charset="0"/>
                <a:cs typeface="Arial" panose="020B0604020202020204" pitchFamily="34" charset="0"/>
              </a:rPr>
              <a:t>m s</a:t>
            </a:r>
            <a:r>
              <a:rPr lang="en-US" sz="1400" baseline="30000" dirty="0">
                <a:solidFill>
                  <a:srgbClr val="000000"/>
                </a:solidFill>
                <a:latin typeface="Arial" panose="020B0604020202020204" pitchFamily="34" charset="0"/>
                <a:cs typeface="Arial" panose="020B0604020202020204" pitchFamily="34" charset="0"/>
              </a:rPr>
              <a:t>−</a:t>
            </a:r>
            <a:r>
              <a:rPr lang="en-US" sz="1400" baseline="30000" dirty="0" smtClean="0">
                <a:solidFill>
                  <a:srgbClr val="000000"/>
                </a:solidFill>
                <a:latin typeface="Arial" panose="020B0604020202020204" pitchFamily="34" charset="0"/>
                <a:cs typeface="Arial" panose="020B0604020202020204" pitchFamily="34" charset="0"/>
              </a:rPr>
              <a:t>1</a:t>
            </a:r>
            <a:r>
              <a:rPr lang="en-US" sz="1400" dirty="0" smtClean="0">
                <a:solidFill>
                  <a:srgbClr val="000000"/>
                </a:solidFill>
                <a:latin typeface="Arial" panose="020B0604020202020204" pitchFamily="34" charset="0"/>
                <a:cs typeface="Arial" panose="020B0604020202020204" pitchFamily="34" charset="0"/>
              </a:rPr>
              <a:t>); (b) DT pressure (black contours, every 50 hPa) and relative vorticity (shaded every 2</a:t>
            </a:r>
            <a:r>
              <a:rPr lang="en-US" sz="1400" dirty="0" smtClean="0">
                <a:solidFill>
                  <a:srgbClr val="000000"/>
                </a:solidFill>
                <a:latin typeface="ＭＳ ゴシック"/>
                <a:ea typeface="ＭＳ ゴシック"/>
                <a:cs typeface="ＭＳ ゴシック"/>
              </a:rPr>
              <a:t>×</a:t>
            </a:r>
            <a:r>
              <a:rPr lang="en-US" sz="1400" dirty="0">
                <a:solidFill>
                  <a:srgbClr val="000000"/>
                </a:solidFill>
                <a:latin typeface="Arial" panose="020B0604020202020204" pitchFamily="34" charset="0"/>
                <a:cs typeface="Arial" panose="020B0604020202020204" pitchFamily="34" charset="0"/>
              </a:rPr>
              <a:t>10</a:t>
            </a:r>
            <a:r>
              <a:rPr lang="en-US" sz="1400" baseline="30000" dirty="0">
                <a:latin typeface="Arial" panose="020B0604020202020204" pitchFamily="34" charset="0"/>
                <a:cs typeface="Arial" panose="020B0604020202020204" pitchFamily="34" charset="0"/>
              </a:rPr>
              <a:t>−5</a:t>
            </a:r>
            <a:r>
              <a:rPr lang="en-US" sz="1400" dirty="0">
                <a:latin typeface="Arial" panose="020B0604020202020204" pitchFamily="34" charset="0"/>
                <a:cs typeface="Arial" panose="020B0604020202020204" pitchFamily="34" charset="0"/>
              </a:rPr>
              <a:t> s</a:t>
            </a:r>
            <a:r>
              <a:rPr lang="en-US" sz="1400" baseline="30000" dirty="0">
                <a:latin typeface="Arial" panose="020B0604020202020204" pitchFamily="34" charset="0"/>
                <a:cs typeface="Arial" panose="020B0604020202020204" pitchFamily="34" charset="0"/>
              </a:rPr>
              <a:t>−</a:t>
            </a:r>
            <a:r>
              <a:rPr lang="en-US" sz="1400" baseline="30000" dirty="0" smtClean="0">
                <a:latin typeface="Arial" panose="020B0604020202020204" pitchFamily="34" charset="0"/>
                <a:cs typeface="Arial" panose="020B0604020202020204" pitchFamily="34" charset="0"/>
              </a:rPr>
              <a:t>1</a:t>
            </a:r>
            <a:r>
              <a:rPr lang="en-US" sz="1400" dirty="0" smtClean="0">
                <a:latin typeface="Arial" panose="020B0604020202020204" pitchFamily="34" charset="0"/>
                <a:cs typeface="Arial" panose="020B0604020202020204" pitchFamily="34" charset="0"/>
              </a:rPr>
              <a:t> for values greater than </a:t>
            </a:r>
            <a:r>
              <a:rPr lang="en-US" sz="1400" dirty="0" smtClean="0">
                <a:solidFill>
                  <a:srgbClr val="000000"/>
                </a:solidFill>
                <a:latin typeface="Arial" panose="020B0604020202020204" pitchFamily="34" charset="0"/>
                <a:cs typeface="Arial" panose="020B0604020202020204" pitchFamily="34" charset="0"/>
              </a:rPr>
              <a:t>4</a:t>
            </a:r>
            <a:r>
              <a:rPr lang="en-US" sz="1400" dirty="0">
                <a:solidFill>
                  <a:srgbClr val="000000"/>
                </a:solidFill>
                <a:latin typeface="ＭＳ ゴシック"/>
                <a:ea typeface="ＭＳ ゴシック"/>
                <a:cs typeface="ＭＳ ゴシック"/>
              </a:rPr>
              <a:t>×</a:t>
            </a:r>
            <a:r>
              <a:rPr lang="en-US" sz="1400" dirty="0">
                <a:solidFill>
                  <a:srgbClr val="000000"/>
                </a:solidFill>
                <a:latin typeface="Arial" panose="020B0604020202020204" pitchFamily="34" charset="0"/>
                <a:cs typeface="Arial" panose="020B0604020202020204" pitchFamily="34" charset="0"/>
              </a:rPr>
              <a:t>10</a:t>
            </a:r>
            <a:r>
              <a:rPr lang="en-US" sz="1400" baseline="30000" dirty="0">
                <a:latin typeface="Arial" panose="020B0604020202020204" pitchFamily="34" charset="0"/>
                <a:cs typeface="Arial" panose="020B0604020202020204" pitchFamily="34" charset="0"/>
              </a:rPr>
              <a:t>−5</a:t>
            </a:r>
            <a:r>
              <a:rPr lang="en-US" sz="1400" dirty="0">
                <a:latin typeface="Arial" panose="020B0604020202020204" pitchFamily="34" charset="0"/>
                <a:cs typeface="Arial" panose="020B0604020202020204" pitchFamily="34" charset="0"/>
              </a:rPr>
              <a:t> s</a:t>
            </a:r>
            <a:r>
              <a:rPr lang="en-US" sz="1400" baseline="30000" dirty="0">
                <a:latin typeface="Arial" panose="020B0604020202020204" pitchFamily="34" charset="0"/>
                <a:cs typeface="Arial" panose="020B0604020202020204" pitchFamily="34" charset="0"/>
              </a:rPr>
              <a:t>−1 </a:t>
            </a:r>
            <a:r>
              <a:rPr lang="en-US" sz="1400" dirty="0" smtClean="0">
                <a:latin typeface="Arial" panose="020B0604020202020204" pitchFamily="34" charset="0"/>
                <a:cs typeface="Arial" panose="020B0604020202020204" pitchFamily="34" charset="0"/>
              </a:rPr>
              <a:t>); (c) surface potential temperature </a:t>
            </a:r>
            <a:r>
              <a:rPr lang="en-US" sz="1400" dirty="0" smtClean="0">
                <a:solidFill>
                  <a:srgbClr val="000000"/>
                </a:solidFill>
                <a:latin typeface="Arial" panose="020B0604020202020204" pitchFamily="34" charset="0"/>
                <a:cs typeface="Arial" panose="020B0604020202020204" pitchFamily="34" charset="0"/>
              </a:rPr>
              <a:t>(black contours, every 4 K) and relative vorticity (shaded every </a:t>
            </a:r>
            <a:r>
              <a:rPr lang="en-US" sz="1400" dirty="0">
                <a:solidFill>
                  <a:srgbClr val="000000"/>
                </a:solidFill>
                <a:latin typeface="Arial" panose="020B0604020202020204" pitchFamily="34" charset="0"/>
                <a:cs typeface="Arial" panose="020B0604020202020204" pitchFamily="34" charset="0"/>
              </a:rPr>
              <a:t>2</a:t>
            </a:r>
            <a:r>
              <a:rPr lang="en-US" sz="1400" dirty="0">
                <a:solidFill>
                  <a:srgbClr val="000000"/>
                </a:solidFill>
                <a:latin typeface="ＭＳ ゴシック"/>
                <a:ea typeface="ＭＳ ゴシック"/>
                <a:cs typeface="ＭＳ ゴシック"/>
              </a:rPr>
              <a:t>×</a:t>
            </a:r>
            <a:r>
              <a:rPr lang="en-US" sz="1400" dirty="0">
                <a:solidFill>
                  <a:srgbClr val="000000"/>
                </a:solidFill>
                <a:latin typeface="Arial" panose="020B0604020202020204" pitchFamily="34" charset="0"/>
                <a:cs typeface="Arial" panose="020B0604020202020204" pitchFamily="34" charset="0"/>
              </a:rPr>
              <a:t>10</a:t>
            </a:r>
            <a:r>
              <a:rPr lang="en-US" sz="1400" baseline="30000" dirty="0">
                <a:latin typeface="Arial" panose="020B0604020202020204" pitchFamily="34" charset="0"/>
                <a:cs typeface="Arial" panose="020B0604020202020204" pitchFamily="34" charset="0"/>
              </a:rPr>
              <a:t>−5</a:t>
            </a:r>
            <a:r>
              <a:rPr lang="en-US" sz="1400" dirty="0">
                <a:latin typeface="Arial" panose="020B0604020202020204" pitchFamily="34" charset="0"/>
                <a:cs typeface="Arial" panose="020B0604020202020204" pitchFamily="34" charset="0"/>
              </a:rPr>
              <a:t> s</a:t>
            </a:r>
            <a:r>
              <a:rPr lang="en-US" sz="1400" baseline="30000" dirty="0">
                <a:latin typeface="Arial" panose="020B0604020202020204" pitchFamily="34" charset="0"/>
                <a:cs typeface="Arial" panose="020B0604020202020204" pitchFamily="34" charset="0"/>
              </a:rPr>
              <a:t>−1</a:t>
            </a:r>
            <a:r>
              <a:rPr lang="en-US" sz="1400" dirty="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 for values greater than </a:t>
            </a:r>
            <a:r>
              <a:rPr lang="en-US" sz="1400" dirty="0">
                <a:solidFill>
                  <a:srgbClr val="000000"/>
                </a:solidFill>
                <a:latin typeface="Arial" panose="020B0604020202020204" pitchFamily="34" charset="0"/>
                <a:cs typeface="Arial" panose="020B0604020202020204" pitchFamily="34" charset="0"/>
              </a:rPr>
              <a:t>2</a:t>
            </a:r>
            <a:r>
              <a:rPr lang="en-US" sz="1400" dirty="0">
                <a:solidFill>
                  <a:srgbClr val="000000"/>
                </a:solidFill>
                <a:latin typeface="ＭＳ ゴシック"/>
                <a:ea typeface="ＭＳ ゴシック"/>
                <a:cs typeface="ＭＳ ゴシック"/>
              </a:rPr>
              <a:t>×</a:t>
            </a:r>
            <a:r>
              <a:rPr lang="en-US" sz="1400" dirty="0">
                <a:solidFill>
                  <a:srgbClr val="000000"/>
                </a:solidFill>
                <a:latin typeface="Arial" panose="020B0604020202020204" pitchFamily="34" charset="0"/>
                <a:cs typeface="Arial" panose="020B0604020202020204" pitchFamily="34" charset="0"/>
              </a:rPr>
              <a:t>10</a:t>
            </a:r>
            <a:r>
              <a:rPr lang="en-US" sz="1400" baseline="30000" dirty="0">
                <a:latin typeface="Arial" panose="020B0604020202020204" pitchFamily="34" charset="0"/>
                <a:cs typeface="Arial" panose="020B0604020202020204" pitchFamily="34" charset="0"/>
              </a:rPr>
              <a:t>−5</a:t>
            </a:r>
            <a:r>
              <a:rPr lang="en-US" sz="1400" dirty="0">
                <a:latin typeface="Arial" panose="020B0604020202020204" pitchFamily="34" charset="0"/>
                <a:cs typeface="Arial" panose="020B0604020202020204" pitchFamily="34" charset="0"/>
              </a:rPr>
              <a:t> s</a:t>
            </a:r>
            <a:r>
              <a:rPr lang="en-US" sz="1400" baseline="30000" dirty="0">
                <a:latin typeface="Arial" panose="020B0604020202020204" pitchFamily="34" charset="0"/>
                <a:cs typeface="Arial" panose="020B0604020202020204" pitchFamily="34" charset="0"/>
              </a:rPr>
              <a:t>−</a:t>
            </a:r>
            <a:r>
              <a:rPr lang="en-US" sz="1400" baseline="30000" dirty="0" smtClean="0">
                <a:latin typeface="Arial" panose="020B0604020202020204" pitchFamily="34" charset="0"/>
                <a:cs typeface="Arial" panose="020B0604020202020204" pitchFamily="34" charset="0"/>
              </a:rPr>
              <a:t>1</a:t>
            </a:r>
            <a:r>
              <a:rPr lang="en-US" sz="1400" dirty="0" smtClean="0">
                <a:latin typeface="Arial" panose="020B0604020202020204" pitchFamily="34" charset="0"/>
                <a:cs typeface="Arial" panose="020B0604020202020204" pitchFamily="34" charset="0"/>
              </a:rPr>
              <a:t>). Adapted from Fig. 9 in Hakim et al. (1995).</a:t>
            </a:r>
            <a:endParaRPr lang="en-US" sz="1400" baseline="30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603575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pic>
        <p:nvPicPr>
          <p:cNvPr id="2" name="Picture 1" descr="Screen Shot 2016-03-19 at 3.25.2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98098"/>
            <a:ext cx="9144000" cy="3475154"/>
          </a:xfrm>
          <a:prstGeom prst="rect">
            <a:avLst/>
          </a:prstGeom>
        </p:spPr>
      </p:pic>
      <p:sp>
        <p:nvSpPr>
          <p:cNvPr id="9" name="Rectangle 8"/>
          <p:cNvSpPr/>
          <p:nvPr/>
        </p:nvSpPr>
        <p:spPr>
          <a:xfrm>
            <a:off x="478190" y="3669080"/>
            <a:ext cx="584064" cy="523220"/>
          </a:xfrm>
          <a:prstGeom prst="rect">
            <a:avLst/>
          </a:prstGeom>
          <a:noFill/>
        </p:spPr>
        <p:txBody>
          <a:bodyPr wrap="none" lIns="91440" tIns="45720" rIns="91440" bIns="45720">
            <a:spAutoFit/>
          </a:bodyPr>
          <a:lstStyle/>
          <a:p>
            <a:pPr algn="ctr"/>
            <a:r>
              <a:rPr lang="en-US" sz="2800" b="1" dirty="0" smtClean="0">
                <a:ln w="25400">
                  <a:solidFill>
                    <a:srgbClr val="660066"/>
                  </a:solidFill>
                  <a:prstDash val="solid"/>
                </a:ln>
                <a:solidFill>
                  <a:schemeClr val="bg1"/>
                </a:solidFill>
                <a:effectLst>
                  <a:outerShdw blurRad="41275" dist="20320" dir="1800000" algn="tl" rotWithShape="0">
                    <a:srgbClr val="000000">
                      <a:alpha val="40000"/>
                    </a:srgbClr>
                  </a:outerShdw>
                </a:effectLst>
                <a:latin typeface="Helvetica"/>
                <a:cs typeface="Helvetica"/>
              </a:rPr>
              <a:t>J1</a:t>
            </a:r>
            <a:endParaRPr lang="en-US" sz="2800" b="1" cap="none" spc="0" dirty="0">
              <a:ln w="25400">
                <a:solidFill>
                  <a:srgbClr val="660066"/>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cxnSp>
        <p:nvCxnSpPr>
          <p:cNvPr id="12" name="Straight Arrow Connector 11"/>
          <p:cNvCxnSpPr/>
          <p:nvPr/>
        </p:nvCxnSpPr>
        <p:spPr>
          <a:xfrm>
            <a:off x="981182" y="3959739"/>
            <a:ext cx="424026" cy="0"/>
          </a:xfrm>
          <a:prstGeom prst="straightConnector1">
            <a:avLst/>
          </a:prstGeom>
          <a:ln w="47625">
            <a:solidFill>
              <a:srgbClr val="660066"/>
            </a:solidFill>
            <a:tailEnd type="arrow"/>
          </a:ln>
          <a:effectLst/>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5063747" y="3669080"/>
            <a:ext cx="584064" cy="523220"/>
          </a:xfrm>
          <a:prstGeom prst="rect">
            <a:avLst/>
          </a:prstGeom>
          <a:noFill/>
        </p:spPr>
        <p:txBody>
          <a:bodyPr wrap="none" lIns="91440" tIns="45720" rIns="91440" bIns="45720">
            <a:spAutoFit/>
          </a:bodyPr>
          <a:lstStyle/>
          <a:p>
            <a:pPr algn="ctr"/>
            <a:r>
              <a:rPr lang="en-US" sz="2800" b="1" dirty="0" smtClean="0">
                <a:ln w="25400">
                  <a:solidFill>
                    <a:srgbClr val="660066"/>
                  </a:solidFill>
                  <a:prstDash val="solid"/>
                </a:ln>
                <a:solidFill>
                  <a:schemeClr val="bg1"/>
                </a:solidFill>
                <a:effectLst>
                  <a:outerShdw blurRad="41275" dist="20320" dir="1800000" algn="tl" rotWithShape="0">
                    <a:srgbClr val="000000">
                      <a:alpha val="40000"/>
                    </a:srgbClr>
                  </a:outerShdw>
                </a:effectLst>
                <a:latin typeface="Helvetica"/>
                <a:cs typeface="Helvetica"/>
              </a:rPr>
              <a:t>J1</a:t>
            </a:r>
            <a:endParaRPr lang="en-US" sz="2800" b="1" cap="none" spc="0" dirty="0">
              <a:ln w="25400">
                <a:solidFill>
                  <a:srgbClr val="660066"/>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cxnSp>
        <p:nvCxnSpPr>
          <p:cNvPr id="14" name="Straight Arrow Connector 13"/>
          <p:cNvCxnSpPr/>
          <p:nvPr/>
        </p:nvCxnSpPr>
        <p:spPr>
          <a:xfrm>
            <a:off x="5566739" y="3959739"/>
            <a:ext cx="424026" cy="0"/>
          </a:xfrm>
          <a:prstGeom prst="straightConnector1">
            <a:avLst/>
          </a:prstGeom>
          <a:ln w="47625">
            <a:solidFill>
              <a:srgbClr val="660066"/>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2612700" y="3669080"/>
            <a:ext cx="0" cy="504493"/>
          </a:xfrm>
          <a:prstGeom prst="straightConnector1">
            <a:avLst/>
          </a:prstGeom>
          <a:ln w="4762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2226102" y="3258792"/>
            <a:ext cx="800219" cy="461665"/>
          </a:xfrm>
          <a:prstGeom prst="rect">
            <a:avLst/>
          </a:prstGeom>
          <a:noFill/>
        </p:spPr>
        <p:txBody>
          <a:bodyPr wrap="none" lIns="91440" tIns="45720" rIns="91440" bIns="45720">
            <a:spAutoFit/>
          </a:bodyPr>
          <a:lstStyle/>
          <a:p>
            <a:pPr algn="ctr"/>
            <a:r>
              <a:rPr lang="en-US" sz="2400" b="1" dirty="0" smtClean="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rPr>
              <a:t>TPV</a:t>
            </a:r>
            <a:endParaRPr lang="en-US" sz="2400" b="1" cap="none" spc="0" dirty="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cxnSp>
        <p:nvCxnSpPr>
          <p:cNvPr id="19" name="Straight Arrow Connector 18"/>
          <p:cNvCxnSpPr/>
          <p:nvPr/>
        </p:nvCxnSpPr>
        <p:spPr>
          <a:xfrm>
            <a:off x="7237448" y="3763650"/>
            <a:ext cx="0" cy="504493"/>
          </a:xfrm>
          <a:prstGeom prst="straightConnector1">
            <a:avLst/>
          </a:prstGeom>
          <a:ln w="4762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6850850" y="3353362"/>
            <a:ext cx="800219" cy="461665"/>
          </a:xfrm>
          <a:prstGeom prst="rect">
            <a:avLst/>
          </a:prstGeom>
          <a:noFill/>
        </p:spPr>
        <p:txBody>
          <a:bodyPr wrap="none" lIns="91440" tIns="45720" rIns="91440" bIns="45720">
            <a:spAutoFit/>
          </a:bodyPr>
          <a:lstStyle/>
          <a:p>
            <a:pPr algn="ctr"/>
            <a:r>
              <a:rPr lang="en-US" sz="2400" b="1" dirty="0" smtClean="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rPr>
              <a:t>TPV</a:t>
            </a:r>
            <a:endParaRPr lang="en-US" sz="2400" b="1" cap="none" spc="0" dirty="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sp>
        <p:nvSpPr>
          <p:cNvPr id="21" name="Rectangle 20"/>
          <p:cNvSpPr/>
          <p:nvPr/>
        </p:nvSpPr>
        <p:spPr>
          <a:xfrm>
            <a:off x="2365908" y="4998877"/>
            <a:ext cx="584064" cy="523220"/>
          </a:xfrm>
          <a:prstGeom prst="rect">
            <a:avLst/>
          </a:prstGeom>
          <a:noFill/>
        </p:spPr>
        <p:txBody>
          <a:bodyPr wrap="none" lIns="91440" tIns="45720" rIns="91440" bIns="45720">
            <a:spAutoFit/>
          </a:bodyPr>
          <a:lstStyle/>
          <a:p>
            <a:pPr algn="ctr"/>
            <a:r>
              <a:rPr lang="en-US" sz="2800" b="1" dirty="0" smtClean="0">
                <a:ln w="25400">
                  <a:solidFill>
                    <a:srgbClr val="0000FF"/>
                  </a:solidFill>
                  <a:prstDash val="solid"/>
                </a:ln>
                <a:solidFill>
                  <a:schemeClr val="bg1"/>
                </a:solidFill>
                <a:effectLst>
                  <a:outerShdw blurRad="41275" dist="20320" dir="1800000" algn="tl" rotWithShape="0">
                    <a:srgbClr val="000000">
                      <a:alpha val="40000"/>
                    </a:srgbClr>
                  </a:outerShdw>
                </a:effectLst>
                <a:latin typeface="Helvetica"/>
                <a:cs typeface="Helvetica"/>
              </a:rPr>
              <a:t>J2</a:t>
            </a:r>
            <a:endParaRPr lang="en-US" sz="2800" b="1" cap="none" spc="0" dirty="0">
              <a:ln w="25400">
                <a:solidFill>
                  <a:srgbClr val="0000FF"/>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cxnSp>
        <p:nvCxnSpPr>
          <p:cNvPr id="22" name="Straight Arrow Connector 21"/>
          <p:cNvCxnSpPr/>
          <p:nvPr/>
        </p:nvCxnSpPr>
        <p:spPr>
          <a:xfrm flipV="1">
            <a:off x="2652715" y="4688147"/>
            <a:ext cx="0" cy="415405"/>
          </a:xfrm>
          <a:prstGeom prst="straightConnector1">
            <a:avLst/>
          </a:prstGeom>
          <a:ln w="47625">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23" name="Rectangle 22"/>
          <p:cNvSpPr/>
          <p:nvPr/>
        </p:nvSpPr>
        <p:spPr>
          <a:xfrm>
            <a:off x="7035471" y="4994342"/>
            <a:ext cx="584064" cy="523220"/>
          </a:xfrm>
          <a:prstGeom prst="rect">
            <a:avLst/>
          </a:prstGeom>
          <a:noFill/>
        </p:spPr>
        <p:txBody>
          <a:bodyPr wrap="none" lIns="91440" tIns="45720" rIns="91440" bIns="45720">
            <a:spAutoFit/>
          </a:bodyPr>
          <a:lstStyle/>
          <a:p>
            <a:pPr algn="ctr"/>
            <a:r>
              <a:rPr lang="en-US" sz="2800" b="1" dirty="0" smtClean="0">
                <a:ln w="25400">
                  <a:solidFill>
                    <a:srgbClr val="0000FF"/>
                  </a:solidFill>
                  <a:prstDash val="solid"/>
                </a:ln>
                <a:solidFill>
                  <a:schemeClr val="bg1"/>
                </a:solidFill>
                <a:effectLst>
                  <a:outerShdw blurRad="41275" dist="20320" dir="1800000" algn="tl" rotWithShape="0">
                    <a:srgbClr val="000000">
                      <a:alpha val="40000"/>
                    </a:srgbClr>
                  </a:outerShdw>
                </a:effectLst>
                <a:latin typeface="Helvetica"/>
                <a:cs typeface="Helvetica"/>
              </a:rPr>
              <a:t>J2</a:t>
            </a:r>
            <a:endParaRPr lang="en-US" sz="2800" b="1" cap="none" spc="0" dirty="0">
              <a:ln w="25400">
                <a:solidFill>
                  <a:srgbClr val="0000FF"/>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cxnSp>
        <p:nvCxnSpPr>
          <p:cNvPr id="24" name="Straight Arrow Connector 23"/>
          <p:cNvCxnSpPr/>
          <p:nvPr/>
        </p:nvCxnSpPr>
        <p:spPr>
          <a:xfrm flipV="1">
            <a:off x="7322278" y="4683612"/>
            <a:ext cx="0" cy="415405"/>
          </a:xfrm>
          <a:prstGeom prst="straightConnector1">
            <a:avLst/>
          </a:prstGeom>
          <a:ln w="47625">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28" name="Title 1"/>
          <p:cNvSpPr txBox="1">
            <a:spLocks/>
          </p:cNvSpPr>
          <p:nvPr/>
        </p:nvSpPr>
        <p:spPr>
          <a:xfrm>
            <a:off x="52394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dirty="0" smtClean="0">
                <a:latin typeface="Arial" panose="020B0604020202020204" pitchFamily="34" charset="0"/>
                <a:cs typeface="Arial" panose="020B0604020202020204" pitchFamily="34" charset="0"/>
              </a:rPr>
              <a:t>Pyle et al. (2004)</a:t>
            </a:r>
            <a:endParaRPr lang="en-US" sz="1800" dirty="0">
              <a:latin typeface="Arial" panose="020B0604020202020204" pitchFamily="34" charset="0"/>
              <a:cs typeface="Arial" panose="020B0604020202020204" pitchFamily="34" charset="0"/>
            </a:endParaRPr>
          </a:p>
        </p:txBody>
      </p:sp>
      <p:sp>
        <p:nvSpPr>
          <p:cNvPr id="29" name="Content Placeholder 2"/>
          <p:cNvSpPr txBox="1">
            <a:spLocks/>
          </p:cNvSpPr>
          <p:nvPr/>
        </p:nvSpPr>
        <p:spPr>
          <a:xfrm>
            <a:off x="537067" y="2400321"/>
            <a:ext cx="8109859" cy="413952"/>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a:buNone/>
            </a:pPr>
            <a:r>
              <a:rPr lang="en-US" sz="1600" b="1" dirty="0" smtClean="0">
                <a:solidFill>
                  <a:srgbClr val="000000"/>
                </a:solidFill>
                <a:latin typeface="Arial" panose="020B0604020202020204" pitchFamily="34" charset="0"/>
                <a:cs typeface="Arial" panose="020B0604020202020204" pitchFamily="34" charset="0"/>
              </a:rPr>
              <a:t>1200 UTC 2 December 1991</a:t>
            </a:r>
            <a:endParaRPr lang="en-US" sz="1600" b="1" baseline="30000" dirty="0">
              <a:solidFill>
                <a:srgbClr val="000000"/>
              </a:solidFill>
              <a:latin typeface="Arial" panose="020B0604020202020204" pitchFamily="34" charset="0"/>
              <a:cs typeface="Arial" panose="020B0604020202020204" pitchFamily="34" charset="0"/>
            </a:endParaRPr>
          </a:p>
        </p:txBody>
      </p:sp>
      <p:sp>
        <p:nvSpPr>
          <p:cNvPr id="30" name="Content Placeholder 2"/>
          <p:cNvSpPr txBox="1">
            <a:spLocks/>
          </p:cNvSpPr>
          <p:nvPr/>
        </p:nvSpPr>
        <p:spPr>
          <a:xfrm>
            <a:off x="51060" y="5985686"/>
            <a:ext cx="9060139" cy="950731"/>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dirty="0" smtClean="0">
                <a:solidFill>
                  <a:srgbClr val="000000"/>
                </a:solidFill>
                <a:latin typeface="Arial" panose="020B0604020202020204" pitchFamily="34" charset="0"/>
                <a:cs typeface="Arial" panose="020B0604020202020204" pitchFamily="34" charset="0"/>
              </a:rPr>
              <a:t>(left) DT (1.5-PVU surface) wind speed (every 15 </a:t>
            </a:r>
            <a:r>
              <a:rPr lang="en-US" sz="1200" dirty="0">
                <a:latin typeface="Arial" panose="020B0604020202020204" pitchFamily="34" charset="0"/>
                <a:cs typeface="Arial" panose="020B0604020202020204" pitchFamily="34" charset="0"/>
              </a:rPr>
              <a:t>m s</a:t>
            </a:r>
            <a:r>
              <a:rPr lang="en-US" sz="1200" baseline="30000" dirty="0">
                <a:latin typeface="Arial" panose="020B0604020202020204" pitchFamily="34" charset="0"/>
                <a:cs typeface="Arial" panose="020B0604020202020204" pitchFamily="34" charset="0"/>
              </a:rPr>
              <a:t>−1</a:t>
            </a:r>
            <a:r>
              <a:rPr lang="en-US" sz="1200" baseline="30000" dirty="0">
                <a:solidFill>
                  <a:srgbClr val="000000"/>
                </a:solidFill>
                <a:latin typeface="Arial" panose="020B0604020202020204" pitchFamily="34" charset="0"/>
                <a:cs typeface="Arial" panose="020B0604020202020204" pitchFamily="34" charset="0"/>
              </a:rPr>
              <a:t>  </a:t>
            </a:r>
            <a:r>
              <a:rPr lang="en-US" sz="1200" dirty="0">
                <a:solidFill>
                  <a:srgbClr val="000000"/>
                </a:solidFill>
                <a:latin typeface="Arial" panose="020B0604020202020204" pitchFamily="34" charset="0"/>
                <a:cs typeface="Arial" panose="020B0604020202020204" pitchFamily="34" charset="0"/>
              </a:rPr>
              <a:t>starting at 50 </a:t>
            </a:r>
            <a:r>
              <a:rPr lang="en-US" sz="1200" dirty="0">
                <a:latin typeface="Arial" panose="020B0604020202020204" pitchFamily="34" charset="0"/>
                <a:cs typeface="Arial" panose="020B0604020202020204" pitchFamily="34" charset="0"/>
              </a:rPr>
              <a:t>m s</a:t>
            </a:r>
            <a:r>
              <a:rPr lang="en-US" sz="1200" baseline="30000" dirty="0">
                <a:latin typeface="Arial" panose="020B0604020202020204" pitchFamily="34" charset="0"/>
                <a:cs typeface="Arial" panose="020B0604020202020204" pitchFamily="34" charset="0"/>
              </a:rPr>
              <a:t>−</a:t>
            </a:r>
            <a:r>
              <a:rPr lang="en-US" sz="1200" baseline="30000" dirty="0" smtClean="0">
                <a:latin typeface="Arial" panose="020B0604020202020204" pitchFamily="34" charset="0"/>
                <a:cs typeface="Arial" panose="020B0604020202020204" pitchFamily="34" charset="0"/>
              </a:rPr>
              <a:t>1</a:t>
            </a:r>
            <a:r>
              <a:rPr lang="en-US" sz="1200" dirty="0" smtClean="0">
                <a:latin typeface="Arial" panose="020B0604020202020204" pitchFamily="34" charset="0"/>
                <a:cs typeface="Arial" panose="020B0604020202020204" pitchFamily="34" charset="0"/>
              </a:rPr>
              <a:t>, thick contours) and </a:t>
            </a:r>
            <a:r>
              <a:rPr lang="en-US" sz="1200" dirty="0" smtClean="0">
                <a:solidFill>
                  <a:srgbClr val="000000"/>
                </a:solidFill>
                <a:latin typeface="Arial" panose="020B0604020202020204" pitchFamily="34" charset="0"/>
                <a:cs typeface="Arial" panose="020B0604020202020204" pitchFamily="34" charset="0"/>
              </a:rPr>
              <a:t>potential temperature (K, thin contours and shading); (right) same as left except DT pressure (hPa, thin contours and shading).                                                Adapted from Fig. 12 in Pyle et al. (2004).  </a:t>
            </a:r>
            <a:endParaRPr lang="en-US" sz="1200" dirty="0">
              <a:solidFill>
                <a:srgbClr val="000000"/>
              </a:solidFill>
              <a:latin typeface="Arial" panose="020B0604020202020204" pitchFamily="34" charset="0"/>
              <a:cs typeface="Arial" panose="020B0604020202020204" pitchFamily="34" charset="0"/>
            </a:endParaRPr>
          </a:p>
        </p:txBody>
      </p:sp>
      <p:sp>
        <p:nvSpPr>
          <p:cNvPr id="27" name="Title 1"/>
          <p:cNvSpPr>
            <a:spLocks noGrp="1"/>
          </p:cNvSpPr>
          <p:nvPr>
            <p:ph type="title"/>
          </p:nvPr>
        </p:nvSpPr>
        <p:spPr>
          <a:xfrm>
            <a:off x="33428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TPV–</a:t>
            </a:r>
            <a:r>
              <a:rPr lang="en-US" sz="2800" b="1" dirty="0">
                <a:solidFill>
                  <a:srgbClr val="FF0000"/>
                </a:solidFill>
                <a:latin typeface="Arial" panose="020B0604020202020204" pitchFamily="34" charset="0"/>
                <a:cs typeface="Arial" panose="020B0604020202020204" pitchFamily="34" charset="0"/>
              </a:rPr>
              <a:t>J</a:t>
            </a:r>
            <a:r>
              <a:rPr lang="en-US" sz="2800" b="1" dirty="0" smtClean="0">
                <a:solidFill>
                  <a:srgbClr val="FF0000"/>
                </a:solidFill>
                <a:latin typeface="Arial" panose="020B0604020202020204" pitchFamily="34" charset="0"/>
                <a:cs typeface="Arial" panose="020B0604020202020204" pitchFamily="34" charset="0"/>
              </a:rPr>
              <a:t>et Interaction</a:t>
            </a:r>
            <a:endParaRPr lang="en-US" sz="2800" b="1" dirty="0">
              <a:solidFill>
                <a:srgbClr val="FF0000"/>
              </a:solidFill>
              <a:latin typeface="Arial" panose="020B0604020202020204" pitchFamily="34" charset="0"/>
              <a:cs typeface="Arial" panose="020B0604020202020204" pitchFamily="34" charset="0"/>
            </a:endParaRPr>
          </a:p>
        </p:txBody>
      </p:sp>
      <p:sp>
        <p:nvSpPr>
          <p:cNvPr id="31" name="Content Placeholder 2"/>
          <p:cNvSpPr txBox="1">
            <a:spLocks/>
          </p:cNvSpPr>
          <p:nvPr/>
        </p:nvSpPr>
        <p:spPr>
          <a:xfrm>
            <a:off x="37548" y="857651"/>
            <a:ext cx="9060139" cy="1219428"/>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solidFill>
                  <a:srgbClr val="000000"/>
                </a:solidFill>
                <a:latin typeface="Arial" panose="020B0604020202020204" pitchFamily="34" charset="0"/>
                <a:cs typeface="Arial" panose="020B0604020202020204" pitchFamily="34" charset="0"/>
              </a:rPr>
              <a:t>TPV/CTD–jet interactions may lead to formation or intensification of a jet streak</a:t>
            </a:r>
          </a:p>
          <a:p>
            <a:endParaRPr lang="en-US" sz="1800" dirty="0" smtClean="0">
              <a:solidFill>
                <a:srgbClr val="000000"/>
              </a:solidFill>
              <a:latin typeface="Arial" panose="020B0604020202020204" pitchFamily="34" charset="0"/>
              <a:cs typeface="Arial" panose="020B0604020202020204" pitchFamily="34" charset="0"/>
            </a:endParaRPr>
          </a:p>
          <a:p>
            <a:r>
              <a:rPr lang="en-US" sz="1800" dirty="0">
                <a:latin typeface="Arial"/>
                <a:cs typeface="Arial"/>
              </a:rPr>
              <a:t>Strengthening </a:t>
            </a:r>
            <a:r>
              <a:rPr lang="en-US" sz="1800" dirty="0" err="1">
                <a:latin typeface="Arial"/>
                <a:cs typeface="Arial"/>
              </a:rPr>
              <a:t>ageostrophic</a:t>
            </a:r>
            <a:r>
              <a:rPr lang="en-US" sz="1800" dirty="0">
                <a:latin typeface="Arial"/>
                <a:cs typeface="Arial"/>
              </a:rPr>
              <a:t> circulations associated with strengthening jet streaks may play important roles in the development of tropopause folds and vertical motion patterns that may aid in cyclogenesis.</a:t>
            </a:r>
            <a:r>
              <a:rPr lang="en-US" sz="1800" dirty="0">
                <a:latin typeface="Arial"/>
                <a:cs typeface="Arial"/>
              </a:rPr>
              <a:t> </a:t>
            </a:r>
            <a:endParaRPr lang="en-US" sz="1800" dirty="0" smtClean="0">
              <a:solidFill>
                <a:srgbClr val="000000"/>
              </a:solidFill>
              <a:latin typeface="Arial"/>
              <a:cs typeface="Arial"/>
            </a:endParaRPr>
          </a:p>
        </p:txBody>
      </p:sp>
    </p:spTree>
    <p:extLst>
      <p:ext uri="{BB962C8B-B14F-4D97-AF65-F5344CB8AC3E}">
        <p14:creationId xmlns:p14="http://schemas.microsoft.com/office/powerpoint/2010/main" val="226061474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83334"/>
            <a:ext cx="8229600" cy="5042829"/>
          </a:xfrm>
        </p:spPr>
        <p:txBody>
          <a:bodyPr>
            <a:normAutofit/>
          </a:bodyPr>
          <a:lstStyle/>
          <a:p>
            <a:r>
              <a:rPr lang="en-US" sz="2400" dirty="0" smtClean="0">
                <a:latin typeface="Arial" panose="020B0604020202020204" pitchFamily="34" charset="0"/>
                <a:cs typeface="Arial" panose="020B0604020202020204" pitchFamily="34" charset="0"/>
              </a:rPr>
              <a:t>TPVs </a:t>
            </a:r>
            <a:r>
              <a:rPr lang="en-US" sz="2400" dirty="0">
                <a:latin typeface="Arial" panose="020B0604020202020204" pitchFamily="34" charset="0"/>
                <a:cs typeface="Arial" panose="020B0604020202020204" pitchFamily="34" charset="0"/>
              </a:rPr>
              <a:t>are defined </a:t>
            </a:r>
            <a:r>
              <a:rPr lang="en-US" sz="2400" dirty="0" smtClean="0">
                <a:latin typeface="Arial" panose="020B0604020202020204" pitchFamily="34" charset="0"/>
                <a:cs typeface="Arial" panose="020B0604020202020204" pitchFamily="34" charset="0"/>
              </a:rPr>
              <a:t>as tropopause</a:t>
            </a:r>
            <a:r>
              <a:rPr lang="en-US" sz="2400" dirty="0">
                <a:latin typeface="Arial" panose="020B0604020202020204" pitchFamily="34" charset="0"/>
                <a:cs typeface="Arial" panose="020B0604020202020204" pitchFamily="34" charset="0"/>
              </a:rPr>
              <a:t>-based vortices of high-latitude origin and are material </a:t>
            </a:r>
            <a:r>
              <a:rPr lang="en-US" sz="2400" dirty="0" smtClean="0">
                <a:latin typeface="Arial" panose="020B0604020202020204" pitchFamily="34" charset="0"/>
                <a:cs typeface="Arial" panose="020B0604020202020204" pitchFamily="34" charset="0"/>
              </a:rPr>
              <a:t>features (Pyle et al. 2004; </a:t>
            </a:r>
            <a:r>
              <a:rPr lang="en-US" sz="2400" dirty="0" err="1" smtClean="0">
                <a:latin typeface="Arial" panose="020B0604020202020204" pitchFamily="34" charset="0"/>
                <a:cs typeface="Arial" panose="020B0604020202020204" pitchFamily="34" charset="0"/>
              </a:rPr>
              <a:t>Cavallo</a:t>
            </a:r>
            <a:r>
              <a:rPr lang="en-US" sz="2400" dirty="0" smtClean="0">
                <a:latin typeface="Arial" panose="020B0604020202020204" pitchFamily="34" charset="0"/>
                <a:cs typeface="Arial" panose="020B0604020202020204" pitchFamily="34" charset="0"/>
              </a:rPr>
              <a:t> and Hakim 2009, 2010)</a:t>
            </a:r>
            <a:endParaRPr lang="en-US" sz="2400" dirty="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334283" y="-33716"/>
            <a:ext cx="8891111"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What are Tropopause Polar Vortices (TPVs)?</a:t>
            </a:r>
            <a:endParaRPr lang="en-US" sz="2800" b="1" dirty="0">
              <a:solidFill>
                <a:srgbClr val="FF0000"/>
              </a:solidFill>
              <a:latin typeface="Arial" panose="020B0604020202020204" pitchFamily="34" charset="0"/>
              <a:cs typeface="Arial" panose="020B0604020202020204" pitchFamily="34" charset="0"/>
            </a:endParaRPr>
          </a:p>
        </p:txBody>
      </p:sp>
      <p:grpSp>
        <p:nvGrpSpPr>
          <p:cNvPr id="2" name="Group 1"/>
          <p:cNvGrpSpPr/>
          <p:nvPr/>
        </p:nvGrpSpPr>
        <p:grpSpPr>
          <a:xfrm>
            <a:off x="332453" y="2476866"/>
            <a:ext cx="8478247" cy="3200400"/>
            <a:chOff x="332453" y="2432043"/>
            <a:chExt cx="8478247" cy="3200400"/>
          </a:xfrm>
        </p:grpSpPr>
        <p:pic>
          <p:nvPicPr>
            <p:cNvPr id="8" name="Picture 7" descr="Screen Shot 2015-06-24 at 3.35.3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1189" y="2432043"/>
              <a:ext cx="4159511" cy="3200400"/>
            </a:xfrm>
            <a:prstGeom prst="rect">
              <a:avLst/>
            </a:prstGeom>
          </p:spPr>
        </p:pic>
        <p:pic>
          <p:nvPicPr>
            <p:cNvPr id="9" name="Picture 8" descr="Screen Shot 2015-06-24 at 3.36.2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453" y="2432043"/>
              <a:ext cx="4134897" cy="3200400"/>
            </a:xfrm>
            <a:prstGeom prst="rect">
              <a:avLst/>
            </a:prstGeom>
          </p:spPr>
        </p:pic>
        <p:sp>
          <p:nvSpPr>
            <p:cNvPr id="10" name="Rectangle 9"/>
            <p:cNvSpPr/>
            <p:nvPr/>
          </p:nvSpPr>
          <p:spPr>
            <a:xfrm>
              <a:off x="2533942" y="3307484"/>
              <a:ext cx="1007701" cy="600164"/>
            </a:xfrm>
            <a:prstGeom prst="rect">
              <a:avLst/>
            </a:prstGeom>
            <a:noFill/>
          </p:spPr>
          <p:txBody>
            <a:bodyPr wrap="none" lIns="91440" tIns="45720" rIns="91440" bIns="45720">
              <a:spAutoFit/>
            </a:bodyPr>
            <a:lstStyle/>
            <a:p>
              <a:pPr algn="ctr"/>
              <a:r>
                <a:rPr lang="en-US" sz="3300" b="1" cap="none" spc="0" dirty="0" smtClean="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rPr>
                <a:t>TPV</a:t>
              </a:r>
              <a:endParaRPr lang="en-US" sz="3300" b="1" cap="none" spc="0" dirty="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cxnSp>
          <p:nvCxnSpPr>
            <p:cNvPr id="11" name="Straight Arrow Connector 10"/>
            <p:cNvCxnSpPr/>
            <p:nvPr/>
          </p:nvCxnSpPr>
          <p:spPr>
            <a:xfrm flipH="1">
              <a:off x="2210586" y="3617775"/>
              <a:ext cx="423944" cy="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6901603" y="3322425"/>
              <a:ext cx="1007701" cy="600164"/>
            </a:xfrm>
            <a:prstGeom prst="rect">
              <a:avLst/>
            </a:prstGeom>
            <a:noFill/>
          </p:spPr>
          <p:txBody>
            <a:bodyPr wrap="none" lIns="91440" tIns="45720" rIns="91440" bIns="45720">
              <a:spAutoFit/>
            </a:bodyPr>
            <a:lstStyle/>
            <a:p>
              <a:pPr algn="ctr"/>
              <a:r>
                <a:rPr lang="en-US" sz="3300" b="1" cap="none" spc="0" dirty="0" smtClean="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rPr>
                <a:t>TPV</a:t>
              </a:r>
              <a:endParaRPr lang="en-US" sz="3300" b="1" cap="none" spc="0" dirty="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cxnSp>
          <p:nvCxnSpPr>
            <p:cNvPr id="13" name="Straight Arrow Connector 12"/>
            <p:cNvCxnSpPr/>
            <p:nvPr/>
          </p:nvCxnSpPr>
          <p:spPr>
            <a:xfrm flipH="1">
              <a:off x="6578247" y="3647657"/>
              <a:ext cx="423944" cy="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14" name="Content Placeholder 2"/>
          <p:cNvSpPr txBox="1">
            <a:spLocks/>
          </p:cNvSpPr>
          <p:nvPr/>
        </p:nvSpPr>
        <p:spPr>
          <a:xfrm>
            <a:off x="51060" y="5719906"/>
            <a:ext cx="9060139" cy="950731"/>
          </a:xfrm>
          <a:prstGeom prst="rect">
            <a:avLst/>
          </a:prstGeom>
        </p:spPr>
        <p:txBody>
          <a:bodyPr vert="horz" lIns="91440" tIns="45720" rIns="91440" bIns="45720" rtlCol="0" anchor="ctr">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500" b="1" dirty="0" smtClean="0">
                <a:solidFill>
                  <a:srgbClr val="000000"/>
                </a:solidFill>
                <a:latin typeface="Arial" panose="020B0604020202020204" pitchFamily="34" charset="0"/>
                <a:cs typeface="Arial" panose="020B0604020202020204" pitchFamily="34" charset="0"/>
              </a:rPr>
              <a:t>(left) </a:t>
            </a:r>
            <a:r>
              <a:rPr lang="en-US" sz="1500" dirty="0" smtClean="0">
                <a:solidFill>
                  <a:srgbClr val="000000"/>
                </a:solidFill>
                <a:latin typeface="Arial" panose="020B0604020202020204" pitchFamily="34" charset="0"/>
                <a:cs typeface="Arial" panose="020B0604020202020204" pitchFamily="34" charset="0"/>
              </a:rPr>
              <a:t>Dynamic tropopause (DT)</a:t>
            </a:r>
            <a:r>
              <a:rPr lang="en-US" sz="1500" dirty="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wind speed (every 15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a:solidFill>
                  <a:srgbClr val="000000"/>
                </a:solidFill>
                <a:latin typeface="Arial" panose="020B0604020202020204" pitchFamily="34" charset="0"/>
                <a:cs typeface="Arial" panose="020B0604020202020204" pitchFamily="34" charset="0"/>
              </a:rPr>
              <a:t>  </a:t>
            </a:r>
            <a:r>
              <a:rPr lang="en-US" sz="1500" dirty="0">
                <a:solidFill>
                  <a:srgbClr val="000000"/>
                </a:solidFill>
                <a:latin typeface="Arial" panose="020B0604020202020204" pitchFamily="34" charset="0"/>
                <a:cs typeface="Arial" panose="020B0604020202020204" pitchFamily="34" charset="0"/>
              </a:rPr>
              <a:t>starting at 50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thick contours) and                          DT </a:t>
            </a:r>
            <a:r>
              <a:rPr lang="en-US" sz="1500" dirty="0">
                <a:solidFill>
                  <a:srgbClr val="000000"/>
                </a:solidFill>
                <a:latin typeface="Arial" panose="020B0604020202020204" pitchFamily="34" charset="0"/>
                <a:cs typeface="Arial" panose="020B0604020202020204" pitchFamily="34" charset="0"/>
              </a:rPr>
              <a:t>p</a:t>
            </a:r>
            <a:r>
              <a:rPr lang="en-US" sz="1500" dirty="0" smtClean="0">
                <a:solidFill>
                  <a:srgbClr val="000000"/>
                </a:solidFill>
                <a:latin typeface="Arial" panose="020B0604020202020204" pitchFamily="34" charset="0"/>
                <a:cs typeface="Arial" panose="020B0604020202020204" pitchFamily="34" charset="0"/>
              </a:rPr>
              <a:t>otential temperature (K, thin contours and shading) </a:t>
            </a:r>
            <a:r>
              <a:rPr lang="en-US" sz="1500" dirty="0">
                <a:solidFill>
                  <a:srgbClr val="000000"/>
                </a:solidFill>
                <a:latin typeface="Arial" panose="020B0604020202020204" pitchFamily="34" charset="0"/>
                <a:cs typeface="Arial" panose="020B0604020202020204" pitchFamily="34" charset="0"/>
              </a:rPr>
              <a:t>on 1.5-PVU </a:t>
            </a:r>
            <a:r>
              <a:rPr lang="en-US" sz="1500" dirty="0" smtClean="0">
                <a:solidFill>
                  <a:srgbClr val="000000"/>
                </a:solidFill>
                <a:latin typeface="Arial" panose="020B0604020202020204" pitchFamily="34" charset="0"/>
                <a:cs typeface="Arial" panose="020B0604020202020204" pitchFamily="34" charset="0"/>
              </a:rPr>
              <a:t>surface valid </a:t>
            </a:r>
            <a:r>
              <a:rPr lang="en-US" sz="1500" dirty="0">
                <a:solidFill>
                  <a:srgbClr val="000000"/>
                </a:solidFill>
                <a:latin typeface="Arial" panose="020B0604020202020204" pitchFamily="34" charset="0"/>
                <a:cs typeface="Arial" panose="020B0604020202020204" pitchFamily="34" charset="0"/>
              </a:rPr>
              <a:t>0000 UTC 1 Dec </a:t>
            </a:r>
            <a:r>
              <a:rPr lang="en-US" sz="1500" dirty="0" smtClean="0">
                <a:solidFill>
                  <a:srgbClr val="000000"/>
                </a:solidFill>
                <a:latin typeface="Arial" panose="020B0604020202020204" pitchFamily="34" charset="0"/>
                <a:cs typeface="Arial" panose="020B0604020202020204" pitchFamily="34" charset="0"/>
              </a:rPr>
              <a:t>1991;                             </a:t>
            </a:r>
            <a:r>
              <a:rPr lang="en-US" sz="1500" b="1" dirty="0" smtClean="0">
                <a:solidFill>
                  <a:srgbClr val="000000"/>
                </a:solidFill>
                <a:latin typeface="Arial" panose="020B0604020202020204" pitchFamily="34" charset="0"/>
                <a:cs typeface="Arial" panose="020B0604020202020204" pitchFamily="34" charset="0"/>
              </a:rPr>
              <a:t>(right) </a:t>
            </a:r>
            <a:r>
              <a:rPr lang="en-US" sz="1500" dirty="0" smtClean="0">
                <a:solidFill>
                  <a:srgbClr val="000000"/>
                </a:solidFill>
                <a:latin typeface="Arial" panose="020B0604020202020204" pitchFamily="34" charset="0"/>
                <a:cs typeface="Arial" panose="020B0604020202020204" pitchFamily="34" charset="0"/>
              </a:rPr>
              <a:t>same as left except DT pressure (hPa, thin contours and shading).                                          Adapted from Fig. 11 in Pyle et al. (2004).</a:t>
            </a:r>
            <a:endParaRPr lang="en-US" sz="15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8374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083334"/>
            <a:ext cx="8433053" cy="1350833"/>
          </a:xfrm>
        </p:spPr>
        <p:txBody>
          <a:bodyPr>
            <a:normAutofit/>
          </a:bodyPr>
          <a:lstStyle/>
          <a:p>
            <a:r>
              <a:rPr lang="en-US" sz="2400" dirty="0" err="1" smtClean="0">
                <a:latin typeface="Arial" panose="020B0604020202020204" pitchFamily="34" charset="0"/>
                <a:cs typeface="Arial" panose="020B0604020202020204" pitchFamily="34" charset="0"/>
              </a:rPr>
              <a:t>Konrad</a:t>
            </a:r>
            <a:r>
              <a:rPr lang="en-US" sz="2400" dirty="0" smtClean="0">
                <a:latin typeface="Arial" panose="020B0604020202020204" pitchFamily="34" charset="0"/>
                <a:cs typeface="Arial" panose="020B0604020202020204" pitchFamily="34" charset="0"/>
              </a:rPr>
              <a:t> and </a:t>
            </a:r>
            <a:r>
              <a:rPr lang="en-US" sz="2400" dirty="0" err="1" smtClean="0">
                <a:latin typeface="Arial" panose="020B0604020202020204" pitchFamily="34" charset="0"/>
                <a:cs typeface="Arial" panose="020B0604020202020204" pitchFamily="34" charset="0"/>
              </a:rPr>
              <a:t>Colucci</a:t>
            </a:r>
            <a:r>
              <a:rPr lang="en-US" sz="2400" dirty="0" smtClean="0">
                <a:latin typeface="Arial" panose="020B0604020202020204" pitchFamily="34" charset="0"/>
                <a:cs typeface="Arial" panose="020B0604020202020204" pitchFamily="34" charset="0"/>
              </a:rPr>
              <a:t> (1989) studied 17 stron</a:t>
            </a:r>
            <a:r>
              <a:rPr lang="en-US" sz="2400" dirty="0" smtClean="0">
                <a:latin typeface="Arial" panose="020B0604020202020204" pitchFamily="34" charset="0"/>
                <a:cs typeface="Arial" panose="020B0604020202020204" pitchFamily="34" charset="0"/>
              </a:rPr>
              <a:t>g cold air outbreak (CAOs) over North America and </a:t>
            </a:r>
            <a:r>
              <a:rPr lang="en-US" sz="2400" dirty="0" smtClean="0">
                <a:latin typeface="Arial" panose="020B0604020202020204" pitchFamily="34" charset="0"/>
                <a:cs typeface="Arial" panose="020B0604020202020204" pitchFamily="34" charset="0"/>
              </a:rPr>
              <a:t>found that rapid cyclogenesis tended to follow the strongest CAOs</a:t>
            </a:r>
          </a:p>
          <a:p>
            <a:endParaRPr lang="en-US" sz="2400" dirty="0" smtClean="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sp>
        <p:nvSpPr>
          <p:cNvPr id="7" name="Title 1"/>
          <p:cNvSpPr>
            <a:spLocks noGrp="1"/>
          </p:cNvSpPr>
          <p:nvPr>
            <p:ph type="title"/>
          </p:nvPr>
        </p:nvSpPr>
        <p:spPr>
          <a:xfrm>
            <a:off x="33428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CAOs and ECs</a:t>
            </a:r>
            <a:endParaRPr lang="en-US" sz="2000" b="1" dirty="0">
              <a:solidFill>
                <a:srgbClr val="FF0000"/>
              </a:solidFill>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pic>
        <p:nvPicPr>
          <p:cNvPr id="2" name="Picture 1" descr="Screen Shot 2017-03-31 at 1.19.0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70098"/>
            <a:ext cx="9144000" cy="4187902"/>
          </a:xfrm>
          <a:prstGeom prst="rect">
            <a:avLst/>
          </a:prstGeom>
        </p:spPr>
      </p:pic>
      <p:sp>
        <p:nvSpPr>
          <p:cNvPr id="6" name="Title 1"/>
          <p:cNvSpPr txBox="1">
            <a:spLocks/>
          </p:cNvSpPr>
          <p:nvPr/>
        </p:nvSpPr>
        <p:spPr>
          <a:xfrm>
            <a:off x="52394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dirty="0" err="1" smtClean="0">
                <a:latin typeface="Arial" panose="020B0604020202020204" pitchFamily="34" charset="0"/>
                <a:cs typeface="Arial" panose="020B0604020202020204" pitchFamily="34" charset="0"/>
              </a:rPr>
              <a:t>Konrad</a:t>
            </a:r>
            <a:r>
              <a:rPr lang="en-US" sz="1800" dirty="0" smtClean="0">
                <a:latin typeface="Arial" panose="020B0604020202020204" pitchFamily="34" charset="0"/>
                <a:cs typeface="Arial" panose="020B0604020202020204" pitchFamily="34" charset="0"/>
              </a:rPr>
              <a:t> and </a:t>
            </a:r>
            <a:r>
              <a:rPr lang="en-US" sz="1800" dirty="0" err="1" smtClean="0">
                <a:latin typeface="Arial" panose="020B0604020202020204" pitchFamily="34" charset="0"/>
                <a:cs typeface="Arial" panose="020B0604020202020204" pitchFamily="34" charset="0"/>
              </a:rPr>
              <a:t>Colucci</a:t>
            </a:r>
            <a:r>
              <a:rPr lang="en-US" sz="1800" dirty="0" smtClean="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a:t>
            </a:r>
            <a:r>
              <a:rPr lang="en-US" sz="1800" dirty="0" smtClean="0">
                <a:latin typeface="Arial" panose="020B0604020202020204" pitchFamily="34" charset="0"/>
                <a:cs typeface="Arial" panose="020B0604020202020204" pitchFamily="34" charset="0"/>
              </a:rPr>
              <a:t>1989)</a:t>
            </a:r>
            <a:endParaRPr lang="en-US" sz="1800" dirty="0">
              <a:latin typeface="Arial" panose="020B0604020202020204" pitchFamily="34" charset="0"/>
              <a:cs typeface="Arial" panose="020B0604020202020204" pitchFamily="34" charset="0"/>
            </a:endParaRPr>
          </a:p>
        </p:txBody>
      </p:sp>
      <p:sp>
        <p:nvSpPr>
          <p:cNvPr id="8" name="Rectangle 7"/>
          <p:cNvSpPr/>
          <p:nvPr/>
        </p:nvSpPr>
        <p:spPr>
          <a:xfrm>
            <a:off x="594643" y="4107294"/>
            <a:ext cx="7861440" cy="201168"/>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035783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T_theta_na_19850120_0000.png"/>
          <p:cNvPicPr>
            <a:picLocks noChangeAspect="1"/>
          </p:cNvPicPr>
          <p:nvPr/>
        </p:nvPicPr>
        <p:blipFill rotWithShape="1">
          <a:blip r:embed="rId3">
            <a:extLst>
              <a:ext uri="{28A0092B-C50C-407E-A947-70E740481C1C}">
                <a14:useLocalDpi xmlns:a14="http://schemas.microsoft.com/office/drawing/2010/main" val="0"/>
              </a:ext>
            </a:extLst>
          </a:blip>
          <a:srcRect t="2933" b="8876"/>
          <a:stretch/>
        </p:blipFill>
        <p:spPr>
          <a:xfrm>
            <a:off x="4731792" y="1128465"/>
            <a:ext cx="3790978" cy="4480560"/>
          </a:xfrm>
          <a:prstGeom prst="rect">
            <a:avLst/>
          </a:prstGeom>
        </p:spPr>
      </p:pic>
      <p:pic>
        <p:nvPicPr>
          <p:cNvPr id="45" name="Picture 44" descr="Screen Shot 2016-03-01 at 11.21.3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988" y="1128465"/>
            <a:ext cx="3735192" cy="4507992"/>
          </a:xfrm>
          <a:prstGeom prst="rect">
            <a:avLst/>
          </a:prstGeom>
        </p:spPr>
      </p:pic>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pic>
        <p:nvPicPr>
          <p:cNvPr id="10" name="Picture 9" descr="DT_theta_na_0.png"/>
          <p:cNvPicPr>
            <a:picLocks noChangeAspect="1"/>
          </p:cNvPicPr>
          <p:nvPr/>
        </p:nvPicPr>
        <p:blipFill rotWithShape="1">
          <a:blip r:embed="rId5">
            <a:extLst>
              <a:ext uri="{28A0092B-C50C-407E-A947-70E740481C1C}">
                <a14:useLocalDpi xmlns:a14="http://schemas.microsoft.com/office/drawing/2010/main" val="0"/>
              </a:ext>
            </a:extLst>
          </a:blip>
          <a:srcRect l="7937" t="96667" r="11685" b="1296"/>
          <a:stretch/>
        </p:blipFill>
        <p:spPr>
          <a:xfrm rot="16200000">
            <a:off x="6527335" y="3282982"/>
            <a:ext cx="4389120" cy="125078"/>
          </a:xfrm>
          <a:prstGeom prst="rect">
            <a:avLst/>
          </a:prstGeom>
        </p:spPr>
      </p:pic>
      <p:cxnSp>
        <p:nvCxnSpPr>
          <p:cNvPr id="29" name="Straight Connector 28"/>
          <p:cNvCxnSpPr/>
          <p:nvPr/>
        </p:nvCxnSpPr>
        <p:spPr>
          <a:xfrm>
            <a:off x="-12095" y="5742584"/>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14916" y="682260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31" name="Content Placeholder 2"/>
          <p:cNvSpPr>
            <a:spLocks noGrp="1"/>
          </p:cNvSpPr>
          <p:nvPr>
            <p:ph idx="1"/>
          </p:nvPr>
        </p:nvSpPr>
        <p:spPr>
          <a:xfrm>
            <a:off x="2988" y="5742584"/>
            <a:ext cx="4575988" cy="1080017"/>
          </a:xfrm>
        </p:spPr>
        <p:txBody>
          <a:bodyPr anchor="ctr">
            <a:noAutofit/>
          </a:bodyPr>
          <a:lstStyle/>
          <a:p>
            <a:pPr marL="0" indent="0" algn="ctr">
              <a:buNone/>
            </a:pPr>
            <a:r>
              <a:rPr lang="en-US" sz="1400" dirty="0" smtClean="0">
                <a:solidFill>
                  <a:srgbClr val="000000"/>
                </a:solidFill>
                <a:latin typeface="Arial" panose="020B0604020202020204" pitchFamily="34" charset="0"/>
                <a:cs typeface="Arial" panose="020B0604020202020204" pitchFamily="34" charset="0"/>
              </a:rPr>
              <a:t>500-hPa geopotential height (black, every 6 dam) and </a:t>
            </a:r>
            <a:r>
              <a:rPr lang="en-US" sz="1400" dirty="0" smtClean="0">
                <a:latin typeface="Arial" panose="020B0604020202020204" pitchFamily="34" charset="0"/>
                <a:cs typeface="Arial" panose="020B0604020202020204" pitchFamily="34" charset="0"/>
              </a:rPr>
              <a:t>−40°C isotherm (dashed contour); track of polar vortex from 0000 UTC 12 January to 0000 UTC 24 January 1985 (heavy black). Adapted from                                   Fig. 5 in Shapiro et al. (1987).</a:t>
            </a:r>
            <a:endParaRPr lang="en-US" sz="1400" dirty="0">
              <a:solidFill>
                <a:srgbClr val="000000"/>
              </a:solidFill>
              <a:latin typeface="Arial" panose="020B0604020202020204" pitchFamily="34" charset="0"/>
              <a:cs typeface="Arial" panose="020B0604020202020204" pitchFamily="34" charset="0"/>
            </a:endParaRPr>
          </a:p>
        </p:txBody>
      </p:sp>
      <p:cxnSp>
        <p:nvCxnSpPr>
          <p:cNvPr id="32" name="Straight Connector 31"/>
          <p:cNvCxnSpPr/>
          <p:nvPr/>
        </p:nvCxnSpPr>
        <p:spPr>
          <a:xfrm flipV="1">
            <a:off x="4578976" y="5742584"/>
            <a:ext cx="0" cy="1074485"/>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33" name="Content Placeholder 2"/>
          <p:cNvSpPr txBox="1">
            <a:spLocks/>
          </p:cNvSpPr>
          <p:nvPr/>
        </p:nvSpPr>
        <p:spPr>
          <a:xfrm>
            <a:off x="4578976" y="5742584"/>
            <a:ext cx="4574205" cy="1080017"/>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a:solidFill>
                  <a:srgbClr val="000000"/>
                </a:solidFill>
                <a:latin typeface="Arial" panose="020B0604020202020204" pitchFamily="34" charset="0"/>
                <a:cs typeface="Arial" panose="020B0604020202020204" pitchFamily="34" charset="0"/>
              </a:rPr>
              <a:t>Potential temperature (K, shaded), wind speed (black, every 10 </a:t>
            </a:r>
            <a:r>
              <a:rPr lang="en-US" sz="1400" dirty="0">
                <a:latin typeface="Arial" panose="020B0604020202020204" pitchFamily="34" charset="0"/>
                <a:cs typeface="Arial" panose="020B0604020202020204" pitchFamily="34" charset="0"/>
              </a:rPr>
              <a:t>m s</a:t>
            </a:r>
            <a:r>
              <a:rPr lang="en-US" sz="1400" baseline="30000" dirty="0">
                <a:latin typeface="Arial" panose="020B0604020202020204" pitchFamily="34" charset="0"/>
                <a:cs typeface="Arial" panose="020B0604020202020204" pitchFamily="34" charset="0"/>
              </a:rPr>
              <a:t>−1</a:t>
            </a:r>
            <a:r>
              <a:rPr lang="en-US" sz="1400" baseline="30000" dirty="0">
                <a:solidFill>
                  <a:srgbClr val="000000"/>
                </a:solidFill>
                <a:latin typeface="Arial" panose="020B0604020202020204" pitchFamily="34" charset="0"/>
                <a:cs typeface="Arial" panose="020B0604020202020204" pitchFamily="34" charset="0"/>
              </a:rPr>
              <a:t>  </a:t>
            </a:r>
            <a:r>
              <a:rPr lang="en-US" sz="1400" dirty="0">
                <a:solidFill>
                  <a:srgbClr val="000000"/>
                </a:solidFill>
                <a:latin typeface="Arial" panose="020B0604020202020204" pitchFamily="34" charset="0"/>
                <a:cs typeface="Arial" panose="020B0604020202020204" pitchFamily="34" charset="0"/>
              </a:rPr>
              <a:t>starting at 50 </a:t>
            </a:r>
            <a:r>
              <a:rPr lang="en-US" sz="1400" dirty="0">
                <a:latin typeface="Arial" panose="020B0604020202020204" pitchFamily="34" charset="0"/>
                <a:cs typeface="Arial" panose="020B0604020202020204" pitchFamily="34" charset="0"/>
              </a:rPr>
              <a:t>m s</a:t>
            </a:r>
            <a:r>
              <a:rPr lang="en-US" sz="1400" baseline="30000" dirty="0">
                <a:latin typeface="Arial" panose="020B0604020202020204" pitchFamily="34" charset="0"/>
                <a:cs typeface="Arial" panose="020B0604020202020204" pitchFamily="34" charset="0"/>
              </a:rPr>
              <a:t>−1</a:t>
            </a:r>
            <a:r>
              <a:rPr lang="en-US" sz="1400" dirty="0">
                <a:solidFill>
                  <a:srgbClr val="000000"/>
                </a:solidFill>
                <a:latin typeface="Arial" panose="020B0604020202020204" pitchFamily="34" charset="0"/>
                <a:cs typeface="Arial" panose="020B0604020202020204" pitchFamily="34" charset="0"/>
              </a:rPr>
              <a:t>)</a:t>
            </a:r>
            <a:r>
              <a:rPr lang="en-US" sz="1400" dirty="0" smtClean="0">
                <a:solidFill>
                  <a:srgbClr val="000000"/>
                </a:solidFill>
                <a:latin typeface="Arial" panose="020B0604020202020204" pitchFamily="34" charset="0"/>
                <a:cs typeface="Arial" panose="020B0604020202020204" pitchFamily="34" charset="0"/>
              </a:rPr>
              <a:t>, and </a:t>
            </a:r>
            <a:r>
              <a:rPr lang="en-US" sz="1400" dirty="0">
                <a:solidFill>
                  <a:srgbClr val="000000"/>
                </a:solidFill>
                <a:latin typeface="Arial" panose="020B0604020202020204" pitchFamily="34" charset="0"/>
                <a:cs typeface="Arial" panose="020B0604020202020204" pitchFamily="34" charset="0"/>
              </a:rPr>
              <a:t>wind (</a:t>
            </a:r>
            <a:r>
              <a:rPr lang="en-US" sz="1400" dirty="0">
                <a:latin typeface="Arial" panose="020B0604020202020204" pitchFamily="34" charset="0"/>
                <a:cs typeface="Arial" panose="020B0604020202020204" pitchFamily="34" charset="0"/>
              </a:rPr>
              <a:t>m s</a:t>
            </a:r>
            <a:r>
              <a:rPr lang="en-US" sz="1400" baseline="30000" dirty="0">
                <a:latin typeface="Arial" panose="020B0604020202020204" pitchFamily="34" charset="0"/>
                <a:cs typeface="Arial" panose="020B0604020202020204" pitchFamily="34" charset="0"/>
              </a:rPr>
              <a:t>−1</a:t>
            </a:r>
            <a:r>
              <a:rPr lang="en-US" sz="1400" dirty="0">
                <a:latin typeface="Arial" panose="020B0604020202020204" pitchFamily="34" charset="0"/>
                <a:cs typeface="Arial" panose="020B0604020202020204" pitchFamily="34" charset="0"/>
              </a:rPr>
              <a:t>, barbs</a:t>
            </a:r>
            <a:r>
              <a:rPr lang="en-US" sz="1400" dirty="0">
                <a:solidFill>
                  <a:srgbClr val="000000"/>
                </a:solidFill>
                <a:latin typeface="Arial" panose="020B0604020202020204" pitchFamily="34" charset="0"/>
                <a:cs typeface="Arial" panose="020B0604020202020204" pitchFamily="34" charset="0"/>
              </a:rPr>
              <a:t>) on 2-PVU </a:t>
            </a:r>
            <a:r>
              <a:rPr lang="en-US" sz="1400" dirty="0" smtClean="0">
                <a:solidFill>
                  <a:srgbClr val="000000"/>
                </a:solidFill>
                <a:latin typeface="Arial" panose="020B0604020202020204" pitchFamily="34" charset="0"/>
                <a:cs typeface="Arial" panose="020B0604020202020204" pitchFamily="34" charset="0"/>
              </a:rPr>
              <a:t>surface. Data source: ERA-Interim.</a:t>
            </a:r>
            <a:endParaRPr lang="en-US" sz="1400" baseline="30000" dirty="0">
              <a:solidFill>
                <a:srgbClr val="000000"/>
              </a:solidFill>
              <a:latin typeface="Arial" panose="020B0604020202020204" pitchFamily="34" charset="0"/>
              <a:cs typeface="Arial" panose="020B0604020202020204" pitchFamily="34" charset="0"/>
            </a:endParaRPr>
          </a:p>
        </p:txBody>
      </p:sp>
      <p:sp>
        <p:nvSpPr>
          <p:cNvPr id="34" name="TextBox 33"/>
          <p:cNvSpPr txBox="1"/>
          <p:nvPr/>
        </p:nvSpPr>
        <p:spPr>
          <a:xfrm>
            <a:off x="8555056" y="5473690"/>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sp>
        <p:nvSpPr>
          <p:cNvPr id="35" name="TextBox 34"/>
          <p:cNvSpPr txBox="1"/>
          <p:nvPr/>
        </p:nvSpPr>
        <p:spPr>
          <a:xfrm>
            <a:off x="8780467" y="4756232"/>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37" name="TextBox 36"/>
          <p:cNvSpPr txBox="1"/>
          <p:nvPr/>
        </p:nvSpPr>
        <p:spPr>
          <a:xfrm>
            <a:off x="8780467" y="4559961"/>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40" name="TextBox 39"/>
          <p:cNvSpPr txBox="1"/>
          <p:nvPr/>
        </p:nvSpPr>
        <p:spPr>
          <a:xfrm>
            <a:off x="8776986" y="4352705"/>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43" name="TextBox 42"/>
          <p:cNvSpPr txBox="1"/>
          <p:nvPr/>
        </p:nvSpPr>
        <p:spPr>
          <a:xfrm>
            <a:off x="8776986" y="4168011"/>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44" name="TextBox 43"/>
          <p:cNvSpPr txBox="1"/>
          <p:nvPr/>
        </p:nvSpPr>
        <p:spPr>
          <a:xfrm>
            <a:off x="8780220" y="3972918"/>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47" name="TextBox 46"/>
          <p:cNvSpPr txBox="1"/>
          <p:nvPr/>
        </p:nvSpPr>
        <p:spPr>
          <a:xfrm>
            <a:off x="8776986" y="3773570"/>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48" name="TextBox 47"/>
          <p:cNvSpPr txBox="1"/>
          <p:nvPr/>
        </p:nvSpPr>
        <p:spPr>
          <a:xfrm>
            <a:off x="8780220" y="3563607"/>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49" name="TextBox 48"/>
          <p:cNvSpPr txBox="1"/>
          <p:nvPr/>
        </p:nvSpPr>
        <p:spPr>
          <a:xfrm>
            <a:off x="8776986" y="3378532"/>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50" name="TextBox 49"/>
          <p:cNvSpPr txBox="1"/>
          <p:nvPr/>
        </p:nvSpPr>
        <p:spPr>
          <a:xfrm>
            <a:off x="8776986" y="3175030"/>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51" name="TextBox 50"/>
          <p:cNvSpPr txBox="1"/>
          <p:nvPr/>
        </p:nvSpPr>
        <p:spPr>
          <a:xfrm>
            <a:off x="8780220" y="2978173"/>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52" name="TextBox 51"/>
          <p:cNvSpPr txBox="1"/>
          <p:nvPr/>
        </p:nvSpPr>
        <p:spPr>
          <a:xfrm>
            <a:off x="8776986" y="2768316"/>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53" name="TextBox 52"/>
          <p:cNvSpPr txBox="1"/>
          <p:nvPr/>
        </p:nvSpPr>
        <p:spPr>
          <a:xfrm>
            <a:off x="8780220" y="2571586"/>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54" name="TextBox 53"/>
          <p:cNvSpPr txBox="1"/>
          <p:nvPr/>
        </p:nvSpPr>
        <p:spPr>
          <a:xfrm>
            <a:off x="8780220" y="238126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55" name="TextBox 54"/>
          <p:cNvSpPr txBox="1"/>
          <p:nvPr/>
        </p:nvSpPr>
        <p:spPr>
          <a:xfrm>
            <a:off x="8776986" y="2182140"/>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56" name="TextBox 55"/>
          <p:cNvSpPr txBox="1"/>
          <p:nvPr/>
        </p:nvSpPr>
        <p:spPr>
          <a:xfrm>
            <a:off x="8780220" y="1984721"/>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57" name="TextBox 56"/>
          <p:cNvSpPr txBox="1"/>
          <p:nvPr/>
        </p:nvSpPr>
        <p:spPr>
          <a:xfrm>
            <a:off x="8780220" y="1775945"/>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58" name="TextBox 57"/>
          <p:cNvSpPr txBox="1"/>
          <p:nvPr/>
        </p:nvSpPr>
        <p:spPr>
          <a:xfrm>
            <a:off x="8780220" y="1583517"/>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59" name="TextBox 58"/>
          <p:cNvSpPr txBox="1"/>
          <p:nvPr/>
        </p:nvSpPr>
        <p:spPr>
          <a:xfrm>
            <a:off x="8780220" y="139320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60" name="TextBox 59"/>
          <p:cNvSpPr txBox="1"/>
          <p:nvPr/>
        </p:nvSpPr>
        <p:spPr>
          <a:xfrm>
            <a:off x="8780220" y="1205645"/>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61" name="TextBox 60"/>
          <p:cNvSpPr txBox="1"/>
          <p:nvPr/>
        </p:nvSpPr>
        <p:spPr>
          <a:xfrm>
            <a:off x="8780220" y="4953987"/>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62" name="TextBox 61"/>
          <p:cNvSpPr txBox="1"/>
          <p:nvPr/>
        </p:nvSpPr>
        <p:spPr>
          <a:xfrm>
            <a:off x="8780220" y="5155941"/>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63" name="TextBox 62"/>
          <p:cNvSpPr txBox="1"/>
          <p:nvPr/>
        </p:nvSpPr>
        <p:spPr>
          <a:xfrm>
            <a:off x="8775583" y="5347165"/>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64" name="Content Placeholder 2"/>
          <p:cNvSpPr txBox="1">
            <a:spLocks/>
          </p:cNvSpPr>
          <p:nvPr/>
        </p:nvSpPr>
        <p:spPr>
          <a:xfrm>
            <a:off x="434435" y="764267"/>
            <a:ext cx="8109859" cy="413952"/>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a:buNone/>
            </a:pPr>
            <a:r>
              <a:rPr lang="en-US" sz="1600" b="1" dirty="0" smtClean="0">
                <a:solidFill>
                  <a:srgbClr val="000000"/>
                </a:solidFill>
                <a:latin typeface="Arial" panose="020B0604020202020204" pitchFamily="34" charset="0"/>
                <a:cs typeface="Arial" panose="020B0604020202020204" pitchFamily="34" charset="0"/>
              </a:rPr>
              <a:t>0000 UTC 20 January 1985</a:t>
            </a:r>
            <a:endParaRPr lang="en-US" sz="1600" b="1" baseline="30000" dirty="0">
              <a:solidFill>
                <a:srgbClr val="000000"/>
              </a:solidFill>
              <a:latin typeface="Arial" panose="020B0604020202020204" pitchFamily="34" charset="0"/>
              <a:cs typeface="Arial" panose="020B0604020202020204" pitchFamily="34" charset="0"/>
            </a:endParaRPr>
          </a:p>
        </p:txBody>
      </p:sp>
      <p:sp>
        <p:nvSpPr>
          <p:cNvPr id="12" name="Oval 11"/>
          <p:cNvSpPr/>
          <p:nvPr/>
        </p:nvSpPr>
        <p:spPr>
          <a:xfrm>
            <a:off x="2398809" y="4003865"/>
            <a:ext cx="109728" cy="109728"/>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2508537" y="2836476"/>
            <a:ext cx="1599208" cy="338554"/>
          </a:xfrm>
          <a:prstGeom prst="rect">
            <a:avLst/>
          </a:prstGeom>
          <a:solidFill>
            <a:schemeClr val="bg1"/>
          </a:solidFill>
          <a:ln w="25400">
            <a:solidFill>
              <a:schemeClr val="tx1"/>
            </a:solidFill>
          </a:ln>
        </p:spPr>
        <p:txBody>
          <a:bodyPr wrap="square" rtlCol="0">
            <a:spAutoFit/>
          </a:bodyPr>
          <a:lstStyle/>
          <a:p>
            <a:pPr algn="ctr"/>
            <a:r>
              <a:rPr lang="en-US" sz="1600" b="1" dirty="0" smtClean="0">
                <a:solidFill>
                  <a:srgbClr val="FF0000"/>
                </a:solidFill>
                <a:latin typeface="Arial"/>
                <a:cs typeface="Arial"/>
              </a:rPr>
              <a:t>“Polar Vortex”</a:t>
            </a:r>
            <a:endParaRPr lang="en-US" sz="1600" b="1" dirty="0">
              <a:solidFill>
                <a:srgbClr val="FF0000"/>
              </a:solidFill>
              <a:latin typeface="Arial"/>
              <a:cs typeface="Arial"/>
            </a:endParaRPr>
          </a:p>
        </p:txBody>
      </p:sp>
      <p:cxnSp>
        <p:nvCxnSpPr>
          <p:cNvPr id="67" name="Straight Arrow Connector 66"/>
          <p:cNvCxnSpPr>
            <a:stCxn id="13" idx="2"/>
            <a:endCxn id="12" idx="0"/>
          </p:cNvCxnSpPr>
          <p:nvPr/>
        </p:nvCxnSpPr>
        <p:spPr>
          <a:xfrm flipH="1">
            <a:off x="2453673" y="3175030"/>
            <a:ext cx="854468" cy="828835"/>
          </a:xfrm>
          <a:prstGeom prst="straightConnector1">
            <a:avLst/>
          </a:prstGeom>
          <a:ln w="4762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71" name="TextBox 70"/>
          <p:cNvSpPr txBox="1"/>
          <p:nvPr/>
        </p:nvSpPr>
        <p:spPr>
          <a:xfrm>
            <a:off x="7067087" y="2829845"/>
            <a:ext cx="799604" cy="338554"/>
          </a:xfrm>
          <a:prstGeom prst="rect">
            <a:avLst/>
          </a:prstGeom>
          <a:solidFill>
            <a:schemeClr val="bg1"/>
          </a:solidFill>
          <a:ln w="25400">
            <a:solidFill>
              <a:schemeClr val="tx1"/>
            </a:solidFill>
          </a:ln>
        </p:spPr>
        <p:txBody>
          <a:bodyPr wrap="square" rtlCol="0">
            <a:spAutoFit/>
          </a:bodyPr>
          <a:lstStyle/>
          <a:p>
            <a:pPr algn="ctr"/>
            <a:r>
              <a:rPr lang="en-US" sz="1600" b="1" dirty="0" smtClean="0">
                <a:solidFill>
                  <a:srgbClr val="FF0000"/>
                </a:solidFill>
                <a:latin typeface="Arial"/>
                <a:cs typeface="Arial"/>
              </a:rPr>
              <a:t>TPV</a:t>
            </a:r>
            <a:endParaRPr lang="en-US" sz="1600" b="1" dirty="0">
              <a:solidFill>
                <a:srgbClr val="FF0000"/>
              </a:solidFill>
              <a:latin typeface="Arial"/>
              <a:cs typeface="Arial"/>
            </a:endParaRPr>
          </a:p>
        </p:txBody>
      </p:sp>
      <p:sp>
        <p:nvSpPr>
          <p:cNvPr id="46" name="Title 1"/>
          <p:cNvSpPr>
            <a:spLocks noGrp="1"/>
          </p:cNvSpPr>
          <p:nvPr>
            <p:ph type="title"/>
          </p:nvPr>
        </p:nvSpPr>
        <p:spPr>
          <a:xfrm>
            <a:off x="334283" y="-33716"/>
            <a:ext cx="8891111" cy="722220"/>
          </a:xfrm>
        </p:spPr>
        <p:txBody>
          <a:bodyPr>
            <a:noAutofit/>
          </a:bodyPr>
          <a:lstStyle/>
          <a:p>
            <a:pPr algn="l"/>
            <a:r>
              <a:rPr lang="en-US" sz="2800" b="1" dirty="0" smtClean="0">
                <a:solidFill>
                  <a:srgbClr val="FF0000"/>
                </a:solidFill>
                <a:latin typeface="Arial" panose="020B0604020202020204" pitchFamily="34" charset="0"/>
                <a:cs typeface="Arial" panose="020B0604020202020204" pitchFamily="34" charset="0"/>
              </a:rPr>
              <a:t>Jan 1985 TPV and CAO</a:t>
            </a:r>
            <a:endParaRPr lang="en-US" sz="2800" b="1" dirty="0">
              <a:solidFill>
                <a:srgbClr val="FF0000"/>
              </a:solidFill>
              <a:latin typeface="Arial" panose="020B0604020202020204" pitchFamily="34" charset="0"/>
              <a:cs typeface="Arial" panose="020B0604020202020204" pitchFamily="34" charset="0"/>
            </a:endParaRPr>
          </a:p>
        </p:txBody>
      </p:sp>
      <p:sp>
        <p:nvSpPr>
          <p:cNvPr id="68" name="Title 1"/>
          <p:cNvSpPr txBox="1">
            <a:spLocks/>
          </p:cNvSpPr>
          <p:nvPr/>
        </p:nvSpPr>
        <p:spPr>
          <a:xfrm>
            <a:off x="52394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dirty="0" smtClean="0">
                <a:latin typeface="Arial" panose="020B0604020202020204" pitchFamily="34" charset="0"/>
                <a:cs typeface="Arial" panose="020B0604020202020204" pitchFamily="34" charset="0"/>
              </a:rPr>
              <a:t>Shapiro et al. (1987)</a:t>
            </a:r>
            <a:endParaRPr lang="en-US" sz="1800" dirty="0">
              <a:latin typeface="Arial" panose="020B0604020202020204" pitchFamily="34" charset="0"/>
              <a:cs typeface="Arial" panose="020B0604020202020204" pitchFamily="34" charset="0"/>
            </a:endParaRPr>
          </a:p>
        </p:txBody>
      </p:sp>
      <p:cxnSp>
        <p:nvCxnSpPr>
          <p:cNvPr id="65" name="Straight Arrow Connector 64"/>
          <p:cNvCxnSpPr/>
          <p:nvPr/>
        </p:nvCxnSpPr>
        <p:spPr>
          <a:xfrm flipH="1">
            <a:off x="6543536" y="3168399"/>
            <a:ext cx="923353" cy="835466"/>
          </a:xfrm>
          <a:prstGeom prst="straightConnector1">
            <a:avLst/>
          </a:prstGeom>
          <a:ln w="47625">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078958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ckness_19850120_0000.png"/>
          <p:cNvPicPr>
            <a:picLocks noChangeAspect="1"/>
          </p:cNvPicPr>
          <p:nvPr/>
        </p:nvPicPr>
        <p:blipFill rotWithShape="1">
          <a:blip r:embed="rId3">
            <a:extLst>
              <a:ext uri="{28A0092B-C50C-407E-A947-70E740481C1C}">
                <a14:useLocalDpi xmlns:a14="http://schemas.microsoft.com/office/drawing/2010/main" val="0"/>
              </a:ext>
            </a:extLst>
          </a:blip>
          <a:srcRect t="2983" b="5061"/>
          <a:stretch/>
        </p:blipFill>
        <p:spPr>
          <a:xfrm>
            <a:off x="4740409" y="1129437"/>
            <a:ext cx="3783743" cy="4480560"/>
          </a:xfrm>
          <a:prstGeom prst="rect">
            <a:avLst/>
          </a:prstGeom>
        </p:spPr>
      </p:pic>
      <p:pic>
        <p:nvPicPr>
          <p:cNvPr id="45" name="Picture 44" descr="Screen Shot 2016-03-01 at 11.21.3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988" y="1128465"/>
            <a:ext cx="3735192" cy="4507992"/>
          </a:xfrm>
          <a:prstGeom prst="rect">
            <a:avLst/>
          </a:prstGeom>
        </p:spPr>
      </p:pic>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12095" y="5742584"/>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14916" y="682260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V="1">
            <a:off x="4578976" y="5742584"/>
            <a:ext cx="0" cy="1074485"/>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33" name="Content Placeholder 2"/>
          <p:cNvSpPr txBox="1">
            <a:spLocks/>
          </p:cNvSpPr>
          <p:nvPr/>
        </p:nvSpPr>
        <p:spPr>
          <a:xfrm>
            <a:off x="4578976" y="5742584"/>
            <a:ext cx="4574205" cy="1080017"/>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a:solidFill>
                  <a:srgbClr val="000000"/>
                </a:solidFill>
                <a:latin typeface="Arial" panose="020B0604020202020204" pitchFamily="34" charset="0"/>
                <a:cs typeface="Arial" panose="020B0604020202020204" pitchFamily="34" charset="0"/>
              </a:rPr>
              <a:t>1000–500-hPa thickness (dam, shaded) </a:t>
            </a:r>
            <a:r>
              <a:rPr lang="en-US" sz="1400" dirty="0" smtClean="0">
                <a:solidFill>
                  <a:srgbClr val="000000"/>
                </a:solidFill>
                <a:latin typeface="Arial" panose="020B0604020202020204" pitchFamily="34" charset="0"/>
                <a:cs typeface="Arial" panose="020B0604020202020204" pitchFamily="34" charset="0"/>
              </a:rPr>
              <a:t>and 700</a:t>
            </a:r>
            <a:r>
              <a:rPr lang="en-US" sz="1400" dirty="0">
                <a:solidFill>
                  <a:srgbClr val="000000"/>
                </a:solidFill>
                <a:latin typeface="Arial" panose="020B0604020202020204" pitchFamily="34" charset="0"/>
                <a:cs typeface="Arial" panose="020B0604020202020204" pitchFamily="34" charset="0"/>
              </a:rPr>
              <a:t>-hPa </a:t>
            </a:r>
            <a:r>
              <a:rPr lang="en-US" sz="1400" dirty="0" smtClean="0">
                <a:solidFill>
                  <a:srgbClr val="000000"/>
                </a:solidFill>
                <a:latin typeface="Arial" panose="020B0604020202020204" pitchFamily="34" charset="0"/>
                <a:cs typeface="Arial" panose="020B0604020202020204" pitchFamily="34" charset="0"/>
              </a:rPr>
              <a:t>wind (</a:t>
            </a:r>
            <a:r>
              <a:rPr lang="en-US" sz="1400" dirty="0">
                <a:latin typeface="Arial" panose="020B0604020202020204" pitchFamily="34" charset="0"/>
                <a:cs typeface="Arial" panose="020B0604020202020204" pitchFamily="34" charset="0"/>
              </a:rPr>
              <a:t>m s</a:t>
            </a:r>
            <a:r>
              <a:rPr lang="en-US" sz="1400" baseline="30000" dirty="0">
                <a:latin typeface="Arial" panose="020B0604020202020204" pitchFamily="34" charset="0"/>
                <a:cs typeface="Arial" panose="020B0604020202020204" pitchFamily="34" charset="0"/>
              </a:rPr>
              <a:t>−1</a:t>
            </a:r>
            <a:r>
              <a:rPr lang="en-US" sz="1400" dirty="0">
                <a:latin typeface="Arial" panose="020B0604020202020204" pitchFamily="34" charset="0"/>
                <a:cs typeface="Arial" panose="020B0604020202020204" pitchFamily="34" charset="0"/>
              </a:rPr>
              <a:t>, flags and barbs</a:t>
            </a:r>
            <a:r>
              <a:rPr lang="en-US" sz="1400" dirty="0" smtClean="0">
                <a:solidFill>
                  <a:srgbClr val="000000"/>
                </a:solidFill>
                <a:latin typeface="Arial" panose="020B0604020202020204" pitchFamily="34" charset="0"/>
                <a:cs typeface="Arial" panose="020B0604020202020204" pitchFamily="34" charset="0"/>
              </a:rPr>
              <a:t>).                                        Data source: ERA-Interim.</a:t>
            </a:r>
            <a:endParaRPr lang="en-US" sz="1400" baseline="30000" dirty="0">
              <a:solidFill>
                <a:srgbClr val="000000"/>
              </a:solidFill>
              <a:latin typeface="Arial" panose="020B0604020202020204" pitchFamily="34" charset="0"/>
              <a:cs typeface="Arial" panose="020B0604020202020204" pitchFamily="34" charset="0"/>
            </a:endParaRPr>
          </a:p>
        </p:txBody>
      </p:sp>
      <p:sp>
        <p:nvSpPr>
          <p:cNvPr id="34" name="TextBox 33"/>
          <p:cNvSpPr txBox="1"/>
          <p:nvPr/>
        </p:nvSpPr>
        <p:spPr>
          <a:xfrm>
            <a:off x="8490484" y="5495214"/>
            <a:ext cx="521083" cy="230832"/>
          </a:xfrm>
          <a:prstGeom prst="rect">
            <a:avLst/>
          </a:prstGeom>
          <a:noFill/>
        </p:spPr>
        <p:txBody>
          <a:bodyPr wrap="square" rtlCol="0">
            <a:spAutoFit/>
          </a:bodyPr>
          <a:lstStyle/>
          <a:p>
            <a:r>
              <a:rPr lang="en-US" sz="900" dirty="0" smtClean="0">
                <a:latin typeface="Arial"/>
                <a:cs typeface="Arial"/>
              </a:rPr>
              <a:t>(dam)</a:t>
            </a:r>
            <a:endParaRPr lang="en-US" sz="900" dirty="0">
              <a:latin typeface="Arial"/>
              <a:cs typeface="Arial"/>
            </a:endParaRPr>
          </a:p>
        </p:txBody>
      </p:sp>
      <p:sp>
        <p:nvSpPr>
          <p:cNvPr id="64" name="Content Placeholder 2"/>
          <p:cNvSpPr txBox="1">
            <a:spLocks/>
          </p:cNvSpPr>
          <p:nvPr/>
        </p:nvSpPr>
        <p:spPr>
          <a:xfrm>
            <a:off x="434435" y="764267"/>
            <a:ext cx="8109859" cy="413952"/>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a:buNone/>
            </a:pPr>
            <a:r>
              <a:rPr lang="en-US" sz="1600" b="1" dirty="0" smtClean="0">
                <a:solidFill>
                  <a:srgbClr val="000000"/>
                </a:solidFill>
                <a:latin typeface="Arial" panose="020B0604020202020204" pitchFamily="34" charset="0"/>
                <a:cs typeface="Arial" panose="020B0604020202020204" pitchFamily="34" charset="0"/>
              </a:rPr>
              <a:t>0000 UTC 20 January 1985</a:t>
            </a:r>
            <a:endParaRPr lang="en-US" sz="1600" b="1" baseline="30000" dirty="0">
              <a:solidFill>
                <a:srgbClr val="000000"/>
              </a:solidFill>
              <a:latin typeface="Arial" panose="020B0604020202020204" pitchFamily="34" charset="0"/>
              <a:cs typeface="Arial" panose="020B0604020202020204" pitchFamily="34" charset="0"/>
            </a:endParaRPr>
          </a:p>
        </p:txBody>
      </p:sp>
      <p:sp>
        <p:nvSpPr>
          <p:cNvPr id="12" name="Oval 11"/>
          <p:cNvSpPr/>
          <p:nvPr/>
        </p:nvSpPr>
        <p:spPr>
          <a:xfrm>
            <a:off x="2398809" y="4003865"/>
            <a:ext cx="109728" cy="109728"/>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2508537" y="2836476"/>
            <a:ext cx="1599208" cy="338554"/>
          </a:xfrm>
          <a:prstGeom prst="rect">
            <a:avLst/>
          </a:prstGeom>
          <a:solidFill>
            <a:schemeClr val="bg1"/>
          </a:solidFill>
          <a:ln w="25400">
            <a:solidFill>
              <a:schemeClr val="tx1"/>
            </a:solidFill>
          </a:ln>
        </p:spPr>
        <p:txBody>
          <a:bodyPr wrap="square" rtlCol="0">
            <a:spAutoFit/>
          </a:bodyPr>
          <a:lstStyle/>
          <a:p>
            <a:pPr algn="ctr"/>
            <a:r>
              <a:rPr lang="en-US" sz="1600" b="1" dirty="0" smtClean="0">
                <a:solidFill>
                  <a:srgbClr val="FF0000"/>
                </a:solidFill>
                <a:latin typeface="Arial"/>
                <a:cs typeface="Arial"/>
              </a:rPr>
              <a:t>“Polar Vortex”</a:t>
            </a:r>
            <a:endParaRPr lang="en-US" sz="1600" b="1" dirty="0">
              <a:solidFill>
                <a:srgbClr val="FF0000"/>
              </a:solidFill>
              <a:latin typeface="Arial"/>
              <a:cs typeface="Arial"/>
            </a:endParaRPr>
          </a:p>
        </p:txBody>
      </p:sp>
      <p:cxnSp>
        <p:nvCxnSpPr>
          <p:cNvPr id="67" name="Straight Arrow Connector 66"/>
          <p:cNvCxnSpPr>
            <a:stCxn id="13" idx="2"/>
            <a:endCxn id="12" idx="0"/>
          </p:cNvCxnSpPr>
          <p:nvPr/>
        </p:nvCxnSpPr>
        <p:spPr>
          <a:xfrm flipH="1">
            <a:off x="2453673" y="3175030"/>
            <a:ext cx="854468" cy="828835"/>
          </a:xfrm>
          <a:prstGeom prst="straightConnector1">
            <a:avLst/>
          </a:prstGeom>
          <a:ln w="4762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flipH="1">
            <a:off x="6543536" y="3168399"/>
            <a:ext cx="923353" cy="835466"/>
          </a:xfrm>
          <a:prstGeom prst="straightConnector1">
            <a:avLst/>
          </a:prstGeom>
          <a:ln w="47625">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
        <p:nvSpPr>
          <p:cNvPr id="68" name="Title 1"/>
          <p:cNvSpPr txBox="1">
            <a:spLocks/>
          </p:cNvSpPr>
          <p:nvPr/>
        </p:nvSpPr>
        <p:spPr>
          <a:xfrm>
            <a:off x="52394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dirty="0" smtClean="0">
                <a:latin typeface="Arial" panose="020B0604020202020204" pitchFamily="34" charset="0"/>
                <a:cs typeface="Arial" panose="020B0604020202020204" pitchFamily="34" charset="0"/>
              </a:rPr>
              <a:t>Shapiro et al. (1987)</a:t>
            </a:r>
            <a:endParaRPr lang="en-US" sz="1800" dirty="0">
              <a:latin typeface="Arial" panose="020B0604020202020204" pitchFamily="34" charset="0"/>
              <a:cs typeface="Arial" panose="020B0604020202020204" pitchFamily="34" charset="0"/>
            </a:endParaRPr>
          </a:p>
        </p:txBody>
      </p:sp>
      <p:pic>
        <p:nvPicPr>
          <p:cNvPr id="66" name="Picture 65" descr="thickness_19820108_0000.png"/>
          <p:cNvPicPr>
            <a:picLocks/>
          </p:cNvPicPr>
          <p:nvPr/>
        </p:nvPicPr>
        <p:blipFill rotWithShape="1">
          <a:blip r:embed="rId5">
            <a:extLst>
              <a:ext uri="{28A0092B-C50C-407E-A947-70E740481C1C}">
                <a14:useLocalDpi xmlns:a14="http://schemas.microsoft.com/office/drawing/2010/main" val="0"/>
              </a:ext>
            </a:extLst>
          </a:blip>
          <a:srcRect l="392" t="96203" r="377" b="1852"/>
          <a:stretch/>
        </p:blipFill>
        <p:spPr>
          <a:xfrm rot="16200000">
            <a:off x="6521899" y="3279694"/>
            <a:ext cx="4389120" cy="128016"/>
          </a:xfrm>
          <a:prstGeom prst="rect">
            <a:avLst/>
          </a:prstGeom>
        </p:spPr>
      </p:pic>
      <p:sp>
        <p:nvSpPr>
          <p:cNvPr id="69" name="TextBox 68"/>
          <p:cNvSpPr txBox="1"/>
          <p:nvPr/>
        </p:nvSpPr>
        <p:spPr>
          <a:xfrm>
            <a:off x="8780467" y="4737337"/>
            <a:ext cx="300556" cy="138499"/>
          </a:xfrm>
          <a:prstGeom prst="rect">
            <a:avLst/>
          </a:prstGeom>
          <a:noFill/>
        </p:spPr>
        <p:txBody>
          <a:bodyPr wrap="square" lIns="0" tIns="0" rIns="0" bIns="0" rtlCol="0">
            <a:spAutoFit/>
          </a:bodyPr>
          <a:lstStyle/>
          <a:p>
            <a:pPr algn="ctr"/>
            <a:r>
              <a:rPr lang="en-US" sz="900" dirty="0" smtClean="0">
                <a:latin typeface="Arial"/>
                <a:cs typeface="Arial"/>
              </a:rPr>
              <a:t>480</a:t>
            </a:r>
            <a:endParaRPr lang="en-US" sz="1200" dirty="0" smtClean="0">
              <a:latin typeface="Arial"/>
              <a:cs typeface="Arial"/>
            </a:endParaRPr>
          </a:p>
        </p:txBody>
      </p:sp>
      <p:sp>
        <p:nvSpPr>
          <p:cNvPr id="70" name="TextBox 69"/>
          <p:cNvSpPr txBox="1"/>
          <p:nvPr/>
        </p:nvSpPr>
        <p:spPr>
          <a:xfrm>
            <a:off x="8780467" y="5017146"/>
            <a:ext cx="300556" cy="138499"/>
          </a:xfrm>
          <a:prstGeom prst="rect">
            <a:avLst/>
          </a:prstGeom>
          <a:noFill/>
        </p:spPr>
        <p:txBody>
          <a:bodyPr wrap="square" lIns="0" tIns="0" rIns="0" bIns="0" rtlCol="0">
            <a:spAutoFit/>
          </a:bodyPr>
          <a:lstStyle/>
          <a:p>
            <a:pPr algn="ctr"/>
            <a:r>
              <a:rPr lang="en-US" sz="900" dirty="0" smtClean="0">
                <a:latin typeface="Arial"/>
                <a:cs typeface="Arial"/>
              </a:rPr>
              <a:t>470</a:t>
            </a:r>
            <a:endParaRPr lang="en-US" sz="1200" dirty="0" smtClean="0">
              <a:latin typeface="Arial"/>
              <a:cs typeface="Arial"/>
            </a:endParaRPr>
          </a:p>
        </p:txBody>
      </p:sp>
      <p:sp>
        <p:nvSpPr>
          <p:cNvPr id="73" name="TextBox 72"/>
          <p:cNvSpPr txBox="1"/>
          <p:nvPr/>
        </p:nvSpPr>
        <p:spPr>
          <a:xfrm>
            <a:off x="8780467" y="5325696"/>
            <a:ext cx="300556" cy="138499"/>
          </a:xfrm>
          <a:prstGeom prst="rect">
            <a:avLst/>
          </a:prstGeom>
          <a:noFill/>
        </p:spPr>
        <p:txBody>
          <a:bodyPr wrap="square" lIns="0" tIns="0" rIns="0" bIns="0" rtlCol="0">
            <a:spAutoFit/>
          </a:bodyPr>
          <a:lstStyle/>
          <a:p>
            <a:pPr algn="ctr"/>
            <a:r>
              <a:rPr lang="en-US" sz="900" dirty="0" smtClean="0">
                <a:latin typeface="Arial"/>
                <a:cs typeface="Arial"/>
              </a:rPr>
              <a:t>460</a:t>
            </a:r>
            <a:endParaRPr lang="en-US" sz="1200" dirty="0" smtClean="0">
              <a:latin typeface="Arial"/>
              <a:cs typeface="Arial"/>
            </a:endParaRPr>
          </a:p>
        </p:txBody>
      </p:sp>
      <p:sp>
        <p:nvSpPr>
          <p:cNvPr id="74" name="TextBox 73"/>
          <p:cNvSpPr txBox="1"/>
          <p:nvPr/>
        </p:nvSpPr>
        <p:spPr>
          <a:xfrm>
            <a:off x="8780467" y="4436159"/>
            <a:ext cx="300556" cy="138499"/>
          </a:xfrm>
          <a:prstGeom prst="rect">
            <a:avLst/>
          </a:prstGeom>
          <a:noFill/>
        </p:spPr>
        <p:txBody>
          <a:bodyPr wrap="square" lIns="0" tIns="0" rIns="0" bIns="0" rtlCol="0">
            <a:spAutoFit/>
          </a:bodyPr>
          <a:lstStyle/>
          <a:p>
            <a:pPr algn="ctr"/>
            <a:r>
              <a:rPr lang="en-US" sz="900" dirty="0" smtClean="0">
                <a:latin typeface="Arial"/>
                <a:cs typeface="Arial"/>
              </a:rPr>
              <a:t>490</a:t>
            </a:r>
            <a:endParaRPr lang="en-US" sz="1200" dirty="0" smtClean="0">
              <a:latin typeface="Arial"/>
              <a:cs typeface="Arial"/>
            </a:endParaRPr>
          </a:p>
        </p:txBody>
      </p:sp>
      <p:sp>
        <p:nvSpPr>
          <p:cNvPr id="75" name="TextBox 74"/>
          <p:cNvSpPr txBox="1"/>
          <p:nvPr/>
        </p:nvSpPr>
        <p:spPr>
          <a:xfrm>
            <a:off x="8780467" y="4156641"/>
            <a:ext cx="300556" cy="138499"/>
          </a:xfrm>
          <a:prstGeom prst="rect">
            <a:avLst/>
          </a:prstGeom>
          <a:noFill/>
        </p:spPr>
        <p:txBody>
          <a:bodyPr wrap="square" lIns="0" tIns="0" rIns="0" bIns="0" rtlCol="0">
            <a:spAutoFit/>
          </a:bodyPr>
          <a:lstStyle/>
          <a:p>
            <a:pPr algn="ctr"/>
            <a:r>
              <a:rPr lang="en-US" sz="900" dirty="0" smtClean="0">
                <a:latin typeface="Arial"/>
                <a:cs typeface="Arial"/>
              </a:rPr>
              <a:t>500</a:t>
            </a:r>
            <a:endParaRPr lang="en-US" sz="1200" dirty="0" smtClean="0">
              <a:latin typeface="Arial"/>
              <a:cs typeface="Arial"/>
            </a:endParaRPr>
          </a:p>
        </p:txBody>
      </p:sp>
      <p:sp>
        <p:nvSpPr>
          <p:cNvPr id="76" name="TextBox 75"/>
          <p:cNvSpPr txBox="1"/>
          <p:nvPr/>
        </p:nvSpPr>
        <p:spPr>
          <a:xfrm>
            <a:off x="8780467" y="3865366"/>
            <a:ext cx="300556" cy="138499"/>
          </a:xfrm>
          <a:prstGeom prst="rect">
            <a:avLst/>
          </a:prstGeom>
          <a:noFill/>
        </p:spPr>
        <p:txBody>
          <a:bodyPr wrap="square" lIns="0" tIns="0" rIns="0" bIns="0" rtlCol="0">
            <a:spAutoFit/>
          </a:bodyPr>
          <a:lstStyle/>
          <a:p>
            <a:pPr algn="ctr"/>
            <a:r>
              <a:rPr lang="en-US" sz="900" dirty="0" smtClean="0">
                <a:latin typeface="Arial"/>
                <a:cs typeface="Arial"/>
              </a:rPr>
              <a:t>510</a:t>
            </a:r>
            <a:endParaRPr lang="en-US" sz="1200" dirty="0" smtClean="0">
              <a:latin typeface="Arial"/>
              <a:cs typeface="Arial"/>
            </a:endParaRPr>
          </a:p>
        </p:txBody>
      </p:sp>
      <p:sp>
        <p:nvSpPr>
          <p:cNvPr id="77" name="TextBox 76"/>
          <p:cNvSpPr txBox="1"/>
          <p:nvPr/>
        </p:nvSpPr>
        <p:spPr>
          <a:xfrm>
            <a:off x="8780467" y="3564293"/>
            <a:ext cx="300556" cy="138499"/>
          </a:xfrm>
          <a:prstGeom prst="rect">
            <a:avLst/>
          </a:prstGeom>
          <a:noFill/>
        </p:spPr>
        <p:txBody>
          <a:bodyPr wrap="square" lIns="0" tIns="0" rIns="0" bIns="0" rtlCol="0">
            <a:spAutoFit/>
          </a:bodyPr>
          <a:lstStyle/>
          <a:p>
            <a:pPr algn="ctr"/>
            <a:r>
              <a:rPr lang="en-US" sz="900" dirty="0" smtClean="0">
                <a:latin typeface="Arial"/>
                <a:cs typeface="Arial"/>
              </a:rPr>
              <a:t>520</a:t>
            </a:r>
            <a:endParaRPr lang="en-US" sz="1200" dirty="0" smtClean="0">
              <a:latin typeface="Arial"/>
              <a:cs typeface="Arial"/>
            </a:endParaRPr>
          </a:p>
        </p:txBody>
      </p:sp>
      <p:sp>
        <p:nvSpPr>
          <p:cNvPr id="78" name="TextBox 77"/>
          <p:cNvSpPr txBox="1"/>
          <p:nvPr/>
        </p:nvSpPr>
        <p:spPr>
          <a:xfrm>
            <a:off x="8780467" y="3283485"/>
            <a:ext cx="300556" cy="138499"/>
          </a:xfrm>
          <a:prstGeom prst="rect">
            <a:avLst/>
          </a:prstGeom>
          <a:noFill/>
        </p:spPr>
        <p:txBody>
          <a:bodyPr wrap="square" lIns="0" tIns="0" rIns="0" bIns="0" rtlCol="0">
            <a:spAutoFit/>
          </a:bodyPr>
          <a:lstStyle/>
          <a:p>
            <a:pPr algn="ctr"/>
            <a:r>
              <a:rPr lang="en-US" sz="900" dirty="0" smtClean="0">
                <a:latin typeface="Arial"/>
                <a:cs typeface="Arial"/>
              </a:rPr>
              <a:t>530</a:t>
            </a:r>
            <a:endParaRPr lang="en-US" sz="1400" dirty="0" smtClean="0">
              <a:latin typeface="Arial"/>
              <a:cs typeface="Arial"/>
            </a:endParaRPr>
          </a:p>
        </p:txBody>
      </p:sp>
      <p:sp>
        <p:nvSpPr>
          <p:cNvPr id="79" name="TextBox 78"/>
          <p:cNvSpPr txBox="1"/>
          <p:nvPr/>
        </p:nvSpPr>
        <p:spPr>
          <a:xfrm>
            <a:off x="8780467" y="2986563"/>
            <a:ext cx="300556" cy="138499"/>
          </a:xfrm>
          <a:prstGeom prst="rect">
            <a:avLst/>
          </a:prstGeom>
          <a:noFill/>
        </p:spPr>
        <p:txBody>
          <a:bodyPr wrap="square" lIns="0" tIns="0" rIns="0" bIns="0" rtlCol="0">
            <a:spAutoFit/>
          </a:bodyPr>
          <a:lstStyle/>
          <a:p>
            <a:pPr algn="ctr"/>
            <a:r>
              <a:rPr lang="en-US" sz="900" dirty="0" smtClean="0">
                <a:latin typeface="Arial"/>
                <a:cs typeface="Arial"/>
              </a:rPr>
              <a:t>540</a:t>
            </a:r>
            <a:endParaRPr lang="en-US" sz="1400" dirty="0" smtClean="0">
              <a:latin typeface="Arial"/>
              <a:cs typeface="Arial"/>
            </a:endParaRPr>
          </a:p>
        </p:txBody>
      </p:sp>
      <p:sp>
        <p:nvSpPr>
          <p:cNvPr id="80" name="TextBox 79"/>
          <p:cNvSpPr txBox="1"/>
          <p:nvPr/>
        </p:nvSpPr>
        <p:spPr>
          <a:xfrm>
            <a:off x="8780467" y="2687215"/>
            <a:ext cx="300556" cy="138499"/>
          </a:xfrm>
          <a:prstGeom prst="rect">
            <a:avLst/>
          </a:prstGeom>
          <a:noFill/>
        </p:spPr>
        <p:txBody>
          <a:bodyPr wrap="square" lIns="0" tIns="0" rIns="0" bIns="0" rtlCol="0">
            <a:spAutoFit/>
          </a:bodyPr>
          <a:lstStyle/>
          <a:p>
            <a:pPr algn="ctr"/>
            <a:r>
              <a:rPr lang="en-US" sz="900" dirty="0" smtClean="0">
                <a:latin typeface="Arial"/>
                <a:cs typeface="Arial"/>
              </a:rPr>
              <a:t>550</a:t>
            </a:r>
            <a:endParaRPr lang="en-US" sz="1200" dirty="0" smtClean="0">
              <a:latin typeface="Arial"/>
              <a:cs typeface="Arial"/>
            </a:endParaRPr>
          </a:p>
        </p:txBody>
      </p:sp>
      <p:sp>
        <p:nvSpPr>
          <p:cNvPr id="81" name="TextBox 80"/>
          <p:cNvSpPr txBox="1"/>
          <p:nvPr/>
        </p:nvSpPr>
        <p:spPr>
          <a:xfrm>
            <a:off x="8780467" y="2401316"/>
            <a:ext cx="300556" cy="138499"/>
          </a:xfrm>
          <a:prstGeom prst="rect">
            <a:avLst/>
          </a:prstGeom>
          <a:noFill/>
        </p:spPr>
        <p:txBody>
          <a:bodyPr wrap="square" lIns="0" tIns="0" rIns="0" bIns="0" rtlCol="0">
            <a:spAutoFit/>
          </a:bodyPr>
          <a:lstStyle/>
          <a:p>
            <a:pPr algn="ctr"/>
            <a:r>
              <a:rPr lang="en-US" sz="900" dirty="0" smtClean="0">
                <a:latin typeface="Arial"/>
                <a:cs typeface="Arial"/>
              </a:rPr>
              <a:t>560</a:t>
            </a:r>
            <a:endParaRPr lang="en-US" sz="1200" dirty="0" smtClean="0">
              <a:latin typeface="Arial"/>
              <a:cs typeface="Arial"/>
            </a:endParaRPr>
          </a:p>
        </p:txBody>
      </p:sp>
      <p:sp>
        <p:nvSpPr>
          <p:cNvPr id="82" name="TextBox 81"/>
          <p:cNvSpPr txBox="1"/>
          <p:nvPr/>
        </p:nvSpPr>
        <p:spPr>
          <a:xfrm>
            <a:off x="8780467" y="2122203"/>
            <a:ext cx="300556" cy="138499"/>
          </a:xfrm>
          <a:prstGeom prst="rect">
            <a:avLst/>
          </a:prstGeom>
          <a:noFill/>
        </p:spPr>
        <p:txBody>
          <a:bodyPr wrap="square" lIns="0" tIns="0" rIns="0" bIns="0" rtlCol="0">
            <a:spAutoFit/>
          </a:bodyPr>
          <a:lstStyle/>
          <a:p>
            <a:pPr algn="ctr"/>
            <a:r>
              <a:rPr lang="en-US" sz="900" dirty="0" smtClean="0">
                <a:latin typeface="Arial"/>
                <a:cs typeface="Arial"/>
              </a:rPr>
              <a:t>570</a:t>
            </a:r>
            <a:endParaRPr lang="en-US" sz="1200" dirty="0" smtClean="0">
              <a:latin typeface="Arial"/>
              <a:cs typeface="Arial"/>
            </a:endParaRPr>
          </a:p>
        </p:txBody>
      </p:sp>
      <p:sp>
        <p:nvSpPr>
          <p:cNvPr id="83" name="TextBox 82"/>
          <p:cNvSpPr txBox="1"/>
          <p:nvPr/>
        </p:nvSpPr>
        <p:spPr>
          <a:xfrm>
            <a:off x="8780467" y="1834154"/>
            <a:ext cx="300556" cy="138499"/>
          </a:xfrm>
          <a:prstGeom prst="rect">
            <a:avLst/>
          </a:prstGeom>
          <a:noFill/>
        </p:spPr>
        <p:txBody>
          <a:bodyPr wrap="square" lIns="0" tIns="0" rIns="0" bIns="0" rtlCol="0">
            <a:spAutoFit/>
          </a:bodyPr>
          <a:lstStyle/>
          <a:p>
            <a:pPr algn="ctr"/>
            <a:r>
              <a:rPr lang="en-US" sz="900" dirty="0" smtClean="0">
                <a:latin typeface="Arial"/>
                <a:cs typeface="Arial"/>
              </a:rPr>
              <a:t>580</a:t>
            </a:r>
            <a:endParaRPr lang="en-US" sz="1200" dirty="0" smtClean="0">
              <a:latin typeface="Arial"/>
              <a:cs typeface="Arial"/>
            </a:endParaRPr>
          </a:p>
        </p:txBody>
      </p:sp>
      <p:sp>
        <p:nvSpPr>
          <p:cNvPr id="84" name="TextBox 83"/>
          <p:cNvSpPr txBox="1"/>
          <p:nvPr/>
        </p:nvSpPr>
        <p:spPr>
          <a:xfrm>
            <a:off x="8780467" y="1541772"/>
            <a:ext cx="300556" cy="138499"/>
          </a:xfrm>
          <a:prstGeom prst="rect">
            <a:avLst/>
          </a:prstGeom>
          <a:noFill/>
        </p:spPr>
        <p:txBody>
          <a:bodyPr wrap="square" lIns="0" tIns="0" rIns="0" bIns="0" rtlCol="0">
            <a:spAutoFit/>
          </a:bodyPr>
          <a:lstStyle/>
          <a:p>
            <a:pPr algn="ctr"/>
            <a:r>
              <a:rPr lang="en-US" sz="900" dirty="0" smtClean="0">
                <a:latin typeface="Arial"/>
                <a:cs typeface="Arial"/>
              </a:rPr>
              <a:t>590</a:t>
            </a:r>
            <a:endParaRPr lang="en-US" sz="1200" dirty="0" smtClean="0">
              <a:latin typeface="Arial"/>
              <a:cs typeface="Arial"/>
            </a:endParaRPr>
          </a:p>
        </p:txBody>
      </p:sp>
      <p:sp>
        <p:nvSpPr>
          <p:cNvPr id="85" name="TextBox 84"/>
          <p:cNvSpPr txBox="1"/>
          <p:nvPr/>
        </p:nvSpPr>
        <p:spPr>
          <a:xfrm>
            <a:off x="8780467" y="1232029"/>
            <a:ext cx="300556" cy="138499"/>
          </a:xfrm>
          <a:prstGeom prst="rect">
            <a:avLst/>
          </a:prstGeom>
          <a:noFill/>
        </p:spPr>
        <p:txBody>
          <a:bodyPr wrap="square" lIns="0" tIns="0" rIns="0" bIns="0" rtlCol="0">
            <a:spAutoFit/>
          </a:bodyPr>
          <a:lstStyle/>
          <a:p>
            <a:pPr algn="ctr"/>
            <a:r>
              <a:rPr lang="en-US" sz="900" dirty="0" smtClean="0">
                <a:latin typeface="Arial"/>
                <a:cs typeface="Arial"/>
              </a:rPr>
              <a:t>600</a:t>
            </a:r>
            <a:endParaRPr lang="en-US" sz="1200" dirty="0" smtClean="0">
              <a:latin typeface="Arial"/>
              <a:cs typeface="Arial"/>
            </a:endParaRPr>
          </a:p>
        </p:txBody>
      </p:sp>
      <p:sp>
        <p:nvSpPr>
          <p:cNvPr id="37" name="TextBox 36"/>
          <p:cNvSpPr txBox="1"/>
          <p:nvPr/>
        </p:nvSpPr>
        <p:spPr>
          <a:xfrm>
            <a:off x="6867739" y="2827829"/>
            <a:ext cx="1176775" cy="338554"/>
          </a:xfrm>
          <a:prstGeom prst="rect">
            <a:avLst/>
          </a:prstGeom>
          <a:solidFill>
            <a:schemeClr val="bg1"/>
          </a:solidFill>
          <a:ln w="25400">
            <a:solidFill>
              <a:schemeClr val="tx1"/>
            </a:solidFill>
          </a:ln>
        </p:spPr>
        <p:txBody>
          <a:bodyPr wrap="square" rtlCol="0">
            <a:spAutoFit/>
          </a:bodyPr>
          <a:lstStyle/>
          <a:p>
            <a:pPr algn="ctr"/>
            <a:r>
              <a:rPr lang="en-US" sz="1600" b="1" dirty="0" smtClean="0">
                <a:solidFill>
                  <a:srgbClr val="00349E"/>
                </a:solidFill>
                <a:latin typeface="Arial"/>
                <a:cs typeface="Arial"/>
              </a:rPr>
              <a:t>Cold Pool</a:t>
            </a:r>
            <a:endParaRPr lang="en-US" sz="1600" b="1" dirty="0">
              <a:solidFill>
                <a:srgbClr val="00349E"/>
              </a:solidFill>
              <a:latin typeface="Arial"/>
              <a:cs typeface="Arial"/>
            </a:endParaRPr>
          </a:p>
        </p:txBody>
      </p:sp>
      <p:sp>
        <p:nvSpPr>
          <p:cNvPr id="36" name="Content Placeholder 2"/>
          <p:cNvSpPr>
            <a:spLocks noGrp="1"/>
          </p:cNvSpPr>
          <p:nvPr>
            <p:ph idx="1"/>
          </p:nvPr>
        </p:nvSpPr>
        <p:spPr>
          <a:xfrm>
            <a:off x="2988" y="5742584"/>
            <a:ext cx="4575988" cy="1080017"/>
          </a:xfrm>
        </p:spPr>
        <p:txBody>
          <a:bodyPr anchor="ctr">
            <a:noAutofit/>
          </a:bodyPr>
          <a:lstStyle/>
          <a:p>
            <a:pPr marL="0" indent="0" algn="ctr">
              <a:buNone/>
            </a:pPr>
            <a:r>
              <a:rPr lang="en-US" sz="1400" dirty="0" smtClean="0">
                <a:solidFill>
                  <a:srgbClr val="000000"/>
                </a:solidFill>
                <a:latin typeface="Arial" panose="020B0604020202020204" pitchFamily="34" charset="0"/>
                <a:cs typeface="Arial" panose="020B0604020202020204" pitchFamily="34" charset="0"/>
              </a:rPr>
              <a:t>500-hPa geopotential height (black, every 6 dam) and </a:t>
            </a:r>
            <a:r>
              <a:rPr lang="en-US" sz="1400" dirty="0" smtClean="0">
                <a:latin typeface="Arial" panose="020B0604020202020204" pitchFamily="34" charset="0"/>
                <a:cs typeface="Arial" panose="020B0604020202020204" pitchFamily="34" charset="0"/>
              </a:rPr>
              <a:t>−40°C isotherm (dashed contour); track of polar vortex from 0000 UTC 12 January to 0000 UTC 24 January 1985 (heavy black). Adapted from                                   Fig. 5 in Shapiro et al. (1987).</a:t>
            </a:r>
            <a:endParaRPr lang="en-US" sz="1400" dirty="0">
              <a:solidFill>
                <a:srgbClr val="000000"/>
              </a:solidFill>
              <a:latin typeface="Arial" panose="020B0604020202020204" pitchFamily="34" charset="0"/>
              <a:cs typeface="Arial" panose="020B0604020202020204" pitchFamily="34" charset="0"/>
            </a:endParaRPr>
          </a:p>
        </p:txBody>
      </p:sp>
      <p:sp>
        <p:nvSpPr>
          <p:cNvPr id="39" name="Title 1"/>
          <p:cNvSpPr>
            <a:spLocks noGrp="1"/>
          </p:cNvSpPr>
          <p:nvPr>
            <p:ph type="title"/>
          </p:nvPr>
        </p:nvSpPr>
        <p:spPr>
          <a:xfrm>
            <a:off x="334283" y="-33716"/>
            <a:ext cx="8891111" cy="722220"/>
          </a:xfrm>
        </p:spPr>
        <p:txBody>
          <a:bodyPr>
            <a:noAutofit/>
          </a:bodyPr>
          <a:lstStyle/>
          <a:p>
            <a:pPr algn="l"/>
            <a:r>
              <a:rPr lang="en-US" sz="2800" b="1" dirty="0" smtClean="0">
                <a:solidFill>
                  <a:srgbClr val="FF0000"/>
                </a:solidFill>
                <a:latin typeface="Arial" panose="020B0604020202020204" pitchFamily="34" charset="0"/>
                <a:cs typeface="Arial" panose="020B0604020202020204" pitchFamily="34" charset="0"/>
              </a:rPr>
              <a:t>Jan 1985 TPV and CAO</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37072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1688954" y="6463861"/>
            <a:ext cx="797186" cy="2296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12095" y="5752346"/>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4916" y="6709073"/>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4578976" y="5743981"/>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Content Placeholder 2"/>
          <p:cNvSpPr>
            <a:spLocks noGrp="1"/>
          </p:cNvSpPr>
          <p:nvPr>
            <p:ph idx="1"/>
          </p:nvPr>
        </p:nvSpPr>
        <p:spPr>
          <a:xfrm>
            <a:off x="2988" y="5752346"/>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50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14" name="Group 13"/>
          <p:cNvGrpSpPr/>
          <p:nvPr/>
        </p:nvGrpSpPr>
        <p:grpSpPr>
          <a:xfrm>
            <a:off x="68976" y="5019755"/>
            <a:ext cx="9051640" cy="334008"/>
            <a:chOff x="68976" y="4963792"/>
            <a:chExt cx="9051640" cy="334008"/>
          </a:xfrm>
        </p:grpSpPr>
        <p:pic>
          <p:nvPicPr>
            <p:cNvPr id="15" name="Picture 14" descr="DT_theta_na_0.png"/>
            <p:cNvPicPr>
              <a:picLocks/>
            </p:cNvPicPr>
            <p:nvPr/>
          </p:nvPicPr>
          <p:blipFill rotWithShape="1">
            <a:blip r:embed="rId3">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16" name="TextBox 1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17" name="TextBox 1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18" name="TextBox 1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19" name="TextBox 1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20" name="TextBox 1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21" name="TextBox 2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22" name="TextBox 2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23" name="TextBox 2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24" name="TextBox 2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25" name="TextBox 2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26" name="TextBox 2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27" name="TextBox 2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28" name="TextBox 2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29" name="TextBox 2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31" name="TextBox 30"/>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32" name="TextBox 31"/>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33" name="TextBox 32"/>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34" name="TextBox 33"/>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35" name="TextBox 34"/>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37" name="TextBox 36"/>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39" name="TextBox 38"/>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40" name="TextBox 39"/>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41" name="TextBox 40"/>
            <p:cNvSpPr txBox="1"/>
            <p:nvPr/>
          </p:nvSpPr>
          <p:spPr>
            <a:xfrm>
              <a:off x="8724283" y="4963792"/>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62" name="TextBox 61"/>
          <p:cNvSpPr txBox="1"/>
          <p:nvPr/>
        </p:nvSpPr>
        <p:spPr>
          <a:xfrm>
            <a:off x="6421196" y="669855"/>
            <a:ext cx="2731986" cy="307777"/>
          </a:xfrm>
          <a:prstGeom prst="rect">
            <a:avLst/>
          </a:prstGeom>
          <a:noFill/>
        </p:spPr>
        <p:txBody>
          <a:bodyPr wrap="square" rtlCol="0">
            <a:spAutoFit/>
          </a:bodyPr>
          <a:lstStyle/>
          <a:p>
            <a:pPr algn="r"/>
            <a:r>
              <a:rPr lang="en-US" sz="1400" i="1" dirty="0" smtClean="0">
                <a:latin typeface="Arial"/>
                <a:cs typeface="Arial"/>
              </a:rPr>
              <a:t>Data Source: </a:t>
            </a:r>
            <a:r>
              <a:rPr lang="en-US" sz="1400" i="1" dirty="0" smtClean="0">
                <a:latin typeface="Arial"/>
                <a:cs typeface="Arial"/>
              </a:rPr>
              <a:t>0.5</a:t>
            </a:r>
            <a:r>
              <a:rPr lang="en-US" sz="1400" dirty="0" smtClean="0">
                <a:latin typeface="Arial" panose="020B0604020202020204" pitchFamily="34" charset="0"/>
                <a:cs typeface="Arial" panose="020B0604020202020204" pitchFamily="34" charset="0"/>
              </a:rPr>
              <a:t>° </a:t>
            </a:r>
            <a:r>
              <a:rPr lang="en-US" sz="1400" i="1" dirty="0" smtClean="0">
                <a:latin typeface="Arial"/>
                <a:cs typeface="Arial"/>
              </a:rPr>
              <a:t>ERA</a:t>
            </a:r>
            <a:r>
              <a:rPr lang="en-US" sz="1400" i="1" dirty="0" smtClean="0">
                <a:latin typeface="Arial"/>
                <a:cs typeface="Arial"/>
              </a:rPr>
              <a:t>-Interim</a:t>
            </a:r>
            <a:endParaRPr lang="en-US" sz="1400" i="1" dirty="0">
              <a:latin typeface="Arial"/>
              <a:cs typeface="Arial"/>
            </a:endParaRPr>
          </a:p>
        </p:txBody>
      </p:sp>
      <p:sp>
        <p:nvSpPr>
          <p:cNvPr id="63"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a:t>
            </a:r>
            <a:r>
              <a:rPr lang="en-US" sz="2400" dirty="0" smtClean="0">
                <a:latin typeface="Arial" panose="020B0604020202020204" pitchFamily="34" charset="0"/>
                <a:cs typeface="Arial" panose="020B0604020202020204" pitchFamily="34" charset="0"/>
              </a:rPr>
              <a:t>00 </a:t>
            </a:r>
            <a:r>
              <a:rPr lang="en-US" sz="2400" dirty="0" smtClean="0">
                <a:latin typeface="Arial" panose="020B0604020202020204" pitchFamily="34" charset="0"/>
                <a:cs typeface="Arial" panose="020B0604020202020204" pitchFamily="34" charset="0"/>
              </a:rPr>
              <a:t>UTC </a:t>
            </a:r>
            <a:r>
              <a:rPr lang="en-US" sz="2400" dirty="0" smtClean="0">
                <a:latin typeface="Arial" panose="020B0604020202020204" pitchFamily="34" charset="0"/>
                <a:cs typeface="Arial" panose="020B0604020202020204" pitchFamily="34" charset="0"/>
              </a:rPr>
              <a:t>20 Jan 1985</a:t>
            </a:r>
            <a:endParaRPr lang="en-US" sz="2400" dirty="0">
              <a:latin typeface="Arial" panose="020B0604020202020204" pitchFamily="34" charset="0"/>
              <a:cs typeface="Arial" panose="020B0604020202020204" pitchFamily="34" charset="0"/>
            </a:endParaRPr>
          </a:p>
        </p:txBody>
      </p:sp>
      <p:grpSp>
        <p:nvGrpSpPr>
          <p:cNvPr id="61" name="Group 60"/>
          <p:cNvGrpSpPr/>
          <p:nvPr/>
        </p:nvGrpSpPr>
        <p:grpSpPr>
          <a:xfrm>
            <a:off x="1325910" y="5357253"/>
            <a:ext cx="3192602" cy="323538"/>
            <a:chOff x="1325910" y="5334973"/>
            <a:chExt cx="3192602" cy="323538"/>
          </a:xfrm>
        </p:grpSpPr>
        <p:pic>
          <p:nvPicPr>
            <p:cNvPr id="64" name="Picture 63" descr="250_jet_mslp_24.png"/>
            <p:cNvPicPr>
              <a:picLocks/>
            </p:cNvPicPr>
            <p:nvPr/>
          </p:nvPicPr>
          <p:blipFill rotWithShape="1">
            <a:blip r:embed="rId4">
              <a:extLst>
                <a:ext uri="{28A0092B-C50C-407E-A947-70E740481C1C}">
                  <a14:useLocalDpi xmlns:a14="http://schemas.microsoft.com/office/drawing/2010/main" val="0"/>
                </a:ext>
              </a:extLst>
            </a:blip>
            <a:srcRect l="10867" t="95111" r="58321" b="2074"/>
            <a:stretch/>
          </p:blipFill>
          <p:spPr>
            <a:xfrm>
              <a:off x="1325910" y="5386868"/>
              <a:ext cx="2743200" cy="155448"/>
            </a:xfrm>
            <a:prstGeom prst="rect">
              <a:avLst/>
            </a:prstGeom>
          </p:spPr>
        </p:pic>
        <p:sp>
          <p:nvSpPr>
            <p:cNvPr id="65" name="TextBox 64"/>
            <p:cNvSpPr txBox="1"/>
            <p:nvPr/>
          </p:nvSpPr>
          <p:spPr>
            <a:xfrm>
              <a:off x="1520680" y="5518911"/>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66" name="TextBox 65"/>
            <p:cNvSpPr txBox="1"/>
            <p:nvPr/>
          </p:nvSpPr>
          <p:spPr>
            <a:xfrm>
              <a:off x="1861499" y="5518911"/>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67" name="TextBox 66"/>
            <p:cNvSpPr txBox="1"/>
            <p:nvPr/>
          </p:nvSpPr>
          <p:spPr>
            <a:xfrm>
              <a:off x="2208083" y="552001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68" name="TextBox 67"/>
            <p:cNvSpPr txBox="1"/>
            <p:nvPr/>
          </p:nvSpPr>
          <p:spPr>
            <a:xfrm>
              <a:off x="2535648" y="5518911"/>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sp>
          <p:nvSpPr>
            <p:cNvPr id="69" name="TextBox 68"/>
            <p:cNvSpPr txBox="1"/>
            <p:nvPr/>
          </p:nvSpPr>
          <p:spPr>
            <a:xfrm>
              <a:off x="2879624" y="5518911"/>
              <a:ext cx="300556" cy="138499"/>
            </a:xfrm>
            <a:prstGeom prst="rect">
              <a:avLst/>
            </a:prstGeom>
            <a:noFill/>
          </p:spPr>
          <p:txBody>
            <a:bodyPr wrap="square" lIns="0" tIns="0" rIns="0" bIns="0" rtlCol="0">
              <a:spAutoFit/>
            </a:bodyPr>
            <a:lstStyle/>
            <a:p>
              <a:pPr algn="ctr"/>
              <a:r>
                <a:rPr lang="en-US" sz="900" dirty="0" smtClean="0">
                  <a:latin typeface="Arial"/>
                  <a:cs typeface="Arial"/>
                </a:rPr>
                <a:t>45</a:t>
              </a:r>
              <a:endParaRPr lang="en-US" sz="900" dirty="0">
                <a:latin typeface="Arial"/>
                <a:cs typeface="Arial"/>
              </a:endParaRPr>
            </a:p>
          </p:txBody>
        </p:sp>
        <p:sp>
          <p:nvSpPr>
            <p:cNvPr id="70" name="TextBox 69"/>
            <p:cNvSpPr txBox="1"/>
            <p:nvPr/>
          </p:nvSpPr>
          <p:spPr>
            <a:xfrm>
              <a:off x="3212745" y="5520012"/>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71" name="TextBox 70"/>
            <p:cNvSpPr txBox="1"/>
            <p:nvPr/>
          </p:nvSpPr>
          <p:spPr>
            <a:xfrm>
              <a:off x="3546207" y="5520012"/>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5</a:t>
              </a:r>
              <a:endParaRPr lang="en-US" sz="900" dirty="0">
                <a:latin typeface="Arial"/>
                <a:cs typeface="Arial"/>
              </a:endParaRPr>
            </a:p>
          </p:txBody>
        </p:sp>
        <p:sp>
          <p:nvSpPr>
            <p:cNvPr id="72" name="TextBox 71"/>
            <p:cNvSpPr txBox="1"/>
            <p:nvPr/>
          </p:nvSpPr>
          <p:spPr>
            <a:xfrm>
              <a:off x="4026408" y="5334973"/>
              <a:ext cx="492104"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grpSp>
      <p:grpSp>
        <p:nvGrpSpPr>
          <p:cNvPr id="73" name="Group 72"/>
          <p:cNvGrpSpPr/>
          <p:nvPr/>
        </p:nvGrpSpPr>
        <p:grpSpPr>
          <a:xfrm>
            <a:off x="4733894" y="5357253"/>
            <a:ext cx="3306095" cy="345842"/>
            <a:chOff x="4867109" y="5334973"/>
            <a:chExt cx="3306095" cy="345842"/>
          </a:xfrm>
        </p:grpSpPr>
        <p:pic>
          <p:nvPicPr>
            <p:cNvPr id="74" name="Picture 73" descr="250_jet_mslp_24.png"/>
            <p:cNvPicPr>
              <a:picLocks/>
            </p:cNvPicPr>
            <p:nvPr/>
          </p:nvPicPr>
          <p:blipFill rotWithShape="1">
            <a:blip r:embed="rId4">
              <a:extLst>
                <a:ext uri="{28A0092B-C50C-407E-A947-70E740481C1C}">
                  <a14:useLocalDpi xmlns:a14="http://schemas.microsoft.com/office/drawing/2010/main" val="0"/>
                </a:ext>
              </a:extLst>
            </a:blip>
            <a:srcRect l="49220" t="95259" r="17498" b="2074"/>
            <a:stretch/>
          </p:blipFill>
          <p:spPr>
            <a:xfrm>
              <a:off x="4867109" y="5386868"/>
              <a:ext cx="2743200" cy="155448"/>
            </a:xfrm>
            <a:prstGeom prst="rect">
              <a:avLst/>
            </a:prstGeom>
          </p:spPr>
        </p:pic>
        <p:sp>
          <p:nvSpPr>
            <p:cNvPr id="75" name="TextBox 74"/>
            <p:cNvSpPr txBox="1"/>
            <p:nvPr/>
          </p:nvSpPr>
          <p:spPr>
            <a:xfrm>
              <a:off x="5028125" y="5541215"/>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76" name="TextBox 75"/>
            <p:cNvSpPr txBox="1"/>
            <p:nvPr/>
          </p:nvSpPr>
          <p:spPr>
            <a:xfrm>
              <a:off x="5342301" y="5541215"/>
              <a:ext cx="300556" cy="138499"/>
            </a:xfrm>
            <a:prstGeom prst="rect">
              <a:avLst/>
            </a:prstGeom>
            <a:noFill/>
          </p:spPr>
          <p:txBody>
            <a:bodyPr wrap="square" lIns="0" tIns="0" rIns="0" bIns="0" rtlCol="0">
              <a:spAutoFit/>
            </a:bodyPr>
            <a:lstStyle/>
            <a:p>
              <a:pPr algn="ctr"/>
              <a:r>
                <a:rPr lang="en-US" sz="900" dirty="0" smtClean="0">
                  <a:latin typeface="Arial"/>
                  <a:cs typeface="Arial"/>
                </a:rPr>
                <a:t>60</a:t>
              </a:r>
              <a:endParaRPr lang="en-US" sz="900" dirty="0">
                <a:latin typeface="Arial"/>
                <a:cs typeface="Arial"/>
              </a:endParaRPr>
            </a:p>
          </p:txBody>
        </p:sp>
        <p:sp>
          <p:nvSpPr>
            <p:cNvPr id="77" name="TextBox 76"/>
            <p:cNvSpPr txBox="1"/>
            <p:nvPr/>
          </p:nvSpPr>
          <p:spPr>
            <a:xfrm>
              <a:off x="5644480" y="5542316"/>
              <a:ext cx="300556" cy="138499"/>
            </a:xfrm>
            <a:prstGeom prst="rect">
              <a:avLst/>
            </a:prstGeom>
            <a:noFill/>
          </p:spPr>
          <p:txBody>
            <a:bodyPr wrap="square" lIns="0" tIns="0" rIns="0" bIns="0" rtlCol="0">
              <a:spAutoFit/>
            </a:bodyPr>
            <a:lstStyle/>
            <a:p>
              <a:pPr algn="ctr"/>
              <a:r>
                <a:rPr lang="en-US" sz="900" dirty="0" smtClean="0">
                  <a:latin typeface="Arial"/>
                  <a:cs typeface="Arial"/>
                </a:rPr>
                <a:t>70</a:t>
              </a:r>
              <a:endParaRPr lang="en-US" sz="900" dirty="0">
                <a:latin typeface="Arial"/>
                <a:cs typeface="Arial"/>
              </a:endParaRPr>
            </a:p>
          </p:txBody>
        </p:sp>
        <p:sp>
          <p:nvSpPr>
            <p:cNvPr id="78" name="TextBox 77"/>
            <p:cNvSpPr txBox="1"/>
            <p:nvPr/>
          </p:nvSpPr>
          <p:spPr>
            <a:xfrm>
              <a:off x="5954283" y="5541215"/>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9" name="TextBox 78"/>
            <p:cNvSpPr txBox="1"/>
            <p:nvPr/>
          </p:nvSpPr>
          <p:spPr>
            <a:xfrm>
              <a:off x="6253854" y="5541215"/>
              <a:ext cx="300556" cy="138499"/>
            </a:xfrm>
            <a:prstGeom prst="rect">
              <a:avLst/>
            </a:prstGeom>
            <a:noFill/>
          </p:spPr>
          <p:txBody>
            <a:bodyPr wrap="square" lIns="0" tIns="0" rIns="0" bIns="0" rtlCol="0">
              <a:spAutoFit/>
            </a:bodyPr>
            <a:lstStyle/>
            <a:p>
              <a:pPr algn="ctr"/>
              <a:r>
                <a:rPr lang="en-US" sz="900" dirty="0" smtClean="0">
                  <a:latin typeface="Arial"/>
                  <a:cs typeface="Arial"/>
                </a:rPr>
                <a:t>90</a:t>
              </a:r>
              <a:endParaRPr lang="en-US" sz="900" dirty="0">
                <a:latin typeface="Arial"/>
                <a:cs typeface="Arial"/>
              </a:endParaRPr>
            </a:p>
          </p:txBody>
        </p:sp>
        <p:sp>
          <p:nvSpPr>
            <p:cNvPr id="80" name="TextBox 79"/>
            <p:cNvSpPr txBox="1"/>
            <p:nvPr/>
          </p:nvSpPr>
          <p:spPr>
            <a:xfrm>
              <a:off x="6551451"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sp>
          <p:nvSpPr>
            <p:cNvPr id="81" name="TextBox 80"/>
            <p:cNvSpPr txBox="1"/>
            <p:nvPr/>
          </p:nvSpPr>
          <p:spPr>
            <a:xfrm>
              <a:off x="6849389"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110</a:t>
              </a:r>
              <a:endParaRPr lang="en-US" sz="900" dirty="0">
                <a:latin typeface="Arial"/>
                <a:cs typeface="Arial"/>
              </a:endParaRPr>
            </a:p>
          </p:txBody>
        </p:sp>
        <p:sp>
          <p:nvSpPr>
            <p:cNvPr id="82" name="TextBox 81"/>
            <p:cNvSpPr txBox="1"/>
            <p:nvPr/>
          </p:nvSpPr>
          <p:spPr>
            <a:xfrm>
              <a:off x="7146631"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120</a:t>
              </a:r>
              <a:endParaRPr lang="en-US" sz="900" dirty="0">
                <a:latin typeface="Arial"/>
                <a:cs typeface="Arial"/>
              </a:endParaRPr>
            </a:p>
          </p:txBody>
        </p:sp>
        <p:sp>
          <p:nvSpPr>
            <p:cNvPr id="83" name="TextBox 82"/>
            <p:cNvSpPr txBox="1"/>
            <p:nvPr/>
          </p:nvSpPr>
          <p:spPr>
            <a:xfrm>
              <a:off x="7539136" y="5334973"/>
              <a:ext cx="634068" cy="230832"/>
            </a:xfrm>
            <a:prstGeom prst="rect">
              <a:avLst/>
            </a:prstGeom>
            <a:noFill/>
          </p:spPr>
          <p:txBody>
            <a:bodyPr wrap="square" rtlCol="0">
              <a:spAutoFit/>
            </a:bodyPr>
            <a:lstStyle/>
            <a:p>
              <a:pPr algn="ctr"/>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grpSp>
      <p:sp>
        <p:nvSpPr>
          <p:cNvPr id="87" name="Content Placeholder 2"/>
          <p:cNvSpPr txBox="1">
            <a:spLocks/>
          </p:cNvSpPr>
          <p:nvPr/>
        </p:nvSpPr>
        <p:spPr>
          <a:xfrm>
            <a:off x="4596880" y="5766457"/>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250-hPa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MSLP (hPa, black), PW (mm, shaded)</a:t>
            </a:r>
            <a:endParaRPr lang="en-US" sz="1600" baseline="30000" dirty="0">
              <a:latin typeface="Arial" panose="020B0604020202020204" pitchFamily="34" charset="0"/>
              <a:cs typeface="Arial" panose="020B0604020202020204" pitchFamily="34" charset="0"/>
            </a:endParaRPr>
          </a:p>
        </p:txBody>
      </p:sp>
      <p:pic>
        <p:nvPicPr>
          <p:cNvPr id="3" name="Picture 2" descr="DT_theta_19850120_0000.png"/>
          <p:cNvPicPr>
            <a:picLocks noChangeAspect="1"/>
          </p:cNvPicPr>
          <p:nvPr/>
        </p:nvPicPr>
        <p:blipFill rotWithShape="1">
          <a:blip r:embed="rId5">
            <a:extLst>
              <a:ext uri="{28A0092B-C50C-407E-A947-70E740481C1C}">
                <a14:useLocalDpi xmlns:a14="http://schemas.microsoft.com/office/drawing/2010/main" val="0"/>
              </a:ext>
            </a:extLst>
          </a:blip>
          <a:srcRect t="3613" b="5747"/>
          <a:stretch/>
        </p:blipFill>
        <p:spPr>
          <a:xfrm>
            <a:off x="1218" y="974657"/>
            <a:ext cx="4579665" cy="4012034"/>
          </a:xfrm>
          <a:prstGeom prst="rect">
            <a:avLst/>
          </a:prstGeom>
        </p:spPr>
      </p:pic>
      <p:pic>
        <p:nvPicPr>
          <p:cNvPr id="4" name="Picture 3" descr="mslp_thick_jet_19850120_0000.png"/>
          <p:cNvPicPr>
            <a:picLocks noChangeAspect="1"/>
          </p:cNvPicPr>
          <p:nvPr/>
        </p:nvPicPr>
        <p:blipFill rotWithShape="1">
          <a:blip r:embed="rId6">
            <a:extLst>
              <a:ext uri="{28A0092B-C50C-407E-A947-70E740481C1C}">
                <a14:useLocalDpi xmlns:a14="http://schemas.microsoft.com/office/drawing/2010/main" val="0"/>
              </a:ext>
            </a:extLst>
          </a:blip>
          <a:srcRect t="3613" b="9673"/>
          <a:stretch/>
        </p:blipFill>
        <p:spPr>
          <a:xfrm>
            <a:off x="4588167" y="972475"/>
            <a:ext cx="4565015" cy="4014216"/>
          </a:xfrm>
          <a:prstGeom prst="rect">
            <a:avLst/>
          </a:prstGeom>
        </p:spPr>
      </p:pic>
      <p:sp>
        <p:nvSpPr>
          <p:cNvPr id="84" name="Title 1"/>
          <p:cNvSpPr>
            <a:spLocks noGrp="1"/>
          </p:cNvSpPr>
          <p:nvPr>
            <p:ph type="title"/>
          </p:nvPr>
        </p:nvSpPr>
        <p:spPr>
          <a:xfrm>
            <a:off x="334283" y="-33716"/>
            <a:ext cx="8891111" cy="722220"/>
          </a:xfrm>
        </p:spPr>
        <p:txBody>
          <a:bodyPr>
            <a:noAutofit/>
          </a:bodyPr>
          <a:lstStyle/>
          <a:p>
            <a:pPr algn="l"/>
            <a:r>
              <a:rPr lang="en-US" sz="2800" b="1" dirty="0" smtClean="0">
                <a:solidFill>
                  <a:srgbClr val="FF0000"/>
                </a:solidFill>
                <a:latin typeface="Arial" panose="020B0604020202020204" pitchFamily="34" charset="0"/>
                <a:cs typeface="Arial" panose="020B0604020202020204" pitchFamily="34" charset="0"/>
              </a:rPr>
              <a:t>Jan 1985 TPV and CAO</a:t>
            </a:r>
            <a:endParaRPr lang="en-US" sz="2800" b="1" dirty="0">
              <a:solidFill>
                <a:srgbClr val="FF0000"/>
              </a:solidFill>
              <a:latin typeface="Arial" panose="020B0604020202020204" pitchFamily="34" charset="0"/>
              <a:cs typeface="Arial" panose="020B0604020202020204" pitchFamily="34" charset="0"/>
            </a:endParaRPr>
          </a:p>
        </p:txBody>
      </p:sp>
      <p:sp>
        <p:nvSpPr>
          <p:cNvPr id="85" name="Rectangle 84"/>
          <p:cNvSpPr/>
          <p:nvPr/>
        </p:nvSpPr>
        <p:spPr>
          <a:xfrm>
            <a:off x="1999962" y="2821891"/>
            <a:ext cx="889987" cy="523220"/>
          </a:xfrm>
          <a:prstGeom prst="rect">
            <a:avLst/>
          </a:prstGeom>
          <a:noFill/>
        </p:spPr>
        <p:txBody>
          <a:bodyPr wrap="none" lIns="91440" tIns="45720" rIns="91440" bIns="45720">
            <a:spAutoFit/>
          </a:bodyPr>
          <a:lstStyle/>
          <a:p>
            <a:pPr algn="ctr"/>
            <a:r>
              <a:rPr lang="en-US" sz="2800" b="1"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TPV</a:t>
            </a:r>
            <a:endParaRPr lang="en-US" sz="32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cxnSp>
        <p:nvCxnSpPr>
          <p:cNvPr id="86" name="Straight Arrow Connector 85"/>
          <p:cNvCxnSpPr/>
          <p:nvPr/>
        </p:nvCxnSpPr>
        <p:spPr>
          <a:xfrm>
            <a:off x="2436587" y="3272843"/>
            <a:ext cx="0" cy="442816"/>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91" name="Rectangle 90"/>
          <p:cNvSpPr/>
          <p:nvPr/>
        </p:nvSpPr>
        <p:spPr>
          <a:xfrm>
            <a:off x="6678236" y="3423077"/>
            <a:ext cx="676988" cy="523220"/>
          </a:xfrm>
          <a:prstGeom prst="rect">
            <a:avLst/>
          </a:prstGeom>
          <a:noFill/>
        </p:spPr>
        <p:txBody>
          <a:bodyPr wrap="none" lIns="91440" tIns="45720" rIns="91440" bIns="45720">
            <a:spAutoFit/>
          </a:bodyPr>
          <a:lstStyle/>
          <a:p>
            <a:pPr algn="ctr"/>
            <a:r>
              <a:rPr lang="en-US" sz="2800" b="1" cap="none" spc="0" dirty="0" smtClean="0">
                <a:ln w="25400">
                  <a:solidFill>
                    <a:schemeClr val="tx1"/>
                  </a:solidFill>
                  <a:prstDash val="solid"/>
                </a:ln>
                <a:solidFill>
                  <a:srgbClr val="660066"/>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CP</a:t>
            </a:r>
            <a:endParaRPr lang="en-US" sz="2800" b="1" cap="none" spc="0" dirty="0">
              <a:ln w="25400">
                <a:solidFill>
                  <a:schemeClr val="tx1"/>
                </a:solidFill>
                <a:prstDash val="solid"/>
              </a:ln>
              <a:solidFill>
                <a:srgbClr val="660066"/>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562651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1688954" y="6463861"/>
            <a:ext cx="797186" cy="2296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12095" y="5752346"/>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4916" y="6709073"/>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4578976" y="5743981"/>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Content Placeholder 2"/>
          <p:cNvSpPr>
            <a:spLocks noGrp="1"/>
          </p:cNvSpPr>
          <p:nvPr>
            <p:ph idx="1"/>
          </p:nvPr>
        </p:nvSpPr>
        <p:spPr>
          <a:xfrm>
            <a:off x="2988" y="5752346"/>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50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14" name="Group 13"/>
          <p:cNvGrpSpPr/>
          <p:nvPr/>
        </p:nvGrpSpPr>
        <p:grpSpPr>
          <a:xfrm>
            <a:off x="68976" y="5019755"/>
            <a:ext cx="9051640" cy="334008"/>
            <a:chOff x="68976" y="4963792"/>
            <a:chExt cx="9051640" cy="334008"/>
          </a:xfrm>
        </p:grpSpPr>
        <p:pic>
          <p:nvPicPr>
            <p:cNvPr id="15" name="Picture 14" descr="DT_theta_na_0.png"/>
            <p:cNvPicPr>
              <a:picLocks/>
            </p:cNvPicPr>
            <p:nvPr/>
          </p:nvPicPr>
          <p:blipFill rotWithShape="1">
            <a:blip r:embed="rId3">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16" name="TextBox 1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17" name="TextBox 1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18" name="TextBox 1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19" name="TextBox 1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20" name="TextBox 1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21" name="TextBox 2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22" name="TextBox 2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23" name="TextBox 2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24" name="TextBox 2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25" name="TextBox 2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26" name="TextBox 2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27" name="TextBox 2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28" name="TextBox 2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29" name="TextBox 2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31" name="TextBox 30"/>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32" name="TextBox 31"/>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33" name="TextBox 32"/>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34" name="TextBox 33"/>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35" name="TextBox 34"/>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37" name="TextBox 36"/>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39" name="TextBox 38"/>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40" name="TextBox 39"/>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41" name="TextBox 40"/>
            <p:cNvSpPr txBox="1"/>
            <p:nvPr/>
          </p:nvSpPr>
          <p:spPr>
            <a:xfrm>
              <a:off x="8724283" y="4963792"/>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62" name="TextBox 61"/>
          <p:cNvSpPr txBox="1"/>
          <p:nvPr/>
        </p:nvSpPr>
        <p:spPr>
          <a:xfrm>
            <a:off x="6421196" y="669855"/>
            <a:ext cx="2731986" cy="307777"/>
          </a:xfrm>
          <a:prstGeom prst="rect">
            <a:avLst/>
          </a:prstGeom>
          <a:noFill/>
        </p:spPr>
        <p:txBody>
          <a:bodyPr wrap="square" rtlCol="0">
            <a:spAutoFit/>
          </a:bodyPr>
          <a:lstStyle/>
          <a:p>
            <a:pPr algn="r"/>
            <a:r>
              <a:rPr lang="en-US" sz="1400" i="1" dirty="0" smtClean="0">
                <a:latin typeface="Arial"/>
                <a:cs typeface="Arial"/>
              </a:rPr>
              <a:t>Data Source: </a:t>
            </a:r>
            <a:r>
              <a:rPr lang="en-US" sz="1400" i="1" dirty="0" smtClean="0">
                <a:latin typeface="Arial"/>
                <a:cs typeface="Arial"/>
              </a:rPr>
              <a:t>0.5</a:t>
            </a:r>
            <a:r>
              <a:rPr lang="en-US" sz="1400" dirty="0" smtClean="0">
                <a:latin typeface="Arial" panose="020B0604020202020204" pitchFamily="34" charset="0"/>
                <a:cs typeface="Arial" panose="020B0604020202020204" pitchFamily="34" charset="0"/>
              </a:rPr>
              <a:t>° </a:t>
            </a:r>
            <a:r>
              <a:rPr lang="en-US" sz="1400" i="1" dirty="0" smtClean="0">
                <a:latin typeface="Arial"/>
                <a:cs typeface="Arial"/>
              </a:rPr>
              <a:t>ERA</a:t>
            </a:r>
            <a:r>
              <a:rPr lang="en-US" sz="1400" i="1" dirty="0" smtClean="0">
                <a:latin typeface="Arial"/>
                <a:cs typeface="Arial"/>
              </a:rPr>
              <a:t>-Interim</a:t>
            </a:r>
            <a:endParaRPr lang="en-US" sz="1400" i="1" dirty="0">
              <a:latin typeface="Arial"/>
              <a:cs typeface="Arial"/>
            </a:endParaRPr>
          </a:p>
        </p:txBody>
      </p:sp>
      <p:sp>
        <p:nvSpPr>
          <p:cNvPr id="63"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1200 </a:t>
            </a:r>
            <a:r>
              <a:rPr lang="en-US" sz="2400" dirty="0" smtClean="0">
                <a:latin typeface="Arial" panose="020B0604020202020204" pitchFamily="34" charset="0"/>
                <a:cs typeface="Arial" panose="020B0604020202020204" pitchFamily="34" charset="0"/>
              </a:rPr>
              <a:t>UTC </a:t>
            </a:r>
            <a:r>
              <a:rPr lang="en-US" sz="2400" dirty="0" smtClean="0">
                <a:latin typeface="Arial" panose="020B0604020202020204" pitchFamily="34" charset="0"/>
                <a:cs typeface="Arial" panose="020B0604020202020204" pitchFamily="34" charset="0"/>
              </a:rPr>
              <a:t>20 Jan 1985</a:t>
            </a:r>
            <a:endParaRPr lang="en-US" sz="2400" dirty="0">
              <a:latin typeface="Arial" panose="020B0604020202020204" pitchFamily="34" charset="0"/>
              <a:cs typeface="Arial" panose="020B0604020202020204" pitchFamily="34" charset="0"/>
            </a:endParaRPr>
          </a:p>
        </p:txBody>
      </p:sp>
      <p:grpSp>
        <p:nvGrpSpPr>
          <p:cNvPr id="61" name="Group 60"/>
          <p:cNvGrpSpPr/>
          <p:nvPr/>
        </p:nvGrpSpPr>
        <p:grpSpPr>
          <a:xfrm>
            <a:off x="1325910" y="5357253"/>
            <a:ext cx="3192602" cy="323538"/>
            <a:chOff x="1325910" y="5334973"/>
            <a:chExt cx="3192602" cy="323538"/>
          </a:xfrm>
        </p:grpSpPr>
        <p:pic>
          <p:nvPicPr>
            <p:cNvPr id="64" name="Picture 63" descr="250_jet_mslp_24.png"/>
            <p:cNvPicPr>
              <a:picLocks/>
            </p:cNvPicPr>
            <p:nvPr/>
          </p:nvPicPr>
          <p:blipFill rotWithShape="1">
            <a:blip r:embed="rId4">
              <a:extLst>
                <a:ext uri="{28A0092B-C50C-407E-A947-70E740481C1C}">
                  <a14:useLocalDpi xmlns:a14="http://schemas.microsoft.com/office/drawing/2010/main" val="0"/>
                </a:ext>
              </a:extLst>
            </a:blip>
            <a:srcRect l="10867" t="95111" r="58321" b="2074"/>
            <a:stretch/>
          </p:blipFill>
          <p:spPr>
            <a:xfrm>
              <a:off x="1325910" y="5386868"/>
              <a:ext cx="2743200" cy="155448"/>
            </a:xfrm>
            <a:prstGeom prst="rect">
              <a:avLst/>
            </a:prstGeom>
          </p:spPr>
        </p:pic>
        <p:sp>
          <p:nvSpPr>
            <p:cNvPr id="65" name="TextBox 64"/>
            <p:cNvSpPr txBox="1"/>
            <p:nvPr/>
          </p:nvSpPr>
          <p:spPr>
            <a:xfrm>
              <a:off x="1520680" y="5518911"/>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66" name="TextBox 65"/>
            <p:cNvSpPr txBox="1"/>
            <p:nvPr/>
          </p:nvSpPr>
          <p:spPr>
            <a:xfrm>
              <a:off x="1861499" y="5518911"/>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67" name="TextBox 66"/>
            <p:cNvSpPr txBox="1"/>
            <p:nvPr/>
          </p:nvSpPr>
          <p:spPr>
            <a:xfrm>
              <a:off x="2208083" y="552001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68" name="TextBox 67"/>
            <p:cNvSpPr txBox="1"/>
            <p:nvPr/>
          </p:nvSpPr>
          <p:spPr>
            <a:xfrm>
              <a:off x="2535648" y="5518911"/>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sp>
          <p:nvSpPr>
            <p:cNvPr id="69" name="TextBox 68"/>
            <p:cNvSpPr txBox="1"/>
            <p:nvPr/>
          </p:nvSpPr>
          <p:spPr>
            <a:xfrm>
              <a:off x="2879624" y="5518911"/>
              <a:ext cx="300556" cy="138499"/>
            </a:xfrm>
            <a:prstGeom prst="rect">
              <a:avLst/>
            </a:prstGeom>
            <a:noFill/>
          </p:spPr>
          <p:txBody>
            <a:bodyPr wrap="square" lIns="0" tIns="0" rIns="0" bIns="0" rtlCol="0">
              <a:spAutoFit/>
            </a:bodyPr>
            <a:lstStyle/>
            <a:p>
              <a:pPr algn="ctr"/>
              <a:r>
                <a:rPr lang="en-US" sz="900" dirty="0" smtClean="0">
                  <a:latin typeface="Arial"/>
                  <a:cs typeface="Arial"/>
                </a:rPr>
                <a:t>45</a:t>
              </a:r>
              <a:endParaRPr lang="en-US" sz="900" dirty="0">
                <a:latin typeface="Arial"/>
                <a:cs typeface="Arial"/>
              </a:endParaRPr>
            </a:p>
          </p:txBody>
        </p:sp>
        <p:sp>
          <p:nvSpPr>
            <p:cNvPr id="70" name="TextBox 69"/>
            <p:cNvSpPr txBox="1"/>
            <p:nvPr/>
          </p:nvSpPr>
          <p:spPr>
            <a:xfrm>
              <a:off x="3212745" y="5520012"/>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71" name="TextBox 70"/>
            <p:cNvSpPr txBox="1"/>
            <p:nvPr/>
          </p:nvSpPr>
          <p:spPr>
            <a:xfrm>
              <a:off x="3546207" y="5520012"/>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5</a:t>
              </a:r>
              <a:endParaRPr lang="en-US" sz="900" dirty="0">
                <a:latin typeface="Arial"/>
                <a:cs typeface="Arial"/>
              </a:endParaRPr>
            </a:p>
          </p:txBody>
        </p:sp>
        <p:sp>
          <p:nvSpPr>
            <p:cNvPr id="72" name="TextBox 71"/>
            <p:cNvSpPr txBox="1"/>
            <p:nvPr/>
          </p:nvSpPr>
          <p:spPr>
            <a:xfrm>
              <a:off x="4026408" y="5334973"/>
              <a:ext cx="492104"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grpSp>
      <p:grpSp>
        <p:nvGrpSpPr>
          <p:cNvPr id="73" name="Group 72"/>
          <p:cNvGrpSpPr/>
          <p:nvPr/>
        </p:nvGrpSpPr>
        <p:grpSpPr>
          <a:xfrm>
            <a:off x="4733894" y="5357253"/>
            <a:ext cx="3306095" cy="345842"/>
            <a:chOff x="4867109" y="5334973"/>
            <a:chExt cx="3306095" cy="345842"/>
          </a:xfrm>
        </p:grpSpPr>
        <p:pic>
          <p:nvPicPr>
            <p:cNvPr id="74" name="Picture 73" descr="250_jet_mslp_24.png"/>
            <p:cNvPicPr>
              <a:picLocks/>
            </p:cNvPicPr>
            <p:nvPr/>
          </p:nvPicPr>
          <p:blipFill rotWithShape="1">
            <a:blip r:embed="rId4">
              <a:extLst>
                <a:ext uri="{28A0092B-C50C-407E-A947-70E740481C1C}">
                  <a14:useLocalDpi xmlns:a14="http://schemas.microsoft.com/office/drawing/2010/main" val="0"/>
                </a:ext>
              </a:extLst>
            </a:blip>
            <a:srcRect l="49220" t="95259" r="17498" b="2074"/>
            <a:stretch/>
          </p:blipFill>
          <p:spPr>
            <a:xfrm>
              <a:off x="4867109" y="5386868"/>
              <a:ext cx="2743200" cy="155448"/>
            </a:xfrm>
            <a:prstGeom prst="rect">
              <a:avLst/>
            </a:prstGeom>
          </p:spPr>
        </p:pic>
        <p:sp>
          <p:nvSpPr>
            <p:cNvPr id="75" name="TextBox 74"/>
            <p:cNvSpPr txBox="1"/>
            <p:nvPr/>
          </p:nvSpPr>
          <p:spPr>
            <a:xfrm>
              <a:off x="5028125" y="5541215"/>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76" name="TextBox 75"/>
            <p:cNvSpPr txBox="1"/>
            <p:nvPr/>
          </p:nvSpPr>
          <p:spPr>
            <a:xfrm>
              <a:off x="5342301" y="5541215"/>
              <a:ext cx="300556" cy="138499"/>
            </a:xfrm>
            <a:prstGeom prst="rect">
              <a:avLst/>
            </a:prstGeom>
            <a:noFill/>
          </p:spPr>
          <p:txBody>
            <a:bodyPr wrap="square" lIns="0" tIns="0" rIns="0" bIns="0" rtlCol="0">
              <a:spAutoFit/>
            </a:bodyPr>
            <a:lstStyle/>
            <a:p>
              <a:pPr algn="ctr"/>
              <a:r>
                <a:rPr lang="en-US" sz="900" dirty="0" smtClean="0">
                  <a:latin typeface="Arial"/>
                  <a:cs typeface="Arial"/>
                </a:rPr>
                <a:t>60</a:t>
              </a:r>
              <a:endParaRPr lang="en-US" sz="900" dirty="0">
                <a:latin typeface="Arial"/>
                <a:cs typeface="Arial"/>
              </a:endParaRPr>
            </a:p>
          </p:txBody>
        </p:sp>
        <p:sp>
          <p:nvSpPr>
            <p:cNvPr id="77" name="TextBox 76"/>
            <p:cNvSpPr txBox="1"/>
            <p:nvPr/>
          </p:nvSpPr>
          <p:spPr>
            <a:xfrm>
              <a:off x="5644480" y="5542316"/>
              <a:ext cx="300556" cy="138499"/>
            </a:xfrm>
            <a:prstGeom prst="rect">
              <a:avLst/>
            </a:prstGeom>
            <a:noFill/>
          </p:spPr>
          <p:txBody>
            <a:bodyPr wrap="square" lIns="0" tIns="0" rIns="0" bIns="0" rtlCol="0">
              <a:spAutoFit/>
            </a:bodyPr>
            <a:lstStyle/>
            <a:p>
              <a:pPr algn="ctr"/>
              <a:r>
                <a:rPr lang="en-US" sz="900" dirty="0" smtClean="0">
                  <a:latin typeface="Arial"/>
                  <a:cs typeface="Arial"/>
                </a:rPr>
                <a:t>70</a:t>
              </a:r>
              <a:endParaRPr lang="en-US" sz="900" dirty="0">
                <a:latin typeface="Arial"/>
                <a:cs typeface="Arial"/>
              </a:endParaRPr>
            </a:p>
          </p:txBody>
        </p:sp>
        <p:sp>
          <p:nvSpPr>
            <p:cNvPr id="78" name="TextBox 77"/>
            <p:cNvSpPr txBox="1"/>
            <p:nvPr/>
          </p:nvSpPr>
          <p:spPr>
            <a:xfrm>
              <a:off x="5954283" y="5541215"/>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9" name="TextBox 78"/>
            <p:cNvSpPr txBox="1"/>
            <p:nvPr/>
          </p:nvSpPr>
          <p:spPr>
            <a:xfrm>
              <a:off x="6253854" y="5541215"/>
              <a:ext cx="300556" cy="138499"/>
            </a:xfrm>
            <a:prstGeom prst="rect">
              <a:avLst/>
            </a:prstGeom>
            <a:noFill/>
          </p:spPr>
          <p:txBody>
            <a:bodyPr wrap="square" lIns="0" tIns="0" rIns="0" bIns="0" rtlCol="0">
              <a:spAutoFit/>
            </a:bodyPr>
            <a:lstStyle/>
            <a:p>
              <a:pPr algn="ctr"/>
              <a:r>
                <a:rPr lang="en-US" sz="900" dirty="0" smtClean="0">
                  <a:latin typeface="Arial"/>
                  <a:cs typeface="Arial"/>
                </a:rPr>
                <a:t>90</a:t>
              </a:r>
              <a:endParaRPr lang="en-US" sz="900" dirty="0">
                <a:latin typeface="Arial"/>
                <a:cs typeface="Arial"/>
              </a:endParaRPr>
            </a:p>
          </p:txBody>
        </p:sp>
        <p:sp>
          <p:nvSpPr>
            <p:cNvPr id="80" name="TextBox 79"/>
            <p:cNvSpPr txBox="1"/>
            <p:nvPr/>
          </p:nvSpPr>
          <p:spPr>
            <a:xfrm>
              <a:off x="6551451"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sp>
          <p:nvSpPr>
            <p:cNvPr id="81" name="TextBox 80"/>
            <p:cNvSpPr txBox="1"/>
            <p:nvPr/>
          </p:nvSpPr>
          <p:spPr>
            <a:xfrm>
              <a:off x="6849389"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110</a:t>
              </a:r>
              <a:endParaRPr lang="en-US" sz="900" dirty="0">
                <a:latin typeface="Arial"/>
                <a:cs typeface="Arial"/>
              </a:endParaRPr>
            </a:p>
          </p:txBody>
        </p:sp>
        <p:sp>
          <p:nvSpPr>
            <p:cNvPr id="82" name="TextBox 81"/>
            <p:cNvSpPr txBox="1"/>
            <p:nvPr/>
          </p:nvSpPr>
          <p:spPr>
            <a:xfrm>
              <a:off x="7146631"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120</a:t>
              </a:r>
              <a:endParaRPr lang="en-US" sz="900" dirty="0">
                <a:latin typeface="Arial"/>
                <a:cs typeface="Arial"/>
              </a:endParaRPr>
            </a:p>
          </p:txBody>
        </p:sp>
        <p:sp>
          <p:nvSpPr>
            <p:cNvPr id="83" name="TextBox 82"/>
            <p:cNvSpPr txBox="1"/>
            <p:nvPr/>
          </p:nvSpPr>
          <p:spPr>
            <a:xfrm>
              <a:off x="7539136" y="5334973"/>
              <a:ext cx="634068" cy="230832"/>
            </a:xfrm>
            <a:prstGeom prst="rect">
              <a:avLst/>
            </a:prstGeom>
            <a:noFill/>
          </p:spPr>
          <p:txBody>
            <a:bodyPr wrap="square" rtlCol="0">
              <a:spAutoFit/>
            </a:bodyPr>
            <a:lstStyle/>
            <a:p>
              <a:pPr algn="ctr"/>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grpSp>
      <p:sp>
        <p:nvSpPr>
          <p:cNvPr id="87" name="Content Placeholder 2"/>
          <p:cNvSpPr txBox="1">
            <a:spLocks/>
          </p:cNvSpPr>
          <p:nvPr/>
        </p:nvSpPr>
        <p:spPr>
          <a:xfrm>
            <a:off x="4596880" y="5766457"/>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250-hPa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MSLP (hPa, black), PW (mm, shaded)</a:t>
            </a:r>
            <a:endParaRPr lang="en-US" sz="1600" baseline="30000" dirty="0">
              <a:latin typeface="Arial" panose="020B0604020202020204" pitchFamily="34" charset="0"/>
              <a:cs typeface="Arial" panose="020B0604020202020204" pitchFamily="34" charset="0"/>
            </a:endParaRPr>
          </a:p>
        </p:txBody>
      </p:sp>
      <p:pic>
        <p:nvPicPr>
          <p:cNvPr id="2" name="Picture 1" descr="DT_theta_19850120_1200.png"/>
          <p:cNvPicPr>
            <a:picLocks noChangeAspect="1"/>
          </p:cNvPicPr>
          <p:nvPr/>
        </p:nvPicPr>
        <p:blipFill rotWithShape="1">
          <a:blip r:embed="rId5">
            <a:extLst>
              <a:ext uri="{28A0092B-C50C-407E-A947-70E740481C1C}">
                <a14:useLocalDpi xmlns:a14="http://schemas.microsoft.com/office/drawing/2010/main" val="0"/>
              </a:ext>
            </a:extLst>
          </a:blip>
          <a:srcRect t="3461" b="5748"/>
          <a:stretch/>
        </p:blipFill>
        <p:spPr>
          <a:xfrm>
            <a:off x="3403" y="972475"/>
            <a:ext cx="4574559" cy="4014216"/>
          </a:xfrm>
          <a:prstGeom prst="rect">
            <a:avLst/>
          </a:prstGeom>
        </p:spPr>
      </p:pic>
      <p:pic>
        <p:nvPicPr>
          <p:cNvPr id="6" name="Picture 5" descr="mslp_thick_jet_19850120_1200.png"/>
          <p:cNvPicPr>
            <a:picLocks noChangeAspect="1"/>
          </p:cNvPicPr>
          <p:nvPr/>
        </p:nvPicPr>
        <p:blipFill rotWithShape="1">
          <a:blip r:embed="rId6">
            <a:extLst>
              <a:ext uri="{28A0092B-C50C-407E-A947-70E740481C1C}">
                <a14:useLocalDpi xmlns:a14="http://schemas.microsoft.com/office/drawing/2010/main" val="0"/>
              </a:ext>
            </a:extLst>
          </a:blip>
          <a:srcRect t="3613" b="9372"/>
          <a:stretch/>
        </p:blipFill>
        <p:spPr>
          <a:xfrm>
            <a:off x="4599681" y="972475"/>
            <a:ext cx="4549219" cy="4014216"/>
          </a:xfrm>
          <a:prstGeom prst="rect">
            <a:avLst/>
          </a:prstGeom>
        </p:spPr>
      </p:pic>
      <p:sp>
        <p:nvSpPr>
          <p:cNvPr id="84" name="Title 1"/>
          <p:cNvSpPr>
            <a:spLocks noGrp="1"/>
          </p:cNvSpPr>
          <p:nvPr>
            <p:ph type="title"/>
          </p:nvPr>
        </p:nvSpPr>
        <p:spPr>
          <a:xfrm>
            <a:off x="334283" y="-33716"/>
            <a:ext cx="8891111" cy="722220"/>
          </a:xfrm>
        </p:spPr>
        <p:txBody>
          <a:bodyPr>
            <a:noAutofit/>
          </a:bodyPr>
          <a:lstStyle/>
          <a:p>
            <a:pPr algn="l"/>
            <a:r>
              <a:rPr lang="en-US" sz="2800" b="1" dirty="0" smtClean="0">
                <a:solidFill>
                  <a:srgbClr val="FF0000"/>
                </a:solidFill>
                <a:latin typeface="Arial" panose="020B0604020202020204" pitchFamily="34" charset="0"/>
                <a:cs typeface="Arial" panose="020B0604020202020204" pitchFamily="34" charset="0"/>
              </a:rPr>
              <a:t>Jan 1985 TPV and CAO</a:t>
            </a:r>
            <a:endParaRPr lang="en-US" sz="2800" b="1" dirty="0">
              <a:solidFill>
                <a:srgbClr val="FF0000"/>
              </a:solidFill>
              <a:latin typeface="Arial" panose="020B0604020202020204" pitchFamily="34" charset="0"/>
              <a:cs typeface="Arial" panose="020B0604020202020204" pitchFamily="34" charset="0"/>
            </a:endParaRPr>
          </a:p>
        </p:txBody>
      </p:sp>
      <p:sp>
        <p:nvSpPr>
          <p:cNvPr id="85" name="Rectangle 84"/>
          <p:cNvSpPr/>
          <p:nvPr/>
        </p:nvSpPr>
        <p:spPr>
          <a:xfrm>
            <a:off x="2341818" y="2866511"/>
            <a:ext cx="889987" cy="523220"/>
          </a:xfrm>
          <a:prstGeom prst="rect">
            <a:avLst/>
          </a:prstGeom>
          <a:noFill/>
        </p:spPr>
        <p:txBody>
          <a:bodyPr wrap="none" lIns="91440" tIns="45720" rIns="91440" bIns="45720">
            <a:spAutoFit/>
          </a:bodyPr>
          <a:lstStyle/>
          <a:p>
            <a:pPr algn="ctr"/>
            <a:r>
              <a:rPr lang="en-US" sz="2800" b="1"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TPV</a:t>
            </a:r>
            <a:endParaRPr lang="en-US" sz="32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cxnSp>
        <p:nvCxnSpPr>
          <p:cNvPr id="86" name="Straight Arrow Connector 85"/>
          <p:cNvCxnSpPr/>
          <p:nvPr/>
        </p:nvCxnSpPr>
        <p:spPr>
          <a:xfrm>
            <a:off x="2778443" y="3317463"/>
            <a:ext cx="0" cy="442816"/>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88" name="Rectangle 87"/>
          <p:cNvSpPr/>
          <p:nvPr/>
        </p:nvSpPr>
        <p:spPr>
          <a:xfrm>
            <a:off x="6975478" y="3602718"/>
            <a:ext cx="676988" cy="523220"/>
          </a:xfrm>
          <a:prstGeom prst="rect">
            <a:avLst/>
          </a:prstGeom>
          <a:noFill/>
        </p:spPr>
        <p:txBody>
          <a:bodyPr wrap="none" lIns="91440" tIns="45720" rIns="91440" bIns="45720">
            <a:spAutoFit/>
          </a:bodyPr>
          <a:lstStyle/>
          <a:p>
            <a:pPr algn="ctr"/>
            <a:r>
              <a:rPr lang="en-US" sz="2800" b="1" cap="none" spc="0" dirty="0" smtClean="0">
                <a:ln w="25400">
                  <a:solidFill>
                    <a:schemeClr val="tx1"/>
                  </a:solidFill>
                  <a:prstDash val="solid"/>
                </a:ln>
                <a:solidFill>
                  <a:srgbClr val="660066"/>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CP</a:t>
            </a:r>
            <a:endParaRPr lang="en-US" sz="2800" b="1" cap="none" spc="0" dirty="0">
              <a:ln w="25400">
                <a:solidFill>
                  <a:schemeClr val="tx1"/>
                </a:solidFill>
                <a:prstDash val="solid"/>
              </a:ln>
              <a:solidFill>
                <a:srgbClr val="660066"/>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89" name="Rectangle 88"/>
          <p:cNvSpPr/>
          <p:nvPr/>
        </p:nvSpPr>
        <p:spPr>
          <a:xfrm>
            <a:off x="7873931" y="3457849"/>
            <a:ext cx="466669" cy="646331"/>
          </a:xfrm>
          <a:prstGeom prst="rect">
            <a:avLst/>
          </a:prstGeom>
          <a:noFill/>
        </p:spPr>
        <p:txBody>
          <a:bodyPr wrap="none" lIns="91440" tIns="45720" rIns="91440" bIns="45720">
            <a:spAutoFit/>
          </a:bodyPr>
          <a:lstStyle/>
          <a:p>
            <a:pPr algn="ctr"/>
            <a:r>
              <a:rPr lang="en-US" sz="3600" b="1" cap="none" spc="0" dirty="0" smtClean="0">
                <a:ln w="25400">
                  <a:solidFill>
                    <a:schemeClr val="tx1"/>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L</a:t>
            </a:r>
            <a:endParaRPr lang="en-US" sz="3200" b="1" cap="none" spc="0" dirty="0">
              <a:ln w="25400">
                <a:solidFill>
                  <a:schemeClr val="tx1"/>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90" name="TextBox 89"/>
          <p:cNvSpPr txBox="1"/>
          <p:nvPr/>
        </p:nvSpPr>
        <p:spPr>
          <a:xfrm>
            <a:off x="8170596" y="4674365"/>
            <a:ext cx="961423" cy="307777"/>
          </a:xfrm>
          <a:prstGeom prst="rect">
            <a:avLst/>
          </a:prstGeom>
          <a:solidFill>
            <a:schemeClr val="bg1"/>
          </a:solidFill>
          <a:ln w="3175">
            <a:solidFill>
              <a:schemeClr val="tx1"/>
            </a:solidFill>
          </a:ln>
        </p:spPr>
        <p:txBody>
          <a:bodyPr wrap="square" rtlCol="0">
            <a:spAutoFit/>
          </a:bodyPr>
          <a:lstStyle/>
          <a:p>
            <a:pPr algn="r"/>
            <a:r>
              <a:rPr lang="en-US" sz="1400" b="1" dirty="0" smtClean="0">
                <a:solidFill>
                  <a:srgbClr val="FF0000"/>
                </a:solidFill>
                <a:latin typeface="Arial"/>
                <a:cs typeface="Arial"/>
              </a:rPr>
              <a:t>1003 hPa</a:t>
            </a:r>
            <a:endParaRPr lang="en-US" sz="1400" b="1" dirty="0">
              <a:solidFill>
                <a:srgbClr val="FF0000"/>
              </a:solidFill>
              <a:latin typeface="Arial"/>
              <a:cs typeface="Arial"/>
            </a:endParaRPr>
          </a:p>
        </p:txBody>
      </p:sp>
    </p:spTree>
    <p:extLst>
      <p:ext uri="{BB962C8B-B14F-4D97-AF65-F5344CB8AC3E}">
        <p14:creationId xmlns:p14="http://schemas.microsoft.com/office/powerpoint/2010/main" val="94652342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1688954" y="6463861"/>
            <a:ext cx="797186" cy="2296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12095" y="5752346"/>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4916" y="6709073"/>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4578976" y="5743981"/>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Content Placeholder 2"/>
          <p:cNvSpPr>
            <a:spLocks noGrp="1"/>
          </p:cNvSpPr>
          <p:nvPr>
            <p:ph idx="1"/>
          </p:nvPr>
        </p:nvSpPr>
        <p:spPr>
          <a:xfrm>
            <a:off x="2988" y="5752346"/>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50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14" name="Group 13"/>
          <p:cNvGrpSpPr/>
          <p:nvPr/>
        </p:nvGrpSpPr>
        <p:grpSpPr>
          <a:xfrm>
            <a:off x="68976" y="5019755"/>
            <a:ext cx="9051640" cy="334008"/>
            <a:chOff x="68976" y="4963792"/>
            <a:chExt cx="9051640" cy="334008"/>
          </a:xfrm>
        </p:grpSpPr>
        <p:pic>
          <p:nvPicPr>
            <p:cNvPr id="15" name="Picture 14" descr="DT_theta_na_0.png"/>
            <p:cNvPicPr>
              <a:picLocks/>
            </p:cNvPicPr>
            <p:nvPr/>
          </p:nvPicPr>
          <p:blipFill rotWithShape="1">
            <a:blip r:embed="rId3">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16" name="TextBox 1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17" name="TextBox 1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18" name="TextBox 1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19" name="TextBox 1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20" name="TextBox 1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21" name="TextBox 2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22" name="TextBox 2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23" name="TextBox 2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24" name="TextBox 2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25" name="TextBox 2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26" name="TextBox 2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27" name="TextBox 2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28" name="TextBox 2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29" name="TextBox 2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31" name="TextBox 30"/>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32" name="TextBox 31"/>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33" name="TextBox 32"/>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34" name="TextBox 33"/>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35" name="TextBox 34"/>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37" name="TextBox 36"/>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39" name="TextBox 38"/>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40" name="TextBox 39"/>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41" name="TextBox 40"/>
            <p:cNvSpPr txBox="1"/>
            <p:nvPr/>
          </p:nvSpPr>
          <p:spPr>
            <a:xfrm>
              <a:off x="8724283" y="4963792"/>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62" name="TextBox 61"/>
          <p:cNvSpPr txBox="1"/>
          <p:nvPr/>
        </p:nvSpPr>
        <p:spPr>
          <a:xfrm>
            <a:off x="6421196" y="669855"/>
            <a:ext cx="2731986" cy="307777"/>
          </a:xfrm>
          <a:prstGeom prst="rect">
            <a:avLst/>
          </a:prstGeom>
          <a:noFill/>
        </p:spPr>
        <p:txBody>
          <a:bodyPr wrap="square" rtlCol="0">
            <a:spAutoFit/>
          </a:bodyPr>
          <a:lstStyle/>
          <a:p>
            <a:pPr algn="r"/>
            <a:r>
              <a:rPr lang="en-US" sz="1400" i="1" dirty="0" smtClean="0">
                <a:latin typeface="Arial"/>
                <a:cs typeface="Arial"/>
              </a:rPr>
              <a:t>Data Source: </a:t>
            </a:r>
            <a:r>
              <a:rPr lang="en-US" sz="1400" i="1" dirty="0" smtClean="0">
                <a:latin typeface="Arial"/>
                <a:cs typeface="Arial"/>
              </a:rPr>
              <a:t>0.5</a:t>
            </a:r>
            <a:r>
              <a:rPr lang="en-US" sz="1400" dirty="0" smtClean="0">
                <a:latin typeface="Arial" panose="020B0604020202020204" pitchFamily="34" charset="0"/>
                <a:cs typeface="Arial" panose="020B0604020202020204" pitchFamily="34" charset="0"/>
              </a:rPr>
              <a:t>° </a:t>
            </a:r>
            <a:r>
              <a:rPr lang="en-US" sz="1400" i="1" dirty="0" smtClean="0">
                <a:latin typeface="Arial"/>
                <a:cs typeface="Arial"/>
              </a:rPr>
              <a:t>ERA</a:t>
            </a:r>
            <a:r>
              <a:rPr lang="en-US" sz="1400" i="1" dirty="0" smtClean="0">
                <a:latin typeface="Arial"/>
                <a:cs typeface="Arial"/>
              </a:rPr>
              <a:t>-Interim</a:t>
            </a:r>
            <a:endParaRPr lang="en-US" sz="1400" i="1" dirty="0">
              <a:latin typeface="Arial"/>
              <a:cs typeface="Arial"/>
            </a:endParaRPr>
          </a:p>
        </p:txBody>
      </p:sp>
      <p:sp>
        <p:nvSpPr>
          <p:cNvPr id="63"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a:t>
            </a:r>
            <a:r>
              <a:rPr lang="en-US" sz="2400" dirty="0" smtClean="0">
                <a:latin typeface="Arial" panose="020B0604020202020204" pitchFamily="34" charset="0"/>
                <a:cs typeface="Arial" panose="020B0604020202020204" pitchFamily="34" charset="0"/>
              </a:rPr>
              <a:t>00 </a:t>
            </a:r>
            <a:r>
              <a:rPr lang="en-US" sz="2400" dirty="0" smtClean="0">
                <a:latin typeface="Arial" panose="020B0604020202020204" pitchFamily="34" charset="0"/>
                <a:cs typeface="Arial" panose="020B0604020202020204" pitchFamily="34" charset="0"/>
              </a:rPr>
              <a:t>UTC </a:t>
            </a:r>
            <a:r>
              <a:rPr lang="en-US" sz="2400" dirty="0" smtClean="0">
                <a:latin typeface="Arial" panose="020B0604020202020204" pitchFamily="34" charset="0"/>
                <a:cs typeface="Arial" panose="020B0604020202020204" pitchFamily="34" charset="0"/>
              </a:rPr>
              <a:t>21 Jan 1985</a:t>
            </a:r>
            <a:endParaRPr lang="en-US" sz="2400" dirty="0">
              <a:latin typeface="Arial" panose="020B0604020202020204" pitchFamily="34" charset="0"/>
              <a:cs typeface="Arial" panose="020B0604020202020204" pitchFamily="34" charset="0"/>
            </a:endParaRPr>
          </a:p>
        </p:txBody>
      </p:sp>
      <p:grpSp>
        <p:nvGrpSpPr>
          <p:cNvPr id="61" name="Group 60"/>
          <p:cNvGrpSpPr/>
          <p:nvPr/>
        </p:nvGrpSpPr>
        <p:grpSpPr>
          <a:xfrm>
            <a:off x="1325910" y="5357253"/>
            <a:ext cx="3192602" cy="323538"/>
            <a:chOff x="1325910" y="5334973"/>
            <a:chExt cx="3192602" cy="323538"/>
          </a:xfrm>
        </p:grpSpPr>
        <p:pic>
          <p:nvPicPr>
            <p:cNvPr id="64" name="Picture 63" descr="250_jet_mslp_24.png"/>
            <p:cNvPicPr>
              <a:picLocks/>
            </p:cNvPicPr>
            <p:nvPr/>
          </p:nvPicPr>
          <p:blipFill rotWithShape="1">
            <a:blip r:embed="rId4">
              <a:extLst>
                <a:ext uri="{28A0092B-C50C-407E-A947-70E740481C1C}">
                  <a14:useLocalDpi xmlns:a14="http://schemas.microsoft.com/office/drawing/2010/main" val="0"/>
                </a:ext>
              </a:extLst>
            </a:blip>
            <a:srcRect l="10867" t="95111" r="58321" b="2074"/>
            <a:stretch/>
          </p:blipFill>
          <p:spPr>
            <a:xfrm>
              <a:off x="1325910" y="5386868"/>
              <a:ext cx="2743200" cy="155448"/>
            </a:xfrm>
            <a:prstGeom prst="rect">
              <a:avLst/>
            </a:prstGeom>
          </p:spPr>
        </p:pic>
        <p:sp>
          <p:nvSpPr>
            <p:cNvPr id="65" name="TextBox 64"/>
            <p:cNvSpPr txBox="1"/>
            <p:nvPr/>
          </p:nvSpPr>
          <p:spPr>
            <a:xfrm>
              <a:off x="1520680" y="5518911"/>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66" name="TextBox 65"/>
            <p:cNvSpPr txBox="1"/>
            <p:nvPr/>
          </p:nvSpPr>
          <p:spPr>
            <a:xfrm>
              <a:off x="1861499" y="5518911"/>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67" name="TextBox 66"/>
            <p:cNvSpPr txBox="1"/>
            <p:nvPr/>
          </p:nvSpPr>
          <p:spPr>
            <a:xfrm>
              <a:off x="2208083" y="552001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68" name="TextBox 67"/>
            <p:cNvSpPr txBox="1"/>
            <p:nvPr/>
          </p:nvSpPr>
          <p:spPr>
            <a:xfrm>
              <a:off x="2535648" y="5518911"/>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sp>
          <p:nvSpPr>
            <p:cNvPr id="69" name="TextBox 68"/>
            <p:cNvSpPr txBox="1"/>
            <p:nvPr/>
          </p:nvSpPr>
          <p:spPr>
            <a:xfrm>
              <a:off x="2879624" y="5518911"/>
              <a:ext cx="300556" cy="138499"/>
            </a:xfrm>
            <a:prstGeom prst="rect">
              <a:avLst/>
            </a:prstGeom>
            <a:noFill/>
          </p:spPr>
          <p:txBody>
            <a:bodyPr wrap="square" lIns="0" tIns="0" rIns="0" bIns="0" rtlCol="0">
              <a:spAutoFit/>
            </a:bodyPr>
            <a:lstStyle/>
            <a:p>
              <a:pPr algn="ctr"/>
              <a:r>
                <a:rPr lang="en-US" sz="900" dirty="0" smtClean="0">
                  <a:latin typeface="Arial"/>
                  <a:cs typeface="Arial"/>
                </a:rPr>
                <a:t>45</a:t>
              </a:r>
              <a:endParaRPr lang="en-US" sz="900" dirty="0">
                <a:latin typeface="Arial"/>
                <a:cs typeface="Arial"/>
              </a:endParaRPr>
            </a:p>
          </p:txBody>
        </p:sp>
        <p:sp>
          <p:nvSpPr>
            <p:cNvPr id="70" name="TextBox 69"/>
            <p:cNvSpPr txBox="1"/>
            <p:nvPr/>
          </p:nvSpPr>
          <p:spPr>
            <a:xfrm>
              <a:off x="3212745" y="5520012"/>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71" name="TextBox 70"/>
            <p:cNvSpPr txBox="1"/>
            <p:nvPr/>
          </p:nvSpPr>
          <p:spPr>
            <a:xfrm>
              <a:off x="3546207" y="5520012"/>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5</a:t>
              </a:r>
              <a:endParaRPr lang="en-US" sz="900" dirty="0">
                <a:latin typeface="Arial"/>
                <a:cs typeface="Arial"/>
              </a:endParaRPr>
            </a:p>
          </p:txBody>
        </p:sp>
        <p:sp>
          <p:nvSpPr>
            <p:cNvPr id="72" name="TextBox 71"/>
            <p:cNvSpPr txBox="1"/>
            <p:nvPr/>
          </p:nvSpPr>
          <p:spPr>
            <a:xfrm>
              <a:off x="4026408" y="5334973"/>
              <a:ext cx="492104"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grpSp>
      <p:grpSp>
        <p:nvGrpSpPr>
          <p:cNvPr id="73" name="Group 72"/>
          <p:cNvGrpSpPr/>
          <p:nvPr/>
        </p:nvGrpSpPr>
        <p:grpSpPr>
          <a:xfrm>
            <a:off x="4733894" y="5357253"/>
            <a:ext cx="3306095" cy="345842"/>
            <a:chOff x="4867109" y="5334973"/>
            <a:chExt cx="3306095" cy="345842"/>
          </a:xfrm>
        </p:grpSpPr>
        <p:pic>
          <p:nvPicPr>
            <p:cNvPr id="74" name="Picture 73" descr="250_jet_mslp_24.png"/>
            <p:cNvPicPr>
              <a:picLocks/>
            </p:cNvPicPr>
            <p:nvPr/>
          </p:nvPicPr>
          <p:blipFill rotWithShape="1">
            <a:blip r:embed="rId4">
              <a:extLst>
                <a:ext uri="{28A0092B-C50C-407E-A947-70E740481C1C}">
                  <a14:useLocalDpi xmlns:a14="http://schemas.microsoft.com/office/drawing/2010/main" val="0"/>
                </a:ext>
              </a:extLst>
            </a:blip>
            <a:srcRect l="49220" t="95259" r="17498" b="2074"/>
            <a:stretch/>
          </p:blipFill>
          <p:spPr>
            <a:xfrm>
              <a:off x="4867109" y="5386868"/>
              <a:ext cx="2743200" cy="155448"/>
            </a:xfrm>
            <a:prstGeom prst="rect">
              <a:avLst/>
            </a:prstGeom>
          </p:spPr>
        </p:pic>
        <p:sp>
          <p:nvSpPr>
            <p:cNvPr id="75" name="TextBox 74"/>
            <p:cNvSpPr txBox="1"/>
            <p:nvPr/>
          </p:nvSpPr>
          <p:spPr>
            <a:xfrm>
              <a:off x="5028125" y="5541215"/>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76" name="TextBox 75"/>
            <p:cNvSpPr txBox="1"/>
            <p:nvPr/>
          </p:nvSpPr>
          <p:spPr>
            <a:xfrm>
              <a:off x="5342301" y="5541215"/>
              <a:ext cx="300556" cy="138499"/>
            </a:xfrm>
            <a:prstGeom prst="rect">
              <a:avLst/>
            </a:prstGeom>
            <a:noFill/>
          </p:spPr>
          <p:txBody>
            <a:bodyPr wrap="square" lIns="0" tIns="0" rIns="0" bIns="0" rtlCol="0">
              <a:spAutoFit/>
            </a:bodyPr>
            <a:lstStyle/>
            <a:p>
              <a:pPr algn="ctr"/>
              <a:r>
                <a:rPr lang="en-US" sz="900" dirty="0" smtClean="0">
                  <a:latin typeface="Arial"/>
                  <a:cs typeface="Arial"/>
                </a:rPr>
                <a:t>60</a:t>
              </a:r>
              <a:endParaRPr lang="en-US" sz="900" dirty="0">
                <a:latin typeface="Arial"/>
                <a:cs typeface="Arial"/>
              </a:endParaRPr>
            </a:p>
          </p:txBody>
        </p:sp>
        <p:sp>
          <p:nvSpPr>
            <p:cNvPr id="77" name="TextBox 76"/>
            <p:cNvSpPr txBox="1"/>
            <p:nvPr/>
          </p:nvSpPr>
          <p:spPr>
            <a:xfrm>
              <a:off x="5644480" y="5542316"/>
              <a:ext cx="300556" cy="138499"/>
            </a:xfrm>
            <a:prstGeom prst="rect">
              <a:avLst/>
            </a:prstGeom>
            <a:noFill/>
          </p:spPr>
          <p:txBody>
            <a:bodyPr wrap="square" lIns="0" tIns="0" rIns="0" bIns="0" rtlCol="0">
              <a:spAutoFit/>
            </a:bodyPr>
            <a:lstStyle/>
            <a:p>
              <a:pPr algn="ctr"/>
              <a:r>
                <a:rPr lang="en-US" sz="900" dirty="0" smtClean="0">
                  <a:latin typeface="Arial"/>
                  <a:cs typeface="Arial"/>
                </a:rPr>
                <a:t>70</a:t>
              </a:r>
              <a:endParaRPr lang="en-US" sz="900" dirty="0">
                <a:latin typeface="Arial"/>
                <a:cs typeface="Arial"/>
              </a:endParaRPr>
            </a:p>
          </p:txBody>
        </p:sp>
        <p:sp>
          <p:nvSpPr>
            <p:cNvPr id="78" name="TextBox 77"/>
            <p:cNvSpPr txBox="1"/>
            <p:nvPr/>
          </p:nvSpPr>
          <p:spPr>
            <a:xfrm>
              <a:off x="5954283" y="5541215"/>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9" name="TextBox 78"/>
            <p:cNvSpPr txBox="1"/>
            <p:nvPr/>
          </p:nvSpPr>
          <p:spPr>
            <a:xfrm>
              <a:off x="6253854" y="5541215"/>
              <a:ext cx="300556" cy="138499"/>
            </a:xfrm>
            <a:prstGeom prst="rect">
              <a:avLst/>
            </a:prstGeom>
            <a:noFill/>
          </p:spPr>
          <p:txBody>
            <a:bodyPr wrap="square" lIns="0" tIns="0" rIns="0" bIns="0" rtlCol="0">
              <a:spAutoFit/>
            </a:bodyPr>
            <a:lstStyle/>
            <a:p>
              <a:pPr algn="ctr"/>
              <a:r>
                <a:rPr lang="en-US" sz="900" dirty="0" smtClean="0">
                  <a:latin typeface="Arial"/>
                  <a:cs typeface="Arial"/>
                </a:rPr>
                <a:t>90</a:t>
              </a:r>
              <a:endParaRPr lang="en-US" sz="900" dirty="0">
                <a:latin typeface="Arial"/>
                <a:cs typeface="Arial"/>
              </a:endParaRPr>
            </a:p>
          </p:txBody>
        </p:sp>
        <p:sp>
          <p:nvSpPr>
            <p:cNvPr id="80" name="TextBox 79"/>
            <p:cNvSpPr txBox="1"/>
            <p:nvPr/>
          </p:nvSpPr>
          <p:spPr>
            <a:xfrm>
              <a:off x="6551451"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sp>
          <p:nvSpPr>
            <p:cNvPr id="81" name="TextBox 80"/>
            <p:cNvSpPr txBox="1"/>
            <p:nvPr/>
          </p:nvSpPr>
          <p:spPr>
            <a:xfrm>
              <a:off x="6849389"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110</a:t>
              </a:r>
              <a:endParaRPr lang="en-US" sz="900" dirty="0">
                <a:latin typeface="Arial"/>
                <a:cs typeface="Arial"/>
              </a:endParaRPr>
            </a:p>
          </p:txBody>
        </p:sp>
        <p:sp>
          <p:nvSpPr>
            <p:cNvPr id="82" name="TextBox 81"/>
            <p:cNvSpPr txBox="1"/>
            <p:nvPr/>
          </p:nvSpPr>
          <p:spPr>
            <a:xfrm>
              <a:off x="7146631"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120</a:t>
              </a:r>
              <a:endParaRPr lang="en-US" sz="900" dirty="0">
                <a:latin typeface="Arial"/>
                <a:cs typeface="Arial"/>
              </a:endParaRPr>
            </a:p>
          </p:txBody>
        </p:sp>
        <p:sp>
          <p:nvSpPr>
            <p:cNvPr id="83" name="TextBox 82"/>
            <p:cNvSpPr txBox="1"/>
            <p:nvPr/>
          </p:nvSpPr>
          <p:spPr>
            <a:xfrm>
              <a:off x="7539136" y="5334973"/>
              <a:ext cx="634068" cy="230832"/>
            </a:xfrm>
            <a:prstGeom prst="rect">
              <a:avLst/>
            </a:prstGeom>
            <a:noFill/>
          </p:spPr>
          <p:txBody>
            <a:bodyPr wrap="square" rtlCol="0">
              <a:spAutoFit/>
            </a:bodyPr>
            <a:lstStyle/>
            <a:p>
              <a:pPr algn="ctr"/>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grpSp>
      <p:sp>
        <p:nvSpPr>
          <p:cNvPr id="87" name="Content Placeholder 2"/>
          <p:cNvSpPr txBox="1">
            <a:spLocks/>
          </p:cNvSpPr>
          <p:nvPr/>
        </p:nvSpPr>
        <p:spPr>
          <a:xfrm>
            <a:off x="4596880" y="5766457"/>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250-hPa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MSLP (hPa, black), PW (mm, shaded)</a:t>
            </a:r>
            <a:endParaRPr lang="en-US" sz="1600" baseline="30000" dirty="0">
              <a:latin typeface="Arial" panose="020B0604020202020204" pitchFamily="34" charset="0"/>
              <a:cs typeface="Arial" panose="020B0604020202020204" pitchFamily="34" charset="0"/>
            </a:endParaRPr>
          </a:p>
        </p:txBody>
      </p:sp>
      <p:pic>
        <p:nvPicPr>
          <p:cNvPr id="3" name="Picture 2" descr="mslp_thick_jet_19850121_0000.png"/>
          <p:cNvPicPr>
            <a:picLocks noChangeAspect="1"/>
          </p:cNvPicPr>
          <p:nvPr/>
        </p:nvPicPr>
        <p:blipFill rotWithShape="1">
          <a:blip r:embed="rId5">
            <a:extLst>
              <a:ext uri="{28A0092B-C50C-407E-A947-70E740481C1C}">
                <a14:useLocalDpi xmlns:a14="http://schemas.microsoft.com/office/drawing/2010/main" val="0"/>
              </a:ext>
            </a:extLst>
          </a:blip>
          <a:srcRect t="3613" b="9372"/>
          <a:stretch/>
        </p:blipFill>
        <p:spPr>
          <a:xfrm>
            <a:off x="4594780" y="977632"/>
            <a:ext cx="4549220" cy="4014216"/>
          </a:xfrm>
          <a:prstGeom prst="rect">
            <a:avLst/>
          </a:prstGeom>
        </p:spPr>
      </p:pic>
      <p:pic>
        <p:nvPicPr>
          <p:cNvPr id="4" name="Picture 3" descr="DT_theta_19850121_0000.png"/>
          <p:cNvPicPr>
            <a:picLocks noChangeAspect="1"/>
          </p:cNvPicPr>
          <p:nvPr/>
        </p:nvPicPr>
        <p:blipFill rotWithShape="1">
          <a:blip r:embed="rId6">
            <a:extLst>
              <a:ext uri="{28A0092B-C50C-407E-A947-70E740481C1C}">
                <a14:useLocalDpi xmlns:a14="http://schemas.microsoft.com/office/drawing/2010/main" val="0"/>
              </a:ext>
            </a:extLst>
          </a:blip>
          <a:srcRect t="3613" b="5747"/>
          <a:stretch/>
        </p:blipFill>
        <p:spPr>
          <a:xfrm>
            <a:off x="3064" y="977632"/>
            <a:ext cx="4582157" cy="4014216"/>
          </a:xfrm>
          <a:prstGeom prst="rect">
            <a:avLst/>
          </a:prstGeom>
        </p:spPr>
      </p:pic>
      <p:sp>
        <p:nvSpPr>
          <p:cNvPr id="84" name="Title 1"/>
          <p:cNvSpPr>
            <a:spLocks noGrp="1"/>
          </p:cNvSpPr>
          <p:nvPr>
            <p:ph type="title"/>
          </p:nvPr>
        </p:nvSpPr>
        <p:spPr>
          <a:xfrm>
            <a:off x="334283" y="-33716"/>
            <a:ext cx="8891111" cy="722220"/>
          </a:xfrm>
        </p:spPr>
        <p:txBody>
          <a:bodyPr>
            <a:noAutofit/>
          </a:bodyPr>
          <a:lstStyle/>
          <a:p>
            <a:pPr algn="l"/>
            <a:r>
              <a:rPr lang="en-US" sz="2800" b="1" dirty="0" smtClean="0">
                <a:solidFill>
                  <a:srgbClr val="FF0000"/>
                </a:solidFill>
                <a:latin typeface="Arial" panose="020B0604020202020204" pitchFamily="34" charset="0"/>
                <a:cs typeface="Arial" panose="020B0604020202020204" pitchFamily="34" charset="0"/>
              </a:rPr>
              <a:t>Jan 1985 TPV and CAO</a:t>
            </a:r>
            <a:endParaRPr lang="en-US" sz="2800" b="1" dirty="0">
              <a:solidFill>
                <a:srgbClr val="FF0000"/>
              </a:solidFill>
              <a:latin typeface="Arial" panose="020B0604020202020204" pitchFamily="34" charset="0"/>
              <a:cs typeface="Arial" panose="020B0604020202020204" pitchFamily="34" charset="0"/>
            </a:endParaRPr>
          </a:p>
        </p:txBody>
      </p:sp>
      <p:sp>
        <p:nvSpPr>
          <p:cNvPr id="85" name="Rectangle 84"/>
          <p:cNvSpPr/>
          <p:nvPr/>
        </p:nvSpPr>
        <p:spPr>
          <a:xfrm>
            <a:off x="2294628" y="3113945"/>
            <a:ext cx="889987" cy="523220"/>
          </a:xfrm>
          <a:prstGeom prst="rect">
            <a:avLst/>
          </a:prstGeom>
          <a:noFill/>
        </p:spPr>
        <p:txBody>
          <a:bodyPr wrap="none" lIns="91440" tIns="45720" rIns="91440" bIns="45720">
            <a:spAutoFit/>
          </a:bodyPr>
          <a:lstStyle/>
          <a:p>
            <a:pPr algn="ctr"/>
            <a:r>
              <a:rPr lang="en-US" sz="2800" b="1"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TPV</a:t>
            </a:r>
            <a:endParaRPr lang="en-US" sz="32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cxnSp>
        <p:nvCxnSpPr>
          <p:cNvPr id="86" name="Straight Arrow Connector 85"/>
          <p:cNvCxnSpPr/>
          <p:nvPr/>
        </p:nvCxnSpPr>
        <p:spPr>
          <a:xfrm>
            <a:off x="2836204" y="3541278"/>
            <a:ext cx="338086" cy="297914"/>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88" name="Rectangle 87"/>
          <p:cNvSpPr/>
          <p:nvPr/>
        </p:nvSpPr>
        <p:spPr>
          <a:xfrm>
            <a:off x="7291907" y="3657309"/>
            <a:ext cx="676988" cy="523220"/>
          </a:xfrm>
          <a:prstGeom prst="rect">
            <a:avLst/>
          </a:prstGeom>
          <a:noFill/>
        </p:spPr>
        <p:txBody>
          <a:bodyPr wrap="none" lIns="91440" tIns="45720" rIns="91440" bIns="45720">
            <a:spAutoFit/>
          </a:bodyPr>
          <a:lstStyle/>
          <a:p>
            <a:pPr algn="ctr"/>
            <a:r>
              <a:rPr lang="en-US" sz="2800" b="1" cap="none" spc="0" dirty="0" smtClean="0">
                <a:ln w="25400">
                  <a:solidFill>
                    <a:schemeClr val="tx1"/>
                  </a:solidFill>
                  <a:prstDash val="solid"/>
                </a:ln>
                <a:solidFill>
                  <a:srgbClr val="660066"/>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CP</a:t>
            </a:r>
            <a:endParaRPr lang="en-US" sz="2800" b="1" cap="none" spc="0" dirty="0">
              <a:ln w="25400">
                <a:solidFill>
                  <a:schemeClr val="tx1"/>
                </a:solidFill>
                <a:prstDash val="solid"/>
              </a:ln>
              <a:solidFill>
                <a:srgbClr val="660066"/>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89" name="Rectangle 88"/>
          <p:cNvSpPr/>
          <p:nvPr/>
        </p:nvSpPr>
        <p:spPr>
          <a:xfrm>
            <a:off x="8109101" y="3089621"/>
            <a:ext cx="466669" cy="646331"/>
          </a:xfrm>
          <a:prstGeom prst="rect">
            <a:avLst/>
          </a:prstGeom>
          <a:noFill/>
        </p:spPr>
        <p:txBody>
          <a:bodyPr wrap="none" lIns="91440" tIns="45720" rIns="91440" bIns="45720">
            <a:spAutoFit/>
          </a:bodyPr>
          <a:lstStyle/>
          <a:p>
            <a:pPr algn="ctr"/>
            <a:r>
              <a:rPr lang="en-US" sz="3600" b="1" cap="none" spc="0" dirty="0" smtClean="0">
                <a:ln w="25400">
                  <a:solidFill>
                    <a:schemeClr val="tx1"/>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L</a:t>
            </a:r>
            <a:endParaRPr lang="en-US" sz="3200" b="1" cap="none" spc="0" dirty="0">
              <a:ln w="25400">
                <a:solidFill>
                  <a:schemeClr val="tx1"/>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91" name="TextBox 90"/>
          <p:cNvSpPr txBox="1"/>
          <p:nvPr/>
        </p:nvSpPr>
        <p:spPr>
          <a:xfrm>
            <a:off x="8170596" y="4674365"/>
            <a:ext cx="961423" cy="307777"/>
          </a:xfrm>
          <a:prstGeom prst="rect">
            <a:avLst/>
          </a:prstGeom>
          <a:solidFill>
            <a:schemeClr val="bg1"/>
          </a:solidFill>
          <a:ln w="3175">
            <a:solidFill>
              <a:schemeClr val="tx1"/>
            </a:solidFill>
          </a:ln>
        </p:spPr>
        <p:txBody>
          <a:bodyPr wrap="square" rtlCol="0">
            <a:spAutoFit/>
          </a:bodyPr>
          <a:lstStyle/>
          <a:p>
            <a:pPr algn="r"/>
            <a:r>
              <a:rPr lang="en-US" sz="1400" b="1" dirty="0" smtClean="0">
                <a:solidFill>
                  <a:srgbClr val="FF0000"/>
                </a:solidFill>
                <a:latin typeface="Arial"/>
                <a:cs typeface="Arial"/>
              </a:rPr>
              <a:t>986</a:t>
            </a:r>
            <a:r>
              <a:rPr lang="en-US" sz="1400" b="1" dirty="0" smtClean="0">
                <a:solidFill>
                  <a:srgbClr val="FF0000"/>
                </a:solidFill>
                <a:latin typeface="Arial"/>
                <a:cs typeface="Arial"/>
              </a:rPr>
              <a:t> hPa</a:t>
            </a:r>
            <a:endParaRPr lang="en-US" sz="1400" b="1" dirty="0">
              <a:solidFill>
                <a:srgbClr val="FF0000"/>
              </a:solidFill>
              <a:latin typeface="Arial"/>
              <a:cs typeface="Arial"/>
            </a:endParaRPr>
          </a:p>
        </p:txBody>
      </p:sp>
    </p:spTree>
    <p:extLst>
      <p:ext uri="{BB962C8B-B14F-4D97-AF65-F5344CB8AC3E}">
        <p14:creationId xmlns:p14="http://schemas.microsoft.com/office/powerpoint/2010/main" val="210333387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1688954" y="6463861"/>
            <a:ext cx="797186" cy="2296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12095" y="5752346"/>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4916" y="6709073"/>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4578976" y="5743981"/>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Content Placeholder 2"/>
          <p:cNvSpPr>
            <a:spLocks noGrp="1"/>
          </p:cNvSpPr>
          <p:nvPr>
            <p:ph idx="1"/>
          </p:nvPr>
        </p:nvSpPr>
        <p:spPr>
          <a:xfrm>
            <a:off x="2988" y="5752346"/>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50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14" name="Group 13"/>
          <p:cNvGrpSpPr/>
          <p:nvPr/>
        </p:nvGrpSpPr>
        <p:grpSpPr>
          <a:xfrm>
            <a:off x="68976" y="5019755"/>
            <a:ext cx="9051640" cy="334008"/>
            <a:chOff x="68976" y="4963792"/>
            <a:chExt cx="9051640" cy="334008"/>
          </a:xfrm>
        </p:grpSpPr>
        <p:pic>
          <p:nvPicPr>
            <p:cNvPr id="15" name="Picture 14" descr="DT_theta_na_0.png"/>
            <p:cNvPicPr>
              <a:picLocks/>
            </p:cNvPicPr>
            <p:nvPr/>
          </p:nvPicPr>
          <p:blipFill rotWithShape="1">
            <a:blip r:embed="rId3">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16" name="TextBox 1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17" name="TextBox 1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18" name="TextBox 1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19" name="TextBox 1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20" name="TextBox 1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21" name="TextBox 2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22" name="TextBox 2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23" name="TextBox 2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24" name="TextBox 2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25" name="TextBox 2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26" name="TextBox 2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27" name="TextBox 2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28" name="TextBox 2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29" name="TextBox 2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31" name="TextBox 30"/>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32" name="TextBox 31"/>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33" name="TextBox 32"/>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34" name="TextBox 33"/>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35" name="TextBox 34"/>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37" name="TextBox 36"/>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39" name="TextBox 38"/>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40" name="TextBox 39"/>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41" name="TextBox 40"/>
            <p:cNvSpPr txBox="1"/>
            <p:nvPr/>
          </p:nvSpPr>
          <p:spPr>
            <a:xfrm>
              <a:off x="8724283" y="4963792"/>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62" name="TextBox 61"/>
          <p:cNvSpPr txBox="1"/>
          <p:nvPr/>
        </p:nvSpPr>
        <p:spPr>
          <a:xfrm>
            <a:off x="6421196" y="669855"/>
            <a:ext cx="2731986" cy="307777"/>
          </a:xfrm>
          <a:prstGeom prst="rect">
            <a:avLst/>
          </a:prstGeom>
          <a:noFill/>
        </p:spPr>
        <p:txBody>
          <a:bodyPr wrap="square" rtlCol="0">
            <a:spAutoFit/>
          </a:bodyPr>
          <a:lstStyle/>
          <a:p>
            <a:pPr algn="r"/>
            <a:r>
              <a:rPr lang="en-US" sz="1400" i="1" dirty="0" smtClean="0">
                <a:latin typeface="Arial"/>
                <a:cs typeface="Arial"/>
              </a:rPr>
              <a:t>Data Source: </a:t>
            </a:r>
            <a:r>
              <a:rPr lang="en-US" sz="1400" i="1" dirty="0" smtClean="0">
                <a:latin typeface="Arial"/>
                <a:cs typeface="Arial"/>
              </a:rPr>
              <a:t>0.5</a:t>
            </a:r>
            <a:r>
              <a:rPr lang="en-US" sz="1400" dirty="0" smtClean="0">
                <a:latin typeface="Arial" panose="020B0604020202020204" pitchFamily="34" charset="0"/>
                <a:cs typeface="Arial" panose="020B0604020202020204" pitchFamily="34" charset="0"/>
              </a:rPr>
              <a:t>° </a:t>
            </a:r>
            <a:r>
              <a:rPr lang="en-US" sz="1400" i="1" dirty="0" smtClean="0">
                <a:latin typeface="Arial"/>
                <a:cs typeface="Arial"/>
              </a:rPr>
              <a:t>ERA</a:t>
            </a:r>
            <a:r>
              <a:rPr lang="en-US" sz="1400" i="1" dirty="0" smtClean="0">
                <a:latin typeface="Arial"/>
                <a:cs typeface="Arial"/>
              </a:rPr>
              <a:t>-Interim</a:t>
            </a:r>
            <a:endParaRPr lang="en-US" sz="1400" i="1" dirty="0">
              <a:latin typeface="Arial"/>
              <a:cs typeface="Arial"/>
            </a:endParaRPr>
          </a:p>
        </p:txBody>
      </p:sp>
      <p:sp>
        <p:nvSpPr>
          <p:cNvPr id="63"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1200 </a:t>
            </a:r>
            <a:r>
              <a:rPr lang="en-US" sz="2400" dirty="0" smtClean="0">
                <a:latin typeface="Arial" panose="020B0604020202020204" pitchFamily="34" charset="0"/>
                <a:cs typeface="Arial" panose="020B0604020202020204" pitchFamily="34" charset="0"/>
              </a:rPr>
              <a:t>UTC </a:t>
            </a:r>
            <a:r>
              <a:rPr lang="en-US" sz="2400" dirty="0" smtClean="0">
                <a:latin typeface="Arial" panose="020B0604020202020204" pitchFamily="34" charset="0"/>
                <a:cs typeface="Arial" panose="020B0604020202020204" pitchFamily="34" charset="0"/>
              </a:rPr>
              <a:t>21 Jan 1985</a:t>
            </a:r>
            <a:endParaRPr lang="en-US" sz="2400" dirty="0">
              <a:latin typeface="Arial" panose="020B0604020202020204" pitchFamily="34" charset="0"/>
              <a:cs typeface="Arial" panose="020B0604020202020204" pitchFamily="34" charset="0"/>
            </a:endParaRPr>
          </a:p>
        </p:txBody>
      </p:sp>
      <p:grpSp>
        <p:nvGrpSpPr>
          <p:cNvPr id="61" name="Group 60"/>
          <p:cNvGrpSpPr/>
          <p:nvPr/>
        </p:nvGrpSpPr>
        <p:grpSpPr>
          <a:xfrm>
            <a:off x="1325910" y="5357253"/>
            <a:ext cx="3192602" cy="323538"/>
            <a:chOff x="1325910" y="5334973"/>
            <a:chExt cx="3192602" cy="323538"/>
          </a:xfrm>
        </p:grpSpPr>
        <p:pic>
          <p:nvPicPr>
            <p:cNvPr id="64" name="Picture 63" descr="250_jet_mslp_24.png"/>
            <p:cNvPicPr>
              <a:picLocks/>
            </p:cNvPicPr>
            <p:nvPr/>
          </p:nvPicPr>
          <p:blipFill rotWithShape="1">
            <a:blip r:embed="rId4">
              <a:extLst>
                <a:ext uri="{28A0092B-C50C-407E-A947-70E740481C1C}">
                  <a14:useLocalDpi xmlns:a14="http://schemas.microsoft.com/office/drawing/2010/main" val="0"/>
                </a:ext>
              </a:extLst>
            </a:blip>
            <a:srcRect l="10867" t="95111" r="58321" b="2074"/>
            <a:stretch/>
          </p:blipFill>
          <p:spPr>
            <a:xfrm>
              <a:off x="1325910" y="5386868"/>
              <a:ext cx="2743200" cy="155448"/>
            </a:xfrm>
            <a:prstGeom prst="rect">
              <a:avLst/>
            </a:prstGeom>
          </p:spPr>
        </p:pic>
        <p:sp>
          <p:nvSpPr>
            <p:cNvPr id="65" name="TextBox 64"/>
            <p:cNvSpPr txBox="1"/>
            <p:nvPr/>
          </p:nvSpPr>
          <p:spPr>
            <a:xfrm>
              <a:off x="1520680" y="5518911"/>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66" name="TextBox 65"/>
            <p:cNvSpPr txBox="1"/>
            <p:nvPr/>
          </p:nvSpPr>
          <p:spPr>
            <a:xfrm>
              <a:off x="1861499" y="5518911"/>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67" name="TextBox 66"/>
            <p:cNvSpPr txBox="1"/>
            <p:nvPr/>
          </p:nvSpPr>
          <p:spPr>
            <a:xfrm>
              <a:off x="2208083" y="552001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68" name="TextBox 67"/>
            <p:cNvSpPr txBox="1"/>
            <p:nvPr/>
          </p:nvSpPr>
          <p:spPr>
            <a:xfrm>
              <a:off x="2535648" y="5518911"/>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sp>
          <p:nvSpPr>
            <p:cNvPr id="69" name="TextBox 68"/>
            <p:cNvSpPr txBox="1"/>
            <p:nvPr/>
          </p:nvSpPr>
          <p:spPr>
            <a:xfrm>
              <a:off x="2879624" y="5518911"/>
              <a:ext cx="300556" cy="138499"/>
            </a:xfrm>
            <a:prstGeom prst="rect">
              <a:avLst/>
            </a:prstGeom>
            <a:noFill/>
          </p:spPr>
          <p:txBody>
            <a:bodyPr wrap="square" lIns="0" tIns="0" rIns="0" bIns="0" rtlCol="0">
              <a:spAutoFit/>
            </a:bodyPr>
            <a:lstStyle/>
            <a:p>
              <a:pPr algn="ctr"/>
              <a:r>
                <a:rPr lang="en-US" sz="900" dirty="0" smtClean="0">
                  <a:latin typeface="Arial"/>
                  <a:cs typeface="Arial"/>
                </a:rPr>
                <a:t>45</a:t>
              </a:r>
              <a:endParaRPr lang="en-US" sz="900" dirty="0">
                <a:latin typeface="Arial"/>
                <a:cs typeface="Arial"/>
              </a:endParaRPr>
            </a:p>
          </p:txBody>
        </p:sp>
        <p:sp>
          <p:nvSpPr>
            <p:cNvPr id="70" name="TextBox 69"/>
            <p:cNvSpPr txBox="1"/>
            <p:nvPr/>
          </p:nvSpPr>
          <p:spPr>
            <a:xfrm>
              <a:off x="3212745" y="5520012"/>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71" name="TextBox 70"/>
            <p:cNvSpPr txBox="1"/>
            <p:nvPr/>
          </p:nvSpPr>
          <p:spPr>
            <a:xfrm>
              <a:off x="3546207" y="5520012"/>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5</a:t>
              </a:r>
              <a:endParaRPr lang="en-US" sz="900" dirty="0">
                <a:latin typeface="Arial"/>
                <a:cs typeface="Arial"/>
              </a:endParaRPr>
            </a:p>
          </p:txBody>
        </p:sp>
        <p:sp>
          <p:nvSpPr>
            <p:cNvPr id="72" name="TextBox 71"/>
            <p:cNvSpPr txBox="1"/>
            <p:nvPr/>
          </p:nvSpPr>
          <p:spPr>
            <a:xfrm>
              <a:off x="4026408" y="5334973"/>
              <a:ext cx="492104"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grpSp>
      <p:grpSp>
        <p:nvGrpSpPr>
          <p:cNvPr id="73" name="Group 72"/>
          <p:cNvGrpSpPr/>
          <p:nvPr/>
        </p:nvGrpSpPr>
        <p:grpSpPr>
          <a:xfrm>
            <a:off x="4733894" y="5357253"/>
            <a:ext cx="3306095" cy="345842"/>
            <a:chOff x="4867109" y="5334973"/>
            <a:chExt cx="3306095" cy="345842"/>
          </a:xfrm>
        </p:grpSpPr>
        <p:pic>
          <p:nvPicPr>
            <p:cNvPr id="74" name="Picture 73" descr="250_jet_mslp_24.png"/>
            <p:cNvPicPr>
              <a:picLocks/>
            </p:cNvPicPr>
            <p:nvPr/>
          </p:nvPicPr>
          <p:blipFill rotWithShape="1">
            <a:blip r:embed="rId4">
              <a:extLst>
                <a:ext uri="{28A0092B-C50C-407E-A947-70E740481C1C}">
                  <a14:useLocalDpi xmlns:a14="http://schemas.microsoft.com/office/drawing/2010/main" val="0"/>
                </a:ext>
              </a:extLst>
            </a:blip>
            <a:srcRect l="49220" t="95259" r="17498" b="2074"/>
            <a:stretch/>
          </p:blipFill>
          <p:spPr>
            <a:xfrm>
              <a:off x="4867109" y="5386868"/>
              <a:ext cx="2743200" cy="155448"/>
            </a:xfrm>
            <a:prstGeom prst="rect">
              <a:avLst/>
            </a:prstGeom>
          </p:spPr>
        </p:pic>
        <p:sp>
          <p:nvSpPr>
            <p:cNvPr id="75" name="TextBox 74"/>
            <p:cNvSpPr txBox="1"/>
            <p:nvPr/>
          </p:nvSpPr>
          <p:spPr>
            <a:xfrm>
              <a:off x="5028125" y="5541215"/>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76" name="TextBox 75"/>
            <p:cNvSpPr txBox="1"/>
            <p:nvPr/>
          </p:nvSpPr>
          <p:spPr>
            <a:xfrm>
              <a:off x="5342301" y="5541215"/>
              <a:ext cx="300556" cy="138499"/>
            </a:xfrm>
            <a:prstGeom prst="rect">
              <a:avLst/>
            </a:prstGeom>
            <a:noFill/>
          </p:spPr>
          <p:txBody>
            <a:bodyPr wrap="square" lIns="0" tIns="0" rIns="0" bIns="0" rtlCol="0">
              <a:spAutoFit/>
            </a:bodyPr>
            <a:lstStyle/>
            <a:p>
              <a:pPr algn="ctr"/>
              <a:r>
                <a:rPr lang="en-US" sz="900" dirty="0" smtClean="0">
                  <a:latin typeface="Arial"/>
                  <a:cs typeface="Arial"/>
                </a:rPr>
                <a:t>60</a:t>
              </a:r>
              <a:endParaRPr lang="en-US" sz="900" dirty="0">
                <a:latin typeface="Arial"/>
                <a:cs typeface="Arial"/>
              </a:endParaRPr>
            </a:p>
          </p:txBody>
        </p:sp>
        <p:sp>
          <p:nvSpPr>
            <p:cNvPr id="77" name="TextBox 76"/>
            <p:cNvSpPr txBox="1"/>
            <p:nvPr/>
          </p:nvSpPr>
          <p:spPr>
            <a:xfrm>
              <a:off x="5644480" y="5542316"/>
              <a:ext cx="300556" cy="138499"/>
            </a:xfrm>
            <a:prstGeom prst="rect">
              <a:avLst/>
            </a:prstGeom>
            <a:noFill/>
          </p:spPr>
          <p:txBody>
            <a:bodyPr wrap="square" lIns="0" tIns="0" rIns="0" bIns="0" rtlCol="0">
              <a:spAutoFit/>
            </a:bodyPr>
            <a:lstStyle/>
            <a:p>
              <a:pPr algn="ctr"/>
              <a:r>
                <a:rPr lang="en-US" sz="900" dirty="0" smtClean="0">
                  <a:latin typeface="Arial"/>
                  <a:cs typeface="Arial"/>
                </a:rPr>
                <a:t>70</a:t>
              </a:r>
              <a:endParaRPr lang="en-US" sz="900" dirty="0">
                <a:latin typeface="Arial"/>
                <a:cs typeface="Arial"/>
              </a:endParaRPr>
            </a:p>
          </p:txBody>
        </p:sp>
        <p:sp>
          <p:nvSpPr>
            <p:cNvPr id="78" name="TextBox 77"/>
            <p:cNvSpPr txBox="1"/>
            <p:nvPr/>
          </p:nvSpPr>
          <p:spPr>
            <a:xfrm>
              <a:off x="5954283" y="5541215"/>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9" name="TextBox 78"/>
            <p:cNvSpPr txBox="1"/>
            <p:nvPr/>
          </p:nvSpPr>
          <p:spPr>
            <a:xfrm>
              <a:off x="6253854" y="5541215"/>
              <a:ext cx="300556" cy="138499"/>
            </a:xfrm>
            <a:prstGeom prst="rect">
              <a:avLst/>
            </a:prstGeom>
            <a:noFill/>
          </p:spPr>
          <p:txBody>
            <a:bodyPr wrap="square" lIns="0" tIns="0" rIns="0" bIns="0" rtlCol="0">
              <a:spAutoFit/>
            </a:bodyPr>
            <a:lstStyle/>
            <a:p>
              <a:pPr algn="ctr"/>
              <a:r>
                <a:rPr lang="en-US" sz="900" dirty="0" smtClean="0">
                  <a:latin typeface="Arial"/>
                  <a:cs typeface="Arial"/>
                </a:rPr>
                <a:t>90</a:t>
              </a:r>
              <a:endParaRPr lang="en-US" sz="900" dirty="0">
                <a:latin typeface="Arial"/>
                <a:cs typeface="Arial"/>
              </a:endParaRPr>
            </a:p>
          </p:txBody>
        </p:sp>
        <p:sp>
          <p:nvSpPr>
            <p:cNvPr id="80" name="TextBox 79"/>
            <p:cNvSpPr txBox="1"/>
            <p:nvPr/>
          </p:nvSpPr>
          <p:spPr>
            <a:xfrm>
              <a:off x="6551451"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sp>
          <p:nvSpPr>
            <p:cNvPr id="81" name="TextBox 80"/>
            <p:cNvSpPr txBox="1"/>
            <p:nvPr/>
          </p:nvSpPr>
          <p:spPr>
            <a:xfrm>
              <a:off x="6849389"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110</a:t>
              </a:r>
              <a:endParaRPr lang="en-US" sz="900" dirty="0">
                <a:latin typeface="Arial"/>
                <a:cs typeface="Arial"/>
              </a:endParaRPr>
            </a:p>
          </p:txBody>
        </p:sp>
        <p:sp>
          <p:nvSpPr>
            <p:cNvPr id="82" name="TextBox 81"/>
            <p:cNvSpPr txBox="1"/>
            <p:nvPr/>
          </p:nvSpPr>
          <p:spPr>
            <a:xfrm>
              <a:off x="7146631"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120</a:t>
              </a:r>
              <a:endParaRPr lang="en-US" sz="900" dirty="0">
                <a:latin typeface="Arial"/>
                <a:cs typeface="Arial"/>
              </a:endParaRPr>
            </a:p>
          </p:txBody>
        </p:sp>
        <p:sp>
          <p:nvSpPr>
            <p:cNvPr id="83" name="TextBox 82"/>
            <p:cNvSpPr txBox="1"/>
            <p:nvPr/>
          </p:nvSpPr>
          <p:spPr>
            <a:xfrm>
              <a:off x="7539136" y="5334973"/>
              <a:ext cx="634068" cy="230832"/>
            </a:xfrm>
            <a:prstGeom prst="rect">
              <a:avLst/>
            </a:prstGeom>
            <a:noFill/>
          </p:spPr>
          <p:txBody>
            <a:bodyPr wrap="square" rtlCol="0">
              <a:spAutoFit/>
            </a:bodyPr>
            <a:lstStyle/>
            <a:p>
              <a:pPr algn="ctr"/>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grpSp>
      <p:sp>
        <p:nvSpPr>
          <p:cNvPr id="87" name="Content Placeholder 2"/>
          <p:cNvSpPr txBox="1">
            <a:spLocks/>
          </p:cNvSpPr>
          <p:nvPr/>
        </p:nvSpPr>
        <p:spPr>
          <a:xfrm>
            <a:off x="4596880" y="5766457"/>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250-hPa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MSLP (hPa, black), PW (mm, shaded)</a:t>
            </a:r>
            <a:endParaRPr lang="en-US" sz="1600" baseline="30000" dirty="0">
              <a:latin typeface="Arial" panose="020B0604020202020204" pitchFamily="34" charset="0"/>
              <a:cs typeface="Arial" panose="020B0604020202020204" pitchFamily="34" charset="0"/>
            </a:endParaRPr>
          </a:p>
        </p:txBody>
      </p:sp>
      <p:pic>
        <p:nvPicPr>
          <p:cNvPr id="2" name="Picture 1" descr="DT_theta_19850121_1200.png"/>
          <p:cNvPicPr>
            <a:picLocks noChangeAspect="1"/>
          </p:cNvPicPr>
          <p:nvPr/>
        </p:nvPicPr>
        <p:blipFill rotWithShape="1">
          <a:blip r:embed="rId5">
            <a:extLst>
              <a:ext uri="{28A0092B-C50C-407E-A947-70E740481C1C}">
                <a14:useLocalDpi xmlns:a14="http://schemas.microsoft.com/office/drawing/2010/main" val="0"/>
              </a:ext>
            </a:extLst>
          </a:blip>
          <a:srcRect t="3461" b="5748"/>
          <a:stretch/>
        </p:blipFill>
        <p:spPr>
          <a:xfrm>
            <a:off x="1218" y="977632"/>
            <a:ext cx="4574559" cy="4014216"/>
          </a:xfrm>
          <a:prstGeom prst="rect">
            <a:avLst/>
          </a:prstGeom>
        </p:spPr>
      </p:pic>
      <p:pic>
        <p:nvPicPr>
          <p:cNvPr id="6" name="Picture 5" descr="mslp_thick_jet_19850121_1200.png"/>
          <p:cNvPicPr>
            <a:picLocks noChangeAspect="1"/>
          </p:cNvPicPr>
          <p:nvPr/>
        </p:nvPicPr>
        <p:blipFill rotWithShape="1">
          <a:blip r:embed="rId6">
            <a:extLst>
              <a:ext uri="{28A0092B-C50C-407E-A947-70E740481C1C}">
                <a14:useLocalDpi xmlns:a14="http://schemas.microsoft.com/office/drawing/2010/main" val="0"/>
              </a:ext>
            </a:extLst>
          </a:blip>
          <a:srcRect t="3763" b="9522"/>
          <a:stretch/>
        </p:blipFill>
        <p:spPr>
          <a:xfrm>
            <a:off x="4587653" y="977632"/>
            <a:ext cx="4565015" cy="4014216"/>
          </a:xfrm>
          <a:prstGeom prst="rect">
            <a:avLst/>
          </a:prstGeom>
        </p:spPr>
      </p:pic>
      <p:sp>
        <p:nvSpPr>
          <p:cNvPr id="84" name="Title 1"/>
          <p:cNvSpPr>
            <a:spLocks noGrp="1"/>
          </p:cNvSpPr>
          <p:nvPr>
            <p:ph type="title"/>
          </p:nvPr>
        </p:nvSpPr>
        <p:spPr>
          <a:xfrm>
            <a:off x="334283" y="-33716"/>
            <a:ext cx="8891111" cy="722220"/>
          </a:xfrm>
        </p:spPr>
        <p:txBody>
          <a:bodyPr>
            <a:noAutofit/>
          </a:bodyPr>
          <a:lstStyle/>
          <a:p>
            <a:pPr algn="l"/>
            <a:r>
              <a:rPr lang="en-US" sz="2800" b="1" dirty="0" smtClean="0">
                <a:solidFill>
                  <a:srgbClr val="FF0000"/>
                </a:solidFill>
                <a:latin typeface="Arial" panose="020B0604020202020204" pitchFamily="34" charset="0"/>
                <a:cs typeface="Arial" panose="020B0604020202020204" pitchFamily="34" charset="0"/>
              </a:rPr>
              <a:t>Jan 1985 TPV and CAO</a:t>
            </a:r>
            <a:endParaRPr lang="en-US" sz="2800" b="1" dirty="0">
              <a:solidFill>
                <a:srgbClr val="FF0000"/>
              </a:solidFill>
              <a:latin typeface="Arial" panose="020B0604020202020204" pitchFamily="34" charset="0"/>
              <a:cs typeface="Arial" panose="020B0604020202020204" pitchFamily="34" charset="0"/>
            </a:endParaRPr>
          </a:p>
        </p:txBody>
      </p:sp>
      <p:sp>
        <p:nvSpPr>
          <p:cNvPr id="85" name="Rectangle 84"/>
          <p:cNvSpPr/>
          <p:nvPr/>
        </p:nvSpPr>
        <p:spPr>
          <a:xfrm>
            <a:off x="2136483" y="3059889"/>
            <a:ext cx="889987" cy="523220"/>
          </a:xfrm>
          <a:prstGeom prst="rect">
            <a:avLst/>
          </a:prstGeom>
          <a:noFill/>
        </p:spPr>
        <p:txBody>
          <a:bodyPr wrap="none" lIns="91440" tIns="45720" rIns="91440" bIns="45720">
            <a:spAutoFit/>
          </a:bodyPr>
          <a:lstStyle/>
          <a:p>
            <a:pPr algn="ctr"/>
            <a:r>
              <a:rPr lang="en-US" sz="2800" b="1"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TPV</a:t>
            </a:r>
            <a:endParaRPr lang="en-US" sz="32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cxnSp>
        <p:nvCxnSpPr>
          <p:cNvPr id="86" name="Straight Arrow Connector 85"/>
          <p:cNvCxnSpPr/>
          <p:nvPr/>
        </p:nvCxnSpPr>
        <p:spPr>
          <a:xfrm>
            <a:off x="2966589" y="3352471"/>
            <a:ext cx="449967" cy="0"/>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88" name="Rectangle 87"/>
          <p:cNvSpPr/>
          <p:nvPr/>
        </p:nvSpPr>
        <p:spPr>
          <a:xfrm>
            <a:off x="7559694" y="3241362"/>
            <a:ext cx="676988" cy="523220"/>
          </a:xfrm>
          <a:prstGeom prst="rect">
            <a:avLst/>
          </a:prstGeom>
          <a:noFill/>
        </p:spPr>
        <p:txBody>
          <a:bodyPr wrap="none" lIns="91440" tIns="45720" rIns="91440" bIns="45720">
            <a:spAutoFit/>
          </a:bodyPr>
          <a:lstStyle/>
          <a:p>
            <a:pPr algn="ctr"/>
            <a:r>
              <a:rPr lang="en-US" sz="2800" b="1" cap="none" spc="0" dirty="0" smtClean="0">
                <a:ln w="25400">
                  <a:solidFill>
                    <a:schemeClr val="tx1"/>
                  </a:solidFill>
                  <a:prstDash val="solid"/>
                </a:ln>
                <a:solidFill>
                  <a:srgbClr val="660066"/>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CP</a:t>
            </a:r>
            <a:endParaRPr lang="en-US" sz="2800" b="1" cap="none" spc="0" dirty="0">
              <a:ln w="25400">
                <a:solidFill>
                  <a:schemeClr val="tx1"/>
                </a:solidFill>
                <a:prstDash val="solid"/>
              </a:ln>
              <a:solidFill>
                <a:srgbClr val="660066"/>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89" name="Rectangle 88"/>
          <p:cNvSpPr/>
          <p:nvPr/>
        </p:nvSpPr>
        <p:spPr>
          <a:xfrm>
            <a:off x="7988485" y="2615679"/>
            <a:ext cx="466669" cy="646331"/>
          </a:xfrm>
          <a:prstGeom prst="rect">
            <a:avLst/>
          </a:prstGeom>
          <a:noFill/>
        </p:spPr>
        <p:txBody>
          <a:bodyPr wrap="none" lIns="91440" tIns="45720" rIns="91440" bIns="45720">
            <a:spAutoFit/>
          </a:bodyPr>
          <a:lstStyle/>
          <a:p>
            <a:pPr algn="ctr"/>
            <a:r>
              <a:rPr lang="en-US" sz="3600" b="1" cap="none" spc="0" dirty="0" smtClean="0">
                <a:ln w="25400">
                  <a:solidFill>
                    <a:schemeClr val="tx1"/>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L</a:t>
            </a:r>
            <a:endParaRPr lang="en-US" sz="3200" b="1" cap="none" spc="0" dirty="0">
              <a:ln w="25400">
                <a:solidFill>
                  <a:schemeClr val="tx1"/>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91" name="TextBox 90"/>
          <p:cNvSpPr txBox="1"/>
          <p:nvPr/>
        </p:nvSpPr>
        <p:spPr>
          <a:xfrm>
            <a:off x="8170596" y="4674365"/>
            <a:ext cx="961423" cy="307777"/>
          </a:xfrm>
          <a:prstGeom prst="rect">
            <a:avLst/>
          </a:prstGeom>
          <a:solidFill>
            <a:schemeClr val="bg1"/>
          </a:solidFill>
          <a:ln w="3175">
            <a:solidFill>
              <a:schemeClr val="tx1"/>
            </a:solidFill>
          </a:ln>
        </p:spPr>
        <p:txBody>
          <a:bodyPr wrap="square" rtlCol="0">
            <a:spAutoFit/>
          </a:bodyPr>
          <a:lstStyle/>
          <a:p>
            <a:pPr algn="r"/>
            <a:r>
              <a:rPr lang="en-US" sz="1400" b="1" dirty="0" smtClean="0">
                <a:solidFill>
                  <a:srgbClr val="FF0000"/>
                </a:solidFill>
                <a:latin typeface="Arial"/>
                <a:cs typeface="Arial"/>
              </a:rPr>
              <a:t>966 hPa</a:t>
            </a:r>
            <a:endParaRPr lang="en-US" sz="1400" b="1" dirty="0">
              <a:solidFill>
                <a:srgbClr val="FF0000"/>
              </a:solidFill>
              <a:latin typeface="Arial"/>
              <a:cs typeface="Arial"/>
            </a:endParaRPr>
          </a:p>
        </p:txBody>
      </p:sp>
    </p:spTree>
    <p:extLst>
      <p:ext uri="{BB962C8B-B14F-4D97-AF65-F5344CB8AC3E}">
        <p14:creationId xmlns:p14="http://schemas.microsoft.com/office/powerpoint/2010/main" val="50517745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1688954" y="6463861"/>
            <a:ext cx="797186" cy="2296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12095" y="5752346"/>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4916" y="6709073"/>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4578976" y="5743981"/>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Content Placeholder 2"/>
          <p:cNvSpPr>
            <a:spLocks noGrp="1"/>
          </p:cNvSpPr>
          <p:nvPr>
            <p:ph idx="1"/>
          </p:nvPr>
        </p:nvSpPr>
        <p:spPr>
          <a:xfrm>
            <a:off x="2988" y="5752346"/>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50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14" name="Group 13"/>
          <p:cNvGrpSpPr/>
          <p:nvPr/>
        </p:nvGrpSpPr>
        <p:grpSpPr>
          <a:xfrm>
            <a:off x="68976" y="5019755"/>
            <a:ext cx="9051640" cy="334008"/>
            <a:chOff x="68976" y="4963792"/>
            <a:chExt cx="9051640" cy="334008"/>
          </a:xfrm>
        </p:grpSpPr>
        <p:pic>
          <p:nvPicPr>
            <p:cNvPr id="15" name="Picture 14" descr="DT_theta_na_0.png"/>
            <p:cNvPicPr>
              <a:picLocks/>
            </p:cNvPicPr>
            <p:nvPr/>
          </p:nvPicPr>
          <p:blipFill rotWithShape="1">
            <a:blip r:embed="rId3">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16" name="TextBox 1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17" name="TextBox 1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18" name="TextBox 1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19" name="TextBox 1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20" name="TextBox 1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21" name="TextBox 2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22" name="TextBox 2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23" name="TextBox 2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24" name="TextBox 2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25" name="TextBox 2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26" name="TextBox 2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27" name="TextBox 2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28" name="TextBox 2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29" name="TextBox 2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31" name="TextBox 30"/>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32" name="TextBox 31"/>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33" name="TextBox 32"/>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34" name="TextBox 33"/>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35" name="TextBox 34"/>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37" name="TextBox 36"/>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39" name="TextBox 38"/>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40" name="TextBox 39"/>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41" name="TextBox 40"/>
            <p:cNvSpPr txBox="1"/>
            <p:nvPr/>
          </p:nvSpPr>
          <p:spPr>
            <a:xfrm>
              <a:off x="8724283" y="4963792"/>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62" name="TextBox 61"/>
          <p:cNvSpPr txBox="1"/>
          <p:nvPr/>
        </p:nvSpPr>
        <p:spPr>
          <a:xfrm>
            <a:off x="6421196" y="669855"/>
            <a:ext cx="2731986" cy="307777"/>
          </a:xfrm>
          <a:prstGeom prst="rect">
            <a:avLst/>
          </a:prstGeom>
          <a:noFill/>
        </p:spPr>
        <p:txBody>
          <a:bodyPr wrap="square" rtlCol="0">
            <a:spAutoFit/>
          </a:bodyPr>
          <a:lstStyle/>
          <a:p>
            <a:pPr algn="r"/>
            <a:r>
              <a:rPr lang="en-US" sz="1400" i="1" dirty="0" smtClean="0">
                <a:latin typeface="Arial"/>
                <a:cs typeface="Arial"/>
              </a:rPr>
              <a:t>Data Source: </a:t>
            </a:r>
            <a:r>
              <a:rPr lang="en-US" sz="1400" i="1" dirty="0" smtClean="0">
                <a:latin typeface="Arial"/>
                <a:cs typeface="Arial"/>
              </a:rPr>
              <a:t>0.5</a:t>
            </a:r>
            <a:r>
              <a:rPr lang="en-US" sz="1400" dirty="0" smtClean="0">
                <a:latin typeface="Arial" panose="020B0604020202020204" pitchFamily="34" charset="0"/>
                <a:cs typeface="Arial" panose="020B0604020202020204" pitchFamily="34" charset="0"/>
              </a:rPr>
              <a:t>° </a:t>
            </a:r>
            <a:r>
              <a:rPr lang="en-US" sz="1400" i="1" dirty="0" smtClean="0">
                <a:latin typeface="Arial"/>
                <a:cs typeface="Arial"/>
              </a:rPr>
              <a:t>ERA</a:t>
            </a:r>
            <a:r>
              <a:rPr lang="en-US" sz="1400" i="1" dirty="0" smtClean="0">
                <a:latin typeface="Arial"/>
                <a:cs typeface="Arial"/>
              </a:rPr>
              <a:t>-Interim</a:t>
            </a:r>
            <a:endParaRPr lang="en-US" sz="1400" i="1" dirty="0">
              <a:latin typeface="Arial"/>
              <a:cs typeface="Arial"/>
            </a:endParaRPr>
          </a:p>
        </p:txBody>
      </p:sp>
      <p:sp>
        <p:nvSpPr>
          <p:cNvPr id="63"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a:t>
            </a:r>
            <a:r>
              <a:rPr lang="en-US" sz="2400" dirty="0" smtClean="0">
                <a:latin typeface="Arial" panose="020B0604020202020204" pitchFamily="34" charset="0"/>
                <a:cs typeface="Arial" panose="020B0604020202020204" pitchFamily="34" charset="0"/>
              </a:rPr>
              <a:t>00 </a:t>
            </a:r>
            <a:r>
              <a:rPr lang="en-US" sz="2400" dirty="0" smtClean="0">
                <a:latin typeface="Arial" panose="020B0604020202020204" pitchFamily="34" charset="0"/>
                <a:cs typeface="Arial" panose="020B0604020202020204" pitchFamily="34" charset="0"/>
              </a:rPr>
              <a:t>UTC </a:t>
            </a:r>
            <a:r>
              <a:rPr lang="en-US" sz="2400" dirty="0" smtClean="0">
                <a:latin typeface="Arial" panose="020B0604020202020204" pitchFamily="34" charset="0"/>
                <a:cs typeface="Arial" panose="020B0604020202020204" pitchFamily="34" charset="0"/>
              </a:rPr>
              <a:t>22 Jan 1985</a:t>
            </a:r>
            <a:endParaRPr lang="en-US" sz="2400" dirty="0">
              <a:latin typeface="Arial" panose="020B0604020202020204" pitchFamily="34" charset="0"/>
              <a:cs typeface="Arial" panose="020B0604020202020204" pitchFamily="34" charset="0"/>
            </a:endParaRPr>
          </a:p>
        </p:txBody>
      </p:sp>
      <p:grpSp>
        <p:nvGrpSpPr>
          <p:cNvPr id="61" name="Group 60"/>
          <p:cNvGrpSpPr/>
          <p:nvPr/>
        </p:nvGrpSpPr>
        <p:grpSpPr>
          <a:xfrm>
            <a:off x="1325910" y="5357253"/>
            <a:ext cx="3192602" cy="323538"/>
            <a:chOff x="1325910" y="5334973"/>
            <a:chExt cx="3192602" cy="323538"/>
          </a:xfrm>
        </p:grpSpPr>
        <p:pic>
          <p:nvPicPr>
            <p:cNvPr id="64" name="Picture 63" descr="250_jet_mslp_24.png"/>
            <p:cNvPicPr>
              <a:picLocks/>
            </p:cNvPicPr>
            <p:nvPr/>
          </p:nvPicPr>
          <p:blipFill rotWithShape="1">
            <a:blip r:embed="rId4">
              <a:extLst>
                <a:ext uri="{28A0092B-C50C-407E-A947-70E740481C1C}">
                  <a14:useLocalDpi xmlns:a14="http://schemas.microsoft.com/office/drawing/2010/main" val="0"/>
                </a:ext>
              </a:extLst>
            </a:blip>
            <a:srcRect l="10867" t="95111" r="58321" b="2074"/>
            <a:stretch/>
          </p:blipFill>
          <p:spPr>
            <a:xfrm>
              <a:off x="1325910" y="5386868"/>
              <a:ext cx="2743200" cy="155448"/>
            </a:xfrm>
            <a:prstGeom prst="rect">
              <a:avLst/>
            </a:prstGeom>
          </p:spPr>
        </p:pic>
        <p:sp>
          <p:nvSpPr>
            <p:cNvPr id="65" name="TextBox 64"/>
            <p:cNvSpPr txBox="1"/>
            <p:nvPr/>
          </p:nvSpPr>
          <p:spPr>
            <a:xfrm>
              <a:off x="1520680" y="5518911"/>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66" name="TextBox 65"/>
            <p:cNvSpPr txBox="1"/>
            <p:nvPr/>
          </p:nvSpPr>
          <p:spPr>
            <a:xfrm>
              <a:off x="1861499" y="5518911"/>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67" name="TextBox 66"/>
            <p:cNvSpPr txBox="1"/>
            <p:nvPr/>
          </p:nvSpPr>
          <p:spPr>
            <a:xfrm>
              <a:off x="2208083" y="552001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68" name="TextBox 67"/>
            <p:cNvSpPr txBox="1"/>
            <p:nvPr/>
          </p:nvSpPr>
          <p:spPr>
            <a:xfrm>
              <a:off x="2535648" y="5518911"/>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sp>
          <p:nvSpPr>
            <p:cNvPr id="69" name="TextBox 68"/>
            <p:cNvSpPr txBox="1"/>
            <p:nvPr/>
          </p:nvSpPr>
          <p:spPr>
            <a:xfrm>
              <a:off x="2879624" y="5518911"/>
              <a:ext cx="300556" cy="138499"/>
            </a:xfrm>
            <a:prstGeom prst="rect">
              <a:avLst/>
            </a:prstGeom>
            <a:noFill/>
          </p:spPr>
          <p:txBody>
            <a:bodyPr wrap="square" lIns="0" tIns="0" rIns="0" bIns="0" rtlCol="0">
              <a:spAutoFit/>
            </a:bodyPr>
            <a:lstStyle/>
            <a:p>
              <a:pPr algn="ctr"/>
              <a:r>
                <a:rPr lang="en-US" sz="900" dirty="0" smtClean="0">
                  <a:latin typeface="Arial"/>
                  <a:cs typeface="Arial"/>
                </a:rPr>
                <a:t>45</a:t>
              </a:r>
              <a:endParaRPr lang="en-US" sz="900" dirty="0">
                <a:latin typeface="Arial"/>
                <a:cs typeface="Arial"/>
              </a:endParaRPr>
            </a:p>
          </p:txBody>
        </p:sp>
        <p:sp>
          <p:nvSpPr>
            <p:cNvPr id="70" name="TextBox 69"/>
            <p:cNvSpPr txBox="1"/>
            <p:nvPr/>
          </p:nvSpPr>
          <p:spPr>
            <a:xfrm>
              <a:off x="3212745" y="5520012"/>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71" name="TextBox 70"/>
            <p:cNvSpPr txBox="1"/>
            <p:nvPr/>
          </p:nvSpPr>
          <p:spPr>
            <a:xfrm>
              <a:off x="3546207" y="5520012"/>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5</a:t>
              </a:r>
              <a:endParaRPr lang="en-US" sz="900" dirty="0">
                <a:latin typeface="Arial"/>
                <a:cs typeface="Arial"/>
              </a:endParaRPr>
            </a:p>
          </p:txBody>
        </p:sp>
        <p:sp>
          <p:nvSpPr>
            <p:cNvPr id="72" name="TextBox 71"/>
            <p:cNvSpPr txBox="1"/>
            <p:nvPr/>
          </p:nvSpPr>
          <p:spPr>
            <a:xfrm>
              <a:off x="4026408" y="5334973"/>
              <a:ext cx="492104"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grpSp>
      <p:grpSp>
        <p:nvGrpSpPr>
          <p:cNvPr id="73" name="Group 72"/>
          <p:cNvGrpSpPr/>
          <p:nvPr/>
        </p:nvGrpSpPr>
        <p:grpSpPr>
          <a:xfrm>
            <a:off x="4733894" y="5357253"/>
            <a:ext cx="3306095" cy="345842"/>
            <a:chOff x="4867109" y="5334973"/>
            <a:chExt cx="3306095" cy="345842"/>
          </a:xfrm>
        </p:grpSpPr>
        <p:pic>
          <p:nvPicPr>
            <p:cNvPr id="74" name="Picture 73" descr="250_jet_mslp_24.png"/>
            <p:cNvPicPr>
              <a:picLocks/>
            </p:cNvPicPr>
            <p:nvPr/>
          </p:nvPicPr>
          <p:blipFill rotWithShape="1">
            <a:blip r:embed="rId4">
              <a:extLst>
                <a:ext uri="{28A0092B-C50C-407E-A947-70E740481C1C}">
                  <a14:useLocalDpi xmlns:a14="http://schemas.microsoft.com/office/drawing/2010/main" val="0"/>
                </a:ext>
              </a:extLst>
            </a:blip>
            <a:srcRect l="49220" t="95259" r="17498" b="2074"/>
            <a:stretch/>
          </p:blipFill>
          <p:spPr>
            <a:xfrm>
              <a:off x="4867109" y="5386868"/>
              <a:ext cx="2743200" cy="155448"/>
            </a:xfrm>
            <a:prstGeom prst="rect">
              <a:avLst/>
            </a:prstGeom>
          </p:spPr>
        </p:pic>
        <p:sp>
          <p:nvSpPr>
            <p:cNvPr id="75" name="TextBox 74"/>
            <p:cNvSpPr txBox="1"/>
            <p:nvPr/>
          </p:nvSpPr>
          <p:spPr>
            <a:xfrm>
              <a:off x="5028125" y="5541215"/>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76" name="TextBox 75"/>
            <p:cNvSpPr txBox="1"/>
            <p:nvPr/>
          </p:nvSpPr>
          <p:spPr>
            <a:xfrm>
              <a:off x="5342301" y="5541215"/>
              <a:ext cx="300556" cy="138499"/>
            </a:xfrm>
            <a:prstGeom prst="rect">
              <a:avLst/>
            </a:prstGeom>
            <a:noFill/>
          </p:spPr>
          <p:txBody>
            <a:bodyPr wrap="square" lIns="0" tIns="0" rIns="0" bIns="0" rtlCol="0">
              <a:spAutoFit/>
            </a:bodyPr>
            <a:lstStyle/>
            <a:p>
              <a:pPr algn="ctr"/>
              <a:r>
                <a:rPr lang="en-US" sz="900" dirty="0" smtClean="0">
                  <a:latin typeface="Arial"/>
                  <a:cs typeface="Arial"/>
                </a:rPr>
                <a:t>60</a:t>
              </a:r>
              <a:endParaRPr lang="en-US" sz="900" dirty="0">
                <a:latin typeface="Arial"/>
                <a:cs typeface="Arial"/>
              </a:endParaRPr>
            </a:p>
          </p:txBody>
        </p:sp>
        <p:sp>
          <p:nvSpPr>
            <p:cNvPr id="77" name="TextBox 76"/>
            <p:cNvSpPr txBox="1"/>
            <p:nvPr/>
          </p:nvSpPr>
          <p:spPr>
            <a:xfrm>
              <a:off x="5644480" y="5542316"/>
              <a:ext cx="300556" cy="138499"/>
            </a:xfrm>
            <a:prstGeom prst="rect">
              <a:avLst/>
            </a:prstGeom>
            <a:noFill/>
          </p:spPr>
          <p:txBody>
            <a:bodyPr wrap="square" lIns="0" tIns="0" rIns="0" bIns="0" rtlCol="0">
              <a:spAutoFit/>
            </a:bodyPr>
            <a:lstStyle/>
            <a:p>
              <a:pPr algn="ctr"/>
              <a:r>
                <a:rPr lang="en-US" sz="900" dirty="0" smtClean="0">
                  <a:latin typeface="Arial"/>
                  <a:cs typeface="Arial"/>
                </a:rPr>
                <a:t>70</a:t>
              </a:r>
              <a:endParaRPr lang="en-US" sz="900" dirty="0">
                <a:latin typeface="Arial"/>
                <a:cs typeface="Arial"/>
              </a:endParaRPr>
            </a:p>
          </p:txBody>
        </p:sp>
        <p:sp>
          <p:nvSpPr>
            <p:cNvPr id="78" name="TextBox 77"/>
            <p:cNvSpPr txBox="1"/>
            <p:nvPr/>
          </p:nvSpPr>
          <p:spPr>
            <a:xfrm>
              <a:off x="5954283" y="5541215"/>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9" name="TextBox 78"/>
            <p:cNvSpPr txBox="1"/>
            <p:nvPr/>
          </p:nvSpPr>
          <p:spPr>
            <a:xfrm>
              <a:off x="6253854" y="5541215"/>
              <a:ext cx="300556" cy="138499"/>
            </a:xfrm>
            <a:prstGeom prst="rect">
              <a:avLst/>
            </a:prstGeom>
            <a:noFill/>
          </p:spPr>
          <p:txBody>
            <a:bodyPr wrap="square" lIns="0" tIns="0" rIns="0" bIns="0" rtlCol="0">
              <a:spAutoFit/>
            </a:bodyPr>
            <a:lstStyle/>
            <a:p>
              <a:pPr algn="ctr"/>
              <a:r>
                <a:rPr lang="en-US" sz="900" dirty="0" smtClean="0">
                  <a:latin typeface="Arial"/>
                  <a:cs typeface="Arial"/>
                </a:rPr>
                <a:t>90</a:t>
              </a:r>
              <a:endParaRPr lang="en-US" sz="900" dirty="0">
                <a:latin typeface="Arial"/>
                <a:cs typeface="Arial"/>
              </a:endParaRPr>
            </a:p>
          </p:txBody>
        </p:sp>
        <p:sp>
          <p:nvSpPr>
            <p:cNvPr id="80" name="TextBox 79"/>
            <p:cNvSpPr txBox="1"/>
            <p:nvPr/>
          </p:nvSpPr>
          <p:spPr>
            <a:xfrm>
              <a:off x="6551451"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sp>
          <p:nvSpPr>
            <p:cNvPr id="81" name="TextBox 80"/>
            <p:cNvSpPr txBox="1"/>
            <p:nvPr/>
          </p:nvSpPr>
          <p:spPr>
            <a:xfrm>
              <a:off x="6849389"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110</a:t>
              </a:r>
              <a:endParaRPr lang="en-US" sz="900" dirty="0">
                <a:latin typeface="Arial"/>
                <a:cs typeface="Arial"/>
              </a:endParaRPr>
            </a:p>
          </p:txBody>
        </p:sp>
        <p:sp>
          <p:nvSpPr>
            <p:cNvPr id="82" name="TextBox 81"/>
            <p:cNvSpPr txBox="1"/>
            <p:nvPr/>
          </p:nvSpPr>
          <p:spPr>
            <a:xfrm>
              <a:off x="7146631"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120</a:t>
              </a:r>
              <a:endParaRPr lang="en-US" sz="900" dirty="0">
                <a:latin typeface="Arial"/>
                <a:cs typeface="Arial"/>
              </a:endParaRPr>
            </a:p>
          </p:txBody>
        </p:sp>
        <p:sp>
          <p:nvSpPr>
            <p:cNvPr id="83" name="TextBox 82"/>
            <p:cNvSpPr txBox="1"/>
            <p:nvPr/>
          </p:nvSpPr>
          <p:spPr>
            <a:xfrm>
              <a:off x="7539136" y="5334973"/>
              <a:ext cx="634068" cy="230832"/>
            </a:xfrm>
            <a:prstGeom prst="rect">
              <a:avLst/>
            </a:prstGeom>
            <a:noFill/>
          </p:spPr>
          <p:txBody>
            <a:bodyPr wrap="square" rtlCol="0">
              <a:spAutoFit/>
            </a:bodyPr>
            <a:lstStyle/>
            <a:p>
              <a:pPr algn="ctr"/>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grpSp>
      <p:sp>
        <p:nvSpPr>
          <p:cNvPr id="87" name="Content Placeholder 2"/>
          <p:cNvSpPr txBox="1">
            <a:spLocks/>
          </p:cNvSpPr>
          <p:nvPr/>
        </p:nvSpPr>
        <p:spPr>
          <a:xfrm>
            <a:off x="4596880" y="5766457"/>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250-hPa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MSLP (hPa, black), PW (mm, shaded)</a:t>
            </a:r>
            <a:endParaRPr lang="en-US" sz="1600" baseline="30000" dirty="0">
              <a:latin typeface="Arial" panose="020B0604020202020204" pitchFamily="34" charset="0"/>
              <a:cs typeface="Arial" panose="020B0604020202020204" pitchFamily="34" charset="0"/>
            </a:endParaRPr>
          </a:p>
        </p:txBody>
      </p:sp>
      <p:pic>
        <p:nvPicPr>
          <p:cNvPr id="3" name="Picture 2" descr="mslp_thick_jet_19850122_0000.png"/>
          <p:cNvPicPr>
            <a:picLocks noChangeAspect="1"/>
          </p:cNvPicPr>
          <p:nvPr/>
        </p:nvPicPr>
        <p:blipFill rotWithShape="1">
          <a:blip r:embed="rId5">
            <a:extLst>
              <a:ext uri="{28A0092B-C50C-407E-A947-70E740481C1C}">
                <a14:useLocalDpi xmlns:a14="http://schemas.microsoft.com/office/drawing/2010/main" val="0"/>
              </a:ext>
            </a:extLst>
          </a:blip>
          <a:srcRect t="3763" b="9371"/>
          <a:stretch/>
        </p:blipFill>
        <p:spPr>
          <a:xfrm>
            <a:off x="4590656" y="977632"/>
            <a:ext cx="4557104" cy="4014216"/>
          </a:xfrm>
          <a:prstGeom prst="rect">
            <a:avLst/>
          </a:prstGeom>
        </p:spPr>
      </p:pic>
      <p:pic>
        <p:nvPicPr>
          <p:cNvPr id="4" name="Picture 3" descr="DT_theta_19850122_0000.png"/>
          <p:cNvPicPr>
            <a:picLocks noChangeAspect="1"/>
          </p:cNvPicPr>
          <p:nvPr/>
        </p:nvPicPr>
        <p:blipFill rotWithShape="1">
          <a:blip r:embed="rId6">
            <a:extLst>
              <a:ext uri="{28A0092B-C50C-407E-A947-70E740481C1C}">
                <a14:useLocalDpi xmlns:a14="http://schemas.microsoft.com/office/drawing/2010/main" val="0"/>
              </a:ext>
            </a:extLst>
          </a:blip>
          <a:srcRect t="3461" b="5748"/>
          <a:stretch/>
        </p:blipFill>
        <p:spPr>
          <a:xfrm>
            <a:off x="1671" y="977632"/>
            <a:ext cx="4574559" cy="4014216"/>
          </a:xfrm>
          <a:prstGeom prst="rect">
            <a:avLst/>
          </a:prstGeom>
        </p:spPr>
      </p:pic>
      <p:sp>
        <p:nvSpPr>
          <p:cNvPr id="84" name="Title 1"/>
          <p:cNvSpPr>
            <a:spLocks noGrp="1"/>
          </p:cNvSpPr>
          <p:nvPr>
            <p:ph type="title"/>
          </p:nvPr>
        </p:nvSpPr>
        <p:spPr>
          <a:xfrm>
            <a:off x="334283" y="-33716"/>
            <a:ext cx="8891111" cy="722220"/>
          </a:xfrm>
        </p:spPr>
        <p:txBody>
          <a:bodyPr>
            <a:noAutofit/>
          </a:bodyPr>
          <a:lstStyle/>
          <a:p>
            <a:pPr algn="l"/>
            <a:r>
              <a:rPr lang="en-US" sz="2800" b="1" dirty="0" smtClean="0">
                <a:solidFill>
                  <a:srgbClr val="FF0000"/>
                </a:solidFill>
                <a:latin typeface="Arial" panose="020B0604020202020204" pitchFamily="34" charset="0"/>
                <a:cs typeface="Arial" panose="020B0604020202020204" pitchFamily="34" charset="0"/>
              </a:rPr>
              <a:t>Jan 1985 TPV and CAO</a:t>
            </a:r>
            <a:endParaRPr lang="en-US" sz="2800" b="1" dirty="0">
              <a:solidFill>
                <a:srgbClr val="FF0000"/>
              </a:solidFill>
              <a:latin typeface="Arial" panose="020B0604020202020204" pitchFamily="34" charset="0"/>
              <a:cs typeface="Arial" panose="020B0604020202020204" pitchFamily="34" charset="0"/>
            </a:endParaRPr>
          </a:p>
        </p:txBody>
      </p:sp>
      <p:sp>
        <p:nvSpPr>
          <p:cNvPr id="85" name="Rectangle 84"/>
          <p:cNvSpPr/>
          <p:nvPr/>
        </p:nvSpPr>
        <p:spPr>
          <a:xfrm>
            <a:off x="2208083" y="2674391"/>
            <a:ext cx="889987" cy="523220"/>
          </a:xfrm>
          <a:prstGeom prst="rect">
            <a:avLst/>
          </a:prstGeom>
          <a:noFill/>
        </p:spPr>
        <p:txBody>
          <a:bodyPr wrap="none" lIns="91440" tIns="45720" rIns="91440" bIns="45720">
            <a:spAutoFit/>
          </a:bodyPr>
          <a:lstStyle/>
          <a:p>
            <a:pPr algn="ctr"/>
            <a:r>
              <a:rPr lang="en-US" sz="2800" b="1"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TPV</a:t>
            </a:r>
            <a:endParaRPr lang="en-US" sz="32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cxnSp>
        <p:nvCxnSpPr>
          <p:cNvPr id="86" name="Straight Arrow Connector 85"/>
          <p:cNvCxnSpPr/>
          <p:nvPr/>
        </p:nvCxnSpPr>
        <p:spPr>
          <a:xfrm>
            <a:off x="3038189" y="2966973"/>
            <a:ext cx="449967" cy="0"/>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88" name="Rectangle 87"/>
          <p:cNvSpPr/>
          <p:nvPr/>
        </p:nvSpPr>
        <p:spPr>
          <a:xfrm>
            <a:off x="7801448" y="2985930"/>
            <a:ext cx="676988" cy="523220"/>
          </a:xfrm>
          <a:prstGeom prst="rect">
            <a:avLst/>
          </a:prstGeom>
          <a:noFill/>
        </p:spPr>
        <p:txBody>
          <a:bodyPr wrap="none" lIns="91440" tIns="45720" rIns="91440" bIns="45720">
            <a:spAutoFit/>
          </a:bodyPr>
          <a:lstStyle/>
          <a:p>
            <a:pPr algn="ctr"/>
            <a:r>
              <a:rPr lang="en-US" sz="2800" b="1" cap="none" spc="0" dirty="0" smtClean="0">
                <a:ln w="25400">
                  <a:solidFill>
                    <a:schemeClr val="tx1"/>
                  </a:solidFill>
                  <a:prstDash val="solid"/>
                </a:ln>
                <a:solidFill>
                  <a:srgbClr val="660066"/>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CP</a:t>
            </a:r>
            <a:endParaRPr lang="en-US" sz="2800" b="1" cap="none" spc="0" dirty="0">
              <a:ln w="25400">
                <a:solidFill>
                  <a:schemeClr val="tx1"/>
                </a:solidFill>
                <a:prstDash val="solid"/>
              </a:ln>
              <a:solidFill>
                <a:srgbClr val="660066"/>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89" name="Rectangle 88"/>
          <p:cNvSpPr/>
          <p:nvPr/>
        </p:nvSpPr>
        <p:spPr>
          <a:xfrm>
            <a:off x="7838810" y="2520308"/>
            <a:ext cx="466669" cy="646331"/>
          </a:xfrm>
          <a:prstGeom prst="rect">
            <a:avLst/>
          </a:prstGeom>
          <a:noFill/>
        </p:spPr>
        <p:txBody>
          <a:bodyPr wrap="none" lIns="91440" tIns="45720" rIns="91440" bIns="45720">
            <a:spAutoFit/>
          </a:bodyPr>
          <a:lstStyle/>
          <a:p>
            <a:pPr algn="ctr"/>
            <a:r>
              <a:rPr lang="en-US" sz="3600" b="1" cap="none" spc="0" dirty="0" smtClean="0">
                <a:ln w="25400">
                  <a:solidFill>
                    <a:schemeClr val="tx1"/>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L</a:t>
            </a:r>
            <a:endParaRPr lang="en-US" sz="3200" b="1" cap="none" spc="0" dirty="0">
              <a:ln w="25400">
                <a:solidFill>
                  <a:schemeClr val="tx1"/>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91" name="TextBox 90"/>
          <p:cNvSpPr txBox="1"/>
          <p:nvPr/>
        </p:nvSpPr>
        <p:spPr>
          <a:xfrm>
            <a:off x="8170596" y="4674365"/>
            <a:ext cx="961423" cy="307777"/>
          </a:xfrm>
          <a:prstGeom prst="rect">
            <a:avLst/>
          </a:prstGeom>
          <a:solidFill>
            <a:schemeClr val="bg1"/>
          </a:solidFill>
          <a:ln w="3175">
            <a:solidFill>
              <a:schemeClr val="tx1"/>
            </a:solidFill>
          </a:ln>
        </p:spPr>
        <p:txBody>
          <a:bodyPr wrap="square" rtlCol="0">
            <a:spAutoFit/>
          </a:bodyPr>
          <a:lstStyle/>
          <a:p>
            <a:pPr algn="r"/>
            <a:r>
              <a:rPr lang="en-US" sz="1400" b="1" dirty="0" smtClean="0">
                <a:solidFill>
                  <a:srgbClr val="FF0000"/>
                </a:solidFill>
                <a:latin typeface="Arial"/>
                <a:cs typeface="Arial"/>
              </a:rPr>
              <a:t>956</a:t>
            </a:r>
            <a:r>
              <a:rPr lang="en-US" sz="1400" b="1" dirty="0" smtClean="0">
                <a:solidFill>
                  <a:srgbClr val="FF0000"/>
                </a:solidFill>
                <a:latin typeface="Arial"/>
                <a:cs typeface="Arial"/>
              </a:rPr>
              <a:t> hPa</a:t>
            </a:r>
            <a:endParaRPr lang="en-US" sz="1400" b="1" dirty="0">
              <a:solidFill>
                <a:srgbClr val="FF0000"/>
              </a:solidFill>
              <a:latin typeface="Arial"/>
              <a:cs typeface="Arial"/>
            </a:endParaRPr>
          </a:p>
        </p:txBody>
      </p:sp>
    </p:spTree>
    <p:extLst>
      <p:ext uri="{BB962C8B-B14F-4D97-AF65-F5344CB8AC3E}">
        <p14:creationId xmlns:p14="http://schemas.microsoft.com/office/powerpoint/2010/main" val="332919531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1688954" y="6463861"/>
            <a:ext cx="797186" cy="2296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12095" y="5752346"/>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4916" y="6709073"/>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4578976" y="5743981"/>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Content Placeholder 2"/>
          <p:cNvSpPr>
            <a:spLocks noGrp="1"/>
          </p:cNvSpPr>
          <p:nvPr>
            <p:ph idx="1"/>
          </p:nvPr>
        </p:nvSpPr>
        <p:spPr>
          <a:xfrm>
            <a:off x="2988" y="5752346"/>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50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14" name="Group 13"/>
          <p:cNvGrpSpPr/>
          <p:nvPr/>
        </p:nvGrpSpPr>
        <p:grpSpPr>
          <a:xfrm>
            <a:off x="68976" y="5019755"/>
            <a:ext cx="9051640" cy="334008"/>
            <a:chOff x="68976" y="4963792"/>
            <a:chExt cx="9051640" cy="334008"/>
          </a:xfrm>
        </p:grpSpPr>
        <p:pic>
          <p:nvPicPr>
            <p:cNvPr id="15" name="Picture 14" descr="DT_theta_na_0.png"/>
            <p:cNvPicPr>
              <a:picLocks/>
            </p:cNvPicPr>
            <p:nvPr/>
          </p:nvPicPr>
          <p:blipFill rotWithShape="1">
            <a:blip r:embed="rId3">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16" name="TextBox 1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17" name="TextBox 1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18" name="TextBox 1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19" name="TextBox 1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20" name="TextBox 1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21" name="TextBox 2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22" name="TextBox 2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23" name="TextBox 2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24" name="TextBox 2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25" name="TextBox 2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26" name="TextBox 2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27" name="TextBox 2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28" name="TextBox 2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29" name="TextBox 2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31" name="TextBox 30"/>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32" name="TextBox 31"/>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33" name="TextBox 32"/>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34" name="TextBox 33"/>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35" name="TextBox 34"/>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37" name="TextBox 36"/>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39" name="TextBox 38"/>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40" name="TextBox 39"/>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41" name="TextBox 40"/>
            <p:cNvSpPr txBox="1"/>
            <p:nvPr/>
          </p:nvSpPr>
          <p:spPr>
            <a:xfrm>
              <a:off x="8724283" y="4963792"/>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62" name="TextBox 61"/>
          <p:cNvSpPr txBox="1"/>
          <p:nvPr/>
        </p:nvSpPr>
        <p:spPr>
          <a:xfrm>
            <a:off x="6421196" y="669855"/>
            <a:ext cx="2731986" cy="307777"/>
          </a:xfrm>
          <a:prstGeom prst="rect">
            <a:avLst/>
          </a:prstGeom>
          <a:noFill/>
        </p:spPr>
        <p:txBody>
          <a:bodyPr wrap="square" rtlCol="0">
            <a:spAutoFit/>
          </a:bodyPr>
          <a:lstStyle/>
          <a:p>
            <a:pPr algn="r"/>
            <a:r>
              <a:rPr lang="en-US" sz="1400" i="1" dirty="0" smtClean="0">
                <a:latin typeface="Arial"/>
                <a:cs typeface="Arial"/>
              </a:rPr>
              <a:t>Data Source: </a:t>
            </a:r>
            <a:r>
              <a:rPr lang="en-US" sz="1400" i="1" dirty="0" smtClean="0">
                <a:latin typeface="Arial"/>
                <a:cs typeface="Arial"/>
              </a:rPr>
              <a:t>0.5</a:t>
            </a:r>
            <a:r>
              <a:rPr lang="en-US" sz="1400" dirty="0" smtClean="0">
                <a:latin typeface="Arial" panose="020B0604020202020204" pitchFamily="34" charset="0"/>
                <a:cs typeface="Arial" panose="020B0604020202020204" pitchFamily="34" charset="0"/>
              </a:rPr>
              <a:t>° </a:t>
            </a:r>
            <a:r>
              <a:rPr lang="en-US" sz="1400" i="1" dirty="0" smtClean="0">
                <a:latin typeface="Arial"/>
                <a:cs typeface="Arial"/>
              </a:rPr>
              <a:t>ERA</a:t>
            </a:r>
            <a:r>
              <a:rPr lang="en-US" sz="1400" i="1" dirty="0" smtClean="0">
                <a:latin typeface="Arial"/>
                <a:cs typeface="Arial"/>
              </a:rPr>
              <a:t>-Interim</a:t>
            </a:r>
            <a:endParaRPr lang="en-US" sz="1400" i="1" dirty="0">
              <a:latin typeface="Arial"/>
              <a:cs typeface="Arial"/>
            </a:endParaRPr>
          </a:p>
        </p:txBody>
      </p:sp>
      <p:sp>
        <p:nvSpPr>
          <p:cNvPr id="63"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1200 </a:t>
            </a:r>
            <a:r>
              <a:rPr lang="en-US" sz="2400" dirty="0" smtClean="0">
                <a:latin typeface="Arial" panose="020B0604020202020204" pitchFamily="34" charset="0"/>
                <a:cs typeface="Arial" panose="020B0604020202020204" pitchFamily="34" charset="0"/>
              </a:rPr>
              <a:t>UTC </a:t>
            </a:r>
            <a:r>
              <a:rPr lang="en-US" sz="2400" dirty="0" smtClean="0">
                <a:latin typeface="Arial" panose="020B0604020202020204" pitchFamily="34" charset="0"/>
                <a:cs typeface="Arial" panose="020B0604020202020204" pitchFamily="34" charset="0"/>
              </a:rPr>
              <a:t>22 Jan 1985</a:t>
            </a:r>
            <a:endParaRPr lang="en-US" sz="2400" dirty="0">
              <a:latin typeface="Arial" panose="020B0604020202020204" pitchFamily="34" charset="0"/>
              <a:cs typeface="Arial" panose="020B0604020202020204" pitchFamily="34" charset="0"/>
            </a:endParaRPr>
          </a:p>
        </p:txBody>
      </p:sp>
      <p:grpSp>
        <p:nvGrpSpPr>
          <p:cNvPr id="61" name="Group 60"/>
          <p:cNvGrpSpPr/>
          <p:nvPr/>
        </p:nvGrpSpPr>
        <p:grpSpPr>
          <a:xfrm>
            <a:off x="1325910" y="5357253"/>
            <a:ext cx="3192602" cy="323538"/>
            <a:chOff x="1325910" y="5334973"/>
            <a:chExt cx="3192602" cy="323538"/>
          </a:xfrm>
        </p:grpSpPr>
        <p:pic>
          <p:nvPicPr>
            <p:cNvPr id="64" name="Picture 63" descr="250_jet_mslp_24.png"/>
            <p:cNvPicPr>
              <a:picLocks/>
            </p:cNvPicPr>
            <p:nvPr/>
          </p:nvPicPr>
          <p:blipFill rotWithShape="1">
            <a:blip r:embed="rId4">
              <a:extLst>
                <a:ext uri="{28A0092B-C50C-407E-A947-70E740481C1C}">
                  <a14:useLocalDpi xmlns:a14="http://schemas.microsoft.com/office/drawing/2010/main" val="0"/>
                </a:ext>
              </a:extLst>
            </a:blip>
            <a:srcRect l="10867" t="95111" r="58321" b="2074"/>
            <a:stretch/>
          </p:blipFill>
          <p:spPr>
            <a:xfrm>
              <a:off x="1325910" y="5386868"/>
              <a:ext cx="2743200" cy="155448"/>
            </a:xfrm>
            <a:prstGeom prst="rect">
              <a:avLst/>
            </a:prstGeom>
          </p:spPr>
        </p:pic>
        <p:sp>
          <p:nvSpPr>
            <p:cNvPr id="65" name="TextBox 64"/>
            <p:cNvSpPr txBox="1"/>
            <p:nvPr/>
          </p:nvSpPr>
          <p:spPr>
            <a:xfrm>
              <a:off x="1520680" y="5518911"/>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66" name="TextBox 65"/>
            <p:cNvSpPr txBox="1"/>
            <p:nvPr/>
          </p:nvSpPr>
          <p:spPr>
            <a:xfrm>
              <a:off x="1861499" y="5518911"/>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67" name="TextBox 66"/>
            <p:cNvSpPr txBox="1"/>
            <p:nvPr/>
          </p:nvSpPr>
          <p:spPr>
            <a:xfrm>
              <a:off x="2208083" y="552001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68" name="TextBox 67"/>
            <p:cNvSpPr txBox="1"/>
            <p:nvPr/>
          </p:nvSpPr>
          <p:spPr>
            <a:xfrm>
              <a:off x="2535648" y="5518911"/>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sp>
          <p:nvSpPr>
            <p:cNvPr id="69" name="TextBox 68"/>
            <p:cNvSpPr txBox="1"/>
            <p:nvPr/>
          </p:nvSpPr>
          <p:spPr>
            <a:xfrm>
              <a:off x="2879624" y="5518911"/>
              <a:ext cx="300556" cy="138499"/>
            </a:xfrm>
            <a:prstGeom prst="rect">
              <a:avLst/>
            </a:prstGeom>
            <a:noFill/>
          </p:spPr>
          <p:txBody>
            <a:bodyPr wrap="square" lIns="0" tIns="0" rIns="0" bIns="0" rtlCol="0">
              <a:spAutoFit/>
            </a:bodyPr>
            <a:lstStyle/>
            <a:p>
              <a:pPr algn="ctr"/>
              <a:r>
                <a:rPr lang="en-US" sz="900" dirty="0" smtClean="0">
                  <a:latin typeface="Arial"/>
                  <a:cs typeface="Arial"/>
                </a:rPr>
                <a:t>45</a:t>
              </a:r>
              <a:endParaRPr lang="en-US" sz="900" dirty="0">
                <a:latin typeface="Arial"/>
                <a:cs typeface="Arial"/>
              </a:endParaRPr>
            </a:p>
          </p:txBody>
        </p:sp>
        <p:sp>
          <p:nvSpPr>
            <p:cNvPr id="70" name="TextBox 69"/>
            <p:cNvSpPr txBox="1"/>
            <p:nvPr/>
          </p:nvSpPr>
          <p:spPr>
            <a:xfrm>
              <a:off x="3212745" y="5520012"/>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71" name="TextBox 70"/>
            <p:cNvSpPr txBox="1"/>
            <p:nvPr/>
          </p:nvSpPr>
          <p:spPr>
            <a:xfrm>
              <a:off x="3546207" y="5520012"/>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5</a:t>
              </a:r>
              <a:endParaRPr lang="en-US" sz="900" dirty="0">
                <a:latin typeface="Arial"/>
                <a:cs typeface="Arial"/>
              </a:endParaRPr>
            </a:p>
          </p:txBody>
        </p:sp>
        <p:sp>
          <p:nvSpPr>
            <p:cNvPr id="72" name="TextBox 71"/>
            <p:cNvSpPr txBox="1"/>
            <p:nvPr/>
          </p:nvSpPr>
          <p:spPr>
            <a:xfrm>
              <a:off x="4026408" y="5334973"/>
              <a:ext cx="492104"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grpSp>
      <p:grpSp>
        <p:nvGrpSpPr>
          <p:cNvPr id="73" name="Group 72"/>
          <p:cNvGrpSpPr/>
          <p:nvPr/>
        </p:nvGrpSpPr>
        <p:grpSpPr>
          <a:xfrm>
            <a:off x="4733894" y="5357253"/>
            <a:ext cx="3306095" cy="345842"/>
            <a:chOff x="4867109" y="5334973"/>
            <a:chExt cx="3306095" cy="345842"/>
          </a:xfrm>
        </p:grpSpPr>
        <p:pic>
          <p:nvPicPr>
            <p:cNvPr id="74" name="Picture 73" descr="250_jet_mslp_24.png"/>
            <p:cNvPicPr>
              <a:picLocks/>
            </p:cNvPicPr>
            <p:nvPr/>
          </p:nvPicPr>
          <p:blipFill rotWithShape="1">
            <a:blip r:embed="rId4">
              <a:extLst>
                <a:ext uri="{28A0092B-C50C-407E-A947-70E740481C1C}">
                  <a14:useLocalDpi xmlns:a14="http://schemas.microsoft.com/office/drawing/2010/main" val="0"/>
                </a:ext>
              </a:extLst>
            </a:blip>
            <a:srcRect l="49220" t="95259" r="17498" b="2074"/>
            <a:stretch/>
          </p:blipFill>
          <p:spPr>
            <a:xfrm>
              <a:off x="4867109" y="5386868"/>
              <a:ext cx="2743200" cy="155448"/>
            </a:xfrm>
            <a:prstGeom prst="rect">
              <a:avLst/>
            </a:prstGeom>
          </p:spPr>
        </p:pic>
        <p:sp>
          <p:nvSpPr>
            <p:cNvPr id="75" name="TextBox 74"/>
            <p:cNvSpPr txBox="1"/>
            <p:nvPr/>
          </p:nvSpPr>
          <p:spPr>
            <a:xfrm>
              <a:off x="5028125" y="5541215"/>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76" name="TextBox 75"/>
            <p:cNvSpPr txBox="1"/>
            <p:nvPr/>
          </p:nvSpPr>
          <p:spPr>
            <a:xfrm>
              <a:off x="5342301" y="5541215"/>
              <a:ext cx="300556" cy="138499"/>
            </a:xfrm>
            <a:prstGeom prst="rect">
              <a:avLst/>
            </a:prstGeom>
            <a:noFill/>
          </p:spPr>
          <p:txBody>
            <a:bodyPr wrap="square" lIns="0" tIns="0" rIns="0" bIns="0" rtlCol="0">
              <a:spAutoFit/>
            </a:bodyPr>
            <a:lstStyle/>
            <a:p>
              <a:pPr algn="ctr"/>
              <a:r>
                <a:rPr lang="en-US" sz="900" dirty="0" smtClean="0">
                  <a:latin typeface="Arial"/>
                  <a:cs typeface="Arial"/>
                </a:rPr>
                <a:t>60</a:t>
              </a:r>
              <a:endParaRPr lang="en-US" sz="900" dirty="0">
                <a:latin typeface="Arial"/>
                <a:cs typeface="Arial"/>
              </a:endParaRPr>
            </a:p>
          </p:txBody>
        </p:sp>
        <p:sp>
          <p:nvSpPr>
            <p:cNvPr id="77" name="TextBox 76"/>
            <p:cNvSpPr txBox="1"/>
            <p:nvPr/>
          </p:nvSpPr>
          <p:spPr>
            <a:xfrm>
              <a:off x="5644480" y="5542316"/>
              <a:ext cx="300556" cy="138499"/>
            </a:xfrm>
            <a:prstGeom prst="rect">
              <a:avLst/>
            </a:prstGeom>
            <a:noFill/>
          </p:spPr>
          <p:txBody>
            <a:bodyPr wrap="square" lIns="0" tIns="0" rIns="0" bIns="0" rtlCol="0">
              <a:spAutoFit/>
            </a:bodyPr>
            <a:lstStyle/>
            <a:p>
              <a:pPr algn="ctr"/>
              <a:r>
                <a:rPr lang="en-US" sz="900" dirty="0" smtClean="0">
                  <a:latin typeface="Arial"/>
                  <a:cs typeface="Arial"/>
                </a:rPr>
                <a:t>70</a:t>
              </a:r>
              <a:endParaRPr lang="en-US" sz="900" dirty="0">
                <a:latin typeface="Arial"/>
                <a:cs typeface="Arial"/>
              </a:endParaRPr>
            </a:p>
          </p:txBody>
        </p:sp>
        <p:sp>
          <p:nvSpPr>
            <p:cNvPr id="78" name="TextBox 77"/>
            <p:cNvSpPr txBox="1"/>
            <p:nvPr/>
          </p:nvSpPr>
          <p:spPr>
            <a:xfrm>
              <a:off x="5954283" y="5541215"/>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9" name="TextBox 78"/>
            <p:cNvSpPr txBox="1"/>
            <p:nvPr/>
          </p:nvSpPr>
          <p:spPr>
            <a:xfrm>
              <a:off x="6253854" y="5541215"/>
              <a:ext cx="300556" cy="138499"/>
            </a:xfrm>
            <a:prstGeom prst="rect">
              <a:avLst/>
            </a:prstGeom>
            <a:noFill/>
          </p:spPr>
          <p:txBody>
            <a:bodyPr wrap="square" lIns="0" tIns="0" rIns="0" bIns="0" rtlCol="0">
              <a:spAutoFit/>
            </a:bodyPr>
            <a:lstStyle/>
            <a:p>
              <a:pPr algn="ctr"/>
              <a:r>
                <a:rPr lang="en-US" sz="900" dirty="0" smtClean="0">
                  <a:latin typeface="Arial"/>
                  <a:cs typeface="Arial"/>
                </a:rPr>
                <a:t>90</a:t>
              </a:r>
              <a:endParaRPr lang="en-US" sz="900" dirty="0">
                <a:latin typeface="Arial"/>
                <a:cs typeface="Arial"/>
              </a:endParaRPr>
            </a:p>
          </p:txBody>
        </p:sp>
        <p:sp>
          <p:nvSpPr>
            <p:cNvPr id="80" name="TextBox 79"/>
            <p:cNvSpPr txBox="1"/>
            <p:nvPr/>
          </p:nvSpPr>
          <p:spPr>
            <a:xfrm>
              <a:off x="6551451"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sp>
          <p:nvSpPr>
            <p:cNvPr id="81" name="TextBox 80"/>
            <p:cNvSpPr txBox="1"/>
            <p:nvPr/>
          </p:nvSpPr>
          <p:spPr>
            <a:xfrm>
              <a:off x="6849389"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110</a:t>
              </a:r>
              <a:endParaRPr lang="en-US" sz="900" dirty="0">
                <a:latin typeface="Arial"/>
                <a:cs typeface="Arial"/>
              </a:endParaRPr>
            </a:p>
          </p:txBody>
        </p:sp>
        <p:sp>
          <p:nvSpPr>
            <p:cNvPr id="82" name="TextBox 81"/>
            <p:cNvSpPr txBox="1"/>
            <p:nvPr/>
          </p:nvSpPr>
          <p:spPr>
            <a:xfrm>
              <a:off x="7146631"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120</a:t>
              </a:r>
              <a:endParaRPr lang="en-US" sz="900" dirty="0">
                <a:latin typeface="Arial"/>
                <a:cs typeface="Arial"/>
              </a:endParaRPr>
            </a:p>
          </p:txBody>
        </p:sp>
        <p:sp>
          <p:nvSpPr>
            <p:cNvPr id="83" name="TextBox 82"/>
            <p:cNvSpPr txBox="1"/>
            <p:nvPr/>
          </p:nvSpPr>
          <p:spPr>
            <a:xfrm>
              <a:off x="7539136" y="5334973"/>
              <a:ext cx="634068" cy="230832"/>
            </a:xfrm>
            <a:prstGeom prst="rect">
              <a:avLst/>
            </a:prstGeom>
            <a:noFill/>
          </p:spPr>
          <p:txBody>
            <a:bodyPr wrap="square" rtlCol="0">
              <a:spAutoFit/>
            </a:bodyPr>
            <a:lstStyle/>
            <a:p>
              <a:pPr algn="ctr"/>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grpSp>
      <p:sp>
        <p:nvSpPr>
          <p:cNvPr id="87" name="Content Placeholder 2"/>
          <p:cNvSpPr txBox="1">
            <a:spLocks/>
          </p:cNvSpPr>
          <p:nvPr/>
        </p:nvSpPr>
        <p:spPr>
          <a:xfrm>
            <a:off x="4596880" y="5766457"/>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250-hPa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MSLP (hPa, black), PW (mm, shaded)</a:t>
            </a:r>
            <a:endParaRPr lang="en-US" sz="1600" baseline="30000" dirty="0">
              <a:latin typeface="Arial" panose="020B0604020202020204" pitchFamily="34" charset="0"/>
              <a:cs typeface="Arial" panose="020B0604020202020204" pitchFamily="34" charset="0"/>
            </a:endParaRPr>
          </a:p>
        </p:txBody>
      </p:sp>
      <p:pic>
        <p:nvPicPr>
          <p:cNvPr id="2" name="Picture 1" descr="DT_theta_19850122_1200.png"/>
          <p:cNvPicPr>
            <a:picLocks noChangeAspect="1"/>
          </p:cNvPicPr>
          <p:nvPr/>
        </p:nvPicPr>
        <p:blipFill rotWithShape="1">
          <a:blip r:embed="rId5">
            <a:extLst>
              <a:ext uri="{28A0092B-C50C-407E-A947-70E740481C1C}">
                <a14:useLocalDpi xmlns:a14="http://schemas.microsoft.com/office/drawing/2010/main" val="0"/>
              </a:ext>
            </a:extLst>
          </a:blip>
          <a:srcRect t="3461" b="5748"/>
          <a:stretch/>
        </p:blipFill>
        <p:spPr>
          <a:xfrm>
            <a:off x="1218" y="977632"/>
            <a:ext cx="4574559" cy="4014216"/>
          </a:xfrm>
          <a:prstGeom prst="rect">
            <a:avLst/>
          </a:prstGeom>
        </p:spPr>
      </p:pic>
      <p:pic>
        <p:nvPicPr>
          <p:cNvPr id="6" name="Picture 5" descr="mslp_thick_jet_19850122_1200.png"/>
          <p:cNvPicPr>
            <a:picLocks noChangeAspect="1"/>
          </p:cNvPicPr>
          <p:nvPr/>
        </p:nvPicPr>
        <p:blipFill rotWithShape="1">
          <a:blip r:embed="rId6">
            <a:extLst>
              <a:ext uri="{28A0092B-C50C-407E-A947-70E740481C1C}">
                <a14:useLocalDpi xmlns:a14="http://schemas.microsoft.com/office/drawing/2010/main" val="0"/>
              </a:ext>
            </a:extLst>
          </a:blip>
          <a:srcRect t="3613" b="9372"/>
          <a:stretch/>
        </p:blipFill>
        <p:spPr>
          <a:xfrm>
            <a:off x="4593638" y="977632"/>
            <a:ext cx="4549219" cy="4014216"/>
          </a:xfrm>
          <a:prstGeom prst="rect">
            <a:avLst/>
          </a:prstGeom>
        </p:spPr>
      </p:pic>
      <p:sp>
        <p:nvSpPr>
          <p:cNvPr id="84" name="Title 1"/>
          <p:cNvSpPr>
            <a:spLocks noGrp="1"/>
          </p:cNvSpPr>
          <p:nvPr>
            <p:ph type="title"/>
          </p:nvPr>
        </p:nvSpPr>
        <p:spPr>
          <a:xfrm>
            <a:off x="334283" y="-33716"/>
            <a:ext cx="8891111" cy="722220"/>
          </a:xfrm>
        </p:spPr>
        <p:txBody>
          <a:bodyPr>
            <a:noAutofit/>
          </a:bodyPr>
          <a:lstStyle/>
          <a:p>
            <a:pPr algn="l"/>
            <a:r>
              <a:rPr lang="en-US" sz="2800" b="1" dirty="0" smtClean="0">
                <a:solidFill>
                  <a:srgbClr val="FF0000"/>
                </a:solidFill>
                <a:latin typeface="Arial" panose="020B0604020202020204" pitchFamily="34" charset="0"/>
                <a:cs typeface="Arial" panose="020B0604020202020204" pitchFamily="34" charset="0"/>
              </a:rPr>
              <a:t>Jan 1985 TPV and CAO</a:t>
            </a:r>
            <a:endParaRPr lang="en-US" sz="2800" b="1" dirty="0">
              <a:solidFill>
                <a:srgbClr val="FF0000"/>
              </a:solidFill>
              <a:latin typeface="Arial" panose="020B0604020202020204" pitchFamily="34" charset="0"/>
              <a:cs typeface="Arial" panose="020B0604020202020204" pitchFamily="34" charset="0"/>
            </a:endParaRPr>
          </a:p>
        </p:txBody>
      </p:sp>
      <p:sp>
        <p:nvSpPr>
          <p:cNvPr id="85" name="Rectangle 84"/>
          <p:cNvSpPr/>
          <p:nvPr/>
        </p:nvSpPr>
        <p:spPr>
          <a:xfrm>
            <a:off x="2001695" y="2530205"/>
            <a:ext cx="889987" cy="523220"/>
          </a:xfrm>
          <a:prstGeom prst="rect">
            <a:avLst/>
          </a:prstGeom>
          <a:noFill/>
        </p:spPr>
        <p:txBody>
          <a:bodyPr wrap="none" lIns="91440" tIns="45720" rIns="91440" bIns="45720">
            <a:spAutoFit/>
          </a:bodyPr>
          <a:lstStyle/>
          <a:p>
            <a:pPr algn="ctr"/>
            <a:r>
              <a:rPr lang="en-US" sz="2800" b="1"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TPV</a:t>
            </a:r>
            <a:endParaRPr lang="en-US" sz="32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cxnSp>
        <p:nvCxnSpPr>
          <p:cNvPr id="86" name="Straight Arrow Connector 85"/>
          <p:cNvCxnSpPr/>
          <p:nvPr/>
        </p:nvCxnSpPr>
        <p:spPr>
          <a:xfrm>
            <a:off x="2831801" y="2822787"/>
            <a:ext cx="449967" cy="0"/>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88" name="Rectangle 87"/>
          <p:cNvSpPr/>
          <p:nvPr/>
        </p:nvSpPr>
        <p:spPr>
          <a:xfrm>
            <a:off x="7852160" y="2488909"/>
            <a:ext cx="676988" cy="523220"/>
          </a:xfrm>
          <a:prstGeom prst="rect">
            <a:avLst/>
          </a:prstGeom>
          <a:noFill/>
        </p:spPr>
        <p:txBody>
          <a:bodyPr wrap="none" lIns="91440" tIns="45720" rIns="91440" bIns="45720">
            <a:spAutoFit/>
          </a:bodyPr>
          <a:lstStyle/>
          <a:p>
            <a:pPr algn="ctr"/>
            <a:r>
              <a:rPr lang="en-US" sz="2800" b="1" cap="none" spc="0" dirty="0" smtClean="0">
                <a:ln w="25400">
                  <a:solidFill>
                    <a:schemeClr val="tx1"/>
                  </a:solidFill>
                  <a:prstDash val="solid"/>
                </a:ln>
                <a:solidFill>
                  <a:srgbClr val="660066"/>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CP</a:t>
            </a:r>
            <a:endParaRPr lang="en-US" sz="2800" b="1" cap="none" spc="0" dirty="0">
              <a:ln w="25400">
                <a:solidFill>
                  <a:schemeClr val="tx1"/>
                </a:solidFill>
                <a:prstDash val="solid"/>
              </a:ln>
              <a:solidFill>
                <a:srgbClr val="660066"/>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89" name="Rectangle 88"/>
          <p:cNvSpPr/>
          <p:nvPr/>
        </p:nvSpPr>
        <p:spPr>
          <a:xfrm>
            <a:off x="7707816" y="2478585"/>
            <a:ext cx="466669" cy="646331"/>
          </a:xfrm>
          <a:prstGeom prst="rect">
            <a:avLst/>
          </a:prstGeom>
          <a:noFill/>
        </p:spPr>
        <p:txBody>
          <a:bodyPr wrap="none" lIns="91440" tIns="45720" rIns="91440" bIns="45720">
            <a:spAutoFit/>
          </a:bodyPr>
          <a:lstStyle/>
          <a:p>
            <a:pPr algn="ctr"/>
            <a:r>
              <a:rPr lang="en-US" sz="3600" b="1" cap="none" spc="0" dirty="0" smtClean="0">
                <a:ln w="25400">
                  <a:solidFill>
                    <a:schemeClr val="tx1"/>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L</a:t>
            </a:r>
            <a:endParaRPr lang="en-US" sz="3200" b="1" cap="none" spc="0" dirty="0">
              <a:ln w="25400">
                <a:solidFill>
                  <a:schemeClr val="tx1"/>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91" name="TextBox 90"/>
          <p:cNvSpPr txBox="1"/>
          <p:nvPr/>
        </p:nvSpPr>
        <p:spPr>
          <a:xfrm>
            <a:off x="8170596" y="4674365"/>
            <a:ext cx="961423" cy="307777"/>
          </a:xfrm>
          <a:prstGeom prst="rect">
            <a:avLst/>
          </a:prstGeom>
          <a:solidFill>
            <a:schemeClr val="bg1"/>
          </a:solidFill>
          <a:ln w="3175">
            <a:solidFill>
              <a:schemeClr val="tx1"/>
            </a:solidFill>
          </a:ln>
        </p:spPr>
        <p:txBody>
          <a:bodyPr wrap="square" rtlCol="0">
            <a:spAutoFit/>
          </a:bodyPr>
          <a:lstStyle/>
          <a:p>
            <a:pPr algn="r"/>
            <a:r>
              <a:rPr lang="en-US" sz="1400" b="1" dirty="0" smtClean="0">
                <a:solidFill>
                  <a:srgbClr val="FF0000"/>
                </a:solidFill>
                <a:latin typeface="Arial"/>
                <a:cs typeface="Arial"/>
              </a:rPr>
              <a:t>950</a:t>
            </a:r>
            <a:r>
              <a:rPr lang="en-US" sz="1400" b="1" dirty="0" smtClean="0">
                <a:solidFill>
                  <a:srgbClr val="FF0000"/>
                </a:solidFill>
                <a:latin typeface="Arial"/>
                <a:cs typeface="Arial"/>
              </a:rPr>
              <a:t> hPa</a:t>
            </a:r>
            <a:endParaRPr lang="en-US" sz="1400" b="1" dirty="0">
              <a:solidFill>
                <a:srgbClr val="FF0000"/>
              </a:solidFill>
              <a:latin typeface="Arial"/>
              <a:cs typeface="Arial"/>
            </a:endParaRPr>
          </a:p>
        </p:txBody>
      </p:sp>
    </p:spTree>
    <p:extLst>
      <p:ext uri="{BB962C8B-B14F-4D97-AF65-F5344CB8AC3E}">
        <p14:creationId xmlns:p14="http://schemas.microsoft.com/office/powerpoint/2010/main" val="249288191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083334"/>
            <a:ext cx="8433053" cy="5042829"/>
          </a:xfrm>
        </p:spPr>
        <p:txBody>
          <a:bodyPr>
            <a:normAutofit/>
          </a:bodyPr>
          <a:lstStyle/>
          <a:p>
            <a:r>
              <a:rPr lang="en-US" sz="2400" dirty="0" smtClean="0">
                <a:latin typeface="Arial"/>
                <a:cs typeface="Arial"/>
              </a:rPr>
              <a:t>Forecast </a:t>
            </a:r>
            <a:r>
              <a:rPr lang="en-US" sz="2400" dirty="0">
                <a:latin typeface="Arial"/>
                <a:cs typeface="Arial"/>
              </a:rPr>
              <a:t>errors of strong ECs linked to </a:t>
            </a:r>
            <a:r>
              <a:rPr lang="en-US" sz="2400" dirty="0" smtClean="0">
                <a:latin typeface="Arial"/>
                <a:cs typeface="Arial"/>
              </a:rPr>
              <a:t>TPVs </a:t>
            </a:r>
            <a:r>
              <a:rPr lang="en-US" sz="2400" dirty="0">
                <a:latin typeface="Arial"/>
                <a:cs typeface="Arial"/>
              </a:rPr>
              <a:t>originate from misrepresentation of the track of the TPVs, as well as misrepresentation of the interaction of the TPVs with the large-scale </a:t>
            </a:r>
            <a:r>
              <a:rPr lang="en-US" sz="2400" dirty="0" smtClean="0">
                <a:latin typeface="Arial"/>
                <a:cs typeface="Arial"/>
              </a:rPr>
              <a:t>flow</a:t>
            </a:r>
          </a:p>
          <a:p>
            <a:endParaRPr lang="en-US" sz="2400" dirty="0">
              <a:latin typeface="Arial"/>
              <a:cs typeface="Arial"/>
            </a:endParaRPr>
          </a:p>
          <a:p>
            <a:r>
              <a:rPr lang="en-US" sz="2400" dirty="0" smtClean="0">
                <a:latin typeface="Arial"/>
                <a:cs typeface="Arial"/>
              </a:rPr>
              <a:t>Forecasts </a:t>
            </a:r>
            <a:r>
              <a:rPr lang="en-US" sz="2400" dirty="0">
                <a:latin typeface="Arial"/>
                <a:cs typeface="Arial"/>
              </a:rPr>
              <a:t>with lower forecast skill of strong ECs linked to </a:t>
            </a:r>
            <a:r>
              <a:rPr lang="en-US" sz="2400" dirty="0" smtClean="0">
                <a:latin typeface="Arial"/>
                <a:cs typeface="Arial"/>
              </a:rPr>
              <a:t>TPVs </a:t>
            </a:r>
            <a:r>
              <a:rPr lang="en-US" sz="2400" dirty="0">
                <a:latin typeface="Arial"/>
                <a:cs typeface="Arial"/>
              </a:rPr>
              <a:t>are associated with larger TPV track errors and larger errors in the interaction of the TPVs with the large-scale flow </a:t>
            </a:r>
            <a:r>
              <a:rPr lang="en-US" sz="2400" dirty="0" smtClean="0">
                <a:latin typeface="Arial"/>
                <a:cs typeface="Arial"/>
              </a:rPr>
              <a:t>compared </a:t>
            </a:r>
            <a:r>
              <a:rPr lang="en-US" sz="2400" dirty="0">
                <a:latin typeface="Arial"/>
                <a:cs typeface="Arial"/>
              </a:rPr>
              <a:t>to forecasts with higher forecast </a:t>
            </a:r>
            <a:r>
              <a:rPr lang="en-US" sz="2400" dirty="0" smtClean="0">
                <a:latin typeface="Arial"/>
                <a:cs typeface="Arial"/>
              </a:rPr>
              <a:t>skill</a:t>
            </a:r>
            <a:endParaRPr lang="en-US" sz="2400" dirty="0">
              <a:latin typeface="Arial"/>
              <a:cs typeface="Arial"/>
            </a:endParaRPr>
          </a:p>
          <a:p>
            <a:endParaRPr lang="en-US" sz="2400" dirty="0" smtClean="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sp>
        <p:nvSpPr>
          <p:cNvPr id="7" name="Title 1"/>
          <p:cNvSpPr>
            <a:spLocks noGrp="1"/>
          </p:cNvSpPr>
          <p:nvPr>
            <p:ph type="title"/>
          </p:nvPr>
        </p:nvSpPr>
        <p:spPr>
          <a:xfrm>
            <a:off x="33428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Hypotheses</a:t>
            </a:r>
            <a:endParaRPr lang="en-US" sz="2000" b="1" dirty="0">
              <a:solidFill>
                <a:srgbClr val="FF0000"/>
              </a:solidFill>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8003639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083334"/>
            <a:ext cx="8433053" cy="5042829"/>
          </a:xfrm>
        </p:spPr>
        <p:txBody>
          <a:bodyPr>
            <a:normAutofit/>
          </a:bodyPr>
          <a:lstStyle/>
          <a:p>
            <a:r>
              <a:rPr lang="en-US" sz="2400" dirty="0" smtClean="0">
                <a:latin typeface="Arial" panose="020B0604020202020204" pitchFamily="34" charset="0"/>
                <a:cs typeface="Arial" panose="020B0604020202020204" pitchFamily="34" charset="0"/>
              </a:rPr>
              <a:t>TPVs may interact with and strengthen midlatitude jet streams, and act as precursors </a:t>
            </a:r>
            <a:r>
              <a:rPr lang="en-US" sz="2400" dirty="0" smtClean="0">
                <a:latin typeface="Arial" panose="020B0604020202020204" pitchFamily="34" charset="0"/>
                <a:cs typeface="Arial" panose="020B0604020202020204" pitchFamily="34" charset="0"/>
              </a:rPr>
              <a:t>to development of strong extratropical cyclones (ECs)</a:t>
            </a:r>
          </a:p>
          <a:p>
            <a:pPr marL="0" indent="0">
              <a:buNone/>
            </a:pPr>
            <a:endParaRPr lang="en-US" sz="2400" dirty="0" smtClean="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Lower-tropospheric cold pools that many accompany TPVs can further enhance baroclinicity throughout troposphere, providing additional dynamical support for development of strong ECs</a:t>
            </a:r>
            <a:endParaRPr lang="en-US" sz="2400" dirty="0" smtClean="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Strong ECs may lead to extreme weather events (EWEs) associated with heavy precipitation and strong winds that can pose hazards to life and property</a:t>
            </a:r>
          </a:p>
          <a:p>
            <a:endParaRPr lang="en-US" sz="2400" dirty="0" smtClean="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sp>
        <p:nvSpPr>
          <p:cNvPr id="7" name="Title 1"/>
          <p:cNvSpPr>
            <a:spLocks noGrp="1"/>
          </p:cNvSpPr>
          <p:nvPr>
            <p:ph type="title"/>
          </p:nvPr>
        </p:nvSpPr>
        <p:spPr>
          <a:xfrm>
            <a:off x="33428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Motivation</a:t>
            </a:r>
            <a:endParaRPr lang="en-US" sz="2000" b="1" dirty="0">
              <a:solidFill>
                <a:srgbClr val="FF0000"/>
              </a:solidFill>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5315488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083334"/>
            <a:ext cx="8433053" cy="5042829"/>
          </a:xfrm>
        </p:spPr>
        <p:txBody>
          <a:bodyPr>
            <a:normAutofit/>
          </a:bodyPr>
          <a:lstStyle/>
          <a:p>
            <a:r>
              <a:rPr lang="en-US" sz="2400" dirty="0" smtClean="0">
                <a:latin typeface="Arial"/>
                <a:cs typeface="Arial"/>
              </a:rPr>
              <a:t>Evaluate forecast skill of a strong EC linked to TPVs</a:t>
            </a:r>
          </a:p>
          <a:p>
            <a:endParaRPr lang="en-US" sz="2400" dirty="0">
              <a:latin typeface="Arial"/>
              <a:cs typeface="Arial"/>
            </a:endParaRPr>
          </a:p>
          <a:p>
            <a:r>
              <a:rPr lang="en-US" sz="2400" b="1" dirty="0" smtClean="0">
                <a:latin typeface="Arial"/>
                <a:cs typeface="Arial"/>
              </a:rPr>
              <a:t>Case: </a:t>
            </a:r>
            <a:r>
              <a:rPr lang="en-US" sz="2400" dirty="0" smtClean="0">
                <a:latin typeface="Arial"/>
                <a:cs typeface="Arial"/>
              </a:rPr>
              <a:t>An EC that explosively deepened during 30–31 December 1996 near Labrador</a:t>
            </a:r>
          </a:p>
          <a:p>
            <a:endParaRPr lang="en-US" sz="2400" dirty="0">
              <a:latin typeface="Arial"/>
              <a:cs typeface="Arial"/>
            </a:endParaRPr>
          </a:p>
          <a:p>
            <a:r>
              <a:rPr lang="en-US" sz="2400" b="1" dirty="0" smtClean="0">
                <a:latin typeface="Arial"/>
                <a:cs typeface="Arial"/>
              </a:rPr>
              <a:t>Case Motivation:</a:t>
            </a:r>
          </a:p>
          <a:p>
            <a:pPr>
              <a:lnSpc>
                <a:spcPct val="50000"/>
              </a:lnSpc>
            </a:pPr>
            <a:endParaRPr lang="en-US" sz="2400" b="1" dirty="0" smtClean="0">
              <a:latin typeface="Arial"/>
              <a:cs typeface="Arial"/>
            </a:endParaRPr>
          </a:p>
          <a:p>
            <a:pPr lvl="1"/>
            <a:r>
              <a:rPr lang="en-US" sz="2000" dirty="0" smtClean="0">
                <a:solidFill>
                  <a:srgbClr val="0000FF"/>
                </a:solidFill>
                <a:latin typeface="Arial"/>
                <a:cs typeface="Arial"/>
              </a:rPr>
              <a:t>EC’s development likely influenced by two TPVs that interact with and strengthen a jet streak as well as interact with one another</a:t>
            </a:r>
          </a:p>
          <a:p>
            <a:pPr lvl="1"/>
            <a:endParaRPr lang="en-US" sz="2000" dirty="0">
              <a:solidFill>
                <a:srgbClr val="0000FF"/>
              </a:solidFill>
              <a:latin typeface="Arial"/>
              <a:cs typeface="Arial"/>
            </a:endParaRPr>
          </a:p>
          <a:p>
            <a:pPr lvl="1"/>
            <a:r>
              <a:rPr lang="en-US" sz="2000" dirty="0" smtClean="0">
                <a:solidFill>
                  <a:srgbClr val="0000FF"/>
                </a:solidFill>
                <a:latin typeface="Arial"/>
                <a:cs typeface="Arial"/>
              </a:rPr>
              <a:t>EC was identified in Alicia Bentley’s climatology of ECs leading to EWEs over central and Eastern North America</a:t>
            </a:r>
            <a:endParaRPr lang="en-US" sz="2000" dirty="0">
              <a:solidFill>
                <a:srgbClr val="0000FF"/>
              </a:solidFill>
              <a:latin typeface="Arial"/>
              <a:cs typeface="Arial"/>
            </a:endParaRPr>
          </a:p>
          <a:p>
            <a:endParaRPr lang="en-US" sz="2400" dirty="0" smtClean="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sp>
        <p:nvSpPr>
          <p:cNvPr id="7" name="Title 1"/>
          <p:cNvSpPr>
            <a:spLocks noGrp="1"/>
          </p:cNvSpPr>
          <p:nvPr>
            <p:ph type="title"/>
          </p:nvPr>
        </p:nvSpPr>
        <p:spPr>
          <a:xfrm>
            <a:off x="33428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Plan</a:t>
            </a:r>
            <a:endParaRPr lang="en-US" sz="2000" b="1" dirty="0">
              <a:solidFill>
                <a:srgbClr val="FF0000"/>
              </a:solidFill>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7046067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083334"/>
            <a:ext cx="8433053" cy="5042829"/>
          </a:xfrm>
        </p:spPr>
        <p:txBody>
          <a:bodyPr>
            <a:normAutofit/>
          </a:bodyPr>
          <a:lstStyle/>
          <a:p>
            <a:r>
              <a:rPr lang="en-US" sz="2400" dirty="0" smtClean="0">
                <a:latin typeface="Arial"/>
                <a:cs typeface="Arial"/>
              </a:rPr>
              <a:t>Use ERA-Interim (Dee et al. 2011) to evaluate synoptic evolution of EC and TPVs</a:t>
            </a:r>
          </a:p>
          <a:p>
            <a:endParaRPr lang="en-US" sz="2400" dirty="0">
              <a:solidFill>
                <a:srgbClr val="000000"/>
              </a:solidFill>
              <a:latin typeface="Arial"/>
              <a:cs typeface="Arial"/>
            </a:endParaRPr>
          </a:p>
          <a:p>
            <a:r>
              <a:rPr lang="en-US" sz="2400" dirty="0" smtClean="0">
                <a:solidFill>
                  <a:srgbClr val="000000"/>
                </a:solidFill>
                <a:latin typeface="Arial"/>
                <a:cs typeface="Arial"/>
              </a:rPr>
              <a:t>TPVs and cold pools identified objectively for ERA-Interim by utilizing an adapting a TPV tracking algorithm developed by Nicholas </a:t>
            </a:r>
            <a:r>
              <a:rPr lang="en-US" sz="2400" dirty="0" err="1" smtClean="0">
                <a:solidFill>
                  <a:srgbClr val="000000"/>
                </a:solidFill>
                <a:latin typeface="Arial"/>
                <a:cs typeface="Arial"/>
              </a:rPr>
              <a:t>Szapiro</a:t>
            </a:r>
            <a:r>
              <a:rPr lang="en-US" sz="2400" dirty="0" smtClean="0">
                <a:solidFill>
                  <a:srgbClr val="000000"/>
                </a:solidFill>
                <a:latin typeface="Arial"/>
                <a:cs typeface="Arial"/>
              </a:rPr>
              <a:t> and Steven </a:t>
            </a:r>
            <a:r>
              <a:rPr lang="en-US" sz="2400" dirty="0" err="1" smtClean="0">
                <a:solidFill>
                  <a:srgbClr val="000000"/>
                </a:solidFill>
                <a:latin typeface="Arial"/>
                <a:cs typeface="Arial"/>
              </a:rPr>
              <a:t>Cavallo</a:t>
            </a:r>
            <a:endParaRPr lang="en-US" sz="2400" dirty="0" smtClean="0">
              <a:solidFill>
                <a:srgbClr val="000000"/>
              </a:solidFill>
              <a:latin typeface="Arial"/>
              <a:cs typeface="Arial"/>
            </a:endParaRPr>
          </a:p>
          <a:p>
            <a:pPr>
              <a:lnSpc>
                <a:spcPct val="50000"/>
              </a:lnSpc>
            </a:pPr>
            <a:endParaRPr lang="en-US" sz="2400" dirty="0" smtClean="0">
              <a:solidFill>
                <a:srgbClr val="000000"/>
              </a:solidFill>
              <a:latin typeface="Arial"/>
              <a:cs typeface="Arial"/>
            </a:endParaRPr>
          </a:p>
          <a:p>
            <a:pPr lvl="1"/>
            <a:r>
              <a:rPr lang="en-US" sz="2200" dirty="0" smtClean="0">
                <a:solidFill>
                  <a:srgbClr val="0000FF"/>
                </a:solidFill>
                <a:latin typeface="Arial"/>
                <a:cs typeface="Arial"/>
              </a:rPr>
              <a:t>TPVs and cold pools must last at least 2 days and spend at least 6 h poleward of 60</a:t>
            </a:r>
            <a:r>
              <a:rPr lang="en-US" sz="2200" dirty="0" smtClean="0">
                <a:solidFill>
                  <a:srgbClr val="0000FF"/>
                </a:solidFill>
                <a:latin typeface="Arial" panose="020B0604020202020204" pitchFamily="34" charset="0"/>
                <a:cs typeface="Arial" panose="020B0604020202020204" pitchFamily="34" charset="0"/>
              </a:rPr>
              <a:t>°N (adapted from criteria of </a:t>
            </a:r>
            <a:r>
              <a:rPr lang="en-US" sz="2200" dirty="0" err="1" smtClean="0">
                <a:solidFill>
                  <a:srgbClr val="0000FF"/>
                </a:solidFill>
                <a:latin typeface="Arial" panose="020B0604020202020204" pitchFamily="34" charset="0"/>
                <a:cs typeface="Arial" panose="020B0604020202020204" pitchFamily="34" charset="0"/>
              </a:rPr>
              <a:t>Cavallo</a:t>
            </a:r>
            <a:r>
              <a:rPr lang="en-US" sz="2200" dirty="0" smtClean="0">
                <a:solidFill>
                  <a:srgbClr val="0000FF"/>
                </a:solidFill>
                <a:latin typeface="Arial" panose="020B0604020202020204" pitchFamily="34" charset="0"/>
                <a:cs typeface="Arial" panose="020B0604020202020204" pitchFamily="34" charset="0"/>
              </a:rPr>
              <a:t> and Hakim 2010)</a:t>
            </a:r>
            <a:endParaRPr lang="en-US" sz="2200" dirty="0">
              <a:solidFill>
                <a:srgbClr val="0000FF"/>
              </a:solidFill>
              <a:latin typeface="Arial"/>
              <a:cs typeface="Arial"/>
            </a:endParaRPr>
          </a:p>
          <a:p>
            <a:endParaRPr lang="en-US" sz="2400" dirty="0" smtClean="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sp>
        <p:nvSpPr>
          <p:cNvPr id="7" name="Title 1"/>
          <p:cNvSpPr>
            <a:spLocks noGrp="1"/>
          </p:cNvSpPr>
          <p:nvPr>
            <p:ph type="title"/>
          </p:nvPr>
        </p:nvSpPr>
        <p:spPr>
          <a:xfrm>
            <a:off x="33428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Plan</a:t>
            </a:r>
            <a:endParaRPr lang="en-US" sz="2000" b="1" dirty="0">
              <a:solidFill>
                <a:srgbClr val="FF0000"/>
              </a:solidFill>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80002" y="6392820"/>
            <a:ext cx="8944468" cy="400110"/>
          </a:xfrm>
          <a:prstGeom prst="rect">
            <a:avLst/>
          </a:prstGeom>
          <a:noFill/>
        </p:spPr>
        <p:txBody>
          <a:bodyPr wrap="square" rtlCol="0">
            <a:spAutoFit/>
          </a:bodyPr>
          <a:lstStyle/>
          <a:p>
            <a:pPr algn="ctr"/>
            <a:r>
              <a:rPr lang="en-US" sz="2000" dirty="0" smtClean="0">
                <a:latin typeface="Arial" panose="020B0604020202020204" pitchFamily="34" charset="0"/>
                <a:cs typeface="Arial" panose="020B0604020202020204" pitchFamily="34" charset="0"/>
              </a:rPr>
              <a:t>Link for Tracking Algorithm: </a:t>
            </a:r>
            <a:r>
              <a:rPr lang="en-US" sz="2000" dirty="0" smtClean="0">
                <a:latin typeface="Arial" panose="020B0604020202020204" pitchFamily="34" charset="0"/>
                <a:cs typeface="Arial" panose="020B0604020202020204" pitchFamily="34" charset="0"/>
                <a:hlinkClick r:id="rId2"/>
              </a:rPr>
              <a:t>https://github.com/nickszap/tpvTrack</a:t>
            </a:r>
            <a:endParaRPr lang="en-US" sz="2000" dirty="0"/>
          </a:p>
        </p:txBody>
      </p:sp>
      <p:cxnSp>
        <p:nvCxnSpPr>
          <p:cNvPr id="8" name="Straight Connector 7"/>
          <p:cNvCxnSpPr/>
          <p:nvPr/>
        </p:nvCxnSpPr>
        <p:spPr>
          <a:xfrm>
            <a:off x="-3264" y="6382845"/>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6823511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8" name="Straight Connector 47"/>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52" name="Title 1"/>
          <p:cNvSpPr txBox="1">
            <a:spLocks/>
          </p:cNvSpPr>
          <p:nvPr/>
        </p:nvSpPr>
        <p:spPr>
          <a:xfrm>
            <a:off x="334284" y="-33716"/>
            <a:ext cx="6418208"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TPV and Cold Pool Tracks</a:t>
            </a:r>
            <a:endParaRPr lang="en-US" sz="2800" b="1" dirty="0">
              <a:solidFill>
                <a:srgbClr val="FF0000"/>
              </a:solidFill>
              <a:latin typeface="Arial" panose="020B0604020202020204" pitchFamily="34" charset="0"/>
              <a:cs typeface="Arial" panose="020B0604020202020204" pitchFamily="34" charset="0"/>
            </a:endParaRPr>
          </a:p>
        </p:txBody>
      </p:sp>
      <p:sp>
        <p:nvSpPr>
          <p:cNvPr id="72" name="5-Point Star 71"/>
          <p:cNvSpPr>
            <a:spLocks noChangeAspect="1"/>
          </p:cNvSpPr>
          <p:nvPr/>
        </p:nvSpPr>
        <p:spPr>
          <a:xfrm rot="10580098" flipV="1">
            <a:off x="1777848" y="6422444"/>
            <a:ext cx="256032" cy="256032"/>
          </a:xfrm>
          <a:prstGeom prst="star5">
            <a:avLst/>
          </a:prstGeom>
          <a:solidFill>
            <a:srgbClr val="FFFF0A"/>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Multiply 72"/>
          <p:cNvSpPr>
            <a:spLocks noChangeAspect="1"/>
          </p:cNvSpPr>
          <p:nvPr/>
        </p:nvSpPr>
        <p:spPr>
          <a:xfrm>
            <a:off x="3291828" y="6441182"/>
            <a:ext cx="256032" cy="256032"/>
          </a:xfrm>
          <a:prstGeom prst="mathMultiply">
            <a:avLst/>
          </a:prstGeom>
          <a:solidFill>
            <a:schemeClr val="bg1"/>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TextBox 80"/>
          <p:cNvSpPr txBox="1"/>
          <p:nvPr/>
        </p:nvSpPr>
        <p:spPr>
          <a:xfrm>
            <a:off x="2015656" y="6369869"/>
            <a:ext cx="1404188" cy="338554"/>
          </a:xfrm>
          <a:prstGeom prst="rect">
            <a:avLst/>
          </a:prstGeom>
          <a:noFill/>
        </p:spPr>
        <p:txBody>
          <a:bodyPr wrap="square" rtlCol="0">
            <a:spAutoFit/>
          </a:bodyPr>
          <a:lstStyle/>
          <a:p>
            <a:r>
              <a:rPr lang="en-US" sz="1600" dirty="0" smtClean="0">
                <a:latin typeface="Arial"/>
                <a:cs typeface="Arial"/>
              </a:rPr>
              <a:t>Genesis</a:t>
            </a:r>
            <a:endParaRPr lang="en-US" sz="1600" dirty="0">
              <a:latin typeface="Arial"/>
              <a:cs typeface="Arial"/>
            </a:endParaRPr>
          </a:p>
        </p:txBody>
      </p:sp>
      <p:sp>
        <p:nvSpPr>
          <p:cNvPr id="82" name="TextBox 81"/>
          <p:cNvSpPr txBox="1"/>
          <p:nvPr/>
        </p:nvSpPr>
        <p:spPr>
          <a:xfrm>
            <a:off x="3518952" y="6371583"/>
            <a:ext cx="1404188" cy="338554"/>
          </a:xfrm>
          <a:prstGeom prst="rect">
            <a:avLst/>
          </a:prstGeom>
          <a:noFill/>
        </p:spPr>
        <p:txBody>
          <a:bodyPr wrap="square" rtlCol="0">
            <a:spAutoFit/>
          </a:bodyPr>
          <a:lstStyle/>
          <a:p>
            <a:r>
              <a:rPr lang="en-US" sz="1600" dirty="0" err="1" smtClean="0">
                <a:latin typeface="Arial"/>
                <a:cs typeface="Arial"/>
              </a:rPr>
              <a:t>Lysis</a:t>
            </a:r>
            <a:endParaRPr lang="en-US" sz="1600" dirty="0">
              <a:latin typeface="Arial"/>
              <a:cs typeface="Arial"/>
            </a:endParaRPr>
          </a:p>
        </p:txBody>
      </p:sp>
      <p:pic>
        <p:nvPicPr>
          <p:cNvPr id="88" name="Picture 87" descr="Dec_1996_TPV_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74" y="770600"/>
            <a:ext cx="5911140" cy="5527300"/>
          </a:xfrm>
          <a:prstGeom prst="rect">
            <a:avLst/>
          </a:prstGeom>
        </p:spPr>
      </p:pic>
      <p:cxnSp>
        <p:nvCxnSpPr>
          <p:cNvPr id="39" name="Straight Arrow Connector 38"/>
          <p:cNvCxnSpPr/>
          <p:nvPr/>
        </p:nvCxnSpPr>
        <p:spPr>
          <a:xfrm flipH="1">
            <a:off x="4468692" y="1095207"/>
            <a:ext cx="303784" cy="236290"/>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0" name="Rectangle 39"/>
          <p:cNvSpPr/>
          <p:nvPr/>
        </p:nvSpPr>
        <p:spPr>
          <a:xfrm>
            <a:off x="4699712" y="744105"/>
            <a:ext cx="1325002" cy="584776"/>
          </a:xfrm>
          <a:prstGeom prst="rect">
            <a:avLst/>
          </a:prstGeom>
          <a:noFill/>
        </p:spPr>
        <p:txBody>
          <a:bodyPr wrap="none" lIns="91440" tIns="45720" rIns="91440" bIns="45720">
            <a:spAutoFit/>
          </a:bodyPr>
          <a:lstStyle/>
          <a:p>
            <a:pPr algn="ctr"/>
            <a:r>
              <a:rPr lang="en-US" sz="3200" b="1" cap="none" spc="0" dirty="0" smtClean="0">
                <a:ln w="15875">
                  <a:solidFill>
                    <a:schemeClr val="tx1"/>
                  </a:solidFill>
                  <a:prstDash val="solid"/>
                </a:ln>
                <a:solidFill>
                  <a:srgbClr val="F9202B"/>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TPV 1</a:t>
            </a:r>
            <a:endParaRPr lang="en-US" sz="2800" b="1" cap="none" spc="0" dirty="0">
              <a:ln w="15875">
                <a:solidFill>
                  <a:schemeClr val="tx1"/>
                </a:solidFill>
                <a:prstDash val="solid"/>
              </a:ln>
              <a:solidFill>
                <a:srgbClr val="F9202B"/>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13" name="TextBox 12"/>
          <p:cNvSpPr txBox="1"/>
          <p:nvPr/>
        </p:nvSpPr>
        <p:spPr>
          <a:xfrm flipH="1">
            <a:off x="1526621" y="2502308"/>
            <a:ext cx="441000" cy="338554"/>
          </a:xfrm>
          <a:prstGeom prst="rect">
            <a:avLst/>
          </a:prstGeom>
          <a:noFill/>
        </p:spPr>
        <p:txBody>
          <a:bodyPr wrap="square" rtlCol="0">
            <a:spAutoFit/>
          </a:bodyPr>
          <a:lstStyle/>
          <a:p>
            <a:pPr algn="ctr"/>
            <a:r>
              <a:rPr lang="en-US" sz="1600" b="1" dirty="0">
                <a:latin typeface="Arial"/>
                <a:cs typeface="Arial"/>
              </a:rPr>
              <a:t>2</a:t>
            </a:r>
            <a:r>
              <a:rPr lang="en-US" sz="1600" b="1" dirty="0" smtClean="0">
                <a:latin typeface="Arial"/>
                <a:cs typeface="Arial"/>
              </a:rPr>
              <a:t>6</a:t>
            </a:r>
            <a:endParaRPr lang="en-US" sz="2000" b="1" dirty="0">
              <a:latin typeface="Arial"/>
              <a:cs typeface="Arial"/>
            </a:endParaRPr>
          </a:p>
        </p:txBody>
      </p:sp>
      <p:sp>
        <p:nvSpPr>
          <p:cNvPr id="89" name="TextBox 88"/>
          <p:cNvSpPr txBox="1"/>
          <p:nvPr/>
        </p:nvSpPr>
        <p:spPr>
          <a:xfrm flipH="1">
            <a:off x="1977946" y="2794955"/>
            <a:ext cx="441000" cy="338554"/>
          </a:xfrm>
          <a:prstGeom prst="rect">
            <a:avLst/>
          </a:prstGeom>
          <a:noFill/>
        </p:spPr>
        <p:txBody>
          <a:bodyPr wrap="square" rtlCol="0">
            <a:spAutoFit/>
          </a:bodyPr>
          <a:lstStyle/>
          <a:p>
            <a:pPr algn="ctr"/>
            <a:r>
              <a:rPr lang="en-US" sz="1600" b="1" dirty="0" smtClean="0">
                <a:latin typeface="Arial"/>
                <a:cs typeface="Arial"/>
              </a:rPr>
              <a:t>2</a:t>
            </a:r>
            <a:r>
              <a:rPr lang="en-US" sz="1600" b="1" dirty="0">
                <a:latin typeface="Arial"/>
                <a:cs typeface="Arial"/>
              </a:rPr>
              <a:t>8</a:t>
            </a:r>
            <a:endParaRPr lang="en-US" sz="2000" b="1" dirty="0">
              <a:latin typeface="Arial"/>
              <a:cs typeface="Arial"/>
            </a:endParaRPr>
          </a:p>
        </p:txBody>
      </p:sp>
      <p:sp>
        <p:nvSpPr>
          <p:cNvPr id="90" name="TextBox 89"/>
          <p:cNvSpPr txBox="1"/>
          <p:nvPr/>
        </p:nvSpPr>
        <p:spPr>
          <a:xfrm flipH="1">
            <a:off x="1608972" y="2921586"/>
            <a:ext cx="441000" cy="338554"/>
          </a:xfrm>
          <a:prstGeom prst="rect">
            <a:avLst/>
          </a:prstGeom>
          <a:noFill/>
        </p:spPr>
        <p:txBody>
          <a:bodyPr wrap="square" rtlCol="0">
            <a:spAutoFit/>
          </a:bodyPr>
          <a:lstStyle/>
          <a:p>
            <a:pPr algn="ctr"/>
            <a:r>
              <a:rPr lang="en-US" sz="1600" b="1" dirty="0" smtClean="0">
                <a:latin typeface="Arial"/>
                <a:cs typeface="Arial"/>
              </a:rPr>
              <a:t>30</a:t>
            </a:r>
            <a:endParaRPr lang="en-US" sz="2000" b="1" dirty="0">
              <a:latin typeface="Arial"/>
              <a:cs typeface="Arial"/>
            </a:endParaRPr>
          </a:p>
        </p:txBody>
      </p:sp>
      <p:sp>
        <p:nvSpPr>
          <p:cNvPr id="91" name="TextBox 90"/>
          <p:cNvSpPr txBox="1"/>
          <p:nvPr/>
        </p:nvSpPr>
        <p:spPr>
          <a:xfrm flipH="1">
            <a:off x="1770439" y="3280788"/>
            <a:ext cx="441000" cy="338554"/>
          </a:xfrm>
          <a:prstGeom prst="rect">
            <a:avLst/>
          </a:prstGeom>
          <a:noFill/>
        </p:spPr>
        <p:txBody>
          <a:bodyPr wrap="square" rtlCol="0">
            <a:spAutoFit/>
          </a:bodyPr>
          <a:lstStyle/>
          <a:p>
            <a:pPr algn="ctr"/>
            <a:r>
              <a:rPr lang="en-US" sz="1600" b="1" dirty="0" smtClean="0">
                <a:latin typeface="Arial"/>
                <a:cs typeface="Arial"/>
              </a:rPr>
              <a:t>2</a:t>
            </a:r>
            <a:endParaRPr lang="en-US" sz="2000" b="1" dirty="0">
              <a:latin typeface="Arial"/>
              <a:cs typeface="Arial"/>
            </a:endParaRPr>
          </a:p>
        </p:txBody>
      </p:sp>
      <p:sp>
        <p:nvSpPr>
          <p:cNvPr id="93" name="TextBox 92"/>
          <p:cNvSpPr txBox="1"/>
          <p:nvPr/>
        </p:nvSpPr>
        <p:spPr>
          <a:xfrm flipH="1">
            <a:off x="2328541" y="3472371"/>
            <a:ext cx="441000" cy="338554"/>
          </a:xfrm>
          <a:prstGeom prst="rect">
            <a:avLst/>
          </a:prstGeom>
          <a:noFill/>
        </p:spPr>
        <p:txBody>
          <a:bodyPr wrap="square" rtlCol="0">
            <a:spAutoFit/>
          </a:bodyPr>
          <a:lstStyle/>
          <a:p>
            <a:pPr algn="ctr"/>
            <a:r>
              <a:rPr lang="en-US" sz="1600" b="1" dirty="0">
                <a:latin typeface="Arial"/>
                <a:cs typeface="Arial"/>
              </a:rPr>
              <a:t>4</a:t>
            </a:r>
            <a:endParaRPr lang="en-US" sz="2000" b="1" dirty="0">
              <a:latin typeface="Arial"/>
              <a:cs typeface="Arial"/>
            </a:endParaRPr>
          </a:p>
        </p:txBody>
      </p:sp>
      <p:sp>
        <p:nvSpPr>
          <p:cNvPr id="94" name="TextBox 93"/>
          <p:cNvSpPr txBox="1"/>
          <p:nvPr/>
        </p:nvSpPr>
        <p:spPr>
          <a:xfrm flipH="1">
            <a:off x="3397480" y="3131130"/>
            <a:ext cx="441000" cy="338554"/>
          </a:xfrm>
          <a:prstGeom prst="rect">
            <a:avLst/>
          </a:prstGeom>
          <a:noFill/>
        </p:spPr>
        <p:txBody>
          <a:bodyPr wrap="square" rtlCol="0">
            <a:spAutoFit/>
          </a:bodyPr>
          <a:lstStyle/>
          <a:p>
            <a:pPr algn="ctr"/>
            <a:r>
              <a:rPr lang="en-US" sz="1600" b="1" dirty="0">
                <a:latin typeface="Arial"/>
                <a:cs typeface="Arial"/>
              </a:rPr>
              <a:t>6</a:t>
            </a:r>
            <a:endParaRPr lang="en-US" sz="2000" b="1" dirty="0">
              <a:latin typeface="Arial"/>
              <a:cs typeface="Arial"/>
            </a:endParaRPr>
          </a:p>
        </p:txBody>
      </p:sp>
      <p:sp>
        <p:nvSpPr>
          <p:cNvPr id="95" name="TextBox 94"/>
          <p:cNvSpPr txBox="1"/>
          <p:nvPr/>
        </p:nvSpPr>
        <p:spPr>
          <a:xfrm flipH="1">
            <a:off x="3848805" y="3025651"/>
            <a:ext cx="441000" cy="338554"/>
          </a:xfrm>
          <a:prstGeom prst="rect">
            <a:avLst/>
          </a:prstGeom>
          <a:noFill/>
        </p:spPr>
        <p:txBody>
          <a:bodyPr wrap="square" rtlCol="0">
            <a:spAutoFit/>
          </a:bodyPr>
          <a:lstStyle/>
          <a:p>
            <a:pPr algn="ctr"/>
            <a:r>
              <a:rPr lang="en-US" sz="1600" b="1" dirty="0" smtClean="0">
                <a:latin typeface="Arial"/>
                <a:cs typeface="Arial"/>
              </a:rPr>
              <a:t>8</a:t>
            </a:r>
            <a:endParaRPr lang="en-US" sz="2000" b="1" dirty="0">
              <a:latin typeface="Arial"/>
              <a:cs typeface="Arial"/>
            </a:endParaRPr>
          </a:p>
        </p:txBody>
      </p:sp>
      <p:sp>
        <p:nvSpPr>
          <p:cNvPr id="96" name="TextBox 95"/>
          <p:cNvSpPr txBox="1"/>
          <p:nvPr/>
        </p:nvSpPr>
        <p:spPr>
          <a:xfrm flipH="1">
            <a:off x="4279480" y="2895816"/>
            <a:ext cx="441000" cy="338554"/>
          </a:xfrm>
          <a:prstGeom prst="rect">
            <a:avLst/>
          </a:prstGeom>
          <a:noFill/>
        </p:spPr>
        <p:txBody>
          <a:bodyPr wrap="square" rtlCol="0">
            <a:spAutoFit/>
          </a:bodyPr>
          <a:lstStyle/>
          <a:p>
            <a:pPr algn="ctr"/>
            <a:r>
              <a:rPr lang="en-US" sz="1600" b="1" dirty="0" smtClean="0">
                <a:latin typeface="Arial"/>
                <a:cs typeface="Arial"/>
              </a:rPr>
              <a:t>10</a:t>
            </a:r>
            <a:endParaRPr lang="en-US" sz="2000" b="1" dirty="0">
              <a:latin typeface="Arial"/>
              <a:cs typeface="Arial"/>
            </a:endParaRPr>
          </a:p>
        </p:txBody>
      </p:sp>
      <p:sp>
        <p:nvSpPr>
          <p:cNvPr id="97" name="TextBox 96"/>
          <p:cNvSpPr txBox="1"/>
          <p:nvPr/>
        </p:nvSpPr>
        <p:spPr>
          <a:xfrm flipH="1">
            <a:off x="4483406" y="1482597"/>
            <a:ext cx="441000" cy="338554"/>
          </a:xfrm>
          <a:prstGeom prst="rect">
            <a:avLst/>
          </a:prstGeom>
          <a:noFill/>
        </p:spPr>
        <p:txBody>
          <a:bodyPr wrap="square" rtlCol="0">
            <a:spAutoFit/>
          </a:bodyPr>
          <a:lstStyle/>
          <a:p>
            <a:pPr algn="ctr"/>
            <a:r>
              <a:rPr lang="en-US" sz="1600" b="1" dirty="0" smtClean="0">
                <a:latin typeface="Arial"/>
                <a:cs typeface="Arial"/>
              </a:rPr>
              <a:t>12</a:t>
            </a:r>
            <a:endParaRPr lang="en-US" sz="2000" b="1" dirty="0">
              <a:latin typeface="Arial"/>
              <a:cs typeface="Arial"/>
            </a:endParaRPr>
          </a:p>
        </p:txBody>
      </p:sp>
      <p:sp>
        <p:nvSpPr>
          <p:cNvPr id="99" name="TextBox 98"/>
          <p:cNvSpPr txBox="1"/>
          <p:nvPr/>
        </p:nvSpPr>
        <p:spPr>
          <a:xfrm flipH="1">
            <a:off x="2875947" y="1448749"/>
            <a:ext cx="441000" cy="338554"/>
          </a:xfrm>
          <a:prstGeom prst="rect">
            <a:avLst/>
          </a:prstGeom>
          <a:noFill/>
        </p:spPr>
        <p:txBody>
          <a:bodyPr wrap="square" rtlCol="0">
            <a:spAutoFit/>
          </a:bodyPr>
          <a:lstStyle/>
          <a:p>
            <a:pPr algn="ctr"/>
            <a:r>
              <a:rPr lang="en-US" sz="1600" b="1" dirty="0" smtClean="0">
                <a:latin typeface="Arial"/>
                <a:cs typeface="Arial"/>
              </a:rPr>
              <a:t>14</a:t>
            </a:r>
            <a:endParaRPr lang="en-US" sz="2000" b="1" dirty="0">
              <a:latin typeface="Arial"/>
              <a:cs typeface="Arial"/>
            </a:endParaRPr>
          </a:p>
        </p:txBody>
      </p:sp>
      <p:sp>
        <p:nvSpPr>
          <p:cNvPr id="100" name="TextBox 99"/>
          <p:cNvSpPr txBox="1"/>
          <p:nvPr/>
        </p:nvSpPr>
        <p:spPr>
          <a:xfrm flipH="1">
            <a:off x="1234080" y="1110195"/>
            <a:ext cx="441000" cy="338554"/>
          </a:xfrm>
          <a:prstGeom prst="rect">
            <a:avLst/>
          </a:prstGeom>
          <a:noFill/>
        </p:spPr>
        <p:txBody>
          <a:bodyPr wrap="square" rtlCol="0">
            <a:spAutoFit/>
          </a:bodyPr>
          <a:lstStyle/>
          <a:p>
            <a:pPr algn="ctr"/>
            <a:r>
              <a:rPr lang="en-US" sz="1600" b="1" dirty="0" smtClean="0">
                <a:latin typeface="Arial"/>
                <a:cs typeface="Arial"/>
              </a:rPr>
              <a:t>16</a:t>
            </a:r>
            <a:endParaRPr lang="en-US" sz="2000" b="1" dirty="0">
              <a:latin typeface="Arial"/>
              <a:cs typeface="Arial"/>
            </a:endParaRPr>
          </a:p>
        </p:txBody>
      </p:sp>
      <p:sp>
        <p:nvSpPr>
          <p:cNvPr id="101" name="TextBox 100"/>
          <p:cNvSpPr txBox="1"/>
          <p:nvPr/>
        </p:nvSpPr>
        <p:spPr>
          <a:xfrm flipH="1">
            <a:off x="1603200" y="2158330"/>
            <a:ext cx="441000" cy="338554"/>
          </a:xfrm>
          <a:prstGeom prst="rect">
            <a:avLst/>
          </a:prstGeom>
          <a:noFill/>
        </p:spPr>
        <p:txBody>
          <a:bodyPr wrap="square" rtlCol="0">
            <a:spAutoFit/>
          </a:bodyPr>
          <a:lstStyle/>
          <a:p>
            <a:pPr algn="ctr"/>
            <a:r>
              <a:rPr lang="en-US" sz="1600" b="1" dirty="0" smtClean="0">
                <a:latin typeface="Arial"/>
                <a:cs typeface="Arial"/>
              </a:rPr>
              <a:t>18</a:t>
            </a:r>
            <a:endParaRPr lang="en-US" sz="2000" b="1" dirty="0">
              <a:latin typeface="Arial"/>
              <a:cs typeface="Arial"/>
            </a:endParaRPr>
          </a:p>
        </p:txBody>
      </p:sp>
      <p:sp>
        <p:nvSpPr>
          <p:cNvPr id="102" name="TextBox 101"/>
          <p:cNvSpPr txBox="1"/>
          <p:nvPr/>
        </p:nvSpPr>
        <p:spPr>
          <a:xfrm flipH="1">
            <a:off x="981875" y="2013017"/>
            <a:ext cx="441000" cy="338554"/>
          </a:xfrm>
          <a:prstGeom prst="rect">
            <a:avLst/>
          </a:prstGeom>
          <a:noFill/>
        </p:spPr>
        <p:txBody>
          <a:bodyPr wrap="square" rtlCol="0">
            <a:spAutoFit/>
          </a:bodyPr>
          <a:lstStyle/>
          <a:p>
            <a:pPr algn="ctr"/>
            <a:r>
              <a:rPr lang="en-US" sz="1600" b="1" dirty="0" smtClean="0">
                <a:latin typeface="Arial"/>
                <a:cs typeface="Arial"/>
              </a:rPr>
              <a:t>20</a:t>
            </a:r>
            <a:endParaRPr lang="en-US" sz="2000" b="1" dirty="0">
              <a:latin typeface="Arial"/>
              <a:cs typeface="Arial"/>
            </a:endParaRPr>
          </a:p>
        </p:txBody>
      </p:sp>
      <p:sp>
        <p:nvSpPr>
          <p:cNvPr id="103" name="TextBox 102"/>
          <p:cNvSpPr txBox="1"/>
          <p:nvPr/>
        </p:nvSpPr>
        <p:spPr>
          <a:xfrm flipH="1">
            <a:off x="781100" y="2217671"/>
            <a:ext cx="441000" cy="338554"/>
          </a:xfrm>
          <a:prstGeom prst="rect">
            <a:avLst/>
          </a:prstGeom>
          <a:noFill/>
        </p:spPr>
        <p:txBody>
          <a:bodyPr wrap="square" rtlCol="0">
            <a:spAutoFit/>
          </a:bodyPr>
          <a:lstStyle/>
          <a:p>
            <a:pPr algn="ctr"/>
            <a:r>
              <a:rPr lang="en-US" sz="1600" b="1" dirty="0" smtClean="0">
                <a:latin typeface="Arial"/>
                <a:cs typeface="Arial"/>
              </a:rPr>
              <a:t>22</a:t>
            </a:r>
            <a:endParaRPr lang="en-US" sz="2000" b="1" dirty="0">
              <a:latin typeface="Arial"/>
              <a:cs typeface="Arial"/>
            </a:endParaRPr>
          </a:p>
        </p:txBody>
      </p:sp>
      <p:sp>
        <p:nvSpPr>
          <p:cNvPr id="104" name="TextBox 103"/>
          <p:cNvSpPr txBox="1"/>
          <p:nvPr/>
        </p:nvSpPr>
        <p:spPr>
          <a:xfrm flipH="1">
            <a:off x="2434947" y="3150496"/>
            <a:ext cx="441000" cy="338554"/>
          </a:xfrm>
          <a:prstGeom prst="rect">
            <a:avLst/>
          </a:prstGeom>
          <a:noFill/>
        </p:spPr>
        <p:txBody>
          <a:bodyPr wrap="square" rtlCol="0">
            <a:spAutoFit/>
          </a:bodyPr>
          <a:lstStyle/>
          <a:p>
            <a:pPr algn="ctr"/>
            <a:r>
              <a:rPr lang="en-US" sz="1600" b="1" dirty="0" smtClean="0">
                <a:latin typeface="Arial"/>
                <a:cs typeface="Arial"/>
              </a:rPr>
              <a:t>24</a:t>
            </a:r>
            <a:endParaRPr lang="en-US" sz="2000" b="1" dirty="0">
              <a:latin typeface="Arial"/>
              <a:cs typeface="Arial"/>
            </a:endParaRPr>
          </a:p>
        </p:txBody>
      </p:sp>
      <p:sp>
        <p:nvSpPr>
          <p:cNvPr id="105" name="TextBox 104"/>
          <p:cNvSpPr txBox="1"/>
          <p:nvPr/>
        </p:nvSpPr>
        <p:spPr>
          <a:xfrm flipH="1">
            <a:off x="2752820" y="3620846"/>
            <a:ext cx="441000" cy="338554"/>
          </a:xfrm>
          <a:prstGeom prst="rect">
            <a:avLst/>
          </a:prstGeom>
          <a:noFill/>
        </p:spPr>
        <p:txBody>
          <a:bodyPr wrap="square" rtlCol="0">
            <a:spAutoFit/>
          </a:bodyPr>
          <a:lstStyle/>
          <a:p>
            <a:pPr algn="ctr"/>
            <a:r>
              <a:rPr lang="en-US" sz="1600" b="1" dirty="0" smtClean="0">
                <a:latin typeface="Arial"/>
                <a:cs typeface="Arial"/>
              </a:rPr>
              <a:t>26</a:t>
            </a:r>
            <a:endParaRPr lang="en-US" sz="2000" b="1" dirty="0">
              <a:latin typeface="Arial"/>
              <a:cs typeface="Arial"/>
            </a:endParaRPr>
          </a:p>
        </p:txBody>
      </p:sp>
      <p:sp>
        <p:nvSpPr>
          <p:cNvPr id="106" name="TextBox 105"/>
          <p:cNvSpPr txBox="1"/>
          <p:nvPr/>
        </p:nvSpPr>
        <p:spPr>
          <a:xfrm flipH="1">
            <a:off x="2120021" y="4898640"/>
            <a:ext cx="441000" cy="338554"/>
          </a:xfrm>
          <a:prstGeom prst="rect">
            <a:avLst/>
          </a:prstGeom>
          <a:noFill/>
        </p:spPr>
        <p:txBody>
          <a:bodyPr wrap="square" rtlCol="0">
            <a:spAutoFit/>
          </a:bodyPr>
          <a:lstStyle/>
          <a:p>
            <a:pPr algn="ctr"/>
            <a:r>
              <a:rPr lang="en-US" sz="1600" b="1" dirty="0" smtClean="0">
                <a:latin typeface="Arial"/>
                <a:cs typeface="Arial"/>
              </a:rPr>
              <a:t>28</a:t>
            </a:r>
            <a:endParaRPr lang="en-US" sz="2000" b="1" dirty="0">
              <a:latin typeface="Arial"/>
              <a:cs typeface="Arial"/>
            </a:endParaRPr>
          </a:p>
        </p:txBody>
      </p:sp>
      <p:sp>
        <p:nvSpPr>
          <p:cNvPr id="107" name="TextBox 106"/>
          <p:cNvSpPr txBox="1"/>
          <p:nvPr/>
        </p:nvSpPr>
        <p:spPr>
          <a:xfrm flipH="1">
            <a:off x="4164332" y="5378328"/>
            <a:ext cx="441000" cy="338554"/>
          </a:xfrm>
          <a:prstGeom prst="rect">
            <a:avLst/>
          </a:prstGeom>
          <a:noFill/>
        </p:spPr>
        <p:txBody>
          <a:bodyPr wrap="square" rtlCol="0">
            <a:spAutoFit/>
          </a:bodyPr>
          <a:lstStyle/>
          <a:p>
            <a:pPr algn="ctr"/>
            <a:r>
              <a:rPr lang="en-US" sz="1600" b="1" dirty="0" smtClean="0">
                <a:latin typeface="Arial"/>
                <a:cs typeface="Arial"/>
              </a:rPr>
              <a:t>30</a:t>
            </a:r>
            <a:endParaRPr lang="en-US" sz="2000" b="1" dirty="0">
              <a:latin typeface="Arial"/>
              <a:cs typeface="Arial"/>
            </a:endParaRPr>
          </a:p>
        </p:txBody>
      </p:sp>
      <p:sp>
        <p:nvSpPr>
          <p:cNvPr id="108" name="TextBox 107"/>
          <p:cNvSpPr txBox="1"/>
          <p:nvPr/>
        </p:nvSpPr>
        <p:spPr>
          <a:xfrm flipH="1">
            <a:off x="3606000" y="3766159"/>
            <a:ext cx="441000" cy="338554"/>
          </a:xfrm>
          <a:prstGeom prst="rect">
            <a:avLst/>
          </a:prstGeom>
          <a:noFill/>
        </p:spPr>
        <p:txBody>
          <a:bodyPr wrap="square" rtlCol="0">
            <a:spAutoFit/>
          </a:bodyPr>
          <a:lstStyle/>
          <a:p>
            <a:pPr algn="ctr"/>
            <a:r>
              <a:rPr lang="en-US" sz="1600" b="1" dirty="0">
                <a:latin typeface="Arial"/>
                <a:cs typeface="Arial"/>
              </a:rPr>
              <a:t>1</a:t>
            </a:r>
            <a:endParaRPr lang="en-US" sz="2000" b="1" dirty="0">
              <a:latin typeface="Arial"/>
              <a:cs typeface="Arial"/>
            </a:endParaRPr>
          </a:p>
        </p:txBody>
      </p:sp>
      <p:sp>
        <p:nvSpPr>
          <p:cNvPr id="109" name="TextBox 108"/>
          <p:cNvSpPr txBox="1"/>
          <p:nvPr/>
        </p:nvSpPr>
        <p:spPr>
          <a:xfrm flipH="1">
            <a:off x="4080582" y="2564925"/>
            <a:ext cx="441000" cy="338554"/>
          </a:xfrm>
          <a:prstGeom prst="rect">
            <a:avLst/>
          </a:prstGeom>
          <a:noFill/>
        </p:spPr>
        <p:txBody>
          <a:bodyPr wrap="square" rtlCol="0">
            <a:spAutoFit/>
          </a:bodyPr>
          <a:lstStyle/>
          <a:p>
            <a:pPr algn="ctr"/>
            <a:r>
              <a:rPr lang="en-US" sz="1600" b="1" dirty="0" smtClean="0">
                <a:latin typeface="Arial"/>
                <a:cs typeface="Arial"/>
              </a:rPr>
              <a:t>3</a:t>
            </a:r>
            <a:endParaRPr lang="en-US" sz="2000" b="1" dirty="0">
              <a:latin typeface="Arial"/>
              <a:cs typeface="Arial"/>
            </a:endParaRPr>
          </a:p>
        </p:txBody>
      </p:sp>
      <p:sp>
        <p:nvSpPr>
          <p:cNvPr id="110" name="TextBox 109"/>
          <p:cNvSpPr txBox="1"/>
          <p:nvPr/>
        </p:nvSpPr>
        <p:spPr>
          <a:xfrm flipH="1">
            <a:off x="4485532" y="1675838"/>
            <a:ext cx="441000" cy="338554"/>
          </a:xfrm>
          <a:prstGeom prst="rect">
            <a:avLst/>
          </a:prstGeom>
          <a:noFill/>
        </p:spPr>
        <p:txBody>
          <a:bodyPr wrap="square" rtlCol="0">
            <a:spAutoFit/>
          </a:bodyPr>
          <a:lstStyle/>
          <a:p>
            <a:pPr algn="ctr"/>
            <a:r>
              <a:rPr lang="en-US" sz="1600" b="1" dirty="0">
                <a:latin typeface="Arial"/>
                <a:cs typeface="Arial"/>
              </a:rPr>
              <a:t>5</a:t>
            </a:r>
            <a:endParaRPr lang="en-US" sz="2000" b="1" dirty="0">
              <a:latin typeface="Arial"/>
              <a:cs typeface="Arial"/>
            </a:endParaRPr>
          </a:p>
        </p:txBody>
      </p:sp>
      <p:sp>
        <p:nvSpPr>
          <p:cNvPr id="111" name="TextBox 110"/>
          <p:cNvSpPr txBox="1"/>
          <p:nvPr/>
        </p:nvSpPr>
        <p:spPr>
          <a:xfrm flipH="1">
            <a:off x="3448624" y="2657783"/>
            <a:ext cx="441000" cy="338554"/>
          </a:xfrm>
          <a:prstGeom prst="rect">
            <a:avLst/>
          </a:prstGeom>
          <a:noFill/>
        </p:spPr>
        <p:txBody>
          <a:bodyPr wrap="square" rtlCol="0">
            <a:spAutoFit/>
          </a:bodyPr>
          <a:lstStyle/>
          <a:p>
            <a:pPr algn="ctr"/>
            <a:r>
              <a:rPr lang="en-US" sz="1600" b="1" dirty="0">
                <a:latin typeface="Arial"/>
                <a:cs typeface="Arial"/>
              </a:rPr>
              <a:t>7</a:t>
            </a:r>
            <a:endParaRPr lang="en-US" sz="2000" b="1" dirty="0">
              <a:latin typeface="Arial"/>
              <a:cs typeface="Arial"/>
            </a:endParaRPr>
          </a:p>
        </p:txBody>
      </p:sp>
      <p:sp>
        <p:nvSpPr>
          <p:cNvPr id="112" name="Content Placeholder 2"/>
          <p:cNvSpPr txBox="1">
            <a:spLocks/>
          </p:cNvSpPr>
          <p:nvPr/>
        </p:nvSpPr>
        <p:spPr>
          <a:xfrm>
            <a:off x="5834316" y="2136489"/>
            <a:ext cx="3651148" cy="2536358"/>
          </a:xfrm>
          <a:prstGeom prst="rect">
            <a:avLst/>
          </a:prstGeom>
        </p:spPr>
        <p:txBody>
          <a:bodyPr vert="horz" lIns="91440" tIns="45720" rIns="91440" bIns="45720" rtlCol="0">
            <a:normAutofit fontScale="5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3500" b="1" dirty="0" smtClean="0">
                <a:latin typeface="Arial" panose="020B0604020202020204" pitchFamily="34" charset="0"/>
                <a:cs typeface="Arial" panose="020B0604020202020204" pitchFamily="34" charset="0"/>
              </a:rPr>
              <a:t>TPV 1 Track</a:t>
            </a:r>
            <a:endParaRPr lang="en-US" sz="3500" b="1" dirty="0" smtClean="0">
              <a:latin typeface="Arial" panose="020B0604020202020204" pitchFamily="34" charset="0"/>
              <a:cs typeface="Arial" panose="020B0604020202020204" pitchFamily="34" charset="0"/>
            </a:endParaRPr>
          </a:p>
          <a:p>
            <a:pPr marL="0" indent="0">
              <a:lnSpc>
                <a:spcPct val="70000"/>
              </a:lnSpc>
              <a:buFont typeface="Arial"/>
              <a:buNone/>
            </a:pPr>
            <a:endParaRPr lang="en-US" sz="2900" dirty="0" smtClean="0">
              <a:latin typeface="Arial" panose="020B0604020202020204" pitchFamily="34" charset="0"/>
              <a:cs typeface="Arial" panose="020B0604020202020204" pitchFamily="34" charset="0"/>
            </a:endParaRPr>
          </a:p>
          <a:p>
            <a:pPr lvl="1"/>
            <a:r>
              <a:rPr lang="en-US" sz="2900" b="1" dirty="0" smtClean="0">
                <a:solidFill>
                  <a:srgbClr val="0000FF"/>
                </a:solidFill>
                <a:latin typeface="Arial" panose="020B0604020202020204" pitchFamily="34" charset="0"/>
                <a:cs typeface="Arial" panose="020B0604020202020204" pitchFamily="34" charset="0"/>
              </a:rPr>
              <a:t>Genesis:                             </a:t>
            </a:r>
          </a:p>
          <a:p>
            <a:pPr marL="457200" lvl="1" indent="0">
              <a:buNone/>
            </a:pPr>
            <a:r>
              <a:rPr lang="en-US" sz="2900" b="1" dirty="0">
                <a:solidFill>
                  <a:srgbClr val="0000FF"/>
                </a:solidFill>
                <a:latin typeface="Arial" panose="020B0604020202020204" pitchFamily="34" charset="0"/>
                <a:cs typeface="Arial" panose="020B0604020202020204" pitchFamily="34" charset="0"/>
              </a:rPr>
              <a:t> </a:t>
            </a:r>
            <a:r>
              <a:rPr lang="en-US" sz="2900" b="1" dirty="0" smtClean="0">
                <a:solidFill>
                  <a:srgbClr val="0000FF"/>
                </a:solidFill>
                <a:latin typeface="Arial" panose="020B0604020202020204" pitchFamily="34" charset="0"/>
                <a:cs typeface="Arial" panose="020B0604020202020204" pitchFamily="34" charset="0"/>
              </a:rPr>
              <a:t>    </a:t>
            </a:r>
            <a:r>
              <a:rPr lang="en-US" sz="2900" dirty="0" smtClean="0">
                <a:latin typeface="Arial" panose="020B0604020202020204" pitchFamily="34" charset="0"/>
                <a:cs typeface="Arial" panose="020B0604020202020204" pitchFamily="34" charset="0"/>
              </a:rPr>
              <a:t>0600 UTC </a:t>
            </a:r>
            <a:r>
              <a:rPr lang="en-US" sz="2900" dirty="0" smtClean="0">
                <a:latin typeface="Arial" panose="020B0604020202020204" pitchFamily="34" charset="0"/>
                <a:cs typeface="Arial" panose="020B0604020202020204" pitchFamily="34" charset="0"/>
              </a:rPr>
              <a:t>24 Nov 1996</a:t>
            </a:r>
            <a:endParaRPr lang="en-US" sz="2900" dirty="0" smtClean="0">
              <a:latin typeface="Arial" panose="020B0604020202020204" pitchFamily="34" charset="0"/>
              <a:cs typeface="Arial" panose="020B0604020202020204" pitchFamily="34" charset="0"/>
            </a:endParaRPr>
          </a:p>
          <a:p>
            <a:pPr lvl="1">
              <a:lnSpc>
                <a:spcPct val="70000"/>
              </a:lnSpc>
            </a:pPr>
            <a:endParaRPr lang="en-US" sz="2900" dirty="0" smtClean="0">
              <a:solidFill>
                <a:srgbClr val="0000FF"/>
              </a:solidFill>
              <a:latin typeface="Arial" panose="020B0604020202020204" pitchFamily="34" charset="0"/>
              <a:cs typeface="Arial" panose="020B0604020202020204" pitchFamily="34" charset="0"/>
            </a:endParaRPr>
          </a:p>
          <a:p>
            <a:pPr lvl="1"/>
            <a:r>
              <a:rPr lang="en-US" sz="2900" b="1" dirty="0" err="1" smtClean="0">
                <a:solidFill>
                  <a:srgbClr val="0000FF"/>
                </a:solidFill>
                <a:latin typeface="Arial" panose="020B0604020202020204" pitchFamily="34" charset="0"/>
                <a:cs typeface="Arial" panose="020B0604020202020204" pitchFamily="34" charset="0"/>
              </a:rPr>
              <a:t>Lysis</a:t>
            </a:r>
            <a:r>
              <a:rPr lang="en-US" sz="2900" b="1" dirty="0" smtClean="0">
                <a:solidFill>
                  <a:srgbClr val="0000FF"/>
                </a:solidFill>
                <a:latin typeface="Arial" panose="020B0604020202020204" pitchFamily="34" charset="0"/>
                <a:cs typeface="Arial" panose="020B0604020202020204" pitchFamily="34" charset="0"/>
              </a:rPr>
              <a:t>:                                </a:t>
            </a:r>
          </a:p>
          <a:p>
            <a:pPr marL="457200" lvl="1" indent="0">
              <a:buNone/>
            </a:pPr>
            <a:r>
              <a:rPr lang="en-US" sz="2900" b="1" dirty="0">
                <a:solidFill>
                  <a:srgbClr val="000000"/>
                </a:solidFill>
                <a:latin typeface="Arial" panose="020B0604020202020204" pitchFamily="34" charset="0"/>
                <a:cs typeface="Arial" panose="020B0604020202020204" pitchFamily="34" charset="0"/>
              </a:rPr>
              <a:t> </a:t>
            </a:r>
            <a:r>
              <a:rPr lang="en-US" sz="2900" b="1" dirty="0" smtClean="0">
                <a:solidFill>
                  <a:srgbClr val="000000"/>
                </a:solidFill>
                <a:latin typeface="Arial" panose="020B0604020202020204" pitchFamily="34" charset="0"/>
                <a:cs typeface="Arial" panose="020B0604020202020204" pitchFamily="34" charset="0"/>
              </a:rPr>
              <a:t>    </a:t>
            </a:r>
            <a:r>
              <a:rPr lang="en-US" sz="2900" dirty="0" smtClean="0">
                <a:solidFill>
                  <a:srgbClr val="000000"/>
                </a:solidFill>
                <a:latin typeface="Arial" panose="020B0604020202020204" pitchFamily="34" charset="0"/>
                <a:cs typeface="Arial" panose="020B0604020202020204" pitchFamily="34" charset="0"/>
              </a:rPr>
              <a:t>0000 UTC </a:t>
            </a:r>
            <a:r>
              <a:rPr lang="en-US" sz="2900" dirty="0">
                <a:solidFill>
                  <a:srgbClr val="000000"/>
                </a:solidFill>
                <a:latin typeface="Arial" panose="020B0604020202020204" pitchFamily="34" charset="0"/>
                <a:cs typeface="Arial" panose="020B0604020202020204" pitchFamily="34" charset="0"/>
              </a:rPr>
              <a:t>7</a:t>
            </a:r>
            <a:r>
              <a:rPr lang="en-US" sz="2900" dirty="0" smtClean="0">
                <a:solidFill>
                  <a:srgbClr val="000000"/>
                </a:solidFill>
                <a:latin typeface="Arial" panose="020B0604020202020204" pitchFamily="34" charset="0"/>
                <a:cs typeface="Arial" panose="020B0604020202020204" pitchFamily="34" charset="0"/>
              </a:rPr>
              <a:t> Jan 1997</a:t>
            </a:r>
            <a:endParaRPr lang="en-US" sz="2900" dirty="0" smtClean="0">
              <a:solidFill>
                <a:srgbClr val="000000"/>
              </a:solidFill>
              <a:latin typeface="Arial" panose="020B0604020202020204" pitchFamily="34" charset="0"/>
              <a:cs typeface="Arial" panose="020B0604020202020204" pitchFamily="34" charset="0"/>
            </a:endParaRPr>
          </a:p>
          <a:p>
            <a:pPr lvl="1">
              <a:lnSpc>
                <a:spcPct val="70000"/>
              </a:lnSpc>
            </a:pPr>
            <a:endParaRPr lang="en-US" sz="2900" dirty="0" smtClean="0">
              <a:solidFill>
                <a:srgbClr val="0000FF"/>
              </a:solidFill>
              <a:latin typeface="Arial" panose="020B0604020202020204" pitchFamily="34" charset="0"/>
              <a:cs typeface="Arial" panose="020B0604020202020204" pitchFamily="34" charset="0"/>
            </a:endParaRPr>
          </a:p>
          <a:p>
            <a:pPr lvl="1"/>
            <a:r>
              <a:rPr lang="en-US" sz="2900" b="1" dirty="0" smtClean="0">
                <a:solidFill>
                  <a:srgbClr val="0000FF"/>
                </a:solidFill>
                <a:latin typeface="Arial" panose="020B0604020202020204" pitchFamily="34" charset="0"/>
                <a:cs typeface="Arial" panose="020B0604020202020204" pitchFamily="34" charset="0"/>
              </a:rPr>
              <a:t>Lifetime:                           </a:t>
            </a:r>
          </a:p>
          <a:p>
            <a:pPr marL="457200" lvl="1" indent="0">
              <a:buNone/>
            </a:pPr>
            <a:r>
              <a:rPr lang="en-US" sz="2900" b="1" dirty="0">
                <a:solidFill>
                  <a:srgbClr val="000000"/>
                </a:solidFill>
                <a:latin typeface="Arial" panose="020B0604020202020204" pitchFamily="34" charset="0"/>
                <a:cs typeface="Arial" panose="020B0604020202020204" pitchFamily="34" charset="0"/>
              </a:rPr>
              <a:t> </a:t>
            </a:r>
            <a:r>
              <a:rPr lang="en-US" sz="2900" b="1" dirty="0" smtClean="0">
                <a:solidFill>
                  <a:srgbClr val="000000"/>
                </a:solidFill>
                <a:latin typeface="Arial" panose="020B0604020202020204" pitchFamily="34" charset="0"/>
                <a:cs typeface="Arial" panose="020B0604020202020204" pitchFamily="34" charset="0"/>
              </a:rPr>
              <a:t>    </a:t>
            </a:r>
            <a:r>
              <a:rPr lang="en-US" sz="2900" dirty="0" smtClean="0">
                <a:solidFill>
                  <a:srgbClr val="000000"/>
                </a:solidFill>
                <a:latin typeface="Arial" panose="020B0604020202020204" pitchFamily="34" charset="0"/>
                <a:cs typeface="Arial" panose="020B0604020202020204" pitchFamily="34" charset="0"/>
              </a:rPr>
              <a:t>44</a:t>
            </a:r>
            <a:r>
              <a:rPr lang="en-US" sz="2900" dirty="0" smtClean="0">
                <a:solidFill>
                  <a:srgbClr val="000000"/>
                </a:solidFill>
                <a:latin typeface="Arial" panose="020B0604020202020204" pitchFamily="34" charset="0"/>
                <a:cs typeface="Arial" panose="020B0604020202020204" pitchFamily="34" charset="0"/>
              </a:rPr>
              <a:t> </a:t>
            </a:r>
            <a:r>
              <a:rPr lang="en-US" sz="2900" dirty="0" smtClean="0">
                <a:solidFill>
                  <a:srgbClr val="000000"/>
                </a:solidFill>
                <a:latin typeface="Arial" panose="020B0604020202020204" pitchFamily="34" charset="0"/>
                <a:cs typeface="Arial" panose="020B0604020202020204" pitchFamily="34" charset="0"/>
              </a:rPr>
              <a:t>days</a:t>
            </a:r>
          </a:p>
          <a:p>
            <a:pPr lvl="1"/>
            <a:endParaRPr lang="en-US" sz="3500" dirty="0" smtClean="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p:txBody>
      </p:sp>
      <p:sp>
        <p:nvSpPr>
          <p:cNvPr id="113" name="5-Point Star 112"/>
          <p:cNvSpPr>
            <a:spLocks noChangeAspect="1"/>
          </p:cNvSpPr>
          <p:nvPr/>
        </p:nvSpPr>
        <p:spPr>
          <a:xfrm rot="10580098" flipV="1">
            <a:off x="1386625" y="2863092"/>
            <a:ext cx="256032" cy="256032"/>
          </a:xfrm>
          <a:prstGeom prst="star5">
            <a:avLst/>
          </a:prstGeom>
          <a:solidFill>
            <a:srgbClr val="FFFF0A"/>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Multiply 113"/>
          <p:cNvSpPr>
            <a:spLocks noChangeAspect="1"/>
          </p:cNvSpPr>
          <p:nvPr/>
        </p:nvSpPr>
        <p:spPr>
          <a:xfrm>
            <a:off x="3361948" y="2717902"/>
            <a:ext cx="256032" cy="256032"/>
          </a:xfrm>
          <a:prstGeom prst="mathMultiply">
            <a:avLst/>
          </a:prstGeom>
          <a:solidFill>
            <a:schemeClr val="bg1"/>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672161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8" name="Straight Connector 47"/>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52" name="Title 1"/>
          <p:cNvSpPr txBox="1">
            <a:spLocks/>
          </p:cNvSpPr>
          <p:nvPr/>
        </p:nvSpPr>
        <p:spPr>
          <a:xfrm>
            <a:off x="334284" y="-33716"/>
            <a:ext cx="6418208"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TPV and Cold Pool Tracks</a:t>
            </a:r>
            <a:endParaRPr lang="en-US" sz="2800" b="1" dirty="0">
              <a:solidFill>
                <a:srgbClr val="FF0000"/>
              </a:solidFill>
              <a:latin typeface="Arial" panose="020B0604020202020204" pitchFamily="34" charset="0"/>
              <a:cs typeface="Arial" panose="020B0604020202020204" pitchFamily="34" charset="0"/>
            </a:endParaRPr>
          </a:p>
        </p:txBody>
      </p:sp>
      <p:grpSp>
        <p:nvGrpSpPr>
          <p:cNvPr id="75" name="Group 74"/>
          <p:cNvGrpSpPr/>
          <p:nvPr/>
        </p:nvGrpSpPr>
        <p:grpSpPr>
          <a:xfrm>
            <a:off x="4616260" y="805216"/>
            <a:ext cx="4458045" cy="3840480"/>
            <a:chOff x="4616260" y="1528790"/>
            <a:chExt cx="4458045" cy="3840480"/>
          </a:xfrm>
        </p:grpSpPr>
        <p:pic>
          <p:nvPicPr>
            <p:cNvPr id="4" name="Picture 3" descr="Dec_1996_TPV_and_CP2_and_00Z.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6260" y="1528790"/>
              <a:ext cx="4458045" cy="3840480"/>
            </a:xfrm>
            <a:prstGeom prst="rect">
              <a:avLst/>
            </a:prstGeom>
            <a:ln w="3175">
              <a:solidFill>
                <a:schemeClr val="tx1"/>
              </a:solidFill>
            </a:ln>
          </p:spPr>
        </p:pic>
        <p:sp>
          <p:nvSpPr>
            <p:cNvPr id="24" name="TextBox 23"/>
            <p:cNvSpPr txBox="1"/>
            <p:nvPr/>
          </p:nvSpPr>
          <p:spPr>
            <a:xfrm flipH="1">
              <a:off x="6484384" y="2386196"/>
              <a:ext cx="441000" cy="338554"/>
            </a:xfrm>
            <a:prstGeom prst="rect">
              <a:avLst/>
            </a:prstGeom>
            <a:noFill/>
          </p:spPr>
          <p:txBody>
            <a:bodyPr wrap="square" rtlCol="0">
              <a:spAutoFit/>
            </a:bodyPr>
            <a:lstStyle/>
            <a:p>
              <a:pPr algn="ctr"/>
              <a:r>
                <a:rPr lang="en-US" sz="1600" b="1" dirty="0" smtClean="0">
                  <a:latin typeface="Arial"/>
                  <a:cs typeface="Arial"/>
                </a:rPr>
                <a:t>16</a:t>
              </a:r>
              <a:endParaRPr lang="en-US" sz="1600" b="1" dirty="0">
                <a:latin typeface="Arial"/>
                <a:cs typeface="Arial"/>
              </a:endParaRPr>
            </a:p>
          </p:txBody>
        </p:sp>
        <p:sp>
          <p:nvSpPr>
            <p:cNvPr id="25" name="TextBox 24"/>
            <p:cNvSpPr txBox="1"/>
            <p:nvPr/>
          </p:nvSpPr>
          <p:spPr>
            <a:xfrm flipH="1">
              <a:off x="6191174" y="3304882"/>
              <a:ext cx="441000" cy="338554"/>
            </a:xfrm>
            <a:prstGeom prst="rect">
              <a:avLst/>
            </a:prstGeom>
            <a:noFill/>
          </p:spPr>
          <p:txBody>
            <a:bodyPr wrap="square" rtlCol="0">
              <a:spAutoFit/>
            </a:bodyPr>
            <a:lstStyle/>
            <a:p>
              <a:pPr algn="ctr"/>
              <a:r>
                <a:rPr lang="en-US" sz="1600" b="1" dirty="0" smtClean="0">
                  <a:latin typeface="Arial"/>
                  <a:cs typeface="Arial"/>
                </a:rPr>
                <a:t>18</a:t>
              </a:r>
              <a:endParaRPr lang="en-US" b="1" dirty="0">
                <a:latin typeface="Arial"/>
                <a:cs typeface="Arial"/>
              </a:endParaRPr>
            </a:p>
          </p:txBody>
        </p:sp>
        <p:sp>
          <p:nvSpPr>
            <p:cNvPr id="26" name="TextBox 25"/>
            <p:cNvSpPr txBox="1"/>
            <p:nvPr/>
          </p:nvSpPr>
          <p:spPr>
            <a:xfrm flipH="1">
              <a:off x="6712927" y="3973376"/>
              <a:ext cx="441000" cy="338554"/>
            </a:xfrm>
            <a:prstGeom prst="rect">
              <a:avLst/>
            </a:prstGeom>
            <a:noFill/>
          </p:spPr>
          <p:txBody>
            <a:bodyPr wrap="square" rtlCol="0">
              <a:spAutoFit/>
            </a:bodyPr>
            <a:lstStyle/>
            <a:p>
              <a:pPr algn="ctr"/>
              <a:r>
                <a:rPr lang="en-US" sz="1600" b="1" dirty="0" smtClean="0">
                  <a:latin typeface="Arial"/>
                  <a:cs typeface="Arial"/>
                </a:rPr>
                <a:t>20</a:t>
              </a:r>
              <a:endParaRPr lang="en-US" sz="2400" b="1" dirty="0">
                <a:latin typeface="Arial"/>
                <a:cs typeface="Arial"/>
              </a:endParaRPr>
            </a:p>
          </p:txBody>
        </p:sp>
        <p:sp>
          <p:nvSpPr>
            <p:cNvPr id="27" name="TextBox 26"/>
            <p:cNvSpPr txBox="1"/>
            <p:nvPr/>
          </p:nvSpPr>
          <p:spPr>
            <a:xfrm flipH="1">
              <a:off x="6941169" y="4085839"/>
              <a:ext cx="441000" cy="338554"/>
            </a:xfrm>
            <a:prstGeom prst="rect">
              <a:avLst/>
            </a:prstGeom>
            <a:noFill/>
          </p:spPr>
          <p:txBody>
            <a:bodyPr wrap="square" rtlCol="0">
              <a:spAutoFit/>
            </a:bodyPr>
            <a:lstStyle/>
            <a:p>
              <a:pPr algn="ctr"/>
              <a:r>
                <a:rPr lang="en-US" sz="1600" b="1" dirty="0" smtClean="0">
                  <a:latin typeface="Arial"/>
                  <a:cs typeface="Arial"/>
                </a:rPr>
                <a:t>22</a:t>
              </a:r>
              <a:endParaRPr lang="en-US" sz="2400" b="1" dirty="0">
                <a:latin typeface="Arial"/>
                <a:cs typeface="Arial"/>
              </a:endParaRPr>
            </a:p>
          </p:txBody>
        </p:sp>
        <p:sp>
          <p:nvSpPr>
            <p:cNvPr id="28" name="TextBox 27"/>
            <p:cNvSpPr txBox="1"/>
            <p:nvPr/>
          </p:nvSpPr>
          <p:spPr>
            <a:xfrm flipH="1">
              <a:off x="7480104" y="3963840"/>
              <a:ext cx="441000" cy="338554"/>
            </a:xfrm>
            <a:prstGeom prst="rect">
              <a:avLst/>
            </a:prstGeom>
            <a:noFill/>
          </p:spPr>
          <p:txBody>
            <a:bodyPr wrap="square" rtlCol="0">
              <a:spAutoFit/>
            </a:bodyPr>
            <a:lstStyle/>
            <a:p>
              <a:pPr algn="ctr"/>
              <a:r>
                <a:rPr lang="en-US" sz="1600" b="1" dirty="0" smtClean="0">
                  <a:latin typeface="Arial"/>
                  <a:cs typeface="Arial"/>
                </a:rPr>
                <a:t>24</a:t>
              </a:r>
              <a:endParaRPr lang="en-US" sz="2400" b="1" dirty="0">
                <a:latin typeface="Arial"/>
                <a:cs typeface="Arial"/>
              </a:endParaRPr>
            </a:p>
          </p:txBody>
        </p:sp>
        <p:sp>
          <p:nvSpPr>
            <p:cNvPr id="29" name="TextBox 28"/>
            <p:cNvSpPr txBox="1"/>
            <p:nvPr/>
          </p:nvSpPr>
          <p:spPr>
            <a:xfrm flipH="1">
              <a:off x="6888079" y="3511693"/>
              <a:ext cx="441000" cy="338554"/>
            </a:xfrm>
            <a:prstGeom prst="rect">
              <a:avLst/>
            </a:prstGeom>
            <a:noFill/>
          </p:spPr>
          <p:txBody>
            <a:bodyPr wrap="square" rtlCol="0">
              <a:spAutoFit/>
            </a:bodyPr>
            <a:lstStyle/>
            <a:p>
              <a:pPr algn="ctr"/>
              <a:r>
                <a:rPr lang="en-US" sz="1600" b="1" dirty="0" smtClean="0">
                  <a:latin typeface="Arial"/>
                  <a:cs typeface="Arial"/>
                </a:rPr>
                <a:t>26</a:t>
              </a:r>
              <a:endParaRPr lang="en-US" sz="2400" b="1" dirty="0">
                <a:latin typeface="Arial"/>
                <a:cs typeface="Arial"/>
              </a:endParaRPr>
            </a:p>
          </p:txBody>
        </p:sp>
        <p:sp>
          <p:nvSpPr>
            <p:cNvPr id="30" name="TextBox 29"/>
            <p:cNvSpPr txBox="1"/>
            <p:nvPr/>
          </p:nvSpPr>
          <p:spPr>
            <a:xfrm flipH="1">
              <a:off x="6255477" y="3671456"/>
              <a:ext cx="441000" cy="338554"/>
            </a:xfrm>
            <a:prstGeom prst="rect">
              <a:avLst/>
            </a:prstGeom>
            <a:noFill/>
          </p:spPr>
          <p:txBody>
            <a:bodyPr wrap="square" rtlCol="0">
              <a:spAutoFit/>
            </a:bodyPr>
            <a:lstStyle/>
            <a:p>
              <a:pPr algn="ctr"/>
              <a:r>
                <a:rPr lang="en-US" sz="1600" b="1" dirty="0" smtClean="0">
                  <a:latin typeface="Arial"/>
                  <a:cs typeface="Arial"/>
                </a:rPr>
                <a:t>28</a:t>
              </a:r>
              <a:endParaRPr lang="en-US" sz="2400" b="1" dirty="0">
                <a:latin typeface="Arial"/>
                <a:cs typeface="Arial"/>
              </a:endParaRPr>
            </a:p>
          </p:txBody>
        </p:sp>
        <p:sp>
          <p:nvSpPr>
            <p:cNvPr id="31" name="TextBox 30"/>
            <p:cNvSpPr txBox="1"/>
            <p:nvPr/>
          </p:nvSpPr>
          <p:spPr>
            <a:xfrm flipH="1">
              <a:off x="6536749" y="4752187"/>
              <a:ext cx="441000" cy="338554"/>
            </a:xfrm>
            <a:prstGeom prst="rect">
              <a:avLst/>
            </a:prstGeom>
            <a:noFill/>
          </p:spPr>
          <p:txBody>
            <a:bodyPr wrap="square" rtlCol="0">
              <a:spAutoFit/>
            </a:bodyPr>
            <a:lstStyle/>
            <a:p>
              <a:pPr algn="ctr"/>
              <a:r>
                <a:rPr lang="en-US" sz="1600" b="1" dirty="0" smtClean="0">
                  <a:latin typeface="Arial"/>
                  <a:cs typeface="Arial"/>
                </a:rPr>
                <a:t>30</a:t>
              </a:r>
              <a:endParaRPr lang="en-US" sz="2400" b="1" dirty="0">
                <a:latin typeface="Arial"/>
                <a:cs typeface="Arial"/>
              </a:endParaRPr>
            </a:p>
          </p:txBody>
        </p:sp>
        <p:sp>
          <p:nvSpPr>
            <p:cNvPr id="33" name="TextBox 32"/>
            <p:cNvSpPr txBox="1"/>
            <p:nvPr/>
          </p:nvSpPr>
          <p:spPr>
            <a:xfrm flipH="1">
              <a:off x="7411321" y="4720484"/>
              <a:ext cx="441000" cy="338554"/>
            </a:xfrm>
            <a:prstGeom prst="rect">
              <a:avLst/>
            </a:prstGeom>
            <a:noFill/>
          </p:spPr>
          <p:txBody>
            <a:bodyPr wrap="square" rtlCol="0">
              <a:spAutoFit/>
            </a:bodyPr>
            <a:lstStyle/>
            <a:p>
              <a:pPr algn="ctr"/>
              <a:r>
                <a:rPr lang="en-US" sz="1600" b="1" dirty="0">
                  <a:latin typeface="Arial"/>
                  <a:cs typeface="Arial"/>
                </a:rPr>
                <a:t>1</a:t>
              </a:r>
              <a:endParaRPr lang="en-US" sz="2400" b="1" dirty="0">
                <a:latin typeface="Arial"/>
                <a:cs typeface="Arial"/>
              </a:endParaRPr>
            </a:p>
          </p:txBody>
        </p:sp>
        <p:sp>
          <p:nvSpPr>
            <p:cNvPr id="34" name="TextBox 33"/>
            <p:cNvSpPr txBox="1"/>
            <p:nvPr/>
          </p:nvSpPr>
          <p:spPr>
            <a:xfrm flipH="1">
              <a:off x="7727982" y="4561210"/>
              <a:ext cx="441000" cy="338554"/>
            </a:xfrm>
            <a:prstGeom prst="rect">
              <a:avLst/>
            </a:prstGeom>
            <a:noFill/>
          </p:spPr>
          <p:txBody>
            <a:bodyPr wrap="square" rtlCol="0">
              <a:spAutoFit/>
            </a:bodyPr>
            <a:lstStyle/>
            <a:p>
              <a:pPr algn="ctr"/>
              <a:r>
                <a:rPr lang="en-US" sz="1600" b="1" dirty="0">
                  <a:latin typeface="Arial"/>
                  <a:cs typeface="Arial"/>
                </a:rPr>
                <a:t>3</a:t>
              </a:r>
              <a:endParaRPr lang="en-US" sz="2400" b="1" dirty="0">
                <a:latin typeface="Arial"/>
                <a:cs typeface="Arial"/>
              </a:endParaRPr>
            </a:p>
          </p:txBody>
        </p:sp>
        <p:cxnSp>
          <p:nvCxnSpPr>
            <p:cNvPr id="58" name="Straight Arrow Connector 57"/>
            <p:cNvCxnSpPr/>
            <p:nvPr/>
          </p:nvCxnSpPr>
          <p:spPr>
            <a:xfrm flipH="1">
              <a:off x="6380189" y="2149906"/>
              <a:ext cx="303784" cy="236290"/>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9" name="Rectangle 58"/>
            <p:cNvSpPr/>
            <p:nvPr/>
          </p:nvSpPr>
          <p:spPr>
            <a:xfrm>
              <a:off x="6621792" y="1798804"/>
              <a:ext cx="1325002" cy="584776"/>
            </a:xfrm>
            <a:prstGeom prst="rect">
              <a:avLst/>
            </a:prstGeom>
            <a:noFill/>
          </p:spPr>
          <p:txBody>
            <a:bodyPr wrap="none" lIns="91440" tIns="45720" rIns="91440" bIns="45720">
              <a:spAutoFit/>
            </a:bodyPr>
            <a:lstStyle/>
            <a:p>
              <a:pPr algn="ctr"/>
              <a:r>
                <a:rPr lang="en-US" sz="3200" b="1" cap="none" spc="0" dirty="0" smtClean="0">
                  <a:ln w="15875">
                    <a:solidFill>
                      <a:schemeClr val="tx1"/>
                    </a:solidFill>
                    <a:prstDash val="solid"/>
                  </a:ln>
                  <a:solidFill>
                    <a:srgbClr val="F9202B"/>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TPV 2</a:t>
              </a:r>
              <a:endParaRPr lang="en-US" sz="2800" b="1" cap="none" spc="0" dirty="0">
                <a:ln w="15875">
                  <a:solidFill>
                    <a:schemeClr val="tx1"/>
                  </a:solidFill>
                  <a:prstDash val="solid"/>
                </a:ln>
                <a:solidFill>
                  <a:srgbClr val="F9202B"/>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63" name="Rectangle 62"/>
            <p:cNvSpPr/>
            <p:nvPr/>
          </p:nvSpPr>
          <p:spPr>
            <a:xfrm>
              <a:off x="7318886" y="2859138"/>
              <a:ext cx="1096374" cy="1077218"/>
            </a:xfrm>
            <a:prstGeom prst="rect">
              <a:avLst/>
            </a:prstGeom>
            <a:noFill/>
          </p:spPr>
          <p:txBody>
            <a:bodyPr wrap="none" lIns="91440" tIns="45720" rIns="91440" bIns="45720">
              <a:spAutoFit/>
            </a:bodyPr>
            <a:lstStyle/>
            <a:p>
              <a:pPr algn="ctr"/>
              <a:r>
                <a:rPr lang="en-US" sz="3200" b="1" cap="none" spc="0" dirty="0" smtClean="0">
                  <a:ln w="15875">
                    <a:solidFill>
                      <a:schemeClr val="tx1"/>
                    </a:solidFill>
                    <a:prstDash val="solid"/>
                  </a:ln>
                  <a:solidFill>
                    <a:srgbClr val="1171FF"/>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Cold </a:t>
              </a:r>
            </a:p>
            <a:p>
              <a:pPr algn="ctr"/>
              <a:r>
                <a:rPr lang="en-US" sz="3200" b="1" cap="none" spc="0" dirty="0" smtClean="0">
                  <a:ln w="15875">
                    <a:solidFill>
                      <a:schemeClr val="tx1"/>
                    </a:solidFill>
                    <a:prstDash val="solid"/>
                  </a:ln>
                  <a:solidFill>
                    <a:srgbClr val="1171FF"/>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Pool</a:t>
              </a:r>
              <a:endParaRPr lang="en-US" sz="3200" b="1" cap="none" spc="0" dirty="0">
                <a:ln w="15875">
                  <a:solidFill>
                    <a:schemeClr val="tx1"/>
                  </a:solidFill>
                  <a:prstDash val="solid"/>
                </a:ln>
                <a:solidFill>
                  <a:srgbClr val="1171FF"/>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cxnSp>
          <p:nvCxnSpPr>
            <p:cNvPr id="64" name="Straight Arrow Connector 63"/>
            <p:cNvCxnSpPr/>
            <p:nvPr/>
          </p:nvCxnSpPr>
          <p:spPr>
            <a:xfrm>
              <a:off x="7871449" y="3844201"/>
              <a:ext cx="81790" cy="695094"/>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5" name="Multiply 64"/>
            <p:cNvSpPr>
              <a:spLocks noChangeAspect="1"/>
            </p:cNvSpPr>
            <p:nvPr/>
          </p:nvSpPr>
          <p:spPr>
            <a:xfrm>
              <a:off x="7995219" y="4213831"/>
              <a:ext cx="228600" cy="228600"/>
            </a:xfrm>
            <a:prstGeom prst="mathMultiply">
              <a:avLst/>
            </a:prstGeom>
            <a:solidFill>
              <a:schemeClr val="bg1"/>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Multiply 68"/>
            <p:cNvSpPr>
              <a:spLocks noChangeAspect="1"/>
            </p:cNvSpPr>
            <p:nvPr/>
          </p:nvSpPr>
          <p:spPr>
            <a:xfrm>
              <a:off x="7009287" y="4754696"/>
              <a:ext cx="228600" cy="228600"/>
            </a:xfrm>
            <a:prstGeom prst="mathMultiply">
              <a:avLst/>
            </a:prstGeom>
            <a:solidFill>
              <a:schemeClr val="bg1"/>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5-Point Star 69"/>
            <p:cNvSpPr>
              <a:spLocks noChangeAspect="1"/>
            </p:cNvSpPr>
            <p:nvPr/>
          </p:nvSpPr>
          <p:spPr>
            <a:xfrm rot="10580098" flipV="1">
              <a:off x="5864372" y="1698220"/>
              <a:ext cx="201168" cy="201168"/>
            </a:xfrm>
            <a:prstGeom prst="star5">
              <a:avLst/>
            </a:prstGeom>
            <a:solidFill>
              <a:srgbClr val="FFFF0A"/>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5-Point Star 70"/>
            <p:cNvSpPr>
              <a:spLocks noChangeAspect="1"/>
            </p:cNvSpPr>
            <p:nvPr/>
          </p:nvSpPr>
          <p:spPr>
            <a:xfrm rot="10580098" flipV="1">
              <a:off x="7202131" y="4298540"/>
              <a:ext cx="201168" cy="201168"/>
            </a:xfrm>
            <a:prstGeom prst="star5">
              <a:avLst/>
            </a:prstGeom>
            <a:solidFill>
              <a:srgbClr val="FFFF0A"/>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2" name="5-Point Star 71"/>
          <p:cNvSpPr>
            <a:spLocks noChangeAspect="1"/>
          </p:cNvSpPr>
          <p:nvPr/>
        </p:nvSpPr>
        <p:spPr>
          <a:xfrm rot="10580098" flipV="1">
            <a:off x="3300105" y="4709347"/>
            <a:ext cx="256032" cy="256032"/>
          </a:xfrm>
          <a:prstGeom prst="star5">
            <a:avLst/>
          </a:prstGeom>
          <a:solidFill>
            <a:srgbClr val="FFFF0A"/>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Multiply 72"/>
          <p:cNvSpPr>
            <a:spLocks noChangeAspect="1"/>
          </p:cNvSpPr>
          <p:nvPr/>
        </p:nvSpPr>
        <p:spPr>
          <a:xfrm>
            <a:off x="4814085" y="4728085"/>
            <a:ext cx="256032" cy="256032"/>
          </a:xfrm>
          <a:prstGeom prst="mathMultiply">
            <a:avLst/>
          </a:prstGeom>
          <a:solidFill>
            <a:schemeClr val="bg1"/>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8" name="Group 77"/>
          <p:cNvGrpSpPr/>
          <p:nvPr/>
        </p:nvGrpSpPr>
        <p:grpSpPr>
          <a:xfrm>
            <a:off x="79096" y="805216"/>
            <a:ext cx="4458045" cy="3840480"/>
            <a:chOff x="79096" y="1455318"/>
            <a:chExt cx="4458045" cy="3840480"/>
          </a:xfrm>
        </p:grpSpPr>
        <p:grpSp>
          <p:nvGrpSpPr>
            <p:cNvPr id="76" name="Group 75"/>
            <p:cNvGrpSpPr/>
            <p:nvPr/>
          </p:nvGrpSpPr>
          <p:grpSpPr>
            <a:xfrm>
              <a:off x="79096" y="1455318"/>
              <a:ext cx="4458045" cy="3840480"/>
              <a:chOff x="79096" y="1528790"/>
              <a:chExt cx="4458045" cy="3840480"/>
            </a:xfrm>
          </p:grpSpPr>
          <p:pic>
            <p:nvPicPr>
              <p:cNvPr id="3" name="Picture 2" descr="Dec_1996_TPV_and_CP1_and_00Z.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96" y="1528790"/>
                <a:ext cx="4458045" cy="3840480"/>
              </a:xfrm>
              <a:prstGeom prst="rect">
                <a:avLst/>
              </a:prstGeom>
              <a:ln w="3175">
                <a:solidFill>
                  <a:schemeClr val="tx1"/>
                </a:solidFill>
              </a:ln>
            </p:spPr>
          </p:pic>
          <p:grpSp>
            <p:nvGrpSpPr>
              <p:cNvPr id="74" name="Group 73"/>
              <p:cNvGrpSpPr/>
              <p:nvPr/>
            </p:nvGrpSpPr>
            <p:grpSpPr>
              <a:xfrm>
                <a:off x="1288235" y="1719212"/>
                <a:ext cx="2718985" cy="3397493"/>
                <a:chOff x="1288235" y="1719212"/>
                <a:chExt cx="2718985" cy="3397493"/>
              </a:xfrm>
            </p:grpSpPr>
            <p:sp>
              <p:nvSpPr>
                <p:cNvPr id="5" name="5-Point Star 4"/>
                <p:cNvSpPr>
                  <a:spLocks noChangeAspect="1"/>
                </p:cNvSpPr>
                <p:nvPr/>
              </p:nvSpPr>
              <p:spPr>
                <a:xfrm rot="10580098" flipV="1">
                  <a:off x="1288235" y="1719212"/>
                  <a:ext cx="201168" cy="201168"/>
                </a:xfrm>
                <a:prstGeom prst="star5">
                  <a:avLst/>
                </a:prstGeom>
                <a:solidFill>
                  <a:srgbClr val="FFFF0A"/>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flipH="1">
                  <a:off x="1953169" y="2372881"/>
                  <a:ext cx="441000" cy="338554"/>
                </a:xfrm>
                <a:prstGeom prst="rect">
                  <a:avLst/>
                </a:prstGeom>
                <a:noFill/>
              </p:spPr>
              <p:txBody>
                <a:bodyPr wrap="square" rtlCol="0">
                  <a:spAutoFit/>
                </a:bodyPr>
                <a:lstStyle/>
                <a:p>
                  <a:pPr algn="ctr"/>
                  <a:r>
                    <a:rPr lang="en-US" sz="1600" b="1" dirty="0" smtClean="0">
                      <a:latin typeface="Arial"/>
                      <a:cs typeface="Arial"/>
                    </a:rPr>
                    <a:t>16</a:t>
                  </a:r>
                  <a:endParaRPr lang="en-US" sz="2000" b="1" dirty="0">
                    <a:latin typeface="Arial"/>
                    <a:cs typeface="Arial"/>
                  </a:endParaRPr>
                </a:p>
              </p:txBody>
            </p:sp>
            <p:sp>
              <p:nvSpPr>
                <p:cNvPr id="14" name="TextBox 13"/>
                <p:cNvSpPr txBox="1"/>
                <p:nvPr/>
              </p:nvSpPr>
              <p:spPr>
                <a:xfrm flipH="1">
                  <a:off x="1650258" y="3267719"/>
                  <a:ext cx="441000" cy="338554"/>
                </a:xfrm>
                <a:prstGeom prst="rect">
                  <a:avLst/>
                </a:prstGeom>
                <a:noFill/>
              </p:spPr>
              <p:txBody>
                <a:bodyPr wrap="square" rtlCol="0">
                  <a:spAutoFit/>
                </a:bodyPr>
                <a:lstStyle/>
                <a:p>
                  <a:pPr algn="ctr"/>
                  <a:r>
                    <a:rPr lang="en-US" sz="1600" b="1" dirty="0" smtClean="0">
                      <a:latin typeface="Arial"/>
                      <a:cs typeface="Arial"/>
                    </a:rPr>
                    <a:t>18</a:t>
                  </a:r>
                  <a:endParaRPr lang="en-US" b="1" dirty="0">
                    <a:latin typeface="Arial"/>
                    <a:cs typeface="Arial"/>
                  </a:endParaRPr>
                </a:p>
              </p:txBody>
            </p:sp>
            <p:sp>
              <p:nvSpPr>
                <p:cNvPr id="15" name="TextBox 14"/>
                <p:cNvSpPr txBox="1"/>
                <p:nvPr/>
              </p:nvSpPr>
              <p:spPr>
                <a:xfrm flipH="1">
                  <a:off x="2181003" y="3933119"/>
                  <a:ext cx="441000" cy="338554"/>
                </a:xfrm>
                <a:prstGeom prst="rect">
                  <a:avLst/>
                </a:prstGeom>
                <a:noFill/>
              </p:spPr>
              <p:txBody>
                <a:bodyPr wrap="square" rtlCol="0">
                  <a:spAutoFit/>
                </a:bodyPr>
                <a:lstStyle/>
                <a:p>
                  <a:pPr algn="ctr"/>
                  <a:r>
                    <a:rPr lang="en-US" sz="1600" b="1" dirty="0" smtClean="0">
                      <a:latin typeface="Arial"/>
                      <a:cs typeface="Arial"/>
                    </a:rPr>
                    <a:t>20</a:t>
                  </a:r>
                  <a:endParaRPr lang="en-US" b="1" dirty="0">
                    <a:latin typeface="Arial"/>
                    <a:cs typeface="Arial"/>
                  </a:endParaRPr>
                </a:p>
              </p:txBody>
            </p:sp>
            <p:sp>
              <p:nvSpPr>
                <p:cNvPr id="16" name="TextBox 15"/>
                <p:cNvSpPr txBox="1"/>
                <p:nvPr/>
              </p:nvSpPr>
              <p:spPr>
                <a:xfrm flipH="1">
                  <a:off x="2490836" y="4361373"/>
                  <a:ext cx="441000" cy="338554"/>
                </a:xfrm>
                <a:prstGeom prst="rect">
                  <a:avLst/>
                </a:prstGeom>
                <a:noFill/>
              </p:spPr>
              <p:txBody>
                <a:bodyPr wrap="square" rtlCol="0">
                  <a:spAutoFit/>
                </a:bodyPr>
                <a:lstStyle/>
                <a:p>
                  <a:pPr algn="ctr"/>
                  <a:r>
                    <a:rPr lang="en-US" sz="1600" b="1" dirty="0" smtClean="0">
                      <a:latin typeface="Arial"/>
                      <a:cs typeface="Arial"/>
                    </a:rPr>
                    <a:t>22</a:t>
                  </a:r>
                  <a:endParaRPr lang="en-US" sz="2400" b="1" dirty="0">
                    <a:latin typeface="Arial"/>
                    <a:cs typeface="Arial"/>
                  </a:endParaRPr>
                </a:p>
              </p:txBody>
            </p:sp>
            <p:sp>
              <p:nvSpPr>
                <p:cNvPr id="17" name="TextBox 16"/>
                <p:cNvSpPr txBox="1"/>
                <p:nvPr/>
              </p:nvSpPr>
              <p:spPr>
                <a:xfrm flipH="1">
                  <a:off x="1817627" y="4425081"/>
                  <a:ext cx="441000" cy="338554"/>
                </a:xfrm>
                <a:prstGeom prst="rect">
                  <a:avLst/>
                </a:prstGeom>
                <a:noFill/>
              </p:spPr>
              <p:txBody>
                <a:bodyPr wrap="square" rtlCol="0">
                  <a:spAutoFit/>
                </a:bodyPr>
                <a:lstStyle/>
                <a:p>
                  <a:pPr algn="ctr"/>
                  <a:r>
                    <a:rPr lang="en-US" sz="1600" b="1" dirty="0" smtClean="0">
                      <a:latin typeface="Arial"/>
                      <a:cs typeface="Arial"/>
                    </a:rPr>
                    <a:t>22</a:t>
                  </a:r>
                  <a:endParaRPr lang="en-US" b="1" dirty="0">
                    <a:latin typeface="Arial"/>
                    <a:cs typeface="Arial"/>
                  </a:endParaRPr>
                </a:p>
              </p:txBody>
            </p:sp>
            <p:sp>
              <p:nvSpPr>
                <p:cNvPr id="18" name="TextBox 17"/>
                <p:cNvSpPr txBox="1"/>
                <p:nvPr/>
              </p:nvSpPr>
              <p:spPr>
                <a:xfrm flipH="1">
                  <a:off x="2942331" y="3964770"/>
                  <a:ext cx="441000" cy="338554"/>
                </a:xfrm>
                <a:prstGeom prst="rect">
                  <a:avLst/>
                </a:prstGeom>
                <a:noFill/>
              </p:spPr>
              <p:txBody>
                <a:bodyPr wrap="square" rtlCol="0">
                  <a:spAutoFit/>
                </a:bodyPr>
                <a:lstStyle/>
                <a:p>
                  <a:pPr algn="ctr"/>
                  <a:r>
                    <a:rPr lang="en-US" sz="1600" b="1" dirty="0" smtClean="0">
                      <a:latin typeface="Arial"/>
                      <a:cs typeface="Arial"/>
                    </a:rPr>
                    <a:t>24</a:t>
                  </a:r>
                  <a:endParaRPr lang="en-US" sz="2400" b="1" dirty="0">
                    <a:latin typeface="Arial"/>
                    <a:cs typeface="Arial"/>
                  </a:endParaRPr>
                </a:p>
              </p:txBody>
            </p:sp>
            <p:sp>
              <p:nvSpPr>
                <p:cNvPr id="19" name="TextBox 18"/>
                <p:cNvSpPr txBox="1"/>
                <p:nvPr/>
              </p:nvSpPr>
              <p:spPr>
                <a:xfrm flipH="1">
                  <a:off x="2321322" y="3505647"/>
                  <a:ext cx="441000" cy="338554"/>
                </a:xfrm>
                <a:prstGeom prst="rect">
                  <a:avLst/>
                </a:prstGeom>
                <a:noFill/>
              </p:spPr>
              <p:txBody>
                <a:bodyPr wrap="square" rtlCol="0">
                  <a:spAutoFit/>
                </a:bodyPr>
                <a:lstStyle/>
                <a:p>
                  <a:pPr algn="ctr"/>
                  <a:r>
                    <a:rPr lang="en-US" sz="1600" b="1" dirty="0" smtClean="0">
                      <a:latin typeface="Arial"/>
                      <a:cs typeface="Arial"/>
                    </a:rPr>
                    <a:t>26</a:t>
                  </a:r>
                  <a:endParaRPr lang="en-US" sz="2400" b="1" dirty="0">
                    <a:latin typeface="Arial"/>
                    <a:cs typeface="Arial"/>
                  </a:endParaRPr>
                </a:p>
              </p:txBody>
            </p:sp>
            <p:sp>
              <p:nvSpPr>
                <p:cNvPr id="20" name="TextBox 19"/>
                <p:cNvSpPr txBox="1"/>
                <p:nvPr/>
              </p:nvSpPr>
              <p:spPr>
                <a:xfrm flipH="1">
                  <a:off x="1711623" y="3660778"/>
                  <a:ext cx="441000" cy="338554"/>
                </a:xfrm>
                <a:prstGeom prst="rect">
                  <a:avLst/>
                </a:prstGeom>
                <a:noFill/>
              </p:spPr>
              <p:txBody>
                <a:bodyPr wrap="square" rtlCol="0">
                  <a:spAutoFit/>
                </a:bodyPr>
                <a:lstStyle/>
                <a:p>
                  <a:pPr algn="ctr"/>
                  <a:r>
                    <a:rPr lang="en-US" sz="1600" b="1" dirty="0" smtClean="0">
                      <a:latin typeface="Arial"/>
                      <a:cs typeface="Arial"/>
                    </a:rPr>
                    <a:t>28</a:t>
                  </a:r>
                  <a:endParaRPr lang="en-US" b="1" dirty="0">
                    <a:latin typeface="Arial"/>
                    <a:cs typeface="Arial"/>
                  </a:endParaRPr>
                </a:p>
              </p:txBody>
            </p:sp>
            <p:sp>
              <p:nvSpPr>
                <p:cNvPr id="21" name="TextBox 20"/>
                <p:cNvSpPr txBox="1"/>
                <p:nvPr/>
              </p:nvSpPr>
              <p:spPr>
                <a:xfrm flipH="1">
                  <a:off x="1987890" y="4778151"/>
                  <a:ext cx="441000" cy="338554"/>
                </a:xfrm>
                <a:prstGeom prst="rect">
                  <a:avLst/>
                </a:prstGeom>
                <a:noFill/>
              </p:spPr>
              <p:txBody>
                <a:bodyPr wrap="square" rtlCol="0">
                  <a:spAutoFit/>
                </a:bodyPr>
                <a:lstStyle/>
                <a:p>
                  <a:pPr algn="ctr"/>
                  <a:r>
                    <a:rPr lang="en-US" sz="1600" b="1" dirty="0" smtClean="0">
                      <a:latin typeface="Arial"/>
                      <a:cs typeface="Arial"/>
                    </a:rPr>
                    <a:t>30</a:t>
                  </a:r>
                  <a:endParaRPr lang="en-US" b="1" dirty="0">
                    <a:latin typeface="Arial"/>
                    <a:cs typeface="Arial"/>
                  </a:endParaRPr>
                </a:p>
              </p:txBody>
            </p:sp>
            <p:sp>
              <p:nvSpPr>
                <p:cNvPr id="22" name="TextBox 21"/>
                <p:cNvSpPr txBox="1"/>
                <p:nvPr/>
              </p:nvSpPr>
              <p:spPr>
                <a:xfrm flipH="1">
                  <a:off x="2156818" y="4235481"/>
                  <a:ext cx="441000" cy="338554"/>
                </a:xfrm>
                <a:prstGeom prst="rect">
                  <a:avLst/>
                </a:prstGeom>
                <a:noFill/>
              </p:spPr>
              <p:txBody>
                <a:bodyPr wrap="square" rtlCol="0">
                  <a:spAutoFit/>
                </a:bodyPr>
                <a:lstStyle/>
                <a:p>
                  <a:pPr algn="ctr"/>
                  <a:r>
                    <a:rPr lang="en-US" sz="1600" b="1" dirty="0" smtClean="0">
                      <a:latin typeface="Arial"/>
                      <a:cs typeface="Arial"/>
                    </a:rPr>
                    <a:t>24</a:t>
                  </a:r>
                  <a:endParaRPr lang="en-US" sz="2400" b="1" dirty="0">
                    <a:latin typeface="Arial"/>
                    <a:cs typeface="Arial"/>
                  </a:endParaRPr>
                </a:p>
              </p:txBody>
            </p:sp>
            <p:sp>
              <p:nvSpPr>
                <p:cNvPr id="23" name="TextBox 22"/>
                <p:cNvSpPr txBox="1"/>
                <p:nvPr/>
              </p:nvSpPr>
              <p:spPr>
                <a:xfrm flipH="1">
                  <a:off x="2772817" y="4682917"/>
                  <a:ext cx="441000" cy="338554"/>
                </a:xfrm>
                <a:prstGeom prst="rect">
                  <a:avLst/>
                </a:prstGeom>
                <a:noFill/>
              </p:spPr>
              <p:txBody>
                <a:bodyPr wrap="square" rtlCol="0">
                  <a:spAutoFit/>
                </a:bodyPr>
                <a:lstStyle/>
                <a:p>
                  <a:pPr algn="ctr"/>
                  <a:r>
                    <a:rPr lang="en-US" sz="1600" b="1" dirty="0" smtClean="0">
                      <a:latin typeface="Arial"/>
                      <a:cs typeface="Arial"/>
                    </a:rPr>
                    <a:t>26</a:t>
                  </a:r>
                  <a:endParaRPr lang="en-US" b="1" dirty="0">
                    <a:latin typeface="Arial"/>
                    <a:cs typeface="Arial"/>
                  </a:endParaRPr>
                </a:p>
              </p:txBody>
            </p:sp>
            <p:cxnSp>
              <p:nvCxnSpPr>
                <p:cNvPr id="39" name="Straight Arrow Connector 38"/>
                <p:cNvCxnSpPr/>
                <p:nvPr/>
              </p:nvCxnSpPr>
              <p:spPr>
                <a:xfrm flipH="1">
                  <a:off x="1859334" y="2153446"/>
                  <a:ext cx="303784" cy="236290"/>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0" name="Rectangle 39"/>
                <p:cNvSpPr/>
                <p:nvPr/>
              </p:nvSpPr>
              <p:spPr>
                <a:xfrm>
                  <a:off x="2090354" y="1802344"/>
                  <a:ext cx="1325002" cy="584776"/>
                </a:xfrm>
                <a:prstGeom prst="rect">
                  <a:avLst/>
                </a:prstGeom>
                <a:noFill/>
              </p:spPr>
              <p:txBody>
                <a:bodyPr wrap="none" lIns="91440" tIns="45720" rIns="91440" bIns="45720">
                  <a:spAutoFit/>
                </a:bodyPr>
                <a:lstStyle/>
                <a:p>
                  <a:pPr algn="ctr"/>
                  <a:r>
                    <a:rPr lang="en-US" sz="3200" b="1" cap="none" spc="0" dirty="0" smtClean="0">
                      <a:ln w="15875">
                        <a:solidFill>
                          <a:schemeClr val="tx1"/>
                        </a:solidFill>
                        <a:prstDash val="solid"/>
                      </a:ln>
                      <a:solidFill>
                        <a:srgbClr val="F9202B"/>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TPV 2</a:t>
                  </a:r>
                  <a:endParaRPr lang="en-US" sz="2800" b="1" cap="none" spc="0" dirty="0">
                    <a:ln w="15875">
                      <a:solidFill>
                        <a:schemeClr val="tx1"/>
                      </a:solidFill>
                      <a:prstDash val="solid"/>
                    </a:ln>
                    <a:solidFill>
                      <a:srgbClr val="F9202B"/>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54" name="Rectangle 53"/>
                <p:cNvSpPr/>
                <p:nvPr/>
              </p:nvSpPr>
              <p:spPr>
                <a:xfrm>
                  <a:off x="2910846" y="2731045"/>
                  <a:ext cx="1096374" cy="1077218"/>
                </a:xfrm>
                <a:prstGeom prst="rect">
                  <a:avLst/>
                </a:prstGeom>
                <a:noFill/>
              </p:spPr>
              <p:txBody>
                <a:bodyPr wrap="none" lIns="91440" tIns="45720" rIns="91440" bIns="45720">
                  <a:spAutoFit/>
                </a:bodyPr>
                <a:lstStyle/>
                <a:p>
                  <a:pPr algn="ctr"/>
                  <a:r>
                    <a:rPr lang="en-US" sz="3200" b="1" cap="none" spc="0" dirty="0" smtClean="0">
                      <a:ln w="15875">
                        <a:solidFill>
                          <a:schemeClr val="tx1"/>
                        </a:solidFill>
                        <a:prstDash val="solid"/>
                      </a:ln>
                      <a:solidFill>
                        <a:srgbClr val="1171FF"/>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Cold </a:t>
                  </a:r>
                </a:p>
                <a:p>
                  <a:pPr algn="ctr"/>
                  <a:r>
                    <a:rPr lang="en-US" sz="3200" b="1" cap="none" spc="0" dirty="0" smtClean="0">
                      <a:ln w="15875">
                        <a:solidFill>
                          <a:schemeClr val="tx1"/>
                        </a:solidFill>
                        <a:prstDash val="solid"/>
                      </a:ln>
                      <a:solidFill>
                        <a:srgbClr val="1171FF"/>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Pool</a:t>
                  </a:r>
                  <a:endParaRPr lang="en-US" sz="3200" b="1" cap="none" spc="0" dirty="0">
                    <a:ln w="15875">
                      <a:solidFill>
                        <a:schemeClr val="tx1"/>
                      </a:solidFill>
                      <a:prstDash val="solid"/>
                    </a:ln>
                    <a:solidFill>
                      <a:srgbClr val="1171FF"/>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60" name="5-Point Star 59"/>
                <p:cNvSpPr>
                  <a:spLocks noChangeAspect="1"/>
                </p:cNvSpPr>
                <p:nvPr/>
              </p:nvSpPr>
              <p:spPr>
                <a:xfrm rot="10580098" flipV="1">
                  <a:off x="2175694" y="3017574"/>
                  <a:ext cx="201168" cy="201168"/>
                </a:xfrm>
                <a:prstGeom prst="star5">
                  <a:avLst/>
                </a:prstGeom>
                <a:solidFill>
                  <a:srgbClr val="FFFF0A"/>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Multiply 60"/>
                <p:cNvSpPr>
                  <a:spLocks noChangeAspect="1"/>
                </p:cNvSpPr>
                <p:nvPr/>
              </p:nvSpPr>
              <p:spPr>
                <a:xfrm>
                  <a:off x="3662302" y="4063716"/>
                  <a:ext cx="228600" cy="228600"/>
                </a:xfrm>
                <a:prstGeom prst="mathMultiply">
                  <a:avLst/>
                </a:prstGeom>
                <a:solidFill>
                  <a:schemeClr val="bg1"/>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2" name="Straight Arrow Connector 61"/>
                <p:cNvCxnSpPr/>
                <p:nvPr/>
              </p:nvCxnSpPr>
              <p:spPr>
                <a:xfrm>
                  <a:off x="3510410" y="3712268"/>
                  <a:ext cx="0" cy="698193"/>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sp>
          <p:nvSpPr>
            <p:cNvPr id="77" name="Multiply 76"/>
            <p:cNvSpPr>
              <a:spLocks noChangeAspect="1"/>
            </p:cNvSpPr>
            <p:nvPr/>
          </p:nvSpPr>
          <p:spPr>
            <a:xfrm>
              <a:off x="2428890" y="4679667"/>
              <a:ext cx="228600" cy="228600"/>
            </a:xfrm>
            <a:prstGeom prst="mathMultiply">
              <a:avLst/>
            </a:prstGeom>
            <a:solidFill>
              <a:schemeClr val="bg1"/>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1" name="TextBox 80"/>
          <p:cNvSpPr txBox="1"/>
          <p:nvPr/>
        </p:nvSpPr>
        <p:spPr>
          <a:xfrm>
            <a:off x="3537913" y="4656772"/>
            <a:ext cx="1404188" cy="338554"/>
          </a:xfrm>
          <a:prstGeom prst="rect">
            <a:avLst/>
          </a:prstGeom>
          <a:noFill/>
        </p:spPr>
        <p:txBody>
          <a:bodyPr wrap="square" rtlCol="0">
            <a:spAutoFit/>
          </a:bodyPr>
          <a:lstStyle/>
          <a:p>
            <a:r>
              <a:rPr lang="en-US" sz="1600" dirty="0" smtClean="0">
                <a:latin typeface="Arial"/>
                <a:cs typeface="Arial"/>
              </a:rPr>
              <a:t>Genesis</a:t>
            </a:r>
            <a:endParaRPr lang="en-US" sz="1600" dirty="0">
              <a:latin typeface="Arial"/>
              <a:cs typeface="Arial"/>
            </a:endParaRPr>
          </a:p>
        </p:txBody>
      </p:sp>
      <p:sp>
        <p:nvSpPr>
          <p:cNvPr id="82" name="TextBox 81"/>
          <p:cNvSpPr txBox="1"/>
          <p:nvPr/>
        </p:nvSpPr>
        <p:spPr>
          <a:xfrm>
            <a:off x="5041209" y="4658486"/>
            <a:ext cx="1404188" cy="338554"/>
          </a:xfrm>
          <a:prstGeom prst="rect">
            <a:avLst/>
          </a:prstGeom>
          <a:noFill/>
        </p:spPr>
        <p:txBody>
          <a:bodyPr wrap="square" rtlCol="0">
            <a:spAutoFit/>
          </a:bodyPr>
          <a:lstStyle/>
          <a:p>
            <a:r>
              <a:rPr lang="en-US" sz="1600" dirty="0" err="1" smtClean="0">
                <a:latin typeface="Arial"/>
                <a:cs typeface="Arial"/>
              </a:rPr>
              <a:t>Lysis</a:t>
            </a:r>
            <a:endParaRPr lang="en-US" sz="1600" dirty="0">
              <a:latin typeface="Arial"/>
              <a:cs typeface="Arial"/>
            </a:endParaRPr>
          </a:p>
        </p:txBody>
      </p:sp>
      <p:sp>
        <p:nvSpPr>
          <p:cNvPr id="85" name="Content Placeholder 2"/>
          <p:cNvSpPr txBox="1">
            <a:spLocks/>
          </p:cNvSpPr>
          <p:nvPr/>
        </p:nvSpPr>
        <p:spPr>
          <a:xfrm>
            <a:off x="259106" y="5175401"/>
            <a:ext cx="2683225" cy="1743730"/>
          </a:xfrm>
          <a:prstGeom prst="rect">
            <a:avLst/>
          </a:prstGeom>
        </p:spPr>
        <p:txBody>
          <a:bodyPr vert="horz" lIns="91440" tIns="45720" rIns="91440" bIns="45720" rtlCol="0">
            <a:normAutofit fontScale="4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3400" b="1" dirty="0" smtClean="0">
                <a:latin typeface="Arial" panose="020B0604020202020204" pitchFamily="34" charset="0"/>
                <a:cs typeface="Arial" panose="020B0604020202020204" pitchFamily="34" charset="0"/>
              </a:rPr>
              <a:t>TPV 2 Track</a:t>
            </a:r>
            <a:endParaRPr lang="en-US" sz="2900" dirty="0" smtClean="0">
              <a:latin typeface="Arial" panose="020B0604020202020204" pitchFamily="34" charset="0"/>
              <a:cs typeface="Arial" panose="020B0604020202020204" pitchFamily="34" charset="0"/>
            </a:endParaRPr>
          </a:p>
          <a:p>
            <a:r>
              <a:rPr lang="en-US" sz="2900" b="1" dirty="0" smtClean="0">
                <a:solidFill>
                  <a:srgbClr val="0000FF"/>
                </a:solidFill>
                <a:latin typeface="Arial" panose="020B0604020202020204" pitchFamily="34" charset="0"/>
                <a:cs typeface="Arial" panose="020B0604020202020204" pitchFamily="34" charset="0"/>
              </a:rPr>
              <a:t>Genesis</a:t>
            </a:r>
            <a:r>
              <a:rPr lang="en-US" sz="3300" b="1" dirty="0" smtClean="0">
                <a:solidFill>
                  <a:srgbClr val="0000FF"/>
                </a:solidFill>
                <a:latin typeface="Arial" panose="020B0604020202020204" pitchFamily="34" charset="0"/>
                <a:cs typeface="Arial" panose="020B0604020202020204" pitchFamily="34" charset="0"/>
              </a:rPr>
              <a:t>:                           </a:t>
            </a:r>
            <a:endParaRPr lang="en-US" sz="3300" b="1" dirty="0">
              <a:solidFill>
                <a:srgbClr val="0000FF"/>
              </a:solidFill>
              <a:latin typeface="Arial" panose="020B0604020202020204" pitchFamily="34" charset="0"/>
              <a:cs typeface="Arial" panose="020B0604020202020204" pitchFamily="34" charset="0"/>
            </a:endParaRPr>
          </a:p>
          <a:p>
            <a:pPr marL="0" indent="0">
              <a:buNone/>
            </a:pPr>
            <a:r>
              <a:rPr lang="en-US" sz="2900" b="1" dirty="0" smtClean="0">
                <a:solidFill>
                  <a:srgbClr val="0000FF"/>
                </a:solidFill>
                <a:latin typeface="Arial" panose="020B0604020202020204" pitchFamily="34" charset="0"/>
                <a:cs typeface="Arial" panose="020B0604020202020204" pitchFamily="34" charset="0"/>
              </a:rPr>
              <a:t>       </a:t>
            </a:r>
            <a:r>
              <a:rPr lang="en-US" sz="2900" dirty="0" smtClean="0">
                <a:latin typeface="Arial" panose="020B0604020202020204" pitchFamily="34" charset="0"/>
                <a:cs typeface="Arial" panose="020B0604020202020204" pitchFamily="34" charset="0"/>
              </a:rPr>
              <a:t>0600 </a:t>
            </a:r>
            <a:r>
              <a:rPr lang="en-US" sz="2900" dirty="0" smtClean="0">
                <a:latin typeface="Arial" panose="020B0604020202020204" pitchFamily="34" charset="0"/>
                <a:cs typeface="Arial" panose="020B0604020202020204" pitchFamily="34" charset="0"/>
              </a:rPr>
              <a:t>UTC </a:t>
            </a:r>
            <a:r>
              <a:rPr lang="en-US" sz="2900" dirty="0" smtClean="0">
                <a:latin typeface="Arial" panose="020B0604020202020204" pitchFamily="34" charset="0"/>
                <a:cs typeface="Arial" panose="020B0604020202020204" pitchFamily="34" charset="0"/>
              </a:rPr>
              <a:t>14 </a:t>
            </a:r>
            <a:r>
              <a:rPr lang="en-US" sz="2900" dirty="0" smtClean="0">
                <a:latin typeface="Arial" panose="020B0604020202020204" pitchFamily="34" charset="0"/>
                <a:cs typeface="Arial" panose="020B0604020202020204" pitchFamily="34" charset="0"/>
              </a:rPr>
              <a:t>Dec </a:t>
            </a:r>
            <a:r>
              <a:rPr lang="en-US" sz="2900" dirty="0" smtClean="0">
                <a:latin typeface="Arial" panose="020B0604020202020204" pitchFamily="34" charset="0"/>
                <a:cs typeface="Arial" panose="020B0604020202020204" pitchFamily="34" charset="0"/>
              </a:rPr>
              <a:t>1996</a:t>
            </a:r>
            <a:endParaRPr lang="en-US" sz="2900" dirty="0" smtClean="0">
              <a:solidFill>
                <a:srgbClr val="0000FF"/>
              </a:solidFill>
              <a:latin typeface="Arial" panose="020B0604020202020204" pitchFamily="34" charset="0"/>
              <a:cs typeface="Arial" panose="020B0604020202020204" pitchFamily="34" charset="0"/>
            </a:endParaRPr>
          </a:p>
          <a:p>
            <a:r>
              <a:rPr lang="en-US" sz="2900" b="1" dirty="0" err="1" smtClean="0">
                <a:solidFill>
                  <a:srgbClr val="0000FF"/>
                </a:solidFill>
                <a:latin typeface="Arial" panose="020B0604020202020204" pitchFamily="34" charset="0"/>
                <a:cs typeface="Arial" panose="020B0604020202020204" pitchFamily="34" charset="0"/>
              </a:rPr>
              <a:t>Lysis</a:t>
            </a:r>
            <a:r>
              <a:rPr lang="en-US" sz="2900" b="1" dirty="0" smtClean="0">
                <a:solidFill>
                  <a:srgbClr val="0000FF"/>
                </a:solidFill>
                <a:latin typeface="Arial" panose="020B0604020202020204" pitchFamily="34" charset="0"/>
                <a:cs typeface="Arial" panose="020B0604020202020204" pitchFamily="34" charset="0"/>
              </a:rPr>
              <a:t>:                                      </a:t>
            </a:r>
          </a:p>
          <a:p>
            <a:pPr marL="0" indent="0">
              <a:buNone/>
            </a:pPr>
            <a:r>
              <a:rPr lang="en-US" sz="2900" b="1" dirty="0">
                <a:solidFill>
                  <a:srgbClr val="0000FF"/>
                </a:solidFill>
                <a:latin typeface="Arial" panose="020B0604020202020204" pitchFamily="34" charset="0"/>
                <a:cs typeface="Arial" panose="020B0604020202020204" pitchFamily="34" charset="0"/>
              </a:rPr>
              <a:t> </a:t>
            </a:r>
            <a:r>
              <a:rPr lang="en-US" sz="2900" b="1" dirty="0" smtClean="0">
                <a:solidFill>
                  <a:srgbClr val="0000FF"/>
                </a:solidFill>
                <a:latin typeface="Arial" panose="020B0604020202020204" pitchFamily="34" charset="0"/>
                <a:cs typeface="Arial" panose="020B0604020202020204" pitchFamily="34" charset="0"/>
              </a:rPr>
              <a:t>      </a:t>
            </a:r>
            <a:r>
              <a:rPr lang="en-US" sz="2900" dirty="0" smtClean="0">
                <a:solidFill>
                  <a:srgbClr val="000000"/>
                </a:solidFill>
                <a:latin typeface="Arial" panose="020B0604020202020204" pitchFamily="34" charset="0"/>
                <a:cs typeface="Arial" panose="020B0604020202020204" pitchFamily="34" charset="0"/>
              </a:rPr>
              <a:t>0600 </a:t>
            </a:r>
            <a:r>
              <a:rPr lang="en-US" sz="2900" dirty="0" smtClean="0">
                <a:solidFill>
                  <a:srgbClr val="000000"/>
                </a:solidFill>
                <a:latin typeface="Arial" panose="020B0604020202020204" pitchFamily="34" charset="0"/>
                <a:cs typeface="Arial" panose="020B0604020202020204" pitchFamily="34" charset="0"/>
              </a:rPr>
              <a:t>UTC </a:t>
            </a:r>
            <a:r>
              <a:rPr lang="en-US" sz="2900" dirty="0" smtClean="0">
                <a:solidFill>
                  <a:srgbClr val="000000"/>
                </a:solidFill>
                <a:latin typeface="Arial" panose="020B0604020202020204" pitchFamily="34" charset="0"/>
                <a:cs typeface="Arial" panose="020B0604020202020204" pitchFamily="34" charset="0"/>
              </a:rPr>
              <a:t>30</a:t>
            </a:r>
            <a:r>
              <a:rPr lang="en-US" sz="2900" dirty="0" smtClean="0">
                <a:solidFill>
                  <a:srgbClr val="000000"/>
                </a:solidFill>
                <a:latin typeface="Arial" panose="020B0604020202020204" pitchFamily="34" charset="0"/>
                <a:cs typeface="Arial" panose="020B0604020202020204" pitchFamily="34" charset="0"/>
              </a:rPr>
              <a:t> Dec 1996</a:t>
            </a:r>
            <a:endParaRPr lang="en-US" sz="2900" dirty="0" smtClean="0">
              <a:solidFill>
                <a:srgbClr val="0000FF"/>
              </a:solidFill>
              <a:latin typeface="Arial" panose="020B0604020202020204" pitchFamily="34" charset="0"/>
              <a:cs typeface="Arial" panose="020B0604020202020204" pitchFamily="34" charset="0"/>
            </a:endParaRPr>
          </a:p>
          <a:p>
            <a:r>
              <a:rPr lang="en-US" sz="2900" b="1" dirty="0" smtClean="0">
                <a:solidFill>
                  <a:srgbClr val="0000FF"/>
                </a:solidFill>
                <a:latin typeface="Arial" panose="020B0604020202020204" pitchFamily="34" charset="0"/>
                <a:cs typeface="Arial" panose="020B0604020202020204" pitchFamily="34" charset="0"/>
              </a:rPr>
              <a:t>Lifetime:                          </a:t>
            </a:r>
            <a:r>
              <a:rPr lang="en-US" sz="2900" b="1" dirty="0" smtClean="0">
                <a:solidFill>
                  <a:srgbClr val="0000FF"/>
                </a:solidFill>
                <a:latin typeface="Arial" panose="020B0604020202020204" pitchFamily="34" charset="0"/>
                <a:cs typeface="Arial" panose="020B0604020202020204" pitchFamily="34" charset="0"/>
              </a:rPr>
              <a:t> </a:t>
            </a:r>
            <a:r>
              <a:rPr lang="en-US" sz="2900" b="1" dirty="0" smtClean="0">
                <a:solidFill>
                  <a:srgbClr val="000000"/>
                </a:solidFill>
                <a:latin typeface="Arial" panose="020B0604020202020204" pitchFamily="34" charset="0"/>
                <a:cs typeface="Arial" panose="020B0604020202020204" pitchFamily="34" charset="0"/>
              </a:rPr>
              <a:t> </a:t>
            </a:r>
            <a:r>
              <a:rPr lang="en-US" sz="2900" dirty="0" smtClean="0">
                <a:solidFill>
                  <a:srgbClr val="000000"/>
                </a:solidFill>
                <a:latin typeface="Arial" panose="020B0604020202020204" pitchFamily="34" charset="0"/>
                <a:cs typeface="Arial" panose="020B0604020202020204" pitchFamily="34" charset="0"/>
              </a:rPr>
              <a:t>~</a:t>
            </a:r>
            <a:r>
              <a:rPr lang="en-US" sz="2900" dirty="0" smtClean="0">
                <a:solidFill>
                  <a:srgbClr val="000000"/>
                </a:solidFill>
                <a:latin typeface="Arial" panose="020B0604020202020204" pitchFamily="34" charset="0"/>
                <a:cs typeface="Arial" panose="020B0604020202020204" pitchFamily="34" charset="0"/>
              </a:rPr>
              <a:t>16</a:t>
            </a:r>
            <a:r>
              <a:rPr lang="en-US" sz="2900" dirty="0" smtClean="0">
                <a:solidFill>
                  <a:srgbClr val="000000"/>
                </a:solidFill>
                <a:latin typeface="Arial" panose="020B0604020202020204" pitchFamily="34" charset="0"/>
                <a:cs typeface="Arial" panose="020B0604020202020204" pitchFamily="34" charset="0"/>
              </a:rPr>
              <a:t> </a:t>
            </a:r>
            <a:r>
              <a:rPr lang="en-US" sz="2900" dirty="0" smtClean="0">
                <a:solidFill>
                  <a:srgbClr val="000000"/>
                </a:solidFill>
                <a:latin typeface="Arial" panose="020B0604020202020204" pitchFamily="34" charset="0"/>
                <a:cs typeface="Arial" panose="020B0604020202020204" pitchFamily="34" charset="0"/>
              </a:rPr>
              <a:t>days</a:t>
            </a:r>
          </a:p>
          <a:p>
            <a:pPr lvl="1"/>
            <a:endParaRPr lang="en-US" sz="2000" dirty="0">
              <a:latin typeface="Arial" panose="020B0604020202020204" pitchFamily="34" charset="0"/>
              <a:cs typeface="Arial" panose="020B0604020202020204" pitchFamily="34" charset="0"/>
            </a:endParaRPr>
          </a:p>
        </p:txBody>
      </p:sp>
      <p:sp>
        <p:nvSpPr>
          <p:cNvPr id="86" name="Content Placeholder 2"/>
          <p:cNvSpPr txBox="1">
            <a:spLocks/>
          </p:cNvSpPr>
          <p:nvPr/>
        </p:nvSpPr>
        <p:spPr>
          <a:xfrm>
            <a:off x="3251027" y="5175401"/>
            <a:ext cx="2683225" cy="1743730"/>
          </a:xfrm>
          <a:prstGeom prst="rect">
            <a:avLst/>
          </a:prstGeom>
        </p:spPr>
        <p:txBody>
          <a:bodyPr vert="horz" lIns="91440" tIns="45720" rIns="91440" bIns="45720" rtlCol="0">
            <a:normAutofit fontScale="4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3400" b="1" dirty="0" smtClean="0">
                <a:latin typeface="Arial" panose="020B0604020202020204" pitchFamily="34" charset="0"/>
                <a:cs typeface="Arial" panose="020B0604020202020204" pitchFamily="34" charset="0"/>
              </a:rPr>
              <a:t>Cold Pool Track (left)</a:t>
            </a:r>
            <a:endParaRPr lang="en-US" sz="2900" dirty="0" smtClean="0">
              <a:latin typeface="Arial" panose="020B0604020202020204" pitchFamily="34" charset="0"/>
              <a:cs typeface="Arial" panose="020B0604020202020204" pitchFamily="34" charset="0"/>
            </a:endParaRPr>
          </a:p>
          <a:p>
            <a:r>
              <a:rPr lang="en-US" sz="2900" b="1" dirty="0" smtClean="0">
                <a:solidFill>
                  <a:srgbClr val="0000FF"/>
                </a:solidFill>
                <a:latin typeface="Arial" panose="020B0604020202020204" pitchFamily="34" charset="0"/>
                <a:cs typeface="Arial" panose="020B0604020202020204" pitchFamily="34" charset="0"/>
              </a:rPr>
              <a:t>Genesis</a:t>
            </a:r>
            <a:r>
              <a:rPr lang="en-US" sz="3300" b="1" dirty="0" smtClean="0">
                <a:solidFill>
                  <a:srgbClr val="0000FF"/>
                </a:solidFill>
                <a:latin typeface="Arial" panose="020B0604020202020204" pitchFamily="34" charset="0"/>
                <a:cs typeface="Arial" panose="020B0604020202020204" pitchFamily="34" charset="0"/>
              </a:rPr>
              <a:t>:                           </a:t>
            </a:r>
            <a:endParaRPr lang="en-US" sz="3300" b="1" dirty="0">
              <a:solidFill>
                <a:srgbClr val="0000FF"/>
              </a:solidFill>
              <a:latin typeface="Arial" panose="020B0604020202020204" pitchFamily="34" charset="0"/>
              <a:cs typeface="Arial" panose="020B0604020202020204" pitchFamily="34" charset="0"/>
            </a:endParaRPr>
          </a:p>
          <a:p>
            <a:pPr marL="0" indent="0">
              <a:buNone/>
            </a:pPr>
            <a:r>
              <a:rPr lang="en-US" sz="2900" b="1" dirty="0" smtClean="0">
                <a:solidFill>
                  <a:srgbClr val="0000FF"/>
                </a:solidFill>
                <a:latin typeface="Arial" panose="020B0604020202020204" pitchFamily="34" charset="0"/>
                <a:cs typeface="Arial" panose="020B0604020202020204" pitchFamily="34" charset="0"/>
              </a:rPr>
              <a:t>       </a:t>
            </a:r>
            <a:r>
              <a:rPr lang="en-US" sz="2900" dirty="0" smtClean="0">
                <a:latin typeface="Arial" panose="020B0604020202020204" pitchFamily="34" charset="0"/>
                <a:cs typeface="Arial" panose="020B0604020202020204" pitchFamily="34" charset="0"/>
              </a:rPr>
              <a:t>12</a:t>
            </a:r>
            <a:r>
              <a:rPr lang="en-US" sz="2900" dirty="0" smtClean="0">
                <a:latin typeface="Arial" panose="020B0604020202020204" pitchFamily="34" charset="0"/>
                <a:cs typeface="Arial" panose="020B0604020202020204" pitchFamily="34" charset="0"/>
              </a:rPr>
              <a:t>00 </a:t>
            </a:r>
            <a:r>
              <a:rPr lang="en-US" sz="2900" dirty="0" smtClean="0">
                <a:latin typeface="Arial" panose="020B0604020202020204" pitchFamily="34" charset="0"/>
                <a:cs typeface="Arial" panose="020B0604020202020204" pitchFamily="34" charset="0"/>
              </a:rPr>
              <a:t>UTC </a:t>
            </a:r>
            <a:r>
              <a:rPr lang="en-US" sz="2900" dirty="0" smtClean="0">
                <a:latin typeface="Arial" panose="020B0604020202020204" pitchFamily="34" charset="0"/>
                <a:cs typeface="Arial" panose="020B0604020202020204" pitchFamily="34" charset="0"/>
              </a:rPr>
              <a:t>17 </a:t>
            </a:r>
            <a:r>
              <a:rPr lang="en-US" sz="2900" dirty="0" smtClean="0">
                <a:latin typeface="Arial" panose="020B0604020202020204" pitchFamily="34" charset="0"/>
                <a:cs typeface="Arial" panose="020B0604020202020204" pitchFamily="34" charset="0"/>
              </a:rPr>
              <a:t>Dec </a:t>
            </a:r>
            <a:r>
              <a:rPr lang="en-US" sz="2900" dirty="0" smtClean="0">
                <a:latin typeface="Arial" panose="020B0604020202020204" pitchFamily="34" charset="0"/>
                <a:cs typeface="Arial" panose="020B0604020202020204" pitchFamily="34" charset="0"/>
              </a:rPr>
              <a:t>1996</a:t>
            </a:r>
            <a:endParaRPr lang="en-US" sz="2900" dirty="0" smtClean="0">
              <a:solidFill>
                <a:srgbClr val="0000FF"/>
              </a:solidFill>
              <a:latin typeface="Arial" panose="020B0604020202020204" pitchFamily="34" charset="0"/>
              <a:cs typeface="Arial" panose="020B0604020202020204" pitchFamily="34" charset="0"/>
            </a:endParaRPr>
          </a:p>
          <a:p>
            <a:r>
              <a:rPr lang="en-US" sz="2900" b="1" dirty="0" err="1" smtClean="0">
                <a:solidFill>
                  <a:srgbClr val="0000FF"/>
                </a:solidFill>
                <a:latin typeface="Arial" panose="020B0604020202020204" pitchFamily="34" charset="0"/>
                <a:cs typeface="Arial" panose="020B0604020202020204" pitchFamily="34" charset="0"/>
              </a:rPr>
              <a:t>Lysis</a:t>
            </a:r>
            <a:r>
              <a:rPr lang="en-US" sz="2900" b="1" dirty="0" smtClean="0">
                <a:solidFill>
                  <a:srgbClr val="0000FF"/>
                </a:solidFill>
                <a:latin typeface="Arial" panose="020B0604020202020204" pitchFamily="34" charset="0"/>
                <a:cs typeface="Arial" panose="020B0604020202020204" pitchFamily="34" charset="0"/>
              </a:rPr>
              <a:t>:                                      </a:t>
            </a:r>
          </a:p>
          <a:p>
            <a:pPr marL="0" indent="0">
              <a:buNone/>
            </a:pPr>
            <a:r>
              <a:rPr lang="en-US" sz="2900" b="1" dirty="0">
                <a:solidFill>
                  <a:srgbClr val="0000FF"/>
                </a:solidFill>
                <a:latin typeface="Arial" panose="020B0604020202020204" pitchFamily="34" charset="0"/>
                <a:cs typeface="Arial" panose="020B0604020202020204" pitchFamily="34" charset="0"/>
              </a:rPr>
              <a:t> </a:t>
            </a:r>
            <a:r>
              <a:rPr lang="en-US" sz="2900" b="1" dirty="0" smtClean="0">
                <a:solidFill>
                  <a:srgbClr val="0000FF"/>
                </a:solidFill>
                <a:latin typeface="Arial" panose="020B0604020202020204" pitchFamily="34" charset="0"/>
                <a:cs typeface="Arial" panose="020B0604020202020204" pitchFamily="34" charset="0"/>
              </a:rPr>
              <a:t>      </a:t>
            </a:r>
            <a:r>
              <a:rPr lang="en-US" sz="2900" dirty="0" smtClean="0">
                <a:solidFill>
                  <a:srgbClr val="000000"/>
                </a:solidFill>
                <a:latin typeface="Arial" panose="020B0604020202020204" pitchFamily="34" charset="0"/>
                <a:cs typeface="Arial" panose="020B0604020202020204" pitchFamily="34" charset="0"/>
              </a:rPr>
              <a:t>18</a:t>
            </a:r>
            <a:r>
              <a:rPr lang="en-US" sz="2900" dirty="0" smtClean="0">
                <a:solidFill>
                  <a:srgbClr val="000000"/>
                </a:solidFill>
                <a:latin typeface="Arial" panose="020B0604020202020204" pitchFamily="34" charset="0"/>
                <a:cs typeface="Arial" panose="020B0604020202020204" pitchFamily="34" charset="0"/>
              </a:rPr>
              <a:t>00 </a:t>
            </a:r>
            <a:r>
              <a:rPr lang="en-US" sz="2900" dirty="0" smtClean="0">
                <a:solidFill>
                  <a:srgbClr val="000000"/>
                </a:solidFill>
                <a:latin typeface="Arial" panose="020B0604020202020204" pitchFamily="34" charset="0"/>
                <a:cs typeface="Arial" panose="020B0604020202020204" pitchFamily="34" charset="0"/>
              </a:rPr>
              <a:t>UTC </a:t>
            </a:r>
            <a:r>
              <a:rPr lang="en-US" sz="2900" dirty="0" smtClean="0">
                <a:solidFill>
                  <a:srgbClr val="000000"/>
                </a:solidFill>
                <a:latin typeface="Arial" panose="020B0604020202020204" pitchFamily="34" charset="0"/>
                <a:cs typeface="Arial" panose="020B0604020202020204" pitchFamily="34" charset="0"/>
              </a:rPr>
              <a:t>27 Dec 1996</a:t>
            </a:r>
            <a:endParaRPr lang="en-US" sz="2900" dirty="0" smtClean="0">
              <a:solidFill>
                <a:srgbClr val="0000FF"/>
              </a:solidFill>
              <a:latin typeface="Arial" panose="020B0604020202020204" pitchFamily="34" charset="0"/>
              <a:cs typeface="Arial" panose="020B0604020202020204" pitchFamily="34" charset="0"/>
            </a:endParaRPr>
          </a:p>
          <a:p>
            <a:r>
              <a:rPr lang="en-US" sz="2900" b="1" dirty="0" smtClean="0">
                <a:solidFill>
                  <a:srgbClr val="0000FF"/>
                </a:solidFill>
                <a:latin typeface="Arial" panose="020B0604020202020204" pitchFamily="34" charset="0"/>
                <a:cs typeface="Arial" panose="020B0604020202020204" pitchFamily="34" charset="0"/>
              </a:rPr>
              <a:t>Lifetime:                          </a:t>
            </a:r>
            <a:r>
              <a:rPr lang="en-US" sz="2900" b="1" dirty="0" smtClean="0">
                <a:solidFill>
                  <a:srgbClr val="0000FF"/>
                </a:solidFill>
                <a:latin typeface="Arial" panose="020B0604020202020204" pitchFamily="34" charset="0"/>
                <a:cs typeface="Arial" panose="020B0604020202020204" pitchFamily="34" charset="0"/>
              </a:rPr>
              <a:t> </a:t>
            </a:r>
            <a:r>
              <a:rPr lang="en-US" sz="2900" b="1" dirty="0" smtClean="0">
                <a:solidFill>
                  <a:srgbClr val="000000"/>
                </a:solidFill>
                <a:latin typeface="Arial" panose="020B0604020202020204" pitchFamily="34" charset="0"/>
                <a:cs typeface="Arial" panose="020B0604020202020204" pitchFamily="34" charset="0"/>
              </a:rPr>
              <a:t> </a:t>
            </a:r>
            <a:r>
              <a:rPr lang="en-US" sz="2900" dirty="0" smtClean="0">
                <a:solidFill>
                  <a:srgbClr val="000000"/>
                </a:solidFill>
                <a:latin typeface="Arial" panose="020B0604020202020204" pitchFamily="34" charset="0"/>
                <a:cs typeface="Arial" panose="020B0604020202020204" pitchFamily="34" charset="0"/>
              </a:rPr>
              <a:t>~</a:t>
            </a:r>
            <a:r>
              <a:rPr lang="en-US" sz="2900" dirty="0" smtClean="0">
                <a:solidFill>
                  <a:srgbClr val="000000"/>
                </a:solidFill>
                <a:latin typeface="Arial" panose="020B0604020202020204" pitchFamily="34" charset="0"/>
                <a:cs typeface="Arial" panose="020B0604020202020204" pitchFamily="34" charset="0"/>
              </a:rPr>
              <a:t>10</a:t>
            </a:r>
            <a:r>
              <a:rPr lang="en-US" sz="2900" dirty="0" smtClean="0">
                <a:solidFill>
                  <a:srgbClr val="000000"/>
                </a:solidFill>
                <a:latin typeface="Arial" panose="020B0604020202020204" pitchFamily="34" charset="0"/>
                <a:cs typeface="Arial" panose="020B0604020202020204" pitchFamily="34" charset="0"/>
              </a:rPr>
              <a:t> </a:t>
            </a:r>
            <a:r>
              <a:rPr lang="en-US" sz="2900" dirty="0" smtClean="0">
                <a:solidFill>
                  <a:srgbClr val="000000"/>
                </a:solidFill>
                <a:latin typeface="Arial" panose="020B0604020202020204" pitchFamily="34" charset="0"/>
                <a:cs typeface="Arial" panose="020B0604020202020204" pitchFamily="34" charset="0"/>
              </a:rPr>
              <a:t>days</a:t>
            </a:r>
          </a:p>
          <a:p>
            <a:pPr lvl="1"/>
            <a:endParaRPr lang="en-US" sz="2000" dirty="0">
              <a:latin typeface="Arial" panose="020B0604020202020204" pitchFamily="34" charset="0"/>
              <a:cs typeface="Arial" panose="020B0604020202020204" pitchFamily="34" charset="0"/>
            </a:endParaRPr>
          </a:p>
        </p:txBody>
      </p:sp>
      <p:sp>
        <p:nvSpPr>
          <p:cNvPr id="87" name="Content Placeholder 2"/>
          <p:cNvSpPr txBox="1">
            <a:spLocks/>
          </p:cNvSpPr>
          <p:nvPr/>
        </p:nvSpPr>
        <p:spPr>
          <a:xfrm>
            <a:off x="6233451" y="5175401"/>
            <a:ext cx="2683225" cy="1743730"/>
          </a:xfrm>
          <a:prstGeom prst="rect">
            <a:avLst/>
          </a:prstGeom>
        </p:spPr>
        <p:txBody>
          <a:bodyPr vert="horz" lIns="91440" tIns="45720" rIns="91440" bIns="45720" rtlCol="0">
            <a:normAutofit fontScale="4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3400" b="1" dirty="0" smtClean="0">
                <a:latin typeface="Arial" panose="020B0604020202020204" pitchFamily="34" charset="0"/>
                <a:cs typeface="Arial" panose="020B0604020202020204" pitchFamily="34" charset="0"/>
              </a:rPr>
              <a:t>Cold Pool Track (right)</a:t>
            </a:r>
            <a:endParaRPr lang="en-US" sz="2900" dirty="0" smtClean="0">
              <a:latin typeface="Arial" panose="020B0604020202020204" pitchFamily="34" charset="0"/>
              <a:cs typeface="Arial" panose="020B0604020202020204" pitchFamily="34" charset="0"/>
            </a:endParaRPr>
          </a:p>
          <a:p>
            <a:r>
              <a:rPr lang="en-US" sz="2900" b="1" dirty="0" smtClean="0">
                <a:solidFill>
                  <a:srgbClr val="0000FF"/>
                </a:solidFill>
                <a:latin typeface="Arial" panose="020B0604020202020204" pitchFamily="34" charset="0"/>
                <a:cs typeface="Arial" panose="020B0604020202020204" pitchFamily="34" charset="0"/>
              </a:rPr>
              <a:t>Genesis</a:t>
            </a:r>
            <a:r>
              <a:rPr lang="en-US" sz="3300" b="1" dirty="0" smtClean="0">
                <a:solidFill>
                  <a:srgbClr val="0000FF"/>
                </a:solidFill>
                <a:latin typeface="Arial" panose="020B0604020202020204" pitchFamily="34" charset="0"/>
                <a:cs typeface="Arial" panose="020B0604020202020204" pitchFamily="34" charset="0"/>
              </a:rPr>
              <a:t>:                           </a:t>
            </a:r>
            <a:endParaRPr lang="en-US" sz="3300" b="1" dirty="0">
              <a:solidFill>
                <a:srgbClr val="0000FF"/>
              </a:solidFill>
              <a:latin typeface="Arial" panose="020B0604020202020204" pitchFamily="34" charset="0"/>
              <a:cs typeface="Arial" panose="020B0604020202020204" pitchFamily="34" charset="0"/>
            </a:endParaRPr>
          </a:p>
          <a:p>
            <a:pPr marL="0" indent="0">
              <a:buNone/>
            </a:pPr>
            <a:r>
              <a:rPr lang="en-US" sz="2900" b="1" dirty="0" smtClean="0">
                <a:solidFill>
                  <a:srgbClr val="0000FF"/>
                </a:solidFill>
                <a:latin typeface="Arial" panose="020B0604020202020204" pitchFamily="34" charset="0"/>
                <a:cs typeface="Arial" panose="020B0604020202020204" pitchFamily="34" charset="0"/>
              </a:rPr>
              <a:t>       </a:t>
            </a:r>
            <a:r>
              <a:rPr lang="en-US" sz="2900" dirty="0" smtClean="0">
                <a:latin typeface="Arial" panose="020B0604020202020204" pitchFamily="34" charset="0"/>
                <a:cs typeface="Arial" panose="020B0604020202020204" pitchFamily="34" charset="0"/>
              </a:rPr>
              <a:t>12</a:t>
            </a:r>
            <a:r>
              <a:rPr lang="en-US" sz="2900" dirty="0" smtClean="0">
                <a:latin typeface="Arial" panose="020B0604020202020204" pitchFamily="34" charset="0"/>
                <a:cs typeface="Arial" panose="020B0604020202020204" pitchFamily="34" charset="0"/>
              </a:rPr>
              <a:t>00 </a:t>
            </a:r>
            <a:r>
              <a:rPr lang="en-US" sz="2900" dirty="0" smtClean="0">
                <a:latin typeface="Arial" panose="020B0604020202020204" pitchFamily="34" charset="0"/>
                <a:cs typeface="Arial" panose="020B0604020202020204" pitchFamily="34" charset="0"/>
              </a:rPr>
              <a:t>UTC </a:t>
            </a:r>
            <a:r>
              <a:rPr lang="en-US" sz="2900" dirty="0" smtClean="0">
                <a:latin typeface="Arial" panose="020B0604020202020204" pitchFamily="34" charset="0"/>
                <a:cs typeface="Arial" panose="020B0604020202020204" pitchFamily="34" charset="0"/>
              </a:rPr>
              <a:t>22</a:t>
            </a:r>
            <a:r>
              <a:rPr lang="en-US" sz="2900" dirty="0" smtClean="0">
                <a:latin typeface="Arial" panose="020B0604020202020204" pitchFamily="34" charset="0"/>
                <a:cs typeface="Arial" panose="020B0604020202020204" pitchFamily="34" charset="0"/>
              </a:rPr>
              <a:t> </a:t>
            </a:r>
            <a:r>
              <a:rPr lang="en-US" sz="2900" dirty="0" smtClean="0">
                <a:latin typeface="Arial" panose="020B0604020202020204" pitchFamily="34" charset="0"/>
                <a:cs typeface="Arial" panose="020B0604020202020204" pitchFamily="34" charset="0"/>
              </a:rPr>
              <a:t>Dec </a:t>
            </a:r>
            <a:r>
              <a:rPr lang="en-US" sz="2900" dirty="0" smtClean="0">
                <a:latin typeface="Arial" panose="020B0604020202020204" pitchFamily="34" charset="0"/>
                <a:cs typeface="Arial" panose="020B0604020202020204" pitchFamily="34" charset="0"/>
              </a:rPr>
              <a:t>1996</a:t>
            </a:r>
            <a:endParaRPr lang="en-US" sz="2900" dirty="0" smtClean="0">
              <a:solidFill>
                <a:srgbClr val="0000FF"/>
              </a:solidFill>
              <a:latin typeface="Arial" panose="020B0604020202020204" pitchFamily="34" charset="0"/>
              <a:cs typeface="Arial" panose="020B0604020202020204" pitchFamily="34" charset="0"/>
            </a:endParaRPr>
          </a:p>
          <a:p>
            <a:r>
              <a:rPr lang="en-US" sz="2900" b="1" dirty="0" err="1" smtClean="0">
                <a:solidFill>
                  <a:srgbClr val="0000FF"/>
                </a:solidFill>
                <a:latin typeface="Arial" panose="020B0604020202020204" pitchFamily="34" charset="0"/>
                <a:cs typeface="Arial" panose="020B0604020202020204" pitchFamily="34" charset="0"/>
              </a:rPr>
              <a:t>Lysis</a:t>
            </a:r>
            <a:r>
              <a:rPr lang="en-US" sz="2900" b="1" dirty="0" smtClean="0">
                <a:solidFill>
                  <a:srgbClr val="0000FF"/>
                </a:solidFill>
                <a:latin typeface="Arial" panose="020B0604020202020204" pitchFamily="34" charset="0"/>
                <a:cs typeface="Arial" panose="020B0604020202020204" pitchFamily="34" charset="0"/>
              </a:rPr>
              <a:t>:                                      </a:t>
            </a:r>
          </a:p>
          <a:p>
            <a:pPr marL="0" indent="0">
              <a:buNone/>
            </a:pPr>
            <a:r>
              <a:rPr lang="en-US" sz="2900" b="1" dirty="0">
                <a:solidFill>
                  <a:srgbClr val="0000FF"/>
                </a:solidFill>
                <a:latin typeface="Arial" panose="020B0604020202020204" pitchFamily="34" charset="0"/>
                <a:cs typeface="Arial" panose="020B0604020202020204" pitchFamily="34" charset="0"/>
              </a:rPr>
              <a:t> </a:t>
            </a:r>
            <a:r>
              <a:rPr lang="en-US" sz="2900" b="1" dirty="0" smtClean="0">
                <a:solidFill>
                  <a:srgbClr val="0000FF"/>
                </a:solidFill>
                <a:latin typeface="Arial" panose="020B0604020202020204" pitchFamily="34" charset="0"/>
                <a:cs typeface="Arial" panose="020B0604020202020204" pitchFamily="34" charset="0"/>
              </a:rPr>
              <a:t>      </a:t>
            </a:r>
            <a:r>
              <a:rPr lang="en-US" sz="2900" dirty="0" smtClean="0">
                <a:solidFill>
                  <a:srgbClr val="000000"/>
                </a:solidFill>
                <a:latin typeface="Arial" panose="020B0604020202020204" pitchFamily="34" charset="0"/>
                <a:cs typeface="Arial" panose="020B0604020202020204" pitchFamily="34" charset="0"/>
              </a:rPr>
              <a:t>18</a:t>
            </a:r>
            <a:r>
              <a:rPr lang="en-US" sz="2900" dirty="0" smtClean="0">
                <a:solidFill>
                  <a:srgbClr val="000000"/>
                </a:solidFill>
                <a:latin typeface="Arial" panose="020B0604020202020204" pitchFamily="34" charset="0"/>
                <a:cs typeface="Arial" panose="020B0604020202020204" pitchFamily="34" charset="0"/>
              </a:rPr>
              <a:t>00 </a:t>
            </a:r>
            <a:r>
              <a:rPr lang="en-US" sz="2900" dirty="0" smtClean="0">
                <a:solidFill>
                  <a:srgbClr val="000000"/>
                </a:solidFill>
                <a:latin typeface="Arial" panose="020B0604020202020204" pitchFamily="34" charset="0"/>
                <a:cs typeface="Arial" panose="020B0604020202020204" pitchFamily="34" charset="0"/>
              </a:rPr>
              <a:t>UTC </a:t>
            </a:r>
            <a:r>
              <a:rPr lang="en-US" sz="2900" dirty="0">
                <a:solidFill>
                  <a:srgbClr val="000000"/>
                </a:solidFill>
                <a:latin typeface="Arial" panose="020B0604020202020204" pitchFamily="34" charset="0"/>
                <a:cs typeface="Arial" panose="020B0604020202020204" pitchFamily="34" charset="0"/>
              </a:rPr>
              <a:t>3</a:t>
            </a:r>
            <a:r>
              <a:rPr lang="en-US" sz="2900" dirty="0" smtClean="0">
                <a:solidFill>
                  <a:srgbClr val="000000"/>
                </a:solidFill>
                <a:latin typeface="Arial" panose="020B0604020202020204" pitchFamily="34" charset="0"/>
                <a:cs typeface="Arial" panose="020B0604020202020204" pitchFamily="34" charset="0"/>
              </a:rPr>
              <a:t> Jan 1997</a:t>
            </a:r>
            <a:endParaRPr lang="en-US" sz="2900" dirty="0" smtClean="0">
              <a:solidFill>
                <a:srgbClr val="0000FF"/>
              </a:solidFill>
              <a:latin typeface="Arial" panose="020B0604020202020204" pitchFamily="34" charset="0"/>
              <a:cs typeface="Arial" panose="020B0604020202020204" pitchFamily="34" charset="0"/>
            </a:endParaRPr>
          </a:p>
          <a:p>
            <a:r>
              <a:rPr lang="en-US" sz="2900" b="1" dirty="0" smtClean="0">
                <a:solidFill>
                  <a:srgbClr val="0000FF"/>
                </a:solidFill>
                <a:latin typeface="Arial" panose="020B0604020202020204" pitchFamily="34" charset="0"/>
                <a:cs typeface="Arial" panose="020B0604020202020204" pitchFamily="34" charset="0"/>
              </a:rPr>
              <a:t>Lifetime:                          </a:t>
            </a:r>
            <a:r>
              <a:rPr lang="en-US" sz="2900" b="1" dirty="0" smtClean="0">
                <a:solidFill>
                  <a:srgbClr val="0000FF"/>
                </a:solidFill>
                <a:latin typeface="Arial" panose="020B0604020202020204" pitchFamily="34" charset="0"/>
                <a:cs typeface="Arial" panose="020B0604020202020204" pitchFamily="34" charset="0"/>
              </a:rPr>
              <a:t> </a:t>
            </a:r>
            <a:r>
              <a:rPr lang="en-US" sz="2900" b="1" dirty="0" smtClean="0">
                <a:solidFill>
                  <a:srgbClr val="000000"/>
                </a:solidFill>
                <a:latin typeface="Arial" panose="020B0604020202020204" pitchFamily="34" charset="0"/>
                <a:cs typeface="Arial" panose="020B0604020202020204" pitchFamily="34" charset="0"/>
              </a:rPr>
              <a:t> </a:t>
            </a:r>
            <a:r>
              <a:rPr lang="en-US" sz="2900" dirty="0" smtClean="0">
                <a:solidFill>
                  <a:srgbClr val="000000"/>
                </a:solidFill>
                <a:latin typeface="Arial" panose="020B0604020202020204" pitchFamily="34" charset="0"/>
                <a:cs typeface="Arial" panose="020B0604020202020204" pitchFamily="34" charset="0"/>
              </a:rPr>
              <a:t>~</a:t>
            </a:r>
            <a:r>
              <a:rPr lang="en-US" sz="2900" dirty="0" smtClean="0">
                <a:solidFill>
                  <a:srgbClr val="000000"/>
                </a:solidFill>
                <a:latin typeface="Arial" panose="020B0604020202020204" pitchFamily="34" charset="0"/>
                <a:cs typeface="Arial" panose="020B0604020202020204" pitchFamily="34" charset="0"/>
              </a:rPr>
              <a:t>12</a:t>
            </a:r>
            <a:r>
              <a:rPr lang="en-US" sz="2900" dirty="0" smtClean="0">
                <a:solidFill>
                  <a:srgbClr val="000000"/>
                </a:solidFill>
                <a:latin typeface="Arial" panose="020B0604020202020204" pitchFamily="34" charset="0"/>
                <a:cs typeface="Arial" panose="020B0604020202020204" pitchFamily="34" charset="0"/>
              </a:rPr>
              <a:t> </a:t>
            </a:r>
            <a:r>
              <a:rPr lang="en-US" sz="2900" dirty="0" smtClean="0">
                <a:solidFill>
                  <a:srgbClr val="000000"/>
                </a:solidFill>
                <a:latin typeface="Arial" panose="020B0604020202020204" pitchFamily="34" charset="0"/>
                <a:cs typeface="Arial" panose="020B0604020202020204" pitchFamily="34" charset="0"/>
              </a:rPr>
              <a:t>days</a:t>
            </a:r>
          </a:p>
          <a:p>
            <a:pPr lvl="1"/>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938235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1688954" y="6463861"/>
            <a:ext cx="797186" cy="2296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a:spLocks noGrp="1"/>
          </p:cNvSpPr>
          <p:nvPr>
            <p:ph type="title"/>
          </p:nvPr>
        </p:nvSpPr>
        <p:spPr>
          <a:xfrm>
            <a:off x="334283" y="-33716"/>
            <a:ext cx="8891111"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Synoptic Analysis</a:t>
            </a:r>
            <a:endParaRPr lang="en-US" sz="2800" b="1" dirty="0">
              <a:solidFill>
                <a:srgbClr val="FF0000"/>
              </a:solidFill>
              <a:latin typeface="Arial" panose="020B0604020202020204" pitchFamily="34" charset="0"/>
              <a:cs typeface="Arial" panose="020B0604020202020204" pitchFamily="34" charset="0"/>
            </a:endParaRPr>
          </a:p>
        </p:txBody>
      </p:sp>
      <p:cxnSp>
        <p:nvCxnSpPr>
          <p:cNvPr id="9" name="Straight Connector 8"/>
          <p:cNvCxnSpPr/>
          <p:nvPr/>
        </p:nvCxnSpPr>
        <p:spPr>
          <a:xfrm>
            <a:off x="-12095" y="5752346"/>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4916" y="6709073"/>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4578976" y="5743981"/>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Content Placeholder 2"/>
          <p:cNvSpPr>
            <a:spLocks noGrp="1"/>
          </p:cNvSpPr>
          <p:nvPr>
            <p:ph idx="1"/>
          </p:nvPr>
        </p:nvSpPr>
        <p:spPr>
          <a:xfrm>
            <a:off x="2988" y="5752346"/>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50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14" name="Group 13"/>
          <p:cNvGrpSpPr/>
          <p:nvPr/>
        </p:nvGrpSpPr>
        <p:grpSpPr>
          <a:xfrm>
            <a:off x="68976" y="5019755"/>
            <a:ext cx="9051640" cy="334008"/>
            <a:chOff x="68976" y="4963792"/>
            <a:chExt cx="9051640" cy="334008"/>
          </a:xfrm>
        </p:grpSpPr>
        <p:pic>
          <p:nvPicPr>
            <p:cNvPr id="15" name="Picture 14" descr="DT_theta_na_0.png"/>
            <p:cNvPicPr>
              <a:picLocks/>
            </p:cNvPicPr>
            <p:nvPr/>
          </p:nvPicPr>
          <p:blipFill rotWithShape="1">
            <a:blip r:embed="rId3">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16" name="TextBox 1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17" name="TextBox 1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18" name="TextBox 1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19" name="TextBox 1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20" name="TextBox 1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21" name="TextBox 2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22" name="TextBox 2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23" name="TextBox 2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24" name="TextBox 2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25" name="TextBox 2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26" name="TextBox 2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27" name="TextBox 2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28" name="TextBox 2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29" name="TextBox 2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31" name="TextBox 30"/>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32" name="TextBox 31"/>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33" name="TextBox 32"/>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34" name="TextBox 33"/>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35" name="TextBox 34"/>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37" name="TextBox 36"/>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39" name="TextBox 38"/>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40" name="TextBox 39"/>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41" name="TextBox 40"/>
            <p:cNvSpPr txBox="1"/>
            <p:nvPr/>
          </p:nvSpPr>
          <p:spPr>
            <a:xfrm>
              <a:off x="8724283" y="4963792"/>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62" name="TextBox 61"/>
          <p:cNvSpPr txBox="1"/>
          <p:nvPr/>
        </p:nvSpPr>
        <p:spPr>
          <a:xfrm>
            <a:off x="6421196" y="669855"/>
            <a:ext cx="2731986" cy="307777"/>
          </a:xfrm>
          <a:prstGeom prst="rect">
            <a:avLst/>
          </a:prstGeom>
          <a:noFill/>
        </p:spPr>
        <p:txBody>
          <a:bodyPr wrap="square" rtlCol="0">
            <a:spAutoFit/>
          </a:bodyPr>
          <a:lstStyle/>
          <a:p>
            <a:pPr algn="r"/>
            <a:r>
              <a:rPr lang="en-US" sz="1400" i="1" dirty="0" smtClean="0">
                <a:latin typeface="Arial"/>
                <a:cs typeface="Arial"/>
              </a:rPr>
              <a:t>Data Source: </a:t>
            </a:r>
            <a:r>
              <a:rPr lang="en-US" sz="1400" i="1" dirty="0" smtClean="0">
                <a:latin typeface="Arial"/>
                <a:cs typeface="Arial"/>
              </a:rPr>
              <a:t>0.5</a:t>
            </a:r>
            <a:r>
              <a:rPr lang="en-US" sz="1400" dirty="0" smtClean="0">
                <a:latin typeface="Arial" panose="020B0604020202020204" pitchFamily="34" charset="0"/>
                <a:cs typeface="Arial" panose="020B0604020202020204" pitchFamily="34" charset="0"/>
              </a:rPr>
              <a:t>° </a:t>
            </a:r>
            <a:r>
              <a:rPr lang="en-US" sz="1400" i="1" dirty="0" smtClean="0">
                <a:latin typeface="Arial"/>
                <a:cs typeface="Arial"/>
              </a:rPr>
              <a:t>ERA</a:t>
            </a:r>
            <a:r>
              <a:rPr lang="en-US" sz="1400" i="1" dirty="0" smtClean="0">
                <a:latin typeface="Arial"/>
                <a:cs typeface="Arial"/>
              </a:rPr>
              <a:t>-Interim</a:t>
            </a:r>
            <a:endParaRPr lang="en-US" sz="1400" i="1" dirty="0">
              <a:latin typeface="Arial"/>
              <a:cs typeface="Arial"/>
            </a:endParaRPr>
          </a:p>
        </p:txBody>
      </p:sp>
      <p:sp>
        <p:nvSpPr>
          <p:cNvPr id="63"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a:t>
            </a:r>
            <a:r>
              <a:rPr lang="en-US" sz="2400" dirty="0" smtClean="0">
                <a:latin typeface="Arial" panose="020B0604020202020204" pitchFamily="34" charset="0"/>
                <a:cs typeface="Arial" panose="020B0604020202020204" pitchFamily="34" charset="0"/>
              </a:rPr>
              <a:t>00 </a:t>
            </a:r>
            <a:r>
              <a:rPr lang="en-US" sz="2400" dirty="0" smtClean="0">
                <a:latin typeface="Arial" panose="020B0604020202020204" pitchFamily="34" charset="0"/>
                <a:cs typeface="Arial" panose="020B0604020202020204" pitchFamily="34" charset="0"/>
              </a:rPr>
              <a:t>UTC </a:t>
            </a:r>
            <a:r>
              <a:rPr lang="en-US" sz="2400" dirty="0" smtClean="0">
                <a:latin typeface="Arial" panose="020B0604020202020204" pitchFamily="34" charset="0"/>
                <a:cs typeface="Arial" panose="020B0604020202020204" pitchFamily="34" charset="0"/>
              </a:rPr>
              <a:t>26 Dec 1996</a:t>
            </a:r>
            <a:endParaRPr lang="en-US" sz="2400" dirty="0">
              <a:latin typeface="Arial" panose="020B0604020202020204" pitchFamily="34" charset="0"/>
              <a:cs typeface="Arial" panose="020B0604020202020204" pitchFamily="34" charset="0"/>
            </a:endParaRPr>
          </a:p>
        </p:txBody>
      </p:sp>
      <p:grpSp>
        <p:nvGrpSpPr>
          <p:cNvPr id="61" name="Group 60"/>
          <p:cNvGrpSpPr/>
          <p:nvPr/>
        </p:nvGrpSpPr>
        <p:grpSpPr>
          <a:xfrm>
            <a:off x="1325910" y="5357253"/>
            <a:ext cx="3192602" cy="323538"/>
            <a:chOff x="1325910" y="5334973"/>
            <a:chExt cx="3192602" cy="323538"/>
          </a:xfrm>
        </p:grpSpPr>
        <p:pic>
          <p:nvPicPr>
            <p:cNvPr id="64" name="Picture 63" descr="250_jet_mslp_24.png"/>
            <p:cNvPicPr>
              <a:picLocks/>
            </p:cNvPicPr>
            <p:nvPr/>
          </p:nvPicPr>
          <p:blipFill rotWithShape="1">
            <a:blip r:embed="rId4">
              <a:extLst>
                <a:ext uri="{28A0092B-C50C-407E-A947-70E740481C1C}">
                  <a14:useLocalDpi xmlns:a14="http://schemas.microsoft.com/office/drawing/2010/main" val="0"/>
                </a:ext>
              </a:extLst>
            </a:blip>
            <a:srcRect l="10867" t="95111" r="58321" b="2074"/>
            <a:stretch/>
          </p:blipFill>
          <p:spPr>
            <a:xfrm>
              <a:off x="1325910" y="5386868"/>
              <a:ext cx="2743200" cy="155448"/>
            </a:xfrm>
            <a:prstGeom prst="rect">
              <a:avLst/>
            </a:prstGeom>
          </p:spPr>
        </p:pic>
        <p:sp>
          <p:nvSpPr>
            <p:cNvPr id="65" name="TextBox 64"/>
            <p:cNvSpPr txBox="1"/>
            <p:nvPr/>
          </p:nvSpPr>
          <p:spPr>
            <a:xfrm>
              <a:off x="1520680" y="5518911"/>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66" name="TextBox 65"/>
            <p:cNvSpPr txBox="1"/>
            <p:nvPr/>
          </p:nvSpPr>
          <p:spPr>
            <a:xfrm>
              <a:off x="1861499" y="5518911"/>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67" name="TextBox 66"/>
            <p:cNvSpPr txBox="1"/>
            <p:nvPr/>
          </p:nvSpPr>
          <p:spPr>
            <a:xfrm>
              <a:off x="2208083" y="552001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68" name="TextBox 67"/>
            <p:cNvSpPr txBox="1"/>
            <p:nvPr/>
          </p:nvSpPr>
          <p:spPr>
            <a:xfrm>
              <a:off x="2535648" y="5518911"/>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sp>
          <p:nvSpPr>
            <p:cNvPr id="69" name="TextBox 68"/>
            <p:cNvSpPr txBox="1"/>
            <p:nvPr/>
          </p:nvSpPr>
          <p:spPr>
            <a:xfrm>
              <a:off x="2879624" y="5518911"/>
              <a:ext cx="300556" cy="138499"/>
            </a:xfrm>
            <a:prstGeom prst="rect">
              <a:avLst/>
            </a:prstGeom>
            <a:noFill/>
          </p:spPr>
          <p:txBody>
            <a:bodyPr wrap="square" lIns="0" tIns="0" rIns="0" bIns="0" rtlCol="0">
              <a:spAutoFit/>
            </a:bodyPr>
            <a:lstStyle/>
            <a:p>
              <a:pPr algn="ctr"/>
              <a:r>
                <a:rPr lang="en-US" sz="900" dirty="0" smtClean="0">
                  <a:latin typeface="Arial"/>
                  <a:cs typeface="Arial"/>
                </a:rPr>
                <a:t>45</a:t>
              </a:r>
              <a:endParaRPr lang="en-US" sz="900" dirty="0">
                <a:latin typeface="Arial"/>
                <a:cs typeface="Arial"/>
              </a:endParaRPr>
            </a:p>
          </p:txBody>
        </p:sp>
        <p:sp>
          <p:nvSpPr>
            <p:cNvPr id="70" name="TextBox 69"/>
            <p:cNvSpPr txBox="1"/>
            <p:nvPr/>
          </p:nvSpPr>
          <p:spPr>
            <a:xfrm>
              <a:off x="3212745" y="5520012"/>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71" name="TextBox 70"/>
            <p:cNvSpPr txBox="1"/>
            <p:nvPr/>
          </p:nvSpPr>
          <p:spPr>
            <a:xfrm>
              <a:off x="3546207" y="5520012"/>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5</a:t>
              </a:r>
              <a:endParaRPr lang="en-US" sz="900" dirty="0">
                <a:latin typeface="Arial"/>
                <a:cs typeface="Arial"/>
              </a:endParaRPr>
            </a:p>
          </p:txBody>
        </p:sp>
        <p:sp>
          <p:nvSpPr>
            <p:cNvPr id="72" name="TextBox 71"/>
            <p:cNvSpPr txBox="1"/>
            <p:nvPr/>
          </p:nvSpPr>
          <p:spPr>
            <a:xfrm>
              <a:off x="4026408" y="5334973"/>
              <a:ext cx="492104"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grpSp>
      <p:grpSp>
        <p:nvGrpSpPr>
          <p:cNvPr id="73" name="Group 72"/>
          <p:cNvGrpSpPr/>
          <p:nvPr/>
        </p:nvGrpSpPr>
        <p:grpSpPr>
          <a:xfrm>
            <a:off x="4733894" y="5357253"/>
            <a:ext cx="3306095" cy="345842"/>
            <a:chOff x="4867109" y="5334973"/>
            <a:chExt cx="3306095" cy="345842"/>
          </a:xfrm>
        </p:grpSpPr>
        <p:pic>
          <p:nvPicPr>
            <p:cNvPr id="74" name="Picture 73" descr="250_jet_mslp_24.png"/>
            <p:cNvPicPr>
              <a:picLocks/>
            </p:cNvPicPr>
            <p:nvPr/>
          </p:nvPicPr>
          <p:blipFill rotWithShape="1">
            <a:blip r:embed="rId4">
              <a:extLst>
                <a:ext uri="{28A0092B-C50C-407E-A947-70E740481C1C}">
                  <a14:useLocalDpi xmlns:a14="http://schemas.microsoft.com/office/drawing/2010/main" val="0"/>
                </a:ext>
              </a:extLst>
            </a:blip>
            <a:srcRect l="49220" t="95259" r="17498" b="2074"/>
            <a:stretch/>
          </p:blipFill>
          <p:spPr>
            <a:xfrm>
              <a:off x="4867109" y="5386868"/>
              <a:ext cx="2743200" cy="155448"/>
            </a:xfrm>
            <a:prstGeom prst="rect">
              <a:avLst/>
            </a:prstGeom>
          </p:spPr>
        </p:pic>
        <p:sp>
          <p:nvSpPr>
            <p:cNvPr id="75" name="TextBox 74"/>
            <p:cNvSpPr txBox="1"/>
            <p:nvPr/>
          </p:nvSpPr>
          <p:spPr>
            <a:xfrm>
              <a:off x="5028125" y="5541215"/>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76" name="TextBox 75"/>
            <p:cNvSpPr txBox="1"/>
            <p:nvPr/>
          </p:nvSpPr>
          <p:spPr>
            <a:xfrm>
              <a:off x="5342301" y="5541215"/>
              <a:ext cx="300556" cy="138499"/>
            </a:xfrm>
            <a:prstGeom prst="rect">
              <a:avLst/>
            </a:prstGeom>
            <a:noFill/>
          </p:spPr>
          <p:txBody>
            <a:bodyPr wrap="square" lIns="0" tIns="0" rIns="0" bIns="0" rtlCol="0">
              <a:spAutoFit/>
            </a:bodyPr>
            <a:lstStyle/>
            <a:p>
              <a:pPr algn="ctr"/>
              <a:r>
                <a:rPr lang="en-US" sz="900" dirty="0" smtClean="0">
                  <a:latin typeface="Arial"/>
                  <a:cs typeface="Arial"/>
                </a:rPr>
                <a:t>60</a:t>
              </a:r>
              <a:endParaRPr lang="en-US" sz="900" dirty="0">
                <a:latin typeface="Arial"/>
                <a:cs typeface="Arial"/>
              </a:endParaRPr>
            </a:p>
          </p:txBody>
        </p:sp>
        <p:sp>
          <p:nvSpPr>
            <p:cNvPr id="77" name="TextBox 76"/>
            <p:cNvSpPr txBox="1"/>
            <p:nvPr/>
          </p:nvSpPr>
          <p:spPr>
            <a:xfrm>
              <a:off x="5644480" y="5542316"/>
              <a:ext cx="300556" cy="138499"/>
            </a:xfrm>
            <a:prstGeom prst="rect">
              <a:avLst/>
            </a:prstGeom>
            <a:noFill/>
          </p:spPr>
          <p:txBody>
            <a:bodyPr wrap="square" lIns="0" tIns="0" rIns="0" bIns="0" rtlCol="0">
              <a:spAutoFit/>
            </a:bodyPr>
            <a:lstStyle/>
            <a:p>
              <a:pPr algn="ctr"/>
              <a:r>
                <a:rPr lang="en-US" sz="900" dirty="0" smtClean="0">
                  <a:latin typeface="Arial"/>
                  <a:cs typeface="Arial"/>
                </a:rPr>
                <a:t>70</a:t>
              </a:r>
              <a:endParaRPr lang="en-US" sz="900" dirty="0">
                <a:latin typeface="Arial"/>
                <a:cs typeface="Arial"/>
              </a:endParaRPr>
            </a:p>
          </p:txBody>
        </p:sp>
        <p:sp>
          <p:nvSpPr>
            <p:cNvPr id="78" name="TextBox 77"/>
            <p:cNvSpPr txBox="1"/>
            <p:nvPr/>
          </p:nvSpPr>
          <p:spPr>
            <a:xfrm>
              <a:off x="5954283" y="5541215"/>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9" name="TextBox 78"/>
            <p:cNvSpPr txBox="1"/>
            <p:nvPr/>
          </p:nvSpPr>
          <p:spPr>
            <a:xfrm>
              <a:off x="6253854" y="5541215"/>
              <a:ext cx="300556" cy="138499"/>
            </a:xfrm>
            <a:prstGeom prst="rect">
              <a:avLst/>
            </a:prstGeom>
            <a:noFill/>
          </p:spPr>
          <p:txBody>
            <a:bodyPr wrap="square" lIns="0" tIns="0" rIns="0" bIns="0" rtlCol="0">
              <a:spAutoFit/>
            </a:bodyPr>
            <a:lstStyle/>
            <a:p>
              <a:pPr algn="ctr"/>
              <a:r>
                <a:rPr lang="en-US" sz="900" dirty="0" smtClean="0">
                  <a:latin typeface="Arial"/>
                  <a:cs typeface="Arial"/>
                </a:rPr>
                <a:t>90</a:t>
              </a:r>
              <a:endParaRPr lang="en-US" sz="900" dirty="0">
                <a:latin typeface="Arial"/>
                <a:cs typeface="Arial"/>
              </a:endParaRPr>
            </a:p>
          </p:txBody>
        </p:sp>
        <p:sp>
          <p:nvSpPr>
            <p:cNvPr id="80" name="TextBox 79"/>
            <p:cNvSpPr txBox="1"/>
            <p:nvPr/>
          </p:nvSpPr>
          <p:spPr>
            <a:xfrm>
              <a:off x="6551451"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sp>
          <p:nvSpPr>
            <p:cNvPr id="81" name="TextBox 80"/>
            <p:cNvSpPr txBox="1"/>
            <p:nvPr/>
          </p:nvSpPr>
          <p:spPr>
            <a:xfrm>
              <a:off x="6849389"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110</a:t>
              </a:r>
              <a:endParaRPr lang="en-US" sz="900" dirty="0">
                <a:latin typeface="Arial"/>
                <a:cs typeface="Arial"/>
              </a:endParaRPr>
            </a:p>
          </p:txBody>
        </p:sp>
        <p:sp>
          <p:nvSpPr>
            <p:cNvPr id="82" name="TextBox 81"/>
            <p:cNvSpPr txBox="1"/>
            <p:nvPr/>
          </p:nvSpPr>
          <p:spPr>
            <a:xfrm>
              <a:off x="7146631"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120</a:t>
              </a:r>
              <a:endParaRPr lang="en-US" sz="900" dirty="0">
                <a:latin typeface="Arial"/>
                <a:cs typeface="Arial"/>
              </a:endParaRPr>
            </a:p>
          </p:txBody>
        </p:sp>
        <p:sp>
          <p:nvSpPr>
            <p:cNvPr id="83" name="TextBox 82"/>
            <p:cNvSpPr txBox="1"/>
            <p:nvPr/>
          </p:nvSpPr>
          <p:spPr>
            <a:xfrm>
              <a:off x="7539136" y="5334973"/>
              <a:ext cx="634068" cy="230832"/>
            </a:xfrm>
            <a:prstGeom prst="rect">
              <a:avLst/>
            </a:prstGeom>
            <a:noFill/>
          </p:spPr>
          <p:txBody>
            <a:bodyPr wrap="square" rtlCol="0">
              <a:spAutoFit/>
            </a:bodyPr>
            <a:lstStyle/>
            <a:p>
              <a:pPr algn="ctr"/>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grpSp>
      <p:sp>
        <p:nvSpPr>
          <p:cNvPr id="87" name="Content Placeholder 2"/>
          <p:cNvSpPr txBox="1">
            <a:spLocks/>
          </p:cNvSpPr>
          <p:nvPr/>
        </p:nvSpPr>
        <p:spPr>
          <a:xfrm>
            <a:off x="4596880" y="5766457"/>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250-hPa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MSLP (hPa, black), PW (mm, shaded)</a:t>
            </a:r>
            <a:endParaRPr lang="en-US" sz="1600" baseline="30000" dirty="0">
              <a:latin typeface="Arial" panose="020B0604020202020204" pitchFamily="34" charset="0"/>
              <a:cs typeface="Arial" panose="020B0604020202020204" pitchFamily="34" charset="0"/>
            </a:endParaRPr>
          </a:p>
        </p:txBody>
      </p:sp>
      <p:pic>
        <p:nvPicPr>
          <p:cNvPr id="2" name="Picture 1" descr="DT_theta_19961226_0000.png"/>
          <p:cNvPicPr>
            <a:picLocks noChangeAspect="1"/>
          </p:cNvPicPr>
          <p:nvPr/>
        </p:nvPicPr>
        <p:blipFill rotWithShape="1">
          <a:blip r:embed="rId5">
            <a:extLst>
              <a:ext uri="{28A0092B-C50C-407E-A947-70E740481C1C}">
                <a14:useLocalDpi xmlns:a14="http://schemas.microsoft.com/office/drawing/2010/main" val="0"/>
              </a:ext>
            </a:extLst>
          </a:blip>
          <a:srcRect t="3279" b="5748"/>
          <a:stretch/>
        </p:blipFill>
        <p:spPr>
          <a:xfrm>
            <a:off x="-9569" y="992233"/>
            <a:ext cx="4585475" cy="3977640"/>
          </a:xfrm>
          <a:prstGeom prst="rect">
            <a:avLst/>
          </a:prstGeom>
        </p:spPr>
      </p:pic>
      <p:pic>
        <p:nvPicPr>
          <p:cNvPr id="7" name="Picture 6" descr="mslp_thick_jet_4.png"/>
          <p:cNvPicPr>
            <a:picLocks noChangeAspect="1"/>
          </p:cNvPicPr>
          <p:nvPr/>
        </p:nvPicPr>
        <p:blipFill rotWithShape="1">
          <a:blip r:embed="rId6">
            <a:extLst>
              <a:ext uri="{28A0092B-C50C-407E-A947-70E740481C1C}">
                <a14:useLocalDpi xmlns:a14="http://schemas.microsoft.com/office/drawing/2010/main" val="0"/>
              </a:ext>
            </a:extLst>
          </a:blip>
          <a:srcRect t="3665" b="9718"/>
          <a:stretch/>
        </p:blipFill>
        <p:spPr>
          <a:xfrm>
            <a:off x="4561452" y="992234"/>
            <a:ext cx="4597200" cy="3977640"/>
          </a:xfrm>
          <a:prstGeom prst="rect">
            <a:avLst/>
          </a:prstGeom>
        </p:spPr>
      </p:pic>
      <p:sp>
        <p:nvSpPr>
          <p:cNvPr id="88" name="Rectangle 87"/>
          <p:cNvSpPr/>
          <p:nvPr/>
        </p:nvSpPr>
        <p:spPr>
          <a:xfrm>
            <a:off x="2606995" y="1391464"/>
            <a:ext cx="1239767" cy="523220"/>
          </a:xfrm>
          <a:prstGeom prst="rect">
            <a:avLst/>
          </a:prstGeom>
          <a:noFill/>
        </p:spPr>
        <p:txBody>
          <a:bodyPr wrap="square" lIns="91440" tIns="45720" rIns="91440" bIns="45720">
            <a:spAutoFit/>
          </a:bodyPr>
          <a:lstStyle/>
          <a:p>
            <a:pPr algn="ctr"/>
            <a:r>
              <a:rPr lang="en-US" sz="2800" b="1"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TPV 2</a:t>
            </a:r>
            <a:endParaRPr lang="en-US" sz="32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cxnSp>
        <p:nvCxnSpPr>
          <p:cNvPr id="89" name="Straight Arrow Connector 88"/>
          <p:cNvCxnSpPr/>
          <p:nvPr/>
        </p:nvCxnSpPr>
        <p:spPr>
          <a:xfrm flipH="1">
            <a:off x="2729992" y="1846641"/>
            <a:ext cx="340818" cy="330679"/>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90" name="Rectangle 89"/>
          <p:cNvSpPr/>
          <p:nvPr/>
        </p:nvSpPr>
        <p:spPr>
          <a:xfrm>
            <a:off x="6837026" y="1961135"/>
            <a:ext cx="676988" cy="523220"/>
          </a:xfrm>
          <a:prstGeom prst="rect">
            <a:avLst/>
          </a:prstGeom>
          <a:noFill/>
        </p:spPr>
        <p:txBody>
          <a:bodyPr wrap="none" lIns="91440" tIns="45720" rIns="91440" bIns="45720">
            <a:spAutoFit/>
          </a:bodyPr>
          <a:lstStyle/>
          <a:p>
            <a:pPr algn="ctr"/>
            <a:r>
              <a:rPr lang="en-US" sz="2800" b="1" cap="none" spc="0" dirty="0" smtClean="0">
                <a:ln w="25400">
                  <a:solidFill>
                    <a:schemeClr val="tx1"/>
                  </a:solidFill>
                  <a:prstDash val="solid"/>
                </a:ln>
                <a:solidFill>
                  <a:srgbClr val="660066"/>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CP</a:t>
            </a:r>
            <a:endParaRPr lang="en-US" sz="2800" b="1" cap="none" spc="0" dirty="0">
              <a:ln w="25400">
                <a:solidFill>
                  <a:schemeClr val="tx1"/>
                </a:solidFill>
                <a:prstDash val="solid"/>
              </a:ln>
              <a:solidFill>
                <a:srgbClr val="660066"/>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91" name="Rectangle 90"/>
          <p:cNvSpPr/>
          <p:nvPr/>
        </p:nvSpPr>
        <p:spPr>
          <a:xfrm>
            <a:off x="470889" y="1244933"/>
            <a:ext cx="1239767" cy="523220"/>
          </a:xfrm>
          <a:prstGeom prst="rect">
            <a:avLst/>
          </a:prstGeom>
          <a:noFill/>
        </p:spPr>
        <p:txBody>
          <a:bodyPr wrap="square" lIns="91440" tIns="45720" rIns="91440" bIns="45720">
            <a:spAutoFit/>
          </a:bodyPr>
          <a:lstStyle/>
          <a:p>
            <a:pPr algn="ctr"/>
            <a:r>
              <a:rPr lang="en-US" sz="2800" b="1"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TPV 1</a:t>
            </a:r>
            <a:endParaRPr lang="en-US" sz="32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cxnSp>
        <p:nvCxnSpPr>
          <p:cNvPr id="92" name="Straight Arrow Connector 91"/>
          <p:cNvCxnSpPr/>
          <p:nvPr/>
        </p:nvCxnSpPr>
        <p:spPr>
          <a:xfrm>
            <a:off x="1625894" y="1493637"/>
            <a:ext cx="463773" cy="0"/>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208585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1688954" y="6463861"/>
            <a:ext cx="797186" cy="2296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12095" y="5752346"/>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4916" y="6709073"/>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4578976" y="5743981"/>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Content Placeholder 2"/>
          <p:cNvSpPr>
            <a:spLocks noGrp="1"/>
          </p:cNvSpPr>
          <p:nvPr>
            <p:ph idx="1"/>
          </p:nvPr>
        </p:nvSpPr>
        <p:spPr>
          <a:xfrm>
            <a:off x="2988" y="5752346"/>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50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14" name="Group 13"/>
          <p:cNvGrpSpPr/>
          <p:nvPr/>
        </p:nvGrpSpPr>
        <p:grpSpPr>
          <a:xfrm>
            <a:off x="68976" y="5019755"/>
            <a:ext cx="9051640" cy="334008"/>
            <a:chOff x="68976" y="4963792"/>
            <a:chExt cx="9051640" cy="334008"/>
          </a:xfrm>
        </p:grpSpPr>
        <p:pic>
          <p:nvPicPr>
            <p:cNvPr id="15" name="Picture 14" descr="DT_theta_na_0.png"/>
            <p:cNvPicPr>
              <a:picLocks/>
            </p:cNvPicPr>
            <p:nvPr/>
          </p:nvPicPr>
          <p:blipFill rotWithShape="1">
            <a:blip r:embed="rId3">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16" name="TextBox 1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17" name="TextBox 1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18" name="TextBox 1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19" name="TextBox 1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20" name="TextBox 1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21" name="TextBox 2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22" name="TextBox 2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23" name="TextBox 2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24" name="TextBox 2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25" name="TextBox 2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26" name="TextBox 2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27" name="TextBox 2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28" name="TextBox 2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29" name="TextBox 2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31" name="TextBox 30"/>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32" name="TextBox 31"/>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33" name="TextBox 32"/>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34" name="TextBox 33"/>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35" name="TextBox 34"/>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37" name="TextBox 36"/>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39" name="TextBox 38"/>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40" name="TextBox 39"/>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41" name="TextBox 40"/>
            <p:cNvSpPr txBox="1"/>
            <p:nvPr/>
          </p:nvSpPr>
          <p:spPr>
            <a:xfrm>
              <a:off x="8724283" y="4963792"/>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63"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1200 </a:t>
            </a:r>
            <a:r>
              <a:rPr lang="en-US" sz="2400" dirty="0" smtClean="0">
                <a:latin typeface="Arial" panose="020B0604020202020204" pitchFamily="34" charset="0"/>
                <a:cs typeface="Arial" panose="020B0604020202020204" pitchFamily="34" charset="0"/>
              </a:rPr>
              <a:t>UTC </a:t>
            </a:r>
            <a:r>
              <a:rPr lang="en-US" sz="2400" dirty="0" smtClean="0">
                <a:latin typeface="Arial" panose="020B0604020202020204" pitchFamily="34" charset="0"/>
                <a:cs typeface="Arial" panose="020B0604020202020204" pitchFamily="34" charset="0"/>
              </a:rPr>
              <a:t>26 Dec 1996</a:t>
            </a:r>
            <a:endParaRPr lang="en-US" sz="2400" dirty="0">
              <a:latin typeface="Arial" panose="020B0604020202020204" pitchFamily="34" charset="0"/>
              <a:cs typeface="Arial" panose="020B0604020202020204" pitchFamily="34" charset="0"/>
            </a:endParaRPr>
          </a:p>
        </p:txBody>
      </p:sp>
      <p:grpSp>
        <p:nvGrpSpPr>
          <p:cNvPr id="61" name="Group 60"/>
          <p:cNvGrpSpPr/>
          <p:nvPr/>
        </p:nvGrpSpPr>
        <p:grpSpPr>
          <a:xfrm>
            <a:off x="1325910" y="5357253"/>
            <a:ext cx="3192602" cy="323538"/>
            <a:chOff x="1325910" y="5334973"/>
            <a:chExt cx="3192602" cy="323538"/>
          </a:xfrm>
        </p:grpSpPr>
        <p:pic>
          <p:nvPicPr>
            <p:cNvPr id="64" name="Picture 63" descr="250_jet_mslp_24.png"/>
            <p:cNvPicPr>
              <a:picLocks/>
            </p:cNvPicPr>
            <p:nvPr/>
          </p:nvPicPr>
          <p:blipFill rotWithShape="1">
            <a:blip r:embed="rId4">
              <a:extLst>
                <a:ext uri="{28A0092B-C50C-407E-A947-70E740481C1C}">
                  <a14:useLocalDpi xmlns:a14="http://schemas.microsoft.com/office/drawing/2010/main" val="0"/>
                </a:ext>
              </a:extLst>
            </a:blip>
            <a:srcRect l="10867" t="95111" r="58321" b="2074"/>
            <a:stretch/>
          </p:blipFill>
          <p:spPr>
            <a:xfrm>
              <a:off x="1325910" y="5386868"/>
              <a:ext cx="2743200" cy="155448"/>
            </a:xfrm>
            <a:prstGeom prst="rect">
              <a:avLst/>
            </a:prstGeom>
          </p:spPr>
        </p:pic>
        <p:sp>
          <p:nvSpPr>
            <p:cNvPr id="65" name="TextBox 64"/>
            <p:cNvSpPr txBox="1"/>
            <p:nvPr/>
          </p:nvSpPr>
          <p:spPr>
            <a:xfrm>
              <a:off x="1520680" y="5518911"/>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66" name="TextBox 65"/>
            <p:cNvSpPr txBox="1"/>
            <p:nvPr/>
          </p:nvSpPr>
          <p:spPr>
            <a:xfrm>
              <a:off x="1861499" y="5518911"/>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67" name="TextBox 66"/>
            <p:cNvSpPr txBox="1"/>
            <p:nvPr/>
          </p:nvSpPr>
          <p:spPr>
            <a:xfrm>
              <a:off x="2208083" y="552001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68" name="TextBox 67"/>
            <p:cNvSpPr txBox="1"/>
            <p:nvPr/>
          </p:nvSpPr>
          <p:spPr>
            <a:xfrm>
              <a:off x="2535648" y="5518911"/>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sp>
          <p:nvSpPr>
            <p:cNvPr id="69" name="TextBox 68"/>
            <p:cNvSpPr txBox="1"/>
            <p:nvPr/>
          </p:nvSpPr>
          <p:spPr>
            <a:xfrm>
              <a:off x="2879624" y="5518911"/>
              <a:ext cx="300556" cy="138499"/>
            </a:xfrm>
            <a:prstGeom prst="rect">
              <a:avLst/>
            </a:prstGeom>
            <a:noFill/>
          </p:spPr>
          <p:txBody>
            <a:bodyPr wrap="square" lIns="0" tIns="0" rIns="0" bIns="0" rtlCol="0">
              <a:spAutoFit/>
            </a:bodyPr>
            <a:lstStyle/>
            <a:p>
              <a:pPr algn="ctr"/>
              <a:r>
                <a:rPr lang="en-US" sz="900" dirty="0" smtClean="0">
                  <a:latin typeface="Arial"/>
                  <a:cs typeface="Arial"/>
                </a:rPr>
                <a:t>45</a:t>
              </a:r>
              <a:endParaRPr lang="en-US" sz="900" dirty="0">
                <a:latin typeface="Arial"/>
                <a:cs typeface="Arial"/>
              </a:endParaRPr>
            </a:p>
          </p:txBody>
        </p:sp>
        <p:sp>
          <p:nvSpPr>
            <p:cNvPr id="70" name="TextBox 69"/>
            <p:cNvSpPr txBox="1"/>
            <p:nvPr/>
          </p:nvSpPr>
          <p:spPr>
            <a:xfrm>
              <a:off x="3212745" y="5520012"/>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71" name="TextBox 70"/>
            <p:cNvSpPr txBox="1"/>
            <p:nvPr/>
          </p:nvSpPr>
          <p:spPr>
            <a:xfrm>
              <a:off x="3546207" y="5520012"/>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5</a:t>
              </a:r>
              <a:endParaRPr lang="en-US" sz="900" dirty="0">
                <a:latin typeface="Arial"/>
                <a:cs typeface="Arial"/>
              </a:endParaRPr>
            </a:p>
          </p:txBody>
        </p:sp>
        <p:sp>
          <p:nvSpPr>
            <p:cNvPr id="72" name="TextBox 71"/>
            <p:cNvSpPr txBox="1"/>
            <p:nvPr/>
          </p:nvSpPr>
          <p:spPr>
            <a:xfrm>
              <a:off x="4026408" y="5334973"/>
              <a:ext cx="492104"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grpSp>
      <p:grpSp>
        <p:nvGrpSpPr>
          <p:cNvPr id="73" name="Group 72"/>
          <p:cNvGrpSpPr/>
          <p:nvPr/>
        </p:nvGrpSpPr>
        <p:grpSpPr>
          <a:xfrm>
            <a:off x="4733894" y="5357253"/>
            <a:ext cx="3306095" cy="345842"/>
            <a:chOff x="4867109" y="5334973"/>
            <a:chExt cx="3306095" cy="345842"/>
          </a:xfrm>
        </p:grpSpPr>
        <p:pic>
          <p:nvPicPr>
            <p:cNvPr id="74" name="Picture 73" descr="250_jet_mslp_24.png"/>
            <p:cNvPicPr>
              <a:picLocks/>
            </p:cNvPicPr>
            <p:nvPr/>
          </p:nvPicPr>
          <p:blipFill rotWithShape="1">
            <a:blip r:embed="rId4">
              <a:extLst>
                <a:ext uri="{28A0092B-C50C-407E-A947-70E740481C1C}">
                  <a14:useLocalDpi xmlns:a14="http://schemas.microsoft.com/office/drawing/2010/main" val="0"/>
                </a:ext>
              </a:extLst>
            </a:blip>
            <a:srcRect l="49220" t="95259" r="17498" b="2074"/>
            <a:stretch/>
          </p:blipFill>
          <p:spPr>
            <a:xfrm>
              <a:off x="4867109" y="5386868"/>
              <a:ext cx="2743200" cy="155448"/>
            </a:xfrm>
            <a:prstGeom prst="rect">
              <a:avLst/>
            </a:prstGeom>
          </p:spPr>
        </p:pic>
        <p:sp>
          <p:nvSpPr>
            <p:cNvPr id="75" name="TextBox 74"/>
            <p:cNvSpPr txBox="1"/>
            <p:nvPr/>
          </p:nvSpPr>
          <p:spPr>
            <a:xfrm>
              <a:off x="5028125" y="5541215"/>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76" name="TextBox 75"/>
            <p:cNvSpPr txBox="1"/>
            <p:nvPr/>
          </p:nvSpPr>
          <p:spPr>
            <a:xfrm>
              <a:off x="5342301" y="5541215"/>
              <a:ext cx="300556" cy="138499"/>
            </a:xfrm>
            <a:prstGeom prst="rect">
              <a:avLst/>
            </a:prstGeom>
            <a:noFill/>
          </p:spPr>
          <p:txBody>
            <a:bodyPr wrap="square" lIns="0" tIns="0" rIns="0" bIns="0" rtlCol="0">
              <a:spAutoFit/>
            </a:bodyPr>
            <a:lstStyle/>
            <a:p>
              <a:pPr algn="ctr"/>
              <a:r>
                <a:rPr lang="en-US" sz="900" dirty="0" smtClean="0">
                  <a:latin typeface="Arial"/>
                  <a:cs typeface="Arial"/>
                </a:rPr>
                <a:t>60</a:t>
              </a:r>
              <a:endParaRPr lang="en-US" sz="900" dirty="0">
                <a:latin typeface="Arial"/>
                <a:cs typeface="Arial"/>
              </a:endParaRPr>
            </a:p>
          </p:txBody>
        </p:sp>
        <p:sp>
          <p:nvSpPr>
            <p:cNvPr id="77" name="TextBox 76"/>
            <p:cNvSpPr txBox="1"/>
            <p:nvPr/>
          </p:nvSpPr>
          <p:spPr>
            <a:xfrm>
              <a:off x="5644480" y="5542316"/>
              <a:ext cx="300556" cy="138499"/>
            </a:xfrm>
            <a:prstGeom prst="rect">
              <a:avLst/>
            </a:prstGeom>
            <a:noFill/>
          </p:spPr>
          <p:txBody>
            <a:bodyPr wrap="square" lIns="0" tIns="0" rIns="0" bIns="0" rtlCol="0">
              <a:spAutoFit/>
            </a:bodyPr>
            <a:lstStyle/>
            <a:p>
              <a:pPr algn="ctr"/>
              <a:r>
                <a:rPr lang="en-US" sz="900" dirty="0" smtClean="0">
                  <a:latin typeface="Arial"/>
                  <a:cs typeface="Arial"/>
                </a:rPr>
                <a:t>70</a:t>
              </a:r>
              <a:endParaRPr lang="en-US" sz="900" dirty="0">
                <a:latin typeface="Arial"/>
                <a:cs typeface="Arial"/>
              </a:endParaRPr>
            </a:p>
          </p:txBody>
        </p:sp>
        <p:sp>
          <p:nvSpPr>
            <p:cNvPr id="78" name="TextBox 77"/>
            <p:cNvSpPr txBox="1"/>
            <p:nvPr/>
          </p:nvSpPr>
          <p:spPr>
            <a:xfrm>
              <a:off x="5954283" y="5541215"/>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9" name="TextBox 78"/>
            <p:cNvSpPr txBox="1"/>
            <p:nvPr/>
          </p:nvSpPr>
          <p:spPr>
            <a:xfrm>
              <a:off x="6253854" y="5541215"/>
              <a:ext cx="300556" cy="138499"/>
            </a:xfrm>
            <a:prstGeom prst="rect">
              <a:avLst/>
            </a:prstGeom>
            <a:noFill/>
          </p:spPr>
          <p:txBody>
            <a:bodyPr wrap="square" lIns="0" tIns="0" rIns="0" bIns="0" rtlCol="0">
              <a:spAutoFit/>
            </a:bodyPr>
            <a:lstStyle/>
            <a:p>
              <a:pPr algn="ctr"/>
              <a:r>
                <a:rPr lang="en-US" sz="900" dirty="0" smtClean="0">
                  <a:latin typeface="Arial"/>
                  <a:cs typeface="Arial"/>
                </a:rPr>
                <a:t>90</a:t>
              </a:r>
              <a:endParaRPr lang="en-US" sz="900" dirty="0">
                <a:latin typeface="Arial"/>
                <a:cs typeface="Arial"/>
              </a:endParaRPr>
            </a:p>
          </p:txBody>
        </p:sp>
        <p:sp>
          <p:nvSpPr>
            <p:cNvPr id="80" name="TextBox 79"/>
            <p:cNvSpPr txBox="1"/>
            <p:nvPr/>
          </p:nvSpPr>
          <p:spPr>
            <a:xfrm>
              <a:off x="6551451"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sp>
          <p:nvSpPr>
            <p:cNvPr id="81" name="TextBox 80"/>
            <p:cNvSpPr txBox="1"/>
            <p:nvPr/>
          </p:nvSpPr>
          <p:spPr>
            <a:xfrm>
              <a:off x="6849389"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110</a:t>
              </a:r>
              <a:endParaRPr lang="en-US" sz="900" dirty="0">
                <a:latin typeface="Arial"/>
                <a:cs typeface="Arial"/>
              </a:endParaRPr>
            </a:p>
          </p:txBody>
        </p:sp>
        <p:sp>
          <p:nvSpPr>
            <p:cNvPr id="82" name="TextBox 81"/>
            <p:cNvSpPr txBox="1"/>
            <p:nvPr/>
          </p:nvSpPr>
          <p:spPr>
            <a:xfrm>
              <a:off x="7146631"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120</a:t>
              </a:r>
              <a:endParaRPr lang="en-US" sz="900" dirty="0">
                <a:latin typeface="Arial"/>
                <a:cs typeface="Arial"/>
              </a:endParaRPr>
            </a:p>
          </p:txBody>
        </p:sp>
        <p:sp>
          <p:nvSpPr>
            <p:cNvPr id="83" name="TextBox 82"/>
            <p:cNvSpPr txBox="1"/>
            <p:nvPr/>
          </p:nvSpPr>
          <p:spPr>
            <a:xfrm>
              <a:off x="7539136" y="5334973"/>
              <a:ext cx="634068" cy="230832"/>
            </a:xfrm>
            <a:prstGeom prst="rect">
              <a:avLst/>
            </a:prstGeom>
            <a:noFill/>
          </p:spPr>
          <p:txBody>
            <a:bodyPr wrap="square" rtlCol="0">
              <a:spAutoFit/>
            </a:bodyPr>
            <a:lstStyle/>
            <a:p>
              <a:pPr algn="ctr"/>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grpSp>
      <p:sp>
        <p:nvSpPr>
          <p:cNvPr id="87" name="Content Placeholder 2"/>
          <p:cNvSpPr txBox="1">
            <a:spLocks/>
          </p:cNvSpPr>
          <p:nvPr/>
        </p:nvSpPr>
        <p:spPr>
          <a:xfrm>
            <a:off x="4596880" y="5766457"/>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250-hPa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MSLP (hPa, black), PW (mm, shaded)</a:t>
            </a:r>
            <a:endParaRPr lang="en-US" sz="1600" baseline="30000" dirty="0">
              <a:latin typeface="Arial" panose="020B0604020202020204" pitchFamily="34" charset="0"/>
              <a:cs typeface="Arial" panose="020B0604020202020204" pitchFamily="34" charset="0"/>
            </a:endParaRPr>
          </a:p>
        </p:txBody>
      </p:sp>
      <p:pic>
        <p:nvPicPr>
          <p:cNvPr id="3" name="Picture 2" descr="DT_theta_19961226_1200.png"/>
          <p:cNvPicPr>
            <a:picLocks noChangeAspect="1"/>
          </p:cNvPicPr>
          <p:nvPr/>
        </p:nvPicPr>
        <p:blipFill rotWithShape="1">
          <a:blip r:embed="rId5">
            <a:extLst>
              <a:ext uri="{28A0092B-C50C-407E-A947-70E740481C1C}">
                <a14:useLocalDpi xmlns:a14="http://schemas.microsoft.com/office/drawing/2010/main" val="0"/>
              </a:ext>
            </a:extLst>
          </a:blip>
          <a:srcRect t="3473" b="5748"/>
          <a:stretch/>
        </p:blipFill>
        <p:spPr>
          <a:xfrm>
            <a:off x="-10240" y="992234"/>
            <a:ext cx="4595219" cy="3977640"/>
          </a:xfrm>
          <a:prstGeom prst="rect">
            <a:avLst/>
          </a:prstGeom>
        </p:spPr>
      </p:pic>
      <p:pic>
        <p:nvPicPr>
          <p:cNvPr id="4" name="Picture 3" descr="mslp_thick_jet_6.png"/>
          <p:cNvPicPr>
            <a:picLocks noChangeAspect="1"/>
          </p:cNvPicPr>
          <p:nvPr/>
        </p:nvPicPr>
        <p:blipFill rotWithShape="1">
          <a:blip r:embed="rId6">
            <a:extLst>
              <a:ext uri="{28A0092B-C50C-407E-A947-70E740481C1C}">
                <a14:useLocalDpi xmlns:a14="http://schemas.microsoft.com/office/drawing/2010/main" val="0"/>
              </a:ext>
            </a:extLst>
          </a:blip>
          <a:srcRect t="3665" b="9718"/>
          <a:stretch/>
        </p:blipFill>
        <p:spPr>
          <a:xfrm>
            <a:off x="4554985" y="992234"/>
            <a:ext cx="4597200" cy="3977640"/>
          </a:xfrm>
          <a:prstGeom prst="rect">
            <a:avLst/>
          </a:prstGeom>
        </p:spPr>
      </p:pic>
      <p:sp>
        <p:nvSpPr>
          <p:cNvPr id="84" name="TextBox 83"/>
          <p:cNvSpPr txBox="1"/>
          <p:nvPr/>
        </p:nvSpPr>
        <p:spPr>
          <a:xfrm>
            <a:off x="6421196" y="669855"/>
            <a:ext cx="2731986" cy="307777"/>
          </a:xfrm>
          <a:prstGeom prst="rect">
            <a:avLst/>
          </a:prstGeom>
          <a:noFill/>
        </p:spPr>
        <p:txBody>
          <a:bodyPr wrap="square" rtlCol="0">
            <a:spAutoFit/>
          </a:bodyPr>
          <a:lstStyle/>
          <a:p>
            <a:pPr algn="r"/>
            <a:r>
              <a:rPr lang="en-US" sz="1400" i="1" dirty="0" smtClean="0">
                <a:latin typeface="Arial"/>
                <a:cs typeface="Arial"/>
              </a:rPr>
              <a:t>Data Source: </a:t>
            </a:r>
            <a:r>
              <a:rPr lang="en-US" sz="1400" i="1" dirty="0" smtClean="0">
                <a:latin typeface="Arial"/>
                <a:cs typeface="Arial"/>
              </a:rPr>
              <a:t>0.5</a:t>
            </a:r>
            <a:r>
              <a:rPr lang="en-US" sz="1400" dirty="0" smtClean="0">
                <a:latin typeface="Arial" panose="020B0604020202020204" pitchFamily="34" charset="0"/>
                <a:cs typeface="Arial" panose="020B0604020202020204" pitchFamily="34" charset="0"/>
              </a:rPr>
              <a:t>° </a:t>
            </a:r>
            <a:r>
              <a:rPr lang="en-US" sz="1400" i="1" dirty="0" smtClean="0">
                <a:latin typeface="Arial"/>
                <a:cs typeface="Arial"/>
              </a:rPr>
              <a:t>ERA</a:t>
            </a:r>
            <a:r>
              <a:rPr lang="en-US" sz="1400" i="1" dirty="0" smtClean="0">
                <a:latin typeface="Arial"/>
                <a:cs typeface="Arial"/>
              </a:rPr>
              <a:t>-Interim</a:t>
            </a:r>
            <a:endParaRPr lang="en-US" sz="1400" i="1" dirty="0">
              <a:latin typeface="Arial"/>
              <a:cs typeface="Arial"/>
            </a:endParaRPr>
          </a:p>
        </p:txBody>
      </p:sp>
      <p:cxnSp>
        <p:nvCxnSpPr>
          <p:cNvPr id="86" name="Straight Arrow Connector 85"/>
          <p:cNvCxnSpPr/>
          <p:nvPr/>
        </p:nvCxnSpPr>
        <p:spPr>
          <a:xfrm flipH="1">
            <a:off x="2597712" y="1820181"/>
            <a:ext cx="340818" cy="330679"/>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88" name="Rectangle 87"/>
          <p:cNvSpPr/>
          <p:nvPr/>
        </p:nvSpPr>
        <p:spPr>
          <a:xfrm>
            <a:off x="6668466" y="2000825"/>
            <a:ext cx="676988" cy="523220"/>
          </a:xfrm>
          <a:prstGeom prst="rect">
            <a:avLst/>
          </a:prstGeom>
          <a:noFill/>
        </p:spPr>
        <p:txBody>
          <a:bodyPr wrap="none" lIns="91440" tIns="45720" rIns="91440" bIns="45720">
            <a:spAutoFit/>
          </a:bodyPr>
          <a:lstStyle/>
          <a:p>
            <a:pPr algn="ctr"/>
            <a:r>
              <a:rPr lang="en-US" sz="2800" b="1" cap="none" spc="0" dirty="0" smtClean="0">
                <a:ln w="25400">
                  <a:solidFill>
                    <a:schemeClr val="tx1"/>
                  </a:solidFill>
                  <a:prstDash val="solid"/>
                </a:ln>
                <a:solidFill>
                  <a:srgbClr val="660066"/>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CP</a:t>
            </a:r>
            <a:endParaRPr lang="en-US" sz="2800" b="1" cap="none" spc="0" dirty="0">
              <a:ln w="25400">
                <a:solidFill>
                  <a:schemeClr val="tx1"/>
                </a:solidFill>
                <a:prstDash val="solid"/>
              </a:ln>
              <a:solidFill>
                <a:srgbClr val="660066"/>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89" name="Rectangle 88"/>
          <p:cNvSpPr/>
          <p:nvPr/>
        </p:nvSpPr>
        <p:spPr>
          <a:xfrm>
            <a:off x="2511748" y="1391464"/>
            <a:ext cx="1239767" cy="523220"/>
          </a:xfrm>
          <a:prstGeom prst="rect">
            <a:avLst/>
          </a:prstGeom>
          <a:noFill/>
        </p:spPr>
        <p:txBody>
          <a:bodyPr wrap="square" lIns="91440" tIns="45720" rIns="91440" bIns="45720">
            <a:spAutoFit/>
          </a:bodyPr>
          <a:lstStyle/>
          <a:p>
            <a:pPr algn="ctr"/>
            <a:r>
              <a:rPr lang="en-US" sz="2800" b="1"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TPV 2</a:t>
            </a:r>
            <a:endParaRPr lang="en-US" sz="32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90" name="Rectangle 89"/>
          <p:cNvSpPr/>
          <p:nvPr/>
        </p:nvSpPr>
        <p:spPr>
          <a:xfrm>
            <a:off x="301463" y="1569154"/>
            <a:ext cx="1239767" cy="523220"/>
          </a:xfrm>
          <a:prstGeom prst="rect">
            <a:avLst/>
          </a:prstGeom>
          <a:noFill/>
        </p:spPr>
        <p:txBody>
          <a:bodyPr wrap="square" lIns="91440" tIns="45720" rIns="91440" bIns="45720">
            <a:spAutoFit/>
          </a:bodyPr>
          <a:lstStyle/>
          <a:p>
            <a:pPr algn="ctr"/>
            <a:r>
              <a:rPr lang="en-US" sz="2800" b="1"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TPV 1</a:t>
            </a:r>
            <a:endParaRPr lang="en-US" sz="32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cxnSp>
        <p:nvCxnSpPr>
          <p:cNvPr id="91" name="Straight Arrow Connector 90"/>
          <p:cNvCxnSpPr/>
          <p:nvPr/>
        </p:nvCxnSpPr>
        <p:spPr>
          <a:xfrm>
            <a:off x="1456468" y="1817858"/>
            <a:ext cx="463773" cy="0"/>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92" name="Title 1"/>
          <p:cNvSpPr>
            <a:spLocks noGrp="1"/>
          </p:cNvSpPr>
          <p:nvPr>
            <p:ph type="title"/>
          </p:nvPr>
        </p:nvSpPr>
        <p:spPr>
          <a:xfrm>
            <a:off x="334283" y="-33716"/>
            <a:ext cx="8891111"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Synoptic Analysis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359645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1688954" y="6463861"/>
            <a:ext cx="797186" cy="2296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12095" y="5752346"/>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4916" y="6709073"/>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4578976" y="5743981"/>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Content Placeholder 2"/>
          <p:cNvSpPr>
            <a:spLocks noGrp="1"/>
          </p:cNvSpPr>
          <p:nvPr>
            <p:ph idx="1"/>
          </p:nvPr>
        </p:nvSpPr>
        <p:spPr>
          <a:xfrm>
            <a:off x="2988" y="5752346"/>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50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14" name="Group 13"/>
          <p:cNvGrpSpPr/>
          <p:nvPr/>
        </p:nvGrpSpPr>
        <p:grpSpPr>
          <a:xfrm>
            <a:off x="68976" y="5019755"/>
            <a:ext cx="9051640" cy="334008"/>
            <a:chOff x="68976" y="4963792"/>
            <a:chExt cx="9051640" cy="334008"/>
          </a:xfrm>
        </p:grpSpPr>
        <p:pic>
          <p:nvPicPr>
            <p:cNvPr id="15" name="Picture 14" descr="DT_theta_na_0.png"/>
            <p:cNvPicPr>
              <a:picLocks/>
            </p:cNvPicPr>
            <p:nvPr/>
          </p:nvPicPr>
          <p:blipFill rotWithShape="1">
            <a:blip r:embed="rId3">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16" name="TextBox 1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17" name="TextBox 1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18" name="TextBox 1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19" name="TextBox 1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20" name="TextBox 1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21" name="TextBox 2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22" name="TextBox 2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23" name="TextBox 2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24" name="TextBox 2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25" name="TextBox 2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26" name="TextBox 2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27" name="TextBox 2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28" name="TextBox 2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29" name="TextBox 2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31" name="TextBox 30"/>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32" name="TextBox 31"/>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33" name="TextBox 32"/>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34" name="TextBox 33"/>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35" name="TextBox 34"/>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37" name="TextBox 36"/>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39" name="TextBox 38"/>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40" name="TextBox 39"/>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41" name="TextBox 40"/>
            <p:cNvSpPr txBox="1"/>
            <p:nvPr/>
          </p:nvSpPr>
          <p:spPr>
            <a:xfrm>
              <a:off x="8724283" y="4963792"/>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63"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a:t>
            </a:r>
            <a:r>
              <a:rPr lang="en-US" sz="2400" dirty="0" smtClean="0">
                <a:latin typeface="Arial" panose="020B0604020202020204" pitchFamily="34" charset="0"/>
                <a:cs typeface="Arial" panose="020B0604020202020204" pitchFamily="34" charset="0"/>
              </a:rPr>
              <a:t>00 </a:t>
            </a:r>
            <a:r>
              <a:rPr lang="en-US" sz="2400" dirty="0" smtClean="0">
                <a:latin typeface="Arial" panose="020B0604020202020204" pitchFamily="34" charset="0"/>
                <a:cs typeface="Arial" panose="020B0604020202020204" pitchFamily="34" charset="0"/>
              </a:rPr>
              <a:t>UTC </a:t>
            </a:r>
            <a:r>
              <a:rPr lang="en-US" sz="2400" dirty="0" smtClean="0">
                <a:latin typeface="Arial" panose="020B0604020202020204" pitchFamily="34" charset="0"/>
                <a:cs typeface="Arial" panose="020B0604020202020204" pitchFamily="34" charset="0"/>
              </a:rPr>
              <a:t>27 Dec 1996</a:t>
            </a:r>
            <a:endParaRPr lang="en-US" sz="2400" dirty="0">
              <a:latin typeface="Arial" panose="020B0604020202020204" pitchFamily="34" charset="0"/>
              <a:cs typeface="Arial" panose="020B0604020202020204" pitchFamily="34" charset="0"/>
            </a:endParaRPr>
          </a:p>
        </p:txBody>
      </p:sp>
      <p:grpSp>
        <p:nvGrpSpPr>
          <p:cNvPr id="61" name="Group 60"/>
          <p:cNvGrpSpPr/>
          <p:nvPr/>
        </p:nvGrpSpPr>
        <p:grpSpPr>
          <a:xfrm>
            <a:off x="1325910" y="5357253"/>
            <a:ext cx="3192602" cy="323538"/>
            <a:chOff x="1325910" y="5334973"/>
            <a:chExt cx="3192602" cy="323538"/>
          </a:xfrm>
        </p:grpSpPr>
        <p:pic>
          <p:nvPicPr>
            <p:cNvPr id="64" name="Picture 63" descr="250_jet_mslp_24.png"/>
            <p:cNvPicPr>
              <a:picLocks/>
            </p:cNvPicPr>
            <p:nvPr/>
          </p:nvPicPr>
          <p:blipFill rotWithShape="1">
            <a:blip r:embed="rId4">
              <a:extLst>
                <a:ext uri="{28A0092B-C50C-407E-A947-70E740481C1C}">
                  <a14:useLocalDpi xmlns:a14="http://schemas.microsoft.com/office/drawing/2010/main" val="0"/>
                </a:ext>
              </a:extLst>
            </a:blip>
            <a:srcRect l="10867" t="95111" r="58321" b="2074"/>
            <a:stretch/>
          </p:blipFill>
          <p:spPr>
            <a:xfrm>
              <a:off x="1325910" y="5386868"/>
              <a:ext cx="2743200" cy="155448"/>
            </a:xfrm>
            <a:prstGeom prst="rect">
              <a:avLst/>
            </a:prstGeom>
          </p:spPr>
        </p:pic>
        <p:sp>
          <p:nvSpPr>
            <p:cNvPr id="65" name="TextBox 64"/>
            <p:cNvSpPr txBox="1"/>
            <p:nvPr/>
          </p:nvSpPr>
          <p:spPr>
            <a:xfrm>
              <a:off x="1520680" y="5518911"/>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66" name="TextBox 65"/>
            <p:cNvSpPr txBox="1"/>
            <p:nvPr/>
          </p:nvSpPr>
          <p:spPr>
            <a:xfrm>
              <a:off x="1861499" y="5518911"/>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67" name="TextBox 66"/>
            <p:cNvSpPr txBox="1"/>
            <p:nvPr/>
          </p:nvSpPr>
          <p:spPr>
            <a:xfrm>
              <a:off x="2208083" y="552001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68" name="TextBox 67"/>
            <p:cNvSpPr txBox="1"/>
            <p:nvPr/>
          </p:nvSpPr>
          <p:spPr>
            <a:xfrm>
              <a:off x="2535648" y="5518911"/>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sp>
          <p:nvSpPr>
            <p:cNvPr id="69" name="TextBox 68"/>
            <p:cNvSpPr txBox="1"/>
            <p:nvPr/>
          </p:nvSpPr>
          <p:spPr>
            <a:xfrm>
              <a:off x="2879624" y="5518911"/>
              <a:ext cx="300556" cy="138499"/>
            </a:xfrm>
            <a:prstGeom prst="rect">
              <a:avLst/>
            </a:prstGeom>
            <a:noFill/>
          </p:spPr>
          <p:txBody>
            <a:bodyPr wrap="square" lIns="0" tIns="0" rIns="0" bIns="0" rtlCol="0">
              <a:spAutoFit/>
            </a:bodyPr>
            <a:lstStyle/>
            <a:p>
              <a:pPr algn="ctr"/>
              <a:r>
                <a:rPr lang="en-US" sz="900" dirty="0" smtClean="0">
                  <a:latin typeface="Arial"/>
                  <a:cs typeface="Arial"/>
                </a:rPr>
                <a:t>45</a:t>
              </a:r>
              <a:endParaRPr lang="en-US" sz="900" dirty="0">
                <a:latin typeface="Arial"/>
                <a:cs typeface="Arial"/>
              </a:endParaRPr>
            </a:p>
          </p:txBody>
        </p:sp>
        <p:sp>
          <p:nvSpPr>
            <p:cNvPr id="70" name="TextBox 69"/>
            <p:cNvSpPr txBox="1"/>
            <p:nvPr/>
          </p:nvSpPr>
          <p:spPr>
            <a:xfrm>
              <a:off x="3212745" y="5520012"/>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71" name="TextBox 70"/>
            <p:cNvSpPr txBox="1"/>
            <p:nvPr/>
          </p:nvSpPr>
          <p:spPr>
            <a:xfrm>
              <a:off x="3546207" y="5520012"/>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5</a:t>
              </a:r>
              <a:endParaRPr lang="en-US" sz="900" dirty="0">
                <a:latin typeface="Arial"/>
                <a:cs typeface="Arial"/>
              </a:endParaRPr>
            </a:p>
          </p:txBody>
        </p:sp>
        <p:sp>
          <p:nvSpPr>
            <p:cNvPr id="72" name="TextBox 71"/>
            <p:cNvSpPr txBox="1"/>
            <p:nvPr/>
          </p:nvSpPr>
          <p:spPr>
            <a:xfrm>
              <a:off x="4026408" y="5334973"/>
              <a:ext cx="492104"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grpSp>
      <p:grpSp>
        <p:nvGrpSpPr>
          <p:cNvPr id="73" name="Group 72"/>
          <p:cNvGrpSpPr/>
          <p:nvPr/>
        </p:nvGrpSpPr>
        <p:grpSpPr>
          <a:xfrm>
            <a:off x="4733894" y="5357253"/>
            <a:ext cx="3306095" cy="345842"/>
            <a:chOff x="4867109" y="5334973"/>
            <a:chExt cx="3306095" cy="345842"/>
          </a:xfrm>
        </p:grpSpPr>
        <p:pic>
          <p:nvPicPr>
            <p:cNvPr id="74" name="Picture 73" descr="250_jet_mslp_24.png"/>
            <p:cNvPicPr>
              <a:picLocks/>
            </p:cNvPicPr>
            <p:nvPr/>
          </p:nvPicPr>
          <p:blipFill rotWithShape="1">
            <a:blip r:embed="rId4">
              <a:extLst>
                <a:ext uri="{28A0092B-C50C-407E-A947-70E740481C1C}">
                  <a14:useLocalDpi xmlns:a14="http://schemas.microsoft.com/office/drawing/2010/main" val="0"/>
                </a:ext>
              </a:extLst>
            </a:blip>
            <a:srcRect l="49220" t="95259" r="17498" b="2074"/>
            <a:stretch/>
          </p:blipFill>
          <p:spPr>
            <a:xfrm>
              <a:off x="4867109" y="5386868"/>
              <a:ext cx="2743200" cy="155448"/>
            </a:xfrm>
            <a:prstGeom prst="rect">
              <a:avLst/>
            </a:prstGeom>
          </p:spPr>
        </p:pic>
        <p:sp>
          <p:nvSpPr>
            <p:cNvPr id="75" name="TextBox 74"/>
            <p:cNvSpPr txBox="1"/>
            <p:nvPr/>
          </p:nvSpPr>
          <p:spPr>
            <a:xfrm>
              <a:off x="5028125" y="5541215"/>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76" name="TextBox 75"/>
            <p:cNvSpPr txBox="1"/>
            <p:nvPr/>
          </p:nvSpPr>
          <p:spPr>
            <a:xfrm>
              <a:off x="5342301" y="5541215"/>
              <a:ext cx="300556" cy="138499"/>
            </a:xfrm>
            <a:prstGeom prst="rect">
              <a:avLst/>
            </a:prstGeom>
            <a:noFill/>
          </p:spPr>
          <p:txBody>
            <a:bodyPr wrap="square" lIns="0" tIns="0" rIns="0" bIns="0" rtlCol="0">
              <a:spAutoFit/>
            </a:bodyPr>
            <a:lstStyle/>
            <a:p>
              <a:pPr algn="ctr"/>
              <a:r>
                <a:rPr lang="en-US" sz="900" dirty="0" smtClean="0">
                  <a:latin typeface="Arial"/>
                  <a:cs typeface="Arial"/>
                </a:rPr>
                <a:t>60</a:t>
              </a:r>
              <a:endParaRPr lang="en-US" sz="900" dirty="0">
                <a:latin typeface="Arial"/>
                <a:cs typeface="Arial"/>
              </a:endParaRPr>
            </a:p>
          </p:txBody>
        </p:sp>
        <p:sp>
          <p:nvSpPr>
            <p:cNvPr id="77" name="TextBox 76"/>
            <p:cNvSpPr txBox="1"/>
            <p:nvPr/>
          </p:nvSpPr>
          <p:spPr>
            <a:xfrm>
              <a:off x="5644480" y="5542316"/>
              <a:ext cx="300556" cy="138499"/>
            </a:xfrm>
            <a:prstGeom prst="rect">
              <a:avLst/>
            </a:prstGeom>
            <a:noFill/>
          </p:spPr>
          <p:txBody>
            <a:bodyPr wrap="square" lIns="0" tIns="0" rIns="0" bIns="0" rtlCol="0">
              <a:spAutoFit/>
            </a:bodyPr>
            <a:lstStyle/>
            <a:p>
              <a:pPr algn="ctr"/>
              <a:r>
                <a:rPr lang="en-US" sz="900" dirty="0" smtClean="0">
                  <a:latin typeface="Arial"/>
                  <a:cs typeface="Arial"/>
                </a:rPr>
                <a:t>70</a:t>
              </a:r>
              <a:endParaRPr lang="en-US" sz="900" dirty="0">
                <a:latin typeface="Arial"/>
                <a:cs typeface="Arial"/>
              </a:endParaRPr>
            </a:p>
          </p:txBody>
        </p:sp>
        <p:sp>
          <p:nvSpPr>
            <p:cNvPr id="78" name="TextBox 77"/>
            <p:cNvSpPr txBox="1"/>
            <p:nvPr/>
          </p:nvSpPr>
          <p:spPr>
            <a:xfrm>
              <a:off x="5954283" y="5541215"/>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9" name="TextBox 78"/>
            <p:cNvSpPr txBox="1"/>
            <p:nvPr/>
          </p:nvSpPr>
          <p:spPr>
            <a:xfrm>
              <a:off x="6253854" y="5541215"/>
              <a:ext cx="300556" cy="138499"/>
            </a:xfrm>
            <a:prstGeom prst="rect">
              <a:avLst/>
            </a:prstGeom>
            <a:noFill/>
          </p:spPr>
          <p:txBody>
            <a:bodyPr wrap="square" lIns="0" tIns="0" rIns="0" bIns="0" rtlCol="0">
              <a:spAutoFit/>
            </a:bodyPr>
            <a:lstStyle/>
            <a:p>
              <a:pPr algn="ctr"/>
              <a:r>
                <a:rPr lang="en-US" sz="900" dirty="0" smtClean="0">
                  <a:latin typeface="Arial"/>
                  <a:cs typeface="Arial"/>
                </a:rPr>
                <a:t>90</a:t>
              </a:r>
              <a:endParaRPr lang="en-US" sz="900" dirty="0">
                <a:latin typeface="Arial"/>
                <a:cs typeface="Arial"/>
              </a:endParaRPr>
            </a:p>
          </p:txBody>
        </p:sp>
        <p:sp>
          <p:nvSpPr>
            <p:cNvPr id="80" name="TextBox 79"/>
            <p:cNvSpPr txBox="1"/>
            <p:nvPr/>
          </p:nvSpPr>
          <p:spPr>
            <a:xfrm>
              <a:off x="6551451"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sp>
          <p:nvSpPr>
            <p:cNvPr id="81" name="TextBox 80"/>
            <p:cNvSpPr txBox="1"/>
            <p:nvPr/>
          </p:nvSpPr>
          <p:spPr>
            <a:xfrm>
              <a:off x="6849389"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110</a:t>
              </a:r>
              <a:endParaRPr lang="en-US" sz="900" dirty="0">
                <a:latin typeface="Arial"/>
                <a:cs typeface="Arial"/>
              </a:endParaRPr>
            </a:p>
          </p:txBody>
        </p:sp>
        <p:sp>
          <p:nvSpPr>
            <p:cNvPr id="82" name="TextBox 81"/>
            <p:cNvSpPr txBox="1"/>
            <p:nvPr/>
          </p:nvSpPr>
          <p:spPr>
            <a:xfrm>
              <a:off x="7146631"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120</a:t>
              </a:r>
              <a:endParaRPr lang="en-US" sz="900" dirty="0">
                <a:latin typeface="Arial"/>
                <a:cs typeface="Arial"/>
              </a:endParaRPr>
            </a:p>
          </p:txBody>
        </p:sp>
        <p:sp>
          <p:nvSpPr>
            <p:cNvPr id="83" name="TextBox 82"/>
            <p:cNvSpPr txBox="1"/>
            <p:nvPr/>
          </p:nvSpPr>
          <p:spPr>
            <a:xfrm>
              <a:off x="7539136" y="5334973"/>
              <a:ext cx="634068" cy="230832"/>
            </a:xfrm>
            <a:prstGeom prst="rect">
              <a:avLst/>
            </a:prstGeom>
            <a:noFill/>
          </p:spPr>
          <p:txBody>
            <a:bodyPr wrap="square" rtlCol="0">
              <a:spAutoFit/>
            </a:bodyPr>
            <a:lstStyle/>
            <a:p>
              <a:pPr algn="ctr"/>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grpSp>
      <p:sp>
        <p:nvSpPr>
          <p:cNvPr id="87" name="Content Placeholder 2"/>
          <p:cNvSpPr txBox="1">
            <a:spLocks/>
          </p:cNvSpPr>
          <p:nvPr/>
        </p:nvSpPr>
        <p:spPr>
          <a:xfrm>
            <a:off x="4596880" y="5766457"/>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250-hPa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MSLP (hPa, black), PW (mm, shaded)</a:t>
            </a:r>
            <a:endParaRPr lang="en-US" sz="1600" baseline="30000" dirty="0">
              <a:latin typeface="Arial" panose="020B0604020202020204" pitchFamily="34" charset="0"/>
              <a:cs typeface="Arial" panose="020B0604020202020204" pitchFamily="34" charset="0"/>
            </a:endParaRPr>
          </a:p>
        </p:txBody>
      </p:sp>
      <p:pic>
        <p:nvPicPr>
          <p:cNvPr id="6" name="Picture 5" descr="DT_theta_19961227_0000.png"/>
          <p:cNvPicPr>
            <a:picLocks noChangeAspect="1"/>
          </p:cNvPicPr>
          <p:nvPr/>
        </p:nvPicPr>
        <p:blipFill rotWithShape="1">
          <a:blip r:embed="rId5">
            <a:extLst>
              <a:ext uri="{28A0092B-C50C-407E-A947-70E740481C1C}">
                <a14:useLocalDpi xmlns:a14="http://schemas.microsoft.com/office/drawing/2010/main" val="0"/>
              </a:ext>
            </a:extLst>
          </a:blip>
          <a:srcRect t="3473" b="5748"/>
          <a:stretch/>
        </p:blipFill>
        <p:spPr>
          <a:xfrm>
            <a:off x="-12095" y="992234"/>
            <a:ext cx="4595219" cy="3977640"/>
          </a:xfrm>
          <a:prstGeom prst="rect">
            <a:avLst/>
          </a:prstGeom>
        </p:spPr>
      </p:pic>
      <p:pic>
        <p:nvPicPr>
          <p:cNvPr id="7" name="Picture 6" descr="mslp_thick_jet_8.png"/>
          <p:cNvPicPr>
            <a:picLocks noChangeAspect="1"/>
          </p:cNvPicPr>
          <p:nvPr/>
        </p:nvPicPr>
        <p:blipFill rotWithShape="1">
          <a:blip r:embed="rId6">
            <a:extLst>
              <a:ext uri="{28A0092B-C50C-407E-A947-70E740481C1C}">
                <a14:useLocalDpi xmlns:a14="http://schemas.microsoft.com/office/drawing/2010/main" val="0"/>
              </a:ext>
            </a:extLst>
          </a:blip>
          <a:srcRect t="3665" b="9332"/>
          <a:stretch/>
        </p:blipFill>
        <p:spPr>
          <a:xfrm>
            <a:off x="4565959" y="992234"/>
            <a:ext cx="4576814" cy="3977640"/>
          </a:xfrm>
          <a:prstGeom prst="rect">
            <a:avLst/>
          </a:prstGeom>
        </p:spPr>
      </p:pic>
      <p:sp>
        <p:nvSpPr>
          <p:cNvPr id="84" name="TextBox 83"/>
          <p:cNvSpPr txBox="1"/>
          <p:nvPr/>
        </p:nvSpPr>
        <p:spPr>
          <a:xfrm>
            <a:off x="6421196" y="669855"/>
            <a:ext cx="2731986" cy="307777"/>
          </a:xfrm>
          <a:prstGeom prst="rect">
            <a:avLst/>
          </a:prstGeom>
          <a:noFill/>
        </p:spPr>
        <p:txBody>
          <a:bodyPr wrap="square" rtlCol="0">
            <a:spAutoFit/>
          </a:bodyPr>
          <a:lstStyle/>
          <a:p>
            <a:pPr algn="r"/>
            <a:r>
              <a:rPr lang="en-US" sz="1400" i="1" dirty="0" smtClean="0">
                <a:latin typeface="Arial"/>
                <a:cs typeface="Arial"/>
              </a:rPr>
              <a:t>Data Source: </a:t>
            </a:r>
            <a:r>
              <a:rPr lang="en-US" sz="1400" i="1" dirty="0" smtClean="0">
                <a:latin typeface="Arial"/>
                <a:cs typeface="Arial"/>
              </a:rPr>
              <a:t>0.5</a:t>
            </a:r>
            <a:r>
              <a:rPr lang="en-US" sz="1400" dirty="0" smtClean="0">
                <a:latin typeface="Arial" panose="020B0604020202020204" pitchFamily="34" charset="0"/>
                <a:cs typeface="Arial" panose="020B0604020202020204" pitchFamily="34" charset="0"/>
              </a:rPr>
              <a:t>° </a:t>
            </a:r>
            <a:r>
              <a:rPr lang="en-US" sz="1400" i="1" dirty="0" smtClean="0">
                <a:latin typeface="Arial"/>
                <a:cs typeface="Arial"/>
              </a:rPr>
              <a:t>ERA</a:t>
            </a:r>
            <a:r>
              <a:rPr lang="en-US" sz="1400" i="1" dirty="0" smtClean="0">
                <a:latin typeface="Arial"/>
                <a:cs typeface="Arial"/>
              </a:rPr>
              <a:t>-Interim</a:t>
            </a:r>
            <a:endParaRPr lang="en-US" sz="1400" i="1" dirty="0">
              <a:latin typeface="Arial"/>
              <a:cs typeface="Arial"/>
            </a:endParaRPr>
          </a:p>
        </p:txBody>
      </p:sp>
      <p:cxnSp>
        <p:nvCxnSpPr>
          <p:cNvPr id="86" name="Straight Arrow Connector 85"/>
          <p:cNvCxnSpPr/>
          <p:nvPr/>
        </p:nvCxnSpPr>
        <p:spPr>
          <a:xfrm flipH="1">
            <a:off x="2465432" y="1833411"/>
            <a:ext cx="340818" cy="330679"/>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88" name="Rectangle 87"/>
          <p:cNvSpPr/>
          <p:nvPr/>
        </p:nvSpPr>
        <p:spPr>
          <a:xfrm>
            <a:off x="6623756" y="1933652"/>
            <a:ext cx="676988" cy="523220"/>
          </a:xfrm>
          <a:prstGeom prst="rect">
            <a:avLst/>
          </a:prstGeom>
          <a:noFill/>
        </p:spPr>
        <p:txBody>
          <a:bodyPr wrap="none" lIns="91440" tIns="45720" rIns="91440" bIns="45720">
            <a:spAutoFit/>
          </a:bodyPr>
          <a:lstStyle/>
          <a:p>
            <a:pPr algn="ctr"/>
            <a:r>
              <a:rPr lang="en-US" sz="2800" b="1" cap="none" spc="0" dirty="0" smtClean="0">
                <a:ln w="25400">
                  <a:solidFill>
                    <a:schemeClr val="tx1"/>
                  </a:solidFill>
                  <a:prstDash val="solid"/>
                </a:ln>
                <a:solidFill>
                  <a:srgbClr val="660066"/>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CP</a:t>
            </a:r>
            <a:endParaRPr lang="en-US" sz="2800" b="1" cap="none" spc="0" dirty="0">
              <a:ln w="25400">
                <a:solidFill>
                  <a:schemeClr val="tx1"/>
                </a:solidFill>
                <a:prstDash val="solid"/>
              </a:ln>
              <a:solidFill>
                <a:srgbClr val="660066"/>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89" name="Rectangle 88"/>
          <p:cNvSpPr/>
          <p:nvPr/>
        </p:nvSpPr>
        <p:spPr>
          <a:xfrm>
            <a:off x="2311930" y="1391464"/>
            <a:ext cx="1239767" cy="523220"/>
          </a:xfrm>
          <a:prstGeom prst="rect">
            <a:avLst/>
          </a:prstGeom>
          <a:noFill/>
        </p:spPr>
        <p:txBody>
          <a:bodyPr wrap="square" lIns="91440" tIns="45720" rIns="91440" bIns="45720">
            <a:spAutoFit/>
          </a:bodyPr>
          <a:lstStyle/>
          <a:p>
            <a:pPr algn="ctr"/>
            <a:r>
              <a:rPr lang="en-US" sz="2800" b="1"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TPV 2</a:t>
            </a:r>
            <a:endParaRPr lang="en-US" sz="32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90" name="Rectangle 89"/>
          <p:cNvSpPr/>
          <p:nvPr/>
        </p:nvSpPr>
        <p:spPr>
          <a:xfrm>
            <a:off x="10494" y="1944235"/>
            <a:ext cx="1239767" cy="523220"/>
          </a:xfrm>
          <a:prstGeom prst="rect">
            <a:avLst/>
          </a:prstGeom>
          <a:noFill/>
        </p:spPr>
        <p:txBody>
          <a:bodyPr wrap="square" lIns="91440" tIns="45720" rIns="91440" bIns="45720">
            <a:spAutoFit/>
          </a:bodyPr>
          <a:lstStyle/>
          <a:p>
            <a:pPr algn="ctr"/>
            <a:r>
              <a:rPr lang="en-US" sz="2800" b="1"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TPV 1</a:t>
            </a:r>
            <a:endParaRPr lang="en-US" sz="32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cxnSp>
        <p:nvCxnSpPr>
          <p:cNvPr id="91" name="Straight Arrow Connector 90"/>
          <p:cNvCxnSpPr/>
          <p:nvPr/>
        </p:nvCxnSpPr>
        <p:spPr>
          <a:xfrm>
            <a:off x="1165499" y="2192939"/>
            <a:ext cx="463773" cy="0"/>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92" name="Title 1"/>
          <p:cNvSpPr>
            <a:spLocks noGrp="1"/>
          </p:cNvSpPr>
          <p:nvPr>
            <p:ph type="title"/>
          </p:nvPr>
        </p:nvSpPr>
        <p:spPr>
          <a:xfrm>
            <a:off x="334283" y="-33716"/>
            <a:ext cx="8891111"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Synoptic Analysis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476442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1688954" y="6463861"/>
            <a:ext cx="797186" cy="2296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12095" y="5752346"/>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4916" y="6709073"/>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4578976" y="5743981"/>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Content Placeholder 2"/>
          <p:cNvSpPr>
            <a:spLocks noGrp="1"/>
          </p:cNvSpPr>
          <p:nvPr>
            <p:ph idx="1"/>
          </p:nvPr>
        </p:nvSpPr>
        <p:spPr>
          <a:xfrm>
            <a:off x="2988" y="5752346"/>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50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14" name="Group 13"/>
          <p:cNvGrpSpPr/>
          <p:nvPr/>
        </p:nvGrpSpPr>
        <p:grpSpPr>
          <a:xfrm>
            <a:off x="68976" y="5019755"/>
            <a:ext cx="9051640" cy="334008"/>
            <a:chOff x="68976" y="4963792"/>
            <a:chExt cx="9051640" cy="334008"/>
          </a:xfrm>
        </p:grpSpPr>
        <p:pic>
          <p:nvPicPr>
            <p:cNvPr id="15" name="Picture 14" descr="DT_theta_na_0.png"/>
            <p:cNvPicPr>
              <a:picLocks/>
            </p:cNvPicPr>
            <p:nvPr/>
          </p:nvPicPr>
          <p:blipFill rotWithShape="1">
            <a:blip r:embed="rId3">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16" name="TextBox 1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17" name="TextBox 1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18" name="TextBox 1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19" name="TextBox 1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20" name="TextBox 1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21" name="TextBox 2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22" name="TextBox 2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23" name="TextBox 2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24" name="TextBox 2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25" name="TextBox 2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26" name="TextBox 2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27" name="TextBox 2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28" name="TextBox 2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29" name="TextBox 2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31" name="TextBox 30"/>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32" name="TextBox 31"/>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33" name="TextBox 32"/>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34" name="TextBox 33"/>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35" name="TextBox 34"/>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37" name="TextBox 36"/>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39" name="TextBox 38"/>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40" name="TextBox 39"/>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41" name="TextBox 40"/>
            <p:cNvSpPr txBox="1"/>
            <p:nvPr/>
          </p:nvSpPr>
          <p:spPr>
            <a:xfrm>
              <a:off x="8724283" y="4963792"/>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63"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1200 </a:t>
            </a:r>
            <a:r>
              <a:rPr lang="en-US" sz="2400" dirty="0" smtClean="0">
                <a:latin typeface="Arial" panose="020B0604020202020204" pitchFamily="34" charset="0"/>
                <a:cs typeface="Arial" panose="020B0604020202020204" pitchFamily="34" charset="0"/>
              </a:rPr>
              <a:t>UTC </a:t>
            </a:r>
            <a:r>
              <a:rPr lang="en-US" sz="2400" dirty="0" smtClean="0">
                <a:latin typeface="Arial" panose="020B0604020202020204" pitchFamily="34" charset="0"/>
                <a:cs typeface="Arial" panose="020B0604020202020204" pitchFamily="34" charset="0"/>
              </a:rPr>
              <a:t>27 Dec 1996</a:t>
            </a:r>
            <a:endParaRPr lang="en-US" sz="2400" dirty="0">
              <a:latin typeface="Arial" panose="020B0604020202020204" pitchFamily="34" charset="0"/>
              <a:cs typeface="Arial" panose="020B0604020202020204" pitchFamily="34" charset="0"/>
            </a:endParaRPr>
          </a:p>
        </p:txBody>
      </p:sp>
      <p:grpSp>
        <p:nvGrpSpPr>
          <p:cNvPr id="61" name="Group 60"/>
          <p:cNvGrpSpPr/>
          <p:nvPr/>
        </p:nvGrpSpPr>
        <p:grpSpPr>
          <a:xfrm>
            <a:off x="1325910" y="5357253"/>
            <a:ext cx="3192602" cy="323538"/>
            <a:chOff x="1325910" y="5334973"/>
            <a:chExt cx="3192602" cy="323538"/>
          </a:xfrm>
        </p:grpSpPr>
        <p:pic>
          <p:nvPicPr>
            <p:cNvPr id="64" name="Picture 63" descr="250_jet_mslp_24.png"/>
            <p:cNvPicPr>
              <a:picLocks/>
            </p:cNvPicPr>
            <p:nvPr/>
          </p:nvPicPr>
          <p:blipFill rotWithShape="1">
            <a:blip r:embed="rId4">
              <a:extLst>
                <a:ext uri="{28A0092B-C50C-407E-A947-70E740481C1C}">
                  <a14:useLocalDpi xmlns:a14="http://schemas.microsoft.com/office/drawing/2010/main" val="0"/>
                </a:ext>
              </a:extLst>
            </a:blip>
            <a:srcRect l="10867" t="95111" r="58321" b="2074"/>
            <a:stretch/>
          </p:blipFill>
          <p:spPr>
            <a:xfrm>
              <a:off x="1325910" y="5386868"/>
              <a:ext cx="2743200" cy="155448"/>
            </a:xfrm>
            <a:prstGeom prst="rect">
              <a:avLst/>
            </a:prstGeom>
          </p:spPr>
        </p:pic>
        <p:sp>
          <p:nvSpPr>
            <p:cNvPr id="65" name="TextBox 64"/>
            <p:cNvSpPr txBox="1"/>
            <p:nvPr/>
          </p:nvSpPr>
          <p:spPr>
            <a:xfrm>
              <a:off x="1520680" y="5518911"/>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66" name="TextBox 65"/>
            <p:cNvSpPr txBox="1"/>
            <p:nvPr/>
          </p:nvSpPr>
          <p:spPr>
            <a:xfrm>
              <a:off x="1861499" y="5518911"/>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67" name="TextBox 66"/>
            <p:cNvSpPr txBox="1"/>
            <p:nvPr/>
          </p:nvSpPr>
          <p:spPr>
            <a:xfrm>
              <a:off x="2208083" y="552001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68" name="TextBox 67"/>
            <p:cNvSpPr txBox="1"/>
            <p:nvPr/>
          </p:nvSpPr>
          <p:spPr>
            <a:xfrm>
              <a:off x="2535648" y="5518911"/>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sp>
          <p:nvSpPr>
            <p:cNvPr id="69" name="TextBox 68"/>
            <p:cNvSpPr txBox="1"/>
            <p:nvPr/>
          </p:nvSpPr>
          <p:spPr>
            <a:xfrm>
              <a:off x="2879624" y="5518911"/>
              <a:ext cx="300556" cy="138499"/>
            </a:xfrm>
            <a:prstGeom prst="rect">
              <a:avLst/>
            </a:prstGeom>
            <a:noFill/>
          </p:spPr>
          <p:txBody>
            <a:bodyPr wrap="square" lIns="0" tIns="0" rIns="0" bIns="0" rtlCol="0">
              <a:spAutoFit/>
            </a:bodyPr>
            <a:lstStyle/>
            <a:p>
              <a:pPr algn="ctr"/>
              <a:r>
                <a:rPr lang="en-US" sz="900" dirty="0" smtClean="0">
                  <a:latin typeface="Arial"/>
                  <a:cs typeface="Arial"/>
                </a:rPr>
                <a:t>45</a:t>
              </a:r>
              <a:endParaRPr lang="en-US" sz="900" dirty="0">
                <a:latin typeface="Arial"/>
                <a:cs typeface="Arial"/>
              </a:endParaRPr>
            </a:p>
          </p:txBody>
        </p:sp>
        <p:sp>
          <p:nvSpPr>
            <p:cNvPr id="70" name="TextBox 69"/>
            <p:cNvSpPr txBox="1"/>
            <p:nvPr/>
          </p:nvSpPr>
          <p:spPr>
            <a:xfrm>
              <a:off x="3212745" y="5520012"/>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71" name="TextBox 70"/>
            <p:cNvSpPr txBox="1"/>
            <p:nvPr/>
          </p:nvSpPr>
          <p:spPr>
            <a:xfrm>
              <a:off x="3546207" y="5520012"/>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5</a:t>
              </a:r>
              <a:endParaRPr lang="en-US" sz="900" dirty="0">
                <a:latin typeface="Arial"/>
                <a:cs typeface="Arial"/>
              </a:endParaRPr>
            </a:p>
          </p:txBody>
        </p:sp>
        <p:sp>
          <p:nvSpPr>
            <p:cNvPr id="72" name="TextBox 71"/>
            <p:cNvSpPr txBox="1"/>
            <p:nvPr/>
          </p:nvSpPr>
          <p:spPr>
            <a:xfrm>
              <a:off x="4026408" y="5334973"/>
              <a:ext cx="492104"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grpSp>
      <p:grpSp>
        <p:nvGrpSpPr>
          <p:cNvPr id="73" name="Group 72"/>
          <p:cNvGrpSpPr/>
          <p:nvPr/>
        </p:nvGrpSpPr>
        <p:grpSpPr>
          <a:xfrm>
            <a:off x="4733894" y="5357253"/>
            <a:ext cx="3306095" cy="345842"/>
            <a:chOff x="4867109" y="5334973"/>
            <a:chExt cx="3306095" cy="345842"/>
          </a:xfrm>
        </p:grpSpPr>
        <p:pic>
          <p:nvPicPr>
            <p:cNvPr id="74" name="Picture 73" descr="250_jet_mslp_24.png"/>
            <p:cNvPicPr>
              <a:picLocks/>
            </p:cNvPicPr>
            <p:nvPr/>
          </p:nvPicPr>
          <p:blipFill rotWithShape="1">
            <a:blip r:embed="rId4">
              <a:extLst>
                <a:ext uri="{28A0092B-C50C-407E-A947-70E740481C1C}">
                  <a14:useLocalDpi xmlns:a14="http://schemas.microsoft.com/office/drawing/2010/main" val="0"/>
                </a:ext>
              </a:extLst>
            </a:blip>
            <a:srcRect l="49220" t="95259" r="17498" b="2074"/>
            <a:stretch/>
          </p:blipFill>
          <p:spPr>
            <a:xfrm>
              <a:off x="4867109" y="5386868"/>
              <a:ext cx="2743200" cy="155448"/>
            </a:xfrm>
            <a:prstGeom prst="rect">
              <a:avLst/>
            </a:prstGeom>
          </p:spPr>
        </p:pic>
        <p:sp>
          <p:nvSpPr>
            <p:cNvPr id="75" name="TextBox 74"/>
            <p:cNvSpPr txBox="1"/>
            <p:nvPr/>
          </p:nvSpPr>
          <p:spPr>
            <a:xfrm>
              <a:off x="5028125" y="5541215"/>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76" name="TextBox 75"/>
            <p:cNvSpPr txBox="1"/>
            <p:nvPr/>
          </p:nvSpPr>
          <p:spPr>
            <a:xfrm>
              <a:off x="5342301" y="5541215"/>
              <a:ext cx="300556" cy="138499"/>
            </a:xfrm>
            <a:prstGeom prst="rect">
              <a:avLst/>
            </a:prstGeom>
            <a:noFill/>
          </p:spPr>
          <p:txBody>
            <a:bodyPr wrap="square" lIns="0" tIns="0" rIns="0" bIns="0" rtlCol="0">
              <a:spAutoFit/>
            </a:bodyPr>
            <a:lstStyle/>
            <a:p>
              <a:pPr algn="ctr"/>
              <a:r>
                <a:rPr lang="en-US" sz="900" dirty="0" smtClean="0">
                  <a:latin typeface="Arial"/>
                  <a:cs typeface="Arial"/>
                </a:rPr>
                <a:t>60</a:t>
              </a:r>
              <a:endParaRPr lang="en-US" sz="900" dirty="0">
                <a:latin typeface="Arial"/>
                <a:cs typeface="Arial"/>
              </a:endParaRPr>
            </a:p>
          </p:txBody>
        </p:sp>
        <p:sp>
          <p:nvSpPr>
            <p:cNvPr id="77" name="TextBox 76"/>
            <p:cNvSpPr txBox="1"/>
            <p:nvPr/>
          </p:nvSpPr>
          <p:spPr>
            <a:xfrm>
              <a:off x="5644480" y="5542316"/>
              <a:ext cx="300556" cy="138499"/>
            </a:xfrm>
            <a:prstGeom prst="rect">
              <a:avLst/>
            </a:prstGeom>
            <a:noFill/>
          </p:spPr>
          <p:txBody>
            <a:bodyPr wrap="square" lIns="0" tIns="0" rIns="0" bIns="0" rtlCol="0">
              <a:spAutoFit/>
            </a:bodyPr>
            <a:lstStyle/>
            <a:p>
              <a:pPr algn="ctr"/>
              <a:r>
                <a:rPr lang="en-US" sz="900" dirty="0" smtClean="0">
                  <a:latin typeface="Arial"/>
                  <a:cs typeface="Arial"/>
                </a:rPr>
                <a:t>70</a:t>
              </a:r>
              <a:endParaRPr lang="en-US" sz="900" dirty="0">
                <a:latin typeface="Arial"/>
                <a:cs typeface="Arial"/>
              </a:endParaRPr>
            </a:p>
          </p:txBody>
        </p:sp>
        <p:sp>
          <p:nvSpPr>
            <p:cNvPr id="78" name="TextBox 77"/>
            <p:cNvSpPr txBox="1"/>
            <p:nvPr/>
          </p:nvSpPr>
          <p:spPr>
            <a:xfrm>
              <a:off x="5954283" y="5541215"/>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9" name="TextBox 78"/>
            <p:cNvSpPr txBox="1"/>
            <p:nvPr/>
          </p:nvSpPr>
          <p:spPr>
            <a:xfrm>
              <a:off x="6253854" y="5541215"/>
              <a:ext cx="300556" cy="138499"/>
            </a:xfrm>
            <a:prstGeom prst="rect">
              <a:avLst/>
            </a:prstGeom>
            <a:noFill/>
          </p:spPr>
          <p:txBody>
            <a:bodyPr wrap="square" lIns="0" tIns="0" rIns="0" bIns="0" rtlCol="0">
              <a:spAutoFit/>
            </a:bodyPr>
            <a:lstStyle/>
            <a:p>
              <a:pPr algn="ctr"/>
              <a:r>
                <a:rPr lang="en-US" sz="900" dirty="0" smtClean="0">
                  <a:latin typeface="Arial"/>
                  <a:cs typeface="Arial"/>
                </a:rPr>
                <a:t>90</a:t>
              </a:r>
              <a:endParaRPr lang="en-US" sz="900" dirty="0">
                <a:latin typeface="Arial"/>
                <a:cs typeface="Arial"/>
              </a:endParaRPr>
            </a:p>
          </p:txBody>
        </p:sp>
        <p:sp>
          <p:nvSpPr>
            <p:cNvPr id="80" name="TextBox 79"/>
            <p:cNvSpPr txBox="1"/>
            <p:nvPr/>
          </p:nvSpPr>
          <p:spPr>
            <a:xfrm>
              <a:off x="6551451"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sp>
          <p:nvSpPr>
            <p:cNvPr id="81" name="TextBox 80"/>
            <p:cNvSpPr txBox="1"/>
            <p:nvPr/>
          </p:nvSpPr>
          <p:spPr>
            <a:xfrm>
              <a:off x="6849389"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110</a:t>
              </a:r>
              <a:endParaRPr lang="en-US" sz="900" dirty="0">
                <a:latin typeface="Arial"/>
                <a:cs typeface="Arial"/>
              </a:endParaRPr>
            </a:p>
          </p:txBody>
        </p:sp>
        <p:sp>
          <p:nvSpPr>
            <p:cNvPr id="82" name="TextBox 81"/>
            <p:cNvSpPr txBox="1"/>
            <p:nvPr/>
          </p:nvSpPr>
          <p:spPr>
            <a:xfrm>
              <a:off x="7146631"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120</a:t>
              </a:r>
              <a:endParaRPr lang="en-US" sz="900" dirty="0">
                <a:latin typeface="Arial"/>
                <a:cs typeface="Arial"/>
              </a:endParaRPr>
            </a:p>
          </p:txBody>
        </p:sp>
        <p:sp>
          <p:nvSpPr>
            <p:cNvPr id="83" name="TextBox 82"/>
            <p:cNvSpPr txBox="1"/>
            <p:nvPr/>
          </p:nvSpPr>
          <p:spPr>
            <a:xfrm>
              <a:off x="7539136" y="5334973"/>
              <a:ext cx="634068" cy="230832"/>
            </a:xfrm>
            <a:prstGeom prst="rect">
              <a:avLst/>
            </a:prstGeom>
            <a:noFill/>
          </p:spPr>
          <p:txBody>
            <a:bodyPr wrap="square" rtlCol="0">
              <a:spAutoFit/>
            </a:bodyPr>
            <a:lstStyle/>
            <a:p>
              <a:pPr algn="ctr"/>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grpSp>
      <p:sp>
        <p:nvSpPr>
          <p:cNvPr id="87" name="Content Placeholder 2"/>
          <p:cNvSpPr txBox="1">
            <a:spLocks/>
          </p:cNvSpPr>
          <p:nvPr/>
        </p:nvSpPr>
        <p:spPr>
          <a:xfrm>
            <a:off x="4596880" y="5766457"/>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250-hPa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MSLP (hPa, black), PW (mm, shaded)</a:t>
            </a:r>
            <a:endParaRPr lang="en-US" sz="1600" baseline="30000" dirty="0">
              <a:latin typeface="Arial" panose="020B0604020202020204" pitchFamily="34" charset="0"/>
              <a:cs typeface="Arial" panose="020B0604020202020204" pitchFamily="34" charset="0"/>
            </a:endParaRPr>
          </a:p>
        </p:txBody>
      </p:sp>
      <p:pic>
        <p:nvPicPr>
          <p:cNvPr id="2" name="Picture 1" descr="DT_theta_19961227_1200.png"/>
          <p:cNvPicPr>
            <a:picLocks noChangeAspect="1"/>
          </p:cNvPicPr>
          <p:nvPr/>
        </p:nvPicPr>
        <p:blipFill rotWithShape="1">
          <a:blip r:embed="rId5">
            <a:extLst>
              <a:ext uri="{28A0092B-C50C-407E-A947-70E740481C1C}">
                <a14:useLocalDpi xmlns:a14="http://schemas.microsoft.com/office/drawing/2010/main" val="0"/>
              </a:ext>
            </a:extLst>
          </a:blip>
          <a:srcRect t="3473" b="5748"/>
          <a:stretch/>
        </p:blipFill>
        <p:spPr>
          <a:xfrm>
            <a:off x="-16031" y="990862"/>
            <a:ext cx="4595218" cy="3977640"/>
          </a:xfrm>
          <a:prstGeom prst="rect">
            <a:avLst/>
          </a:prstGeom>
        </p:spPr>
      </p:pic>
      <p:pic>
        <p:nvPicPr>
          <p:cNvPr id="3" name="Picture 2" descr="mslp_thick_jet_10.png"/>
          <p:cNvPicPr>
            <a:picLocks noChangeAspect="1"/>
          </p:cNvPicPr>
          <p:nvPr/>
        </p:nvPicPr>
        <p:blipFill rotWithShape="1">
          <a:blip r:embed="rId6">
            <a:extLst>
              <a:ext uri="{28A0092B-C50C-407E-A947-70E740481C1C}">
                <a14:useLocalDpi xmlns:a14="http://schemas.microsoft.com/office/drawing/2010/main" val="0"/>
              </a:ext>
            </a:extLst>
          </a:blip>
          <a:srcRect t="3665" b="9525"/>
          <a:stretch/>
        </p:blipFill>
        <p:spPr>
          <a:xfrm>
            <a:off x="4568548" y="990862"/>
            <a:ext cx="4586985" cy="3977640"/>
          </a:xfrm>
          <a:prstGeom prst="rect">
            <a:avLst/>
          </a:prstGeom>
        </p:spPr>
      </p:pic>
      <p:sp>
        <p:nvSpPr>
          <p:cNvPr id="84" name="TextBox 83"/>
          <p:cNvSpPr txBox="1"/>
          <p:nvPr/>
        </p:nvSpPr>
        <p:spPr>
          <a:xfrm>
            <a:off x="6421196" y="669855"/>
            <a:ext cx="2731986" cy="307777"/>
          </a:xfrm>
          <a:prstGeom prst="rect">
            <a:avLst/>
          </a:prstGeom>
          <a:noFill/>
        </p:spPr>
        <p:txBody>
          <a:bodyPr wrap="square" rtlCol="0">
            <a:spAutoFit/>
          </a:bodyPr>
          <a:lstStyle/>
          <a:p>
            <a:pPr algn="r"/>
            <a:r>
              <a:rPr lang="en-US" sz="1400" i="1" dirty="0" smtClean="0">
                <a:latin typeface="Arial"/>
                <a:cs typeface="Arial"/>
              </a:rPr>
              <a:t>Data Source: </a:t>
            </a:r>
            <a:r>
              <a:rPr lang="en-US" sz="1400" i="1" dirty="0" smtClean="0">
                <a:latin typeface="Arial"/>
                <a:cs typeface="Arial"/>
              </a:rPr>
              <a:t>0.5</a:t>
            </a:r>
            <a:r>
              <a:rPr lang="en-US" sz="1400" dirty="0" smtClean="0">
                <a:latin typeface="Arial" panose="020B0604020202020204" pitchFamily="34" charset="0"/>
                <a:cs typeface="Arial" panose="020B0604020202020204" pitchFamily="34" charset="0"/>
              </a:rPr>
              <a:t>° </a:t>
            </a:r>
            <a:r>
              <a:rPr lang="en-US" sz="1400" i="1" dirty="0" smtClean="0">
                <a:latin typeface="Arial"/>
                <a:cs typeface="Arial"/>
              </a:rPr>
              <a:t>ERA</a:t>
            </a:r>
            <a:r>
              <a:rPr lang="en-US" sz="1400" i="1" dirty="0" smtClean="0">
                <a:latin typeface="Arial"/>
                <a:cs typeface="Arial"/>
              </a:rPr>
              <a:t>-Interim</a:t>
            </a:r>
            <a:endParaRPr lang="en-US" sz="1400" i="1" dirty="0">
              <a:latin typeface="Arial"/>
              <a:cs typeface="Arial"/>
            </a:endParaRPr>
          </a:p>
        </p:txBody>
      </p:sp>
      <p:cxnSp>
        <p:nvCxnSpPr>
          <p:cNvPr id="86" name="Straight Arrow Connector 85"/>
          <p:cNvCxnSpPr/>
          <p:nvPr/>
        </p:nvCxnSpPr>
        <p:spPr>
          <a:xfrm flipH="1">
            <a:off x="2331079" y="1822516"/>
            <a:ext cx="340818" cy="330679"/>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88" name="Rectangle 87"/>
          <p:cNvSpPr/>
          <p:nvPr/>
        </p:nvSpPr>
        <p:spPr>
          <a:xfrm>
            <a:off x="6441245" y="2024021"/>
            <a:ext cx="676988" cy="523220"/>
          </a:xfrm>
          <a:prstGeom prst="rect">
            <a:avLst/>
          </a:prstGeom>
          <a:noFill/>
        </p:spPr>
        <p:txBody>
          <a:bodyPr wrap="none" lIns="91440" tIns="45720" rIns="91440" bIns="45720">
            <a:spAutoFit/>
          </a:bodyPr>
          <a:lstStyle/>
          <a:p>
            <a:pPr algn="ctr"/>
            <a:r>
              <a:rPr lang="en-US" sz="2800" b="1" cap="none" spc="0" dirty="0" smtClean="0">
                <a:ln w="25400">
                  <a:solidFill>
                    <a:schemeClr val="tx1"/>
                  </a:solidFill>
                  <a:prstDash val="solid"/>
                </a:ln>
                <a:solidFill>
                  <a:srgbClr val="660066"/>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CP</a:t>
            </a:r>
            <a:endParaRPr lang="en-US" sz="2800" b="1" cap="none" spc="0" dirty="0">
              <a:ln w="25400">
                <a:solidFill>
                  <a:schemeClr val="tx1"/>
                </a:solidFill>
                <a:prstDash val="solid"/>
              </a:ln>
              <a:solidFill>
                <a:srgbClr val="660066"/>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89" name="Rectangle 88"/>
          <p:cNvSpPr/>
          <p:nvPr/>
        </p:nvSpPr>
        <p:spPr>
          <a:xfrm>
            <a:off x="2163405" y="1380881"/>
            <a:ext cx="1239767" cy="523220"/>
          </a:xfrm>
          <a:prstGeom prst="rect">
            <a:avLst/>
          </a:prstGeom>
          <a:noFill/>
        </p:spPr>
        <p:txBody>
          <a:bodyPr wrap="square" lIns="91440" tIns="45720" rIns="91440" bIns="45720">
            <a:spAutoFit/>
          </a:bodyPr>
          <a:lstStyle/>
          <a:p>
            <a:pPr algn="ctr"/>
            <a:r>
              <a:rPr lang="en-US" sz="2800" b="1"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TPV 2</a:t>
            </a:r>
            <a:endParaRPr lang="en-US" sz="32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92" name="Rectangle 91"/>
          <p:cNvSpPr/>
          <p:nvPr/>
        </p:nvSpPr>
        <p:spPr>
          <a:xfrm>
            <a:off x="1006010" y="2998057"/>
            <a:ext cx="1239767" cy="523220"/>
          </a:xfrm>
          <a:prstGeom prst="rect">
            <a:avLst/>
          </a:prstGeom>
          <a:noFill/>
        </p:spPr>
        <p:txBody>
          <a:bodyPr wrap="square" lIns="91440" tIns="45720" rIns="91440" bIns="45720">
            <a:spAutoFit/>
          </a:bodyPr>
          <a:lstStyle/>
          <a:p>
            <a:pPr algn="ctr"/>
            <a:r>
              <a:rPr lang="en-US" sz="2800" b="1"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TPV 1</a:t>
            </a:r>
            <a:endParaRPr lang="en-US" sz="32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cxnSp>
        <p:nvCxnSpPr>
          <p:cNvPr id="93" name="Straight Arrow Connector 92"/>
          <p:cNvCxnSpPr/>
          <p:nvPr/>
        </p:nvCxnSpPr>
        <p:spPr>
          <a:xfrm flipV="1">
            <a:off x="1537851" y="2616599"/>
            <a:ext cx="3139" cy="435303"/>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94" name="Title 1"/>
          <p:cNvSpPr>
            <a:spLocks noGrp="1"/>
          </p:cNvSpPr>
          <p:nvPr>
            <p:ph type="title"/>
          </p:nvPr>
        </p:nvSpPr>
        <p:spPr>
          <a:xfrm>
            <a:off x="334283" y="-33716"/>
            <a:ext cx="8891111"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Synoptic Analysis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051556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1688954" y="6463861"/>
            <a:ext cx="797186" cy="2296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12095" y="5752346"/>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4916" y="6709073"/>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4578976" y="5743981"/>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Content Placeholder 2"/>
          <p:cNvSpPr>
            <a:spLocks noGrp="1"/>
          </p:cNvSpPr>
          <p:nvPr>
            <p:ph idx="1"/>
          </p:nvPr>
        </p:nvSpPr>
        <p:spPr>
          <a:xfrm>
            <a:off x="2988" y="5752346"/>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50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14" name="Group 13"/>
          <p:cNvGrpSpPr/>
          <p:nvPr/>
        </p:nvGrpSpPr>
        <p:grpSpPr>
          <a:xfrm>
            <a:off x="68976" y="5019755"/>
            <a:ext cx="9051640" cy="334008"/>
            <a:chOff x="68976" y="4963792"/>
            <a:chExt cx="9051640" cy="334008"/>
          </a:xfrm>
        </p:grpSpPr>
        <p:pic>
          <p:nvPicPr>
            <p:cNvPr id="15" name="Picture 14" descr="DT_theta_na_0.png"/>
            <p:cNvPicPr>
              <a:picLocks/>
            </p:cNvPicPr>
            <p:nvPr/>
          </p:nvPicPr>
          <p:blipFill rotWithShape="1">
            <a:blip r:embed="rId3">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16" name="TextBox 1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17" name="TextBox 1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18" name="TextBox 1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19" name="TextBox 1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20" name="TextBox 1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21" name="TextBox 2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22" name="TextBox 2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23" name="TextBox 2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24" name="TextBox 2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25" name="TextBox 2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26" name="TextBox 2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27" name="TextBox 2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28" name="TextBox 2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29" name="TextBox 2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31" name="TextBox 30"/>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32" name="TextBox 31"/>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33" name="TextBox 32"/>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34" name="TextBox 33"/>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35" name="TextBox 34"/>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37" name="TextBox 36"/>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39" name="TextBox 38"/>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40" name="TextBox 39"/>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41" name="TextBox 40"/>
            <p:cNvSpPr txBox="1"/>
            <p:nvPr/>
          </p:nvSpPr>
          <p:spPr>
            <a:xfrm>
              <a:off x="8724283" y="4963792"/>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63"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a:t>
            </a:r>
            <a:r>
              <a:rPr lang="en-US" sz="2400" dirty="0" smtClean="0">
                <a:latin typeface="Arial" panose="020B0604020202020204" pitchFamily="34" charset="0"/>
                <a:cs typeface="Arial" panose="020B0604020202020204" pitchFamily="34" charset="0"/>
              </a:rPr>
              <a:t>00 </a:t>
            </a:r>
            <a:r>
              <a:rPr lang="en-US" sz="2400" dirty="0" smtClean="0">
                <a:latin typeface="Arial" panose="020B0604020202020204" pitchFamily="34" charset="0"/>
                <a:cs typeface="Arial" panose="020B0604020202020204" pitchFamily="34" charset="0"/>
              </a:rPr>
              <a:t>UTC </a:t>
            </a:r>
            <a:r>
              <a:rPr lang="en-US" sz="2400" dirty="0" smtClean="0">
                <a:latin typeface="Arial" panose="020B0604020202020204" pitchFamily="34" charset="0"/>
                <a:cs typeface="Arial" panose="020B0604020202020204" pitchFamily="34" charset="0"/>
              </a:rPr>
              <a:t>28 Dec 1996</a:t>
            </a:r>
            <a:endParaRPr lang="en-US" sz="2400" dirty="0">
              <a:latin typeface="Arial" panose="020B0604020202020204" pitchFamily="34" charset="0"/>
              <a:cs typeface="Arial" panose="020B0604020202020204" pitchFamily="34" charset="0"/>
            </a:endParaRPr>
          </a:p>
        </p:txBody>
      </p:sp>
      <p:grpSp>
        <p:nvGrpSpPr>
          <p:cNvPr id="61" name="Group 60"/>
          <p:cNvGrpSpPr/>
          <p:nvPr/>
        </p:nvGrpSpPr>
        <p:grpSpPr>
          <a:xfrm>
            <a:off x="1325910" y="5357253"/>
            <a:ext cx="3192602" cy="323538"/>
            <a:chOff x="1325910" y="5334973"/>
            <a:chExt cx="3192602" cy="323538"/>
          </a:xfrm>
        </p:grpSpPr>
        <p:pic>
          <p:nvPicPr>
            <p:cNvPr id="64" name="Picture 63" descr="250_jet_mslp_24.png"/>
            <p:cNvPicPr>
              <a:picLocks/>
            </p:cNvPicPr>
            <p:nvPr/>
          </p:nvPicPr>
          <p:blipFill rotWithShape="1">
            <a:blip r:embed="rId4">
              <a:extLst>
                <a:ext uri="{28A0092B-C50C-407E-A947-70E740481C1C}">
                  <a14:useLocalDpi xmlns:a14="http://schemas.microsoft.com/office/drawing/2010/main" val="0"/>
                </a:ext>
              </a:extLst>
            </a:blip>
            <a:srcRect l="10867" t="95111" r="58321" b="2074"/>
            <a:stretch/>
          </p:blipFill>
          <p:spPr>
            <a:xfrm>
              <a:off x="1325910" y="5386868"/>
              <a:ext cx="2743200" cy="155448"/>
            </a:xfrm>
            <a:prstGeom prst="rect">
              <a:avLst/>
            </a:prstGeom>
          </p:spPr>
        </p:pic>
        <p:sp>
          <p:nvSpPr>
            <p:cNvPr id="65" name="TextBox 64"/>
            <p:cNvSpPr txBox="1"/>
            <p:nvPr/>
          </p:nvSpPr>
          <p:spPr>
            <a:xfrm>
              <a:off x="1520680" y="5518911"/>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66" name="TextBox 65"/>
            <p:cNvSpPr txBox="1"/>
            <p:nvPr/>
          </p:nvSpPr>
          <p:spPr>
            <a:xfrm>
              <a:off x="1861499" y="5518911"/>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67" name="TextBox 66"/>
            <p:cNvSpPr txBox="1"/>
            <p:nvPr/>
          </p:nvSpPr>
          <p:spPr>
            <a:xfrm>
              <a:off x="2208083" y="552001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68" name="TextBox 67"/>
            <p:cNvSpPr txBox="1"/>
            <p:nvPr/>
          </p:nvSpPr>
          <p:spPr>
            <a:xfrm>
              <a:off x="2535648" y="5518911"/>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sp>
          <p:nvSpPr>
            <p:cNvPr id="69" name="TextBox 68"/>
            <p:cNvSpPr txBox="1"/>
            <p:nvPr/>
          </p:nvSpPr>
          <p:spPr>
            <a:xfrm>
              <a:off x="2879624" y="5518911"/>
              <a:ext cx="300556" cy="138499"/>
            </a:xfrm>
            <a:prstGeom prst="rect">
              <a:avLst/>
            </a:prstGeom>
            <a:noFill/>
          </p:spPr>
          <p:txBody>
            <a:bodyPr wrap="square" lIns="0" tIns="0" rIns="0" bIns="0" rtlCol="0">
              <a:spAutoFit/>
            </a:bodyPr>
            <a:lstStyle/>
            <a:p>
              <a:pPr algn="ctr"/>
              <a:r>
                <a:rPr lang="en-US" sz="900" dirty="0" smtClean="0">
                  <a:latin typeface="Arial"/>
                  <a:cs typeface="Arial"/>
                </a:rPr>
                <a:t>45</a:t>
              </a:r>
              <a:endParaRPr lang="en-US" sz="900" dirty="0">
                <a:latin typeface="Arial"/>
                <a:cs typeface="Arial"/>
              </a:endParaRPr>
            </a:p>
          </p:txBody>
        </p:sp>
        <p:sp>
          <p:nvSpPr>
            <p:cNvPr id="70" name="TextBox 69"/>
            <p:cNvSpPr txBox="1"/>
            <p:nvPr/>
          </p:nvSpPr>
          <p:spPr>
            <a:xfrm>
              <a:off x="3212745" y="5520012"/>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71" name="TextBox 70"/>
            <p:cNvSpPr txBox="1"/>
            <p:nvPr/>
          </p:nvSpPr>
          <p:spPr>
            <a:xfrm>
              <a:off x="3546207" y="5520012"/>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5</a:t>
              </a:r>
              <a:endParaRPr lang="en-US" sz="900" dirty="0">
                <a:latin typeface="Arial"/>
                <a:cs typeface="Arial"/>
              </a:endParaRPr>
            </a:p>
          </p:txBody>
        </p:sp>
        <p:sp>
          <p:nvSpPr>
            <p:cNvPr id="72" name="TextBox 71"/>
            <p:cNvSpPr txBox="1"/>
            <p:nvPr/>
          </p:nvSpPr>
          <p:spPr>
            <a:xfrm>
              <a:off x="4026408" y="5334973"/>
              <a:ext cx="492104"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grpSp>
      <p:grpSp>
        <p:nvGrpSpPr>
          <p:cNvPr id="73" name="Group 72"/>
          <p:cNvGrpSpPr/>
          <p:nvPr/>
        </p:nvGrpSpPr>
        <p:grpSpPr>
          <a:xfrm>
            <a:off x="4733894" y="5357253"/>
            <a:ext cx="3306095" cy="345842"/>
            <a:chOff x="4867109" y="5334973"/>
            <a:chExt cx="3306095" cy="345842"/>
          </a:xfrm>
        </p:grpSpPr>
        <p:pic>
          <p:nvPicPr>
            <p:cNvPr id="74" name="Picture 73" descr="250_jet_mslp_24.png"/>
            <p:cNvPicPr>
              <a:picLocks/>
            </p:cNvPicPr>
            <p:nvPr/>
          </p:nvPicPr>
          <p:blipFill rotWithShape="1">
            <a:blip r:embed="rId4">
              <a:extLst>
                <a:ext uri="{28A0092B-C50C-407E-A947-70E740481C1C}">
                  <a14:useLocalDpi xmlns:a14="http://schemas.microsoft.com/office/drawing/2010/main" val="0"/>
                </a:ext>
              </a:extLst>
            </a:blip>
            <a:srcRect l="49220" t="95259" r="17498" b="2074"/>
            <a:stretch/>
          </p:blipFill>
          <p:spPr>
            <a:xfrm>
              <a:off x="4867109" y="5386868"/>
              <a:ext cx="2743200" cy="155448"/>
            </a:xfrm>
            <a:prstGeom prst="rect">
              <a:avLst/>
            </a:prstGeom>
          </p:spPr>
        </p:pic>
        <p:sp>
          <p:nvSpPr>
            <p:cNvPr id="75" name="TextBox 74"/>
            <p:cNvSpPr txBox="1"/>
            <p:nvPr/>
          </p:nvSpPr>
          <p:spPr>
            <a:xfrm>
              <a:off x="5028125" y="5541215"/>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76" name="TextBox 75"/>
            <p:cNvSpPr txBox="1"/>
            <p:nvPr/>
          </p:nvSpPr>
          <p:spPr>
            <a:xfrm>
              <a:off x="5342301" y="5541215"/>
              <a:ext cx="300556" cy="138499"/>
            </a:xfrm>
            <a:prstGeom prst="rect">
              <a:avLst/>
            </a:prstGeom>
            <a:noFill/>
          </p:spPr>
          <p:txBody>
            <a:bodyPr wrap="square" lIns="0" tIns="0" rIns="0" bIns="0" rtlCol="0">
              <a:spAutoFit/>
            </a:bodyPr>
            <a:lstStyle/>
            <a:p>
              <a:pPr algn="ctr"/>
              <a:r>
                <a:rPr lang="en-US" sz="900" dirty="0" smtClean="0">
                  <a:latin typeface="Arial"/>
                  <a:cs typeface="Arial"/>
                </a:rPr>
                <a:t>60</a:t>
              </a:r>
              <a:endParaRPr lang="en-US" sz="900" dirty="0">
                <a:latin typeface="Arial"/>
                <a:cs typeface="Arial"/>
              </a:endParaRPr>
            </a:p>
          </p:txBody>
        </p:sp>
        <p:sp>
          <p:nvSpPr>
            <p:cNvPr id="77" name="TextBox 76"/>
            <p:cNvSpPr txBox="1"/>
            <p:nvPr/>
          </p:nvSpPr>
          <p:spPr>
            <a:xfrm>
              <a:off x="5644480" y="5542316"/>
              <a:ext cx="300556" cy="138499"/>
            </a:xfrm>
            <a:prstGeom prst="rect">
              <a:avLst/>
            </a:prstGeom>
            <a:noFill/>
          </p:spPr>
          <p:txBody>
            <a:bodyPr wrap="square" lIns="0" tIns="0" rIns="0" bIns="0" rtlCol="0">
              <a:spAutoFit/>
            </a:bodyPr>
            <a:lstStyle/>
            <a:p>
              <a:pPr algn="ctr"/>
              <a:r>
                <a:rPr lang="en-US" sz="900" dirty="0" smtClean="0">
                  <a:latin typeface="Arial"/>
                  <a:cs typeface="Arial"/>
                </a:rPr>
                <a:t>70</a:t>
              </a:r>
              <a:endParaRPr lang="en-US" sz="900" dirty="0">
                <a:latin typeface="Arial"/>
                <a:cs typeface="Arial"/>
              </a:endParaRPr>
            </a:p>
          </p:txBody>
        </p:sp>
        <p:sp>
          <p:nvSpPr>
            <p:cNvPr id="78" name="TextBox 77"/>
            <p:cNvSpPr txBox="1"/>
            <p:nvPr/>
          </p:nvSpPr>
          <p:spPr>
            <a:xfrm>
              <a:off x="5954283" y="5541215"/>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9" name="TextBox 78"/>
            <p:cNvSpPr txBox="1"/>
            <p:nvPr/>
          </p:nvSpPr>
          <p:spPr>
            <a:xfrm>
              <a:off x="6253854" y="5541215"/>
              <a:ext cx="300556" cy="138499"/>
            </a:xfrm>
            <a:prstGeom prst="rect">
              <a:avLst/>
            </a:prstGeom>
            <a:noFill/>
          </p:spPr>
          <p:txBody>
            <a:bodyPr wrap="square" lIns="0" tIns="0" rIns="0" bIns="0" rtlCol="0">
              <a:spAutoFit/>
            </a:bodyPr>
            <a:lstStyle/>
            <a:p>
              <a:pPr algn="ctr"/>
              <a:r>
                <a:rPr lang="en-US" sz="900" dirty="0" smtClean="0">
                  <a:latin typeface="Arial"/>
                  <a:cs typeface="Arial"/>
                </a:rPr>
                <a:t>90</a:t>
              </a:r>
              <a:endParaRPr lang="en-US" sz="900" dirty="0">
                <a:latin typeface="Arial"/>
                <a:cs typeface="Arial"/>
              </a:endParaRPr>
            </a:p>
          </p:txBody>
        </p:sp>
        <p:sp>
          <p:nvSpPr>
            <p:cNvPr id="80" name="TextBox 79"/>
            <p:cNvSpPr txBox="1"/>
            <p:nvPr/>
          </p:nvSpPr>
          <p:spPr>
            <a:xfrm>
              <a:off x="6551451"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sp>
          <p:nvSpPr>
            <p:cNvPr id="81" name="TextBox 80"/>
            <p:cNvSpPr txBox="1"/>
            <p:nvPr/>
          </p:nvSpPr>
          <p:spPr>
            <a:xfrm>
              <a:off x="6849389"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110</a:t>
              </a:r>
              <a:endParaRPr lang="en-US" sz="900" dirty="0">
                <a:latin typeface="Arial"/>
                <a:cs typeface="Arial"/>
              </a:endParaRPr>
            </a:p>
          </p:txBody>
        </p:sp>
        <p:sp>
          <p:nvSpPr>
            <p:cNvPr id="82" name="TextBox 81"/>
            <p:cNvSpPr txBox="1"/>
            <p:nvPr/>
          </p:nvSpPr>
          <p:spPr>
            <a:xfrm>
              <a:off x="7146631"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120</a:t>
              </a:r>
              <a:endParaRPr lang="en-US" sz="900" dirty="0">
                <a:latin typeface="Arial"/>
                <a:cs typeface="Arial"/>
              </a:endParaRPr>
            </a:p>
          </p:txBody>
        </p:sp>
        <p:sp>
          <p:nvSpPr>
            <p:cNvPr id="83" name="TextBox 82"/>
            <p:cNvSpPr txBox="1"/>
            <p:nvPr/>
          </p:nvSpPr>
          <p:spPr>
            <a:xfrm>
              <a:off x="7539136" y="5334973"/>
              <a:ext cx="634068" cy="230832"/>
            </a:xfrm>
            <a:prstGeom prst="rect">
              <a:avLst/>
            </a:prstGeom>
            <a:noFill/>
          </p:spPr>
          <p:txBody>
            <a:bodyPr wrap="square" rtlCol="0">
              <a:spAutoFit/>
            </a:bodyPr>
            <a:lstStyle/>
            <a:p>
              <a:pPr algn="ctr"/>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grpSp>
      <p:sp>
        <p:nvSpPr>
          <p:cNvPr id="87" name="Content Placeholder 2"/>
          <p:cNvSpPr txBox="1">
            <a:spLocks/>
          </p:cNvSpPr>
          <p:nvPr/>
        </p:nvSpPr>
        <p:spPr>
          <a:xfrm>
            <a:off x="4596880" y="5766457"/>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250-hPa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MSLP (hPa, black), PW (mm, shaded)</a:t>
            </a:r>
            <a:endParaRPr lang="en-US" sz="1600" baseline="30000" dirty="0">
              <a:latin typeface="Arial" panose="020B0604020202020204" pitchFamily="34" charset="0"/>
              <a:cs typeface="Arial" panose="020B0604020202020204" pitchFamily="34" charset="0"/>
            </a:endParaRPr>
          </a:p>
        </p:txBody>
      </p:sp>
      <p:pic>
        <p:nvPicPr>
          <p:cNvPr id="4" name="Picture 3" descr="DT_theta_19961228_0000.png"/>
          <p:cNvPicPr>
            <a:picLocks noChangeAspect="1"/>
          </p:cNvPicPr>
          <p:nvPr/>
        </p:nvPicPr>
        <p:blipFill rotWithShape="1">
          <a:blip r:embed="rId5">
            <a:extLst>
              <a:ext uri="{28A0092B-C50C-407E-A947-70E740481C1C}">
                <a14:useLocalDpi xmlns:a14="http://schemas.microsoft.com/office/drawing/2010/main" val="0"/>
              </a:ext>
            </a:extLst>
          </a:blip>
          <a:srcRect t="3473" b="5748"/>
          <a:stretch/>
        </p:blipFill>
        <p:spPr>
          <a:xfrm>
            <a:off x="-18424" y="990862"/>
            <a:ext cx="4595219" cy="3977640"/>
          </a:xfrm>
          <a:prstGeom prst="rect">
            <a:avLst/>
          </a:prstGeom>
        </p:spPr>
      </p:pic>
      <p:pic>
        <p:nvPicPr>
          <p:cNvPr id="6" name="Picture 5" descr="mslp_thick_jet_12.png"/>
          <p:cNvPicPr>
            <a:picLocks noChangeAspect="1"/>
          </p:cNvPicPr>
          <p:nvPr/>
        </p:nvPicPr>
        <p:blipFill rotWithShape="1">
          <a:blip r:embed="rId6">
            <a:extLst>
              <a:ext uri="{28A0092B-C50C-407E-A947-70E740481C1C}">
                <a14:useLocalDpi xmlns:a14="http://schemas.microsoft.com/office/drawing/2010/main" val="0"/>
              </a:ext>
            </a:extLst>
          </a:blip>
          <a:srcRect t="3665" b="9718"/>
          <a:stretch/>
        </p:blipFill>
        <p:spPr>
          <a:xfrm>
            <a:off x="4562055" y="990862"/>
            <a:ext cx="4597199" cy="3977640"/>
          </a:xfrm>
          <a:prstGeom prst="rect">
            <a:avLst/>
          </a:prstGeom>
        </p:spPr>
      </p:pic>
      <p:sp>
        <p:nvSpPr>
          <p:cNvPr id="84" name="TextBox 83"/>
          <p:cNvSpPr txBox="1"/>
          <p:nvPr/>
        </p:nvSpPr>
        <p:spPr>
          <a:xfrm>
            <a:off x="6421196" y="669855"/>
            <a:ext cx="2731986" cy="307777"/>
          </a:xfrm>
          <a:prstGeom prst="rect">
            <a:avLst/>
          </a:prstGeom>
          <a:noFill/>
        </p:spPr>
        <p:txBody>
          <a:bodyPr wrap="square" rtlCol="0">
            <a:spAutoFit/>
          </a:bodyPr>
          <a:lstStyle/>
          <a:p>
            <a:pPr algn="r"/>
            <a:r>
              <a:rPr lang="en-US" sz="1400" i="1" dirty="0" smtClean="0">
                <a:latin typeface="Arial"/>
                <a:cs typeface="Arial"/>
              </a:rPr>
              <a:t>Data Source: </a:t>
            </a:r>
            <a:r>
              <a:rPr lang="en-US" sz="1400" i="1" dirty="0" smtClean="0">
                <a:latin typeface="Arial"/>
                <a:cs typeface="Arial"/>
              </a:rPr>
              <a:t>0.5</a:t>
            </a:r>
            <a:r>
              <a:rPr lang="en-US" sz="1400" dirty="0" smtClean="0">
                <a:latin typeface="Arial" panose="020B0604020202020204" pitchFamily="34" charset="0"/>
                <a:cs typeface="Arial" panose="020B0604020202020204" pitchFamily="34" charset="0"/>
              </a:rPr>
              <a:t>° </a:t>
            </a:r>
            <a:r>
              <a:rPr lang="en-US" sz="1400" i="1" dirty="0" smtClean="0">
                <a:latin typeface="Arial"/>
                <a:cs typeface="Arial"/>
              </a:rPr>
              <a:t>ERA</a:t>
            </a:r>
            <a:r>
              <a:rPr lang="en-US" sz="1400" i="1" dirty="0" smtClean="0">
                <a:latin typeface="Arial"/>
                <a:cs typeface="Arial"/>
              </a:rPr>
              <a:t>-Interim</a:t>
            </a:r>
            <a:endParaRPr lang="en-US" sz="1400" i="1" dirty="0">
              <a:latin typeface="Arial"/>
              <a:cs typeface="Arial"/>
            </a:endParaRPr>
          </a:p>
        </p:txBody>
      </p:sp>
      <p:cxnSp>
        <p:nvCxnSpPr>
          <p:cNvPr id="86" name="Straight Arrow Connector 85"/>
          <p:cNvCxnSpPr/>
          <p:nvPr/>
        </p:nvCxnSpPr>
        <p:spPr>
          <a:xfrm flipH="1">
            <a:off x="2203826" y="1960828"/>
            <a:ext cx="340818" cy="330679"/>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88" name="Rectangle 87"/>
          <p:cNvSpPr/>
          <p:nvPr/>
        </p:nvSpPr>
        <p:spPr>
          <a:xfrm>
            <a:off x="6335692" y="2203609"/>
            <a:ext cx="676988" cy="523220"/>
          </a:xfrm>
          <a:prstGeom prst="rect">
            <a:avLst/>
          </a:prstGeom>
          <a:noFill/>
        </p:spPr>
        <p:txBody>
          <a:bodyPr wrap="none" lIns="91440" tIns="45720" rIns="91440" bIns="45720">
            <a:spAutoFit/>
          </a:bodyPr>
          <a:lstStyle/>
          <a:p>
            <a:pPr algn="ctr"/>
            <a:r>
              <a:rPr lang="en-US" sz="2800" b="1" cap="none" spc="0" dirty="0" smtClean="0">
                <a:ln w="25400">
                  <a:solidFill>
                    <a:schemeClr val="tx1"/>
                  </a:solidFill>
                  <a:prstDash val="solid"/>
                </a:ln>
                <a:solidFill>
                  <a:srgbClr val="660066"/>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CP</a:t>
            </a:r>
            <a:endParaRPr lang="en-US" sz="2800" b="1" cap="none" spc="0" dirty="0">
              <a:ln w="25400">
                <a:solidFill>
                  <a:schemeClr val="tx1"/>
                </a:solidFill>
                <a:prstDash val="solid"/>
              </a:ln>
              <a:solidFill>
                <a:srgbClr val="660066"/>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89" name="Rectangle 88"/>
          <p:cNvSpPr/>
          <p:nvPr/>
        </p:nvSpPr>
        <p:spPr>
          <a:xfrm>
            <a:off x="2107457" y="1454962"/>
            <a:ext cx="1239767" cy="523220"/>
          </a:xfrm>
          <a:prstGeom prst="rect">
            <a:avLst/>
          </a:prstGeom>
          <a:noFill/>
        </p:spPr>
        <p:txBody>
          <a:bodyPr wrap="square" lIns="91440" tIns="45720" rIns="91440" bIns="45720">
            <a:spAutoFit/>
          </a:bodyPr>
          <a:lstStyle/>
          <a:p>
            <a:pPr algn="ctr"/>
            <a:r>
              <a:rPr lang="en-US" sz="2800" b="1"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TPV 2</a:t>
            </a:r>
            <a:endParaRPr lang="en-US" sz="32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90" name="Rectangle 89"/>
          <p:cNvSpPr/>
          <p:nvPr/>
        </p:nvSpPr>
        <p:spPr>
          <a:xfrm>
            <a:off x="794069" y="3205822"/>
            <a:ext cx="1239767" cy="523220"/>
          </a:xfrm>
          <a:prstGeom prst="rect">
            <a:avLst/>
          </a:prstGeom>
          <a:noFill/>
        </p:spPr>
        <p:txBody>
          <a:bodyPr wrap="square" lIns="91440" tIns="45720" rIns="91440" bIns="45720">
            <a:spAutoFit/>
          </a:bodyPr>
          <a:lstStyle/>
          <a:p>
            <a:pPr algn="ctr"/>
            <a:r>
              <a:rPr lang="en-US" sz="2800" b="1"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TPV 1</a:t>
            </a:r>
            <a:endParaRPr lang="en-US" sz="32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cxnSp>
        <p:nvCxnSpPr>
          <p:cNvPr id="91" name="Straight Arrow Connector 90"/>
          <p:cNvCxnSpPr/>
          <p:nvPr/>
        </p:nvCxnSpPr>
        <p:spPr>
          <a:xfrm flipV="1">
            <a:off x="1325910" y="2824364"/>
            <a:ext cx="3139" cy="435303"/>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92" name="Title 1"/>
          <p:cNvSpPr>
            <a:spLocks noGrp="1"/>
          </p:cNvSpPr>
          <p:nvPr>
            <p:ph type="title"/>
          </p:nvPr>
        </p:nvSpPr>
        <p:spPr>
          <a:xfrm>
            <a:off x="334283" y="-33716"/>
            <a:ext cx="8891111"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Synoptic Analysis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914614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1688954" y="6463861"/>
            <a:ext cx="797186" cy="2296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12095" y="5752346"/>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4916" y="6709073"/>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4578976" y="5743981"/>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Content Placeholder 2"/>
          <p:cNvSpPr>
            <a:spLocks noGrp="1"/>
          </p:cNvSpPr>
          <p:nvPr>
            <p:ph idx="1"/>
          </p:nvPr>
        </p:nvSpPr>
        <p:spPr>
          <a:xfrm>
            <a:off x="2988" y="5752346"/>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50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14" name="Group 13"/>
          <p:cNvGrpSpPr/>
          <p:nvPr/>
        </p:nvGrpSpPr>
        <p:grpSpPr>
          <a:xfrm>
            <a:off x="68976" y="5019755"/>
            <a:ext cx="9051640" cy="334008"/>
            <a:chOff x="68976" y="4963792"/>
            <a:chExt cx="9051640" cy="334008"/>
          </a:xfrm>
        </p:grpSpPr>
        <p:pic>
          <p:nvPicPr>
            <p:cNvPr id="15" name="Picture 14" descr="DT_theta_na_0.png"/>
            <p:cNvPicPr>
              <a:picLocks/>
            </p:cNvPicPr>
            <p:nvPr/>
          </p:nvPicPr>
          <p:blipFill rotWithShape="1">
            <a:blip r:embed="rId3">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16" name="TextBox 1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17" name="TextBox 1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18" name="TextBox 1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19" name="TextBox 1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20" name="TextBox 1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21" name="TextBox 2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22" name="TextBox 2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23" name="TextBox 2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24" name="TextBox 2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25" name="TextBox 2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26" name="TextBox 2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27" name="TextBox 2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28" name="TextBox 2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29" name="TextBox 2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31" name="TextBox 30"/>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32" name="TextBox 31"/>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33" name="TextBox 32"/>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34" name="TextBox 33"/>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35" name="TextBox 34"/>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37" name="TextBox 36"/>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39" name="TextBox 38"/>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40" name="TextBox 39"/>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41" name="TextBox 40"/>
            <p:cNvSpPr txBox="1"/>
            <p:nvPr/>
          </p:nvSpPr>
          <p:spPr>
            <a:xfrm>
              <a:off x="8724283" y="4963792"/>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63"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1200 </a:t>
            </a:r>
            <a:r>
              <a:rPr lang="en-US" sz="2400" dirty="0" smtClean="0">
                <a:latin typeface="Arial" panose="020B0604020202020204" pitchFamily="34" charset="0"/>
                <a:cs typeface="Arial" panose="020B0604020202020204" pitchFamily="34" charset="0"/>
              </a:rPr>
              <a:t>UTC </a:t>
            </a:r>
            <a:r>
              <a:rPr lang="en-US" sz="2400" dirty="0" smtClean="0">
                <a:latin typeface="Arial" panose="020B0604020202020204" pitchFamily="34" charset="0"/>
                <a:cs typeface="Arial" panose="020B0604020202020204" pitchFamily="34" charset="0"/>
              </a:rPr>
              <a:t>28 Dec 1996</a:t>
            </a:r>
            <a:endParaRPr lang="en-US" sz="2400" dirty="0">
              <a:latin typeface="Arial" panose="020B0604020202020204" pitchFamily="34" charset="0"/>
              <a:cs typeface="Arial" panose="020B0604020202020204" pitchFamily="34" charset="0"/>
            </a:endParaRPr>
          </a:p>
        </p:txBody>
      </p:sp>
      <p:grpSp>
        <p:nvGrpSpPr>
          <p:cNvPr id="61" name="Group 60"/>
          <p:cNvGrpSpPr/>
          <p:nvPr/>
        </p:nvGrpSpPr>
        <p:grpSpPr>
          <a:xfrm>
            <a:off x="1325910" y="5357253"/>
            <a:ext cx="3192602" cy="323538"/>
            <a:chOff x="1325910" y="5334973"/>
            <a:chExt cx="3192602" cy="323538"/>
          </a:xfrm>
        </p:grpSpPr>
        <p:pic>
          <p:nvPicPr>
            <p:cNvPr id="64" name="Picture 63" descr="250_jet_mslp_24.png"/>
            <p:cNvPicPr>
              <a:picLocks/>
            </p:cNvPicPr>
            <p:nvPr/>
          </p:nvPicPr>
          <p:blipFill rotWithShape="1">
            <a:blip r:embed="rId4">
              <a:extLst>
                <a:ext uri="{28A0092B-C50C-407E-A947-70E740481C1C}">
                  <a14:useLocalDpi xmlns:a14="http://schemas.microsoft.com/office/drawing/2010/main" val="0"/>
                </a:ext>
              </a:extLst>
            </a:blip>
            <a:srcRect l="10867" t="95111" r="58321" b="2074"/>
            <a:stretch/>
          </p:blipFill>
          <p:spPr>
            <a:xfrm>
              <a:off x="1325910" y="5386868"/>
              <a:ext cx="2743200" cy="155448"/>
            </a:xfrm>
            <a:prstGeom prst="rect">
              <a:avLst/>
            </a:prstGeom>
          </p:spPr>
        </p:pic>
        <p:sp>
          <p:nvSpPr>
            <p:cNvPr id="65" name="TextBox 64"/>
            <p:cNvSpPr txBox="1"/>
            <p:nvPr/>
          </p:nvSpPr>
          <p:spPr>
            <a:xfrm>
              <a:off x="1520680" y="5518911"/>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66" name="TextBox 65"/>
            <p:cNvSpPr txBox="1"/>
            <p:nvPr/>
          </p:nvSpPr>
          <p:spPr>
            <a:xfrm>
              <a:off x="1861499" y="5518911"/>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67" name="TextBox 66"/>
            <p:cNvSpPr txBox="1"/>
            <p:nvPr/>
          </p:nvSpPr>
          <p:spPr>
            <a:xfrm>
              <a:off x="2208083" y="552001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68" name="TextBox 67"/>
            <p:cNvSpPr txBox="1"/>
            <p:nvPr/>
          </p:nvSpPr>
          <p:spPr>
            <a:xfrm>
              <a:off x="2535648" y="5518911"/>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sp>
          <p:nvSpPr>
            <p:cNvPr id="69" name="TextBox 68"/>
            <p:cNvSpPr txBox="1"/>
            <p:nvPr/>
          </p:nvSpPr>
          <p:spPr>
            <a:xfrm>
              <a:off x="2879624" y="5518911"/>
              <a:ext cx="300556" cy="138499"/>
            </a:xfrm>
            <a:prstGeom prst="rect">
              <a:avLst/>
            </a:prstGeom>
            <a:noFill/>
          </p:spPr>
          <p:txBody>
            <a:bodyPr wrap="square" lIns="0" tIns="0" rIns="0" bIns="0" rtlCol="0">
              <a:spAutoFit/>
            </a:bodyPr>
            <a:lstStyle/>
            <a:p>
              <a:pPr algn="ctr"/>
              <a:r>
                <a:rPr lang="en-US" sz="900" dirty="0" smtClean="0">
                  <a:latin typeface="Arial"/>
                  <a:cs typeface="Arial"/>
                </a:rPr>
                <a:t>45</a:t>
              </a:r>
              <a:endParaRPr lang="en-US" sz="900" dirty="0">
                <a:latin typeface="Arial"/>
                <a:cs typeface="Arial"/>
              </a:endParaRPr>
            </a:p>
          </p:txBody>
        </p:sp>
        <p:sp>
          <p:nvSpPr>
            <p:cNvPr id="70" name="TextBox 69"/>
            <p:cNvSpPr txBox="1"/>
            <p:nvPr/>
          </p:nvSpPr>
          <p:spPr>
            <a:xfrm>
              <a:off x="3212745" y="5520012"/>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71" name="TextBox 70"/>
            <p:cNvSpPr txBox="1"/>
            <p:nvPr/>
          </p:nvSpPr>
          <p:spPr>
            <a:xfrm>
              <a:off x="3546207" y="5520012"/>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5</a:t>
              </a:r>
              <a:endParaRPr lang="en-US" sz="900" dirty="0">
                <a:latin typeface="Arial"/>
                <a:cs typeface="Arial"/>
              </a:endParaRPr>
            </a:p>
          </p:txBody>
        </p:sp>
        <p:sp>
          <p:nvSpPr>
            <p:cNvPr id="72" name="TextBox 71"/>
            <p:cNvSpPr txBox="1"/>
            <p:nvPr/>
          </p:nvSpPr>
          <p:spPr>
            <a:xfrm>
              <a:off x="4026408" y="5334973"/>
              <a:ext cx="492104"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grpSp>
      <p:grpSp>
        <p:nvGrpSpPr>
          <p:cNvPr id="73" name="Group 72"/>
          <p:cNvGrpSpPr/>
          <p:nvPr/>
        </p:nvGrpSpPr>
        <p:grpSpPr>
          <a:xfrm>
            <a:off x="4733894" y="5357253"/>
            <a:ext cx="3306095" cy="345842"/>
            <a:chOff x="4867109" y="5334973"/>
            <a:chExt cx="3306095" cy="345842"/>
          </a:xfrm>
        </p:grpSpPr>
        <p:pic>
          <p:nvPicPr>
            <p:cNvPr id="74" name="Picture 73" descr="250_jet_mslp_24.png"/>
            <p:cNvPicPr>
              <a:picLocks/>
            </p:cNvPicPr>
            <p:nvPr/>
          </p:nvPicPr>
          <p:blipFill rotWithShape="1">
            <a:blip r:embed="rId4">
              <a:extLst>
                <a:ext uri="{28A0092B-C50C-407E-A947-70E740481C1C}">
                  <a14:useLocalDpi xmlns:a14="http://schemas.microsoft.com/office/drawing/2010/main" val="0"/>
                </a:ext>
              </a:extLst>
            </a:blip>
            <a:srcRect l="49220" t="95259" r="17498" b="2074"/>
            <a:stretch/>
          </p:blipFill>
          <p:spPr>
            <a:xfrm>
              <a:off x="4867109" y="5386868"/>
              <a:ext cx="2743200" cy="155448"/>
            </a:xfrm>
            <a:prstGeom prst="rect">
              <a:avLst/>
            </a:prstGeom>
          </p:spPr>
        </p:pic>
        <p:sp>
          <p:nvSpPr>
            <p:cNvPr id="75" name="TextBox 74"/>
            <p:cNvSpPr txBox="1"/>
            <p:nvPr/>
          </p:nvSpPr>
          <p:spPr>
            <a:xfrm>
              <a:off x="5028125" y="5541215"/>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76" name="TextBox 75"/>
            <p:cNvSpPr txBox="1"/>
            <p:nvPr/>
          </p:nvSpPr>
          <p:spPr>
            <a:xfrm>
              <a:off x="5342301" y="5541215"/>
              <a:ext cx="300556" cy="138499"/>
            </a:xfrm>
            <a:prstGeom prst="rect">
              <a:avLst/>
            </a:prstGeom>
            <a:noFill/>
          </p:spPr>
          <p:txBody>
            <a:bodyPr wrap="square" lIns="0" tIns="0" rIns="0" bIns="0" rtlCol="0">
              <a:spAutoFit/>
            </a:bodyPr>
            <a:lstStyle/>
            <a:p>
              <a:pPr algn="ctr"/>
              <a:r>
                <a:rPr lang="en-US" sz="900" dirty="0" smtClean="0">
                  <a:latin typeface="Arial"/>
                  <a:cs typeface="Arial"/>
                </a:rPr>
                <a:t>60</a:t>
              </a:r>
              <a:endParaRPr lang="en-US" sz="900" dirty="0">
                <a:latin typeface="Arial"/>
                <a:cs typeface="Arial"/>
              </a:endParaRPr>
            </a:p>
          </p:txBody>
        </p:sp>
        <p:sp>
          <p:nvSpPr>
            <p:cNvPr id="77" name="TextBox 76"/>
            <p:cNvSpPr txBox="1"/>
            <p:nvPr/>
          </p:nvSpPr>
          <p:spPr>
            <a:xfrm>
              <a:off x="5644480" y="5542316"/>
              <a:ext cx="300556" cy="138499"/>
            </a:xfrm>
            <a:prstGeom prst="rect">
              <a:avLst/>
            </a:prstGeom>
            <a:noFill/>
          </p:spPr>
          <p:txBody>
            <a:bodyPr wrap="square" lIns="0" tIns="0" rIns="0" bIns="0" rtlCol="0">
              <a:spAutoFit/>
            </a:bodyPr>
            <a:lstStyle/>
            <a:p>
              <a:pPr algn="ctr"/>
              <a:r>
                <a:rPr lang="en-US" sz="900" dirty="0" smtClean="0">
                  <a:latin typeface="Arial"/>
                  <a:cs typeface="Arial"/>
                </a:rPr>
                <a:t>70</a:t>
              </a:r>
              <a:endParaRPr lang="en-US" sz="900" dirty="0">
                <a:latin typeface="Arial"/>
                <a:cs typeface="Arial"/>
              </a:endParaRPr>
            </a:p>
          </p:txBody>
        </p:sp>
        <p:sp>
          <p:nvSpPr>
            <p:cNvPr id="78" name="TextBox 77"/>
            <p:cNvSpPr txBox="1"/>
            <p:nvPr/>
          </p:nvSpPr>
          <p:spPr>
            <a:xfrm>
              <a:off x="5954283" y="5541215"/>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9" name="TextBox 78"/>
            <p:cNvSpPr txBox="1"/>
            <p:nvPr/>
          </p:nvSpPr>
          <p:spPr>
            <a:xfrm>
              <a:off x="6253854" y="5541215"/>
              <a:ext cx="300556" cy="138499"/>
            </a:xfrm>
            <a:prstGeom prst="rect">
              <a:avLst/>
            </a:prstGeom>
            <a:noFill/>
          </p:spPr>
          <p:txBody>
            <a:bodyPr wrap="square" lIns="0" tIns="0" rIns="0" bIns="0" rtlCol="0">
              <a:spAutoFit/>
            </a:bodyPr>
            <a:lstStyle/>
            <a:p>
              <a:pPr algn="ctr"/>
              <a:r>
                <a:rPr lang="en-US" sz="900" dirty="0" smtClean="0">
                  <a:latin typeface="Arial"/>
                  <a:cs typeface="Arial"/>
                </a:rPr>
                <a:t>90</a:t>
              </a:r>
              <a:endParaRPr lang="en-US" sz="900" dirty="0">
                <a:latin typeface="Arial"/>
                <a:cs typeface="Arial"/>
              </a:endParaRPr>
            </a:p>
          </p:txBody>
        </p:sp>
        <p:sp>
          <p:nvSpPr>
            <p:cNvPr id="80" name="TextBox 79"/>
            <p:cNvSpPr txBox="1"/>
            <p:nvPr/>
          </p:nvSpPr>
          <p:spPr>
            <a:xfrm>
              <a:off x="6551451"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sp>
          <p:nvSpPr>
            <p:cNvPr id="81" name="TextBox 80"/>
            <p:cNvSpPr txBox="1"/>
            <p:nvPr/>
          </p:nvSpPr>
          <p:spPr>
            <a:xfrm>
              <a:off x="6849389"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110</a:t>
              </a:r>
              <a:endParaRPr lang="en-US" sz="900" dirty="0">
                <a:latin typeface="Arial"/>
                <a:cs typeface="Arial"/>
              </a:endParaRPr>
            </a:p>
          </p:txBody>
        </p:sp>
        <p:sp>
          <p:nvSpPr>
            <p:cNvPr id="82" name="TextBox 81"/>
            <p:cNvSpPr txBox="1"/>
            <p:nvPr/>
          </p:nvSpPr>
          <p:spPr>
            <a:xfrm>
              <a:off x="7146631"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120</a:t>
              </a:r>
              <a:endParaRPr lang="en-US" sz="900" dirty="0">
                <a:latin typeface="Arial"/>
                <a:cs typeface="Arial"/>
              </a:endParaRPr>
            </a:p>
          </p:txBody>
        </p:sp>
        <p:sp>
          <p:nvSpPr>
            <p:cNvPr id="83" name="TextBox 82"/>
            <p:cNvSpPr txBox="1"/>
            <p:nvPr/>
          </p:nvSpPr>
          <p:spPr>
            <a:xfrm>
              <a:off x="7539136" y="5334973"/>
              <a:ext cx="634068" cy="230832"/>
            </a:xfrm>
            <a:prstGeom prst="rect">
              <a:avLst/>
            </a:prstGeom>
            <a:noFill/>
          </p:spPr>
          <p:txBody>
            <a:bodyPr wrap="square" rtlCol="0">
              <a:spAutoFit/>
            </a:bodyPr>
            <a:lstStyle/>
            <a:p>
              <a:pPr algn="ctr"/>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grpSp>
      <p:sp>
        <p:nvSpPr>
          <p:cNvPr id="87" name="Content Placeholder 2"/>
          <p:cNvSpPr txBox="1">
            <a:spLocks/>
          </p:cNvSpPr>
          <p:nvPr/>
        </p:nvSpPr>
        <p:spPr>
          <a:xfrm>
            <a:off x="4596880" y="5766457"/>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250-hPa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MSLP (hPa, black), PW (mm, shaded)</a:t>
            </a:r>
            <a:endParaRPr lang="en-US" sz="1600" baseline="30000" dirty="0">
              <a:latin typeface="Arial" panose="020B0604020202020204" pitchFamily="34" charset="0"/>
              <a:cs typeface="Arial" panose="020B0604020202020204" pitchFamily="34" charset="0"/>
            </a:endParaRPr>
          </a:p>
        </p:txBody>
      </p:sp>
      <p:pic>
        <p:nvPicPr>
          <p:cNvPr id="2" name="Picture 1" descr="DT_theta_19961228_1200.png"/>
          <p:cNvPicPr>
            <a:picLocks noChangeAspect="1"/>
          </p:cNvPicPr>
          <p:nvPr/>
        </p:nvPicPr>
        <p:blipFill rotWithShape="1">
          <a:blip r:embed="rId5">
            <a:extLst>
              <a:ext uri="{28A0092B-C50C-407E-A947-70E740481C1C}">
                <a14:useLocalDpi xmlns:a14="http://schemas.microsoft.com/office/drawing/2010/main" val="0"/>
              </a:ext>
            </a:extLst>
          </a:blip>
          <a:srcRect t="3473" b="5748"/>
          <a:stretch/>
        </p:blipFill>
        <p:spPr>
          <a:xfrm>
            <a:off x="-14409" y="990862"/>
            <a:ext cx="4595218" cy="3977640"/>
          </a:xfrm>
          <a:prstGeom prst="rect">
            <a:avLst/>
          </a:prstGeom>
        </p:spPr>
      </p:pic>
      <p:pic>
        <p:nvPicPr>
          <p:cNvPr id="3" name="Picture 2" descr="mslp_thick_jet_14.png"/>
          <p:cNvPicPr>
            <a:picLocks noChangeAspect="1"/>
          </p:cNvPicPr>
          <p:nvPr/>
        </p:nvPicPr>
        <p:blipFill rotWithShape="1">
          <a:blip r:embed="rId6">
            <a:extLst>
              <a:ext uri="{28A0092B-C50C-407E-A947-70E740481C1C}">
                <a14:useLocalDpi xmlns:a14="http://schemas.microsoft.com/office/drawing/2010/main" val="0"/>
              </a:ext>
            </a:extLst>
          </a:blip>
          <a:srcRect t="3665" b="9718"/>
          <a:stretch/>
        </p:blipFill>
        <p:spPr>
          <a:xfrm>
            <a:off x="4562054" y="990862"/>
            <a:ext cx="4597200" cy="3977640"/>
          </a:xfrm>
          <a:prstGeom prst="rect">
            <a:avLst/>
          </a:prstGeom>
        </p:spPr>
      </p:pic>
      <p:sp>
        <p:nvSpPr>
          <p:cNvPr id="84" name="TextBox 83"/>
          <p:cNvSpPr txBox="1"/>
          <p:nvPr/>
        </p:nvSpPr>
        <p:spPr>
          <a:xfrm>
            <a:off x="6421196" y="669855"/>
            <a:ext cx="2731986" cy="307777"/>
          </a:xfrm>
          <a:prstGeom prst="rect">
            <a:avLst/>
          </a:prstGeom>
          <a:noFill/>
        </p:spPr>
        <p:txBody>
          <a:bodyPr wrap="square" rtlCol="0">
            <a:spAutoFit/>
          </a:bodyPr>
          <a:lstStyle/>
          <a:p>
            <a:pPr algn="r"/>
            <a:r>
              <a:rPr lang="en-US" sz="1400" i="1" dirty="0" smtClean="0">
                <a:latin typeface="Arial"/>
                <a:cs typeface="Arial"/>
              </a:rPr>
              <a:t>Data Source: </a:t>
            </a:r>
            <a:r>
              <a:rPr lang="en-US" sz="1400" i="1" dirty="0" smtClean="0">
                <a:latin typeface="Arial"/>
                <a:cs typeface="Arial"/>
              </a:rPr>
              <a:t>0.5</a:t>
            </a:r>
            <a:r>
              <a:rPr lang="en-US" sz="1400" dirty="0" smtClean="0">
                <a:latin typeface="Arial" panose="020B0604020202020204" pitchFamily="34" charset="0"/>
                <a:cs typeface="Arial" panose="020B0604020202020204" pitchFamily="34" charset="0"/>
              </a:rPr>
              <a:t>° </a:t>
            </a:r>
            <a:r>
              <a:rPr lang="en-US" sz="1400" i="1" dirty="0" smtClean="0">
                <a:latin typeface="Arial"/>
                <a:cs typeface="Arial"/>
              </a:rPr>
              <a:t>ERA</a:t>
            </a:r>
            <a:r>
              <a:rPr lang="en-US" sz="1400" i="1" dirty="0" smtClean="0">
                <a:latin typeface="Arial"/>
                <a:cs typeface="Arial"/>
              </a:rPr>
              <a:t>-Interim</a:t>
            </a:r>
            <a:endParaRPr lang="en-US" sz="1400" i="1" dirty="0">
              <a:latin typeface="Arial"/>
              <a:cs typeface="Arial"/>
            </a:endParaRPr>
          </a:p>
        </p:txBody>
      </p:sp>
      <p:cxnSp>
        <p:nvCxnSpPr>
          <p:cNvPr id="86" name="Straight Arrow Connector 85"/>
          <p:cNvCxnSpPr/>
          <p:nvPr/>
        </p:nvCxnSpPr>
        <p:spPr>
          <a:xfrm flipH="1">
            <a:off x="2015624" y="2108251"/>
            <a:ext cx="340818" cy="330679"/>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88" name="Rectangle 87"/>
          <p:cNvSpPr/>
          <p:nvPr/>
        </p:nvSpPr>
        <p:spPr>
          <a:xfrm>
            <a:off x="6234853" y="2372780"/>
            <a:ext cx="676988" cy="523220"/>
          </a:xfrm>
          <a:prstGeom prst="rect">
            <a:avLst/>
          </a:prstGeom>
          <a:noFill/>
        </p:spPr>
        <p:txBody>
          <a:bodyPr wrap="none" lIns="91440" tIns="45720" rIns="91440" bIns="45720">
            <a:spAutoFit/>
          </a:bodyPr>
          <a:lstStyle/>
          <a:p>
            <a:pPr algn="ctr"/>
            <a:r>
              <a:rPr lang="en-US" sz="2800" b="1" cap="none" spc="0" dirty="0" smtClean="0">
                <a:ln w="25400">
                  <a:solidFill>
                    <a:schemeClr val="tx1"/>
                  </a:solidFill>
                  <a:prstDash val="solid"/>
                </a:ln>
                <a:solidFill>
                  <a:srgbClr val="660066"/>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CP</a:t>
            </a:r>
            <a:endParaRPr lang="en-US" sz="2800" b="1" cap="none" spc="0" dirty="0">
              <a:ln w="25400">
                <a:solidFill>
                  <a:schemeClr val="tx1"/>
                </a:solidFill>
                <a:prstDash val="solid"/>
              </a:ln>
              <a:solidFill>
                <a:srgbClr val="660066"/>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89" name="Rectangle 88"/>
          <p:cNvSpPr/>
          <p:nvPr/>
        </p:nvSpPr>
        <p:spPr>
          <a:xfrm>
            <a:off x="1841067" y="1637946"/>
            <a:ext cx="1239767" cy="523220"/>
          </a:xfrm>
          <a:prstGeom prst="rect">
            <a:avLst/>
          </a:prstGeom>
          <a:noFill/>
        </p:spPr>
        <p:txBody>
          <a:bodyPr wrap="square" lIns="91440" tIns="45720" rIns="91440" bIns="45720">
            <a:spAutoFit/>
          </a:bodyPr>
          <a:lstStyle/>
          <a:p>
            <a:pPr algn="ctr"/>
            <a:r>
              <a:rPr lang="en-US" sz="2800" b="1"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TPV 2</a:t>
            </a:r>
            <a:endParaRPr lang="en-US" sz="32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90" name="Rectangle 89"/>
          <p:cNvSpPr/>
          <p:nvPr/>
        </p:nvSpPr>
        <p:spPr>
          <a:xfrm>
            <a:off x="1776835" y="2859087"/>
            <a:ext cx="1239767" cy="523220"/>
          </a:xfrm>
          <a:prstGeom prst="rect">
            <a:avLst/>
          </a:prstGeom>
          <a:noFill/>
        </p:spPr>
        <p:txBody>
          <a:bodyPr wrap="square" lIns="91440" tIns="45720" rIns="91440" bIns="45720">
            <a:spAutoFit/>
          </a:bodyPr>
          <a:lstStyle/>
          <a:p>
            <a:pPr algn="ctr"/>
            <a:r>
              <a:rPr lang="en-US" sz="2800" b="1"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TPV 1</a:t>
            </a:r>
            <a:endParaRPr lang="en-US" sz="32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cxnSp>
        <p:nvCxnSpPr>
          <p:cNvPr id="91" name="Straight Arrow Connector 90"/>
          <p:cNvCxnSpPr/>
          <p:nvPr/>
        </p:nvCxnSpPr>
        <p:spPr>
          <a:xfrm flipH="1">
            <a:off x="1348880" y="3120697"/>
            <a:ext cx="492187" cy="1"/>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92" name="Title 1"/>
          <p:cNvSpPr>
            <a:spLocks noGrp="1"/>
          </p:cNvSpPr>
          <p:nvPr>
            <p:ph type="title"/>
          </p:nvPr>
        </p:nvSpPr>
        <p:spPr>
          <a:xfrm>
            <a:off x="334283" y="-33716"/>
            <a:ext cx="8891111"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Synoptic Analysis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354097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083334"/>
            <a:ext cx="8433053" cy="5042829"/>
          </a:xfrm>
        </p:spPr>
        <p:txBody>
          <a:bodyPr>
            <a:normAutofit/>
          </a:bodyPr>
          <a:lstStyle/>
          <a:p>
            <a:r>
              <a:rPr lang="en-US" sz="2400" dirty="0" smtClean="0">
                <a:latin typeface="Arial" panose="020B0604020202020204" pitchFamily="34" charset="0"/>
                <a:cs typeface="Arial" panose="020B0604020202020204" pitchFamily="34" charset="0"/>
              </a:rPr>
              <a:t>Investigate how the forecast skill of a strong EC linked to TPVs </a:t>
            </a:r>
            <a:r>
              <a:rPr lang="en-US" sz="2400" dirty="0" smtClean="0">
                <a:latin typeface="Arial" panose="020B0604020202020204" pitchFamily="34" charset="0"/>
                <a:cs typeface="Arial" panose="020B0604020202020204" pitchFamily="34" charset="0"/>
              </a:rPr>
              <a:t>is related to the forecast skill of the TPVs and their interaction with the large-scale flow and one another</a:t>
            </a:r>
            <a:endParaRPr lang="en-US" sz="2400" dirty="0" smtClean="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sp>
        <p:nvSpPr>
          <p:cNvPr id="7" name="Title 1"/>
          <p:cNvSpPr>
            <a:spLocks noGrp="1"/>
          </p:cNvSpPr>
          <p:nvPr>
            <p:ph type="title"/>
          </p:nvPr>
        </p:nvSpPr>
        <p:spPr>
          <a:xfrm>
            <a:off x="33428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Goal</a:t>
            </a:r>
            <a:endParaRPr lang="en-US" sz="2000" b="1" dirty="0">
              <a:solidFill>
                <a:srgbClr val="FF0000"/>
              </a:solidFill>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8793773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1688954" y="6463861"/>
            <a:ext cx="797186" cy="2296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12095" y="5752346"/>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4916" y="6709073"/>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4578976" y="5743981"/>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Content Placeholder 2"/>
          <p:cNvSpPr>
            <a:spLocks noGrp="1"/>
          </p:cNvSpPr>
          <p:nvPr>
            <p:ph idx="1"/>
          </p:nvPr>
        </p:nvSpPr>
        <p:spPr>
          <a:xfrm>
            <a:off x="2988" y="5752346"/>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50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14" name="Group 13"/>
          <p:cNvGrpSpPr/>
          <p:nvPr/>
        </p:nvGrpSpPr>
        <p:grpSpPr>
          <a:xfrm>
            <a:off x="68976" y="5019755"/>
            <a:ext cx="9051640" cy="334008"/>
            <a:chOff x="68976" y="4963792"/>
            <a:chExt cx="9051640" cy="334008"/>
          </a:xfrm>
        </p:grpSpPr>
        <p:pic>
          <p:nvPicPr>
            <p:cNvPr id="15" name="Picture 14" descr="DT_theta_na_0.png"/>
            <p:cNvPicPr>
              <a:picLocks/>
            </p:cNvPicPr>
            <p:nvPr/>
          </p:nvPicPr>
          <p:blipFill rotWithShape="1">
            <a:blip r:embed="rId3">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16" name="TextBox 1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17" name="TextBox 1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18" name="TextBox 1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19" name="TextBox 1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20" name="TextBox 1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21" name="TextBox 2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22" name="TextBox 2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23" name="TextBox 2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24" name="TextBox 2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25" name="TextBox 2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26" name="TextBox 2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27" name="TextBox 2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28" name="TextBox 2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29" name="TextBox 2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31" name="TextBox 30"/>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32" name="TextBox 31"/>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33" name="TextBox 32"/>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34" name="TextBox 33"/>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35" name="TextBox 34"/>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37" name="TextBox 36"/>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39" name="TextBox 38"/>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40" name="TextBox 39"/>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41" name="TextBox 40"/>
            <p:cNvSpPr txBox="1"/>
            <p:nvPr/>
          </p:nvSpPr>
          <p:spPr>
            <a:xfrm>
              <a:off x="8724283" y="4963792"/>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63"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a:t>
            </a:r>
            <a:r>
              <a:rPr lang="en-US" sz="2400" dirty="0" smtClean="0">
                <a:latin typeface="Arial" panose="020B0604020202020204" pitchFamily="34" charset="0"/>
                <a:cs typeface="Arial" panose="020B0604020202020204" pitchFamily="34" charset="0"/>
              </a:rPr>
              <a:t>00 </a:t>
            </a:r>
            <a:r>
              <a:rPr lang="en-US" sz="2400" dirty="0" smtClean="0">
                <a:latin typeface="Arial" panose="020B0604020202020204" pitchFamily="34" charset="0"/>
                <a:cs typeface="Arial" panose="020B0604020202020204" pitchFamily="34" charset="0"/>
              </a:rPr>
              <a:t>UTC </a:t>
            </a:r>
            <a:r>
              <a:rPr lang="en-US" sz="2400" dirty="0" smtClean="0">
                <a:latin typeface="Arial" panose="020B0604020202020204" pitchFamily="34" charset="0"/>
                <a:cs typeface="Arial" panose="020B0604020202020204" pitchFamily="34" charset="0"/>
              </a:rPr>
              <a:t>29 Dec 1996</a:t>
            </a:r>
            <a:endParaRPr lang="en-US" sz="2400" dirty="0">
              <a:latin typeface="Arial" panose="020B0604020202020204" pitchFamily="34" charset="0"/>
              <a:cs typeface="Arial" panose="020B0604020202020204" pitchFamily="34" charset="0"/>
            </a:endParaRPr>
          </a:p>
        </p:txBody>
      </p:sp>
      <p:grpSp>
        <p:nvGrpSpPr>
          <p:cNvPr id="61" name="Group 60"/>
          <p:cNvGrpSpPr/>
          <p:nvPr/>
        </p:nvGrpSpPr>
        <p:grpSpPr>
          <a:xfrm>
            <a:off x="1325910" y="5357253"/>
            <a:ext cx="3192602" cy="323538"/>
            <a:chOff x="1325910" y="5334973"/>
            <a:chExt cx="3192602" cy="323538"/>
          </a:xfrm>
        </p:grpSpPr>
        <p:pic>
          <p:nvPicPr>
            <p:cNvPr id="64" name="Picture 63" descr="250_jet_mslp_24.png"/>
            <p:cNvPicPr>
              <a:picLocks/>
            </p:cNvPicPr>
            <p:nvPr/>
          </p:nvPicPr>
          <p:blipFill rotWithShape="1">
            <a:blip r:embed="rId4">
              <a:extLst>
                <a:ext uri="{28A0092B-C50C-407E-A947-70E740481C1C}">
                  <a14:useLocalDpi xmlns:a14="http://schemas.microsoft.com/office/drawing/2010/main" val="0"/>
                </a:ext>
              </a:extLst>
            </a:blip>
            <a:srcRect l="10867" t="95111" r="58321" b="2074"/>
            <a:stretch/>
          </p:blipFill>
          <p:spPr>
            <a:xfrm>
              <a:off x="1325910" y="5386868"/>
              <a:ext cx="2743200" cy="155448"/>
            </a:xfrm>
            <a:prstGeom prst="rect">
              <a:avLst/>
            </a:prstGeom>
          </p:spPr>
        </p:pic>
        <p:sp>
          <p:nvSpPr>
            <p:cNvPr id="65" name="TextBox 64"/>
            <p:cNvSpPr txBox="1"/>
            <p:nvPr/>
          </p:nvSpPr>
          <p:spPr>
            <a:xfrm>
              <a:off x="1520680" y="5518911"/>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66" name="TextBox 65"/>
            <p:cNvSpPr txBox="1"/>
            <p:nvPr/>
          </p:nvSpPr>
          <p:spPr>
            <a:xfrm>
              <a:off x="1861499" y="5518911"/>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67" name="TextBox 66"/>
            <p:cNvSpPr txBox="1"/>
            <p:nvPr/>
          </p:nvSpPr>
          <p:spPr>
            <a:xfrm>
              <a:off x="2208083" y="552001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68" name="TextBox 67"/>
            <p:cNvSpPr txBox="1"/>
            <p:nvPr/>
          </p:nvSpPr>
          <p:spPr>
            <a:xfrm>
              <a:off x="2535648" y="5518911"/>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sp>
          <p:nvSpPr>
            <p:cNvPr id="69" name="TextBox 68"/>
            <p:cNvSpPr txBox="1"/>
            <p:nvPr/>
          </p:nvSpPr>
          <p:spPr>
            <a:xfrm>
              <a:off x="2879624" y="5518911"/>
              <a:ext cx="300556" cy="138499"/>
            </a:xfrm>
            <a:prstGeom prst="rect">
              <a:avLst/>
            </a:prstGeom>
            <a:noFill/>
          </p:spPr>
          <p:txBody>
            <a:bodyPr wrap="square" lIns="0" tIns="0" rIns="0" bIns="0" rtlCol="0">
              <a:spAutoFit/>
            </a:bodyPr>
            <a:lstStyle/>
            <a:p>
              <a:pPr algn="ctr"/>
              <a:r>
                <a:rPr lang="en-US" sz="900" dirty="0" smtClean="0">
                  <a:latin typeface="Arial"/>
                  <a:cs typeface="Arial"/>
                </a:rPr>
                <a:t>45</a:t>
              </a:r>
              <a:endParaRPr lang="en-US" sz="900" dirty="0">
                <a:latin typeface="Arial"/>
                <a:cs typeface="Arial"/>
              </a:endParaRPr>
            </a:p>
          </p:txBody>
        </p:sp>
        <p:sp>
          <p:nvSpPr>
            <p:cNvPr id="70" name="TextBox 69"/>
            <p:cNvSpPr txBox="1"/>
            <p:nvPr/>
          </p:nvSpPr>
          <p:spPr>
            <a:xfrm>
              <a:off x="3212745" y="5520012"/>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71" name="TextBox 70"/>
            <p:cNvSpPr txBox="1"/>
            <p:nvPr/>
          </p:nvSpPr>
          <p:spPr>
            <a:xfrm>
              <a:off x="3546207" y="5520012"/>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5</a:t>
              </a:r>
              <a:endParaRPr lang="en-US" sz="900" dirty="0">
                <a:latin typeface="Arial"/>
                <a:cs typeface="Arial"/>
              </a:endParaRPr>
            </a:p>
          </p:txBody>
        </p:sp>
        <p:sp>
          <p:nvSpPr>
            <p:cNvPr id="72" name="TextBox 71"/>
            <p:cNvSpPr txBox="1"/>
            <p:nvPr/>
          </p:nvSpPr>
          <p:spPr>
            <a:xfrm>
              <a:off x="4026408" y="5334973"/>
              <a:ext cx="492104"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grpSp>
      <p:grpSp>
        <p:nvGrpSpPr>
          <p:cNvPr id="73" name="Group 72"/>
          <p:cNvGrpSpPr/>
          <p:nvPr/>
        </p:nvGrpSpPr>
        <p:grpSpPr>
          <a:xfrm>
            <a:off x="4733894" y="5357253"/>
            <a:ext cx="3306095" cy="345842"/>
            <a:chOff x="4867109" y="5334973"/>
            <a:chExt cx="3306095" cy="345842"/>
          </a:xfrm>
        </p:grpSpPr>
        <p:pic>
          <p:nvPicPr>
            <p:cNvPr id="74" name="Picture 73" descr="250_jet_mslp_24.png"/>
            <p:cNvPicPr>
              <a:picLocks/>
            </p:cNvPicPr>
            <p:nvPr/>
          </p:nvPicPr>
          <p:blipFill rotWithShape="1">
            <a:blip r:embed="rId4">
              <a:extLst>
                <a:ext uri="{28A0092B-C50C-407E-A947-70E740481C1C}">
                  <a14:useLocalDpi xmlns:a14="http://schemas.microsoft.com/office/drawing/2010/main" val="0"/>
                </a:ext>
              </a:extLst>
            </a:blip>
            <a:srcRect l="49220" t="95259" r="17498" b="2074"/>
            <a:stretch/>
          </p:blipFill>
          <p:spPr>
            <a:xfrm>
              <a:off x="4867109" y="5386868"/>
              <a:ext cx="2743200" cy="155448"/>
            </a:xfrm>
            <a:prstGeom prst="rect">
              <a:avLst/>
            </a:prstGeom>
          </p:spPr>
        </p:pic>
        <p:sp>
          <p:nvSpPr>
            <p:cNvPr id="75" name="TextBox 74"/>
            <p:cNvSpPr txBox="1"/>
            <p:nvPr/>
          </p:nvSpPr>
          <p:spPr>
            <a:xfrm>
              <a:off x="5028125" y="5541215"/>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76" name="TextBox 75"/>
            <p:cNvSpPr txBox="1"/>
            <p:nvPr/>
          </p:nvSpPr>
          <p:spPr>
            <a:xfrm>
              <a:off x="5342301" y="5541215"/>
              <a:ext cx="300556" cy="138499"/>
            </a:xfrm>
            <a:prstGeom prst="rect">
              <a:avLst/>
            </a:prstGeom>
            <a:noFill/>
          </p:spPr>
          <p:txBody>
            <a:bodyPr wrap="square" lIns="0" tIns="0" rIns="0" bIns="0" rtlCol="0">
              <a:spAutoFit/>
            </a:bodyPr>
            <a:lstStyle/>
            <a:p>
              <a:pPr algn="ctr"/>
              <a:r>
                <a:rPr lang="en-US" sz="900" dirty="0" smtClean="0">
                  <a:latin typeface="Arial"/>
                  <a:cs typeface="Arial"/>
                </a:rPr>
                <a:t>60</a:t>
              </a:r>
              <a:endParaRPr lang="en-US" sz="900" dirty="0">
                <a:latin typeface="Arial"/>
                <a:cs typeface="Arial"/>
              </a:endParaRPr>
            </a:p>
          </p:txBody>
        </p:sp>
        <p:sp>
          <p:nvSpPr>
            <p:cNvPr id="77" name="TextBox 76"/>
            <p:cNvSpPr txBox="1"/>
            <p:nvPr/>
          </p:nvSpPr>
          <p:spPr>
            <a:xfrm>
              <a:off x="5644480" y="5542316"/>
              <a:ext cx="300556" cy="138499"/>
            </a:xfrm>
            <a:prstGeom prst="rect">
              <a:avLst/>
            </a:prstGeom>
            <a:noFill/>
          </p:spPr>
          <p:txBody>
            <a:bodyPr wrap="square" lIns="0" tIns="0" rIns="0" bIns="0" rtlCol="0">
              <a:spAutoFit/>
            </a:bodyPr>
            <a:lstStyle/>
            <a:p>
              <a:pPr algn="ctr"/>
              <a:r>
                <a:rPr lang="en-US" sz="900" dirty="0" smtClean="0">
                  <a:latin typeface="Arial"/>
                  <a:cs typeface="Arial"/>
                </a:rPr>
                <a:t>70</a:t>
              </a:r>
              <a:endParaRPr lang="en-US" sz="900" dirty="0">
                <a:latin typeface="Arial"/>
                <a:cs typeface="Arial"/>
              </a:endParaRPr>
            </a:p>
          </p:txBody>
        </p:sp>
        <p:sp>
          <p:nvSpPr>
            <p:cNvPr id="78" name="TextBox 77"/>
            <p:cNvSpPr txBox="1"/>
            <p:nvPr/>
          </p:nvSpPr>
          <p:spPr>
            <a:xfrm>
              <a:off x="5954283" y="5541215"/>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9" name="TextBox 78"/>
            <p:cNvSpPr txBox="1"/>
            <p:nvPr/>
          </p:nvSpPr>
          <p:spPr>
            <a:xfrm>
              <a:off x="6253854" y="5541215"/>
              <a:ext cx="300556" cy="138499"/>
            </a:xfrm>
            <a:prstGeom prst="rect">
              <a:avLst/>
            </a:prstGeom>
            <a:noFill/>
          </p:spPr>
          <p:txBody>
            <a:bodyPr wrap="square" lIns="0" tIns="0" rIns="0" bIns="0" rtlCol="0">
              <a:spAutoFit/>
            </a:bodyPr>
            <a:lstStyle/>
            <a:p>
              <a:pPr algn="ctr"/>
              <a:r>
                <a:rPr lang="en-US" sz="900" dirty="0" smtClean="0">
                  <a:latin typeface="Arial"/>
                  <a:cs typeface="Arial"/>
                </a:rPr>
                <a:t>90</a:t>
              </a:r>
              <a:endParaRPr lang="en-US" sz="900" dirty="0">
                <a:latin typeface="Arial"/>
                <a:cs typeface="Arial"/>
              </a:endParaRPr>
            </a:p>
          </p:txBody>
        </p:sp>
        <p:sp>
          <p:nvSpPr>
            <p:cNvPr id="80" name="TextBox 79"/>
            <p:cNvSpPr txBox="1"/>
            <p:nvPr/>
          </p:nvSpPr>
          <p:spPr>
            <a:xfrm>
              <a:off x="6551451"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sp>
          <p:nvSpPr>
            <p:cNvPr id="81" name="TextBox 80"/>
            <p:cNvSpPr txBox="1"/>
            <p:nvPr/>
          </p:nvSpPr>
          <p:spPr>
            <a:xfrm>
              <a:off x="6849389"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110</a:t>
              </a:r>
              <a:endParaRPr lang="en-US" sz="900" dirty="0">
                <a:latin typeface="Arial"/>
                <a:cs typeface="Arial"/>
              </a:endParaRPr>
            </a:p>
          </p:txBody>
        </p:sp>
        <p:sp>
          <p:nvSpPr>
            <p:cNvPr id="82" name="TextBox 81"/>
            <p:cNvSpPr txBox="1"/>
            <p:nvPr/>
          </p:nvSpPr>
          <p:spPr>
            <a:xfrm>
              <a:off x="7146631"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120</a:t>
              </a:r>
              <a:endParaRPr lang="en-US" sz="900" dirty="0">
                <a:latin typeface="Arial"/>
                <a:cs typeface="Arial"/>
              </a:endParaRPr>
            </a:p>
          </p:txBody>
        </p:sp>
        <p:sp>
          <p:nvSpPr>
            <p:cNvPr id="83" name="TextBox 82"/>
            <p:cNvSpPr txBox="1"/>
            <p:nvPr/>
          </p:nvSpPr>
          <p:spPr>
            <a:xfrm>
              <a:off x="7539136" y="5334973"/>
              <a:ext cx="634068" cy="230832"/>
            </a:xfrm>
            <a:prstGeom prst="rect">
              <a:avLst/>
            </a:prstGeom>
            <a:noFill/>
          </p:spPr>
          <p:txBody>
            <a:bodyPr wrap="square" rtlCol="0">
              <a:spAutoFit/>
            </a:bodyPr>
            <a:lstStyle/>
            <a:p>
              <a:pPr algn="ctr"/>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grpSp>
      <p:sp>
        <p:nvSpPr>
          <p:cNvPr id="87" name="Content Placeholder 2"/>
          <p:cNvSpPr txBox="1">
            <a:spLocks/>
          </p:cNvSpPr>
          <p:nvPr/>
        </p:nvSpPr>
        <p:spPr>
          <a:xfrm>
            <a:off x="4596880" y="5766457"/>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250-hPa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MSLP (hPa, black), PW (mm, shaded)</a:t>
            </a:r>
            <a:endParaRPr lang="en-US" sz="1600" baseline="30000" dirty="0">
              <a:latin typeface="Arial" panose="020B0604020202020204" pitchFamily="34" charset="0"/>
              <a:cs typeface="Arial" panose="020B0604020202020204" pitchFamily="34" charset="0"/>
            </a:endParaRPr>
          </a:p>
        </p:txBody>
      </p:sp>
      <p:pic>
        <p:nvPicPr>
          <p:cNvPr id="4" name="Picture 3" descr="DT_theta_19961229_0000.png"/>
          <p:cNvPicPr>
            <a:picLocks noChangeAspect="1"/>
          </p:cNvPicPr>
          <p:nvPr/>
        </p:nvPicPr>
        <p:blipFill rotWithShape="1">
          <a:blip r:embed="rId5">
            <a:extLst>
              <a:ext uri="{28A0092B-C50C-407E-A947-70E740481C1C}">
                <a14:useLocalDpi xmlns:a14="http://schemas.microsoft.com/office/drawing/2010/main" val="0"/>
              </a:ext>
            </a:extLst>
          </a:blip>
          <a:srcRect t="3473" b="5748"/>
          <a:stretch/>
        </p:blipFill>
        <p:spPr>
          <a:xfrm>
            <a:off x="-11137" y="990862"/>
            <a:ext cx="4595219" cy="3977640"/>
          </a:xfrm>
          <a:prstGeom prst="rect">
            <a:avLst/>
          </a:prstGeom>
        </p:spPr>
      </p:pic>
      <p:pic>
        <p:nvPicPr>
          <p:cNvPr id="6" name="Picture 5" descr="mslp_thick_jet_16.png"/>
          <p:cNvPicPr>
            <a:picLocks noChangeAspect="1"/>
          </p:cNvPicPr>
          <p:nvPr/>
        </p:nvPicPr>
        <p:blipFill rotWithShape="1">
          <a:blip r:embed="rId6">
            <a:extLst>
              <a:ext uri="{28A0092B-C50C-407E-A947-70E740481C1C}">
                <a14:useLocalDpi xmlns:a14="http://schemas.microsoft.com/office/drawing/2010/main" val="0"/>
              </a:ext>
            </a:extLst>
          </a:blip>
          <a:srcRect t="3665" b="9332"/>
          <a:stretch/>
        </p:blipFill>
        <p:spPr>
          <a:xfrm>
            <a:off x="4571821" y="990862"/>
            <a:ext cx="4576814" cy="3977640"/>
          </a:xfrm>
          <a:prstGeom prst="rect">
            <a:avLst/>
          </a:prstGeom>
        </p:spPr>
      </p:pic>
      <p:sp>
        <p:nvSpPr>
          <p:cNvPr id="84" name="TextBox 83"/>
          <p:cNvSpPr txBox="1"/>
          <p:nvPr/>
        </p:nvSpPr>
        <p:spPr>
          <a:xfrm>
            <a:off x="6421196" y="669855"/>
            <a:ext cx="2731986" cy="307777"/>
          </a:xfrm>
          <a:prstGeom prst="rect">
            <a:avLst/>
          </a:prstGeom>
          <a:noFill/>
        </p:spPr>
        <p:txBody>
          <a:bodyPr wrap="square" rtlCol="0">
            <a:spAutoFit/>
          </a:bodyPr>
          <a:lstStyle/>
          <a:p>
            <a:pPr algn="r"/>
            <a:r>
              <a:rPr lang="en-US" sz="1400" i="1" dirty="0" smtClean="0">
                <a:latin typeface="Arial"/>
                <a:cs typeface="Arial"/>
              </a:rPr>
              <a:t>Data Source: </a:t>
            </a:r>
            <a:r>
              <a:rPr lang="en-US" sz="1400" i="1" dirty="0" smtClean="0">
                <a:latin typeface="Arial"/>
                <a:cs typeface="Arial"/>
              </a:rPr>
              <a:t>0.5</a:t>
            </a:r>
            <a:r>
              <a:rPr lang="en-US" sz="1400" dirty="0" smtClean="0">
                <a:latin typeface="Arial" panose="020B0604020202020204" pitchFamily="34" charset="0"/>
                <a:cs typeface="Arial" panose="020B0604020202020204" pitchFamily="34" charset="0"/>
              </a:rPr>
              <a:t>° </a:t>
            </a:r>
            <a:r>
              <a:rPr lang="en-US" sz="1400" i="1" dirty="0" smtClean="0">
                <a:latin typeface="Arial"/>
                <a:cs typeface="Arial"/>
              </a:rPr>
              <a:t>ERA</a:t>
            </a:r>
            <a:r>
              <a:rPr lang="en-US" sz="1400" i="1" dirty="0" smtClean="0">
                <a:latin typeface="Arial"/>
                <a:cs typeface="Arial"/>
              </a:rPr>
              <a:t>-Interim</a:t>
            </a:r>
            <a:endParaRPr lang="en-US" sz="1400" i="1" dirty="0">
              <a:latin typeface="Arial"/>
              <a:cs typeface="Arial"/>
            </a:endParaRPr>
          </a:p>
        </p:txBody>
      </p:sp>
      <p:cxnSp>
        <p:nvCxnSpPr>
          <p:cNvPr id="86" name="Straight Arrow Connector 85"/>
          <p:cNvCxnSpPr/>
          <p:nvPr/>
        </p:nvCxnSpPr>
        <p:spPr>
          <a:xfrm flipH="1">
            <a:off x="1874794" y="2398655"/>
            <a:ext cx="340818" cy="330679"/>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88" name="Rectangle 87"/>
          <p:cNvSpPr/>
          <p:nvPr/>
        </p:nvSpPr>
        <p:spPr>
          <a:xfrm>
            <a:off x="6256324" y="2497585"/>
            <a:ext cx="676988" cy="523220"/>
          </a:xfrm>
          <a:prstGeom prst="rect">
            <a:avLst/>
          </a:prstGeom>
          <a:noFill/>
        </p:spPr>
        <p:txBody>
          <a:bodyPr wrap="none" lIns="91440" tIns="45720" rIns="91440" bIns="45720">
            <a:spAutoFit/>
          </a:bodyPr>
          <a:lstStyle/>
          <a:p>
            <a:pPr algn="ctr"/>
            <a:r>
              <a:rPr lang="en-US" sz="2800" b="1" cap="none" spc="0" dirty="0" smtClean="0">
                <a:ln w="25400">
                  <a:solidFill>
                    <a:schemeClr val="tx1"/>
                  </a:solidFill>
                  <a:prstDash val="solid"/>
                </a:ln>
                <a:solidFill>
                  <a:srgbClr val="660066"/>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CP</a:t>
            </a:r>
            <a:endParaRPr lang="en-US" sz="2800" b="1" cap="none" spc="0" dirty="0">
              <a:ln w="25400">
                <a:solidFill>
                  <a:schemeClr val="tx1"/>
                </a:solidFill>
                <a:prstDash val="solid"/>
              </a:ln>
              <a:solidFill>
                <a:srgbClr val="660066"/>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89" name="Rectangle 88"/>
          <p:cNvSpPr/>
          <p:nvPr/>
        </p:nvSpPr>
        <p:spPr>
          <a:xfrm>
            <a:off x="1712114" y="1928350"/>
            <a:ext cx="1239767" cy="523220"/>
          </a:xfrm>
          <a:prstGeom prst="rect">
            <a:avLst/>
          </a:prstGeom>
          <a:noFill/>
        </p:spPr>
        <p:txBody>
          <a:bodyPr wrap="square" lIns="91440" tIns="45720" rIns="91440" bIns="45720">
            <a:spAutoFit/>
          </a:bodyPr>
          <a:lstStyle/>
          <a:p>
            <a:pPr algn="ctr"/>
            <a:r>
              <a:rPr lang="en-US" sz="2800" b="1"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TPV 2</a:t>
            </a:r>
            <a:endParaRPr lang="en-US" sz="32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90" name="Rectangle 89"/>
          <p:cNvSpPr/>
          <p:nvPr/>
        </p:nvSpPr>
        <p:spPr>
          <a:xfrm>
            <a:off x="2248015" y="3085890"/>
            <a:ext cx="1239767" cy="523220"/>
          </a:xfrm>
          <a:prstGeom prst="rect">
            <a:avLst/>
          </a:prstGeom>
          <a:noFill/>
        </p:spPr>
        <p:txBody>
          <a:bodyPr wrap="square" lIns="91440" tIns="45720" rIns="91440" bIns="45720">
            <a:spAutoFit/>
          </a:bodyPr>
          <a:lstStyle/>
          <a:p>
            <a:pPr algn="ctr"/>
            <a:r>
              <a:rPr lang="en-US" sz="2800" b="1"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TPV 1</a:t>
            </a:r>
            <a:endParaRPr lang="en-US" sz="32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cxnSp>
        <p:nvCxnSpPr>
          <p:cNvPr id="91" name="Straight Arrow Connector 90"/>
          <p:cNvCxnSpPr/>
          <p:nvPr/>
        </p:nvCxnSpPr>
        <p:spPr>
          <a:xfrm flipH="1">
            <a:off x="1820060" y="3347500"/>
            <a:ext cx="492187" cy="1"/>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92" name="Title 1"/>
          <p:cNvSpPr>
            <a:spLocks noGrp="1"/>
          </p:cNvSpPr>
          <p:nvPr>
            <p:ph type="title"/>
          </p:nvPr>
        </p:nvSpPr>
        <p:spPr>
          <a:xfrm>
            <a:off x="334283" y="-33716"/>
            <a:ext cx="8891111"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Synoptic Analysis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992021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1688954" y="6463861"/>
            <a:ext cx="797186" cy="2296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12095" y="5752346"/>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4916" y="6709073"/>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4578976" y="5743981"/>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Content Placeholder 2"/>
          <p:cNvSpPr>
            <a:spLocks noGrp="1"/>
          </p:cNvSpPr>
          <p:nvPr>
            <p:ph idx="1"/>
          </p:nvPr>
        </p:nvSpPr>
        <p:spPr>
          <a:xfrm>
            <a:off x="2988" y="5752346"/>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50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14" name="Group 13"/>
          <p:cNvGrpSpPr/>
          <p:nvPr/>
        </p:nvGrpSpPr>
        <p:grpSpPr>
          <a:xfrm>
            <a:off x="68976" y="5019755"/>
            <a:ext cx="9051640" cy="334008"/>
            <a:chOff x="68976" y="4963792"/>
            <a:chExt cx="9051640" cy="334008"/>
          </a:xfrm>
        </p:grpSpPr>
        <p:pic>
          <p:nvPicPr>
            <p:cNvPr id="15" name="Picture 14" descr="DT_theta_na_0.png"/>
            <p:cNvPicPr>
              <a:picLocks/>
            </p:cNvPicPr>
            <p:nvPr/>
          </p:nvPicPr>
          <p:blipFill rotWithShape="1">
            <a:blip r:embed="rId3">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16" name="TextBox 1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17" name="TextBox 1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18" name="TextBox 1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19" name="TextBox 1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20" name="TextBox 1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21" name="TextBox 2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22" name="TextBox 2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23" name="TextBox 2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24" name="TextBox 2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25" name="TextBox 2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26" name="TextBox 2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27" name="TextBox 2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28" name="TextBox 2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29" name="TextBox 2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31" name="TextBox 30"/>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32" name="TextBox 31"/>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33" name="TextBox 32"/>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34" name="TextBox 33"/>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35" name="TextBox 34"/>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37" name="TextBox 36"/>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39" name="TextBox 38"/>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40" name="TextBox 39"/>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41" name="TextBox 40"/>
            <p:cNvSpPr txBox="1"/>
            <p:nvPr/>
          </p:nvSpPr>
          <p:spPr>
            <a:xfrm>
              <a:off x="8724283" y="4963792"/>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63"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1200 </a:t>
            </a:r>
            <a:r>
              <a:rPr lang="en-US" sz="2400" dirty="0" smtClean="0">
                <a:latin typeface="Arial" panose="020B0604020202020204" pitchFamily="34" charset="0"/>
                <a:cs typeface="Arial" panose="020B0604020202020204" pitchFamily="34" charset="0"/>
              </a:rPr>
              <a:t>UTC </a:t>
            </a:r>
            <a:r>
              <a:rPr lang="en-US" sz="2400" dirty="0" smtClean="0">
                <a:latin typeface="Arial" panose="020B0604020202020204" pitchFamily="34" charset="0"/>
                <a:cs typeface="Arial" panose="020B0604020202020204" pitchFamily="34" charset="0"/>
              </a:rPr>
              <a:t>29 Dec 1996</a:t>
            </a:r>
            <a:endParaRPr lang="en-US" sz="2400" dirty="0">
              <a:latin typeface="Arial" panose="020B0604020202020204" pitchFamily="34" charset="0"/>
              <a:cs typeface="Arial" panose="020B0604020202020204" pitchFamily="34" charset="0"/>
            </a:endParaRPr>
          </a:p>
        </p:txBody>
      </p:sp>
      <p:grpSp>
        <p:nvGrpSpPr>
          <p:cNvPr id="61" name="Group 60"/>
          <p:cNvGrpSpPr/>
          <p:nvPr/>
        </p:nvGrpSpPr>
        <p:grpSpPr>
          <a:xfrm>
            <a:off x="1325910" y="5357253"/>
            <a:ext cx="3192602" cy="323538"/>
            <a:chOff x="1325910" y="5334973"/>
            <a:chExt cx="3192602" cy="323538"/>
          </a:xfrm>
        </p:grpSpPr>
        <p:pic>
          <p:nvPicPr>
            <p:cNvPr id="64" name="Picture 63" descr="250_jet_mslp_24.png"/>
            <p:cNvPicPr>
              <a:picLocks/>
            </p:cNvPicPr>
            <p:nvPr/>
          </p:nvPicPr>
          <p:blipFill rotWithShape="1">
            <a:blip r:embed="rId4">
              <a:extLst>
                <a:ext uri="{28A0092B-C50C-407E-A947-70E740481C1C}">
                  <a14:useLocalDpi xmlns:a14="http://schemas.microsoft.com/office/drawing/2010/main" val="0"/>
                </a:ext>
              </a:extLst>
            </a:blip>
            <a:srcRect l="10867" t="95111" r="58321" b="2074"/>
            <a:stretch/>
          </p:blipFill>
          <p:spPr>
            <a:xfrm>
              <a:off x="1325910" y="5386868"/>
              <a:ext cx="2743200" cy="155448"/>
            </a:xfrm>
            <a:prstGeom prst="rect">
              <a:avLst/>
            </a:prstGeom>
          </p:spPr>
        </p:pic>
        <p:sp>
          <p:nvSpPr>
            <p:cNvPr id="65" name="TextBox 64"/>
            <p:cNvSpPr txBox="1"/>
            <p:nvPr/>
          </p:nvSpPr>
          <p:spPr>
            <a:xfrm>
              <a:off x="1520680" y="5518911"/>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66" name="TextBox 65"/>
            <p:cNvSpPr txBox="1"/>
            <p:nvPr/>
          </p:nvSpPr>
          <p:spPr>
            <a:xfrm>
              <a:off x="1861499" y="5518911"/>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67" name="TextBox 66"/>
            <p:cNvSpPr txBox="1"/>
            <p:nvPr/>
          </p:nvSpPr>
          <p:spPr>
            <a:xfrm>
              <a:off x="2208083" y="552001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68" name="TextBox 67"/>
            <p:cNvSpPr txBox="1"/>
            <p:nvPr/>
          </p:nvSpPr>
          <p:spPr>
            <a:xfrm>
              <a:off x="2535648" y="5518911"/>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sp>
          <p:nvSpPr>
            <p:cNvPr id="69" name="TextBox 68"/>
            <p:cNvSpPr txBox="1"/>
            <p:nvPr/>
          </p:nvSpPr>
          <p:spPr>
            <a:xfrm>
              <a:off x="2879624" y="5518911"/>
              <a:ext cx="300556" cy="138499"/>
            </a:xfrm>
            <a:prstGeom prst="rect">
              <a:avLst/>
            </a:prstGeom>
            <a:noFill/>
          </p:spPr>
          <p:txBody>
            <a:bodyPr wrap="square" lIns="0" tIns="0" rIns="0" bIns="0" rtlCol="0">
              <a:spAutoFit/>
            </a:bodyPr>
            <a:lstStyle/>
            <a:p>
              <a:pPr algn="ctr"/>
              <a:r>
                <a:rPr lang="en-US" sz="900" dirty="0" smtClean="0">
                  <a:latin typeface="Arial"/>
                  <a:cs typeface="Arial"/>
                </a:rPr>
                <a:t>45</a:t>
              </a:r>
              <a:endParaRPr lang="en-US" sz="900" dirty="0">
                <a:latin typeface="Arial"/>
                <a:cs typeface="Arial"/>
              </a:endParaRPr>
            </a:p>
          </p:txBody>
        </p:sp>
        <p:sp>
          <p:nvSpPr>
            <p:cNvPr id="70" name="TextBox 69"/>
            <p:cNvSpPr txBox="1"/>
            <p:nvPr/>
          </p:nvSpPr>
          <p:spPr>
            <a:xfrm>
              <a:off x="3212745" y="5520012"/>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71" name="TextBox 70"/>
            <p:cNvSpPr txBox="1"/>
            <p:nvPr/>
          </p:nvSpPr>
          <p:spPr>
            <a:xfrm>
              <a:off x="3546207" y="5520012"/>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5</a:t>
              </a:r>
              <a:endParaRPr lang="en-US" sz="900" dirty="0">
                <a:latin typeface="Arial"/>
                <a:cs typeface="Arial"/>
              </a:endParaRPr>
            </a:p>
          </p:txBody>
        </p:sp>
        <p:sp>
          <p:nvSpPr>
            <p:cNvPr id="72" name="TextBox 71"/>
            <p:cNvSpPr txBox="1"/>
            <p:nvPr/>
          </p:nvSpPr>
          <p:spPr>
            <a:xfrm>
              <a:off x="4026408" y="5334973"/>
              <a:ext cx="492104"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grpSp>
      <p:grpSp>
        <p:nvGrpSpPr>
          <p:cNvPr id="73" name="Group 72"/>
          <p:cNvGrpSpPr/>
          <p:nvPr/>
        </p:nvGrpSpPr>
        <p:grpSpPr>
          <a:xfrm>
            <a:off x="4733894" y="5357253"/>
            <a:ext cx="3306095" cy="345842"/>
            <a:chOff x="4867109" y="5334973"/>
            <a:chExt cx="3306095" cy="345842"/>
          </a:xfrm>
        </p:grpSpPr>
        <p:pic>
          <p:nvPicPr>
            <p:cNvPr id="74" name="Picture 73" descr="250_jet_mslp_24.png"/>
            <p:cNvPicPr>
              <a:picLocks/>
            </p:cNvPicPr>
            <p:nvPr/>
          </p:nvPicPr>
          <p:blipFill rotWithShape="1">
            <a:blip r:embed="rId4">
              <a:extLst>
                <a:ext uri="{28A0092B-C50C-407E-A947-70E740481C1C}">
                  <a14:useLocalDpi xmlns:a14="http://schemas.microsoft.com/office/drawing/2010/main" val="0"/>
                </a:ext>
              </a:extLst>
            </a:blip>
            <a:srcRect l="49220" t="95259" r="17498" b="2074"/>
            <a:stretch/>
          </p:blipFill>
          <p:spPr>
            <a:xfrm>
              <a:off x="4867109" y="5386868"/>
              <a:ext cx="2743200" cy="155448"/>
            </a:xfrm>
            <a:prstGeom prst="rect">
              <a:avLst/>
            </a:prstGeom>
          </p:spPr>
        </p:pic>
        <p:sp>
          <p:nvSpPr>
            <p:cNvPr id="75" name="TextBox 74"/>
            <p:cNvSpPr txBox="1"/>
            <p:nvPr/>
          </p:nvSpPr>
          <p:spPr>
            <a:xfrm>
              <a:off x="5028125" y="5541215"/>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76" name="TextBox 75"/>
            <p:cNvSpPr txBox="1"/>
            <p:nvPr/>
          </p:nvSpPr>
          <p:spPr>
            <a:xfrm>
              <a:off x="5342301" y="5541215"/>
              <a:ext cx="300556" cy="138499"/>
            </a:xfrm>
            <a:prstGeom prst="rect">
              <a:avLst/>
            </a:prstGeom>
            <a:noFill/>
          </p:spPr>
          <p:txBody>
            <a:bodyPr wrap="square" lIns="0" tIns="0" rIns="0" bIns="0" rtlCol="0">
              <a:spAutoFit/>
            </a:bodyPr>
            <a:lstStyle/>
            <a:p>
              <a:pPr algn="ctr"/>
              <a:r>
                <a:rPr lang="en-US" sz="900" dirty="0" smtClean="0">
                  <a:latin typeface="Arial"/>
                  <a:cs typeface="Arial"/>
                </a:rPr>
                <a:t>60</a:t>
              </a:r>
              <a:endParaRPr lang="en-US" sz="900" dirty="0">
                <a:latin typeface="Arial"/>
                <a:cs typeface="Arial"/>
              </a:endParaRPr>
            </a:p>
          </p:txBody>
        </p:sp>
        <p:sp>
          <p:nvSpPr>
            <p:cNvPr id="77" name="TextBox 76"/>
            <p:cNvSpPr txBox="1"/>
            <p:nvPr/>
          </p:nvSpPr>
          <p:spPr>
            <a:xfrm>
              <a:off x="5644480" y="5542316"/>
              <a:ext cx="300556" cy="138499"/>
            </a:xfrm>
            <a:prstGeom prst="rect">
              <a:avLst/>
            </a:prstGeom>
            <a:noFill/>
          </p:spPr>
          <p:txBody>
            <a:bodyPr wrap="square" lIns="0" tIns="0" rIns="0" bIns="0" rtlCol="0">
              <a:spAutoFit/>
            </a:bodyPr>
            <a:lstStyle/>
            <a:p>
              <a:pPr algn="ctr"/>
              <a:r>
                <a:rPr lang="en-US" sz="900" dirty="0" smtClean="0">
                  <a:latin typeface="Arial"/>
                  <a:cs typeface="Arial"/>
                </a:rPr>
                <a:t>70</a:t>
              </a:r>
              <a:endParaRPr lang="en-US" sz="900" dirty="0">
                <a:latin typeface="Arial"/>
                <a:cs typeface="Arial"/>
              </a:endParaRPr>
            </a:p>
          </p:txBody>
        </p:sp>
        <p:sp>
          <p:nvSpPr>
            <p:cNvPr id="78" name="TextBox 77"/>
            <p:cNvSpPr txBox="1"/>
            <p:nvPr/>
          </p:nvSpPr>
          <p:spPr>
            <a:xfrm>
              <a:off x="5954283" y="5541215"/>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9" name="TextBox 78"/>
            <p:cNvSpPr txBox="1"/>
            <p:nvPr/>
          </p:nvSpPr>
          <p:spPr>
            <a:xfrm>
              <a:off x="6253854" y="5541215"/>
              <a:ext cx="300556" cy="138499"/>
            </a:xfrm>
            <a:prstGeom prst="rect">
              <a:avLst/>
            </a:prstGeom>
            <a:noFill/>
          </p:spPr>
          <p:txBody>
            <a:bodyPr wrap="square" lIns="0" tIns="0" rIns="0" bIns="0" rtlCol="0">
              <a:spAutoFit/>
            </a:bodyPr>
            <a:lstStyle/>
            <a:p>
              <a:pPr algn="ctr"/>
              <a:r>
                <a:rPr lang="en-US" sz="900" dirty="0" smtClean="0">
                  <a:latin typeface="Arial"/>
                  <a:cs typeface="Arial"/>
                </a:rPr>
                <a:t>90</a:t>
              </a:r>
              <a:endParaRPr lang="en-US" sz="900" dirty="0">
                <a:latin typeface="Arial"/>
                <a:cs typeface="Arial"/>
              </a:endParaRPr>
            </a:p>
          </p:txBody>
        </p:sp>
        <p:sp>
          <p:nvSpPr>
            <p:cNvPr id="80" name="TextBox 79"/>
            <p:cNvSpPr txBox="1"/>
            <p:nvPr/>
          </p:nvSpPr>
          <p:spPr>
            <a:xfrm>
              <a:off x="6551451"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sp>
          <p:nvSpPr>
            <p:cNvPr id="81" name="TextBox 80"/>
            <p:cNvSpPr txBox="1"/>
            <p:nvPr/>
          </p:nvSpPr>
          <p:spPr>
            <a:xfrm>
              <a:off x="6849389"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110</a:t>
              </a:r>
              <a:endParaRPr lang="en-US" sz="900" dirty="0">
                <a:latin typeface="Arial"/>
                <a:cs typeface="Arial"/>
              </a:endParaRPr>
            </a:p>
          </p:txBody>
        </p:sp>
        <p:sp>
          <p:nvSpPr>
            <p:cNvPr id="82" name="TextBox 81"/>
            <p:cNvSpPr txBox="1"/>
            <p:nvPr/>
          </p:nvSpPr>
          <p:spPr>
            <a:xfrm>
              <a:off x="7146631"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120</a:t>
              </a:r>
              <a:endParaRPr lang="en-US" sz="900" dirty="0">
                <a:latin typeface="Arial"/>
                <a:cs typeface="Arial"/>
              </a:endParaRPr>
            </a:p>
          </p:txBody>
        </p:sp>
        <p:sp>
          <p:nvSpPr>
            <p:cNvPr id="83" name="TextBox 82"/>
            <p:cNvSpPr txBox="1"/>
            <p:nvPr/>
          </p:nvSpPr>
          <p:spPr>
            <a:xfrm>
              <a:off x="7539136" y="5334973"/>
              <a:ext cx="634068" cy="230832"/>
            </a:xfrm>
            <a:prstGeom prst="rect">
              <a:avLst/>
            </a:prstGeom>
            <a:noFill/>
          </p:spPr>
          <p:txBody>
            <a:bodyPr wrap="square" rtlCol="0">
              <a:spAutoFit/>
            </a:bodyPr>
            <a:lstStyle/>
            <a:p>
              <a:pPr algn="ctr"/>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grpSp>
      <p:sp>
        <p:nvSpPr>
          <p:cNvPr id="87" name="Content Placeholder 2"/>
          <p:cNvSpPr txBox="1">
            <a:spLocks/>
          </p:cNvSpPr>
          <p:nvPr/>
        </p:nvSpPr>
        <p:spPr>
          <a:xfrm>
            <a:off x="4596880" y="5766457"/>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250-hPa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MSLP (hPa, black), PW (mm, shaded)</a:t>
            </a:r>
            <a:endParaRPr lang="en-US" sz="1600" baseline="30000" dirty="0">
              <a:latin typeface="Arial" panose="020B0604020202020204" pitchFamily="34" charset="0"/>
              <a:cs typeface="Arial" panose="020B0604020202020204" pitchFamily="34" charset="0"/>
            </a:endParaRPr>
          </a:p>
        </p:txBody>
      </p:sp>
      <p:pic>
        <p:nvPicPr>
          <p:cNvPr id="2" name="Picture 1" descr="DT_theta_19961229_1200.png"/>
          <p:cNvPicPr>
            <a:picLocks noChangeAspect="1"/>
          </p:cNvPicPr>
          <p:nvPr/>
        </p:nvPicPr>
        <p:blipFill rotWithShape="1">
          <a:blip r:embed="rId5">
            <a:extLst>
              <a:ext uri="{28A0092B-C50C-407E-A947-70E740481C1C}">
                <a14:useLocalDpi xmlns:a14="http://schemas.microsoft.com/office/drawing/2010/main" val="0"/>
              </a:ext>
            </a:extLst>
          </a:blip>
          <a:srcRect t="3473" b="5748"/>
          <a:stretch/>
        </p:blipFill>
        <p:spPr>
          <a:xfrm>
            <a:off x="-13228" y="990862"/>
            <a:ext cx="4595219" cy="3977640"/>
          </a:xfrm>
          <a:prstGeom prst="rect">
            <a:avLst/>
          </a:prstGeom>
        </p:spPr>
      </p:pic>
      <p:pic>
        <p:nvPicPr>
          <p:cNvPr id="3" name="Picture 2" descr="mslp_thick_jet_18.png"/>
          <p:cNvPicPr>
            <a:picLocks noChangeAspect="1"/>
          </p:cNvPicPr>
          <p:nvPr/>
        </p:nvPicPr>
        <p:blipFill rotWithShape="1">
          <a:blip r:embed="rId6">
            <a:extLst>
              <a:ext uri="{28A0092B-C50C-407E-A947-70E740481C1C}">
                <a14:useLocalDpi xmlns:a14="http://schemas.microsoft.com/office/drawing/2010/main" val="0"/>
              </a:ext>
            </a:extLst>
          </a:blip>
          <a:srcRect t="3665" b="9525"/>
          <a:stretch/>
        </p:blipFill>
        <p:spPr>
          <a:xfrm>
            <a:off x="4572269" y="990862"/>
            <a:ext cx="4586985" cy="3977640"/>
          </a:xfrm>
          <a:prstGeom prst="rect">
            <a:avLst/>
          </a:prstGeom>
        </p:spPr>
      </p:pic>
      <p:sp>
        <p:nvSpPr>
          <p:cNvPr id="84" name="TextBox 83"/>
          <p:cNvSpPr txBox="1"/>
          <p:nvPr/>
        </p:nvSpPr>
        <p:spPr>
          <a:xfrm>
            <a:off x="6421196" y="669855"/>
            <a:ext cx="2731986" cy="307777"/>
          </a:xfrm>
          <a:prstGeom prst="rect">
            <a:avLst/>
          </a:prstGeom>
          <a:noFill/>
        </p:spPr>
        <p:txBody>
          <a:bodyPr wrap="square" rtlCol="0">
            <a:spAutoFit/>
          </a:bodyPr>
          <a:lstStyle/>
          <a:p>
            <a:pPr algn="r"/>
            <a:r>
              <a:rPr lang="en-US" sz="1400" i="1" dirty="0" smtClean="0">
                <a:latin typeface="Arial"/>
                <a:cs typeface="Arial"/>
              </a:rPr>
              <a:t>Data Source: </a:t>
            </a:r>
            <a:r>
              <a:rPr lang="en-US" sz="1400" i="1" dirty="0" smtClean="0">
                <a:latin typeface="Arial"/>
                <a:cs typeface="Arial"/>
              </a:rPr>
              <a:t>0.5</a:t>
            </a:r>
            <a:r>
              <a:rPr lang="en-US" sz="1400" dirty="0" smtClean="0">
                <a:latin typeface="Arial" panose="020B0604020202020204" pitchFamily="34" charset="0"/>
                <a:cs typeface="Arial" panose="020B0604020202020204" pitchFamily="34" charset="0"/>
              </a:rPr>
              <a:t>° </a:t>
            </a:r>
            <a:r>
              <a:rPr lang="en-US" sz="1400" i="1" dirty="0" smtClean="0">
                <a:latin typeface="Arial"/>
                <a:cs typeface="Arial"/>
              </a:rPr>
              <a:t>ERA</a:t>
            </a:r>
            <a:r>
              <a:rPr lang="en-US" sz="1400" i="1" dirty="0" smtClean="0">
                <a:latin typeface="Arial"/>
                <a:cs typeface="Arial"/>
              </a:rPr>
              <a:t>-Interim</a:t>
            </a:r>
            <a:endParaRPr lang="en-US" sz="1400" i="1" dirty="0">
              <a:latin typeface="Arial"/>
              <a:cs typeface="Arial"/>
            </a:endParaRPr>
          </a:p>
        </p:txBody>
      </p:sp>
      <p:cxnSp>
        <p:nvCxnSpPr>
          <p:cNvPr id="86" name="Straight Arrow Connector 85"/>
          <p:cNvCxnSpPr/>
          <p:nvPr/>
        </p:nvCxnSpPr>
        <p:spPr>
          <a:xfrm flipH="1">
            <a:off x="2093520" y="2634832"/>
            <a:ext cx="340818" cy="330679"/>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88" name="Rectangle 87"/>
          <p:cNvSpPr/>
          <p:nvPr/>
        </p:nvSpPr>
        <p:spPr>
          <a:xfrm>
            <a:off x="6266788" y="2664211"/>
            <a:ext cx="676988" cy="523220"/>
          </a:xfrm>
          <a:prstGeom prst="rect">
            <a:avLst/>
          </a:prstGeom>
          <a:noFill/>
        </p:spPr>
        <p:txBody>
          <a:bodyPr wrap="none" lIns="91440" tIns="45720" rIns="91440" bIns="45720">
            <a:spAutoFit/>
          </a:bodyPr>
          <a:lstStyle/>
          <a:p>
            <a:pPr algn="ctr"/>
            <a:r>
              <a:rPr lang="en-US" sz="2800" b="1" cap="none" spc="0" dirty="0" smtClean="0">
                <a:ln w="25400">
                  <a:solidFill>
                    <a:schemeClr val="tx1"/>
                  </a:solidFill>
                  <a:prstDash val="solid"/>
                </a:ln>
                <a:solidFill>
                  <a:srgbClr val="660066"/>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CP</a:t>
            </a:r>
            <a:endParaRPr lang="en-US" sz="2800" b="1" cap="none" spc="0" dirty="0">
              <a:ln w="25400">
                <a:solidFill>
                  <a:schemeClr val="tx1"/>
                </a:solidFill>
                <a:prstDash val="solid"/>
              </a:ln>
              <a:solidFill>
                <a:srgbClr val="660066"/>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89" name="Rectangle 88"/>
          <p:cNvSpPr/>
          <p:nvPr/>
        </p:nvSpPr>
        <p:spPr>
          <a:xfrm>
            <a:off x="1894598" y="2188371"/>
            <a:ext cx="1239767" cy="523220"/>
          </a:xfrm>
          <a:prstGeom prst="rect">
            <a:avLst/>
          </a:prstGeom>
          <a:noFill/>
        </p:spPr>
        <p:txBody>
          <a:bodyPr wrap="square" lIns="91440" tIns="45720" rIns="91440" bIns="45720">
            <a:spAutoFit/>
          </a:bodyPr>
          <a:lstStyle/>
          <a:p>
            <a:pPr algn="ctr"/>
            <a:r>
              <a:rPr lang="en-US" sz="2800" b="1"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TPV 2</a:t>
            </a:r>
            <a:endParaRPr lang="en-US" sz="32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90" name="Rectangle 89"/>
          <p:cNvSpPr/>
          <p:nvPr/>
        </p:nvSpPr>
        <p:spPr>
          <a:xfrm>
            <a:off x="2924412" y="3198014"/>
            <a:ext cx="1239767" cy="523220"/>
          </a:xfrm>
          <a:prstGeom prst="rect">
            <a:avLst/>
          </a:prstGeom>
          <a:noFill/>
        </p:spPr>
        <p:txBody>
          <a:bodyPr wrap="square" lIns="91440" tIns="45720" rIns="91440" bIns="45720">
            <a:spAutoFit/>
          </a:bodyPr>
          <a:lstStyle/>
          <a:p>
            <a:pPr algn="ctr"/>
            <a:r>
              <a:rPr lang="en-US" sz="2800" b="1"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TPV 1</a:t>
            </a:r>
            <a:endParaRPr lang="en-US" sz="32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cxnSp>
        <p:nvCxnSpPr>
          <p:cNvPr id="91" name="Straight Arrow Connector 90"/>
          <p:cNvCxnSpPr/>
          <p:nvPr/>
        </p:nvCxnSpPr>
        <p:spPr>
          <a:xfrm flipH="1">
            <a:off x="2496457" y="3459624"/>
            <a:ext cx="492187" cy="1"/>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92" name="Title 1"/>
          <p:cNvSpPr>
            <a:spLocks noGrp="1"/>
          </p:cNvSpPr>
          <p:nvPr>
            <p:ph type="title"/>
          </p:nvPr>
        </p:nvSpPr>
        <p:spPr>
          <a:xfrm>
            <a:off x="334283" y="-33716"/>
            <a:ext cx="8891111"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Synoptic Analysis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634064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1688954" y="6463861"/>
            <a:ext cx="797186" cy="2296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12095" y="5752346"/>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4916" y="6709073"/>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4578976" y="5743981"/>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Content Placeholder 2"/>
          <p:cNvSpPr>
            <a:spLocks noGrp="1"/>
          </p:cNvSpPr>
          <p:nvPr>
            <p:ph idx="1"/>
          </p:nvPr>
        </p:nvSpPr>
        <p:spPr>
          <a:xfrm>
            <a:off x="2988" y="5752346"/>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50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14" name="Group 13"/>
          <p:cNvGrpSpPr/>
          <p:nvPr/>
        </p:nvGrpSpPr>
        <p:grpSpPr>
          <a:xfrm>
            <a:off x="68976" y="5019755"/>
            <a:ext cx="9051640" cy="334008"/>
            <a:chOff x="68976" y="4963792"/>
            <a:chExt cx="9051640" cy="334008"/>
          </a:xfrm>
        </p:grpSpPr>
        <p:pic>
          <p:nvPicPr>
            <p:cNvPr id="15" name="Picture 14" descr="DT_theta_na_0.png"/>
            <p:cNvPicPr>
              <a:picLocks/>
            </p:cNvPicPr>
            <p:nvPr/>
          </p:nvPicPr>
          <p:blipFill rotWithShape="1">
            <a:blip r:embed="rId3">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16" name="TextBox 1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17" name="TextBox 1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18" name="TextBox 1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19" name="TextBox 1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20" name="TextBox 1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21" name="TextBox 2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22" name="TextBox 2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23" name="TextBox 2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24" name="TextBox 2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25" name="TextBox 2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26" name="TextBox 2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27" name="TextBox 2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28" name="TextBox 2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29" name="TextBox 2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31" name="TextBox 30"/>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32" name="TextBox 31"/>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33" name="TextBox 32"/>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34" name="TextBox 33"/>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35" name="TextBox 34"/>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37" name="TextBox 36"/>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39" name="TextBox 38"/>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40" name="TextBox 39"/>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41" name="TextBox 40"/>
            <p:cNvSpPr txBox="1"/>
            <p:nvPr/>
          </p:nvSpPr>
          <p:spPr>
            <a:xfrm>
              <a:off x="8724283" y="4963792"/>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63"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a:t>
            </a:r>
            <a:r>
              <a:rPr lang="en-US" sz="2400" dirty="0" smtClean="0">
                <a:latin typeface="Arial" panose="020B0604020202020204" pitchFamily="34" charset="0"/>
                <a:cs typeface="Arial" panose="020B0604020202020204" pitchFamily="34" charset="0"/>
              </a:rPr>
              <a:t>00 </a:t>
            </a:r>
            <a:r>
              <a:rPr lang="en-US" sz="2400" dirty="0" smtClean="0">
                <a:latin typeface="Arial" panose="020B0604020202020204" pitchFamily="34" charset="0"/>
                <a:cs typeface="Arial" panose="020B0604020202020204" pitchFamily="34" charset="0"/>
              </a:rPr>
              <a:t>UTC </a:t>
            </a:r>
            <a:r>
              <a:rPr lang="en-US" sz="2400" dirty="0" smtClean="0">
                <a:latin typeface="Arial" panose="020B0604020202020204" pitchFamily="34" charset="0"/>
                <a:cs typeface="Arial" panose="020B0604020202020204" pitchFamily="34" charset="0"/>
              </a:rPr>
              <a:t>30</a:t>
            </a:r>
            <a:r>
              <a:rPr lang="en-US" sz="2400" dirty="0" smtClean="0">
                <a:latin typeface="Arial" panose="020B0604020202020204" pitchFamily="34" charset="0"/>
                <a:cs typeface="Arial" panose="020B0604020202020204" pitchFamily="34" charset="0"/>
              </a:rPr>
              <a:t> Dec 1996</a:t>
            </a:r>
            <a:endParaRPr lang="en-US" sz="2400" dirty="0">
              <a:latin typeface="Arial" panose="020B0604020202020204" pitchFamily="34" charset="0"/>
              <a:cs typeface="Arial" panose="020B0604020202020204" pitchFamily="34" charset="0"/>
            </a:endParaRPr>
          </a:p>
        </p:txBody>
      </p:sp>
      <p:grpSp>
        <p:nvGrpSpPr>
          <p:cNvPr id="61" name="Group 60"/>
          <p:cNvGrpSpPr/>
          <p:nvPr/>
        </p:nvGrpSpPr>
        <p:grpSpPr>
          <a:xfrm>
            <a:off x="1325910" y="5357253"/>
            <a:ext cx="3192602" cy="323538"/>
            <a:chOff x="1325910" y="5334973"/>
            <a:chExt cx="3192602" cy="323538"/>
          </a:xfrm>
        </p:grpSpPr>
        <p:pic>
          <p:nvPicPr>
            <p:cNvPr id="64" name="Picture 63" descr="250_jet_mslp_24.png"/>
            <p:cNvPicPr>
              <a:picLocks/>
            </p:cNvPicPr>
            <p:nvPr/>
          </p:nvPicPr>
          <p:blipFill rotWithShape="1">
            <a:blip r:embed="rId4">
              <a:extLst>
                <a:ext uri="{28A0092B-C50C-407E-A947-70E740481C1C}">
                  <a14:useLocalDpi xmlns:a14="http://schemas.microsoft.com/office/drawing/2010/main" val="0"/>
                </a:ext>
              </a:extLst>
            </a:blip>
            <a:srcRect l="10867" t="95111" r="58321" b="2074"/>
            <a:stretch/>
          </p:blipFill>
          <p:spPr>
            <a:xfrm>
              <a:off x="1325910" y="5386868"/>
              <a:ext cx="2743200" cy="155448"/>
            </a:xfrm>
            <a:prstGeom prst="rect">
              <a:avLst/>
            </a:prstGeom>
          </p:spPr>
        </p:pic>
        <p:sp>
          <p:nvSpPr>
            <p:cNvPr id="65" name="TextBox 64"/>
            <p:cNvSpPr txBox="1"/>
            <p:nvPr/>
          </p:nvSpPr>
          <p:spPr>
            <a:xfrm>
              <a:off x="1520680" y="5518911"/>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66" name="TextBox 65"/>
            <p:cNvSpPr txBox="1"/>
            <p:nvPr/>
          </p:nvSpPr>
          <p:spPr>
            <a:xfrm>
              <a:off x="1861499" y="5518911"/>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67" name="TextBox 66"/>
            <p:cNvSpPr txBox="1"/>
            <p:nvPr/>
          </p:nvSpPr>
          <p:spPr>
            <a:xfrm>
              <a:off x="2208083" y="552001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68" name="TextBox 67"/>
            <p:cNvSpPr txBox="1"/>
            <p:nvPr/>
          </p:nvSpPr>
          <p:spPr>
            <a:xfrm>
              <a:off x="2535648" y="5518911"/>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sp>
          <p:nvSpPr>
            <p:cNvPr id="69" name="TextBox 68"/>
            <p:cNvSpPr txBox="1"/>
            <p:nvPr/>
          </p:nvSpPr>
          <p:spPr>
            <a:xfrm>
              <a:off x="2879624" y="5518911"/>
              <a:ext cx="300556" cy="138499"/>
            </a:xfrm>
            <a:prstGeom prst="rect">
              <a:avLst/>
            </a:prstGeom>
            <a:noFill/>
          </p:spPr>
          <p:txBody>
            <a:bodyPr wrap="square" lIns="0" tIns="0" rIns="0" bIns="0" rtlCol="0">
              <a:spAutoFit/>
            </a:bodyPr>
            <a:lstStyle/>
            <a:p>
              <a:pPr algn="ctr"/>
              <a:r>
                <a:rPr lang="en-US" sz="900" dirty="0" smtClean="0">
                  <a:latin typeface="Arial"/>
                  <a:cs typeface="Arial"/>
                </a:rPr>
                <a:t>45</a:t>
              </a:r>
              <a:endParaRPr lang="en-US" sz="900" dirty="0">
                <a:latin typeface="Arial"/>
                <a:cs typeface="Arial"/>
              </a:endParaRPr>
            </a:p>
          </p:txBody>
        </p:sp>
        <p:sp>
          <p:nvSpPr>
            <p:cNvPr id="70" name="TextBox 69"/>
            <p:cNvSpPr txBox="1"/>
            <p:nvPr/>
          </p:nvSpPr>
          <p:spPr>
            <a:xfrm>
              <a:off x="3212745" y="5520012"/>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71" name="TextBox 70"/>
            <p:cNvSpPr txBox="1"/>
            <p:nvPr/>
          </p:nvSpPr>
          <p:spPr>
            <a:xfrm>
              <a:off x="3546207" y="5520012"/>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5</a:t>
              </a:r>
              <a:endParaRPr lang="en-US" sz="900" dirty="0">
                <a:latin typeface="Arial"/>
                <a:cs typeface="Arial"/>
              </a:endParaRPr>
            </a:p>
          </p:txBody>
        </p:sp>
        <p:sp>
          <p:nvSpPr>
            <p:cNvPr id="72" name="TextBox 71"/>
            <p:cNvSpPr txBox="1"/>
            <p:nvPr/>
          </p:nvSpPr>
          <p:spPr>
            <a:xfrm>
              <a:off x="4026408" y="5334973"/>
              <a:ext cx="492104"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grpSp>
      <p:grpSp>
        <p:nvGrpSpPr>
          <p:cNvPr id="73" name="Group 72"/>
          <p:cNvGrpSpPr/>
          <p:nvPr/>
        </p:nvGrpSpPr>
        <p:grpSpPr>
          <a:xfrm>
            <a:off x="4733894" y="5357253"/>
            <a:ext cx="3306095" cy="345842"/>
            <a:chOff x="4867109" y="5334973"/>
            <a:chExt cx="3306095" cy="345842"/>
          </a:xfrm>
        </p:grpSpPr>
        <p:pic>
          <p:nvPicPr>
            <p:cNvPr id="74" name="Picture 73" descr="250_jet_mslp_24.png"/>
            <p:cNvPicPr>
              <a:picLocks/>
            </p:cNvPicPr>
            <p:nvPr/>
          </p:nvPicPr>
          <p:blipFill rotWithShape="1">
            <a:blip r:embed="rId4">
              <a:extLst>
                <a:ext uri="{28A0092B-C50C-407E-A947-70E740481C1C}">
                  <a14:useLocalDpi xmlns:a14="http://schemas.microsoft.com/office/drawing/2010/main" val="0"/>
                </a:ext>
              </a:extLst>
            </a:blip>
            <a:srcRect l="49220" t="95259" r="17498" b="2074"/>
            <a:stretch/>
          </p:blipFill>
          <p:spPr>
            <a:xfrm>
              <a:off x="4867109" y="5386868"/>
              <a:ext cx="2743200" cy="155448"/>
            </a:xfrm>
            <a:prstGeom prst="rect">
              <a:avLst/>
            </a:prstGeom>
          </p:spPr>
        </p:pic>
        <p:sp>
          <p:nvSpPr>
            <p:cNvPr id="75" name="TextBox 74"/>
            <p:cNvSpPr txBox="1"/>
            <p:nvPr/>
          </p:nvSpPr>
          <p:spPr>
            <a:xfrm>
              <a:off x="5028125" y="5541215"/>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76" name="TextBox 75"/>
            <p:cNvSpPr txBox="1"/>
            <p:nvPr/>
          </p:nvSpPr>
          <p:spPr>
            <a:xfrm>
              <a:off x="5342301" y="5541215"/>
              <a:ext cx="300556" cy="138499"/>
            </a:xfrm>
            <a:prstGeom prst="rect">
              <a:avLst/>
            </a:prstGeom>
            <a:noFill/>
          </p:spPr>
          <p:txBody>
            <a:bodyPr wrap="square" lIns="0" tIns="0" rIns="0" bIns="0" rtlCol="0">
              <a:spAutoFit/>
            </a:bodyPr>
            <a:lstStyle/>
            <a:p>
              <a:pPr algn="ctr"/>
              <a:r>
                <a:rPr lang="en-US" sz="900" dirty="0" smtClean="0">
                  <a:latin typeface="Arial"/>
                  <a:cs typeface="Arial"/>
                </a:rPr>
                <a:t>60</a:t>
              </a:r>
              <a:endParaRPr lang="en-US" sz="900" dirty="0">
                <a:latin typeface="Arial"/>
                <a:cs typeface="Arial"/>
              </a:endParaRPr>
            </a:p>
          </p:txBody>
        </p:sp>
        <p:sp>
          <p:nvSpPr>
            <p:cNvPr id="77" name="TextBox 76"/>
            <p:cNvSpPr txBox="1"/>
            <p:nvPr/>
          </p:nvSpPr>
          <p:spPr>
            <a:xfrm>
              <a:off x="5644480" y="5542316"/>
              <a:ext cx="300556" cy="138499"/>
            </a:xfrm>
            <a:prstGeom prst="rect">
              <a:avLst/>
            </a:prstGeom>
            <a:noFill/>
          </p:spPr>
          <p:txBody>
            <a:bodyPr wrap="square" lIns="0" tIns="0" rIns="0" bIns="0" rtlCol="0">
              <a:spAutoFit/>
            </a:bodyPr>
            <a:lstStyle/>
            <a:p>
              <a:pPr algn="ctr"/>
              <a:r>
                <a:rPr lang="en-US" sz="900" dirty="0" smtClean="0">
                  <a:latin typeface="Arial"/>
                  <a:cs typeface="Arial"/>
                </a:rPr>
                <a:t>70</a:t>
              </a:r>
              <a:endParaRPr lang="en-US" sz="900" dirty="0">
                <a:latin typeface="Arial"/>
                <a:cs typeface="Arial"/>
              </a:endParaRPr>
            </a:p>
          </p:txBody>
        </p:sp>
        <p:sp>
          <p:nvSpPr>
            <p:cNvPr id="78" name="TextBox 77"/>
            <p:cNvSpPr txBox="1"/>
            <p:nvPr/>
          </p:nvSpPr>
          <p:spPr>
            <a:xfrm>
              <a:off x="5954283" y="5541215"/>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9" name="TextBox 78"/>
            <p:cNvSpPr txBox="1"/>
            <p:nvPr/>
          </p:nvSpPr>
          <p:spPr>
            <a:xfrm>
              <a:off x="6253854" y="5541215"/>
              <a:ext cx="300556" cy="138499"/>
            </a:xfrm>
            <a:prstGeom prst="rect">
              <a:avLst/>
            </a:prstGeom>
            <a:noFill/>
          </p:spPr>
          <p:txBody>
            <a:bodyPr wrap="square" lIns="0" tIns="0" rIns="0" bIns="0" rtlCol="0">
              <a:spAutoFit/>
            </a:bodyPr>
            <a:lstStyle/>
            <a:p>
              <a:pPr algn="ctr"/>
              <a:r>
                <a:rPr lang="en-US" sz="900" dirty="0" smtClean="0">
                  <a:latin typeface="Arial"/>
                  <a:cs typeface="Arial"/>
                </a:rPr>
                <a:t>90</a:t>
              </a:r>
              <a:endParaRPr lang="en-US" sz="900" dirty="0">
                <a:latin typeface="Arial"/>
                <a:cs typeface="Arial"/>
              </a:endParaRPr>
            </a:p>
          </p:txBody>
        </p:sp>
        <p:sp>
          <p:nvSpPr>
            <p:cNvPr id="80" name="TextBox 79"/>
            <p:cNvSpPr txBox="1"/>
            <p:nvPr/>
          </p:nvSpPr>
          <p:spPr>
            <a:xfrm>
              <a:off x="6551451"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sp>
          <p:nvSpPr>
            <p:cNvPr id="81" name="TextBox 80"/>
            <p:cNvSpPr txBox="1"/>
            <p:nvPr/>
          </p:nvSpPr>
          <p:spPr>
            <a:xfrm>
              <a:off x="6849389"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110</a:t>
              </a:r>
              <a:endParaRPr lang="en-US" sz="900" dirty="0">
                <a:latin typeface="Arial"/>
                <a:cs typeface="Arial"/>
              </a:endParaRPr>
            </a:p>
          </p:txBody>
        </p:sp>
        <p:sp>
          <p:nvSpPr>
            <p:cNvPr id="82" name="TextBox 81"/>
            <p:cNvSpPr txBox="1"/>
            <p:nvPr/>
          </p:nvSpPr>
          <p:spPr>
            <a:xfrm>
              <a:off x="7146631"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120</a:t>
              </a:r>
              <a:endParaRPr lang="en-US" sz="900" dirty="0">
                <a:latin typeface="Arial"/>
                <a:cs typeface="Arial"/>
              </a:endParaRPr>
            </a:p>
          </p:txBody>
        </p:sp>
        <p:sp>
          <p:nvSpPr>
            <p:cNvPr id="83" name="TextBox 82"/>
            <p:cNvSpPr txBox="1"/>
            <p:nvPr/>
          </p:nvSpPr>
          <p:spPr>
            <a:xfrm>
              <a:off x="7539136" y="5334973"/>
              <a:ext cx="634068" cy="230832"/>
            </a:xfrm>
            <a:prstGeom prst="rect">
              <a:avLst/>
            </a:prstGeom>
            <a:noFill/>
          </p:spPr>
          <p:txBody>
            <a:bodyPr wrap="square" rtlCol="0">
              <a:spAutoFit/>
            </a:bodyPr>
            <a:lstStyle/>
            <a:p>
              <a:pPr algn="ctr"/>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grpSp>
      <p:sp>
        <p:nvSpPr>
          <p:cNvPr id="87" name="Content Placeholder 2"/>
          <p:cNvSpPr txBox="1">
            <a:spLocks/>
          </p:cNvSpPr>
          <p:nvPr/>
        </p:nvSpPr>
        <p:spPr>
          <a:xfrm>
            <a:off x="4596880" y="5766457"/>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250-hPa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MSLP (hPa, black), PW (mm, shaded)</a:t>
            </a:r>
            <a:endParaRPr lang="en-US" sz="1600" baseline="30000" dirty="0">
              <a:latin typeface="Arial" panose="020B0604020202020204" pitchFamily="34" charset="0"/>
              <a:cs typeface="Arial" panose="020B0604020202020204" pitchFamily="34" charset="0"/>
            </a:endParaRPr>
          </a:p>
        </p:txBody>
      </p:sp>
      <p:pic>
        <p:nvPicPr>
          <p:cNvPr id="4" name="Picture 3" descr="DT_theta_19961230_0000.png"/>
          <p:cNvPicPr>
            <a:picLocks noChangeAspect="1"/>
          </p:cNvPicPr>
          <p:nvPr/>
        </p:nvPicPr>
        <p:blipFill rotWithShape="1">
          <a:blip r:embed="rId5">
            <a:extLst>
              <a:ext uri="{28A0092B-C50C-407E-A947-70E740481C1C}">
                <a14:useLocalDpi xmlns:a14="http://schemas.microsoft.com/office/drawing/2010/main" val="0"/>
              </a:ext>
            </a:extLst>
          </a:blip>
          <a:srcRect t="3279" b="5748"/>
          <a:stretch/>
        </p:blipFill>
        <p:spPr>
          <a:xfrm>
            <a:off x="-5286" y="990862"/>
            <a:ext cx="4585474" cy="3977640"/>
          </a:xfrm>
          <a:prstGeom prst="rect">
            <a:avLst/>
          </a:prstGeom>
        </p:spPr>
      </p:pic>
      <p:pic>
        <p:nvPicPr>
          <p:cNvPr id="6" name="Picture 5" descr="mslp_thick_jet_20.png"/>
          <p:cNvPicPr>
            <a:picLocks noChangeAspect="1"/>
          </p:cNvPicPr>
          <p:nvPr/>
        </p:nvPicPr>
        <p:blipFill rotWithShape="1">
          <a:blip r:embed="rId6">
            <a:extLst>
              <a:ext uri="{28A0092B-C50C-407E-A947-70E740481C1C}">
                <a14:useLocalDpi xmlns:a14="http://schemas.microsoft.com/office/drawing/2010/main" val="0"/>
              </a:ext>
            </a:extLst>
          </a:blip>
          <a:srcRect t="3473" b="9525"/>
          <a:stretch/>
        </p:blipFill>
        <p:spPr>
          <a:xfrm>
            <a:off x="4576367" y="990862"/>
            <a:ext cx="4576814" cy="3977640"/>
          </a:xfrm>
          <a:prstGeom prst="rect">
            <a:avLst/>
          </a:prstGeom>
        </p:spPr>
      </p:pic>
      <p:sp>
        <p:nvSpPr>
          <p:cNvPr id="84" name="TextBox 83"/>
          <p:cNvSpPr txBox="1"/>
          <p:nvPr/>
        </p:nvSpPr>
        <p:spPr>
          <a:xfrm>
            <a:off x="6421196" y="669855"/>
            <a:ext cx="2731986" cy="307777"/>
          </a:xfrm>
          <a:prstGeom prst="rect">
            <a:avLst/>
          </a:prstGeom>
          <a:noFill/>
        </p:spPr>
        <p:txBody>
          <a:bodyPr wrap="square" rtlCol="0">
            <a:spAutoFit/>
          </a:bodyPr>
          <a:lstStyle/>
          <a:p>
            <a:pPr algn="r"/>
            <a:r>
              <a:rPr lang="en-US" sz="1400" i="1" dirty="0" smtClean="0">
                <a:latin typeface="Arial"/>
                <a:cs typeface="Arial"/>
              </a:rPr>
              <a:t>Data Source: </a:t>
            </a:r>
            <a:r>
              <a:rPr lang="en-US" sz="1400" i="1" dirty="0" smtClean="0">
                <a:latin typeface="Arial"/>
                <a:cs typeface="Arial"/>
              </a:rPr>
              <a:t>0.5</a:t>
            </a:r>
            <a:r>
              <a:rPr lang="en-US" sz="1400" dirty="0" smtClean="0">
                <a:latin typeface="Arial" panose="020B0604020202020204" pitchFamily="34" charset="0"/>
                <a:cs typeface="Arial" panose="020B0604020202020204" pitchFamily="34" charset="0"/>
              </a:rPr>
              <a:t>° </a:t>
            </a:r>
            <a:r>
              <a:rPr lang="en-US" sz="1400" i="1" dirty="0" smtClean="0">
                <a:latin typeface="Arial"/>
                <a:cs typeface="Arial"/>
              </a:rPr>
              <a:t>ERA</a:t>
            </a:r>
            <a:r>
              <a:rPr lang="en-US" sz="1400" i="1" dirty="0" smtClean="0">
                <a:latin typeface="Arial"/>
                <a:cs typeface="Arial"/>
              </a:rPr>
              <a:t>-Interim</a:t>
            </a:r>
            <a:endParaRPr lang="en-US" sz="1400" i="1" dirty="0">
              <a:latin typeface="Arial"/>
              <a:cs typeface="Arial"/>
            </a:endParaRPr>
          </a:p>
        </p:txBody>
      </p:sp>
      <p:sp>
        <p:nvSpPr>
          <p:cNvPr id="85" name="Rectangle 84"/>
          <p:cNvSpPr/>
          <p:nvPr/>
        </p:nvSpPr>
        <p:spPr>
          <a:xfrm>
            <a:off x="1843278" y="2277866"/>
            <a:ext cx="1182460" cy="523220"/>
          </a:xfrm>
          <a:prstGeom prst="rect">
            <a:avLst/>
          </a:prstGeom>
          <a:noFill/>
        </p:spPr>
        <p:txBody>
          <a:bodyPr wrap="none" lIns="91440" tIns="45720" rIns="91440" bIns="45720">
            <a:spAutoFit/>
          </a:bodyPr>
          <a:lstStyle/>
          <a:p>
            <a:pPr algn="ctr"/>
            <a:r>
              <a:rPr lang="en-US" sz="2800" b="1"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TPV 2</a:t>
            </a:r>
            <a:endParaRPr lang="en-US" sz="32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cxnSp>
        <p:nvCxnSpPr>
          <p:cNvPr id="86" name="Straight Arrow Connector 85"/>
          <p:cNvCxnSpPr/>
          <p:nvPr/>
        </p:nvCxnSpPr>
        <p:spPr>
          <a:xfrm>
            <a:off x="2324170" y="2688167"/>
            <a:ext cx="0" cy="428470"/>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88" name="Rectangle 87"/>
          <p:cNvSpPr/>
          <p:nvPr/>
        </p:nvSpPr>
        <p:spPr>
          <a:xfrm>
            <a:off x="6538216" y="2785958"/>
            <a:ext cx="676988" cy="523220"/>
          </a:xfrm>
          <a:prstGeom prst="rect">
            <a:avLst/>
          </a:prstGeom>
          <a:noFill/>
        </p:spPr>
        <p:txBody>
          <a:bodyPr wrap="none" lIns="91440" tIns="45720" rIns="91440" bIns="45720">
            <a:spAutoFit/>
          </a:bodyPr>
          <a:lstStyle/>
          <a:p>
            <a:pPr algn="ctr"/>
            <a:r>
              <a:rPr lang="en-US" sz="2800" b="1" cap="none" spc="0" dirty="0" smtClean="0">
                <a:ln w="25400">
                  <a:solidFill>
                    <a:schemeClr val="tx1"/>
                  </a:solidFill>
                  <a:prstDash val="solid"/>
                </a:ln>
                <a:solidFill>
                  <a:srgbClr val="660066"/>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CP</a:t>
            </a:r>
            <a:endParaRPr lang="en-US" sz="2800" b="1" cap="none" spc="0" dirty="0">
              <a:ln w="25400">
                <a:solidFill>
                  <a:schemeClr val="tx1"/>
                </a:solidFill>
                <a:prstDash val="solid"/>
              </a:ln>
              <a:solidFill>
                <a:srgbClr val="660066"/>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89" name="Rectangle 88"/>
          <p:cNvSpPr/>
          <p:nvPr/>
        </p:nvSpPr>
        <p:spPr>
          <a:xfrm>
            <a:off x="7858551" y="2968341"/>
            <a:ext cx="466669" cy="646331"/>
          </a:xfrm>
          <a:prstGeom prst="rect">
            <a:avLst/>
          </a:prstGeom>
          <a:noFill/>
        </p:spPr>
        <p:txBody>
          <a:bodyPr wrap="none" lIns="91440" tIns="45720" rIns="91440" bIns="45720">
            <a:spAutoFit/>
          </a:bodyPr>
          <a:lstStyle/>
          <a:p>
            <a:pPr algn="ctr"/>
            <a:r>
              <a:rPr lang="en-US" sz="3600" b="1" cap="none" spc="0" dirty="0" smtClean="0">
                <a:ln w="25400">
                  <a:solidFill>
                    <a:schemeClr val="tx1"/>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L</a:t>
            </a:r>
            <a:endParaRPr lang="en-US" sz="3200" b="1" cap="none" spc="0" dirty="0">
              <a:ln w="25400">
                <a:solidFill>
                  <a:schemeClr val="tx1"/>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90" name="TextBox 89"/>
          <p:cNvSpPr txBox="1"/>
          <p:nvPr/>
        </p:nvSpPr>
        <p:spPr>
          <a:xfrm>
            <a:off x="8136030" y="4650401"/>
            <a:ext cx="1007969" cy="307777"/>
          </a:xfrm>
          <a:prstGeom prst="rect">
            <a:avLst/>
          </a:prstGeom>
          <a:solidFill>
            <a:schemeClr val="bg1"/>
          </a:solidFill>
          <a:ln w="3175">
            <a:solidFill>
              <a:schemeClr val="tx1"/>
            </a:solidFill>
          </a:ln>
        </p:spPr>
        <p:txBody>
          <a:bodyPr wrap="square" rtlCol="0">
            <a:spAutoFit/>
          </a:bodyPr>
          <a:lstStyle/>
          <a:p>
            <a:pPr algn="r"/>
            <a:r>
              <a:rPr lang="en-US" sz="1400" b="1" dirty="0" smtClean="0">
                <a:solidFill>
                  <a:srgbClr val="FF0000"/>
                </a:solidFill>
                <a:latin typeface="Arial"/>
                <a:cs typeface="Arial"/>
              </a:rPr>
              <a:t>1004 hPa</a:t>
            </a:r>
            <a:endParaRPr lang="en-US" sz="1400" b="1" dirty="0">
              <a:solidFill>
                <a:srgbClr val="FF0000"/>
              </a:solidFill>
              <a:latin typeface="Arial"/>
              <a:cs typeface="Arial"/>
            </a:endParaRPr>
          </a:p>
        </p:txBody>
      </p:sp>
      <p:sp>
        <p:nvSpPr>
          <p:cNvPr id="91" name="Rectangle 90"/>
          <p:cNvSpPr/>
          <p:nvPr/>
        </p:nvSpPr>
        <p:spPr>
          <a:xfrm>
            <a:off x="3472961" y="2775375"/>
            <a:ext cx="1239767" cy="523220"/>
          </a:xfrm>
          <a:prstGeom prst="rect">
            <a:avLst/>
          </a:prstGeom>
          <a:noFill/>
        </p:spPr>
        <p:txBody>
          <a:bodyPr wrap="square" lIns="91440" tIns="45720" rIns="91440" bIns="45720">
            <a:spAutoFit/>
          </a:bodyPr>
          <a:lstStyle/>
          <a:p>
            <a:pPr algn="ctr"/>
            <a:r>
              <a:rPr lang="en-US" sz="2800" b="1"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TPV 1</a:t>
            </a:r>
            <a:endParaRPr lang="en-US" sz="32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cxnSp>
        <p:nvCxnSpPr>
          <p:cNvPr id="92" name="Straight Arrow Connector 91"/>
          <p:cNvCxnSpPr/>
          <p:nvPr/>
        </p:nvCxnSpPr>
        <p:spPr>
          <a:xfrm flipH="1">
            <a:off x="3066172" y="3047568"/>
            <a:ext cx="492187" cy="1"/>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93" name="Title 1"/>
          <p:cNvSpPr>
            <a:spLocks noGrp="1"/>
          </p:cNvSpPr>
          <p:nvPr>
            <p:ph type="title"/>
          </p:nvPr>
        </p:nvSpPr>
        <p:spPr>
          <a:xfrm>
            <a:off x="334283" y="-33716"/>
            <a:ext cx="8891111"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Synoptic Analysis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315156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1688954" y="6463861"/>
            <a:ext cx="797186" cy="2296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12095" y="5752346"/>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4916" y="6709073"/>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4578976" y="5743981"/>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Content Placeholder 2"/>
          <p:cNvSpPr>
            <a:spLocks noGrp="1"/>
          </p:cNvSpPr>
          <p:nvPr>
            <p:ph idx="1"/>
          </p:nvPr>
        </p:nvSpPr>
        <p:spPr>
          <a:xfrm>
            <a:off x="2988" y="5752346"/>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50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14" name="Group 13"/>
          <p:cNvGrpSpPr/>
          <p:nvPr/>
        </p:nvGrpSpPr>
        <p:grpSpPr>
          <a:xfrm>
            <a:off x="68976" y="5019755"/>
            <a:ext cx="9051640" cy="334008"/>
            <a:chOff x="68976" y="4963792"/>
            <a:chExt cx="9051640" cy="334008"/>
          </a:xfrm>
        </p:grpSpPr>
        <p:pic>
          <p:nvPicPr>
            <p:cNvPr id="15" name="Picture 14" descr="DT_theta_na_0.png"/>
            <p:cNvPicPr>
              <a:picLocks/>
            </p:cNvPicPr>
            <p:nvPr/>
          </p:nvPicPr>
          <p:blipFill rotWithShape="1">
            <a:blip r:embed="rId3">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16" name="TextBox 1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17" name="TextBox 1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18" name="TextBox 1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19" name="TextBox 1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20" name="TextBox 1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21" name="TextBox 2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22" name="TextBox 2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23" name="TextBox 2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24" name="TextBox 2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25" name="TextBox 2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26" name="TextBox 2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27" name="TextBox 2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28" name="TextBox 2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29" name="TextBox 2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31" name="TextBox 30"/>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32" name="TextBox 31"/>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33" name="TextBox 32"/>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34" name="TextBox 33"/>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35" name="TextBox 34"/>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37" name="TextBox 36"/>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39" name="TextBox 38"/>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40" name="TextBox 39"/>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41" name="TextBox 40"/>
            <p:cNvSpPr txBox="1"/>
            <p:nvPr/>
          </p:nvSpPr>
          <p:spPr>
            <a:xfrm>
              <a:off x="8724283" y="4963792"/>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63"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1200 </a:t>
            </a:r>
            <a:r>
              <a:rPr lang="en-US" sz="2400" dirty="0" smtClean="0">
                <a:latin typeface="Arial" panose="020B0604020202020204" pitchFamily="34" charset="0"/>
                <a:cs typeface="Arial" panose="020B0604020202020204" pitchFamily="34" charset="0"/>
              </a:rPr>
              <a:t>UTC </a:t>
            </a:r>
            <a:r>
              <a:rPr lang="en-US" sz="2400" dirty="0" smtClean="0">
                <a:latin typeface="Arial" panose="020B0604020202020204" pitchFamily="34" charset="0"/>
                <a:cs typeface="Arial" panose="020B0604020202020204" pitchFamily="34" charset="0"/>
              </a:rPr>
              <a:t>30</a:t>
            </a:r>
            <a:r>
              <a:rPr lang="en-US" sz="2400" dirty="0" smtClean="0">
                <a:latin typeface="Arial" panose="020B0604020202020204" pitchFamily="34" charset="0"/>
                <a:cs typeface="Arial" panose="020B0604020202020204" pitchFamily="34" charset="0"/>
              </a:rPr>
              <a:t> Dec 1996</a:t>
            </a:r>
            <a:endParaRPr lang="en-US" sz="2400" dirty="0">
              <a:latin typeface="Arial" panose="020B0604020202020204" pitchFamily="34" charset="0"/>
              <a:cs typeface="Arial" panose="020B0604020202020204" pitchFamily="34" charset="0"/>
            </a:endParaRPr>
          </a:p>
        </p:txBody>
      </p:sp>
      <p:grpSp>
        <p:nvGrpSpPr>
          <p:cNvPr id="61" name="Group 60"/>
          <p:cNvGrpSpPr/>
          <p:nvPr/>
        </p:nvGrpSpPr>
        <p:grpSpPr>
          <a:xfrm>
            <a:off x="1325910" y="5357253"/>
            <a:ext cx="3192602" cy="323538"/>
            <a:chOff x="1325910" y="5334973"/>
            <a:chExt cx="3192602" cy="323538"/>
          </a:xfrm>
        </p:grpSpPr>
        <p:pic>
          <p:nvPicPr>
            <p:cNvPr id="64" name="Picture 63" descr="250_jet_mslp_24.png"/>
            <p:cNvPicPr>
              <a:picLocks/>
            </p:cNvPicPr>
            <p:nvPr/>
          </p:nvPicPr>
          <p:blipFill rotWithShape="1">
            <a:blip r:embed="rId4">
              <a:extLst>
                <a:ext uri="{28A0092B-C50C-407E-A947-70E740481C1C}">
                  <a14:useLocalDpi xmlns:a14="http://schemas.microsoft.com/office/drawing/2010/main" val="0"/>
                </a:ext>
              </a:extLst>
            </a:blip>
            <a:srcRect l="10867" t="95111" r="58321" b="2074"/>
            <a:stretch/>
          </p:blipFill>
          <p:spPr>
            <a:xfrm>
              <a:off x="1325910" y="5386868"/>
              <a:ext cx="2743200" cy="155448"/>
            </a:xfrm>
            <a:prstGeom prst="rect">
              <a:avLst/>
            </a:prstGeom>
          </p:spPr>
        </p:pic>
        <p:sp>
          <p:nvSpPr>
            <p:cNvPr id="65" name="TextBox 64"/>
            <p:cNvSpPr txBox="1"/>
            <p:nvPr/>
          </p:nvSpPr>
          <p:spPr>
            <a:xfrm>
              <a:off x="1520680" y="5518911"/>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66" name="TextBox 65"/>
            <p:cNvSpPr txBox="1"/>
            <p:nvPr/>
          </p:nvSpPr>
          <p:spPr>
            <a:xfrm>
              <a:off x="1861499" y="5518911"/>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67" name="TextBox 66"/>
            <p:cNvSpPr txBox="1"/>
            <p:nvPr/>
          </p:nvSpPr>
          <p:spPr>
            <a:xfrm>
              <a:off x="2208083" y="552001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68" name="TextBox 67"/>
            <p:cNvSpPr txBox="1"/>
            <p:nvPr/>
          </p:nvSpPr>
          <p:spPr>
            <a:xfrm>
              <a:off x="2535648" y="5518911"/>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sp>
          <p:nvSpPr>
            <p:cNvPr id="69" name="TextBox 68"/>
            <p:cNvSpPr txBox="1"/>
            <p:nvPr/>
          </p:nvSpPr>
          <p:spPr>
            <a:xfrm>
              <a:off x="2879624" y="5518911"/>
              <a:ext cx="300556" cy="138499"/>
            </a:xfrm>
            <a:prstGeom prst="rect">
              <a:avLst/>
            </a:prstGeom>
            <a:noFill/>
          </p:spPr>
          <p:txBody>
            <a:bodyPr wrap="square" lIns="0" tIns="0" rIns="0" bIns="0" rtlCol="0">
              <a:spAutoFit/>
            </a:bodyPr>
            <a:lstStyle/>
            <a:p>
              <a:pPr algn="ctr"/>
              <a:r>
                <a:rPr lang="en-US" sz="900" dirty="0" smtClean="0">
                  <a:latin typeface="Arial"/>
                  <a:cs typeface="Arial"/>
                </a:rPr>
                <a:t>45</a:t>
              </a:r>
              <a:endParaRPr lang="en-US" sz="900" dirty="0">
                <a:latin typeface="Arial"/>
                <a:cs typeface="Arial"/>
              </a:endParaRPr>
            </a:p>
          </p:txBody>
        </p:sp>
        <p:sp>
          <p:nvSpPr>
            <p:cNvPr id="70" name="TextBox 69"/>
            <p:cNvSpPr txBox="1"/>
            <p:nvPr/>
          </p:nvSpPr>
          <p:spPr>
            <a:xfrm>
              <a:off x="3212745" y="5520012"/>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71" name="TextBox 70"/>
            <p:cNvSpPr txBox="1"/>
            <p:nvPr/>
          </p:nvSpPr>
          <p:spPr>
            <a:xfrm>
              <a:off x="3546207" y="5520012"/>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5</a:t>
              </a:r>
              <a:endParaRPr lang="en-US" sz="900" dirty="0">
                <a:latin typeface="Arial"/>
                <a:cs typeface="Arial"/>
              </a:endParaRPr>
            </a:p>
          </p:txBody>
        </p:sp>
        <p:sp>
          <p:nvSpPr>
            <p:cNvPr id="72" name="TextBox 71"/>
            <p:cNvSpPr txBox="1"/>
            <p:nvPr/>
          </p:nvSpPr>
          <p:spPr>
            <a:xfrm>
              <a:off x="4026408" y="5334973"/>
              <a:ext cx="492104"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grpSp>
      <p:grpSp>
        <p:nvGrpSpPr>
          <p:cNvPr id="73" name="Group 72"/>
          <p:cNvGrpSpPr/>
          <p:nvPr/>
        </p:nvGrpSpPr>
        <p:grpSpPr>
          <a:xfrm>
            <a:off x="4733894" y="5357253"/>
            <a:ext cx="3306095" cy="345842"/>
            <a:chOff x="4867109" y="5334973"/>
            <a:chExt cx="3306095" cy="345842"/>
          </a:xfrm>
        </p:grpSpPr>
        <p:pic>
          <p:nvPicPr>
            <p:cNvPr id="74" name="Picture 73" descr="250_jet_mslp_24.png"/>
            <p:cNvPicPr>
              <a:picLocks/>
            </p:cNvPicPr>
            <p:nvPr/>
          </p:nvPicPr>
          <p:blipFill rotWithShape="1">
            <a:blip r:embed="rId4">
              <a:extLst>
                <a:ext uri="{28A0092B-C50C-407E-A947-70E740481C1C}">
                  <a14:useLocalDpi xmlns:a14="http://schemas.microsoft.com/office/drawing/2010/main" val="0"/>
                </a:ext>
              </a:extLst>
            </a:blip>
            <a:srcRect l="49220" t="95259" r="17498" b="2074"/>
            <a:stretch/>
          </p:blipFill>
          <p:spPr>
            <a:xfrm>
              <a:off x="4867109" y="5386868"/>
              <a:ext cx="2743200" cy="155448"/>
            </a:xfrm>
            <a:prstGeom prst="rect">
              <a:avLst/>
            </a:prstGeom>
          </p:spPr>
        </p:pic>
        <p:sp>
          <p:nvSpPr>
            <p:cNvPr id="75" name="TextBox 74"/>
            <p:cNvSpPr txBox="1"/>
            <p:nvPr/>
          </p:nvSpPr>
          <p:spPr>
            <a:xfrm>
              <a:off x="5028125" y="5541215"/>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76" name="TextBox 75"/>
            <p:cNvSpPr txBox="1"/>
            <p:nvPr/>
          </p:nvSpPr>
          <p:spPr>
            <a:xfrm>
              <a:off x="5342301" y="5541215"/>
              <a:ext cx="300556" cy="138499"/>
            </a:xfrm>
            <a:prstGeom prst="rect">
              <a:avLst/>
            </a:prstGeom>
            <a:noFill/>
          </p:spPr>
          <p:txBody>
            <a:bodyPr wrap="square" lIns="0" tIns="0" rIns="0" bIns="0" rtlCol="0">
              <a:spAutoFit/>
            </a:bodyPr>
            <a:lstStyle/>
            <a:p>
              <a:pPr algn="ctr"/>
              <a:r>
                <a:rPr lang="en-US" sz="900" dirty="0" smtClean="0">
                  <a:latin typeface="Arial"/>
                  <a:cs typeface="Arial"/>
                </a:rPr>
                <a:t>60</a:t>
              </a:r>
              <a:endParaRPr lang="en-US" sz="900" dirty="0">
                <a:latin typeface="Arial"/>
                <a:cs typeface="Arial"/>
              </a:endParaRPr>
            </a:p>
          </p:txBody>
        </p:sp>
        <p:sp>
          <p:nvSpPr>
            <p:cNvPr id="77" name="TextBox 76"/>
            <p:cNvSpPr txBox="1"/>
            <p:nvPr/>
          </p:nvSpPr>
          <p:spPr>
            <a:xfrm>
              <a:off x="5644480" y="5542316"/>
              <a:ext cx="300556" cy="138499"/>
            </a:xfrm>
            <a:prstGeom prst="rect">
              <a:avLst/>
            </a:prstGeom>
            <a:noFill/>
          </p:spPr>
          <p:txBody>
            <a:bodyPr wrap="square" lIns="0" tIns="0" rIns="0" bIns="0" rtlCol="0">
              <a:spAutoFit/>
            </a:bodyPr>
            <a:lstStyle/>
            <a:p>
              <a:pPr algn="ctr"/>
              <a:r>
                <a:rPr lang="en-US" sz="900" dirty="0" smtClean="0">
                  <a:latin typeface="Arial"/>
                  <a:cs typeface="Arial"/>
                </a:rPr>
                <a:t>70</a:t>
              </a:r>
              <a:endParaRPr lang="en-US" sz="900" dirty="0">
                <a:latin typeface="Arial"/>
                <a:cs typeface="Arial"/>
              </a:endParaRPr>
            </a:p>
          </p:txBody>
        </p:sp>
        <p:sp>
          <p:nvSpPr>
            <p:cNvPr id="78" name="TextBox 77"/>
            <p:cNvSpPr txBox="1"/>
            <p:nvPr/>
          </p:nvSpPr>
          <p:spPr>
            <a:xfrm>
              <a:off x="5954283" y="5541215"/>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9" name="TextBox 78"/>
            <p:cNvSpPr txBox="1"/>
            <p:nvPr/>
          </p:nvSpPr>
          <p:spPr>
            <a:xfrm>
              <a:off x="6253854" y="5541215"/>
              <a:ext cx="300556" cy="138499"/>
            </a:xfrm>
            <a:prstGeom prst="rect">
              <a:avLst/>
            </a:prstGeom>
            <a:noFill/>
          </p:spPr>
          <p:txBody>
            <a:bodyPr wrap="square" lIns="0" tIns="0" rIns="0" bIns="0" rtlCol="0">
              <a:spAutoFit/>
            </a:bodyPr>
            <a:lstStyle/>
            <a:p>
              <a:pPr algn="ctr"/>
              <a:r>
                <a:rPr lang="en-US" sz="900" dirty="0" smtClean="0">
                  <a:latin typeface="Arial"/>
                  <a:cs typeface="Arial"/>
                </a:rPr>
                <a:t>90</a:t>
              </a:r>
              <a:endParaRPr lang="en-US" sz="900" dirty="0">
                <a:latin typeface="Arial"/>
                <a:cs typeface="Arial"/>
              </a:endParaRPr>
            </a:p>
          </p:txBody>
        </p:sp>
        <p:sp>
          <p:nvSpPr>
            <p:cNvPr id="80" name="TextBox 79"/>
            <p:cNvSpPr txBox="1"/>
            <p:nvPr/>
          </p:nvSpPr>
          <p:spPr>
            <a:xfrm>
              <a:off x="6551451"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sp>
          <p:nvSpPr>
            <p:cNvPr id="81" name="TextBox 80"/>
            <p:cNvSpPr txBox="1"/>
            <p:nvPr/>
          </p:nvSpPr>
          <p:spPr>
            <a:xfrm>
              <a:off x="6849389"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110</a:t>
              </a:r>
              <a:endParaRPr lang="en-US" sz="900" dirty="0">
                <a:latin typeface="Arial"/>
                <a:cs typeface="Arial"/>
              </a:endParaRPr>
            </a:p>
          </p:txBody>
        </p:sp>
        <p:sp>
          <p:nvSpPr>
            <p:cNvPr id="82" name="TextBox 81"/>
            <p:cNvSpPr txBox="1"/>
            <p:nvPr/>
          </p:nvSpPr>
          <p:spPr>
            <a:xfrm>
              <a:off x="7146631"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120</a:t>
              </a:r>
              <a:endParaRPr lang="en-US" sz="900" dirty="0">
                <a:latin typeface="Arial"/>
                <a:cs typeface="Arial"/>
              </a:endParaRPr>
            </a:p>
          </p:txBody>
        </p:sp>
        <p:sp>
          <p:nvSpPr>
            <p:cNvPr id="83" name="TextBox 82"/>
            <p:cNvSpPr txBox="1"/>
            <p:nvPr/>
          </p:nvSpPr>
          <p:spPr>
            <a:xfrm>
              <a:off x="7539136" y="5334973"/>
              <a:ext cx="634068" cy="230832"/>
            </a:xfrm>
            <a:prstGeom prst="rect">
              <a:avLst/>
            </a:prstGeom>
            <a:noFill/>
          </p:spPr>
          <p:txBody>
            <a:bodyPr wrap="square" rtlCol="0">
              <a:spAutoFit/>
            </a:bodyPr>
            <a:lstStyle/>
            <a:p>
              <a:pPr algn="ctr"/>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grpSp>
      <p:sp>
        <p:nvSpPr>
          <p:cNvPr id="87" name="Content Placeholder 2"/>
          <p:cNvSpPr txBox="1">
            <a:spLocks/>
          </p:cNvSpPr>
          <p:nvPr/>
        </p:nvSpPr>
        <p:spPr>
          <a:xfrm>
            <a:off x="4596880" y="5766457"/>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250-hPa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MSLP (hPa, black), PW (mm, shaded)</a:t>
            </a:r>
            <a:endParaRPr lang="en-US" sz="1600" baseline="30000" dirty="0">
              <a:latin typeface="Arial" panose="020B0604020202020204" pitchFamily="34" charset="0"/>
              <a:cs typeface="Arial" panose="020B0604020202020204" pitchFamily="34" charset="0"/>
            </a:endParaRPr>
          </a:p>
        </p:txBody>
      </p:sp>
      <p:pic>
        <p:nvPicPr>
          <p:cNvPr id="2" name="Picture 1" descr="DT_theta_19961230_1200.png"/>
          <p:cNvPicPr>
            <a:picLocks noChangeAspect="1"/>
          </p:cNvPicPr>
          <p:nvPr/>
        </p:nvPicPr>
        <p:blipFill rotWithShape="1">
          <a:blip r:embed="rId5">
            <a:extLst>
              <a:ext uri="{28A0092B-C50C-407E-A947-70E740481C1C}">
                <a14:useLocalDpi xmlns:a14="http://schemas.microsoft.com/office/drawing/2010/main" val="0"/>
              </a:ext>
            </a:extLst>
          </a:blip>
          <a:srcRect t="3473" b="5748"/>
          <a:stretch/>
        </p:blipFill>
        <p:spPr>
          <a:xfrm>
            <a:off x="-10567" y="990862"/>
            <a:ext cx="4595219" cy="3977640"/>
          </a:xfrm>
          <a:prstGeom prst="rect">
            <a:avLst/>
          </a:prstGeom>
        </p:spPr>
      </p:pic>
      <p:pic>
        <p:nvPicPr>
          <p:cNvPr id="3" name="Picture 2" descr="mslp_thick_jet_22.png"/>
          <p:cNvPicPr>
            <a:picLocks noChangeAspect="1"/>
          </p:cNvPicPr>
          <p:nvPr/>
        </p:nvPicPr>
        <p:blipFill rotWithShape="1">
          <a:blip r:embed="rId6">
            <a:extLst>
              <a:ext uri="{28A0092B-C50C-407E-A947-70E740481C1C}">
                <a14:useLocalDpi xmlns:a14="http://schemas.microsoft.com/office/drawing/2010/main" val="0"/>
              </a:ext>
            </a:extLst>
          </a:blip>
          <a:srcRect t="3473" b="9525"/>
          <a:stretch/>
        </p:blipFill>
        <p:spPr>
          <a:xfrm>
            <a:off x="4580897" y="990862"/>
            <a:ext cx="4576814" cy="3977640"/>
          </a:xfrm>
          <a:prstGeom prst="rect">
            <a:avLst/>
          </a:prstGeom>
        </p:spPr>
      </p:pic>
      <p:sp>
        <p:nvSpPr>
          <p:cNvPr id="84" name="TextBox 83"/>
          <p:cNvSpPr txBox="1"/>
          <p:nvPr/>
        </p:nvSpPr>
        <p:spPr>
          <a:xfrm>
            <a:off x="6421196" y="669855"/>
            <a:ext cx="2731986" cy="307777"/>
          </a:xfrm>
          <a:prstGeom prst="rect">
            <a:avLst/>
          </a:prstGeom>
          <a:noFill/>
        </p:spPr>
        <p:txBody>
          <a:bodyPr wrap="square" rtlCol="0">
            <a:spAutoFit/>
          </a:bodyPr>
          <a:lstStyle/>
          <a:p>
            <a:pPr algn="r"/>
            <a:r>
              <a:rPr lang="en-US" sz="1400" i="1" dirty="0" smtClean="0">
                <a:latin typeface="Arial"/>
                <a:cs typeface="Arial"/>
              </a:rPr>
              <a:t>Data Source: </a:t>
            </a:r>
            <a:r>
              <a:rPr lang="en-US" sz="1400" i="1" dirty="0" smtClean="0">
                <a:latin typeface="Arial"/>
                <a:cs typeface="Arial"/>
              </a:rPr>
              <a:t>0.5</a:t>
            </a:r>
            <a:r>
              <a:rPr lang="en-US" sz="1400" dirty="0" smtClean="0">
                <a:latin typeface="Arial" panose="020B0604020202020204" pitchFamily="34" charset="0"/>
                <a:cs typeface="Arial" panose="020B0604020202020204" pitchFamily="34" charset="0"/>
              </a:rPr>
              <a:t>° </a:t>
            </a:r>
            <a:r>
              <a:rPr lang="en-US" sz="1400" i="1" dirty="0" smtClean="0">
                <a:latin typeface="Arial"/>
                <a:cs typeface="Arial"/>
              </a:rPr>
              <a:t>ERA</a:t>
            </a:r>
            <a:r>
              <a:rPr lang="en-US" sz="1400" i="1" dirty="0" smtClean="0">
                <a:latin typeface="Arial"/>
                <a:cs typeface="Arial"/>
              </a:rPr>
              <a:t>-Interim</a:t>
            </a:r>
            <a:endParaRPr lang="en-US" sz="1400" i="1" dirty="0">
              <a:latin typeface="Arial"/>
              <a:cs typeface="Arial"/>
            </a:endParaRPr>
          </a:p>
        </p:txBody>
      </p:sp>
      <p:sp>
        <p:nvSpPr>
          <p:cNvPr id="85" name="Rectangle 84"/>
          <p:cNvSpPr/>
          <p:nvPr/>
        </p:nvSpPr>
        <p:spPr>
          <a:xfrm>
            <a:off x="1338091" y="2325851"/>
            <a:ext cx="1541533" cy="523220"/>
          </a:xfrm>
          <a:prstGeom prst="rect">
            <a:avLst/>
          </a:prstGeom>
          <a:noFill/>
        </p:spPr>
        <p:txBody>
          <a:bodyPr wrap="none" lIns="91440" tIns="45720" rIns="91440" bIns="45720">
            <a:spAutoFit/>
          </a:bodyPr>
          <a:lstStyle/>
          <a:p>
            <a:pPr algn="ctr"/>
            <a:r>
              <a:rPr lang="en-US" sz="2800" b="1"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“TPV 2”</a:t>
            </a:r>
            <a:endParaRPr lang="en-US" sz="32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cxnSp>
        <p:nvCxnSpPr>
          <p:cNvPr id="86" name="Straight Arrow Connector 85"/>
          <p:cNvCxnSpPr/>
          <p:nvPr/>
        </p:nvCxnSpPr>
        <p:spPr>
          <a:xfrm>
            <a:off x="2338917" y="2807127"/>
            <a:ext cx="663703" cy="402118"/>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88" name="Rectangle 87"/>
          <p:cNvSpPr/>
          <p:nvPr/>
        </p:nvSpPr>
        <p:spPr>
          <a:xfrm>
            <a:off x="7080295" y="2838876"/>
            <a:ext cx="676988" cy="523220"/>
          </a:xfrm>
          <a:prstGeom prst="rect">
            <a:avLst/>
          </a:prstGeom>
          <a:noFill/>
        </p:spPr>
        <p:txBody>
          <a:bodyPr wrap="none" lIns="91440" tIns="45720" rIns="91440" bIns="45720">
            <a:spAutoFit/>
          </a:bodyPr>
          <a:lstStyle/>
          <a:p>
            <a:pPr algn="ctr"/>
            <a:r>
              <a:rPr lang="en-US" sz="2800" b="1" cap="none" spc="0" dirty="0" smtClean="0">
                <a:ln w="25400">
                  <a:solidFill>
                    <a:schemeClr val="tx1"/>
                  </a:solidFill>
                  <a:prstDash val="solid"/>
                </a:ln>
                <a:solidFill>
                  <a:srgbClr val="660066"/>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CP</a:t>
            </a:r>
            <a:endParaRPr lang="en-US" sz="2800" b="1" cap="none" spc="0" dirty="0">
              <a:ln w="25400">
                <a:solidFill>
                  <a:schemeClr val="tx1"/>
                </a:solidFill>
                <a:prstDash val="solid"/>
              </a:ln>
              <a:solidFill>
                <a:srgbClr val="660066"/>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89" name="Rectangle 88"/>
          <p:cNvSpPr/>
          <p:nvPr/>
        </p:nvSpPr>
        <p:spPr>
          <a:xfrm>
            <a:off x="8085571" y="2608626"/>
            <a:ext cx="466669" cy="646331"/>
          </a:xfrm>
          <a:prstGeom prst="rect">
            <a:avLst/>
          </a:prstGeom>
          <a:noFill/>
        </p:spPr>
        <p:txBody>
          <a:bodyPr wrap="none" lIns="91440" tIns="45720" rIns="91440" bIns="45720">
            <a:spAutoFit/>
          </a:bodyPr>
          <a:lstStyle/>
          <a:p>
            <a:pPr algn="ctr"/>
            <a:r>
              <a:rPr lang="en-US" sz="3600" b="1" cap="none" spc="0" dirty="0" smtClean="0">
                <a:ln w="25400">
                  <a:solidFill>
                    <a:schemeClr val="tx1"/>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L</a:t>
            </a:r>
            <a:endParaRPr lang="en-US" sz="3200" b="1" cap="none" spc="0" dirty="0">
              <a:ln w="25400">
                <a:solidFill>
                  <a:schemeClr val="tx1"/>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90" name="TextBox 89"/>
          <p:cNvSpPr txBox="1"/>
          <p:nvPr/>
        </p:nvSpPr>
        <p:spPr>
          <a:xfrm>
            <a:off x="8136030" y="4650401"/>
            <a:ext cx="1007969" cy="307777"/>
          </a:xfrm>
          <a:prstGeom prst="rect">
            <a:avLst/>
          </a:prstGeom>
          <a:solidFill>
            <a:schemeClr val="bg1"/>
          </a:solidFill>
          <a:ln w="3175">
            <a:solidFill>
              <a:schemeClr val="tx1"/>
            </a:solidFill>
          </a:ln>
        </p:spPr>
        <p:txBody>
          <a:bodyPr wrap="square" rtlCol="0">
            <a:spAutoFit/>
          </a:bodyPr>
          <a:lstStyle/>
          <a:p>
            <a:pPr algn="r"/>
            <a:r>
              <a:rPr lang="en-US" sz="1400" b="1" dirty="0" smtClean="0">
                <a:solidFill>
                  <a:srgbClr val="FF0000"/>
                </a:solidFill>
                <a:latin typeface="Arial"/>
                <a:cs typeface="Arial"/>
              </a:rPr>
              <a:t>982</a:t>
            </a:r>
            <a:r>
              <a:rPr lang="en-US" sz="1400" b="1" dirty="0" smtClean="0">
                <a:solidFill>
                  <a:srgbClr val="FF0000"/>
                </a:solidFill>
                <a:latin typeface="Arial"/>
                <a:cs typeface="Arial"/>
              </a:rPr>
              <a:t> hPa</a:t>
            </a:r>
            <a:endParaRPr lang="en-US" sz="1400" b="1" dirty="0">
              <a:solidFill>
                <a:srgbClr val="FF0000"/>
              </a:solidFill>
              <a:latin typeface="Arial"/>
              <a:cs typeface="Arial"/>
            </a:endParaRPr>
          </a:p>
        </p:txBody>
      </p:sp>
      <p:sp>
        <p:nvSpPr>
          <p:cNvPr id="91" name="Rectangle 90"/>
          <p:cNvSpPr/>
          <p:nvPr/>
        </p:nvSpPr>
        <p:spPr>
          <a:xfrm>
            <a:off x="3513301" y="2347016"/>
            <a:ext cx="1239767" cy="523220"/>
          </a:xfrm>
          <a:prstGeom prst="rect">
            <a:avLst/>
          </a:prstGeom>
          <a:noFill/>
        </p:spPr>
        <p:txBody>
          <a:bodyPr wrap="square" lIns="91440" tIns="45720" rIns="91440" bIns="45720">
            <a:spAutoFit/>
          </a:bodyPr>
          <a:lstStyle/>
          <a:p>
            <a:pPr algn="ctr"/>
            <a:r>
              <a:rPr lang="en-US" sz="2800" b="1"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TPV 1</a:t>
            </a:r>
            <a:endParaRPr lang="en-US" sz="32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cxnSp>
        <p:nvCxnSpPr>
          <p:cNvPr id="92" name="Straight Arrow Connector 91"/>
          <p:cNvCxnSpPr/>
          <p:nvPr/>
        </p:nvCxnSpPr>
        <p:spPr>
          <a:xfrm flipH="1">
            <a:off x="3106512" y="2619209"/>
            <a:ext cx="492187" cy="1"/>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93" name="Title 1"/>
          <p:cNvSpPr>
            <a:spLocks noGrp="1"/>
          </p:cNvSpPr>
          <p:nvPr>
            <p:ph type="title"/>
          </p:nvPr>
        </p:nvSpPr>
        <p:spPr>
          <a:xfrm>
            <a:off x="334283" y="-33716"/>
            <a:ext cx="8891111"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Synoptic Analysis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186819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67788"/>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1688954" y="6463861"/>
            <a:ext cx="797186" cy="2296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12095" y="5752346"/>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4916" y="6709073"/>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4578976" y="5743981"/>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Content Placeholder 2"/>
          <p:cNvSpPr>
            <a:spLocks noGrp="1"/>
          </p:cNvSpPr>
          <p:nvPr>
            <p:ph idx="1"/>
          </p:nvPr>
        </p:nvSpPr>
        <p:spPr>
          <a:xfrm>
            <a:off x="2988" y="5752346"/>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50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14" name="Group 13"/>
          <p:cNvGrpSpPr/>
          <p:nvPr/>
        </p:nvGrpSpPr>
        <p:grpSpPr>
          <a:xfrm>
            <a:off x="68976" y="5019755"/>
            <a:ext cx="9051640" cy="334008"/>
            <a:chOff x="68976" y="4963792"/>
            <a:chExt cx="9051640" cy="334008"/>
          </a:xfrm>
        </p:grpSpPr>
        <p:pic>
          <p:nvPicPr>
            <p:cNvPr id="15" name="Picture 14" descr="DT_theta_na_0.png"/>
            <p:cNvPicPr>
              <a:picLocks/>
            </p:cNvPicPr>
            <p:nvPr/>
          </p:nvPicPr>
          <p:blipFill rotWithShape="1">
            <a:blip r:embed="rId3">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16" name="TextBox 1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17" name="TextBox 1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18" name="TextBox 1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19" name="TextBox 1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20" name="TextBox 1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21" name="TextBox 2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22" name="TextBox 2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23" name="TextBox 2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24" name="TextBox 2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25" name="TextBox 2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26" name="TextBox 2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27" name="TextBox 2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28" name="TextBox 2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29" name="TextBox 2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31" name="TextBox 30"/>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32" name="TextBox 31"/>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33" name="TextBox 32"/>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34" name="TextBox 33"/>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35" name="TextBox 34"/>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37" name="TextBox 36"/>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39" name="TextBox 38"/>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40" name="TextBox 39"/>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41" name="TextBox 40"/>
            <p:cNvSpPr txBox="1"/>
            <p:nvPr/>
          </p:nvSpPr>
          <p:spPr>
            <a:xfrm>
              <a:off x="8724283" y="4963792"/>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63"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a:t>
            </a:r>
            <a:r>
              <a:rPr lang="en-US" sz="2400" dirty="0" smtClean="0">
                <a:latin typeface="Arial" panose="020B0604020202020204" pitchFamily="34" charset="0"/>
                <a:cs typeface="Arial" panose="020B0604020202020204" pitchFamily="34" charset="0"/>
              </a:rPr>
              <a:t>00 </a:t>
            </a:r>
            <a:r>
              <a:rPr lang="en-US" sz="2400" dirty="0" smtClean="0">
                <a:latin typeface="Arial" panose="020B0604020202020204" pitchFamily="34" charset="0"/>
                <a:cs typeface="Arial" panose="020B0604020202020204" pitchFamily="34" charset="0"/>
              </a:rPr>
              <a:t>UTC </a:t>
            </a:r>
            <a:r>
              <a:rPr lang="en-US" sz="2400" dirty="0" smtClean="0">
                <a:latin typeface="Arial" panose="020B0604020202020204" pitchFamily="34" charset="0"/>
                <a:cs typeface="Arial" panose="020B0604020202020204" pitchFamily="34" charset="0"/>
              </a:rPr>
              <a:t>31</a:t>
            </a:r>
            <a:r>
              <a:rPr lang="en-US" sz="2400" dirty="0" smtClean="0">
                <a:latin typeface="Arial" panose="020B0604020202020204" pitchFamily="34" charset="0"/>
                <a:cs typeface="Arial" panose="020B0604020202020204" pitchFamily="34" charset="0"/>
              </a:rPr>
              <a:t> Dec 1996</a:t>
            </a:r>
            <a:endParaRPr lang="en-US" sz="2400" dirty="0">
              <a:latin typeface="Arial" panose="020B0604020202020204" pitchFamily="34" charset="0"/>
              <a:cs typeface="Arial" panose="020B0604020202020204" pitchFamily="34" charset="0"/>
            </a:endParaRPr>
          </a:p>
        </p:txBody>
      </p:sp>
      <p:grpSp>
        <p:nvGrpSpPr>
          <p:cNvPr id="61" name="Group 60"/>
          <p:cNvGrpSpPr/>
          <p:nvPr/>
        </p:nvGrpSpPr>
        <p:grpSpPr>
          <a:xfrm>
            <a:off x="1325910" y="5357253"/>
            <a:ext cx="3192602" cy="323538"/>
            <a:chOff x="1325910" y="5334973"/>
            <a:chExt cx="3192602" cy="323538"/>
          </a:xfrm>
        </p:grpSpPr>
        <p:pic>
          <p:nvPicPr>
            <p:cNvPr id="64" name="Picture 63" descr="250_jet_mslp_24.png"/>
            <p:cNvPicPr>
              <a:picLocks/>
            </p:cNvPicPr>
            <p:nvPr/>
          </p:nvPicPr>
          <p:blipFill rotWithShape="1">
            <a:blip r:embed="rId4">
              <a:extLst>
                <a:ext uri="{28A0092B-C50C-407E-A947-70E740481C1C}">
                  <a14:useLocalDpi xmlns:a14="http://schemas.microsoft.com/office/drawing/2010/main" val="0"/>
                </a:ext>
              </a:extLst>
            </a:blip>
            <a:srcRect l="10867" t="95111" r="58321" b="2074"/>
            <a:stretch/>
          </p:blipFill>
          <p:spPr>
            <a:xfrm>
              <a:off x="1325910" y="5386868"/>
              <a:ext cx="2743200" cy="155448"/>
            </a:xfrm>
            <a:prstGeom prst="rect">
              <a:avLst/>
            </a:prstGeom>
          </p:spPr>
        </p:pic>
        <p:sp>
          <p:nvSpPr>
            <p:cNvPr id="65" name="TextBox 64"/>
            <p:cNvSpPr txBox="1"/>
            <p:nvPr/>
          </p:nvSpPr>
          <p:spPr>
            <a:xfrm>
              <a:off x="1520680" y="5518911"/>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66" name="TextBox 65"/>
            <p:cNvSpPr txBox="1"/>
            <p:nvPr/>
          </p:nvSpPr>
          <p:spPr>
            <a:xfrm>
              <a:off x="1861499" y="5518911"/>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67" name="TextBox 66"/>
            <p:cNvSpPr txBox="1"/>
            <p:nvPr/>
          </p:nvSpPr>
          <p:spPr>
            <a:xfrm>
              <a:off x="2208083" y="552001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68" name="TextBox 67"/>
            <p:cNvSpPr txBox="1"/>
            <p:nvPr/>
          </p:nvSpPr>
          <p:spPr>
            <a:xfrm>
              <a:off x="2535648" y="5518911"/>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sp>
          <p:nvSpPr>
            <p:cNvPr id="69" name="TextBox 68"/>
            <p:cNvSpPr txBox="1"/>
            <p:nvPr/>
          </p:nvSpPr>
          <p:spPr>
            <a:xfrm>
              <a:off x="2879624" y="5518911"/>
              <a:ext cx="300556" cy="138499"/>
            </a:xfrm>
            <a:prstGeom prst="rect">
              <a:avLst/>
            </a:prstGeom>
            <a:noFill/>
          </p:spPr>
          <p:txBody>
            <a:bodyPr wrap="square" lIns="0" tIns="0" rIns="0" bIns="0" rtlCol="0">
              <a:spAutoFit/>
            </a:bodyPr>
            <a:lstStyle/>
            <a:p>
              <a:pPr algn="ctr"/>
              <a:r>
                <a:rPr lang="en-US" sz="900" dirty="0" smtClean="0">
                  <a:latin typeface="Arial"/>
                  <a:cs typeface="Arial"/>
                </a:rPr>
                <a:t>45</a:t>
              </a:r>
              <a:endParaRPr lang="en-US" sz="900" dirty="0">
                <a:latin typeface="Arial"/>
                <a:cs typeface="Arial"/>
              </a:endParaRPr>
            </a:p>
          </p:txBody>
        </p:sp>
        <p:sp>
          <p:nvSpPr>
            <p:cNvPr id="70" name="TextBox 69"/>
            <p:cNvSpPr txBox="1"/>
            <p:nvPr/>
          </p:nvSpPr>
          <p:spPr>
            <a:xfrm>
              <a:off x="3212745" y="5520012"/>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71" name="TextBox 70"/>
            <p:cNvSpPr txBox="1"/>
            <p:nvPr/>
          </p:nvSpPr>
          <p:spPr>
            <a:xfrm>
              <a:off x="3546207" y="5520012"/>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5</a:t>
              </a:r>
              <a:endParaRPr lang="en-US" sz="900" dirty="0">
                <a:latin typeface="Arial"/>
                <a:cs typeface="Arial"/>
              </a:endParaRPr>
            </a:p>
          </p:txBody>
        </p:sp>
        <p:sp>
          <p:nvSpPr>
            <p:cNvPr id="72" name="TextBox 71"/>
            <p:cNvSpPr txBox="1"/>
            <p:nvPr/>
          </p:nvSpPr>
          <p:spPr>
            <a:xfrm>
              <a:off x="4026408" y="5334973"/>
              <a:ext cx="492104"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grpSp>
      <p:grpSp>
        <p:nvGrpSpPr>
          <p:cNvPr id="73" name="Group 72"/>
          <p:cNvGrpSpPr/>
          <p:nvPr/>
        </p:nvGrpSpPr>
        <p:grpSpPr>
          <a:xfrm>
            <a:off x="4733894" y="5357253"/>
            <a:ext cx="3306095" cy="345842"/>
            <a:chOff x="4867109" y="5334973"/>
            <a:chExt cx="3306095" cy="345842"/>
          </a:xfrm>
        </p:grpSpPr>
        <p:pic>
          <p:nvPicPr>
            <p:cNvPr id="74" name="Picture 73" descr="250_jet_mslp_24.png"/>
            <p:cNvPicPr>
              <a:picLocks/>
            </p:cNvPicPr>
            <p:nvPr/>
          </p:nvPicPr>
          <p:blipFill rotWithShape="1">
            <a:blip r:embed="rId4">
              <a:extLst>
                <a:ext uri="{28A0092B-C50C-407E-A947-70E740481C1C}">
                  <a14:useLocalDpi xmlns:a14="http://schemas.microsoft.com/office/drawing/2010/main" val="0"/>
                </a:ext>
              </a:extLst>
            </a:blip>
            <a:srcRect l="49220" t="95259" r="17498" b="2074"/>
            <a:stretch/>
          </p:blipFill>
          <p:spPr>
            <a:xfrm>
              <a:off x="4867109" y="5386868"/>
              <a:ext cx="2743200" cy="155448"/>
            </a:xfrm>
            <a:prstGeom prst="rect">
              <a:avLst/>
            </a:prstGeom>
          </p:spPr>
        </p:pic>
        <p:sp>
          <p:nvSpPr>
            <p:cNvPr id="75" name="TextBox 74"/>
            <p:cNvSpPr txBox="1"/>
            <p:nvPr/>
          </p:nvSpPr>
          <p:spPr>
            <a:xfrm>
              <a:off x="5028125" y="5541215"/>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76" name="TextBox 75"/>
            <p:cNvSpPr txBox="1"/>
            <p:nvPr/>
          </p:nvSpPr>
          <p:spPr>
            <a:xfrm>
              <a:off x="5342301" y="5541215"/>
              <a:ext cx="300556" cy="138499"/>
            </a:xfrm>
            <a:prstGeom prst="rect">
              <a:avLst/>
            </a:prstGeom>
            <a:noFill/>
          </p:spPr>
          <p:txBody>
            <a:bodyPr wrap="square" lIns="0" tIns="0" rIns="0" bIns="0" rtlCol="0">
              <a:spAutoFit/>
            </a:bodyPr>
            <a:lstStyle/>
            <a:p>
              <a:pPr algn="ctr"/>
              <a:r>
                <a:rPr lang="en-US" sz="900" dirty="0" smtClean="0">
                  <a:latin typeface="Arial"/>
                  <a:cs typeface="Arial"/>
                </a:rPr>
                <a:t>60</a:t>
              </a:r>
              <a:endParaRPr lang="en-US" sz="900" dirty="0">
                <a:latin typeface="Arial"/>
                <a:cs typeface="Arial"/>
              </a:endParaRPr>
            </a:p>
          </p:txBody>
        </p:sp>
        <p:sp>
          <p:nvSpPr>
            <p:cNvPr id="77" name="TextBox 76"/>
            <p:cNvSpPr txBox="1"/>
            <p:nvPr/>
          </p:nvSpPr>
          <p:spPr>
            <a:xfrm>
              <a:off x="5644480" y="5542316"/>
              <a:ext cx="300556" cy="138499"/>
            </a:xfrm>
            <a:prstGeom prst="rect">
              <a:avLst/>
            </a:prstGeom>
            <a:noFill/>
          </p:spPr>
          <p:txBody>
            <a:bodyPr wrap="square" lIns="0" tIns="0" rIns="0" bIns="0" rtlCol="0">
              <a:spAutoFit/>
            </a:bodyPr>
            <a:lstStyle/>
            <a:p>
              <a:pPr algn="ctr"/>
              <a:r>
                <a:rPr lang="en-US" sz="900" dirty="0" smtClean="0">
                  <a:latin typeface="Arial"/>
                  <a:cs typeface="Arial"/>
                </a:rPr>
                <a:t>70</a:t>
              </a:r>
              <a:endParaRPr lang="en-US" sz="900" dirty="0">
                <a:latin typeface="Arial"/>
                <a:cs typeface="Arial"/>
              </a:endParaRPr>
            </a:p>
          </p:txBody>
        </p:sp>
        <p:sp>
          <p:nvSpPr>
            <p:cNvPr id="78" name="TextBox 77"/>
            <p:cNvSpPr txBox="1"/>
            <p:nvPr/>
          </p:nvSpPr>
          <p:spPr>
            <a:xfrm>
              <a:off x="5954283" y="5541215"/>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9" name="TextBox 78"/>
            <p:cNvSpPr txBox="1"/>
            <p:nvPr/>
          </p:nvSpPr>
          <p:spPr>
            <a:xfrm>
              <a:off x="6253854" y="5541215"/>
              <a:ext cx="300556" cy="138499"/>
            </a:xfrm>
            <a:prstGeom prst="rect">
              <a:avLst/>
            </a:prstGeom>
            <a:noFill/>
          </p:spPr>
          <p:txBody>
            <a:bodyPr wrap="square" lIns="0" tIns="0" rIns="0" bIns="0" rtlCol="0">
              <a:spAutoFit/>
            </a:bodyPr>
            <a:lstStyle/>
            <a:p>
              <a:pPr algn="ctr"/>
              <a:r>
                <a:rPr lang="en-US" sz="900" dirty="0" smtClean="0">
                  <a:latin typeface="Arial"/>
                  <a:cs typeface="Arial"/>
                </a:rPr>
                <a:t>90</a:t>
              </a:r>
              <a:endParaRPr lang="en-US" sz="900" dirty="0">
                <a:latin typeface="Arial"/>
                <a:cs typeface="Arial"/>
              </a:endParaRPr>
            </a:p>
          </p:txBody>
        </p:sp>
        <p:sp>
          <p:nvSpPr>
            <p:cNvPr id="80" name="TextBox 79"/>
            <p:cNvSpPr txBox="1"/>
            <p:nvPr/>
          </p:nvSpPr>
          <p:spPr>
            <a:xfrm>
              <a:off x="6551451"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sp>
          <p:nvSpPr>
            <p:cNvPr id="81" name="TextBox 80"/>
            <p:cNvSpPr txBox="1"/>
            <p:nvPr/>
          </p:nvSpPr>
          <p:spPr>
            <a:xfrm>
              <a:off x="6849389"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110</a:t>
              </a:r>
              <a:endParaRPr lang="en-US" sz="900" dirty="0">
                <a:latin typeface="Arial"/>
                <a:cs typeface="Arial"/>
              </a:endParaRPr>
            </a:p>
          </p:txBody>
        </p:sp>
        <p:sp>
          <p:nvSpPr>
            <p:cNvPr id="82" name="TextBox 81"/>
            <p:cNvSpPr txBox="1"/>
            <p:nvPr/>
          </p:nvSpPr>
          <p:spPr>
            <a:xfrm>
              <a:off x="7146631"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120</a:t>
              </a:r>
              <a:endParaRPr lang="en-US" sz="900" dirty="0">
                <a:latin typeface="Arial"/>
                <a:cs typeface="Arial"/>
              </a:endParaRPr>
            </a:p>
          </p:txBody>
        </p:sp>
        <p:sp>
          <p:nvSpPr>
            <p:cNvPr id="83" name="TextBox 82"/>
            <p:cNvSpPr txBox="1"/>
            <p:nvPr/>
          </p:nvSpPr>
          <p:spPr>
            <a:xfrm>
              <a:off x="7539136" y="5334973"/>
              <a:ext cx="634068" cy="230832"/>
            </a:xfrm>
            <a:prstGeom prst="rect">
              <a:avLst/>
            </a:prstGeom>
            <a:noFill/>
          </p:spPr>
          <p:txBody>
            <a:bodyPr wrap="square" rtlCol="0">
              <a:spAutoFit/>
            </a:bodyPr>
            <a:lstStyle/>
            <a:p>
              <a:pPr algn="ctr"/>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grpSp>
      <p:sp>
        <p:nvSpPr>
          <p:cNvPr id="87" name="Content Placeholder 2"/>
          <p:cNvSpPr txBox="1">
            <a:spLocks/>
          </p:cNvSpPr>
          <p:nvPr/>
        </p:nvSpPr>
        <p:spPr>
          <a:xfrm>
            <a:off x="4596880" y="5766457"/>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250-hPa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MSLP (hPa, black), PW (mm, shaded)</a:t>
            </a:r>
            <a:endParaRPr lang="en-US" sz="1600" baseline="30000" dirty="0">
              <a:latin typeface="Arial" panose="020B0604020202020204" pitchFamily="34" charset="0"/>
              <a:cs typeface="Arial" panose="020B0604020202020204" pitchFamily="34" charset="0"/>
            </a:endParaRPr>
          </a:p>
        </p:txBody>
      </p:sp>
      <p:pic>
        <p:nvPicPr>
          <p:cNvPr id="7" name="Picture 6" descr="mslp_thick_jet_24.png"/>
          <p:cNvPicPr>
            <a:picLocks noChangeAspect="1"/>
          </p:cNvPicPr>
          <p:nvPr/>
        </p:nvPicPr>
        <p:blipFill rotWithShape="1">
          <a:blip r:embed="rId5">
            <a:extLst>
              <a:ext uri="{28A0092B-C50C-407E-A947-70E740481C1C}">
                <a14:useLocalDpi xmlns:a14="http://schemas.microsoft.com/office/drawing/2010/main" val="0"/>
              </a:ext>
            </a:extLst>
          </a:blip>
          <a:srcRect t="3665" b="9525"/>
          <a:stretch/>
        </p:blipFill>
        <p:spPr>
          <a:xfrm>
            <a:off x="4570393" y="990862"/>
            <a:ext cx="4586985" cy="3977640"/>
          </a:xfrm>
          <a:prstGeom prst="rect">
            <a:avLst/>
          </a:prstGeom>
        </p:spPr>
      </p:pic>
      <p:pic>
        <p:nvPicPr>
          <p:cNvPr id="8" name="Picture 7" descr="DT_theta_19961231_0000.png"/>
          <p:cNvPicPr>
            <a:picLocks noChangeAspect="1"/>
          </p:cNvPicPr>
          <p:nvPr/>
        </p:nvPicPr>
        <p:blipFill rotWithShape="1">
          <a:blip r:embed="rId6">
            <a:extLst>
              <a:ext uri="{28A0092B-C50C-407E-A947-70E740481C1C}">
                <a14:useLocalDpi xmlns:a14="http://schemas.microsoft.com/office/drawing/2010/main" val="0"/>
              </a:ext>
            </a:extLst>
          </a:blip>
          <a:srcRect t="3473" b="5748"/>
          <a:stretch/>
        </p:blipFill>
        <p:spPr>
          <a:xfrm>
            <a:off x="-10567" y="990862"/>
            <a:ext cx="4595219" cy="3977640"/>
          </a:xfrm>
          <a:prstGeom prst="rect">
            <a:avLst/>
          </a:prstGeom>
        </p:spPr>
      </p:pic>
      <p:sp>
        <p:nvSpPr>
          <p:cNvPr id="84" name="TextBox 83"/>
          <p:cNvSpPr txBox="1"/>
          <p:nvPr/>
        </p:nvSpPr>
        <p:spPr>
          <a:xfrm>
            <a:off x="6421196" y="669855"/>
            <a:ext cx="2731986" cy="307777"/>
          </a:xfrm>
          <a:prstGeom prst="rect">
            <a:avLst/>
          </a:prstGeom>
          <a:noFill/>
        </p:spPr>
        <p:txBody>
          <a:bodyPr wrap="square" rtlCol="0">
            <a:spAutoFit/>
          </a:bodyPr>
          <a:lstStyle/>
          <a:p>
            <a:pPr algn="r"/>
            <a:r>
              <a:rPr lang="en-US" sz="1400" i="1" dirty="0" smtClean="0">
                <a:latin typeface="Arial"/>
                <a:cs typeface="Arial"/>
              </a:rPr>
              <a:t>Data Source: </a:t>
            </a:r>
            <a:r>
              <a:rPr lang="en-US" sz="1400" i="1" dirty="0" smtClean="0">
                <a:latin typeface="Arial"/>
                <a:cs typeface="Arial"/>
              </a:rPr>
              <a:t>0.5</a:t>
            </a:r>
            <a:r>
              <a:rPr lang="en-US" sz="1400" dirty="0" smtClean="0">
                <a:latin typeface="Arial" panose="020B0604020202020204" pitchFamily="34" charset="0"/>
                <a:cs typeface="Arial" panose="020B0604020202020204" pitchFamily="34" charset="0"/>
              </a:rPr>
              <a:t>° </a:t>
            </a:r>
            <a:r>
              <a:rPr lang="en-US" sz="1400" i="1" dirty="0" smtClean="0">
                <a:latin typeface="Arial"/>
                <a:cs typeface="Arial"/>
              </a:rPr>
              <a:t>ERA</a:t>
            </a:r>
            <a:r>
              <a:rPr lang="en-US" sz="1400" i="1" dirty="0" smtClean="0">
                <a:latin typeface="Arial"/>
                <a:cs typeface="Arial"/>
              </a:rPr>
              <a:t>-Interim</a:t>
            </a:r>
            <a:endParaRPr lang="en-US" sz="1400" i="1" dirty="0">
              <a:latin typeface="Arial"/>
              <a:cs typeface="Arial"/>
            </a:endParaRPr>
          </a:p>
        </p:txBody>
      </p:sp>
      <p:sp>
        <p:nvSpPr>
          <p:cNvPr id="85" name="Rectangle 84"/>
          <p:cNvSpPr/>
          <p:nvPr/>
        </p:nvSpPr>
        <p:spPr>
          <a:xfrm>
            <a:off x="2904650" y="2228580"/>
            <a:ext cx="1541533" cy="523220"/>
          </a:xfrm>
          <a:prstGeom prst="rect">
            <a:avLst/>
          </a:prstGeom>
          <a:noFill/>
        </p:spPr>
        <p:txBody>
          <a:bodyPr wrap="none" lIns="91440" tIns="45720" rIns="91440" bIns="45720">
            <a:spAutoFit/>
          </a:bodyPr>
          <a:lstStyle/>
          <a:p>
            <a:pPr algn="ctr"/>
            <a:r>
              <a:rPr lang="en-US" sz="2800" b="1"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“TPV 2”</a:t>
            </a:r>
            <a:endParaRPr lang="en-US" sz="32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cxnSp>
        <p:nvCxnSpPr>
          <p:cNvPr id="86" name="Straight Arrow Connector 85"/>
          <p:cNvCxnSpPr/>
          <p:nvPr/>
        </p:nvCxnSpPr>
        <p:spPr>
          <a:xfrm>
            <a:off x="3596718" y="2651494"/>
            <a:ext cx="166416" cy="470675"/>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88" name="Rectangle 87"/>
          <p:cNvSpPr/>
          <p:nvPr/>
        </p:nvSpPr>
        <p:spPr>
          <a:xfrm>
            <a:off x="7249710" y="2751800"/>
            <a:ext cx="676988" cy="523220"/>
          </a:xfrm>
          <a:prstGeom prst="rect">
            <a:avLst/>
          </a:prstGeom>
          <a:noFill/>
        </p:spPr>
        <p:txBody>
          <a:bodyPr wrap="none" lIns="91440" tIns="45720" rIns="91440" bIns="45720">
            <a:spAutoFit/>
          </a:bodyPr>
          <a:lstStyle/>
          <a:p>
            <a:pPr algn="ctr"/>
            <a:r>
              <a:rPr lang="en-US" sz="2800" b="1" cap="none" spc="0" dirty="0" smtClean="0">
                <a:ln w="25400">
                  <a:solidFill>
                    <a:schemeClr val="tx1"/>
                  </a:solidFill>
                  <a:prstDash val="solid"/>
                </a:ln>
                <a:solidFill>
                  <a:srgbClr val="660066"/>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CP</a:t>
            </a:r>
            <a:endParaRPr lang="en-US" sz="2800" b="1" cap="none" spc="0" dirty="0">
              <a:ln w="25400">
                <a:solidFill>
                  <a:schemeClr val="tx1"/>
                </a:solidFill>
                <a:prstDash val="solid"/>
              </a:ln>
              <a:solidFill>
                <a:srgbClr val="660066"/>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89" name="Rectangle 88"/>
          <p:cNvSpPr/>
          <p:nvPr/>
        </p:nvSpPr>
        <p:spPr>
          <a:xfrm>
            <a:off x="8106221" y="2377823"/>
            <a:ext cx="466669" cy="646331"/>
          </a:xfrm>
          <a:prstGeom prst="rect">
            <a:avLst/>
          </a:prstGeom>
          <a:noFill/>
        </p:spPr>
        <p:txBody>
          <a:bodyPr wrap="none" lIns="91440" tIns="45720" rIns="91440" bIns="45720">
            <a:spAutoFit/>
          </a:bodyPr>
          <a:lstStyle/>
          <a:p>
            <a:pPr algn="ctr"/>
            <a:r>
              <a:rPr lang="en-US" sz="3600" b="1" cap="none" spc="0" dirty="0" smtClean="0">
                <a:ln w="25400">
                  <a:solidFill>
                    <a:schemeClr val="tx1"/>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L</a:t>
            </a:r>
            <a:endParaRPr lang="en-US" sz="3200" b="1" cap="none" spc="0" dirty="0">
              <a:ln w="25400">
                <a:solidFill>
                  <a:schemeClr val="tx1"/>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90" name="TextBox 89"/>
          <p:cNvSpPr txBox="1"/>
          <p:nvPr/>
        </p:nvSpPr>
        <p:spPr>
          <a:xfrm>
            <a:off x="8136030" y="4650401"/>
            <a:ext cx="1007969" cy="307777"/>
          </a:xfrm>
          <a:prstGeom prst="rect">
            <a:avLst/>
          </a:prstGeom>
          <a:solidFill>
            <a:schemeClr val="bg1"/>
          </a:solidFill>
          <a:ln w="3175">
            <a:solidFill>
              <a:schemeClr val="tx1"/>
            </a:solidFill>
          </a:ln>
        </p:spPr>
        <p:txBody>
          <a:bodyPr wrap="square" rtlCol="0">
            <a:spAutoFit/>
          </a:bodyPr>
          <a:lstStyle/>
          <a:p>
            <a:pPr algn="r"/>
            <a:r>
              <a:rPr lang="en-US" sz="1400" b="1" dirty="0" smtClean="0">
                <a:solidFill>
                  <a:srgbClr val="FF0000"/>
                </a:solidFill>
                <a:latin typeface="Arial"/>
                <a:cs typeface="Arial"/>
              </a:rPr>
              <a:t>957</a:t>
            </a:r>
            <a:r>
              <a:rPr lang="en-US" sz="1400" b="1" dirty="0" smtClean="0">
                <a:solidFill>
                  <a:srgbClr val="FF0000"/>
                </a:solidFill>
                <a:latin typeface="Arial"/>
                <a:cs typeface="Arial"/>
              </a:rPr>
              <a:t> hPa</a:t>
            </a:r>
            <a:endParaRPr lang="en-US" sz="1400" b="1" dirty="0">
              <a:solidFill>
                <a:srgbClr val="FF0000"/>
              </a:solidFill>
              <a:latin typeface="Arial"/>
              <a:cs typeface="Arial"/>
            </a:endParaRPr>
          </a:p>
        </p:txBody>
      </p:sp>
      <p:sp>
        <p:nvSpPr>
          <p:cNvPr id="91" name="Rectangle 90"/>
          <p:cNvSpPr/>
          <p:nvPr/>
        </p:nvSpPr>
        <p:spPr>
          <a:xfrm>
            <a:off x="2592107" y="1476699"/>
            <a:ext cx="1239767" cy="523220"/>
          </a:xfrm>
          <a:prstGeom prst="rect">
            <a:avLst/>
          </a:prstGeom>
          <a:noFill/>
        </p:spPr>
        <p:txBody>
          <a:bodyPr wrap="square" lIns="91440" tIns="45720" rIns="91440" bIns="45720">
            <a:spAutoFit/>
          </a:bodyPr>
          <a:lstStyle/>
          <a:p>
            <a:pPr algn="ctr"/>
            <a:r>
              <a:rPr lang="en-US" sz="2800" b="1"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TPV 1</a:t>
            </a:r>
            <a:endParaRPr lang="en-US" sz="32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cxnSp>
        <p:nvCxnSpPr>
          <p:cNvPr id="92" name="Straight Arrow Connector 91"/>
          <p:cNvCxnSpPr/>
          <p:nvPr/>
        </p:nvCxnSpPr>
        <p:spPr>
          <a:xfrm flipH="1">
            <a:off x="2836205" y="1928320"/>
            <a:ext cx="232962" cy="449503"/>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93" name="Title 1"/>
          <p:cNvSpPr>
            <a:spLocks noGrp="1"/>
          </p:cNvSpPr>
          <p:nvPr>
            <p:ph type="title"/>
          </p:nvPr>
        </p:nvSpPr>
        <p:spPr>
          <a:xfrm>
            <a:off x="334283" y="-33716"/>
            <a:ext cx="8891111"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Synoptic Analysis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105620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1688954" y="6463861"/>
            <a:ext cx="797186" cy="2296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12095" y="5752346"/>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4916" y="6709073"/>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4578976" y="5743981"/>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Content Placeholder 2"/>
          <p:cNvSpPr>
            <a:spLocks noGrp="1"/>
          </p:cNvSpPr>
          <p:nvPr>
            <p:ph idx="1"/>
          </p:nvPr>
        </p:nvSpPr>
        <p:spPr>
          <a:xfrm>
            <a:off x="2988" y="5752346"/>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50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14" name="Group 13"/>
          <p:cNvGrpSpPr/>
          <p:nvPr/>
        </p:nvGrpSpPr>
        <p:grpSpPr>
          <a:xfrm>
            <a:off x="68976" y="5019755"/>
            <a:ext cx="9051640" cy="334008"/>
            <a:chOff x="68976" y="4963792"/>
            <a:chExt cx="9051640" cy="334008"/>
          </a:xfrm>
        </p:grpSpPr>
        <p:pic>
          <p:nvPicPr>
            <p:cNvPr id="15" name="Picture 14" descr="DT_theta_na_0.png"/>
            <p:cNvPicPr>
              <a:picLocks/>
            </p:cNvPicPr>
            <p:nvPr/>
          </p:nvPicPr>
          <p:blipFill rotWithShape="1">
            <a:blip r:embed="rId3">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16" name="TextBox 1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17" name="TextBox 1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18" name="TextBox 1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19" name="TextBox 1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20" name="TextBox 1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21" name="TextBox 2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22" name="TextBox 2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23" name="TextBox 2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24" name="TextBox 2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25" name="TextBox 2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26" name="TextBox 2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27" name="TextBox 2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28" name="TextBox 2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29" name="TextBox 2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31" name="TextBox 30"/>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32" name="TextBox 31"/>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33" name="TextBox 32"/>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34" name="TextBox 33"/>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35" name="TextBox 34"/>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37" name="TextBox 36"/>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39" name="TextBox 38"/>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40" name="TextBox 39"/>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41" name="TextBox 40"/>
            <p:cNvSpPr txBox="1"/>
            <p:nvPr/>
          </p:nvSpPr>
          <p:spPr>
            <a:xfrm>
              <a:off x="8724283" y="4963792"/>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63"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1200 </a:t>
            </a:r>
            <a:r>
              <a:rPr lang="en-US" sz="2400" dirty="0" smtClean="0">
                <a:latin typeface="Arial" panose="020B0604020202020204" pitchFamily="34" charset="0"/>
                <a:cs typeface="Arial" panose="020B0604020202020204" pitchFamily="34" charset="0"/>
              </a:rPr>
              <a:t>UTC </a:t>
            </a:r>
            <a:r>
              <a:rPr lang="en-US" sz="2400" dirty="0" smtClean="0">
                <a:latin typeface="Arial" panose="020B0604020202020204" pitchFamily="34" charset="0"/>
                <a:cs typeface="Arial" panose="020B0604020202020204" pitchFamily="34" charset="0"/>
              </a:rPr>
              <a:t>31</a:t>
            </a:r>
            <a:r>
              <a:rPr lang="en-US" sz="2400" dirty="0" smtClean="0">
                <a:latin typeface="Arial" panose="020B0604020202020204" pitchFamily="34" charset="0"/>
                <a:cs typeface="Arial" panose="020B0604020202020204" pitchFamily="34" charset="0"/>
              </a:rPr>
              <a:t> Dec 1996</a:t>
            </a:r>
            <a:endParaRPr lang="en-US" sz="2400" dirty="0">
              <a:latin typeface="Arial" panose="020B0604020202020204" pitchFamily="34" charset="0"/>
              <a:cs typeface="Arial" panose="020B0604020202020204" pitchFamily="34" charset="0"/>
            </a:endParaRPr>
          </a:p>
        </p:txBody>
      </p:sp>
      <p:grpSp>
        <p:nvGrpSpPr>
          <p:cNvPr id="61" name="Group 60"/>
          <p:cNvGrpSpPr/>
          <p:nvPr/>
        </p:nvGrpSpPr>
        <p:grpSpPr>
          <a:xfrm>
            <a:off x="1325910" y="5357253"/>
            <a:ext cx="3192602" cy="323538"/>
            <a:chOff x="1325910" y="5334973"/>
            <a:chExt cx="3192602" cy="323538"/>
          </a:xfrm>
        </p:grpSpPr>
        <p:pic>
          <p:nvPicPr>
            <p:cNvPr id="64" name="Picture 63" descr="250_jet_mslp_24.png"/>
            <p:cNvPicPr>
              <a:picLocks/>
            </p:cNvPicPr>
            <p:nvPr/>
          </p:nvPicPr>
          <p:blipFill rotWithShape="1">
            <a:blip r:embed="rId4">
              <a:extLst>
                <a:ext uri="{28A0092B-C50C-407E-A947-70E740481C1C}">
                  <a14:useLocalDpi xmlns:a14="http://schemas.microsoft.com/office/drawing/2010/main" val="0"/>
                </a:ext>
              </a:extLst>
            </a:blip>
            <a:srcRect l="10867" t="95111" r="58321" b="2074"/>
            <a:stretch/>
          </p:blipFill>
          <p:spPr>
            <a:xfrm>
              <a:off x="1325910" y="5386868"/>
              <a:ext cx="2743200" cy="155448"/>
            </a:xfrm>
            <a:prstGeom prst="rect">
              <a:avLst/>
            </a:prstGeom>
          </p:spPr>
        </p:pic>
        <p:sp>
          <p:nvSpPr>
            <p:cNvPr id="65" name="TextBox 64"/>
            <p:cNvSpPr txBox="1"/>
            <p:nvPr/>
          </p:nvSpPr>
          <p:spPr>
            <a:xfrm>
              <a:off x="1520680" y="5518911"/>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66" name="TextBox 65"/>
            <p:cNvSpPr txBox="1"/>
            <p:nvPr/>
          </p:nvSpPr>
          <p:spPr>
            <a:xfrm>
              <a:off x="1861499" y="5518911"/>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67" name="TextBox 66"/>
            <p:cNvSpPr txBox="1"/>
            <p:nvPr/>
          </p:nvSpPr>
          <p:spPr>
            <a:xfrm>
              <a:off x="2208083" y="552001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68" name="TextBox 67"/>
            <p:cNvSpPr txBox="1"/>
            <p:nvPr/>
          </p:nvSpPr>
          <p:spPr>
            <a:xfrm>
              <a:off x="2535648" y="5518911"/>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sp>
          <p:nvSpPr>
            <p:cNvPr id="69" name="TextBox 68"/>
            <p:cNvSpPr txBox="1"/>
            <p:nvPr/>
          </p:nvSpPr>
          <p:spPr>
            <a:xfrm>
              <a:off x="2879624" y="5518911"/>
              <a:ext cx="300556" cy="138499"/>
            </a:xfrm>
            <a:prstGeom prst="rect">
              <a:avLst/>
            </a:prstGeom>
            <a:noFill/>
          </p:spPr>
          <p:txBody>
            <a:bodyPr wrap="square" lIns="0" tIns="0" rIns="0" bIns="0" rtlCol="0">
              <a:spAutoFit/>
            </a:bodyPr>
            <a:lstStyle/>
            <a:p>
              <a:pPr algn="ctr"/>
              <a:r>
                <a:rPr lang="en-US" sz="900" dirty="0" smtClean="0">
                  <a:latin typeface="Arial"/>
                  <a:cs typeface="Arial"/>
                </a:rPr>
                <a:t>45</a:t>
              </a:r>
              <a:endParaRPr lang="en-US" sz="900" dirty="0">
                <a:latin typeface="Arial"/>
                <a:cs typeface="Arial"/>
              </a:endParaRPr>
            </a:p>
          </p:txBody>
        </p:sp>
        <p:sp>
          <p:nvSpPr>
            <p:cNvPr id="70" name="TextBox 69"/>
            <p:cNvSpPr txBox="1"/>
            <p:nvPr/>
          </p:nvSpPr>
          <p:spPr>
            <a:xfrm>
              <a:off x="3212745" y="5520012"/>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71" name="TextBox 70"/>
            <p:cNvSpPr txBox="1"/>
            <p:nvPr/>
          </p:nvSpPr>
          <p:spPr>
            <a:xfrm>
              <a:off x="3546207" y="5520012"/>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5</a:t>
              </a:r>
              <a:endParaRPr lang="en-US" sz="900" dirty="0">
                <a:latin typeface="Arial"/>
                <a:cs typeface="Arial"/>
              </a:endParaRPr>
            </a:p>
          </p:txBody>
        </p:sp>
        <p:sp>
          <p:nvSpPr>
            <p:cNvPr id="72" name="TextBox 71"/>
            <p:cNvSpPr txBox="1"/>
            <p:nvPr/>
          </p:nvSpPr>
          <p:spPr>
            <a:xfrm>
              <a:off x="4026408" y="5334973"/>
              <a:ext cx="492104"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grpSp>
      <p:grpSp>
        <p:nvGrpSpPr>
          <p:cNvPr id="73" name="Group 72"/>
          <p:cNvGrpSpPr/>
          <p:nvPr/>
        </p:nvGrpSpPr>
        <p:grpSpPr>
          <a:xfrm>
            <a:off x="4733894" y="5357253"/>
            <a:ext cx="3306095" cy="345842"/>
            <a:chOff x="4867109" y="5334973"/>
            <a:chExt cx="3306095" cy="345842"/>
          </a:xfrm>
        </p:grpSpPr>
        <p:pic>
          <p:nvPicPr>
            <p:cNvPr id="74" name="Picture 73" descr="250_jet_mslp_24.png"/>
            <p:cNvPicPr>
              <a:picLocks/>
            </p:cNvPicPr>
            <p:nvPr/>
          </p:nvPicPr>
          <p:blipFill rotWithShape="1">
            <a:blip r:embed="rId4">
              <a:extLst>
                <a:ext uri="{28A0092B-C50C-407E-A947-70E740481C1C}">
                  <a14:useLocalDpi xmlns:a14="http://schemas.microsoft.com/office/drawing/2010/main" val="0"/>
                </a:ext>
              </a:extLst>
            </a:blip>
            <a:srcRect l="49220" t="95259" r="17498" b="2074"/>
            <a:stretch/>
          </p:blipFill>
          <p:spPr>
            <a:xfrm>
              <a:off x="4867109" y="5386868"/>
              <a:ext cx="2743200" cy="155448"/>
            </a:xfrm>
            <a:prstGeom prst="rect">
              <a:avLst/>
            </a:prstGeom>
          </p:spPr>
        </p:pic>
        <p:sp>
          <p:nvSpPr>
            <p:cNvPr id="75" name="TextBox 74"/>
            <p:cNvSpPr txBox="1"/>
            <p:nvPr/>
          </p:nvSpPr>
          <p:spPr>
            <a:xfrm>
              <a:off x="5028125" y="5541215"/>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76" name="TextBox 75"/>
            <p:cNvSpPr txBox="1"/>
            <p:nvPr/>
          </p:nvSpPr>
          <p:spPr>
            <a:xfrm>
              <a:off x="5342301" y="5541215"/>
              <a:ext cx="300556" cy="138499"/>
            </a:xfrm>
            <a:prstGeom prst="rect">
              <a:avLst/>
            </a:prstGeom>
            <a:noFill/>
          </p:spPr>
          <p:txBody>
            <a:bodyPr wrap="square" lIns="0" tIns="0" rIns="0" bIns="0" rtlCol="0">
              <a:spAutoFit/>
            </a:bodyPr>
            <a:lstStyle/>
            <a:p>
              <a:pPr algn="ctr"/>
              <a:r>
                <a:rPr lang="en-US" sz="900" dirty="0" smtClean="0">
                  <a:latin typeface="Arial"/>
                  <a:cs typeface="Arial"/>
                </a:rPr>
                <a:t>60</a:t>
              </a:r>
              <a:endParaRPr lang="en-US" sz="900" dirty="0">
                <a:latin typeface="Arial"/>
                <a:cs typeface="Arial"/>
              </a:endParaRPr>
            </a:p>
          </p:txBody>
        </p:sp>
        <p:sp>
          <p:nvSpPr>
            <p:cNvPr id="77" name="TextBox 76"/>
            <p:cNvSpPr txBox="1"/>
            <p:nvPr/>
          </p:nvSpPr>
          <p:spPr>
            <a:xfrm>
              <a:off x="5644480" y="5542316"/>
              <a:ext cx="300556" cy="138499"/>
            </a:xfrm>
            <a:prstGeom prst="rect">
              <a:avLst/>
            </a:prstGeom>
            <a:noFill/>
          </p:spPr>
          <p:txBody>
            <a:bodyPr wrap="square" lIns="0" tIns="0" rIns="0" bIns="0" rtlCol="0">
              <a:spAutoFit/>
            </a:bodyPr>
            <a:lstStyle/>
            <a:p>
              <a:pPr algn="ctr"/>
              <a:r>
                <a:rPr lang="en-US" sz="900" dirty="0" smtClean="0">
                  <a:latin typeface="Arial"/>
                  <a:cs typeface="Arial"/>
                </a:rPr>
                <a:t>70</a:t>
              </a:r>
              <a:endParaRPr lang="en-US" sz="900" dirty="0">
                <a:latin typeface="Arial"/>
                <a:cs typeface="Arial"/>
              </a:endParaRPr>
            </a:p>
          </p:txBody>
        </p:sp>
        <p:sp>
          <p:nvSpPr>
            <p:cNvPr id="78" name="TextBox 77"/>
            <p:cNvSpPr txBox="1"/>
            <p:nvPr/>
          </p:nvSpPr>
          <p:spPr>
            <a:xfrm>
              <a:off x="5954283" y="5541215"/>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9" name="TextBox 78"/>
            <p:cNvSpPr txBox="1"/>
            <p:nvPr/>
          </p:nvSpPr>
          <p:spPr>
            <a:xfrm>
              <a:off x="6253854" y="5541215"/>
              <a:ext cx="300556" cy="138499"/>
            </a:xfrm>
            <a:prstGeom prst="rect">
              <a:avLst/>
            </a:prstGeom>
            <a:noFill/>
          </p:spPr>
          <p:txBody>
            <a:bodyPr wrap="square" lIns="0" tIns="0" rIns="0" bIns="0" rtlCol="0">
              <a:spAutoFit/>
            </a:bodyPr>
            <a:lstStyle/>
            <a:p>
              <a:pPr algn="ctr"/>
              <a:r>
                <a:rPr lang="en-US" sz="900" dirty="0" smtClean="0">
                  <a:latin typeface="Arial"/>
                  <a:cs typeface="Arial"/>
                </a:rPr>
                <a:t>90</a:t>
              </a:r>
              <a:endParaRPr lang="en-US" sz="900" dirty="0">
                <a:latin typeface="Arial"/>
                <a:cs typeface="Arial"/>
              </a:endParaRPr>
            </a:p>
          </p:txBody>
        </p:sp>
        <p:sp>
          <p:nvSpPr>
            <p:cNvPr id="80" name="TextBox 79"/>
            <p:cNvSpPr txBox="1"/>
            <p:nvPr/>
          </p:nvSpPr>
          <p:spPr>
            <a:xfrm>
              <a:off x="6551451"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sp>
          <p:nvSpPr>
            <p:cNvPr id="81" name="TextBox 80"/>
            <p:cNvSpPr txBox="1"/>
            <p:nvPr/>
          </p:nvSpPr>
          <p:spPr>
            <a:xfrm>
              <a:off x="6849389"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110</a:t>
              </a:r>
              <a:endParaRPr lang="en-US" sz="900" dirty="0">
                <a:latin typeface="Arial"/>
                <a:cs typeface="Arial"/>
              </a:endParaRPr>
            </a:p>
          </p:txBody>
        </p:sp>
        <p:sp>
          <p:nvSpPr>
            <p:cNvPr id="82" name="TextBox 81"/>
            <p:cNvSpPr txBox="1"/>
            <p:nvPr/>
          </p:nvSpPr>
          <p:spPr>
            <a:xfrm>
              <a:off x="7146631"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120</a:t>
              </a:r>
              <a:endParaRPr lang="en-US" sz="900" dirty="0">
                <a:latin typeface="Arial"/>
                <a:cs typeface="Arial"/>
              </a:endParaRPr>
            </a:p>
          </p:txBody>
        </p:sp>
        <p:sp>
          <p:nvSpPr>
            <p:cNvPr id="83" name="TextBox 82"/>
            <p:cNvSpPr txBox="1"/>
            <p:nvPr/>
          </p:nvSpPr>
          <p:spPr>
            <a:xfrm>
              <a:off x="7539136" y="5334973"/>
              <a:ext cx="634068" cy="230832"/>
            </a:xfrm>
            <a:prstGeom prst="rect">
              <a:avLst/>
            </a:prstGeom>
            <a:noFill/>
          </p:spPr>
          <p:txBody>
            <a:bodyPr wrap="square" rtlCol="0">
              <a:spAutoFit/>
            </a:bodyPr>
            <a:lstStyle/>
            <a:p>
              <a:pPr algn="ctr"/>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grpSp>
      <p:sp>
        <p:nvSpPr>
          <p:cNvPr id="87" name="Content Placeholder 2"/>
          <p:cNvSpPr txBox="1">
            <a:spLocks/>
          </p:cNvSpPr>
          <p:nvPr/>
        </p:nvSpPr>
        <p:spPr>
          <a:xfrm>
            <a:off x="4596880" y="5766457"/>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250-hPa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MSLP (hPa, black), PW (mm, shaded)</a:t>
            </a:r>
            <a:endParaRPr lang="en-US" sz="1600" baseline="30000" dirty="0">
              <a:latin typeface="Arial" panose="020B0604020202020204" pitchFamily="34" charset="0"/>
              <a:cs typeface="Arial" panose="020B0604020202020204" pitchFamily="34" charset="0"/>
            </a:endParaRPr>
          </a:p>
        </p:txBody>
      </p:sp>
      <p:pic>
        <p:nvPicPr>
          <p:cNvPr id="2" name="Picture 1" descr="DT_theta_19961231_1200.png"/>
          <p:cNvPicPr>
            <a:picLocks noChangeAspect="1"/>
          </p:cNvPicPr>
          <p:nvPr/>
        </p:nvPicPr>
        <p:blipFill rotWithShape="1">
          <a:blip r:embed="rId5">
            <a:extLst>
              <a:ext uri="{28A0092B-C50C-407E-A947-70E740481C1C}">
                <a14:useLocalDpi xmlns:a14="http://schemas.microsoft.com/office/drawing/2010/main" val="0"/>
              </a:ext>
            </a:extLst>
          </a:blip>
          <a:srcRect t="3473" b="5748"/>
          <a:stretch/>
        </p:blipFill>
        <p:spPr>
          <a:xfrm>
            <a:off x="-14059" y="990862"/>
            <a:ext cx="4595218" cy="3977640"/>
          </a:xfrm>
          <a:prstGeom prst="rect">
            <a:avLst/>
          </a:prstGeom>
        </p:spPr>
      </p:pic>
      <p:pic>
        <p:nvPicPr>
          <p:cNvPr id="4" name="Picture 3" descr="mslp_thick_jet_26.png"/>
          <p:cNvPicPr>
            <a:picLocks noChangeAspect="1"/>
          </p:cNvPicPr>
          <p:nvPr/>
        </p:nvPicPr>
        <p:blipFill rotWithShape="1">
          <a:blip r:embed="rId6">
            <a:extLst>
              <a:ext uri="{28A0092B-C50C-407E-A947-70E740481C1C}">
                <a14:useLocalDpi xmlns:a14="http://schemas.microsoft.com/office/drawing/2010/main" val="0"/>
              </a:ext>
            </a:extLst>
          </a:blip>
          <a:srcRect t="3473" b="9525"/>
          <a:stretch/>
        </p:blipFill>
        <p:spPr>
          <a:xfrm>
            <a:off x="4581159" y="977632"/>
            <a:ext cx="4576814" cy="3977640"/>
          </a:xfrm>
          <a:prstGeom prst="rect">
            <a:avLst/>
          </a:prstGeom>
        </p:spPr>
      </p:pic>
      <p:sp>
        <p:nvSpPr>
          <p:cNvPr id="84" name="TextBox 83"/>
          <p:cNvSpPr txBox="1"/>
          <p:nvPr/>
        </p:nvSpPr>
        <p:spPr>
          <a:xfrm>
            <a:off x="6421196" y="669855"/>
            <a:ext cx="2731986" cy="307777"/>
          </a:xfrm>
          <a:prstGeom prst="rect">
            <a:avLst/>
          </a:prstGeom>
          <a:noFill/>
        </p:spPr>
        <p:txBody>
          <a:bodyPr wrap="square" rtlCol="0">
            <a:spAutoFit/>
          </a:bodyPr>
          <a:lstStyle/>
          <a:p>
            <a:pPr algn="r"/>
            <a:r>
              <a:rPr lang="en-US" sz="1400" i="1" dirty="0" smtClean="0">
                <a:latin typeface="Arial"/>
                <a:cs typeface="Arial"/>
              </a:rPr>
              <a:t>Data Source: </a:t>
            </a:r>
            <a:r>
              <a:rPr lang="en-US" sz="1400" i="1" dirty="0" smtClean="0">
                <a:latin typeface="Arial"/>
                <a:cs typeface="Arial"/>
              </a:rPr>
              <a:t>0.5</a:t>
            </a:r>
            <a:r>
              <a:rPr lang="en-US" sz="1400" dirty="0" smtClean="0">
                <a:latin typeface="Arial" panose="020B0604020202020204" pitchFamily="34" charset="0"/>
                <a:cs typeface="Arial" panose="020B0604020202020204" pitchFamily="34" charset="0"/>
              </a:rPr>
              <a:t>° </a:t>
            </a:r>
            <a:r>
              <a:rPr lang="en-US" sz="1400" i="1" dirty="0" smtClean="0">
                <a:latin typeface="Arial"/>
                <a:cs typeface="Arial"/>
              </a:rPr>
              <a:t>ERA</a:t>
            </a:r>
            <a:r>
              <a:rPr lang="en-US" sz="1400" i="1" dirty="0" smtClean="0">
                <a:latin typeface="Arial"/>
                <a:cs typeface="Arial"/>
              </a:rPr>
              <a:t>-Interim</a:t>
            </a:r>
            <a:endParaRPr lang="en-US" sz="1400" i="1" dirty="0">
              <a:latin typeface="Arial"/>
              <a:cs typeface="Arial"/>
            </a:endParaRPr>
          </a:p>
        </p:txBody>
      </p:sp>
      <p:sp>
        <p:nvSpPr>
          <p:cNvPr id="85" name="Rectangle 84"/>
          <p:cNvSpPr/>
          <p:nvPr/>
        </p:nvSpPr>
        <p:spPr>
          <a:xfrm>
            <a:off x="2726934" y="1792436"/>
            <a:ext cx="1541533" cy="523220"/>
          </a:xfrm>
          <a:prstGeom prst="rect">
            <a:avLst/>
          </a:prstGeom>
          <a:noFill/>
        </p:spPr>
        <p:txBody>
          <a:bodyPr wrap="none" lIns="91440" tIns="45720" rIns="91440" bIns="45720">
            <a:spAutoFit/>
          </a:bodyPr>
          <a:lstStyle/>
          <a:p>
            <a:pPr algn="ctr"/>
            <a:r>
              <a:rPr lang="en-US" sz="2800" b="1"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“TPV 2”</a:t>
            </a:r>
            <a:endParaRPr lang="en-US" sz="32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cxnSp>
        <p:nvCxnSpPr>
          <p:cNvPr id="86" name="Straight Arrow Connector 85"/>
          <p:cNvCxnSpPr/>
          <p:nvPr/>
        </p:nvCxnSpPr>
        <p:spPr>
          <a:xfrm>
            <a:off x="3461335" y="2215350"/>
            <a:ext cx="166416" cy="470675"/>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88" name="Rectangle 87"/>
          <p:cNvSpPr/>
          <p:nvPr/>
        </p:nvSpPr>
        <p:spPr>
          <a:xfrm>
            <a:off x="7274029" y="2807843"/>
            <a:ext cx="676988" cy="523220"/>
          </a:xfrm>
          <a:prstGeom prst="rect">
            <a:avLst/>
          </a:prstGeom>
          <a:noFill/>
        </p:spPr>
        <p:txBody>
          <a:bodyPr wrap="none" lIns="91440" tIns="45720" rIns="91440" bIns="45720">
            <a:spAutoFit/>
          </a:bodyPr>
          <a:lstStyle/>
          <a:p>
            <a:pPr algn="ctr"/>
            <a:r>
              <a:rPr lang="en-US" sz="2800" b="1" cap="none" spc="0" dirty="0" smtClean="0">
                <a:ln w="25400">
                  <a:solidFill>
                    <a:schemeClr val="tx1"/>
                  </a:solidFill>
                  <a:prstDash val="solid"/>
                </a:ln>
                <a:solidFill>
                  <a:srgbClr val="660066"/>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CP</a:t>
            </a:r>
            <a:endParaRPr lang="en-US" sz="2800" b="1" cap="none" spc="0" dirty="0">
              <a:ln w="25400">
                <a:solidFill>
                  <a:schemeClr val="tx1"/>
                </a:solidFill>
                <a:prstDash val="solid"/>
              </a:ln>
              <a:solidFill>
                <a:srgbClr val="660066"/>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89" name="Rectangle 88"/>
          <p:cNvSpPr/>
          <p:nvPr/>
        </p:nvSpPr>
        <p:spPr>
          <a:xfrm>
            <a:off x="8091885" y="2342658"/>
            <a:ext cx="466669" cy="646331"/>
          </a:xfrm>
          <a:prstGeom prst="rect">
            <a:avLst/>
          </a:prstGeom>
          <a:noFill/>
        </p:spPr>
        <p:txBody>
          <a:bodyPr wrap="none" lIns="91440" tIns="45720" rIns="91440" bIns="45720">
            <a:spAutoFit/>
          </a:bodyPr>
          <a:lstStyle/>
          <a:p>
            <a:pPr algn="ctr"/>
            <a:r>
              <a:rPr lang="en-US" sz="3600" b="1" cap="none" spc="0" dirty="0" smtClean="0">
                <a:ln w="25400">
                  <a:solidFill>
                    <a:schemeClr val="tx1"/>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L</a:t>
            </a:r>
            <a:endParaRPr lang="en-US" sz="3200" b="1" cap="none" spc="0" dirty="0">
              <a:ln w="25400">
                <a:solidFill>
                  <a:schemeClr val="tx1"/>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90" name="TextBox 89"/>
          <p:cNvSpPr txBox="1"/>
          <p:nvPr/>
        </p:nvSpPr>
        <p:spPr>
          <a:xfrm>
            <a:off x="8136030" y="4650401"/>
            <a:ext cx="1007969" cy="307777"/>
          </a:xfrm>
          <a:prstGeom prst="rect">
            <a:avLst/>
          </a:prstGeom>
          <a:solidFill>
            <a:schemeClr val="bg1"/>
          </a:solidFill>
          <a:ln w="3175">
            <a:solidFill>
              <a:schemeClr val="tx1"/>
            </a:solidFill>
          </a:ln>
        </p:spPr>
        <p:txBody>
          <a:bodyPr wrap="square" rtlCol="0">
            <a:spAutoFit/>
          </a:bodyPr>
          <a:lstStyle/>
          <a:p>
            <a:pPr algn="r"/>
            <a:r>
              <a:rPr lang="en-US" sz="1400" b="1" dirty="0" smtClean="0">
                <a:solidFill>
                  <a:srgbClr val="FF0000"/>
                </a:solidFill>
                <a:latin typeface="Arial"/>
                <a:cs typeface="Arial"/>
              </a:rPr>
              <a:t>952</a:t>
            </a:r>
            <a:r>
              <a:rPr lang="en-US" sz="1400" b="1" dirty="0" smtClean="0">
                <a:solidFill>
                  <a:srgbClr val="FF0000"/>
                </a:solidFill>
                <a:latin typeface="Arial"/>
                <a:cs typeface="Arial"/>
              </a:rPr>
              <a:t> hPa</a:t>
            </a:r>
            <a:endParaRPr lang="en-US" sz="1400" b="1" dirty="0">
              <a:solidFill>
                <a:srgbClr val="FF0000"/>
              </a:solidFill>
              <a:latin typeface="Arial"/>
              <a:cs typeface="Arial"/>
            </a:endParaRPr>
          </a:p>
        </p:txBody>
      </p:sp>
      <p:sp>
        <p:nvSpPr>
          <p:cNvPr id="91" name="Rectangle 90"/>
          <p:cNvSpPr/>
          <p:nvPr/>
        </p:nvSpPr>
        <p:spPr>
          <a:xfrm>
            <a:off x="2900109" y="1196126"/>
            <a:ext cx="1239767" cy="523220"/>
          </a:xfrm>
          <a:prstGeom prst="rect">
            <a:avLst/>
          </a:prstGeom>
          <a:noFill/>
        </p:spPr>
        <p:txBody>
          <a:bodyPr wrap="square" lIns="91440" tIns="45720" rIns="91440" bIns="45720">
            <a:spAutoFit/>
          </a:bodyPr>
          <a:lstStyle/>
          <a:p>
            <a:pPr algn="ctr"/>
            <a:r>
              <a:rPr lang="en-US" sz="2800" b="1"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TPV 1</a:t>
            </a:r>
            <a:endParaRPr lang="en-US" sz="32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cxnSp>
        <p:nvCxnSpPr>
          <p:cNvPr id="92" name="Straight Arrow Connector 91"/>
          <p:cNvCxnSpPr/>
          <p:nvPr/>
        </p:nvCxnSpPr>
        <p:spPr>
          <a:xfrm flipH="1">
            <a:off x="2678975" y="1500068"/>
            <a:ext cx="349207" cy="479502"/>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93" name="Title 1"/>
          <p:cNvSpPr>
            <a:spLocks noGrp="1"/>
          </p:cNvSpPr>
          <p:nvPr>
            <p:ph type="title"/>
          </p:nvPr>
        </p:nvSpPr>
        <p:spPr>
          <a:xfrm>
            <a:off x="334283" y="-33716"/>
            <a:ext cx="8891111"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Synoptic Analysis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994294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1688954" y="6463861"/>
            <a:ext cx="797186" cy="2296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12095" y="5752346"/>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4916" y="6709073"/>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4578976" y="5743981"/>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Content Placeholder 2"/>
          <p:cNvSpPr>
            <a:spLocks noGrp="1"/>
          </p:cNvSpPr>
          <p:nvPr>
            <p:ph idx="1"/>
          </p:nvPr>
        </p:nvSpPr>
        <p:spPr>
          <a:xfrm>
            <a:off x="2988" y="5752346"/>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50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14" name="Group 13"/>
          <p:cNvGrpSpPr/>
          <p:nvPr/>
        </p:nvGrpSpPr>
        <p:grpSpPr>
          <a:xfrm>
            <a:off x="68976" y="5019755"/>
            <a:ext cx="9051640" cy="334008"/>
            <a:chOff x="68976" y="4963792"/>
            <a:chExt cx="9051640" cy="334008"/>
          </a:xfrm>
        </p:grpSpPr>
        <p:pic>
          <p:nvPicPr>
            <p:cNvPr id="15" name="Picture 14" descr="DT_theta_na_0.png"/>
            <p:cNvPicPr>
              <a:picLocks/>
            </p:cNvPicPr>
            <p:nvPr/>
          </p:nvPicPr>
          <p:blipFill rotWithShape="1">
            <a:blip r:embed="rId3">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16" name="TextBox 1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17" name="TextBox 1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18" name="TextBox 1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19" name="TextBox 1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20" name="TextBox 1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21" name="TextBox 2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22" name="TextBox 2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23" name="TextBox 2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24" name="TextBox 2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25" name="TextBox 2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26" name="TextBox 2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27" name="TextBox 2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28" name="TextBox 2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29" name="TextBox 2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31" name="TextBox 30"/>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32" name="TextBox 31"/>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33" name="TextBox 32"/>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34" name="TextBox 33"/>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35" name="TextBox 34"/>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37" name="TextBox 36"/>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39" name="TextBox 38"/>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40" name="TextBox 39"/>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41" name="TextBox 40"/>
            <p:cNvSpPr txBox="1"/>
            <p:nvPr/>
          </p:nvSpPr>
          <p:spPr>
            <a:xfrm>
              <a:off x="8724283" y="4963792"/>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63"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a:t>
            </a:r>
            <a:r>
              <a:rPr lang="en-US" sz="2400" dirty="0" smtClean="0">
                <a:latin typeface="Arial" panose="020B0604020202020204" pitchFamily="34" charset="0"/>
                <a:cs typeface="Arial" panose="020B0604020202020204" pitchFamily="34" charset="0"/>
              </a:rPr>
              <a:t>00 </a:t>
            </a:r>
            <a:r>
              <a:rPr lang="en-US" sz="2400" dirty="0" smtClean="0">
                <a:latin typeface="Arial" panose="020B0604020202020204" pitchFamily="34" charset="0"/>
                <a:cs typeface="Arial" panose="020B0604020202020204" pitchFamily="34" charset="0"/>
              </a:rPr>
              <a:t>UTC </a:t>
            </a:r>
            <a:r>
              <a:rPr lang="en-US" sz="2400" dirty="0">
                <a:latin typeface="Arial" panose="020B0604020202020204" pitchFamily="34" charset="0"/>
                <a:cs typeface="Arial" panose="020B0604020202020204" pitchFamily="34" charset="0"/>
              </a:rPr>
              <a:t>1</a:t>
            </a:r>
            <a:r>
              <a:rPr lang="en-US" sz="2400" dirty="0" smtClean="0">
                <a:latin typeface="Arial" panose="020B0604020202020204" pitchFamily="34" charset="0"/>
                <a:cs typeface="Arial" panose="020B0604020202020204" pitchFamily="34" charset="0"/>
              </a:rPr>
              <a:t> Jan 1997</a:t>
            </a:r>
            <a:endParaRPr lang="en-US" sz="2400" dirty="0">
              <a:latin typeface="Arial" panose="020B0604020202020204" pitchFamily="34" charset="0"/>
              <a:cs typeface="Arial" panose="020B0604020202020204" pitchFamily="34" charset="0"/>
            </a:endParaRPr>
          </a:p>
        </p:txBody>
      </p:sp>
      <p:grpSp>
        <p:nvGrpSpPr>
          <p:cNvPr id="61" name="Group 60"/>
          <p:cNvGrpSpPr/>
          <p:nvPr/>
        </p:nvGrpSpPr>
        <p:grpSpPr>
          <a:xfrm>
            <a:off x="1325910" y="5357253"/>
            <a:ext cx="3192602" cy="323538"/>
            <a:chOff x="1325910" y="5334973"/>
            <a:chExt cx="3192602" cy="323538"/>
          </a:xfrm>
        </p:grpSpPr>
        <p:pic>
          <p:nvPicPr>
            <p:cNvPr id="64" name="Picture 63" descr="250_jet_mslp_24.png"/>
            <p:cNvPicPr>
              <a:picLocks/>
            </p:cNvPicPr>
            <p:nvPr/>
          </p:nvPicPr>
          <p:blipFill rotWithShape="1">
            <a:blip r:embed="rId4">
              <a:extLst>
                <a:ext uri="{28A0092B-C50C-407E-A947-70E740481C1C}">
                  <a14:useLocalDpi xmlns:a14="http://schemas.microsoft.com/office/drawing/2010/main" val="0"/>
                </a:ext>
              </a:extLst>
            </a:blip>
            <a:srcRect l="10867" t="95111" r="58321" b="2074"/>
            <a:stretch/>
          </p:blipFill>
          <p:spPr>
            <a:xfrm>
              <a:off x="1325910" y="5386868"/>
              <a:ext cx="2743200" cy="155448"/>
            </a:xfrm>
            <a:prstGeom prst="rect">
              <a:avLst/>
            </a:prstGeom>
          </p:spPr>
        </p:pic>
        <p:sp>
          <p:nvSpPr>
            <p:cNvPr id="65" name="TextBox 64"/>
            <p:cNvSpPr txBox="1"/>
            <p:nvPr/>
          </p:nvSpPr>
          <p:spPr>
            <a:xfrm>
              <a:off x="1520680" y="5518911"/>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66" name="TextBox 65"/>
            <p:cNvSpPr txBox="1"/>
            <p:nvPr/>
          </p:nvSpPr>
          <p:spPr>
            <a:xfrm>
              <a:off x="1861499" y="5518911"/>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67" name="TextBox 66"/>
            <p:cNvSpPr txBox="1"/>
            <p:nvPr/>
          </p:nvSpPr>
          <p:spPr>
            <a:xfrm>
              <a:off x="2208083" y="552001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68" name="TextBox 67"/>
            <p:cNvSpPr txBox="1"/>
            <p:nvPr/>
          </p:nvSpPr>
          <p:spPr>
            <a:xfrm>
              <a:off x="2535648" y="5518911"/>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sp>
          <p:nvSpPr>
            <p:cNvPr id="69" name="TextBox 68"/>
            <p:cNvSpPr txBox="1"/>
            <p:nvPr/>
          </p:nvSpPr>
          <p:spPr>
            <a:xfrm>
              <a:off x="2879624" y="5518911"/>
              <a:ext cx="300556" cy="138499"/>
            </a:xfrm>
            <a:prstGeom prst="rect">
              <a:avLst/>
            </a:prstGeom>
            <a:noFill/>
          </p:spPr>
          <p:txBody>
            <a:bodyPr wrap="square" lIns="0" tIns="0" rIns="0" bIns="0" rtlCol="0">
              <a:spAutoFit/>
            </a:bodyPr>
            <a:lstStyle/>
            <a:p>
              <a:pPr algn="ctr"/>
              <a:r>
                <a:rPr lang="en-US" sz="900" dirty="0" smtClean="0">
                  <a:latin typeface="Arial"/>
                  <a:cs typeface="Arial"/>
                </a:rPr>
                <a:t>45</a:t>
              </a:r>
              <a:endParaRPr lang="en-US" sz="900" dirty="0">
                <a:latin typeface="Arial"/>
                <a:cs typeface="Arial"/>
              </a:endParaRPr>
            </a:p>
          </p:txBody>
        </p:sp>
        <p:sp>
          <p:nvSpPr>
            <p:cNvPr id="70" name="TextBox 69"/>
            <p:cNvSpPr txBox="1"/>
            <p:nvPr/>
          </p:nvSpPr>
          <p:spPr>
            <a:xfrm>
              <a:off x="3212745" y="5520012"/>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71" name="TextBox 70"/>
            <p:cNvSpPr txBox="1"/>
            <p:nvPr/>
          </p:nvSpPr>
          <p:spPr>
            <a:xfrm>
              <a:off x="3546207" y="5520012"/>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5</a:t>
              </a:r>
              <a:endParaRPr lang="en-US" sz="900" dirty="0">
                <a:latin typeface="Arial"/>
                <a:cs typeface="Arial"/>
              </a:endParaRPr>
            </a:p>
          </p:txBody>
        </p:sp>
        <p:sp>
          <p:nvSpPr>
            <p:cNvPr id="72" name="TextBox 71"/>
            <p:cNvSpPr txBox="1"/>
            <p:nvPr/>
          </p:nvSpPr>
          <p:spPr>
            <a:xfrm>
              <a:off x="4026408" y="5334973"/>
              <a:ext cx="492104"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grpSp>
      <p:grpSp>
        <p:nvGrpSpPr>
          <p:cNvPr id="73" name="Group 72"/>
          <p:cNvGrpSpPr/>
          <p:nvPr/>
        </p:nvGrpSpPr>
        <p:grpSpPr>
          <a:xfrm>
            <a:off x="4733894" y="5357253"/>
            <a:ext cx="3306095" cy="345842"/>
            <a:chOff x="4867109" y="5334973"/>
            <a:chExt cx="3306095" cy="345842"/>
          </a:xfrm>
        </p:grpSpPr>
        <p:pic>
          <p:nvPicPr>
            <p:cNvPr id="74" name="Picture 73" descr="250_jet_mslp_24.png"/>
            <p:cNvPicPr>
              <a:picLocks/>
            </p:cNvPicPr>
            <p:nvPr/>
          </p:nvPicPr>
          <p:blipFill rotWithShape="1">
            <a:blip r:embed="rId4">
              <a:extLst>
                <a:ext uri="{28A0092B-C50C-407E-A947-70E740481C1C}">
                  <a14:useLocalDpi xmlns:a14="http://schemas.microsoft.com/office/drawing/2010/main" val="0"/>
                </a:ext>
              </a:extLst>
            </a:blip>
            <a:srcRect l="49220" t="95259" r="17498" b="2074"/>
            <a:stretch/>
          </p:blipFill>
          <p:spPr>
            <a:xfrm>
              <a:off x="4867109" y="5386868"/>
              <a:ext cx="2743200" cy="155448"/>
            </a:xfrm>
            <a:prstGeom prst="rect">
              <a:avLst/>
            </a:prstGeom>
          </p:spPr>
        </p:pic>
        <p:sp>
          <p:nvSpPr>
            <p:cNvPr id="75" name="TextBox 74"/>
            <p:cNvSpPr txBox="1"/>
            <p:nvPr/>
          </p:nvSpPr>
          <p:spPr>
            <a:xfrm>
              <a:off x="5028125" y="5541215"/>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76" name="TextBox 75"/>
            <p:cNvSpPr txBox="1"/>
            <p:nvPr/>
          </p:nvSpPr>
          <p:spPr>
            <a:xfrm>
              <a:off x="5342301" y="5541215"/>
              <a:ext cx="300556" cy="138499"/>
            </a:xfrm>
            <a:prstGeom prst="rect">
              <a:avLst/>
            </a:prstGeom>
            <a:noFill/>
          </p:spPr>
          <p:txBody>
            <a:bodyPr wrap="square" lIns="0" tIns="0" rIns="0" bIns="0" rtlCol="0">
              <a:spAutoFit/>
            </a:bodyPr>
            <a:lstStyle/>
            <a:p>
              <a:pPr algn="ctr"/>
              <a:r>
                <a:rPr lang="en-US" sz="900" dirty="0" smtClean="0">
                  <a:latin typeface="Arial"/>
                  <a:cs typeface="Arial"/>
                </a:rPr>
                <a:t>60</a:t>
              </a:r>
              <a:endParaRPr lang="en-US" sz="900" dirty="0">
                <a:latin typeface="Arial"/>
                <a:cs typeface="Arial"/>
              </a:endParaRPr>
            </a:p>
          </p:txBody>
        </p:sp>
        <p:sp>
          <p:nvSpPr>
            <p:cNvPr id="77" name="TextBox 76"/>
            <p:cNvSpPr txBox="1"/>
            <p:nvPr/>
          </p:nvSpPr>
          <p:spPr>
            <a:xfrm>
              <a:off x="5644480" y="5542316"/>
              <a:ext cx="300556" cy="138499"/>
            </a:xfrm>
            <a:prstGeom prst="rect">
              <a:avLst/>
            </a:prstGeom>
            <a:noFill/>
          </p:spPr>
          <p:txBody>
            <a:bodyPr wrap="square" lIns="0" tIns="0" rIns="0" bIns="0" rtlCol="0">
              <a:spAutoFit/>
            </a:bodyPr>
            <a:lstStyle/>
            <a:p>
              <a:pPr algn="ctr"/>
              <a:r>
                <a:rPr lang="en-US" sz="900" dirty="0" smtClean="0">
                  <a:latin typeface="Arial"/>
                  <a:cs typeface="Arial"/>
                </a:rPr>
                <a:t>70</a:t>
              </a:r>
              <a:endParaRPr lang="en-US" sz="900" dirty="0">
                <a:latin typeface="Arial"/>
                <a:cs typeface="Arial"/>
              </a:endParaRPr>
            </a:p>
          </p:txBody>
        </p:sp>
        <p:sp>
          <p:nvSpPr>
            <p:cNvPr id="78" name="TextBox 77"/>
            <p:cNvSpPr txBox="1"/>
            <p:nvPr/>
          </p:nvSpPr>
          <p:spPr>
            <a:xfrm>
              <a:off x="5954283" y="5541215"/>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9" name="TextBox 78"/>
            <p:cNvSpPr txBox="1"/>
            <p:nvPr/>
          </p:nvSpPr>
          <p:spPr>
            <a:xfrm>
              <a:off x="6253854" y="5541215"/>
              <a:ext cx="300556" cy="138499"/>
            </a:xfrm>
            <a:prstGeom prst="rect">
              <a:avLst/>
            </a:prstGeom>
            <a:noFill/>
          </p:spPr>
          <p:txBody>
            <a:bodyPr wrap="square" lIns="0" tIns="0" rIns="0" bIns="0" rtlCol="0">
              <a:spAutoFit/>
            </a:bodyPr>
            <a:lstStyle/>
            <a:p>
              <a:pPr algn="ctr"/>
              <a:r>
                <a:rPr lang="en-US" sz="900" dirty="0" smtClean="0">
                  <a:latin typeface="Arial"/>
                  <a:cs typeface="Arial"/>
                </a:rPr>
                <a:t>90</a:t>
              </a:r>
              <a:endParaRPr lang="en-US" sz="900" dirty="0">
                <a:latin typeface="Arial"/>
                <a:cs typeface="Arial"/>
              </a:endParaRPr>
            </a:p>
          </p:txBody>
        </p:sp>
        <p:sp>
          <p:nvSpPr>
            <p:cNvPr id="80" name="TextBox 79"/>
            <p:cNvSpPr txBox="1"/>
            <p:nvPr/>
          </p:nvSpPr>
          <p:spPr>
            <a:xfrm>
              <a:off x="6551451"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sp>
          <p:nvSpPr>
            <p:cNvPr id="81" name="TextBox 80"/>
            <p:cNvSpPr txBox="1"/>
            <p:nvPr/>
          </p:nvSpPr>
          <p:spPr>
            <a:xfrm>
              <a:off x="6849389"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110</a:t>
              </a:r>
              <a:endParaRPr lang="en-US" sz="900" dirty="0">
                <a:latin typeface="Arial"/>
                <a:cs typeface="Arial"/>
              </a:endParaRPr>
            </a:p>
          </p:txBody>
        </p:sp>
        <p:sp>
          <p:nvSpPr>
            <p:cNvPr id="82" name="TextBox 81"/>
            <p:cNvSpPr txBox="1"/>
            <p:nvPr/>
          </p:nvSpPr>
          <p:spPr>
            <a:xfrm>
              <a:off x="7146631"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120</a:t>
              </a:r>
              <a:endParaRPr lang="en-US" sz="900" dirty="0">
                <a:latin typeface="Arial"/>
                <a:cs typeface="Arial"/>
              </a:endParaRPr>
            </a:p>
          </p:txBody>
        </p:sp>
        <p:sp>
          <p:nvSpPr>
            <p:cNvPr id="83" name="TextBox 82"/>
            <p:cNvSpPr txBox="1"/>
            <p:nvPr/>
          </p:nvSpPr>
          <p:spPr>
            <a:xfrm>
              <a:off x="7539136" y="5334973"/>
              <a:ext cx="634068" cy="230832"/>
            </a:xfrm>
            <a:prstGeom prst="rect">
              <a:avLst/>
            </a:prstGeom>
            <a:noFill/>
          </p:spPr>
          <p:txBody>
            <a:bodyPr wrap="square" rtlCol="0">
              <a:spAutoFit/>
            </a:bodyPr>
            <a:lstStyle/>
            <a:p>
              <a:pPr algn="ctr"/>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grpSp>
      <p:sp>
        <p:nvSpPr>
          <p:cNvPr id="87" name="Content Placeholder 2"/>
          <p:cNvSpPr txBox="1">
            <a:spLocks/>
          </p:cNvSpPr>
          <p:nvPr/>
        </p:nvSpPr>
        <p:spPr>
          <a:xfrm>
            <a:off x="4596880" y="5766457"/>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250-hPa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MSLP (hPa, black), PW (mm, shaded)</a:t>
            </a:r>
            <a:endParaRPr lang="en-US" sz="1600" baseline="30000" dirty="0">
              <a:latin typeface="Arial" panose="020B0604020202020204" pitchFamily="34" charset="0"/>
              <a:cs typeface="Arial" panose="020B0604020202020204" pitchFamily="34" charset="0"/>
            </a:endParaRPr>
          </a:p>
        </p:txBody>
      </p:sp>
      <p:pic>
        <p:nvPicPr>
          <p:cNvPr id="3" name="Picture 2" descr="DT_theta_19970101_0000.png"/>
          <p:cNvPicPr>
            <a:picLocks noChangeAspect="1"/>
          </p:cNvPicPr>
          <p:nvPr/>
        </p:nvPicPr>
        <p:blipFill rotWithShape="1">
          <a:blip r:embed="rId5">
            <a:extLst>
              <a:ext uri="{28A0092B-C50C-407E-A947-70E740481C1C}">
                <a14:useLocalDpi xmlns:a14="http://schemas.microsoft.com/office/drawing/2010/main" val="0"/>
              </a:ext>
            </a:extLst>
          </a:blip>
          <a:srcRect t="3473" b="5748"/>
          <a:stretch/>
        </p:blipFill>
        <p:spPr>
          <a:xfrm>
            <a:off x="-5875" y="990862"/>
            <a:ext cx="4595219" cy="3977640"/>
          </a:xfrm>
          <a:prstGeom prst="rect">
            <a:avLst/>
          </a:prstGeom>
        </p:spPr>
      </p:pic>
      <p:pic>
        <p:nvPicPr>
          <p:cNvPr id="7" name="Picture 6" descr="mslp_thick_jet_28.png"/>
          <p:cNvPicPr>
            <a:picLocks noChangeAspect="1"/>
          </p:cNvPicPr>
          <p:nvPr/>
        </p:nvPicPr>
        <p:blipFill rotWithShape="1">
          <a:blip r:embed="rId6">
            <a:extLst>
              <a:ext uri="{28A0092B-C50C-407E-A947-70E740481C1C}">
                <a14:useLocalDpi xmlns:a14="http://schemas.microsoft.com/office/drawing/2010/main" val="0"/>
              </a:ext>
            </a:extLst>
          </a:blip>
          <a:srcRect t="3665" b="9525"/>
          <a:stretch/>
        </p:blipFill>
        <p:spPr>
          <a:xfrm>
            <a:off x="4576268" y="977632"/>
            <a:ext cx="4586985" cy="3977640"/>
          </a:xfrm>
          <a:prstGeom prst="rect">
            <a:avLst/>
          </a:prstGeom>
        </p:spPr>
      </p:pic>
      <p:sp>
        <p:nvSpPr>
          <p:cNvPr id="84" name="TextBox 83"/>
          <p:cNvSpPr txBox="1"/>
          <p:nvPr/>
        </p:nvSpPr>
        <p:spPr>
          <a:xfrm>
            <a:off x="6421196" y="669855"/>
            <a:ext cx="2731986" cy="307777"/>
          </a:xfrm>
          <a:prstGeom prst="rect">
            <a:avLst/>
          </a:prstGeom>
          <a:noFill/>
        </p:spPr>
        <p:txBody>
          <a:bodyPr wrap="square" rtlCol="0">
            <a:spAutoFit/>
          </a:bodyPr>
          <a:lstStyle/>
          <a:p>
            <a:pPr algn="r"/>
            <a:r>
              <a:rPr lang="en-US" sz="1400" i="1" dirty="0" smtClean="0">
                <a:latin typeface="Arial"/>
                <a:cs typeface="Arial"/>
              </a:rPr>
              <a:t>Data Source: </a:t>
            </a:r>
            <a:r>
              <a:rPr lang="en-US" sz="1400" i="1" dirty="0" smtClean="0">
                <a:latin typeface="Arial"/>
                <a:cs typeface="Arial"/>
              </a:rPr>
              <a:t>0.5</a:t>
            </a:r>
            <a:r>
              <a:rPr lang="en-US" sz="1400" dirty="0" smtClean="0">
                <a:latin typeface="Arial" panose="020B0604020202020204" pitchFamily="34" charset="0"/>
                <a:cs typeface="Arial" panose="020B0604020202020204" pitchFamily="34" charset="0"/>
              </a:rPr>
              <a:t>° </a:t>
            </a:r>
            <a:r>
              <a:rPr lang="en-US" sz="1400" i="1" dirty="0" smtClean="0">
                <a:latin typeface="Arial"/>
                <a:cs typeface="Arial"/>
              </a:rPr>
              <a:t>ERA</a:t>
            </a:r>
            <a:r>
              <a:rPr lang="en-US" sz="1400" i="1" dirty="0" smtClean="0">
                <a:latin typeface="Arial"/>
                <a:cs typeface="Arial"/>
              </a:rPr>
              <a:t>-Interim</a:t>
            </a:r>
            <a:endParaRPr lang="en-US" sz="1400" i="1" dirty="0">
              <a:latin typeface="Arial"/>
              <a:cs typeface="Arial"/>
            </a:endParaRPr>
          </a:p>
        </p:txBody>
      </p:sp>
      <p:sp>
        <p:nvSpPr>
          <p:cNvPr id="85" name="Rectangle 84"/>
          <p:cNvSpPr/>
          <p:nvPr/>
        </p:nvSpPr>
        <p:spPr>
          <a:xfrm>
            <a:off x="2553669" y="1792436"/>
            <a:ext cx="1541533" cy="523220"/>
          </a:xfrm>
          <a:prstGeom prst="rect">
            <a:avLst/>
          </a:prstGeom>
          <a:noFill/>
        </p:spPr>
        <p:txBody>
          <a:bodyPr wrap="none" lIns="91440" tIns="45720" rIns="91440" bIns="45720">
            <a:spAutoFit/>
          </a:bodyPr>
          <a:lstStyle/>
          <a:p>
            <a:pPr algn="ctr"/>
            <a:r>
              <a:rPr lang="en-US" sz="2800" b="1"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“TPV 2”</a:t>
            </a:r>
            <a:endParaRPr lang="en-US" sz="32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cxnSp>
        <p:nvCxnSpPr>
          <p:cNvPr id="86" name="Straight Arrow Connector 85"/>
          <p:cNvCxnSpPr/>
          <p:nvPr/>
        </p:nvCxnSpPr>
        <p:spPr>
          <a:xfrm>
            <a:off x="3351567" y="2215350"/>
            <a:ext cx="166416" cy="470675"/>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88" name="Rectangle 87"/>
          <p:cNvSpPr/>
          <p:nvPr/>
        </p:nvSpPr>
        <p:spPr>
          <a:xfrm>
            <a:off x="7450638" y="2913681"/>
            <a:ext cx="676988" cy="523220"/>
          </a:xfrm>
          <a:prstGeom prst="rect">
            <a:avLst/>
          </a:prstGeom>
          <a:noFill/>
        </p:spPr>
        <p:txBody>
          <a:bodyPr wrap="none" lIns="91440" tIns="45720" rIns="91440" bIns="45720">
            <a:spAutoFit/>
          </a:bodyPr>
          <a:lstStyle/>
          <a:p>
            <a:pPr algn="ctr"/>
            <a:r>
              <a:rPr lang="en-US" sz="2800" b="1" cap="none" spc="0" dirty="0" smtClean="0">
                <a:ln w="25400">
                  <a:solidFill>
                    <a:schemeClr val="tx1"/>
                  </a:solidFill>
                  <a:prstDash val="solid"/>
                </a:ln>
                <a:solidFill>
                  <a:srgbClr val="660066"/>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CP</a:t>
            </a:r>
            <a:endParaRPr lang="en-US" sz="2800" b="1" cap="none" spc="0" dirty="0">
              <a:ln w="25400">
                <a:solidFill>
                  <a:schemeClr val="tx1"/>
                </a:solidFill>
                <a:prstDash val="solid"/>
              </a:ln>
              <a:solidFill>
                <a:srgbClr val="660066"/>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89" name="Rectangle 88"/>
          <p:cNvSpPr/>
          <p:nvPr/>
        </p:nvSpPr>
        <p:spPr>
          <a:xfrm>
            <a:off x="8071235" y="2311239"/>
            <a:ext cx="466669" cy="646331"/>
          </a:xfrm>
          <a:prstGeom prst="rect">
            <a:avLst/>
          </a:prstGeom>
          <a:noFill/>
        </p:spPr>
        <p:txBody>
          <a:bodyPr wrap="none" lIns="91440" tIns="45720" rIns="91440" bIns="45720">
            <a:spAutoFit/>
          </a:bodyPr>
          <a:lstStyle/>
          <a:p>
            <a:pPr algn="ctr"/>
            <a:r>
              <a:rPr lang="en-US" sz="3600" b="1" cap="none" spc="0" dirty="0" smtClean="0">
                <a:ln w="25400">
                  <a:solidFill>
                    <a:schemeClr val="tx1"/>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L</a:t>
            </a:r>
            <a:endParaRPr lang="en-US" sz="3200" b="1" cap="none" spc="0" dirty="0">
              <a:ln w="25400">
                <a:solidFill>
                  <a:schemeClr val="tx1"/>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90" name="TextBox 89"/>
          <p:cNvSpPr txBox="1"/>
          <p:nvPr/>
        </p:nvSpPr>
        <p:spPr>
          <a:xfrm>
            <a:off x="8136030" y="4650401"/>
            <a:ext cx="1007969" cy="307777"/>
          </a:xfrm>
          <a:prstGeom prst="rect">
            <a:avLst/>
          </a:prstGeom>
          <a:solidFill>
            <a:schemeClr val="bg1"/>
          </a:solidFill>
          <a:ln w="3175">
            <a:solidFill>
              <a:schemeClr val="tx1"/>
            </a:solidFill>
          </a:ln>
        </p:spPr>
        <p:txBody>
          <a:bodyPr wrap="square" rtlCol="0">
            <a:spAutoFit/>
          </a:bodyPr>
          <a:lstStyle/>
          <a:p>
            <a:pPr algn="r"/>
            <a:r>
              <a:rPr lang="en-US" sz="1400" b="1" dirty="0" smtClean="0">
                <a:solidFill>
                  <a:srgbClr val="FF0000"/>
                </a:solidFill>
                <a:latin typeface="Arial"/>
                <a:cs typeface="Arial"/>
              </a:rPr>
              <a:t>961</a:t>
            </a:r>
            <a:r>
              <a:rPr lang="en-US" sz="1400" b="1" dirty="0" smtClean="0">
                <a:solidFill>
                  <a:srgbClr val="FF0000"/>
                </a:solidFill>
                <a:latin typeface="Arial"/>
                <a:cs typeface="Arial"/>
              </a:rPr>
              <a:t> hPa</a:t>
            </a:r>
            <a:endParaRPr lang="en-US" sz="1400" b="1" dirty="0">
              <a:solidFill>
                <a:srgbClr val="FF0000"/>
              </a:solidFill>
              <a:latin typeface="Arial"/>
              <a:cs typeface="Arial"/>
            </a:endParaRPr>
          </a:p>
        </p:txBody>
      </p:sp>
      <p:sp>
        <p:nvSpPr>
          <p:cNvPr id="91" name="Rectangle 90"/>
          <p:cNvSpPr/>
          <p:nvPr/>
        </p:nvSpPr>
        <p:spPr>
          <a:xfrm>
            <a:off x="3021147" y="1279799"/>
            <a:ext cx="1239767" cy="523220"/>
          </a:xfrm>
          <a:prstGeom prst="rect">
            <a:avLst/>
          </a:prstGeom>
          <a:noFill/>
        </p:spPr>
        <p:txBody>
          <a:bodyPr wrap="square" lIns="91440" tIns="45720" rIns="91440" bIns="45720">
            <a:spAutoFit/>
          </a:bodyPr>
          <a:lstStyle/>
          <a:p>
            <a:pPr algn="ctr"/>
            <a:r>
              <a:rPr lang="en-US" sz="2800" b="1"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TPV 1</a:t>
            </a:r>
            <a:endParaRPr lang="en-US" sz="32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cxnSp>
        <p:nvCxnSpPr>
          <p:cNvPr id="92" name="Straight Arrow Connector 91"/>
          <p:cNvCxnSpPr/>
          <p:nvPr/>
        </p:nvCxnSpPr>
        <p:spPr>
          <a:xfrm flipH="1">
            <a:off x="2614358" y="1551992"/>
            <a:ext cx="492187" cy="1"/>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93" name="Title 1"/>
          <p:cNvSpPr>
            <a:spLocks noGrp="1"/>
          </p:cNvSpPr>
          <p:nvPr>
            <p:ph type="title"/>
          </p:nvPr>
        </p:nvSpPr>
        <p:spPr>
          <a:xfrm>
            <a:off x="334283" y="-33716"/>
            <a:ext cx="8891111"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Synoptic Analysis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098783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334284" y="-33716"/>
            <a:ext cx="641820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Evaluation of Forecast Skill</a:t>
            </a:r>
            <a:endParaRPr lang="en-US" sz="2800" b="1" dirty="0">
              <a:solidFill>
                <a:srgbClr val="FF0000"/>
              </a:solidFill>
              <a:latin typeface="Arial" panose="020B0604020202020204" pitchFamily="34" charset="0"/>
              <a:cs typeface="Arial" panose="020B0604020202020204" pitchFamily="34" charset="0"/>
            </a:endParaRPr>
          </a:p>
        </p:txBody>
      </p:sp>
      <p:sp>
        <p:nvSpPr>
          <p:cNvPr id="7" name="Content Placeholder 2"/>
          <p:cNvSpPr>
            <a:spLocks noGrp="1"/>
          </p:cNvSpPr>
          <p:nvPr>
            <p:ph idx="1"/>
          </p:nvPr>
        </p:nvSpPr>
        <p:spPr>
          <a:xfrm>
            <a:off x="457200" y="1083335"/>
            <a:ext cx="8229600" cy="4731802"/>
          </a:xfrm>
        </p:spPr>
        <p:txBody>
          <a:bodyPr>
            <a:normAutofit/>
          </a:bodyPr>
          <a:lstStyle/>
          <a:p>
            <a:r>
              <a:rPr lang="en-US" sz="2400" dirty="0" smtClean="0">
                <a:latin typeface="Arial" panose="020B0604020202020204" pitchFamily="34" charset="0"/>
                <a:cs typeface="Arial" panose="020B0604020202020204" pitchFamily="34" charset="0"/>
              </a:rPr>
              <a:t>Evaluate forecast skill of EC using version 2 of ESRL/PSD Global Ensemble Forecasting System (GEFS) reforecast dataset (Hamill et al. 2013)</a:t>
            </a:r>
          </a:p>
          <a:p>
            <a:pPr marL="0" indent="0">
              <a:lnSpc>
                <a:spcPct val="50000"/>
              </a:lnSpc>
              <a:buNone/>
            </a:pPr>
            <a:endParaRPr lang="en-US" sz="2400" dirty="0" smtClean="0">
              <a:latin typeface="Arial" panose="020B0604020202020204" pitchFamily="34" charset="0"/>
              <a:cs typeface="Arial" panose="020B0604020202020204" pitchFamily="34" charset="0"/>
            </a:endParaRPr>
          </a:p>
          <a:p>
            <a:pPr lvl="1"/>
            <a:r>
              <a:rPr lang="en-US" sz="2200" dirty="0" smtClean="0">
                <a:latin typeface="Arial" panose="020B0604020202020204" pitchFamily="34" charset="0"/>
                <a:cs typeface="Arial" panose="020B0604020202020204" pitchFamily="34" charset="0"/>
              </a:rPr>
              <a:t>Available once daily (0000 UTC) at 1° horizontal resolution</a:t>
            </a:r>
            <a:endParaRPr lang="en-US" sz="2200" dirty="0" smtClean="0">
              <a:latin typeface="Arial" panose="020B0604020202020204" pitchFamily="34" charset="0"/>
              <a:cs typeface="Arial" panose="020B0604020202020204" pitchFamily="34" charset="0"/>
            </a:endParaRPr>
          </a:p>
          <a:p>
            <a:endParaRPr lang="en-US" sz="2400" dirty="0">
              <a:solidFill>
                <a:srgbClr val="000000"/>
              </a:solidFill>
              <a:latin typeface="Arial" panose="020B0604020202020204" pitchFamily="34" charset="0"/>
              <a:cs typeface="Arial" panose="020B0604020202020204" pitchFamily="34" charset="0"/>
            </a:endParaRPr>
          </a:p>
          <a:p>
            <a:r>
              <a:rPr lang="en-US" sz="2400" dirty="0" smtClean="0">
                <a:solidFill>
                  <a:srgbClr val="000000"/>
                </a:solidFill>
                <a:latin typeface="Arial" panose="020B0604020202020204" pitchFamily="34" charset="0"/>
                <a:cs typeface="Arial" panose="020B0604020202020204" pitchFamily="34" charset="0"/>
              </a:rPr>
              <a:t>Use GEFS ensemble forecasts initialized at 0000 UTC 26 Dec 1996, 5.5 days prior to time of maximum intensity of EC in ERA-Interim</a:t>
            </a:r>
          </a:p>
          <a:p>
            <a:endParaRPr lang="en-US" sz="2400" dirty="0">
              <a:solidFill>
                <a:srgbClr val="000000"/>
              </a:solidFill>
              <a:latin typeface="Arial" panose="020B0604020202020204" pitchFamily="34" charset="0"/>
              <a:cs typeface="Arial" panose="020B0604020202020204" pitchFamily="34" charset="0"/>
            </a:endParaRPr>
          </a:p>
          <a:p>
            <a:r>
              <a:rPr lang="en-US" sz="2400" dirty="0" smtClean="0">
                <a:solidFill>
                  <a:srgbClr val="000000"/>
                </a:solidFill>
                <a:latin typeface="Arial" panose="020B0604020202020204" pitchFamily="34" charset="0"/>
                <a:cs typeface="Arial" panose="020B0604020202020204" pitchFamily="34" charset="0"/>
              </a:rPr>
              <a:t>Use ERA-Interim </a:t>
            </a:r>
            <a:r>
              <a:rPr lang="en-US" sz="2400" dirty="0" err="1" smtClean="0">
                <a:solidFill>
                  <a:srgbClr val="000000"/>
                </a:solidFill>
                <a:latin typeface="Arial" panose="020B0604020202020204" pitchFamily="34" charset="0"/>
                <a:cs typeface="Arial" panose="020B0604020202020204" pitchFamily="34" charset="0"/>
              </a:rPr>
              <a:t>regridded</a:t>
            </a:r>
            <a:r>
              <a:rPr lang="en-US" sz="2400" dirty="0" smtClean="0">
                <a:solidFill>
                  <a:srgbClr val="000000"/>
                </a:solidFill>
                <a:latin typeface="Arial" panose="020B0604020202020204" pitchFamily="34" charset="0"/>
                <a:cs typeface="Arial" panose="020B0604020202020204" pitchFamily="34" charset="0"/>
              </a:rPr>
              <a:t> to 1° horizontal resolution as verification</a:t>
            </a:r>
            <a:endParaRPr lang="en-US" sz="2000" dirty="0">
              <a:solidFill>
                <a:srgbClr val="000000"/>
              </a:solidFill>
              <a:latin typeface="Arial" panose="020B0604020202020204" pitchFamily="34" charset="0"/>
              <a:cs typeface="Arial" panose="020B0604020202020204" pitchFamily="34" charset="0"/>
            </a:endParaRPr>
          </a:p>
          <a:p>
            <a:pPr lvl="1"/>
            <a:endParaRPr lang="en-US" sz="1600" dirty="0">
              <a:solidFill>
                <a:srgbClr val="000000"/>
              </a:solidFill>
              <a:latin typeface="Arial" panose="020B0604020202020204" pitchFamily="34" charset="0"/>
              <a:cs typeface="Arial" panose="020B0604020202020204" pitchFamily="34" charset="0"/>
            </a:endParaRPr>
          </a:p>
          <a:p>
            <a:pPr lvl="1"/>
            <a:endParaRPr lang="en-US" sz="1600" dirty="0" smtClean="0">
              <a:solidFill>
                <a:srgbClr val="000000"/>
              </a:solidFill>
              <a:latin typeface="Arial" panose="020B0604020202020204" pitchFamily="34" charset="0"/>
              <a:cs typeface="Arial" panose="020B0604020202020204" pitchFamily="34" charset="0"/>
            </a:endParaRPr>
          </a:p>
          <a:p>
            <a:pPr lvl="1"/>
            <a:endParaRPr lang="en-US" sz="1600" dirty="0" smtClean="0">
              <a:solidFill>
                <a:srgbClr val="000000"/>
              </a:solidFill>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8795394"/>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Content Placeholder 2"/>
          <p:cNvSpPr>
            <a:spLocks noGrp="1"/>
          </p:cNvSpPr>
          <p:nvPr>
            <p:ph idx="1"/>
          </p:nvPr>
        </p:nvSpPr>
        <p:spPr>
          <a:xfrm>
            <a:off x="457200" y="1083335"/>
            <a:ext cx="8229600" cy="5245074"/>
          </a:xfrm>
        </p:spPr>
        <p:txBody>
          <a:bodyPr>
            <a:normAutofit/>
          </a:bodyPr>
          <a:lstStyle/>
          <a:p>
            <a:r>
              <a:rPr lang="en-US" sz="2400" dirty="0" smtClean="0">
                <a:latin typeface="Arial" panose="020B0604020202020204" pitchFamily="34" charset="0"/>
                <a:cs typeface="Arial" panose="020B0604020202020204" pitchFamily="34" charset="0"/>
              </a:rPr>
              <a:t>Forecast skill of EC is assessed in terms of a metric combining forecast track and intensity error of EC</a:t>
            </a:r>
          </a:p>
          <a:p>
            <a:endParaRPr lang="en-US" sz="2400" dirty="0">
              <a:solidFill>
                <a:srgbClr val="000000"/>
              </a:solidFill>
              <a:latin typeface="Arial" panose="020B0604020202020204" pitchFamily="34" charset="0"/>
              <a:cs typeface="Arial" panose="020B0604020202020204" pitchFamily="34" charset="0"/>
            </a:endParaRPr>
          </a:p>
          <a:p>
            <a:r>
              <a:rPr lang="en-US" sz="2400" dirty="0" smtClean="0">
                <a:solidFill>
                  <a:srgbClr val="000000"/>
                </a:solidFill>
                <a:latin typeface="Arial" panose="020B0604020202020204" pitchFamily="34" charset="0"/>
                <a:cs typeface="Arial" panose="020B0604020202020204" pitchFamily="34" charset="0"/>
              </a:rPr>
              <a:t>Metric calculated by adapting methodology of </a:t>
            </a:r>
            <a:r>
              <a:rPr lang="en-US" sz="2400" dirty="0" err="1" smtClean="0">
                <a:solidFill>
                  <a:srgbClr val="000000"/>
                </a:solidFill>
                <a:latin typeface="Arial" panose="020B0604020202020204" pitchFamily="34" charset="0"/>
                <a:cs typeface="Arial" panose="020B0604020202020204" pitchFamily="34" charset="0"/>
              </a:rPr>
              <a:t>Lamberson</a:t>
            </a:r>
            <a:r>
              <a:rPr lang="en-US" sz="2400" dirty="0" smtClean="0">
                <a:solidFill>
                  <a:srgbClr val="000000"/>
                </a:solidFill>
                <a:latin typeface="Arial" panose="020B0604020202020204" pitchFamily="34" charset="0"/>
                <a:cs typeface="Arial" panose="020B0604020202020204" pitchFamily="34" charset="0"/>
              </a:rPr>
              <a:t> et al. (2016) to rank ensembles by forecast accuracy in terms of track and intensity error for</a:t>
            </a:r>
            <a:r>
              <a:rPr lang="en-US" sz="2400" dirty="0" smtClean="0">
                <a:solidFill>
                  <a:srgbClr val="000000"/>
                </a:solidFill>
                <a:latin typeface="Arial" panose="020B0604020202020204" pitchFamily="34" charset="0"/>
                <a:cs typeface="Arial" panose="020B0604020202020204" pitchFamily="34" charset="0"/>
              </a:rPr>
              <a:t> EC Joachim (2011)</a:t>
            </a:r>
          </a:p>
          <a:p>
            <a:endParaRPr lang="en-US" sz="2400" dirty="0">
              <a:solidFill>
                <a:srgbClr val="000000"/>
              </a:solidFill>
              <a:latin typeface="Arial" panose="020B0604020202020204" pitchFamily="34" charset="0"/>
              <a:cs typeface="Arial" panose="020B0604020202020204" pitchFamily="34" charset="0"/>
            </a:endParaRPr>
          </a:p>
          <a:p>
            <a:r>
              <a:rPr lang="en-US" sz="2400" dirty="0">
                <a:solidFill>
                  <a:srgbClr val="000000"/>
                </a:solidFill>
                <a:latin typeface="Arial" panose="020B0604020202020204" pitchFamily="34" charset="0"/>
                <a:cs typeface="Arial" panose="020B0604020202020204" pitchFamily="34" charset="0"/>
              </a:rPr>
              <a:t>T</a:t>
            </a:r>
            <a:r>
              <a:rPr lang="en-US" sz="2400" dirty="0" smtClean="0">
                <a:solidFill>
                  <a:srgbClr val="000000"/>
                </a:solidFill>
                <a:latin typeface="Arial" panose="020B0604020202020204" pitchFamily="34" charset="0"/>
                <a:cs typeface="Arial" panose="020B0604020202020204" pitchFamily="34" charset="0"/>
              </a:rPr>
              <a:t>rack and intensity error is calculated every 12 h from 0000 UTC 30 Dec 1996 to 0000 UTC 1 Jan 1997 for each GEFS member</a:t>
            </a:r>
            <a:endParaRPr lang="en-US" sz="2000" dirty="0" smtClean="0">
              <a:solidFill>
                <a:srgbClr val="000000"/>
              </a:solidFill>
              <a:latin typeface="Arial" panose="020B0604020202020204" pitchFamily="34" charset="0"/>
              <a:cs typeface="Arial" panose="020B0604020202020204" pitchFamily="34" charset="0"/>
            </a:endParaRPr>
          </a:p>
          <a:p>
            <a:pPr lvl="1"/>
            <a:endParaRPr lang="en-US" sz="1600" dirty="0">
              <a:solidFill>
                <a:srgbClr val="000000"/>
              </a:solidFill>
              <a:latin typeface="Arial" panose="020B0604020202020204" pitchFamily="34" charset="0"/>
              <a:cs typeface="Arial" panose="020B0604020202020204" pitchFamily="34" charset="0"/>
            </a:endParaRPr>
          </a:p>
          <a:p>
            <a:pPr lvl="1"/>
            <a:endParaRPr lang="en-US" sz="1600" dirty="0">
              <a:solidFill>
                <a:srgbClr val="000000"/>
              </a:solidFill>
              <a:latin typeface="Arial" panose="020B0604020202020204" pitchFamily="34" charset="0"/>
              <a:cs typeface="Arial" panose="020B0604020202020204" pitchFamily="34" charset="0"/>
            </a:endParaRPr>
          </a:p>
          <a:p>
            <a:pPr lvl="1"/>
            <a:endParaRPr lang="en-US" sz="1600" dirty="0" smtClean="0">
              <a:solidFill>
                <a:srgbClr val="000000"/>
              </a:solidFill>
              <a:latin typeface="Arial" panose="020B0604020202020204" pitchFamily="34" charset="0"/>
              <a:cs typeface="Arial" panose="020B0604020202020204" pitchFamily="34" charset="0"/>
            </a:endParaRPr>
          </a:p>
          <a:p>
            <a:pPr lvl="1"/>
            <a:endParaRPr lang="en-US" sz="1600" dirty="0" smtClean="0">
              <a:solidFill>
                <a:srgbClr val="000000"/>
              </a:solidFill>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sp>
        <p:nvSpPr>
          <p:cNvPr id="8" name="Title 1"/>
          <p:cNvSpPr>
            <a:spLocks noGrp="1"/>
          </p:cNvSpPr>
          <p:nvPr>
            <p:ph type="title"/>
          </p:nvPr>
        </p:nvSpPr>
        <p:spPr>
          <a:xfrm>
            <a:off x="334284" y="-33716"/>
            <a:ext cx="641820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Evaluation of Forecast Skill</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415719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Content Placeholder 2"/>
          <p:cNvSpPr>
            <a:spLocks noGrp="1"/>
          </p:cNvSpPr>
          <p:nvPr>
            <p:ph idx="1"/>
          </p:nvPr>
        </p:nvSpPr>
        <p:spPr>
          <a:xfrm>
            <a:off x="457200" y="1083335"/>
            <a:ext cx="8229600" cy="5245074"/>
          </a:xfrm>
        </p:spPr>
        <p:txBody>
          <a:bodyPr>
            <a:normAutofit/>
          </a:bodyPr>
          <a:lstStyle/>
          <a:p>
            <a:r>
              <a:rPr lang="en-US" sz="2400" dirty="0" smtClean="0">
                <a:solidFill>
                  <a:srgbClr val="000000"/>
                </a:solidFill>
                <a:latin typeface="Arial" panose="020B0604020202020204" pitchFamily="34" charset="0"/>
                <a:cs typeface="Arial" panose="020B0604020202020204" pitchFamily="34" charset="0"/>
              </a:rPr>
              <a:t>Track error for each time is calculated as the great circle distance between th</a:t>
            </a:r>
            <a:r>
              <a:rPr lang="en-US" sz="2400" dirty="0" smtClean="0">
                <a:solidFill>
                  <a:srgbClr val="000000"/>
                </a:solidFill>
                <a:latin typeface="Arial" panose="020B0604020202020204" pitchFamily="34" charset="0"/>
                <a:cs typeface="Arial" panose="020B0604020202020204" pitchFamily="34" charset="0"/>
              </a:rPr>
              <a:t>e location </a:t>
            </a:r>
            <a:r>
              <a:rPr lang="en-US" sz="2400" dirty="0" smtClean="0">
                <a:solidFill>
                  <a:srgbClr val="000000"/>
                </a:solidFill>
                <a:latin typeface="Arial" panose="020B0604020202020204" pitchFamily="34" charset="0"/>
                <a:cs typeface="Arial" panose="020B0604020202020204" pitchFamily="34" charset="0"/>
              </a:rPr>
              <a:t>of the EC in ERA-Interim and in each GEFS member</a:t>
            </a:r>
          </a:p>
          <a:p>
            <a:pPr>
              <a:lnSpc>
                <a:spcPct val="50000"/>
              </a:lnSpc>
            </a:pPr>
            <a:endParaRPr lang="en-US" sz="2400" dirty="0" smtClean="0">
              <a:solidFill>
                <a:srgbClr val="000000"/>
              </a:solidFill>
              <a:latin typeface="Arial" panose="020B0604020202020204" pitchFamily="34" charset="0"/>
              <a:cs typeface="Arial" panose="020B0604020202020204" pitchFamily="34" charset="0"/>
            </a:endParaRPr>
          </a:p>
          <a:p>
            <a:pPr lvl="1"/>
            <a:r>
              <a:rPr lang="en-US" sz="2000" dirty="0">
                <a:solidFill>
                  <a:srgbClr val="000000"/>
                </a:solidFill>
                <a:latin typeface="Arial" panose="020B0604020202020204" pitchFamily="34" charset="0"/>
                <a:cs typeface="Arial" panose="020B0604020202020204" pitchFamily="34" charset="0"/>
              </a:rPr>
              <a:t>L</a:t>
            </a:r>
            <a:r>
              <a:rPr lang="en-US" sz="2000" dirty="0" smtClean="0">
                <a:solidFill>
                  <a:srgbClr val="000000"/>
                </a:solidFill>
                <a:latin typeface="Arial" panose="020B0604020202020204" pitchFamily="34" charset="0"/>
                <a:cs typeface="Arial" panose="020B0604020202020204" pitchFamily="34" charset="0"/>
              </a:rPr>
              <a:t>ocation of EC at a time </a:t>
            </a:r>
            <a:r>
              <a:rPr lang="en-US" sz="2000" dirty="0" smtClean="0">
                <a:solidFill>
                  <a:srgbClr val="000000"/>
                </a:solidFill>
                <a:latin typeface="Arial" panose="020B0604020202020204" pitchFamily="34" charset="0"/>
                <a:cs typeface="Arial" panose="020B0604020202020204" pitchFamily="34" charset="0"/>
              </a:rPr>
              <a:t>corresponds to </a:t>
            </a:r>
            <a:r>
              <a:rPr lang="en-US" sz="2000" dirty="0" smtClean="0">
                <a:solidFill>
                  <a:srgbClr val="000000"/>
                </a:solidFill>
                <a:latin typeface="Arial" panose="020B0604020202020204" pitchFamily="34" charset="0"/>
                <a:cs typeface="Arial" panose="020B0604020202020204" pitchFamily="34" charset="0"/>
              </a:rPr>
              <a:t>location of minimum MSLP value of EC at that time</a:t>
            </a:r>
          </a:p>
          <a:p>
            <a:pPr lvl="1"/>
            <a:endParaRPr lang="en-US" sz="1600" dirty="0">
              <a:solidFill>
                <a:srgbClr val="000000"/>
              </a:solidFill>
              <a:latin typeface="Arial" panose="020B0604020202020204" pitchFamily="34" charset="0"/>
              <a:cs typeface="Arial" panose="020B0604020202020204" pitchFamily="34" charset="0"/>
            </a:endParaRPr>
          </a:p>
          <a:p>
            <a:r>
              <a:rPr lang="en-US" sz="2400" dirty="0" smtClean="0">
                <a:solidFill>
                  <a:srgbClr val="000000"/>
                </a:solidFill>
                <a:latin typeface="Arial" panose="020B0604020202020204" pitchFamily="34" charset="0"/>
                <a:cs typeface="Arial" panose="020B0604020202020204" pitchFamily="34" charset="0"/>
              </a:rPr>
              <a:t>Intensity error for each time is calculated as the absolute difference in intensity of EC in ERA-Interim and in each GEFS member</a:t>
            </a:r>
          </a:p>
          <a:p>
            <a:pPr>
              <a:lnSpc>
                <a:spcPct val="50000"/>
              </a:lnSpc>
            </a:pPr>
            <a:endParaRPr lang="en-US" sz="2400" dirty="0" smtClean="0">
              <a:solidFill>
                <a:srgbClr val="000000"/>
              </a:solidFill>
              <a:latin typeface="Arial" panose="020B0604020202020204" pitchFamily="34" charset="0"/>
              <a:cs typeface="Arial" panose="020B0604020202020204" pitchFamily="34" charset="0"/>
            </a:endParaRPr>
          </a:p>
          <a:p>
            <a:pPr lvl="1"/>
            <a:r>
              <a:rPr lang="en-US" sz="2000" dirty="0">
                <a:solidFill>
                  <a:srgbClr val="000000"/>
                </a:solidFill>
                <a:latin typeface="Arial" panose="020B0604020202020204" pitchFamily="34" charset="0"/>
                <a:cs typeface="Arial" panose="020B0604020202020204" pitchFamily="34" charset="0"/>
              </a:rPr>
              <a:t>I</a:t>
            </a:r>
            <a:r>
              <a:rPr lang="en-US" sz="2000" dirty="0" smtClean="0">
                <a:solidFill>
                  <a:srgbClr val="000000"/>
                </a:solidFill>
                <a:latin typeface="Arial" panose="020B0604020202020204" pitchFamily="34" charset="0"/>
                <a:cs typeface="Arial" panose="020B0604020202020204" pitchFamily="34" charset="0"/>
              </a:rPr>
              <a:t>ntensity of EC at a time corresponds to minimum MSLP value of EC at that time</a:t>
            </a:r>
            <a:endParaRPr lang="en-US" sz="2000" dirty="0">
              <a:solidFill>
                <a:srgbClr val="000000"/>
              </a:solidFill>
              <a:latin typeface="Arial" panose="020B0604020202020204" pitchFamily="34" charset="0"/>
              <a:cs typeface="Arial" panose="020B0604020202020204" pitchFamily="34" charset="0"/>
            </a:endParaRPr>
          </a:p>
          <a:p>
            <a:pPr lvl="1"/>
            <a:endParaRPr lang="en-US" sz="1600" dirty="0" smtClean="0">
              <a:solidFill>
                <a:srgbClr val="000000"/>
              </a:solidFill>
              <a:latin typeface="Arial" panose="020B0604020202020204" pitchFamily="34" charset="0"/>
              <a:cs typeface="Arial" panose="020B0604020202020204" pitchFamily="34" charset="0"/>
            </a:endParaRPr>
          </a:p>
          <a:p>
            <a:pPr lvl="1"/>
            <a:endParaRPr lang="en-US" sz="1600" dirty="0" smtClean="0">
              <a:solidFill>
                <a:srgbClr val="000000"/>
              </a:solidFill>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sp>
        <p:nvSpPr>
          <p:cNvPr id="8" name="Title 1"/>
          <p:cNvSpPr>
            <a:spLocks noGrp="1"/>
          </p:cNvSpPr>
          <p:nvPr>
            <p:ph type="title"/>
          </p:nvPr>
        </p:nvSpPr>
        <p:spPr>
          <a:xfrm>
            <a:off x="334284" y="-33716"/>
            <a:ext cx="641820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Evaluation of Forecast Skill</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674609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083334"/>
            <a:ext cx="8433053" cy="5042829"/>
          </a:xfrm>
        </p:spPr>
        <p:txBody>
          <a:bodyPr anchor="ctr">
            <a:normAutofit/>
          </a:bodyPr>
          <a:lstStyle/>
          <a:p>
            <a:pPr marL="0" indent="0" algn="ctr">
              <a:buNone/>
            </a:pPr>
            <a:r>
              <a:rPr lang="en-US" sz="7200" dirty="0" smtClean="0">
                <a:solidFill>
                  <a:srgbClr val="FF0000"/>
                </a:solidFill>
                <a:latin typeface="Arial" panose="020B0604020202020204" pitchFamily="34" charset="0"/>
                <a:cs typeface="Arial" panose="020B0604020202020204" pitchFamily="34" charset="0"/>
              </a:rPr>
              <a:t>Literature </a:t>
            </a:r>
          </a:p>
          <a:p>
            <a:pPr marL="0" indent="0" algn="ctr">
              <a:buNone/>
            </a:pPr>
            <a:r>
              <a:rPr lang="en-US" sz="7200" dirty="0" smtClean="0">
                <a:solidFill>
                  <a:srgbClr val="FF0000"/>
                </a:solidFill>
                <a:latin typeface="Arial" panose="020B0604020202020204" pitchFamily="34" charset="0"/>
                <a:cs typeface="Arial" panose="020B0604020202020204" pitchFamily="34" charset="0"/>
              </a:rPr>
              <a:t>Review</a:t>
            </a:r>
            <a:endParaRPr lang="en-US" sz="7200" dirty="0" smtClean="0">
              <a:solidFill>
                <a:srgbClr val="FF0000"/>
              </a:solidFill>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spTree>
    <p:extLst>
      <p:ext uri="{BB962C8B-B14F-4D97-AF65-F5344CB8AC3E}">
        <p14:creationId xmlns:p14="http://schemas.microsoft.com/office/powerpoint/2010/main" val="3285711697"/>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Content Placeholder 2"/>
          <p:cNvSpPr>
            <a:spLocks noGrp="1"/>
          </p:cNvSpPr>
          <p:nvPr>
            <p:ph idx="1"/>
          </p:nvPr>
        </p:nvSpPr>
        <p:spPr>
          <a:xfrm>
            <a:off x="457200" y="1083335"/>
            <a:ext cx="8229600" cy="5245074"/>
          </a:xfrm>
        </p:spPr>
        <p:txBody>
          <a:bodyPr>
            <a:normAutofit/>
          </a:bodyPr>
          <a:lstStyle/>
          <a:p>
            <a:r>
              <a:rPr lang="en-US" sz="2400" dirty="0">
                <a:solidFill>
                  <a:srgbClr val="000000"/>
                </a:solidFill>
                <a:latin typeface="Arial" panose="020B0604020202020204" pitchFamily="34" charset="0"/>
                <a:cs typeface="Arial" panose="020B0604020202020204" pitchFamily="34" charset="0"/>
              </a:rPr>
              <a:t>T</a:t>
            </a:r>
            <a:r>
              <a:rPr lang="en-US" sz="2400" dirty="0" smtClean="0">
                <a:solidFill>
                  <a:srgbClr val="000000"/>
                </a:solidFill>
                <a:latin typeface="Arial" panose="020B0604020202020204" pitchFamily="34" charset="0"/>
                <a:cs typeface="Arial" panose="020B0604020202020204" pitchFamily="34" charset="0"/>
              </a:rPr>
              <a:t>rack and intensity errors are then averaged over time, and the GEFS members are ranked 1–11 for both track and intensity, with 1 corresponding to member with lowest average error</a:t>
            </a:r>
          </a:p>
          <a:p>
            <a:pPr marL="0" indent="0">
              <a:buNone/>
            </a:pPr>
            <a:endParaRPr lang="en-US" sz="2400" dirty="0">
              <a:solidFill>
                <a:srgbClr val="000000"/>
              </a:solidFill>
              <a:latin typeface="Arial" panose="020B0604020202020204" pitchFamily="34" charset="0"/>
              <a:cs typeface="Arial" panose="020B0604020202020204" pitchFamily="34" charset="0"/>
            </a:endParaRPr>
          </a:p>
          <a:p>
            <a:r>
              <a:rPr lang="en-US" sz="2400" dirty="0" smtClean="0">
                <a:solidFill>
                  <a:srgbClr val="000000"/>
                </a:solidFill>
                <a:latin typeface="Arial" panose="020B0604020202020204" pitchFamily="34" charset="0"/>
                <a:cs typeface="Arial" panose="020B0604020202020204" pitchFamily="34" charset="0"/>
              </a:rPr>
              <a:t>The track error rank is added with the intensity error rank to determine a combined track and intensity error rank for each GEFS member</a:t>
            </a:r>
          </a:p>
          <a:p>
            <a:endParaRPr lang="en-US" sz="2400" dirty="0">
              <a:solidFill>
                <a:srgbClr val="000000"/>
              </a:solidFill>
              <a:latin typeface="Arial" panose="020B0604020202020204" pitchFamily="34" charset="0"/>
              <a:cs typeface="Arial" panose="020B0604020202020204" pitchFamily="34" charset="0"/>
            </a:endParaRPr>
          </a:p>
          <a:p>
            <a:r>
              <a:rPr lang="en-US" sz="2400" dirty="0" smtClean="0">
                <a:solidFill>
                  <a:srgbClr val="000000"/>
                </a:solidFill>
                <a:latin typeface="Arial" panose="020B0604020202020204" pitchFamily="34" charset="0"/>
                <a:cs typeface="Arial" panose="020B0604020202020204" pitchFamily="34" charset="0"/>
              </a:rPr>
              <a:t>The GEFS member with the lowest and highest combined track and intensity error rank will be considered the best and worst member, respectively</a:t>
            </a:r>
            <a:endParaRPr lang="en-US" sz="2000" dirty="0">
              <a:solidFill>
                <a:srgbClr val="000000"/>
              </a:solidFill>
              <a:latin typeface="Arial" panose="020B0604020202020204" pitchFamily="34" charset="0"/>
              <a:cs typeface="Arial" panose="020B0604020202020204" pitchFamily="34" charset="0"/>
            </a:endParaRPr>
          </a:p>
          <a:p>
            <a:pPr lvl="1"/>
            <a:endParaRPr lang="en-US" sz="1600" dirty="0" smtClean="0">
              <a:solidFill>
                <a:srgbClr val="000000"/>
              </a:solidFill>
              <a:latin typeface="Arial" panose="020B0604020202020204" pitchFamily="34" charset="0"/>
              <a:cs typeface="Arial" panose="020B0604020202020204" pitchFamily="34" charset="0"/>
            </a:endParaRPr>
          </a:p>
          <a:p>
            <a:pPr lvl="1"/>
            <a:endParaRPr lang="en-US" sz="1600" dirty="0" smtClean="0">
              <a:solidFill>
                <a:srgbClr val="000000"/>
              </a:solidFill>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sp>
        <p:nvSpPr>
          <p:cNvPr id="8" name="Title 1"/>
          <p:cNvSpPr>
            <a:spLocks noGrp="1"/>
          </p:cNvSpPr>
          <p:nvPr>
            <p:ph type="title"/>
          </p:nvPr>
        </p:nvSpPr>
        <p:spPr>
          <a:xfrm>
            <a:off x="334284" y="-33716"/>
            <a:ext cx="641820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Evaluation of Forecast Skill</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0433788"/>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334283" y="-33716"/>
            <a:ext cx="8891111"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Results: GEFS Members Ranked by Skill</a:t>
            </a:r>
            <a:endParaRPr lang="en-US" sz="2800" b="1" dirty="0">
              <a:solidFill>
                <a:srgbClr val="FF0000"/>
              </a:solidFill>
              <a:latin typeface="Arial" panose="020B0604020202020204" pitchFamily="34" charset="0"/>
              <a:cs typeface="Arial" panose="020B060402020202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4079215993"/>
              </p:ext>
            </p:extLst>
          </p:nvPr>
        </p:nvGraphicFramePr>
        <p:xfrm>
          <a:off x="827477" y="1173905"/>
          <a:ext cx="7686704" cy="5021494"/>
        </p:xfrm>
        <a:graphic>
          <a:graphicData uri="http://schemas.openxmlformats.org/drawingml/2006/table">
            <a:tbl>
              <a:tblPr firstRow="1" bandRow="1">
                <a:tableStyleId>{5940675A-B579-460E-94D1-54222C63F5DA}</a:tableStyleId>
              </a:tblPr>
              <a:tblGrid>
                <a:gridCol w="1921676"/>
                <a:gridCol w="1921676"/>
                <a:gridCol w="1921676"/>
                <a:gridCol w="1921676"/>
              </a:tblGrid>
              <a:tr h="942254">
                <a:tc>
                  <a:txBody>
                    <a:bodyPr/>
                    <a:lstStyle/>
                    <a:p>
                      <a:pPr algn="ctr"/>
                      <a:r>
                        <a:rPr lang="en-US" b="1" dirty="0" smtClean="0">
                          <a:latin typeface="Arial"/>
                          <a:cs typeface="Arial"/>
                        </a:rPr>
                        <a:t>Member</a:t>
                      </a:r>
                      <a:endParaRPr lang="en-US" b="1" dirty="0">
                        <a:latin typeface="Arial"/>
                        <a:cs typeface="Arial"/>
                      </a:endParaRPr>
                    </a:p>
                  </a:txBody>
                  <a:tcPr anchor="b">
                    <a:solidFill>
                      <a:schemeClr val="bg1">
                        <a:lumMod val="85000"/>
                      </a:schemeClr>
                    </a:solidFill>
                  </a:tcPr>
                </a:tc>
                <a:tc>
                  <a:txBody>
                    <a:bodyPr/>
                    <a:lstStyle/>
                    <a:p>
                      <a:pPr algn="ctr"/>
                      <a:r>
                        <a:rPr lang="en-US" b="1" dirty="0" smtClean="0">
                          <a:latin typeface="Arial"/>
                          <a:cs typeface="Arial"/>
                        </a:rPr>
                        <a:t>Track error  rank</a:t>
                      </a:r>
                      <a:endParaRPr lang="en-US" b="1" dirty="0">
                        <a:latin typeface="Arial"/>
                        <a:cs typeface="Arial"/>
                      </a:endParaRPr>
                    </a:p>
                  </a:txBody>
                  <a:tcPr anchor="b">
                    <a:solidFill>
                      <a:schemeClr val="bg1">
                        <a:lumMod val="85000"/>
                      </a:schemeClr>
                    </a:solidFill>
                  </a:tcPr>
                </a:tc>
                <a:tc>
                  <a:txBody>
                    <a:bodyPr/>
                    <a:lstStyle/>
                    <a:p>
                      <a:pPr algn="ctr"/>
                      <a:r>
                        <a:rPr lang="en-US" b="1" dirty="0" smtClean="0">
                          <a:latin typeface="Arial"/>
                          <a:cs typeface="Arial"/>
                        </a:rPr>
                        <a:t>Intensity error rank</a:t>
                      </a:r>
                      <a:endParaRPr lang="en-US" b="1" dirty="0">
                        <a:latin typeface="Arial"/>
                        <a:cs typeface="Arial"/>
                      </a:endParaRPr>
                    </a:p>
                  </a:txBody>
                  <a:tcPr anchor="b">
                    <a:solidFill>
                      <a:schemeClr val="bg1">
                        <a:lumMod val="85000"/>
                      </a:schemeClr>
                    </a:solidFill>
                  </a:tcPr>
                </a:tc>
                <a:tc>
                  <a:txBody>
                    <a:bodyPr/>
                    <a:lstStyle/>
                    <a:p>
                      <a:pPr algn="ctr"/>
                      <a:r>
                        <a:rPr lang="en-US" b="1" dirty="0" smtClean="0">
                          <a:latin typeface="Arial"/>
                          <a:cs typeface="Arial"/>
                        </a:rPr>
                        <a:t>Summed intensity</a:t>
                      </a:r>
                      <a:r>
                        <a:rPr lang="en-US" b="1" baseline="0" dirty="0" smtClean="0">
                          <a:latin typeface="Arial"/>
                          <a:cs typeface="Arial"/>
                        </a:rPr>
                        <a:t> and track error rank</a:t>
                      </a:r>
                      <a:endParaRPr lang="en-US" b="1" dirty="0">
                        <a:latin typeface="Arial"/>
                        <a:cs typeface="Arial"/>
                      </a:endParaRPr>
                    </a:p>
                  </a:txBody>
                  <a:tcPr anchor="b">
                    <a:solidFill>
                      <a:schemeClr val="bg1">
                        <a:lumMod val="85000"/>
                      </a:schemeClr>
                    </a:solidFill>
                  </a:tcPr>
                </a:tc>
              </a:tr>
              <a:tr h="370840">
                <a:tc>
                  <a:txBody>
                    <a:bodyPr/>
                    <a:lstStyle/>
                    <a:p>
                      <a:pPr algn="ctr"/>
                      <a:r>
                        <a:rPr lang="en-US" dirty="0" smtClean="0">
                          <a:latin typeface="Arial"/>
                          <a:cs typeface="Arial"/>
                        </a:rPr>
                        <a:t>8</a:t>
                      </a:r>
                    </a:p>
                  </a:txBody>
                  <a:tcPr/>
                </a:tc>
                <a:tc>
                  <a:txBody>
                    <a:bodyPr/>
                    <a:lstStyle/>
                    <a:p>
                      <a:pPr algn="ctr"/>
                      <a:r>
                        <a:rPr lang="en-US" dirty="0" smtClean="0">
                          <a:latin typeface="Arial"/>
                          <a:cs typeface="Arial"/>
                        </a:rPr>
                        <a:t>2</a:t>
                      </a:r>
                      <a:endParaRPr lang="en-US" dirty="0">
                        <a:latin typeface="Arial"/>
                        <a:cs typeface="Arial"/>
                      </a:endParaRPr>
                    </a:p>
                  </a:txBody>
                  <a:tcPr/>
                </a:tc>
                <a:tc>
                  <a:txBody>
                    <a:bodyPr/>
                    <a:lstStyle/>
                    <a:p>
                      <a:pPr algn="ctr"/>
                      <a:r>
                        <a:rPr lang="en-US" dirty="0" smtClean="0">
                          <a:latin typeface="Arial"/>
                          <a:cs typeface="Arial"/>
                        </a:rPr>
                        <a:t>2</a:t>
                      </a:r>
                      <a:endParaRPr lang="en-US" dirty="0">
                        <a:latin typeface="Arial"/>
                        <a:cs typeface="Arial"/>
                      </a:endParaRPr>
                    </a:p>
                  </a:txBody>
                  <a:tcPr/>
                </a:tc>
                <a:tc>
                  <a:txBody>
                    <a:bodyPr/>
                    <a:lstStyle/>
                    <a:p>
                      <a:pPr algn="ctr"/>
                      <a:r>
                        <a:rPr lang="en-US" dirty="0" smtClean="0">
                          <a:latin typeface="Arial"/>
                          <a:cs typeface="Arial"/>
                        </a:rPr>
                        <a:t>4</a:t>
                      </a:r>
                      <a:endParaRPr lang="en-US" dirty="0">
                        <a:latin typeface="Arial"/>
                        <a:cs typeface="Arial"/>
                      </a:endParaRPr>
                    </a:p>
                  </a:txBody>
                  <a:tcPr/>
                </a:tc>
              </a:tr>
              <a:tr h="370840">
                <a:tc>
                  <a:txBody>
                    <a:bodyPr/>
                    <a:lstStyle/>
                    <a:p>
                      <a:pPr algn="ctr"/>
                      <a:r>
                        <a:rPr lang="en-US" dirty="0" smtClean="0">
                          <a:latin typeface="Arial"/>
                          <a:cs typeface="Arial"/>
                        </a:rPr>
                        <a:t>6</a:t>
                      </a:r>
                      <a:endParaRPr lang="en-US" dirty="0">
                        <a:latin typeface="Arial"/>
                        <a:cs typeface="Arial"/>
                      </a:endParaRPr>
                    </a:p>
                  </a:txBody>
                  <a:tcPr/>
                </a:tc>
                <a:tc>
                  <a:txBody>
                    <a:bodyPr/>
                    <a:lstStyle/>
                    <a:p>
                      <a:pPr algn="ctr"/>
                      <a:r>
                        <a:rPr lang="en-US" dirty="0" smtClean="0">
                          <a:latin typeface="Arial"/>
                          <a:cs typeface="Arial"/>
                        </a:rPr>
                        <a:t>5</a:t>
                      </a:r>
                      <a:endParaRPr lang="en-US" dirty="0">
                        <a:latin typeface="Arial"/>
                        <a:cs typeface="Arial"/>
                      </a:endParaRPr>
                    </a:p>
                  </a:txBody>
                  <a:tcPr/>
                </a:tc>
                <a:tc>
                  <a:txBody>
                    <a:bodyPr/>
                    <a:lstStyle/>
                    <a:p>
                      <a:pPr algn="ctr"/>
                      <a:r>
                        <a:rPr lang="en-US" dirty="0" smtClean="0">
                          <a:latin typeface="Arial"/>
                          <a:cs typeface="Arial"/>
                        </a:rPr>
                        <a:t>1</a:t>
                      </a:r>
                      <a:endParaRPr lang="en-US" dirty="0">
                        <a:latin typeface="Arial"/>
                        <a:cs typeface="Arial"/>
                      </a:endParaRPr>
                    </a:p>
                  </a:txBody>
                  <a:tcPr/>
                </a:tc>
                <a:tc>
                  <a:txBody>
                    <a:bodyPr/>
                    <a:lstStyle/>
                    <a:p>
                      <a:pPr algn="ctr"/>
                      <a:r>
                        <a:rPr lang="en-US" dirty="0" smtClean="0">
                          <a:latin typeface="Arial"/>
                          <a:cs typeface="Arial"/>
                        </a:rPr>
                        <a:t>6</a:t>
                      </a:r>
                      <a:endParaRPr lang="en-US" dirty="0">
                        <a:latin typeface="Arial"/>
                        <a:cs typeface="Arial"/>
                      </a:endParaRPr>
                    </a:p>
                  </a:txBody>
                  <a:tcPr/>
                </a:tc>
              </a:tr>
              <a:tr h="370840">
                <a:tc>
                  <a:txBody>
                    <a:bodyPr/>
                    <a:lstStyle/>
                    <a:p>
                      <a:pPr algn="ctr"/>
                      <a:r>
                        <a:rPr lang="en-US" dirty="0" smtClean="0">
                          <a:latin typeface="Arial"/>
                          <a:cs typeface="Arial"/>
                        </a:rPr>
                        <a:t>2</a:t>
                      </a:r>
                      <a:endParaRPr lang="en-US" dirty="0">
                        <a:latin typeface="Arial"/>
                        <a:cs typeface="Arial"/>
                      </a:endParaRPr>
                    </a:p>
                  </a:txBody>
                  <a:tcPr/>
                </a:tc>
                <a:tc>
                  <a:txBody>
                    <a:bodyPr/>
                    <a:lstStyle/>
                    <a:p>
                      <a:pPr algn="ctr"/>
                      <a:r>
                        <a:rPr lang="en-US" dirty="0" smtClean="0">
                          <a:latin typeface="Arial"/>
                          <a:cs typeface="Arial"/>
                        </a:rPr>
                        <a:t>6</a:t>
                      </a:r>
                      <a:endParaRPr lang="en-US" dirty="0">
                        <a:latin typeface="Arial"/>
                        <a:cs typeface="Arial"/>
                      </a:endParaRPr>
                    </a:p>
                  </a:txBody>
                  <a:tcPr/>
                </a:tc>
                <a:tc>
                  <a:txBody>
                    <a:bodyPr/>
                    <a:lstStyle/>
                    <a:p>
                      <a:pPr algn="ctr"/>
                      <a:r>
                        <a:rPr lang="en-US" dirty="0" smtClean="0">
                          <a:latin typeface="Arial"/>
                          <a:cs typeface="Arial"/>
                        </a:rPr>
                        <a:t>3</a:t>
                      </a:r>
                    </a:p>
                  </a:txBody>
                  <a:tcPr/>
                </a:tc>
                <a:tc>
                  <a:txBody>
                    <a:bodyPr/>
                    <a:lstStyle/>
                    <a:p>
                      <a:pPr algn="ctr"/>
                      <a:r>
                        <a:rPr lang="en-US" dirty="0" smtClean="0">
                          <a:latin typeface="Arial"/>
                          <a:cs typeface="Arial"/>
                        </a:rPr>
                        <a:t>9</a:t>
                      </a:r>
                      <a:endParaRPr lang="en-US" dirty="0">
                        <a:latin typeface="Arial"/>
                        <a:cs typeface="Arial"/>
                      </a:endParaRPr>
                    </a:p>
                  </a:txBody>
                  <a:tcPr/>
                </a:tc>
              </a:tr>
              <a:tr h="370840">
                <a:tc>
                  <a:txBody>
                    <a:bodyPr/>
                    <a:lstStyle/>
                    <a:p>
                      <a:pPr algn="ctr"/>
                      <a:r>
                        <a:rPr lang="en-US" dirty="0" smtClean="0">
                          <a:latin typeface="Arial"/>
                          <a:cs typeface="Arial"/>
                        </a:rPr>
                        <a:t>5</a:t>
                      </a:r>
                    </a:p>
                  </a:txBody>
                  <a:tcPr/>
                </a:tc>
                <a:tc>
                  <a:txBody>
                    <a:bodyPr/>
                    <a:lstStyle/>
                    <a:p>
                      <a:pPr algn="ctr"/>
                      <a:r>
                        <a:rPr lang="en-US" dirty="0" smtClean="0">
                          <a:latin typeface="Arial"/>
                          <a:cs typeface="Arial"/>
                        </a:rPr>
                        <a:t>4</a:t>
                      </a:r>
                      <a:endParaRPr lang="en-US" dirty="0">
                        <a:latin typeface="Arial"/>
                        <a:cs typeface="Arial"/>
                      </a:endParaRPr>
                    </a:p>
                  </a:txBody>
                  <a:tcPr/>
                </a:tc>
                <a:tc>
                  <a:txBody>
                    <a:bodyPr/>
                    <a:lstStyle/>
                    <a:p>
                      <a:pPr algn="ctr"/>
                      <a:r>
                        <a:rPr lang="en-US" dirty="0" smtClean="0">
                          <a:latin typeface="Arial"/>
                          <a:cs typeface="Arial"/>
                        </a:rPr>
                        <a:t>6</a:t>
                      </a:r>
                      <a:endParaRPr lang="en-US" dirty="0">
                        <a:latin typeface="Arial"/>
                        <a:cs typeface="Arial"/>
                      </a:endParaRPr>
                    </a:p>
                  </a:txBody>
                  <a:tcPr/>
                </a:tc>
                <a:tc>
                  <a:txBody>
                    <a:bodyPr/>
                    <a:lstStyle/>
                    <a:p>
                      <a:pPr algn="ctr"/>
                      <a:r>
                        <a:rPr lang="en-US" dirty="0" smtClean="0">
                          <a:latin typeface="Arial"/>
                          <a:cs typeface="Arial"/>
                        </a:rPr>
                        <a:t>10</a:t>
                      </a:r>
                      <a:endParaRPr lang="en-US" dirty="0">
                        <a:latin typeface="Arial"/>
                        <a:cs typeface="Arial"/>
                      </a:endParaRPr>
                    </a:p>
                  </a:txBody>
                  <a:tcPr/>
                </a:tc>
              </a:tr>
              <a:tr h="370840">
                <a:tc>
                  <a:txBody>
                    <a:bodyPr/>
                    <a:lstStyle/>
                    <a:p>
                      <a:pPr algn="ctr"/>
                      <a:r>
                        <a:rPr lang="en-US" dirty="0" smtClean="0">
                          <a:latin typeface="Arial"/>
                          <a:cs typeface="Arial"/>
                        </a:rPr>
                        <a:t>9</a:t>
                      </a:r>
                      <a:endParaRPr lang="en-US" dirty="0">
                        <a:latin typeface="Arial"/>
                        <a:cs typeface="Arial"/>
                      </a:endParaRPr>
                    </a:p>
                  </a:txBody>
                  <a:tcPr/>
                </a:tc>
                <a:tc>
                  <a:txBody>
                    <a:bodyPr/>
                    <a:lstStyle/>
                    <a:p>
                      <a:pPr algn="ctr"/>
                      <a:r>
                        <a:rPr lang="en-US" dirty="0" smtClean="0">
                          <a:latin typeface="Arial"/>
                          <a:cs typeface="Arial"/>
                        </a:rPr>
                        <a:t>1</a:t>
                      </a:r>
                      <a:endParaRPr lang="en-US" dirty="0">
                        <a:latin typeface="Arial"/>
                        <a:cs typeface="Arial"/>
                      </a:endParaRPr>
                    </a:p>
                  </a:txBody>
                  <a:tcPr/>
                </a:tc>
                <a:tc>
                  <a:txBody>
                    <a:bodyPr/>
                    <a:lstStyle/>
                    <a:p>
                      <a:pPr algn="ctr"/>
                      <a:r>
                        <a:rPr lang="en-US" dirty="0" smtClean="0">
                          <a:latin typeface="Arial"/>
                          <a:cs typeface="Arial"/>
                        </a:rPr>
                        <a:t>9</a:t>
                      </a:r>
                      <a:endParaRPr lang="en-US" dirty="0">
                        <a:latin typeface="Arial"/>
                        <a:cs typeface="Arial"/>
                      </a:endParaRPr>
                    </a:p>
                  </a:txBody>
                  <a:tcPr/>
                </a:tc>
                <a:tc>
                  <a:txBody>
                    <a:bodyPr/>
                    <a:lstStyle/>
                    <a:p>
                      <a:pPr algn="ctr"/>
                      <a:r>
                        <a:rPr lang="en-US" dirty="0" smtClean="0">
                          <a:latin typeface="Arial"/>
                          <a:cs typeface="Arial"/>
                        </a:rPr>
                        <a:t>10</a:t>
                      </a:r>
                      <a:endParaRPr lang="en-US" dirty="0">
                        <a:latin typeface="Arial"/>
                        <a:cs typeface="Arial"/>
                      </a:endParaRPr>
                    </a:p>
                  </a:txBody>
                  <a:tcPr/>
                </a:tc>
              </a:tr>
              <a:tr h="370840">
                <a:tc>
                  <a:txBody>
                    <a:bodyPr/>
                    <a:lstStyle/>
                    <a:p>
                      <a:pPr algn="ctr"/>
                      <a:r>
                        <a:rPr lang="en-US" dirty="0" smtClean="0">
                          <a:latin typeface="Arial"/>
                          <a:cs typeface="Arial"/>
                        </a:rPr>
                        <a:t>1</a:t>
                      </a:r>
                      <a:endParaRPr lang="en-US" dirty="0">
                        <a:latin typeface="Arial"/>
                        <a:cs typeface="Arial"/>
                      </a:endParaRPr>
                    </a:p>
                  </a:txBody>
                  <a:tcPr/>
                </a:tc>
                <a:tc>
                  <a:txBody>
                    <a:bodyPr/>
                    <a:lstStyle/>
                    <a:p>
                      <a:pPr algn="ctr"/>
                      <a:r>
                        <a:rPr lang="en-US" dirty="0" smtClean="0">
                          <a:latin typeface="Arial"/>
                          <a:cs typeface="Arial"/>
                        </a:rPr>
                        <a:t>8</a:t>
                      </a:r>
                      <a:endParaRPr lang="en-US" dirty="0">
                        <a:latin typeface="Arial"/>
                        <a:cs typeface="Arial"/>
                      </a:endParaRPr>
                    </a:p>
                  </a:txBody>
                  <a:tcPr/>
                </a:tc>
                <a:tc>
                  <a:txBody>
                    <a:bodyPr/>
                    <a:lstStyle/>
                    <a:p>
                      <a:pPr algn="ctr"/>
                      <a:r>
                        <a:rPr lang="en-US" dirty="0" smtClean="0">
                          <a:latin typeface="Arial"/>
                          <a:cs typeface="Arial"/>
                        </a:rPr>
                        <a:t>4</a:t>
                      </a:r>
                      <a:endParaRPr lang="en-US" dirty="0">
                        <a:latin typeface="Arial"/>
                        <a:cs typeface="Arial"/>
                      </a:endParaRPr>
                    </a:p>
                  </a:txBody>
                  <a:tcPr/>
                </a:tc>
                <a:tc>
                  <a:txBody>
                    <a:bodyPr/>
                    <a:lstStyle/>
                    <a:p>
                      <a:pPr algn="ctr"/>
                      <a:r>
                        <a:rPr lang="en-US" dirty="0" smtClean="0">
                          <a:latin typeface="Arial"/>
                          <a:cs typeface="Arial"/>
                        </a:rPr>
                        <a:t>12</a:t>
                      </a:r>
                      <a:endParaRPr lang="en-US" dirty="0">
                        <a:latin typeface="Arial"/>
                        <a:cs typeface="Arial"/>
                      </a:endParaRPr>
                    </a:p>
                  </a:txBody>
                  <a:tcPr/>
                </a:tc>
              </a:tr>
              <a:tr h="370840">
                <a:tc>
                  <a:txBody>
                    <a:bodyPr/>
                    <a:lstStyle/>
                    <a:p>
                      <a:pPr algn="ctr"/>
                      <a:r>
                        <a:rPr lang="en-US" dirty="0" smtClean="0">
                          <a:latin typeface="Arial"/>
                          <a:cs typeface="Arial"/>
                        </a:rPr>
                        <a:t>4</a:t>
                      </a:r>
                      <a:endParaRPr lang="en-US" dirty="0">
                        <a:latin typeface="Arial"/>
                        <a:cs typeface="Arial"/>
                      </a:endParaRPr>
                    </a:p>
                  </a:txBody>
                  <a:tcPr/>
                </a:tc>
                <a:tc>
                  <a:txBody>
                    <a:bodyPr/>
                    <a:lstStyle/>
                    <a:p>
                      <a:pPr algn="ctr"/>
                      <a:r>
                        <a:rPr lang="en-US" dirty="0" smtClean="0">
                          <a:latin typeface="Arial"/>
                          <a:cs typeface="Arial"/>
                        </a:rPr>
                        <a:t>3</a:t>
                      </a:r>
                      <a:endParaRPr lang="en-US" dirty="0">
                        <a:latin typeface="Arial"/>
                        <a:cs typeface="Arial"/>
                      </a:endParaRPr>
                    </a:p>
                  </a:txBody>
                  <a:tcPr/>
                </a:tc>
                <a:tc>
                  <a:txBody>
                    <a:bodyPr/>
                    <a:lstStyle/>
                    <a:p>
                      <a:pPr algn="ctr"/>
                      <a:r>
                        <a:rPr lang="en-US" dirty="0" smtClean="0">
                          <a:latin typeface="Arial"/>
                          <a:cs typeface="Arial"/>
                        </a:rPr>
                        <a:t>11</a:t>
                      </a:r>
                      <a:endParaRPr lang="en-US" dirty="0">
                        <a:latin typeface="Arial"/>
                        <a:cs typeface="Arial"/>
                      </a:endParaRPr>
                    </a:p>
                  </a:txBody>
                  <a:tcPr/>
                </a:tc>
                <a:tc>
                  <a:txBody>
                    <a:bodyPr/>
                    <a:lstStyle/>
                    <a:p>
                      <a:pPr algn="ctr"/>
                      <a:r>
                        <a:rPr lang="en-US" dirty="0" smtClean="0">
                          <a:latin typeface="Arial"/>
                          <a:cs typeface="Arial"/>
                        </a:rPr>
                        <a:t>14</a:t>
                      </a:r>
                      <a:endParaRPr lang="en-US" dirty="0">
                        <a:latin typeface="Arial"/>
                        <a:cs typeface="Arial"/>
                      </a:endParaRPr>
                    </a:p>
                  </a:txBody>
                  <a:tcPr/>
                </a:tc>
              </a:tr>
              <a:tr h="370840">
                <a:tc>
                  <a:txBody>
                    <a:bodyPr/>
                    <a:lstStyle/>
                    <a:p>
                      <a:pPr algn="ctr"/>
                      <a:r>
                        <a:rPr lang="en-US" dirty="0" smtClean="0">
                          <a:latin typeface="Arial"/>
                          <a:cs typeface="Arial"/>
                        </a:rPr>
                        <a:t>7</a:t>
                      </a:r>
                      <a:endParaRPr lang="en-US" dirty="0">
                        <a:latin typeface="Arial"/>
                        <a:cs typeface="Arial"/>
                      </a:endParaRPr>
                    </a:p>
                  </a:txBody>
                  <a:tcPr/>
                </a:tc>
                <a:tc>
                  <a:txBody>
                    <a:bodyPr/>
                    <a:lstStyle/>
                    <a:p>
                      <a:pPr algn="ctr"/>
                      <a:r>
                        <a:rPr lang="en-US" dirty="0" smtClean="0">
                          <a:latin typeface="Arial"/>
                          <a:cs typeface="Arial"/>
                        </a:rPr>
                        <a:t>7</a:t>
                      </a:r>
                      <a:endParaRPr lang="en-US" dirty="0">
                        <a:latin typeface="Arial"/>
                        <a:cs typeface="Arial"/>
                      </a:endParaRPr>
                    </a:p>
                  </a:txBody>
                  <a:tcPr/>
                </a:tc>
                <a:tc>
                  <a:txBody>
                    <a:bodyPr/>
                    <a:lstStyle/>
                    <a:p>
                      <a:pPr algn="ctr"/>
                      <a:r>
                        <a:rPr lang="en-US" dirty="0" smtClean="0">
                          <a:latin typeface="Arial"/>
                          <a:cs typeface="Arial"/>
                        </a:rPr>
                        <a:t>7</a:t>
                      </a:r>
                      <a:endParaRPr lang="en-US" dirty="0">
                        <a:latin typeface="Arial"/>
                        <a:cs typeface="Arial"/>
                      </a:endParaRPr>
                    </a:p>
                  </a:txBody>
                  <a:tcPr/>
                </a:tc>
                <a:tc>
                  <a:txBody>
                    <a:bodyPr/>
                    <a:lstStyle/>
                    <a:p>
                      <a:pPr algn="ctr"/>
                      <a:r>
                        <a:rPr lang="en-US" dirty="0" smtClean="0">
                          <a:latin typeface="Arial"/>
                          <a:cs typeface="Arial"/>
                        </a:rPr>
                        <a:t>14</a:t>
                      </a:r>
                      <a:endParaRPr lang="en-US" dirty="0">
                        <a:latin typeface="Arial"/>
                        <a:cs typeface="Arial"/>
                      </a:endParaRPr>
                    </a:p>
                  </a:txBody>
                  <a:tcPr/>
                </a:tc>
              </a:tr>
              <a:tr h="370840">
                <a:tc>
                  <a:txBody>
                    <a:bodyPr/>
                    <a:lstStyle/>
                    <a:p>
                      <a:pPr algn="ctr"/>
                      <a:r>
                        <a:rPr lang="en-US" dirty="0" smtClean="0">
                          <a:latin typeface="Arial"/>
                          <a:cs typeface="Arial"/>
                        </a:rPr>
                        <a:t>3</a:t>
                      </a:r>
                      <a:endParaRPr lang="en-US" dirty="0">
                        <a:latin typeface="Arial"/>
                        <a:cs typeface="Arial"/>
                      </a:endParaRPr>
                    </a:p>
                  </a:txBody>
                  <a:tcPr/>
                </a:tc>
                <a:tc>
                  <a:txBody>
                    <a:bodyPr/>
                    <a:lstStyle/>
                    <a:p>
                      <a:pPr algn="ctr"/>
                      <a:r>
                        <a:rPr lang="en-US" dirty="0" smtClean="0">
                          <a:latin typeface="Arial"/>
                          <a:cs typeface="Arial"/>
                        </a:rPr>
                        <a:t>10</a:t>
                      </a:r>
                      <a:endParaRPr lang="en-US" dirty="0">
                        <a:latin typeface="Arial"/>
                        <a:cs typeface="Arial"/>
                      </a:endParaRPr>
                    </a:p>
                  </a:txBody>
                  <a:tcPr/>
                </a:tc>
                <a:tc>
                  <a:txBody>
                    <a:bodyPr/>
                    <a:lstStyle/>
                    <a:p>
                      <a:pPr algn="ctr"/>
                      <a:r>
                        <a:rPr lang="en-US" dirty="0" smtClean="0">
                          <a:latin typeface="Arial"/>
                          <a:cs typeface="Arial"/>
                        </a:rPr>
                        <a:t>5</a:t>
                      </a:r>
                      <a:endParaRPr lang="en-US" dirty="0">
                        <a:latin typeface="Arial"/>
                        <a:cs typeface="Arial"/>
                      </a:endParaRPr>
                    </a:p>
                  </a:txBody>
                  <a:tcPr/>
                </a:tc>
                <a:tc>
                  <a:txBody>
                    <a:bodyPr/>
                    <a:lstStyle/>
                    <a:p>
                      <a:pPr algn="ctr"/>
                      <a:r>
                        <a:rPr lang="en-US" dirty="0" smtClean="0">
                          <a:latin typeface="Arial"/>
                          <a:cs typeface="Arial"/>
                        </a:rPr>
                        <a:t>15</a:t>
                      </a:r>
                    </a:p>
                  </a:txBody>
                  <a:tcPr/>
                </a:tc>
              </a:tr>
              <a:tr h="370840">
                <a:tc>
                  <a:txBody>
                    <a:bodyPr/>
                    <a:lstStyle/>
                    <a:p>
                      <a:pPr algn="ctr"/>
                      <a:r>
                        <a:rPr lang="en-US" dirty="0" smtClean="0">
                          <a:latin typeface="Arial"/>
                          <a:cs typeface="Arial"/>
                        </a:rPr>
                        <a:t>Control</a:t>
                      </a:r>
                      <a:endParaRPr lang="en-US" dirty="0">
                        <a:latin typeface="Arial"/>
                        <a:cs typeface="Arial"/>
                      </a:endParaRPr>
                    </a:p>
                  </a:txBody>
                  <a:tcPr/>
                </a:tc>
                <a:tc>
                  <a:txBody>
                    <a:bodyPr/>
                    <a:lstStyle/>
                    <a:p>
                      <a:pPr algn="ctr"/>
                      <a:r>
                        <a:rPr lang="en-US" dirty="0" smtClean="0">
                          <a:latin typeface="Arial"/>
                          <a:cs typeface="Arial"/>
                        </a:rPr>
                        <a:t>9</a:t>
                      </a:r>
                      <a:endParaRPr lang="en-US" dirty="0">
                        <a:latin typeface="Arial"/>
                        <a:cs typeface="Arial"/>
                      </a:endParaRPr>
                    </a:p>
                  </a:txBody>
                  <a:tcPr/>
                </a:tc>
                <a:tc>
                  <a:txBody>
                    <a:bodyPr/>
                    <a:lstStyle/>
                    <a:p>
                      <a:pPr algn="ctr"/>
                      <a:r>
                        <a:rPr lang="en-US" dirty="0" smtClean="0">
                          <a:latin typeface="Arial"/>
                          <a:cs typeface="Arial"/>
                        </a:rPr>
                        <a:t>8</a:t>
                      </a:r>
                      <a:endParaRPr lang="en-US" dirty="0">
                        <a:latin typeface="Arial"/>
                        <a:cs typeface="Arial"/>
                      </a:endParaRPr>
                    </a:p>
                  </a:txBody>
                  <a:tcPr/>
                </a:tc>
                <a:tc>
                  <a:txBody>
                    <a:bodyPr/>
                    <a:lstStyle/>
                    <a:p>
                      <a:pPr algn="ctr"/>
                      <a:r>
                        <a:rPr lang="en-US" dirty="0" smtClean="0">
                          <a:latin typeface="Arial"/>
                          <a:cs typeface="Arial"/>
                        </a:rPr>
                        <a:t>17</a:t>
                      </a:r>
                      <a:endParaRPr lang="en-US" dirty="0">
                        <a:latin typeface="Arial"/>
                        <a:cs typeface="Arial"/>
                      </a:endParaRPr>
                    </a:p>
                  </a:txBody>
                  <a:tcPr/>
                </a:tc>
              </a:tr>
              <a:tr h="370840">
                <a:tc>
                  <a:txBody>
                    <a:bodyPr/>
                    <a:lstStyle/>
                    <a:p>
                      <a:pPr algn="ctr"/>
                      <a:r>
                        <a:rPr lang="en-US" dirty="0" smtClean="0">
                          <a:latin typeface="Arial"/>
                          <a:cs typeface="Arial"/>
                        </a:rPr>
                        <a:t>10</a:t>
                      </a:r>
                      <a:endParaRPr lang="en-US" dirty="0">
                        <a:latin typeface="Arial"/>
                        <a:cs typeface="Arial"/>
                      </a:endParaRPr>
                    </a:p>
                  </a:txBody>
                  <a:tcPr/>
                </a:tc>
                <a:tc>
                  <a:txBody>
                    <a:bodyPr/>
                    <a:lstStyle/>
                    <a:p>
                      <a:pPr algn="ctr"/>
                      <a:r>
                        <a:rPr lang="en-US" dirty="0" smtClean="0">
                          <a:latin typeface="Arial"/>
                          <a:cs typeface="Arial"/>
                        </a:rPr>
                        <a:t>11</a:t>
                      </a:r>
                      <a:endParaRPr lang="en-US" dirty="0">
                        <a:latin typeface="Arial"/>
                        <a:cs typeface="Arial"/>
                      </a:endParaRPr>
                    </a:p>
                  </a:txBody>
                  <a:tcPr/>
                </a:tc>
                <a:tc>
                  <a:txBody>
                    <a:bodyPr/>
                    <a:lstStyle/>
                    <a:p>
                      <a:pPr algn="ctr"/>
                      <a:r>
                        <a:rPr lang="en-US" dirty="0" smtClean="0">
                          <a:latin typeface="Arial"/>
                          <a:cs typeface="Arial"/>
                        </a:rPr>
                        <a:t>10</a:t>
                      </a:r>
                      <a:endParaRPr lang="en-US" dirty="0">
                        <a:latin typeface="Arial"/>
                        <a:cs typeface="Arial"/>
                      </a:endParaRPr>
                    </a:p>
                  </a:txBody>
                  <a:tcPr/>
                </a:tc>
                <a:tc>
                  <a:txBody>
                    <a:bodyPr/>
                    <a:lstStyle/>
                    <a:p>
                      <a:pPr algn="ctr"/>
                      <a:r>
                        <a:rPr lang="en-US" dirty="0" smtClean="0">
                          <a:latin typeface="Arial"/>
                          <a:cs typeface="Arial"/>
                        </a:rPr>
                        <a:t>21</a:t>
                      </a:r>
                      <a:endParaRPr lang="en-US" dirty="0">
                        <a:latin typeface="Arial"/>
                        <a:cs typeface="Arial"/>
                      </a:endParaRPr>
                    </a:p>
                  </a:txBody>
                  <a:tcPr/>
                </a:tc>
              </a:tr>
            </a:tbl>
          </a:graphicData>
        </a:graphic>
      </p:graphicFrame>
    </p:spTree>
    <p:extLst>
      <p:ext uri="{BB962C8B-B14F-4D97-AF65-F5344CB8AC3E}">
        <p14:creationId xmlns:p14="http://schemas.microsoft.com/office/powerpoint/2010/main" val="446763042"/>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graphicFrame>
        <p:nvGraphicFramePr>
          <p:cNvPr id="7" name="Table 6"/>
          <p:cNvGraphicFramePr>
            <a:graphicFrameLocks noGrp="1"/>
          </p:cNvGraphicFramePr>
          <p:nvPr>
            <p:extLst>
              <p:ext uri="{D42A27DB-BD31-4B8C-83A1-F6EECF244321}">
                <p14:modId xmlns:p14="http://schemas.microsoft.com/office/powerpoint/2010/main" val="1266676081"/>
              </p:ext>
            </p:extLst>
          </p:nvPr>
        </p:nvGraphicFramePr>
        <p:xfrm>
          <a:off x="827477" y="1173905"/>
          <a:ext cx="7686704" cy="5021494"/>
        </p:xfrm>
        <a:graphic>
          <a:graphicData uri="http://schemas.openxmlformats.org/drawingml/2006/table">
            <a:tbl>
              <a:tblPr firstRow="1" bandRow="1">
                <a:tableStyleId>{5940675A-B579-460E-94D1-54222C63F5DA}</a:tableStyleId>
              </a:tblPr>
              <a:tblGrid>
                <a:gridCol w="1921676"/>
                <a:gridCol w="1921676"/>
                <a:gridCol w="1921676"/>
                <a:gridCol w="1921676"/>
              </a:tblGrid>
              <a:tr h="942254">
                <a:tc>
                  <a:txBody>
                    <a:bodyPr/>
                    <a:lstStyle/>
                    <a:p>
                      <a:pPr algn="ctr"/>
                      <a:r>
                        <a:rPr lang="en-US" b="1" dirty="0" smtClean="0">
                          <a:latin typeface="Arial"/>
                          <a:cs typeface="Arial"/>
                        </a:rPr>
                        <a:t>Member</a:t>
                      </a:r>
                      <a:endParaRPr lang="en-US" b="1" dirty="0">
                        <a:latin typeface="Arial"/>
                        <a:cs typeface="Arial"/>
                      </a:endParaRPr>
                    </a:p>
                  </a:txBody>
                  <a:tcPr anchor="b">
                    <a:solidFill>
                      <a:schemeClr val="bg1">
                        <a:lumMod val="85000"/>
                      </a:schemeClr>
                    </a:solidFill>
                  </a:tcPr>
                </a:tc>
                <a:tc>
                  <a:txBody>
                    <a:bodyPr/>
                    <a:lstStyle/>
                    <a:p>
                      <a:pPr algn="ctr"/>
                      <a:r>
                        <a:rPr lang="en-US" b="1" dirty="0" smtClean="0">
                          <a:latin typeface="Arial"/>
                          <a:cs typeface="Arial"/>
                        </a:rPr>
                        <a:t>Track error  rank</a:t>
                      </a:r>
                      <a:endParaRPr lang="en-US" b="1" dirty="0">
                        <a:latin typeface="Arial"/>
                        <a:cs typeface="Arial"/>
                      </a:endParaRPr>
                    </a:p>
                  </a:txBody>
                  <a:tcPr anchor="b">
                    <a:solidFill>
                      <a:schemeClr val="bg1">
                        <a:lumMod val="85000"/>
                      </a:schemeClr>
                    </a:solidFill>
                  </a:tcPr>
                </a:tc>
                <a:tc>
                  <a:txBody>
                    <a:bodyPr/>
                    <a:lstStyle/>
                    <a:p>
                      <a:pPr algn="ctr"/>
                      <a:r>
                        <a:rPr lang="en-US" b="1" dirty="0" smtClean="0">
                          <a:latin typeface="Arial"/>
                          <a:cs typeface="Arial"/>
                        </a:rPr>
                        <a:t>Intensity error rank</a:t>
                      </a:r>
                      <a:endParaRPr lang="en-US" b="1" dirty="0">
                        <a:latin typeface="Arial"/>
                        <a:cs typeface="Arial"/>
                      </a:endParaRPr>
                    </a:p>
                  </a:txBody>
                  <a:tcPr anchor="b">
                    <a:solidFill>
                      <a:schemeClr val="bg1">
                        <a:lumMod val="85000"/>
                      </a:schemeClr>
                    </a:solidFill>
                  </a:tcPr>
                </a:tc>
                <a:tc>
                  <a:txBody>
                    <a:bodyPr/>
                    <a:lstStyle/>
                    <a:p>
                      <a:pPr algn="ctr"/>
                      <a:r>
                        <a:rPr lang="en-US" b="1" dirty="0" smtClean="0">
                          <a:latin typeface="Arial"/>
                          <a:cs typeface="Arial"/>
                        </a:rPr>
                        <a:t>Summed intensity</a:t>
                      </a:r>
                      <a:r>
                        <a:rPr lang="en-US" b="1" baseline="0" dirty="0" smtClean="0">
                          <a:latin typeface="Arial"/>
                          <a:cs typeface="Arial"/>
                        </a:rPr>
                        <a:t> and track error rank</a:t>
                      </a:r>
                      <a:endParaRPr lang="en-US" b="1" dirty="0">
                        <a:latin typeface="Arial"/>
                        <a:cs typeface="Arial"/>
                      </a:endParaRPr>
                    </a:p>
                  </a:txBody>
                  <a:tcPr anchor="b">
                    <a:solidFill>
                      <a:schemeClr val="bg1">
                        <a:lumMod val="85000"/>
                      </a:schemeClr>
                    </a:solidFill>
                  </a:tcPr>
                </a:tc>
              </a:tr>
              <a:tr h="370840">
                <a:tc>
                  <a:txBody>
                    <a:bodyPr/>
                    <a:lstStyle/>
                    <a:p>
                      <a:pPr algn="ctr"/>
                      <a:r>
                        <a:rPr lang="en-US" b="1" dirty="0" smtClean="0">
                          <a:solidFill>
                            <a:srgbClr val="0000FF"/>
                          </a:solidFill>
                          <a:latin typeface="Arial"/>
                          <a:cs typeface="Arial"/>
                        </a:rPr>
                        <a:t>8</a:t>
                      </a:r>
                    </a:p>
                  </a:txBody>
                  <a:tcPr/>
                </a:tc>
                <a:tc>
                  <a:txBody>
                    <a:bodyPr/>
                    <a:lstStyle/>
                    <a:p>
                      <a:pPr algn="ctr"/>
                      <a:r>
                        <a:rPr lang="en-US" b="1" dirty="0" smtClean="0">
                          <a:solidFill>
                            <a:srgbClr val="0000FF"/>
                          </a:solidFill>
                          <a:latin typeface="Arial"/>
                          <a:cs typeface="Arial"/>
                        </a:rPr>
                        <a:t>2</a:t>
                      </a:r>
                      <a:endParaRPr lang="en-US" b="1" dirty="0">
                        <a:solidFill>
                          <a:srgbClr val="0000FF"/>
                        </a:solidFill>
                        <a:latin typeface="Arial"/>
                        <a:cs typeface="Arial"/>
                      </a:endParaRPr>
                    </a:p>
                  </a:txBody>
                  <a:tcPr/>
                </a:tc>
                <a:tc>
                  <a:txBody>
                    <a:bodyPr/>
                    <a:lstStyle/>
                    <a:p>
                      <a:pPr algn="ctr"/>
                      <a:r>
                        <a:rPr lang="en-US" b="1" dirty="0" smtClean="0">
                          <a:solidFill>
                            <a:srgbClr val="0000FF"/>
                          </a:solidFill>
                          <a:latin typeface="Arial"/>
                          <a:cs typeface="Arial"/>
                        </a:rPr>
                        <a:t>2</a:t>
                      </a:r>
                      <a:endParaRPr lang="en-US" b="1" dirty="0">
                        <a:solidFill>
                          <a:srgbClr val="0000FF"/>
                        </a:solidFill>
                        <a:latin typeface="Arial"/>
                        <a:cs typeface="Arial"/>
                      </a:endParaRPr>
                    </a:p>
                  </a:txBody>
                  <a:tcPr/>
                </a:tc>
                <a:tc>
                  <a:txBody>
                    <a:bodyPr/>
                    <a:lstStyle/>
                    <a:p>
                      <a:pPr algn="ctr"/>
                      <a:r>
                        <a:rPr lang="en-US" b="1" dirty="0" smtClean="0">
                          <a:solidFill>
                            <a:srgbClr val="0000FF"/>
                          </a:solidFill>
                          <a:latin typeface="Arial"/>
                          <a:cs typeface="Arial"/>
                        </a:rPr>
                        <a:t>4</a:t>
                      </a:r>
                      <a:endParaRPr lang="en-US" b="1" dirty="0">
                        <a:solidFill>
                          <a:srgbClr val="0000FF"/>
                        </a:solidFill>
                        <a:latin typeface="Arial"/>
                        <a:cs typeface="Arial"/>
                      </a:endParaRPr>
                    </a:p>
                  </a:txBody>
                  <a:tcPr/>
                </a:tc>
              </a:tr>
              <a:tr h="370840">
                <a:tc>
                  <a:txBody>
                    <a:bodyPr/>
                    <a:lstStyle/>
                    <a:p>
                      <a:pPr algn="ctr"/>
                      <a:r>
                        <a:rPr lang="en-US" dirty="0" smtClean="0">
                          <a:latin typeface="Arial"/>
                          <a:cs typeface="Arial"/>
                        </a:rPr>
                        <a:t>6</a:t>
                      </a:r>
                      <a:endParaRPr lang="en-US" dirty="0">
                        <a:latin typeface="Arial"/>
                        <a:cs typeface="Arial"/>
                      </a:endParaRPr>
                    </a:p>
                  </a:txBody>
                  <a:tcPr/>
                </a:tc>
                <a:tc>
                  <a:txBody>
                    <a:bodyPr/>
                    <a:lstStyle/>
                    <a:p>
                      <a:pPr algn="ctr"/>
                      <a:r>
                        <a:rPr lang="en-US" dirty="0" smtClean="0">
                          <a:latin typeface="Arial"/>
                          <a:cs typeface="Arial"/>
                        </a:rPr>
                        <a:t>5</a:t>
                      </a:r>
                      <a:endParaRPr lang="en-US" dirty="0">
                        <a:latin typeface="Arial"/>
                        <a:cs typeface="Arial"/>
                      </a:endParaRPr>
                    </a:p>
                  </a:txBody>
                  <a:tcPr/>
                </a:tc>
                <a:tc>
                  <a:txBody>
                    <a:bodyPr/>
                    <a:lstStyle/>
                    <a:p>
                      <a:pPr algn="ctr"/>
                      <a:r>
                        <a:rPr lang="en-US" dirty="0" smtClean="0">
                          <a:latin typeface="Arial"/>
                          <a:cs typeface="Arial"/>
                        </a:rPr>
                        <a:t>1</a:t>
                      </a:r>
                      <a:endParaRPr lang="en-US" dirty="0">
                        <a:latin typeface="Arial"/>
                        <a:cs typeface="Arial"/>
                      </a:endParaRPr>
                    </a:p>
                  </a:txBody>
                  <a:tcPr/>
                </a:tc>
                <a:tc>
                  <a:txBody>
                    <a:bodyPr/>
                    <a:lstStyle/>
                    <a:p>
                      <a:pPr algn="ctr"/>
                      <a:r>
                        <a:rPr lang="en-US" dirty="0" smtClean="0">
                          <a:latin typeface="Arial"/>
                          <a:cs typeface="Arial"/>
                        </a:rPr>
                        <a:t>6</a:t>
                      </a:r>
                      <a:endParaRPr lang="en-US" dirty="0">
                        <a:latin typeface="Arial"/>
                        <a:cs typeface="Arial"/>
                      </a:endParaRPr>
                    </a:p>
                  </a:txBody>
                  <a:tcPr/>
                </a:tc>
              </a:tr>
              <a:tr h="370840">
                <a:tc>
                  <a:txBody>
                    <a:bodyPr/>
                    <a:lstStyle/>
                    <a:p>
                      <a:pPr algn="ctr"/>
                      <a:r>
                        <a:rPr lang="en-US" dirty="0" smtClean="0">
                          <a:latin typeface="Arial"/>
                          <a:cs typeface="Arial"/>
                        </a:rPr>
                        <a:t>2</a:t>
                      </a:r>
                      <a:endParaRPr lang="en-US" dirty="0">
                        <a:latin typeface="Arial"/>
                        <a:cs typeface="Arial"/>
                      </a:endParaRPr>
                    </a:p>
                  </a:txBody>
                  <a:tcPr/>
                </a:tc>
                <a:tc>
                  <a:txBody>
                    <a:bodyPr/>
                    <a:lstStyle/>
                    <a:p>
                      <a:pPr algn="ctr"/>
                      <a:r>
                        <a:rPr lang="en-US" dirty="0" smtClean="0">
                          <a:latin typeface="Arial"/>
                          <a:cs typeface="Arial"/>
                        </a:rPr>
                        <a:t>6</a:t>
                      </a:r>
                      <a:endParaRPr lang="en-US" dirty="0">
                        <a:latin typeface="Arial"/>
                        <a:cs typeface="Arial"/>
                      </a:endParaRPr>
                    </a:p>
                  </a:txBody>
                  <a:tcPr/>
                </a:tc>
                <a:tc>
                  <a:txBody>
                    <a:bodyPr/>
                    <a:lstStyle/>
                    <a:p>
                      <a:pPr algn="ctr"/>
                      <a:r>
                        <a:rPr lang="en-US" dirty="0" smtClean="0">
                          <a:latin typeface="Arial"/>
                          <a:cs typeface="Arial"/>
                        </a:rPr>
                        <a:t>3</a:t>
                      </a:r>
                    </a:p>
                  </a:txBody>
                  <a:tcPr/>
                </a:tc>
                <a:tc>
                  <a:txBody>
                    <a:bodyPr/>
                    <a:lstStyle/>
                    <a:p>
                      <a:pPr algn="ctr"/>
                      <a:r>
                        <a:rPr lang="en-US" dirty="0" smtClean="0">
                          <a:latin typeface="Arial"/>
                          <a:cs typeface="Arial"/>
                        </a:rPr>
                        <a:t>9</a:t>
                      </a:r>
                      <a:endParaRPr lang="en-US" dirty="0">
                        <a:latin typeface="Arial"/>
                        <a:cs typeface="Arial"/>
                      </a:endParaRPr>
                    </a:p>
                  </a:txBody>
                  <a:tcPr/>
                </a:tc>
              </a:tr>
              <a:tr h="370840">
                <a:tc>
                  <a:txBody>
                    <a:bodyPr/>
                    <a:lstStyle/>
                    <a:p>
                      <a:pPr algn="ctr"/>
                      <a:r>
                        <a:rPr lang="en-US" dirty="0" smtClean="0">
                          <a:latin typeface="Arial"/>
                          <a:cs typeface="Arial"/>
                        </a:rPr>
                        <a:t>5</a:t>
                      </a:r>
                    </a:p>
                  </a:txBody>
                  <a:tcPr/>
                </a:tc>
                <a:tc>
                  <a:txBody>
                    <a:bodyPr/>
                    <a:lstStyle/>
                    <a:p>
                      <a:pPr algn="ctr"/>
                      <a:r>
                        <a:rPr lang="en-US" dirty="0" smtClean="0">
                          <a:latin typeface="Arial"/>
                          <a:cs typeface="Arial"/>
                        </a:rPr>
                        <a:t>4</a:t>
                      </a:r>
                      <a:endParaRPr lang="en-US" dirty="0">
                        <a:latin typeface="Arial"/>
                        <a:cs typeface="Arial"/>
                      </a:endParaRPr>
                    </a:p>
                  </a:txBody>
                  <a:tcPr/>
                </a:tc>
                <a:tc>
                  <a:txBody>
                    <a:bodyPr/>
                    <a:lstStyle/>
                    <a:p>
                      <a:pPr algn="ctr"/>
                      <a:r>
                        <a:rPr lang="en-US" dirty="0" smtClean="0">
                          <a:latin typeface="Arial"/>
                          <a:cs typeface="Arial"/>
                        </a:rPr>
                        <a:t>6</a:t>
                      </a:r>
                      <a:endParaRPr lang="en-US" dirty="0">
                        <a:latin typeface="Arial"/>
                        <a:cs typeface="Arial"/>
                      </a:endParaRPr>
                    </a:p>
                  </a:txBody>
                  <a:tcPr/>
                </a:tc>
                <a:tc>
                  <a:txBody>
                    <a:bodyPr/>
                    <a:lstStyle/>
                    <a:p>
                      <a:pPr algn="ctr"/>
                      <a:r>
                        <a:rPr lang="en-US" dirty="0" smtClean="0">
                          <a:latin typeface="Arial"/>
                          <a:cs typeface="Arial"/>
                        </a:rPr>
                        <a:t>10</a:t>
                      </a:r>
                      <a:endParaRPr lang="en-US" dirty="0">
                        <a:latin typeface="Arial"/>
                        <a:cs typeface="Arial"/>
                      </a:endParaRPr>
                    </a:p>
                  </a:txBody>
                  <a:tcPr/>
                </a:tc>
              </a:tr>
              <a:tr h="370840">
                <a:tc>
                  <a:txBody>
                    <a:bodyPr/>
                    <a:lstStyle/>
                    <a:p>
                      <a:pPr algn="ctr"/>
                      <a:r>
                        <a:rPr lang="en-US" dirty="0" smtClean="0">
                          <a:latin typeface="Arial"/>
                          <a:cs typeface="Arial"/>
                        </a:rPr>
                        <a:t>9</a:t>
                      </a:r>
                      <a:endParaRPr lang="en-US" dirty="0">
                        <a:latin typeface="Arial"/>
                        <a:cs typeface="Arial"/>
                      </a:endParaRPr>
                    </a:p>
                  </a:txBody>
                  <a:tcPr/>
                </a:tc>
                <a:tc>
                  <a:txBody>
                    <a:bodyPr/>
                    <a:lstStyle/>
                    <a:p>
                      <a:pPr algn="ctr"/>
                      <a:r>
                        <a:rPr lang="en-US" dirty="0" smtClean="0">
                          <a:latin typeface="Arial"/>
                          <a:cs typeface="Arial"/>
                        </a:rPr>
                        <a:t>1</a:t>
                      </a:r>
                      <a:endParaRPr lang="en-US" dirty="0">
                        <a:latin typeface="Arial"/>
                        <a:cs typeface="Arial"/>
                      </a:endParaRPr>
                    </a:p>
                  </a:txBody>
                  <a:tcPr/>
                </a:tc>
                <a:tc>
                  <a:txBody>
                    <a:bodyPr/>
                    <a:lstStyle/>
                    <a:p>
                      <a:pPr algn="ctr"/>
                      <a:r>
                        <a:rPr lang="en-US" dirty="0" smtClean="0">
                          <a:latin typeface="Arial"/>
                          <a:cs typeface="Arial"/>
                        </a:rPr>
                        <a:t>9</a:t>
                      </a:r>
                      <a:endParaRPr lang="en-US" dirty="0">
                        <a:latin typeface="Arial"/>
                        <a:cs typeface="Arial"/>
                      </a:endParaRPr>
                    </a:p>
                  </a:txBody>
                  <a:tcPr/>
                </a:tc>
                <a:tc>
                  <a:txBody>
                    <a:bodyPr/>
                    <a:lstStyle/>
                    <a:p>
                      <a:pPr algn="ctr"/>
                      <a:r>
                        <a:rPr lang="en-US" dirty="0" smtClean="0">
                          <a:latin typeface="Arial"/>
                          <a:cs typeface="Arial"/>
                        </a:rPr>
                        <a:t>10</a:t>
                      </a:r>
                      <a:endParaRPr lang="en-US" dirty="0">
                        <a:latin typeface="Arial"/>
                        <a:cs typeface="Arial"/>
                      </a:endParaRPr>
                    </a:p>
                  </a:txBody>
                  <a:tcPr/>
                </a:tc>
              </a:tr>
              <a:tr h="370840">
                <a:tc>
                  <a:txBody>
                    <a:bodyPr/>
                    <a:lstStyle/>
                    <a:p>
                      <a:pPr algn="ctr"/>
                      <a:r>
                        <a:rPr lang="en-US" dirty="0" smtClean="0">
                          <a:latin typeface="Arial"/>
                          <a:cs typeface="Arial"/>
                        </a:rPr>
                        <a:t>1</a:t>
                      </a:r>
                      <a:endParaRPr lang="en-US" dirty="0">
                        <a:latin typeface="Arial"/>
                        <a:cs typeface="Arial"/>
                      </a:endParaRPr>
                    </a:p>
                  </a:txBody>
                  <a:tcPr/>
                </a:tc>
                <a:tc>
                  <a:txBody>
                    <a:bodyPr/>
                    <a:lstStyle/>
                    <a:p>
                      <a:pPr algn="ctr"/>
                      <a:r>
                        <a:rPr lang="en-US" dirty="0" smtClean="0">
                          <a:latin typeface="Arial"/>
                          <a:cs typeface="Arial"/>
                        </a:rPr>
                        <a:t>8</a:t>
                      </a:r>
                      <a:endParaRPr lang="en-US" dirty="0">
                        <a:latin typeface="Arial"/>
                        <a:cs typeface="Arial"/>
                      </a:endParaRPr>
                    </a:p>
                  </a:txBody>
                  <a:tcPr/>
                </a:tc>
                <a:tc>
                  <a:txBody>
                    <a:bodyPr/>
                    <a:lstStyle/>
                    <a:p>
                      <a:pPr algn="ctr"/>
                      <a:r>
                        <a:rPr lang="en-US" dirty="0" smtClean="0">
                          <a:latin typeface="Arial"/>
                          <a:cs typeface="Arial"/>
                        </a:rPr>
                        <a:t>4</a:t>
                      </a:r>
                      <a:endParaRPr lang="en-US" dirty="0">
                        <a:latin typeface="Arial"/>
                        <a:cs typeface="Arial"/>
                      </a:endParaRPr>
                    </a:p>
                  </a:txBody>
                  <a:tcPr/>
                </a:tc>
                <a:tc>
                  <a:txBody>
                    <a:bodyPr/>
                    <a:lstStyle/>
                    <a:p>
                      <a:pPr algn="ctr"/>
                      <a:r>
                        <a:rPr lang="en-US" dirty="0" smtClean="0">
                          <a:latin typeface="Arial"/>
                          <a:cs typeface="Arial"/>
                        </a:rPr>
                        <a:t>12</a:t>
                      </a:r>
                      <a:endParaRPr lang="en-US" dirty="0">
                        <a:latin typeface="Arial"/>
                        <a:cs typeface="Arial"/>
                      </a:endParaRPr>
                    </a:p>
                  </a:txBody>
                  <a:tcPr/>
                </a:tc>
              </a:tr>
              <a:tr h="370840">
                <a:tc>
                  <a:txBody>
                    <a:bodyPr/>
                    <a:lstStyle/>
                    <a:p>
                      <a:pPr algn="ctr"/>
                      <a:r>
                        <a:rPr lang="en-US" dirty="0" smtClean="0">
                          <a:latin typeface="Arial"/>
                          <a:cs typeface="Arial"/>
                        </a:rPr>
                        <a:t>4</a:t>
                      </a:r>
                      <a:endParaRPr lang="en-US" dirty="0">
                        <a:latin typeface="Arial"/>
                        <a:cs typeface="Arial"/>
                      </a:endParaRPr>
                    </a:p>
                  </a:txBody>
                  <a:tcPr/>
                </a:tc>
                <a:tc>
                  <a:txBody>
                    <a:bodyPr/>
                    <a:lstStyle/>
                    <a:p>
                      <a:pPr algn="ctr"/>
                      <a:r>
                        <a:rPr lang="en-US" dirty="0" smtClean="0">
                          <a:latin typeface="Arial"/>
                          <a:cs typeface="Arial"/>
                        </a:rPr>
                        <a:t>3</a:t>
                      </a:r>
                      <a:endParaRPr lang="en-US" dirty="0">
                        <a:latin typeface="Arial"/>
                        <a:cs typeface="Arial"/>
                      </a:endParaRPr>
                    </a:p>
                  </a:txBody>
                  <a:tcPr/>
                </a:tc>
                <a:tc>
                  <a:txBody>
                    <a:bodyPr/>
                    <a:lstStyle/>
                    <a:p>
                      <a:pPr algn="ctr"/>
                      <a:r>
                        <a:rPr lang="en-US" dirty="0" smtClean="0">
                          <a:latin typeface="Arial"/>
                          <a:cs typeface="Arial"/>
                        </a:rPr>
                        <a:t>11</a:t>
                      </a:r>
                      <a:endParaRPr lang="en-US" dirty="0">
                        <a:latin typeface="Arial"/>
                        <a:cs typeface="Arial"/>
                      </a:endParaRPr>
                    </a:p>
                  </a:txBody>
                  <a:tcPr/>
                </a:tc>
                <a:tc>
                  <a:txBody>
                    <a:bodyPr/>
                    <a:lstStyle/>
                    <a:p>
                      <a:pPr algn="ctr"/>
                      <a:r>
                        <a:rPr lang="en-US" dirty="0" smtClean="0">
                          <a:latin typeface="Arial"/>
                          <a:cs typeface="Arial"/>
                        </a:rPr>
                        <a:t>14</a:t>
                      </a:r>
                      <a:endParaRPr lang="en-US" dirty="0">
                        <a:latin typeface="Arial"/>
                        <a:cs typeface="Arial"/>
                      </a:endParaRPr>
                    </a:p>
                  </a:txBody>
                  <a:tcPr/>
                </a:tc>
              </a:tr>
              <a:tr h="370840">
                <a:tc>
                  <a:txBody>
                    <a:bodyPr/>
                    <a:lstStyle/>
                    <a:p>
                      <a:pPr algn="ctr"/>
                      <a:r>
                        <a:rPr lang="en-US" dirty="0" smtClean="0">
                          <a:latin typeface="Arial"/>
                          <a:cs typeface="Arial"/>
                        </a:rPr>
                        <a:t>7</a:t>
                      </a:r>
                      <a:endParaRPr lang="en-US" dirty="0">
                        <a:latin typeface="Arial"/>
                        <a:cs typeface="Arial"/>
                      </a:endParaRPr>
                    </a:p>
                  </a:txBody>
                  <a:tcPr/>
                </a:tc>
                <a:tc>
                  <a:txBody>
                    <a:bodyPr/>
                    <a:lstStyle/>
                    <a:p>
                      <a:pPr algn="ctr"/>
                      <a:r>
                        <a:rPr lang="en-US" dirty="0" smtClean="0">
                          <a:latin typeface="Arial"/>
                          <a:cs typeface="Arial"/>
                        </a:rPr>
                        <a:t>7</a:t>
                      </a:r>
                      <a:endParaRPr lang="en-US" dirty="0">
                        <a:latin typeface="Arial"/>
                        <a:cs typeface="Arial"/>
                      </a:endParaRPr>
                    </a:p>
                  </a:txBody>
                  <a:tcPr/>
                </a:tc>
                <a:tc>
                  <a:txBody>
                    <a:bodyPr/>
                    <a:lstStyle/>
                    <a:p>
                      <a:pPr algn="ctr"/>
                      <a:r>
                        <a:rPr lang="en-US" dirty="0" smtClean="0">
                          <a:latin typeface="Arial"/>
                          <a:cs typeface="Arial"/>
                        </a:rPr>
                        <a:t>7</a:t>
                      </a:r>
                      <a:endParaRPr lang="en-US" dirty="0">
                        <a:latin typeface="Arial"/>
                        <a:cs typeface="Arial"/>
                      </a:endParaRPr>
                    </a:p>
                  </a:txBody>
                  <a:tcPr/>
                </a:tc>
                <a:tc>
                  <a:txBody>
                    <a:bodyPr/>
                    <a:lstStyle/>
                    <a:p>
                      <a:pPr algn="ctr"/>
                      <a:r>
                        <a:rPr lang="en-US" dirty="0" smtClean="0">
                          <a:latin typeface="Arial"/>
                          <a:cs typeface="Arial"/>
                        </a:rPr>
                        <a:t>14</a:t>
                      </a:r>
                      <a:endParaRPr lang="en-US" dirty="0">
                        <a:latin typeface="Arial"/>
                        <a:cs typeface="Arial"/>
                      </a:endParaRPr>
                    </a:p>
                  </a:txBody>
                  <a:tcPr/>
                </a:tc>
              </a:tr>
              <a:tr h="370840">
                <a:tc>
                  <a:txBody>
                    <a:bodyPr/>
                    <a:lstStyle/>
                    <a:p>
                      <a:pPr algn="ctr"/>
                      <a:r>
                        <a:rPr lang="en-US" dirty="0" smtClean="0">
                          <a:latin typeface="Arial"/>
                          <a:cs typeface="Arial"/>
                        </a:rPr>
                        <a:t>3</a:t>
                      </a:r>
                      <a:endParaRPr lang="en-US" dirty="0">
                        <a:latin typeface="Arial"/>
                        <a:cs typeface="Arial"/>
                      </a:endParaRPr>
                    </a:p>
                  </a:txBody>
                  <a:tcPr/>
                </a:tc>
                <a:tc>
                  <a:txBody>
                    <a:bodyPr/>
                    <a:lstStyle/>
                    <a:p>
                      <a:pPr algn="ctr"/>
                      <a:r>
                        <a:rPr lang="en-US" dirty="0" smtClean="0">
                          <a:latin typeface="Arial"/>
                          <a:cs typeface="Arial"/>
                        </a:rPr>
                        <a:t>10</a:t>
                      </a:r>
                      <a:endParaRPr lang="en-US" dirty="0">
                        <a:latin typeface="Arial"/>
                        <a:cs typeface="Arial"/>
                      </a:endParaRPr>
                    </a:p>
                  </a:txBody>
                  <a:tcPr/>
                </a:tc>
                <a:tc>
                  <a:txBody>
                    <a:bodyPr/>
                    <a:lstStyle/>
                    <a:p>
                      <a:pPr algn="ctr"/>
                      <a:r>
                        <a:rPr lang="en-US" dirty="0" smtClean="0">
                          <a:latin typeface="Arial"/>
                          <a:cs typeface="Arial"/>
                        </a:rPr>
                        <a:t>5</a:t>
                      </a:r>
                      <a:endParaRPr lang="en-US" dirty="0">
                        <a:latin typeface="Arial"/>
                        <a:cs typeface="Arial"/>
                      </a:endParaRPr>
                    </a:p>
                  </a:txBody>
                  <a:tcPr/>
                </a:tc>
                <a:tc>
                  <a:txBody>
                    <a:bodyPr/>
                    <a:lstStyle/>
                    <a:p>
                      <a:pPr algn="ctr"/>
                      <a:r>
                        <a:rPr lang="en-US" dirty="0" smtClean="0">
                          <a:latin typeface="Arial"/>
                          <a:cs typeface="Arial"/>
                        </a:rPr>
                        <a:t>15</a:t>
                      </a:r>
                    </a:p>
                  </a:txBody>
                  <a:tcPr/>
                </a:tc>
              </a:tr>
              <a:tr h="370840">
                <a:tc>
                  <a:txBody>
                    <a:bodyPr/>
                    <a:lstStyle/>
                    <a:p>
                      <a:pPr algn="ctr"/>
                      <a:r>
                        <a:rPr lang="en-US" dirty="0" smtClean="0">
                          <a:latin typeface="Arial"/>
                          <a:cs typeface="Arial"/>
                        </a:rPr>
                        <a:t>Control</a:t>
                      </a:r>
                      <a:endParaRPr lang="en-US" dirty="0">
                        <a:latin typeface="Arial"/>
                        <a:cs typeface="Arial"/>
                      </a:endParaRPr>
                    </a:p>
                  </a:txBody>
                  <a:tcPr/>
                </a:tc>
                <a:tc>
                  <a:txBody>
                    <a:bodyPr/>
                    <a:lstStyle/>
                    <a:p>
                      <a:pPr algn="ctr"/>
                      <a:r>
                        <a:rPr lang="en-US" dirty="0" smtClean="0">
                          <a:latin typeface="Arial"/>
                          <a:cs typeface="Arial"/>
                        </a:rPr>
                        <a:t>9</a:t>
                      </a:r>
                      <a:endParaRPr lang="en-US" dirty="0">
                        <a:latin typeface="Arial"/>
                        <a:cs typeface="Arial"/>
                      </a:endParaRPr>
                    </a:p>
                  </a:txBody>
                  <a:tcPr/>
                </a:tc>
                <a:tc>
                  <a:txBody>
                    <a:bodyPr/>
                    <a:lstStyle/>
                    <a:p>
                      <a:pPr algn="ctr"/>
                      <a:r>
                        <a:rPr lang="en-US" dirty="0" smtClean="0">
                          <a:latin typeface="Arial"/>
                          <a:cs typeface="Arial"/>
                        </a:rPr>
                        <a:t>8</a:t>
                      </a:r>
                      <a:endParaRPr lang="en-US" dirty="0">
                        <a:latin typeface="Arial"/>
                        <a:cs typeface="Arial"/>
                      </a:endParaRPr>
                    </a:p>
                  </a:txBody>
                  <a:tcPr/>
                </a:tc>
                <a:tc>
                  <a:txBody>
                    <a:bodyPr/>
                    <a:lstStyle/>
                    <a:p>
                      <a:pPr algn="ctr"/>
                      <a:r>
                        <a:rPr lang="en-US" dirty="0" smtClean="0">
                          <a:latin typeface="Arial"/>
                          <a:cs typeface="Arial"/>
                        </a:rPr>
                        <a:t>17</a:t>
                      </a:r>
                      <a:endParaRPr lang="en-US" dirty="0">
                        <a:latin typeface="Arial"/>
                        <a:cs typeface="Arial"/>
                      </a:endParaRPr>
                    </a:p>
                  </a:txBody>
                  <a:tcPr/>
                </a:tc>
              </a:tr>
              <a:tr h="370840">
                <a:tc>
                  <a:txBody>
                    <a:bodyPr/>
                    <a:lstStyle/>
                    <a:p>
                      <a:pPr algn="ctr"/>
                      <a:r>
                        <a:rPr lang="en-US" b="1" dirty="0" smtClean="0">
                          <a:solidFill>
                            <a:srgbClr val="FF0000"/>
                          </a:solidFill>
                          <a:latin typeface="Arial"/>
                          <a:cs typeface="Arial"/>
                        </a:rPr>
                        <a:t>10</a:t>
                      </a:r>
                      <a:endParaRPr lang="en-US" b="1" dirty="0">
                        <a:solidFill>
                          <a:srgbClr val="FF0000"/>
                        </a:solidFill>
                        <a:latin typeface="Arial"/>
                        <a:cs typeface="Arial"/>
                      </a:endParaRPr>
                    </a:p>
                  </a:txBody>
                  <a:tcPr/>
                </a:tc>
                <a:tc>
                  <a:txBody>
                    <a:bodyPr/>
                    <a:lstStyle/>
                    <a:p>
                      <a:pPr algn="ctr"/>
                      <a:r>
                        <a:rPr lang="en-US" b="1" dirty="0" smtClean="0">
                          <a:solidFill>
                            <a:srgbClr val="FF0000"/>
                          </a:solidFill>
                          <a:latin typeface="Arial"/>
                          <a:cs typeface="Arial"/>
                        </a:rPr>
                        <a:t>11</a:t>
                      </a:r>
                      <a:endParaRPr lang="en-US" b="1" dirty="0">
                        <a:solidFill>
                          <a:srgbClr val="FF0000"/>
                        </a:solidFill>
                        <a:latin typeface="Arial"/>
                        <a:cs typeface="Arial"/>
                      </a:endParaRPr>
                    </a:p>
                  </a:txBody>
                  <a:tcPr/>
                </a:tc>
                <a:tc>
                  <a:txBody>
                    <a:bodyPr/>
                    <a:lstStyle/>
                    <a:p>
                      <a:pPr algn="ctr"/>
                      <a:r>
                        <a:rPr lang="en-US" b="1" dirty="0" smtClean="0">
                          <a:solidFill>
                            <a:srgbClr val="FF0000"/>
                          </a:solidFill>
                          <a:latin typeface="Arial"/>
                          <a:cs typeface="Arial"/>
                        </a:rPr>
                        <a:t>10</a:t>
                      </a:r>
                      <a:endParaRPr lang="en-US" b="1" dirty="0">
                        <a:solidFill>
                          <a:srgbClr val="FF0000"/>
                        </a:solidFill>
                        <a:latin typeface="Arial"/>
                        <a:cs typeface="Arial"/>
                      </a:endParaRPr>
                    </a:p>
                  </a:txBody>
                  <a:tcPr/>
                </a:tc>
                <a:tc>
                  <a:txBody>
                    <a:bodyPr/>
                    <a:lstStyle/>
                    <a:p>
                      <a:pPr algn="ctr"/>
                      <a:r>
                        <a:rPr lang="en-US" b="1" dirty="0" smtClean="0">
                          <a:solidFill>
                            <a:srgbClr val="FF0000"/>
                          </a:solidFill>
                          <a:latin typeface="Arial"/>
                          <a:cs typeface="Arial"/>
                        </a:rPr>
                        <a:t>21</a:t>
                      </a:r>
                      <a:endParaRPr lang="en-US" b="1" dirty="0">
                        <a:solidFill>
                          <a:srgbClr val="FF0000"/>
                        </a:solidFill>
                        <a:latin typeface="Arial"/>
                        <a:cs typeface="Arial"/>
                      </a:endParaRPr>
                    </a:p>
                  </a:txBody>
                  <a:tcPr/>
                </a:tc>
              </a:tr>
            </a:tbl>
          </a:graphicData>
        </a:graphic>
      </p:graphicFrame>
      <p:sp>
        <p:nvSpPr>
          <p:cNvPr id="2" name="Rectangle 1"/>
          <p:cNvSpPr/>
          <p:nvPr/>
        </p:nvSpPr>
        <p:spPr>
          <a:xfrm>
            <a:off x="827477" y="2102355"/>
            <a:ext cx="7686704" cy="394859"/>
          </a:xfrm>
          <a:prstGeom prst="rect">
            <a:avLst/>
          </a:prstGeom>
          <a:noFill/>
          <a:ln w="3810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827477" y="5811212"/>
            <a:ext cx="7686704" cy="394859"/>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93459" y="2123003"/>
            <a:ext cx="1000033" cy="369332"/>
          </a:xfrm>
          <a:prstGeom prst="rect">
            <a:avLst/>
          </a:prstGeom>
          <a:noFill/>
        </p:spPr>
        <p:txBody>
          <a:bodyPr wrap="square" rtlCol="0">
            <a:spAutoFit/>
          </a:bodyPr>
          <a:lstStyle/>
          <a:p>
            <a:pPr algn="ctr"/>
            <a:r>
              <a:rPr lang="en-US" dirty="0" smtClean="0">
                <a:solidFill>
                  <a:srgbClr val="0000FF"/>
                </a:solidFill>
                <a:latin typeface="Arial"/>
                <a:cs typeface="Arial"/>
              </a:rPr>
              <a:t>“best”</a:t>
            </a:r>
            <a:endParaRPr lang="en-US" dirty="0">
              <a:solidFill>
                <a:srgbClr val="0000FF"/>
              </a:solidFill>
              <a:latin typeface="Arial"/>
              <a:cs typeface="Arial"/>
            </a:endParaRPr>
          </a:p>
        </p:txBody>
      </p:sp>
      <p:sp>
        <p:nvSpPr>
          <p:cNvPr id="12" name="TextBox 11"/>
          <p:cNvSpPr txBox="1"/>
          <p:nvPr/>
        </p:nvSpPr>
        <p:spPr>
          <a:xfrm>
            <a:off x="-93459" y="5811212"/>
            <a:ext cx="1000033" cy="369332"/>
          </a:xfrm>
          <a:prstGeom prst="rect">
            <a:avLst/>
          </a:prstGeom>
          <a:noFill/>
        </p:spPr>
        <p:txBody>
          <a:bodyPr wrap="square" rtlCol="0">
            <a:spAutoFit/>
          </a:bodyPr>
          <a:lstStyle/>
          <a:p>
            <a:pPr algn="ctr"/>
            <a:r>
              <a:rPr lang="en-US" dirty="0" smtClean="0">
                <a:solidFill>
                  <a:srgbClr val="FF0000"/>
                </a:solidFill>
                <a:latin typeface="Arial"/>
                <a:cs typeface="Arial"/>
              </a:rPr>
              <a:t>“worst”</a:t>
            </a:r>
            <a:endParaRPr lang="en-US" dirty="0">
              <a:solidFill>
                <a:srgbClr val="FF0000"/>
              </a:solidFill>
              <a:latin typeface="Arial"/>
              <a:cs typeface="Arial"/>
            </a:endParaRPr>
          </a:p>
        </p:txBody>
      </p:sp>
      <p:sp>
        <p:nvSpPr>
          <p:cNvPr id="16" name="Title 1"/>
          <p:cNvSpPr>
            <a:spLocks noGrp="1"/>
          </p:cNvSpPr>
          <p:nvPr>
            <p:ph type="title"/>
          </p:nvPr>
        </p:nvSpPr>
        <p:spPr>
          <a:xfrm>
            <a:off x="334283" y="-33716"/>
            <a:ext cx="8891111"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Results: GEFS Members Ranked by Skill</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6123141"/>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334283" y="-33716"/>
            <a:ext cx="8891111"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Results: Comparison of Track and Intensity</a:t>
            </a:r>
            <a:endParaRPr lang="en-US" sz="2800" b="1" dirty="0">
              <a:solidFill>
                <a:srgbClr val="FF0000"/>
              </a:solidFill>
              <a:latin typeface="Arial" panose="020B0604020202020204" pitchFamily="34" charset="0"/>
              <a:cs typeface="Arial" panose="020B0604020202020204" pitchFamily="34" charset="0"/>
            </a:endParaRPr>
          </a:p>
        </p:txBody>
      </p:sp>
      <p:pic>
        <p:nvPicPr>
          <p:cNvPr id="4" name="Picture 3" descr="mslp_trace.png"/>
          <p:cNvPicPr>
            <a:picLocks noChangeAspect="1"/>
          </p:cNvPicPr>
          <p:nvPr/>
        </p:nvPicPr>
        <p:blipFill rotWithShape="1">
          <a:blip r:embed="rId3">
            <a:extLst>
              <a:ext uri="{28A0092B-C50C-407E-A947-70E740481C1C}">
                <a14:useLocalDpi xmlns:a14="http://schemas.microsoft.com/office/drawing/2010/main" val="0"/>
              </a:ext>
            </a:extLst>
          </a:blip>
          <a:srcRect t="3438" b="2747"/>
          <a:stretch/>
        </p:blipFill>
        <p:spPr>
          <a:xfrm>
            <a:off x="30526" y="768374"/>
            <a:ext cx="6298497" cy="2705133"/>
          </a:xfrm>
          <a:prstGeom prst="rect">
            <a:avLst/>
          </a:prstGeom>
        </p:spPr>
      </p:pic>
      <p:pic>
        <p:nvPicPr>
          <p:cNvPr id="9" name="Picture 8" descr="track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225" y="3462835"/>
            <a:ext cx="5717444" cy="3384493"/>
          </a:xfrm>
          <a:prstGeom prst="rect">
            <a:avLst/>
          </a:prstGeom>
        </p:spPr>
      </p:pic>
      <p:sp>
        <p:nvSpPr>
          <p:cNvPr id="10" name="TextBox 9"/>
          <p:cNvSpPr txBox="1"/>
          <p:nvPr/>
        </p:nvSpPr>
        <p:spPr>
          <a:xfrm>
            <a:off x="6126240" y="1086081"/>
            <a:ext cx="3017760" cy="2062103"/>
          </a:xfrm>
          <a:prstGeom prst="rect">
            <a:avLst/>
          </a:prstGeom>
          <a:noFill/>
        </p:spPr>
        <p:txBody>
          <a:bodyPr wrap="square" rtlCol="0">
            <a:spAutoFit/>
          </a:bodyPr>
          <a:lstStyle/>
          <a:p>
            <a:pPr algn="ctr"/>
            <a:r>
              <a:rPr lang="en-US" sz="1600" dirty="0">
                <a:latin typeface="Arial"/>
                <a:cs typeface="Arial"/>
              </a:rPr>
              <a:t>M</a:t>
            </a:r>
            <a:r>
              <a:rPr lang="en-US" sz="1600" dirty="0" smtClean="0">
                <a:latin typeface="Arial"/>
                <a:cs typeface="Arial"/>
              </a:rPr>
              <a:t>inimum sea level pressure (hPa) of EC every 6 h from 0000 UTC 30 Dec to              0000 UTC 1 Jan 1997 for                    </a:t>
            </a:r>
            <a:r>
              <a:rPr lang="en-US" sz="1600" b="1" dirty="0" smtClean="0">
                <a:latin typeface="Arial"/>
                <a:cs typeface="Arial"/>
              </a:rPr>
              <a:t>ERA-Interim,                       </a:t>
            </a:r>
            <a:r>
              <a:rPr lang="en-US" sz="1600" b="1" dirty="0" smtClean="0">
                <a:solidFill>
                  <a:srgbClr val="0000FF"/>
                </a:solidFill>
                <a:latin typeface="Arial"/>
                <a:cs typeface="Arial"/>
              </a:rPr>
              <a:t>best GEFS member</a:t>
            </a:r>
            <a:r>
              <a:rPr lang="en-US" sz="1600" dirty="0" smtClean="0">
                <a:latin typeface="Arial"/>
                <a:cs typeface="Arial"/>
              </a:rPr>
              <a:t>,             </a:t>
            </a:r>
            <a:r>
              <a:rPr lang="en-US" sz="1600" b="1" dirty="0" smtClean="0">
                <a:solidFill>
                  <a:srgbClr val="FF0000"/>
                </a:solidFill>
                <a:latin typeface="Arial"/>
                <a:cs typeface="Arial"/>
              </a:rPr>
              <a:t>worst GEFS member</a:t>
            </a:r>
            <a:r>
              <a:rPr lang="en-US" sz="1600" dirty="0" smtClean="0">
                <a:latin typeface="Arial"/>
                <a:cs typeface="Arial"/>
              </a:rPr>
              <a:t>, and </a:t>
            </a:r>
            <a:r>
              <a:rPr lang="en-US" sz="1600" dirty="0" smtClean="0">
                <a:solidFill>
                  <a:srgbClr val="616161"/>
                </a:solidFill>
                <a:latin typeface="Arial"/>
                <a:cs typeface="Arial"/>
              </a:rPr>
              <a:t>all other GEFS members</a:t>
            </a:r>
            <a:endParaRPr lang="en-US" sz="1600" b="1" dirty="0">
              <a:solidFill>
                <a:srgbClr val="616161"/>
              </a:solidFill>
              <a:latin typeface="Arial"/>
              <a:cs typeface="Arial"/>
            </a:endParaRPr>
          </a:p>
        </p:txBody>
      </p:sp>
      <p:sp>
        <p:nvSpPr>
          <p:cNvPr id="11" name="TextBox 10"/>
          <p:cNvSpPr txBox="1"/>
          <p:nvPr/>
        </p:nvSpPr>
        <p:spPr>
          <a:xfrm>
            <a:off x="6126241" y="4023834"/>
            <a:ext cx="3017759" cy="1815882"/>
          </a:xfrm>
          <a:prstGeom prst="rect">
            <a:avLst/>
          </a:prstGeom>
          <a:noFill/>
        </p:spPr>
        <p:txBody>
          <a:bodyPr wrap="square" rtlCol="0">
            <a:spAutoFit/>
          </a:bodyPr>
          <a:lstStyle/>
          <a:p>
            <a:pPr algn="ctr"/>
            <a:r>
              <a:rPr lang="en-US" sz="1600" dirty="0" smtClean="0">
                <a:latin typeface="Arial"/>
                <a:cs typeface="Arial"/>
              </a:rPr>
              <a:t>Track of EC every 6 h (circles every 12 h) from 0000 UTC 30 Dec 1996 to 0000 UTC 1 Jan 1997 for </a:t>
            </a:r>
            <a:r>
              <a:rPr lang="en-US" sz="1600" b="1" dirty="0" smtClean="0">
                <a:latin typeface="Arial"/>
                <a:cs typeface="Arial"/>
              </a:rPr>
              <a:t>ERA-Interim,                     </a:t>
            </a:r>
            <a:r>
              <a:rPr lang="en-US" sz="1600" b="1" dirty="0" smtClean="0">
                <a:solidFill>
                  <a:srgbClr val="0000FF"/>
                </a:solidFill>
                <a:latin typeface="Arial"/>
                <a:cs typeface="Arial"/>
              </a:rPr>
              <a:t>best GEFS member</a:t>
            </a:r>
            <a:r>
              <a:rPr lang="en-US" sz="1600" dirty="0" smtClean="0">
                <a:latin typeface="Arial"/>
                <a:cs typeface="Arial"/>
              </a:rPr>
              <a:t>,             </a:t>
            </a:r>
            <a:r>
              <a:rPr lang="en-US" sz="1600" b="1" dirty="0" smtClean="0">
                <a:solidFill>
                  <a:srgbClr val="FF0000"/>
                </a:solidFill>
                <a:latin typeface="Arial"/>
                <a:cs typeface="Arial"/>
              </a:rPr>
              <a:t>worst GEFS member</a:t>
            </a:r>
            <a:r>
              <a:rPr lang="en-US" sz="1600" dirty="0" smtClean="0">
                <a:latin typeface="Arial"/>
                <a:cs typeface="Arial"/>
              </a:rPr>
              <a:t>, and     </a:t>
            </a:r>
            <a:r>
              <a:rPr lang="en-US" sz="1600" dirty="0" smtClean="0">
                <a:solidFill>
                  <a:srgbClr val="616161"/>
                </a:solidFill>
                <a:latin typeface="Arial"/>
                <a:cs typeface="Arial"/>
              </a:rPr>
              <a:t>all other GEFS members</a:t>
            </a:r>
            <a:endParaRPr lang="en-US" sz="1600" b="1" dirty="0">
              <a:solidFill>
                <a:srgbClr val="616161"/>
              </a:solidFill>
              <a:latin typeface="Arial"/>
              <a:cs typeface="Arial"/>
            </a:endParaRPr>
          </a:p>
        </p:txBody>
      </p:sp>
    </p:spTree>
    <p:extLst>
      <p:ext uri="{BB962C8B-B14F-4D97-AF65-F5344CB8AC3E}">
        <p14:creationId xmlns:p14="http://schemas.microsoft.com/office/powerpoint/2010/main" val="3643824677"/>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1688954" y="6463861"/>
            <a:ext cx="797186" cy="2296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a:spLocks noGrp="1"/>
          </p:cNvSpPr>
          <p:nvPr>
            <p:ph type="title"/>
          </p:nvPr>
        </p:nvSpPr>
        <p:spPr>
          <a:xfrm>
            <a:off x="334283" y="-33716"/>
            <a:ext cx="8891111"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Best and Worst Comparison</a:t>
            </a:r>
            <a:endParaRPr lang="en-US" sz="2800" b="1" dirty="0">
              <a:solidFill>
                <a:srgbClr val="FF0000"/>
              </a:solidFill>
              <a:latin typeface="Arial" panose="020B0604020202020204" pitchFamily="34" charset="0"/>
              <a:cs typeface="Arial" panose="020B0604020202020204" pitchFamily="34" charset="0"/>
            </a:endParaRPr>
          </a:p>
        </p:txBody>
      </p:sp>
      <p:sp>
        <p:nvSpPr>
          <p:cNvPr id="63"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a:t>
            </a:r>
            <a:r>
              <a:rPr lang="en-US" sz="2400" dirty="0" smtClean="0">
                <a:latin typeface="Arial" panose="020B0604020202020204" pitchFamily="34" charset="0"/>
                <a:cs typeface="Arial" panose="020B0604020202020204" pitchFamily="34" charset="0"/>
              </a:rPr>
              <a:t>00 </a:t>
            </a:r>
            <a:r>
              <a:rPr lang="en-US" sz="2400" dirty="0" smtClean="0">
                <a:latin typeface="Arial" panose="020B0604020202020204" pitchFamily="34" charset="0"/>
                <a:cs typeface="Arial" panose="020B0604020202020204" pitchFamily="34" charset="0"/>
              </a:rPr>
              <a:t>UTC </a:t>
            </a:r>
            <a:r>
              <a:rPr lang="en-US" sz="2400" dirty="0" smtClean="0">
                <a:latin typeface="Arial" panose="020B0604020202020204" pitchFamily="34" charset="0"/>
                <a:cs typeface="Arial" panose="020B0604020202020204" pitchFamily="34" charset="0"/>
              </a:rPr>
              <a:t>29 Dec 1996</a:t>
            </a:r>
            <a:endParaRPr lang="en-US" sz="2400" dirty="0">
              <a:latin typeface="Arial" panose="020B0604020202020204" pitchFamily="34" charset="0"/>
              <a:cs typeface="Arial" panose="020B0604020202020204" pitchFamily="34" charset="0"/>
            </a:endParaRPr>
          </a:p>
        </p:txBody>
      </p:sp>
      <p:grpSp>
        <p:nvGrpSpPr>
          <p:cNvPr id="61" name="Group 60"/>
          <p:cNvGrpSpPr/>
          <p:nvPr/>
        </p:nvGrpSpPr>
        <p:grpSpPr>
          <a:xfrm>
            <a:off x="5123079" y="4087557"/>
            <a:ext cx="3192602" cy="323538"/>
            <a:chOff x="1325910" y="5334973"/>
            <a:chExt cx="3192602" cy="323538"/>
          </a:xfrm>
        </p:grpSpPr>
        <p:pic>
          <p:nvPicPr>
            <p:cNvPr id="64" name="Picture 63" descr="250_jet_mslp_24.png"/>
            <p:cNvPicPr>
              <a:picLocks/>
            </p:cNvPicPr>
            <p:nvPr/>
          </p:nvPicPr>
          <p:blipFill rotWithShape="1">
            <a:blip r:embed="rId3">
              <a:extLst>
                <a:ext uri="{28A0092B-C50C-407E-A947-70E740481C1C}">
                  <a14:useLocalDpi xmlns:a14="http://schemas.microsoft.com/office/drawing/2010/main" val="0"/>
                </a:ext>
              </a:extLst>
            </a:blip>
            <a:srcRect l="10867" t="95111" r="58321" b="2074"/>
            <a:stretch/>
          </p:blipFill>
          <p:spPr>
            <a:xfrm>
              <a:off x="1325910" y="5386868"/>
              <a:ext cx="2743200" cy="155448"/>
            </a:xfrm>
            <a:prstGeom prst="rect">
              <a:avLst/>
            </a:prstGeom>
          </p:spPr>
        </p:pic>
        <p:sp>
          <p:nvSpPr>
            <p:cNvPr id="65" name="TextBox 64"/>
            <p:cNvSpPr txBox="1"/>
            <p:nvPr/>
          </p:nvSpPr>
          <p:spPr>
            <a:xfrm>
              <a:off x="1520680" y="5518911"/>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66" name="TextBox 65"/>
            <p:cNvSpPr txBox="1"/>
            <p:nvPr/>
          </p:nvSpPr>
          <p:spPr>
            <a:xfrm>
              <a:off x="1861499" y="5518911"/>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67" name="TextBox 66"/>
            <p:cNvSpPr txBox="1"/>
            <p:nvPr/>
          </p:nvSpPr>
          <p:spPr>
            <a:xfrm>
              <a:off x="2208083" y="552001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68" name="TextBox 67"/>
            <p:cNvSpPr txBox="1"/>
            <p:nvPr/>
          </p:nvSpPr>
          <p:spPr>
            <a:xfrm>
              <a:off x="2535648" y="5518911"/>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sp>
          <p:nvSpPr>
            <p:cNvPr id="69" name="TextBox 68"/>
            <p:cNvSpPr txBox="1"/>
            <p:nvPr/>
          </p:nvSpPr>
          <p:spPr>
            <a:xfrm>
              <a:off x="2879624" y="5518911"/>
              <a:ext cx="300556" cy="138499"/>
            </a:xfrm>
            <a:prstGeom prst="rect">
              <a:avLst/>
            </a:prstGeom>
            <a:noFill/>
          </p:spPr>
          <p:txBody>
            <a:bodyPr wrap="square" lIns="0" tIns="0" rIns="0" bIns="0" rtlCol="0">
              <a:spAutoFit/>
            </a:bodyPr>
            <a:lstStyle/>
            <a:p>
              <a:pPr algn="ctr"/>
              <a:r>
                <a:rPr lang="en-US" sz="900" dirty="0" smtClean="0">
                  <a:latin typeface="Arial"/>
                  <a:cs typeface="Arial"/>
                </a:rPr>
                <a:t>45</a:t>
              </a:r>
              <a:endParaRPr lang="en-US" sz="900" dirty="0">
                <a:latin typeface="Arial"/>
                <a:cs typeface="Arial"/>
              </a:endParaRPr>
            </a:p>
          </p:txBody>
        </p:sp>
        <p:sp>
          <p:nvSpPr>
            <p:cNvPr id="70" name="TextBox 69"/>
            <p:cNvSpPr txBox="1"/>
            <p:nvPr/>
          </p:nvSpPr>
          <p:spPr>
            <a:xfrm>
              <a:off x="3212745" y="5520012"/>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71" name="TextBox 70"/>
            <p:cNvSpPr txBox="1"/>
            <p:nvPr/>
          </p:nvSpPr>
          <p:spPr>
            <a:xfrm>
              <a:off x="3546207" y="5520012"/>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5</a:t>
              </a:r>
              <a:endParaRPr lang="en-US" sz="900" dirty="0">
                <a:latin typeface="Arial"/>
                <a:cs typeface="Arial"/>
              </a:endParaRPr>
            </a:p>
          </p:txBody>
        </p:sp>
        <p:sp>
          <p:nvSpPr>
            <p:cNvPr id="72" name="TextBox 71"/>
            <p:cNvSpPr txBox="1"/>
            <p:nvPr/>
          </p:nvSpPr>
          <p:spPr>
            <a:xfrm>
              <a:off x="4026408" y="5334973"/>
              <a:ext cx="492104"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grpSp>
      <p:grpSp>
        <p:nvGrpSpPr>
          <p:cNvPr id="73" name="Group 72"/>
          <p:cNvGrpSpPr/>
          <p:nvPr/>
        </p:nvGrpSpPr>
        <p:grpSpPr>
          <a:xfrm>
            <a:off x="5133404" y="4444929"/>
            <a:ext cx="3306095" cy="345842"/>
            <a:chOff x="4867109" y="5334973"/>
            <a:chExt cx="3306095" cy="345842"/>
          </a:xfrm>
        </p:grpSpPr>
        <p:pic>
          <p:nvPicPr>
            <p:cNvPr id="74" name="Picture 73" descr="250_jet_mslp_24.png"/>
            <p:cNvPicPr>
              <a:picLocks/>
            </p:cNvPicPr>
            <p:nvPr/>
          </p:nvPicPr>
          <p:blipFill rotWithShape="1">
            <a:blip r:embed="rId3">
              <a:extLst>
                <a:ext uri="{28A0092B-C50C-407E-A947-70E740481C1C}">
                  <a14:useLocalDpi xmlns:a14="http://schemas.microsoft.com/office/drawing/2010/main" val="0"/>
                </a:ext>
              </a:extLst>
            </a:blip>
            <a:srcRect l="49220" t="95259" r="17498" b="2074"/>
            <a:stretch/>
          </p:blipFill>
          <p:spPr>
            <a:xfrm>
              <a:off x="4867109" y="5386868"/>
              <a:ext cx="2743200" cy="155448"/>
            </a:xfrm>
            <a:prstGeom prst="rect">
              <a:avLst/>
            </a:prstGeom>
          </p:spPr>
        </p:pic>
        <p:sp>
          <p:nvSpPr>
            <p:cNvPr id="75" name="TextBox 74"/>
            <p:cNvSpPr txBox="1"/>
            <p:nvPr/>
          </p:nvSpPr>
          <p:spPr>
            <a:xfrm>
              <a:off x="5028125" y="5541215"/>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76" name="TextBox 75"/>
            <p:cNvSpPr txBox="1"/>
            <p:nvPr/>
          </p:nvSpPr>
          <p:spPr>
            <a:xfrm>
              <a:off x="5342301" y="5541215"/>
              <a:ext cx="300556" cy="138499"/>
            </a:xfrm>
            <a:prstGeom prst="rect">
              <a:avLst/>
            </a:prstGeom>
            <a:noFill/>
          </p:spPr>
          <p:txBody>
            <a:bodyPr wrap="square" lIns="0" tIns="0" rIns="0" bIns="0" rtlCol="0">
              <a:spAutoFit/>
            </a:bodyPr>
            <a:lstStyle/>
            <a:p>
              <a:pPr algn="ctr"/>
              <a:r>
                <a:rPr lang="en-US" sz="900" dirty="0" smtClean="0">
                  <a:latin typeface="Arial"/>
                  <a:cs typeface="Arial"/>
                </a:rPr>
                <a:t>60</a:t>
              </a:r>
              <a:endParaRPr lang="en-US" sz="900" dirty="0">
                <a:latin typeface="Arial"/>
                <a:cs typeface="Arial"/>
              </a:endParaRPr>
            </a:p>
          </p:txBody>
        </p:sp>
        <p:sp>
          <p:nvSpPr>
            <p:cNvPr id="77" name="TextBox 76"/>
            <p:cNvSpPr txBox="1"/>
            <p:nvPr/>
          </p:nvSpPr>
          <p:spPr>
            <a:xfrm>
              <a:off x="5644480" y="5542316"/>
              <a:ext cx="300556" cy="138499"/>
            </a:xfrm>
            <a:prstGeom prst="rect">
              <a:avLst/>
            </a:prstGeom>
            <a:noFill/>
          </p:spPr>
          <p:txBody>
            <a:bodyPr wrap="square" lIns="0" tIns="0" rIns="0" bIns="0" rtlCol="0">
              <a:spAutoFit/>
            </a:bodyPr>
            <a:lstStyle/>
            <a:p>
              <a:pPr algn="ctr"/>
              <a:r>
                <a:rPr lang="en-US" sz="900" dirty="0" smtClean="0">
                  <a:latin typeface="Arial"/>
                  <a:cs typeface="Arial"/>
                </a:rPr>
                <a:t>70</a:t>
              </a:r>
              <a:endParaRPr lang="en-US" sz="900" dirty="0">
                <a:latin typeface="Arial"/>
                <a:cs typeface="Arial"/>
              </a:endParaRPr>
            </a:p>
          </p:txBody>
        </p:sp>
        <p:sp>
          <p:nvSpPr>
            <p:cNvPr id="78" name="TextBox 77"/>
            <p:cNvSpPr txBox="1"/>
            <p:nvPr/>
          </p:nvSpPr>
          <p:spPr>
            <a:xfrm>
              <a:off x="5954283" y="5541215"/>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9" name="TextBox 78"/>
            <p:cNvSpPr txBox="1"/>
            <p:nvPr/>
          </p:nvSpPr>
          <p:spPr>
            <a:xfrm>
              <a:off x="6253854" y="5541215"/>
              <a:ext cx="300556" cy="138499"/>
            </a:xfrm>
            <a:prstGeom prst="rect">
              <a:avLst/>
            </a:prstGeom>
            <a:noFill/>
          </p:spPr>
          <p:txBody>
            <a:bodyPr wrap="square" lIns="0" tIns="0" rIns="0" bIns="0" rtlCol="0">
              <a:spAutoFit/>
            </a:bodyPr>
            <a:lstStyle/>
            <a:p>
              <a:pPr algn="ctr"/>
              <a:r>
                <a:rPr lang="en-US" sz="900" dirty="0" smtClean="0">
                  <a:latin typeface="Arial"/>
                  <a:cs typeface="Arial"/>
                </a:rPr>
                <a:t>90</a:t>
              </a:r>
              <a:endParaRPr lang="en-US" sz="900" dirty="0">
                <a:latin typeface="Arial"/>
                <a:cs typeface="Arial"/>
              </a:endParaRPr>
            </a:p>
          </p:txBody>
        </p:sp>
        <p:sp>
          <p:nvSpPr>
            <p:cNvPr id="80" name="TextBox 79"/>
            <p:cNvSpPr txBox="1"/>
            <p:nvPr/>
          </p:nvSpPr>
          <p:spPr>
            <a:xfrm>
              <a:off x="6551451"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sp>
          <p:nvSpPr>
            <p:cNvPr id="81" name="TextBox 80"/>
            <p:cNvSpPr txBox="1"/>
            <p:nvPr/>
          </p:nvSpPr>
          <p:spPr>
            <a:xfrm>
              <a:off x="6849389"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110</a:t>
              </a:r>
              <a:endParaRPr lang="en-US" sz="900" dirty="0">
                <a:latin typeface="Arial"/>
                <a:cs typeface="Arial"/>
              </a:endParaRPr>
            </a:p>
          </p:txBody>
        </p:sp>
        <p:sp>
          <p:nvSpPr>
            <p:cNvPr id="82" name="TextBox 81"/>
            <p:cNvSpPr txBox="1"/>
            <p:nvPr/>
          </p:nvSpPr>
          <p:spPr>
            <a:xfrm>
              <a:off x="7146631"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120</a:t>
              </a:r>
              <a:endParaRPr lang="en-US" sz="900" dirty="0">
                <a:latin typeface="Arial"/>
                <a:cs typeface="Arial"/>
              </a:endParaRPr>
            </a:p>
          </p:txBody>
        </p:sp>
        <p:sp>
          <p:nvSpPr>
            <p:cNvPr id="83" name="TextBox 82"/>
            <p:cNvSpPr txBox="1"/>
            <p:nvPr/>
          </p:nvSpPr>
          <p:spPr>
            <a:xfrm>
              <a:off x="7539136" y="5334973"/>
              <a:ext cx="634068" cy="230832"/>
            </a:xfrm>
            <a:prstGeom prst="rect">
              <a:avLst/>
            </a:prstGeom>
            <a:noFill/>
          </p:spPr>
          <p:txBody>
            <a:bodyPr wrap="square" rtlCol="0">
              <a:spAutoFit/>
            </a:bodyPr>
            <a:lstStyle/>
            <a:p>
              <a:pPr algn="ctr"/>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grpSp>
      <p:sp>
        <p:nvSpPr>
          <p:cNvPr id="87" name="Content Placeholder 2"/>
          <p:cNvSpPr txBox="1">
            <a:spLocks/>
          </p:cNvSpPr>
          <p:nvPr/>
        </p:nvSpPr>
        <p:spPr>
          <a:xfrm>
            <a:off x="4811197" y="5119626"/>
            <a:ext cx="3964978" cy="942616"/>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250-hPa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MSLP (hPa, black), PW (mm, shaded)</a:t>
            </a:r>
            <a:endParaRPr lang="en-US" sz="1600" baseline="30000" dirty="0">
              <a:latin typeface="Arial" panose="020B0604020202020204" pitchFamily="34" charset="0"/>
              <a:cs typeface="Arial" panose="020B0604020202020204" pitchFamily="34" charset="0"/>
            </a:endParaRPr>
          </a:p>
        </p:txBody>
      </p:sp>
      <p:pic>
        <p:nvPicPr>
          <p:cNvPr id="7" name="Picture 6" descr="p08_mslp_1996122600_24.png"/>
          <p:cNvPicPr>
            <a:picLocks noChangeAspect="1"/>
          </p:cNvPicPr>
          <p:nvPr/>
        </p:nvPicPr>
        <p:blipFill rotWithShape="1">
          <a:blip r:embed="rId4">
            <a:extLst>
              <a:ext uri="{28A0092B-C50C-407E-A947-70E740481C1C}">
                <a14:useLocalDpi xmlns:a14="http://schemas.microsoft.com/office/drawing/2010/main" val="0"/>
              </a:ext>
            </a:extLst>
          </a:blip>
          <a:srcRect t="16862" b="9371"/>
          <a:stretch/>
        </p:blipFill>
        <p:spPr>
          <a:xfrm>
            <a:off x="532565" y="969158"/>
            <a:ext cx="3780778" cy="2788920"/>
          </a:xfrm>
          <a:prstGeom prst="rect">
            <a:avLst/>
          </a:prstGeom>
        </p:spPr>
      </p:pic>
      <p:pic>
        <p:nvPicPr>
          <p:cNvPr id="8" name="Picture 7" descr="p10_mslp_1996122600_24.png"/>
          <p:cNvPicPr>
            <a:picLocks noChangeAspect="1"/>
          </p:cNvPicPr>
          <p:nvPr/>
        </p:nvPicPr>
        <p:blipFill rotWithShape="1">
          <a:blip r:embed="rId5">
            <a:extLst>
              <a:ext uri="{28A0092B-C50C-407E-A947-70E740481C1C}">
                <a14:useLocalDpi xmlns:a14="http://schemas.microsoft.com/office/drawing/2010/main" val="0"/>
              </a:ext>
            </a:extLst>
          </a:blip>
          <a:srcRect t="16637" b="9372"/>
          <a:stretch/>
        </p:blipFill>
        <p:spPr>
          <a:xfrm>
            <a:off x="544105" y="4035130"/>
            <a:ext cx="3769238" cy="2788920"/>
          </a:xfrm>
          <a:prstGeom prst="rect">
            <a:avLst/>
          </a:prstGeom>
        </p:spPr>
      </p:pic>
      <p:pic>
        <p:nvPicPr>
          <p:cNvPr id="10" name="Picture 9" descr="mslp_thick_jet_1deg_60.png"/>
          <p:cNvPicPr>
            <a:picLocks noChangeAspect="1"/>
          </p:cNvPicPr>
          <p:nvPr/>
        </p:nvPicPr>
        <p:blipFill rotWithShape="1">
          <a:blip r:embed="rId6">
            <a:extLst>
              <a:ext uri="{28A0092B-C50C-407E-A947-70E740481C1C}">
                <a14:useLocalDpi xmlns:a14="http://schemas.microsoft.com/office/drawing/2010/main" val="0"/>
              </a:ext>
            </a:extLst>
          </a:blip>
          <a:srcRect t="16476" b="9523"/>
          <a:stretch/>
        </p:blipFill>
        <p:spPr>
          <a:xfrm>
            <a:off x="4811198" y="969158"/>
            <a:ext cx="3772801" cy="2788920"/>
          </a:xfrm>
          <a:prstGeom prst="rect">
            <a:avLst/>
          </a:prstGeom>
        </p:spPr>
      </p:pic>
      <p:sp>
        <p:nvSpPr>
          <p:cNvPr id="91" name="TextBox 90"/>
          <p:cNvSpPr txBox="1"/>
          <p:nvPr/>
        </p:nvSpPr>
        <p:spPr>
          <a:xfrm>
            <a:off x="544105" y="688504"/>
            <a:ext cx="3769238" cy="307777"/>
          </a:xfrm>
          <a:prstGeom prst="rect">
            <a:avLst/>
          </a:prstGeom>
          <a:noFill/>
        </p:spPr>
        <p:txBody>
          <a:bodyPr wrap="square" rtlCol="0">
            <a:spAutoFit/>
          </a:bodyPr>
          <a:lstStyle/>
          <a:p>
            <a:pPr algn="ctr"/>
            <a:r>
              <a:rPr lang="en-US" sz="1400" b="1" dirty="0" smtClean="0">
                <a:solidFill>
                  <a:srgbClr val="0000FF"/>
                </a:solidFill>
                <a:latin typeface="Arial"/>
                <a:cs typeface="Arial"/>
              </a:rPr>
              <a:t>Best GEFS Member</a:t>
            </a:r>
            <a:endParaRPr lang="en-US" sz="1400" b="1" dirty="0">
              <a:solidFill>
                <a:srgbClr val="0000FF"/>
              </a:solidFill>
              <a:latin typeface="Arial"/>
              <a:cs typeface="Arial"/>
            </a:endParaRPr>
          </a:p>
        </p:txBody>
      </p:sp>
      <p:sp>
        <p:nvSpPr>
          <p:cNvPr id="92" name="TextBox 91"/>
          <p:cNvSpPr txBox="1"/>
          <p:nvPr/>
        </p:nvSpPr>
        <p:spPr>
          <a:xfrm>
            <a:off x="544105" y="3758325"/>
            <a:ext cx="3769238" cy="307777"/>
          </a:xfrm>
          <a:prstGeom prst="rect">
            <a:avLst/>
          </a:prstGeom>
          <a:noFill/>
        </p:spPr>
        <p:txBody>
          <a:bodyPr wrap="square" rtlCol="0">
            <a:spAutoFit/>
          </a:bodyPr>
          <a:lstStyle/>
          <a:p>
            <a:pPr algn="ctr"/>
            <a:r>
              <a:rPr lang="en-US" sz="1400" b="1" dirty="0" smtClean="0">
                <a:solidFill>
                  <a:srgbClr val="FF0000"/>
                </a:solidFill>
                <a:latin typeface="Arial"/>
                <a:cs typeface="Arial"/>
              </a:rPr>
              <a:t>Worst</a:t>
            </a:r>
            <a:r>
              <a:rPr lang="en-US" sz="1400" b="1" dirty="0" smtClean="0">
                <a:solidFill>
                  <a:srgbClr val="FF0000"/>
                </a:solidFill>
                <a:latin typeface="Arial"/>
                <a:cs typeface="Arial"/>
              </a:rPr>
              <a:t> GEFS Member</a:t>
            </a:r>
            <a:endParaRPr lang="en-US" sz="1400" b="1" dirty="0">
              <a:solidFill>
                <a:srgbClr val="FF0000"/>
              </a:solidFill>
              <a:latin typeface="Arial"/>
              <a:cs typeface="Arial"/>
            </a:endParaRPr>
          </a:p>
        </p:txBody>
      </p:sp>
      <p:sp>
        <p:nvSpPr>
          <p:cNvPr id="93" name="TextBox 92"/>
          <p:cNvSpPr txBox="1"/>
          <p:nvPr/>
        </p:nvSpPr>
        <p:spPr>
          <a:xfrm>
            <a:off x="4792174" y="688504"/>
            <a:ext cx="3769238" cy="307777"/>
          </a:xfrm>
          <a:prstGeom prst="rect">
            <a:avLst/>
          </a:prstGeom>
          <a:noFill/>
        </p:spPr>
        <p:txBody>
          <a:bodyPr wrap="square" rtlCol="0">
            <a:spAutoFit/>
          </a:bodyPr>
          <a:lstStyle/>
          <a:p>
            <a:pPr algn="ctr"/>
            <a:r>
              <a:rPr lang="en-US" sz="1400" b="1" dirty="0" smtClean="0">
                <a:latin typeface="Arial"/>
                <a:cs typeface="Arial"/>
              </a:rPr>
              <a:t>ERA-Interim</a:t>
            </a:r>
            <a:endParaRPr lang="en-US" sz="1400" b="1" dirty="0">
              <a:latin typeface="Arial"/>
              <a:cs typeface="Arial"/>
            </a:endParaRPr>
          </a:p>
        </p:txBody>
      </p:sp>
    </p:spTree>
    <p:extLst>
      <p:ext uri="{BB962C8B-B14F-4D97-AF65-F5344CB8AC3E}">
        <p14:creationId xmlns:p14="http://schemas.microsoft.com/office/powerpoint/2010/main" val="2040103174"/>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1688954" y="6463861"/>
            <a:ext cx="797186" cy="2296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1200 </a:t>
            </a:r>
            <a:r>
              <a:rPr lang="en-US" sz="2400" dirty="0" smtClean="0">
                <a:latin typeface="Arial" panose="020B0604020202020204" pitchFamily="34" charset="0"/>
                <a:cs typeface="Arial" panose="020B0604020202020204" pitchFamily="34" charset="0"/>
              </a:rPr>
              <a:t>UTC </a:t>
            </a:r>
            <a:r>
              <a:rPr lang="en-US" sz="2400" dirty="0" smtClean="0">
                <a:latin typeface="Arial" panose="020B0604020202020204" pitchFamily="34" charset="0"/>
                <a:cs typeface="Arial" panose="020B0604020202020204" pitchFamily="34" charset="0"/>
              </a:rPr>
              <a:t>29 Dec 1996</a:t>
            </a:r>
            <a:endParaRPr lang="en-US" sz="2400" dirty="0">
              <a:latin typeface="Arial" panose="020B0604020202020204" pitchFamily="34" charset="0"/>
              <a:cs typeface="Arial" panose="020B0604020202020204" pitchFamily="34" charset="0"/>
            </a:endParaRPr>
          </a:p>
        </p:txBody>
      </p:sp>
      <p:grpSp>
        <p:nvGrpSpPr>
          <p:cNvPr id="61" name="Group 60"/>
          <p:cNvGrpSpPr/>
          <p:nvPr/>
        </p:nvGrpSpPr>
        <p:grpSpPr>
          <a:xfrm>
            <a:off x="5123079" y="4087557"/>
            <a:ext cx="3192602" cy="323538"/>
            <a:chOff x="1325910" y="5334973"/>
            <a:chExt cx="3192602" cy="323538"/>
          </a:xfrm>
        </p:grpSpPr>
        <p:pic>
          <p:nvPicPr>
            <p:cNvPr id="64" name="Picture 63" descr="250_jet_mslp_24.png"/>
            <p:cNvPicPr>
              <a:picLocks/>
            </p:cNvPicPr>
            <p:nvPr/>
          </p:nvPicPr>
          <p:blipFill rotWithShape="1">
            <a:blip r:embed="rId3">
              <a:extLst>
                <a:ext uri="{28A0092B-C50C-407E-A947-70E740481C1C}">
                  <a14:useLocalDpi xmlns:a14="http://schemas.microsoft.com/office/drawing/2010/main" val="0"/>
                </a:ext>
              </a:extLst>
            </a:blip>
            <a:srcRect l="10867" t="95111" r="58321" b="2074"/>
            <a:stretch/>
          </p:blipFill>
          <p:spPr>
            <a:xfrm>
              <a:off x="1325910" y="5386868"/>
              <a:ext cx="2743200" cy="155448"/>
            </a:xfrm>
            <a:prstGeom prst="rect">
              <a:avLst/>
            </a:prstGeom>
          </p:spPr>
        </p:pic>
        <p:sp>
          <p:nvSpPr>
            <p:cNvPr id="65" name="TextBox 64"/>
            <p:cNvSpPr txBox="1"/>
            <p:nvPr/>
          </p:nvSpPr>
          <p:spPr>
            <a:xfrm>
              <a:off x="1520680" y="5518911"/>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66" name="TextBox 65"/>
            <p:cNvSpPr txBox="1"/>
            <p:nvPr/>
          </p:nvSpPr>
          <p:spPr>
            <a:xfrm>
              <a:off x="1861499" y="5518911"/>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67" name="TextBox 66"/>
            <p:cNvSpPr txBox="1"/>
            <p:nvPr/>
          </p:nvSpPr>
          <p:spPr>
            <a:xfrm>
              <a:off x="2208083" y="552001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68" name="TextBox 67"/>
            <p:cNvSpPr txBox="1"/>
            <p:nvPr/>
          </p:nvSpPr>
          <p:spPr>
            <a:xfrm>
              <a:off x="2535648" y="5518911"/>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sp>
          <p:nvSpPr>
            <p:cNvPr id="69" name="TextBox 68"/>
            <p:cNvSpPr txBox="1"/>
            <p:nvPr/>
          </p:nvSpPr>
          <p:spPr>
            <a:xfrm>
              <a:off x="2879624" y="5518911"/>
              <a:ext cx="300556" cy="138499"/>
            </a:xfrm>
            <a:prstGeom prst="rect">
              <a:avLst/>
            </a:prstGeom>
            <a:noFill/>
          </p:spPr>
          <p:txBody>
            <a:bodyPr wrap="square" lIns="0" tIns="0" rIns="0" bIns="0" rtlCol="0">
              <a:spAutoFit/>
            </a:bodyPr>
            <a:lstStyle/>
            <a:p>
              <a:pPr algn="ctr"/>
              <a:r>
                <a:rPr lang="en-US" sz="900" dirty="0" smtClean="0">
                  <a:latin typeface="Arial"/>
                  <a:cs typeface="Arial"/>
                </a:rPr>
                <a:t>45</a:t>
              </a:r>
              <a:endParaRPr lang="en-US" sz="900" dirty="0">
                <a:latin typeface="Arial"/>
                <a:cs typeface="Arial"/>
              </a:endParaRPr>
            </a:p>
          </p:txBody>
        </p:sp>
        <p:sp>
          <p:nvSpPr>
            <p:cNvPr id="70" name="TextBox 69"/>
            <p:cNvSpPr txBox="1"/>
            <p:nvPr/>
          </p:nvSpPr>
          <p:spPr>
            <a:xfrm>
              <a:off x="3212745" y="5520012"/>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71" name="TextBox 70"/>
            <p:cNvSpPr txBox="1"/>
            <p:nvPr/>
          </p:nvSpPr>
          <p:spPr>
            <a:xfrm>
              <a:off x="3546207" y="5520012"/>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5</a:t>
              </a:r>
              <a:endParaRPr lang="en-US" sz="900" dirty="0">
                <a:latin typeface="Arial"/>
                <a:cs typeface="Arial"/>
              </a:endParaRPr>
            </a:p>
          </p:txBody>
        </p:sp>
        <p:sp>
          <p:nvSpPr>
            <p:cNvPr id="72" name="TextBox 71"/>
            <p:cNvSpPr txBox="1"/>
            <p:nvPr/>
          </p:nvSpPr>
          <p:spPr>
            <a:xfrm>
              <a:off x="4026408" y="5334973"/>
              <a:ext cx="492104"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grpSp>
      <p:grpSp>
        <p:nvGrpSpPr>
          <p:cNvPr id="73" name="Group 72"/>
          <p:cNvGrpSpPr/>
          <p:nvPr/>
        </p:nvGrpSpPr>
        <p:grpSpPr>
          <a:xfrm>
            <a:off x="5133404" y="4444929"/>
            <a:ext cx="3306095" cy="345842"/>
            <a:chOff x="4867109" y="5334973"/>
            <a:chExt cx="3306095" cy="345842"/>
          </a:xfrm>
        </p:grpSpPr>
        <p:pic>
          <p:nvPicPr>
            <p:cNvPr id="74" name="Picture 73" descr="250_jet_mslp_24.png"/>
            <p:cNvPicPr>
              <a:picLocks/>
            </p:cNvPicPr>
            <p:nvPr/>
          </p:nvPicPr>
          <p:blipFill rotWithShape="1">
            <a:blip r:embed="rId3">
              <a:extLst>
                <a:ext uri="{28A0092B-C50C-407E-A947-70E740481C1C}">
                  <a14:useLocalDpi xmlns:a14="http://schemas.microsoft.com/office/drawing/2010/main" val="0"/>
                </a:ext>
              </a:extLst>
            </a:blip>
            <a:srcRect l="49220" t="95259" r="17498" b="2074"/>
            <a:stretch/>
          </p:blipFill>
          <p:spPr>
            <a:xfrm>
              <a:off x="4867109" y="5386868"/>
              <a:ext cx="2743200" cy="155448"/>
            </a:xfrm>
            <a:prstGeom prst="rect">
              <a:avLst/>
            </a:prstGeom>
          </p:spPr>
        </p:pic>
        <p:sp>
          <p:nvSpPr>
            <p:cNvPr id="75" name="TextBox 74"/>
            <p:cNvSpPr txBox="1"/>
            <p:nvPr/>
          </p:nvSpPr>
          <p:spPr>
            <a:xfrm>
              <a:off x="5028125" y="5541215"/>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76" name="TextBox 75"/>
            <p:cNvSpPr txBox="1"/>
            <p:nvPr/>
          </p:nvSpPr>
          <p:spPr>
            <a:xfrm>
              <a:off x="5342301" y="5541215"/>
              <a:ext cx="300556" cy="138499"/>
            </a:xfrm>
            <a:prstGeom prst="rect">
              <a:avLst/>
            </a:prstGeom>
            <a:noFill/>
          </p:spPr>
          <p:txBody>
            <a:bodyPr wrap="square" lIns="0" tIns="0" rIns="0" bIns="0" rtlCol="0">
              <a:spAutoFit/>
            </a:bodyPr>
            <a:lstStyle/>
            <a:p>
              <a:pPr algn="ctr"/>
              <a:r>
                <a:rPr lang="en-US" sz="900" dirty="0" smtClean="0">
                  <a:latin typeface="Arial"/>
                  <a:cs typeface="Arial"/>
                </a:rPr>
                <a:t>60</a:t>
              </a:r>
              <a:endParaRPr lang="en-US" sz="900" dirty="0">
                <a:latin typeface="Arial"/>
                <a:cs typeface="Arial"/>
              </a:endParaRPr>
            </a:p>
          </p:txBody>
        </p:sp>
        <p:sp>
          <p:nvSpPr>
            <p:cNvPr id="77" name="TextBox 76"/>
            <p:cNvSpPr txBox="1"/>
            <p:nvPr/>
          </p:nvSpPr>
          <p:spPr>
            <a:xfrm>
              <a:off x="5644480" y="5542316"/>
              <a:ext cx="300556" cy="138499"/>
            </a:xfrm>
            <a:prstGeom prst="rect">
              <a:avLst/>
            </a:prstGeom>
            <a:noFill/>
          </p:spPr>
          <p:txBody>
            <a:bodyPr wrap="square" lIns="0" tIns="0" rIns="0" bIns="0" rtlCol="0">
              <a:spAutoFit/>
            </a:bodyPr>
            <a:lstStyle/>
            <a:p>
              <a:pPr algn="ctr"/>
              <a:r>
                <a:rPr lang="en-US" sz="900" dirty="0" smtClean="0">
                  <a:latin typeface="Arial"/>
                  <a:cs typeface="Arial"/>
                </a:rPr>
                <a:t>70</a:t>
              </a:r>
              <a:endParaRPr lang="en-US" sz="900" dirty="0">
                <a:latin typeface="Arial"/>
                <a:cs typeface="Arial"/>
              </a:endParaRPr>
            </a:p>
          </p:txBody>
        </p:sp>
        <p:sp>
          <p:nvSpPr>
            <p:cNvPr id="78" name="TextBox 77"/>
            <p:cNvSpPr txBox="1"/>
            <p:nvPr/>
          </p:nvSpPr>
          <p:spPr>
            <a:xfrm>
              <a:off x="5954283" y="5541215"/>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9" name="TextBox 78"/>
            <p:cNvSpPr txBox="1"/>
            <p:nvPr/>
          </p:nvSpPr>
          <p:spPr>
            <a:xfrm>
              <a:off x="6253854" y="5541215"/>
              <a:ext cx="300556" cy="138499"/>
            </a:xfrm>
            <a:prstGeom prst="rect">
              <a:avLst/>
            </a:prstGeom>
            <a:noFill/>
          </p:spPr>
          <p:txBody>
            <a:bodyPr wrap="square" lIns="0" tIns="0" rIns="0" bIns="0" rtlCol="0">
              <a:spAutoFit/>
            </a:bodyPr>
            <a:lstStyle/>
            <a:p>
              <a:pPr algn="ctr"/>
              <a:r>
                <a:rPr lang="en-US" sz="900" dirty="0" smtClean="0">
                  <a:latin typeface="Arial"/>
                  <a:cs typeface="Arial"/>
                </a:rPr>
                <a:t>90</a:t>
              </a:r>
              <a:endParaRPr lang="en-US" sz="900" dirty="0">
                <a:latin typeface="Arial"/>
                <a:cs typeface="Arial"/>
              </a:endParaRPr>
            </a:p>
          </p:txBody>
        </p:sp>
        <p:sp>
          <p:nvSpPr>
            <p:cNvPr id="80" name="TextBox 79"/>
            <p:cNvSpPr txBox="1"/>
            <p:nvPr/>
          </p:nvSpPr>
          <p:spPr>
            <a:xfrm>
              <a:off x="6551451"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sp>
          <p:nvSpPr>
            <p:cNvPr id="81" name="TextBox 80"/>
            <p:cNvSpPr txBox="1"/>
            <p:nvPr/>
          </p:nvSpPr>
          <p:spPr>
            <a:xfrm>
              <a:off x="6849389"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110</a:t>
              </a:r>
              <a:endParaRPr lang="en-US" sz="900" dirty="0">
                <a:latin typeface="Arial"/>
                <a:cs typeface="Arial"/>
              </a:endParaRPr>
            </a:p>
          </p:txBody>
        </p:sp>
        <p:sp>
          <p:nvSpPr>
            <p:cNvPr id="82" name="TextBox 81"/>
            <p:cNvSpPr txBox="1"/>
            <p:nvPr/>
          </p:nvSpPr>
          <p:spPr>
            <a:xfrm>
              <a:off x="7146631"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120</a:t>
              </a:r>
              <a:endParaRPr lang="en-US" sz="900" dirty="0">
                <a:latin typeface="Arial"/>
                <a:cs typeface="Arial"/>
              </a:endParaRPr>
            </a:p>
          </p:txBody>
        </p:sp>
        <p:sp>
          <p:nvSpPr>
            <p:cNvPr id="83" name="TextBox 82"/>
            <p:cNvSpPr txBox="1"/>
            <p:nvPr/>
          </p:nvSpPr>
          <p:spPr>
            <a:xfrm>
              <a:off x="7539136" y="5334973"/>
              <a:ext cx="634068" cy="230832"/>
            </a:xfrm>
            <a:prstGeom prst="rect">
              <a:avLst/>
            </a:prstGeom>
            <a:noFill/>
          </p:spPr>
          <p:txBody>
            <a:bodyPr wrap="square" rtlCol="0">
              <a:spAutoFit/>
            </a:bodyPr>
            <a:lstStyle/>
            <a:p>
              <a:pPr algn="ctr"/>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grpSp>
      <p:sp>
        <p:nvSpPr>
          <p:cNvPr id="87" name="Content Placeholder 2"/>
          <p:cNvSpPr txBox="1">
            <a:spLocks/>
          </p:cNvSpPr>
          <p:nvPr/>
        </p:nvSpPr>
        <p:spPr>
          <a:xfrm>
            <a:off x="4811197" y="5119626"/>
            <a:ext cx="3964978" cy="942616"/>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250-hPa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MSLP (hPa, black), PW (mm, shaded)</a:t>
            </a:r>
            <a:endParaRPr lang="en-US" sz="1600" baseline="30000" dirty="0">
              <a:latin typeface="Arial" panose="020B0604020202020204" pitchFamily="34" charset="0"/>
              <a:cs typeface="Arial" panose="020B0604020202020204" pitchFamily="34" charset="0"/>
            </a:endParaRPr>
          </a:p>
        </p:txBody>
      </p:sp>
      <p:sp>
        <p:nvSpPr>
          <p:cNvPr id="91" name="TextBox 90"/>
          <p:cNvSpPr txBox="1"/>
          <p:nvPr/>
        </p:nvSpPr>
        <p:spPr>
          <a:xfrm>
            <a:off x="544105" y="688504"/>
            <a:ext cx="3769238" cy="307777"/>
          </a:xfrm>
          <a:prstGeom prst="rect">
            <a:avLst/>
          </a:prstGeom>
          <a:noFill/>
        </p:spPr>
        <p:txBody>
          <a:bodyPr wrap="square" rtlCol="0">
            <a:spAutoFit/>
          </a:bodyPr>
          <a:lstStyle/>
          <a:p>
            <a:pPr algn="ctr"/>
            <a:r>
              <a:rPr lang="en-US" sz="1400" b="1" dirty="0" smtClean="0">
                <a:solidFill>
                  <a:srgbClr val="0000FF"/>
                </a:solidFill>
                <a:latin typeface="Arial"/>
                <a:cs typeface="Arial"/>
              </a:rPr>
              <a:t>Best GEFS Member</a:t>
            </a:r>
            <a:endParaRPr lang="en-US" sz="1400" b="1" dirty="0">
              <a:solidFill>
                <a:srgbClr val="0000FF"/>
              </a:solidFill>
              <a:latin typeface="Arial"/>
              <a:cs typeface="Arial"/>
            </a:endParaRPr>
          </a:p>
        </p:txBody>
      </p:sp>
      <p:sp>
        <p:nvSpPr>
          <p:cNvPr id="92" name="TextBox 91"/>
          <p:cNvSpPr txBox="1"/>
          <p:nvPr/>
        </p:nvSpPr>
        <p:spPr>
          <a:xfrm>
            <a:off x="544105" y="3758325"/>
            <a:ext cx="3769238" cy="307777"/>
          </a:xfrm>
          <a:prstGeom prst="rect">
            <a:avLst/>
          </a:prstGeom>
          <a:noFill/>
        </p:spPr>
        <p:txBody>
          <a:bodyPr wrap="square" rtlCol="0">
            <a:spAutoFit/>
          </a:bodyPr>
          <a:lstStyle/>
          <a:p>
            <a:pPr algn="ctr"/>
            <a:r>
              <a:rPr lang="en-US" sz="1400" b="1" dirty="0" smtClean="0">
                <a:solidFill>
                  <a:srgbClr val="FF0000"/>
                </a:solidFill>
                <a:latin typeface="Arial"/>
                <a:cs typeface="Arial"/>
              </a:rPr>
              <a:t>Worst</a:t>
            </a:r>
            <a:r>
              <a:rPr lang="en-US" sz="1400" b="1" dirty="0" smtClean="0">
                <a:solidFill>
                  <a:srgbClr val="FF0000"/>
                </a:solidFill>
                <a:latin typeface="Arial"/>
                <a:cs typeface="Arial"/>
              </a:rPr>
              <a:t> GEFS Member</a:t>
            </a:r>
            <a:endParaRPr lang="en-US" sz="1400" b="1" dirty="0">
              <a:solidFill>
                <a:srgbClr val="FF0000"/>
              </a:solidFill>
              <a:latin typeface="Arial"/>
              <a:cs typeface="Arial"/>
            </a:endParaRPr>
          </a:p>
        </p:txBody>
      </p:sp>
      <p:sp>
        <p:nvSpPr>
          <p:cNvPr id="93" name="TextBox 92"/>
          <p:cNvSpPr txBox="1"/>
          <p:nvPr/>
        </p:nvSpPr>
        <p:spPr>
          <a:xfrm>
            <a:off x="4792174" y="688504"/>
            <a:ext cx="3769238" cy="307777"/>
          </a:xfrm>
          <a:prstGeom prst="rect">
            <a:avLst/>
          </a:prstGeom>
          <a:noFill/>
        </p:spPr>
        <p:txBody>
          <a:bodyPr wrap="square" rtlCol="0">
            <a:spAutoFit/>
          </a:bodyPr>
          <a:lstStyle/>
          <a:p>
            <a:pPr algn="ctr"/>
            <a:r>
              <a:rPr lang="en-US" sz="1400" b="1" dirty="0" smtClean="0">
                <a:latin typeface="Arial"/>
                <a:cs typeface="Arial"/>
              </a:rPr>
              <a:t>ERA-Interim</a:t>
            </a:r>
            <a:endParaRPr lang="en-US" sz="1400" b="1" dirty="0">
              <a:latin typeface="Arial"/>
              <a:cs typeface="Arial"/>
            </a:endParaRPr>
          </a:p>
        </p:txBody>
      </p:sp>
      <p:pic>
        <p:nvPicPr>
          <p:cNvPr id="2" name="Picture 1" descr="mslp_thick_jet_1deg_62.png"/>
          <p:cNvPicPr>
            <a:picLocks noChangeAspect="1"/>
          </p:cNvPicPr>
          <p:nvPr/>
        </p:nvPicPr>
        <p:blipFill rotWithShape="1">
          <a:blip r:embed="rId4">
            <a:extLst>
              <a:ext uri="{28A0092B-C50C-407E-A947-70E740481C1C}">
                <a14:useLocalDpi xmlns:a14="http://schemas.microsoft.com/office/drawing/2010/main" val="0"/>
              </a:ext>
            </a:extLst>
          </a:blip>
          <a:srcRect t="16409" b="9522"/>
          <a:stretch/>
        </p:blipFill>
        <p:spPr>
          <a:xfrm>
            <a:off x="4811197" y="969158"/>
            <a:ext cx="3769405" cy="2788920"/>
          </a:xfrm>
          <a:prstGeom prst="rect">
            <a:avLst/>
          </a:prstGeom>
        </p:spPr>
      </p:pic>
      <p:pic>
        <p:nvPicPr>
          <p:cNvPr id="3" name="Picture 2" descr="p08_mslp_1996122600_26.png"/>
          <p:cNvPicPr>
            <a:picLocks noChangeAspect="1"/>
          </p:cNvPicPr>
          <p:nvPr/>
        </p:nvPicPr>
        <p:blipFill rotWithShape="1">
          <a:blip r:embed="rId5">
            <a:extLst>
              <a:ext uri="{28A0092B-C50C-407E-A947-70E740481C1C}">
                <a14:useLocalDpi xmlns:a14="http://schemas.microsoft.com/office/drawing/2010/main" val="0"/>
              </a:ext>
            </a:extLst>
          </a:blip>
          <a:srcRect t="16409" b="9672"/>
          <a:stretch/>
        </p:blipFill>
        <p:spPr>
          <a:xfrm>
            <a:off x="544105" y="969158"/>
            <a:ext cx="3772993" cy="2788920"/>
          </a:xfrm>
          <a:prstGeom prst="rect">
            <a:avLst/>
          </a:prstGeom>
        </p:spPr>
      </p:pic>
      <p:pic>
        <p:nvPicPr>
          <p:cNvPr id="4" name="Picture 3" descr="p10_mslp_1996122600_26.png"/>
          <p:cNvPicPr>
            <a:picLocks noChangeAspect="1"/>
          </p:cNvPicPr>
          <p:nvPr/>
        </p:nvPicPr>
        <p:blipFill rotWithShape="1">
          <a:blip r:embed="rId6">
            <a:extLst>
              <a:ext uri="{28A0092B-C50C-407E-A947-70E740481C1C}">
                <a14:useLocalDpi xmlns:a14="http://schemas.microsoft.com/office/drawing/2010/main" val="0"/>
              </a:ext>
            </a:extLst>
          </a:blip>
          <a:srcRect t="16560" b="9673"/>
          <a:stretch/>
        </p:blipFill>
        <p:spPr>
          <a:xfrm>
            <a:off x="532649" y="4026463"/>
            <a:ext cx="3780694" cy="2788920"/>
          </a:xfrm>
          <a:prstGeom prst="rect">
            <a:avLst/>
          </a:prstGeom>
        </p:spPr>
      </p:pic>
      <p:sp>
        <p:nvSpPr>
          <p:cNvPr id="37" name="Rectangle 36"/>
          <p:cNvSpPr/>
          <p:nvPr/>
        </p:nvSpPr>
        <p:spPr>
          <a:xfrm>
            <a:off x="2609357" y="5140274"/>
            <a:ext cx="466669" cy="646331"/>
          </a:xfrm>
          <a:prstGeom prst="rect">
            <a:avLst/>
          </a:prstGeom>
          <a:noFill/>
        </p:spPr>
        <p:txBody>
          <a:bodyPr wrap="none" lIns="91440" tIns="45720" rIns="91440" bIns="45720">
            <a:spAutoFit/>
          </a:bodyPr>
          <a:lstStyle/>
          <a:p>
            <a:pPr algn="ctr"/>
            <a:r>
              <a:rPr lang="en-US" sz="3600" b="1" cap="none" spc="0" dirty="0" smtClean="0">
                <a:ln w="25400">
                  <a:solidFill>
                    <a:schemeClr val="tx1"/>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L</a:t>
            </a:r>
            <a:endParaRPr lang="en-US" sz="3200" b="1" cap="none" spc="0" dirty="0">
              <a:ln w="25400">
                <a:solidFill>
                  <a:schemeClr val="tx1"/>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38" name="Rectangle 37"/>
          <p:cNvSpPr/>
          <p:nvPr/>
        </p:nvSpPr>
        <p:spPr>
          <a:xfrm>
            <a:off x="2671249" y="2232758"/>
            <a:ext cx="466669" cy="646331"/>
          </a:xfrm>
          <a:prstGeom prst="rect">
            <a:avLst/>
          </a:prstGeom>
          <a:noFill/>
        </p:spPr>
        <p:txBody>
          <a:bodyPr wrap="none" lIns="91440" tIns="45720" rIns="91440" bIns="45720">
            <a:spAutoFit/>
          </a:bodyPr>
          <a:lstStyle/>
          <a:p>
            <a:pPr algn="ctr"/>
            <a:r>
              <a:rPr lang="en-US" sz="3600" b="1" cap="none" spc="0" dirty="0" smtClean="0">
                <a:ln w="25400">
                  <a:solidFill>
                    <a:schemeClr val="tx1"/>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L</a:t>
            </a:r>
            <a:endParaRPr lang="en-US" sz="3200" b="1" cap="none" spc="0" dirty="0">
              <a:ln w="25400">
                <a:solidFill>
                  <a:schemeClr val="tx1"/>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39" name="TextBox 38"/>
          <p:cNvSpPr txBox="1"/>
          <p:nvPr/>
        </p:nvSpPr>
        <p:spPr>
          <a:xfrm>
            <a:off x="3295049" y="3450548"/>
            <a:ext cx="1007969" cy="307777"/>
          </a:xfrm>
          <a:prstGeom prst="rect">
            <a:avLst/>
          </a:prstGeom>
          <a:solidFill>
            <a:schemeClr val="bg1"/>
          </a:solidFill>
          <a:ln w="3175">
            <a:solidFill>
              <a:schemeClr val="tx1"/>
            </a:solidFill>
          </a:ln>
        </p:spPr>
        <p:txBody>
          <a:bodyPr wrap="square" rtlCol="0">
            <a:spAutoFit/>
          </a:bodyPr>
          <a:lstStyle/>
          <a:p>
            <a:pPr algn="r"/>
            <a:r>
              <a:rPr lang="en-US" sz="1400" b="1" dirty="0" smtClean="0">
                <a:solidFill>
                  <a:srgbClr val="FF0000"/>
                </a:solidFill>
                <a:latin typeface="Arial"/>
                <a:cs typeface="Arial"/>
              </a:rPr>
              <a:t>1013 hPa</a:t>
            </a:r>
            <a:endParaRPr lang="en-US" sz="1400" b="1" dirty="0">
              <a:solidFill>
                <a:srgbClr val="FF0000"/>
              </a:solidFill>
              <a:latin typeface="Arial"/>
              <a:cs typeface="Arial"/>
            </a:endParaRPr>
          </a:p>
        </p:txBody>
      </p:sp>
      <p:sp>
        <p:nvSpPr>
          <p:cNvPr id="40" name="TextBox 39"/>
          <p:cNvSpPr txBox="1"/>
          <p:nvPr/>
        </p:nvSpPr>
        <p:spPr>
          <a:xfrm>
            <a:off x="3314235" y="6503726"/>
            <a:ext cx="1007969" cy="307777"/>
          </a:xfrm>
          <a:prstGeom prst="rect">
            <a:avLst/>
          </a:prstGeom>
          <a:solidFill>
            <a:schemeClr val="bg1"/>
          </a:solidFill>
          <a:ln w="3175">
            <a:solidFill>
              <a:schemeClr val="tx1"/>
            </a:solidFill>
          </a:ln>
        </p:spPr>
        <p:txBody>
          <a:bodyPr wrap="square" rtlCol="0">
            <a:spAutoFit/>
          </a:bodyPr>
          <a:lstStyle/>
          <a:p>
            <a:pPr algn="r"/>
            <a:r>
              <a:rPr lang="en-US" sz="1400" b="1" dirty="0" smtClean="0">
                <a:solidFill>
                  <a:srgbClr val="FF0000"/>
                </a:solidFill>
                <a:latin typeface="Arial"/>
                <a:cs typeface="Arial"/>
              </a:rPr>
              <a:t>999</a:t>
            </a:r>
            <a:r>
              <a:rPr lang="en-US" sz="1400" b="1" dirty="0" smtClean="0">
                <a:solidFill>
                  <a:srgbClr val="FF0000"/>
                </a:solidFill>
                <a:latin typeface="Arial"/>
                <a:cs typeface="Arial"/>
              </a:rPr>
              <a:t> hPa</a:t>
            </a:r>
            <a:endParaRPr lang="en-US" sz="1400" b="1" dirty="0">
              <a:solidFill>
                <a:srgbClr val="FF0000"/>
              </a:solidFill>
              <a:latin typeface="Arial"/>
              <a:cs typeface="Arial"/>
            </a:endParaRPr>
          </a:p>
        </p:txBody>
      </p:sp>
      <p:sp>
        <p:nvSpPr>
          <p:cNvPr id="42" name="Title 1"/>
          <p:cNvSpPr>
            <a:spLocks noGrp="1"/>
          </p:cNvSpPr>
          <p:nvPr>
            <p:ph type="title"/>
          </p:nvPr>
        </p:nvSpPr>
        <p:spPr>
          <a:xfrm>
            <a:off x="334283" y="-33716"/>
            <a:ext cx="8891111"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Best and Worst Comparison</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4652476"/>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1688954" y="6463861"/>
            <a:ext cx="797186" cy="2296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a:t>
            </a:r>
            <a:r>
              <a:rPr lang="en-US" sz="2400" dirty="0" smtClean="0">
                <a:latin typeface="Arial" panose="020B0604020202020204" pitchFamily="34" charset="0"/>
                <a:cs typeface="Arial" panose="020B0604020202020204" pitchFamily="34" charset="0"/>
              </a:rPr>
              <a:t>00 </a:t>
            </a:r>
            <a:r>
              <a:rPr lang="en-US" sz="2400" dirty="0" smtClean="0">
                <a:latin typeface="Arial" panose="020B0604020202020204" pitchFamily="34" charset="0"/>
                <a:cs typeface="Arial" panose="020B0604020202020204" pitchFamily="34" charset="0"/>
              </a:rPr>
              <a:t>UTC </a:t>
            </a:r>
            <a:r>
              <a:rPr lang="en-US" sz="2400" dirty="0" smtClean="0">
                <a:latin typeface="Arial" panose="020B0604020202020204" pitchFamily="34" charset="0"/>
                <a:cs typeface="Arial" panose="020B0604020202020204" pitchFamily="34" charset="0"/>
              </a:rPr>
              <a:t>30</a:t>
            </a:r>
            <a:r>
              <a:rPr lang="en-US" sz="2400" dirty="0" smtClean="0">
                <a:latin typeface="Arial" panose="020B0604020202020204" pitchFamily="34" charset="0"/>
                <a:cs typeface="Arial" panose="020B0604020202020204" pitchFamily="34" charset="0"/>
              </a:rPr>
              <a:t> Dec 1996</a:t>
            </a:r>
            <a:endParaRPr lang="en-US" sz="2400" dirty="0">
              <a:latin typeface="Arial" panose="020B0604020202020204" pitchFamily="34" charset="0"/>
              <a:cs typeface="Arial" panose="020B0604020202020204" pitchFamily="34" charset="0"/>
            </a:endParaRPr>
          </a:p>
        </p:txBody>
      </p:sp>
      <p:grpSp>
        <p:nvGrpSpPr>
          <p:cNvPr id="61" name="Group 60"/>
          <p:cNvGrpSpPr/>
          <p:nvPr/>
        </p:nvGrpSpPr>
        <p:grpSpPr>
          <a:xfrm>
            <a:off x="5123079" y="4087557"/>
            <a:ext cx="3192602" cy="323538"/>
            <a:chOff x="1325910" y="5334973"/>
            <a:chExt cx="3192602" cy="323538"/>
          </a:xfrm>
        </p:grpSpPr>
        <p:pic>
          <p:nvPicPr>
            <p:cNvPr id="64" name="Picture 63" descr="250_jet_mslp_24.png"/>
            <p:cNvPicPr>
              <a:picLocks/>
            </p:cNvPicPr>
            <p:nvPr/>
          </p:nvPicPr>
          <p:blipFill rotWithShape="1">
            <a:blip r:embed="rId3">
              <a:extLst>
                <a:ext uri="{28A0092B-C50C-407E-A947-70E740481C1C}">
                  <a14:useLocalDpi xmlns:a14="http://schemas.microsoft.com/office/drawing/2010/main" val="0"/>
                </a:ext>
              </a:extLst>
            </a:blip>
            <a:srcRect l="10867" t="95111" r="58321" b="2074"/>
            <a:stretch/>
          </p:blipFill>
          <p:spPr>
            <a:xfrm>
              <a:off x="1325910" y="5386868"/>
              <a:ext cx="2743200" cy="155448"/>
            </a:xfrm>
            <a:prstGeom prst="rect">
              <a:avLst/>
            </a:prstGeom>
          </p:spPr>
        </p:pic>
        <p:sp>
          <p:nvSpPr>
            <p:cNvPr id="65" name="TextBox 64"/>
            <p:cNvSpPr txBox="1"/>
            <p:nvPr/>
          </p:nvSpPr>
          <p:spPr>
            <a:xfrm>
              <a:off x="1520680" y="5518911"/>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66" name="TextBox 65"/>
            <p:cNvSpPr txBox="1"/>
            <p:nvPr/>
          </p:nvSpPr>
          <p:spPr>
            <a:xfrm>
              <a:off x="1861499" y="5518911"/>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67" name="TextBox 66"/>
            <p:cNvSpPr txBox="1"/>
            <p:nvPr/>
          </p:nvSpPr>
          <p:spPr>
            <a:xfrm>
              <a:off x="2208083" y="552001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68" name="TextBox 67"/>
            <p:cNvSpPr txBox="1"/>
            <p:nvPr/>
          </p:nvSpPr>
          <p:spPr>
            <a:xfrm>
              <a:off x="2535648" y="5518911"/>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sp>
          <p:nvSpPr>
            <p:cNvPr id="69" name="TextBox 68"/>
            <p:cNvSpPr txBox="1"/>
            <p:nvPr/>
          </p:nvSpPr>
          <p:spPr>
            <a:xfrm>
              <a:off x="2879624" y="5518911"/>
              <a:ext cx="300556" cy="138499"/>
            </a:xfrm>
            <a:prstGeom prst="rect">
              <a:avLst/>
            </a:prstGeom>
            <a:noFill/>
          </p:spPr>
          <p:txBody>
            <a:bodyPr wrap="square" lIns="0" tIns="0" rIns="0" bIns="0" rtlCol="0">
              <a:spAutoFit/>
            </a:bodyPr>
            <a:lstStyle/>
            <a:p>
              <a:pPr algn="ctr"/>
              <a:r>
                <a:rPr lang="en-US" sz="900" dirty="0" smtClean="0">
                  <a:latin typeface="Arial"/>
                  <a:cs typeface="Arial"/>
                </a:rPr>
                <a:t>45</a:t>
              </a:r>
              <a:endParaRPr lang="en-US" sz="900" dirty="0">
                <a:latin typeface="Arial"/>
                <a:cs typeface="Arial"/>
              </a:endParaRPr>
            </a:p>
          </p:txBody>
        </p:sp>
        <p:sp>
          <p:nvSpPr>
            <p:cNvPr id="70" name="TextBox 69"/>
            <p:cNvSpPr txBox="1"/>
            <p:nvPr/>
          </p:nvSpPr>
          <p:spPr>
            <a:xfrm>
              <a:off x="3212745" y="5520012"/>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71" name="TextBox 70"/>
            <p:cNvSpPr txBox="1"/>
            <p:nvPr/>
          </p:nvSpPr>
          <p:spPr>
            <a:xfrm>
              <a:off x="3546207" y="5520012"/>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5</a:t>
              </a:r>
              <a:endParaRPr lang="en-US" sz="900" dirty="0">
                <a:latin typeface="Arial"/>
                <a:cs typeface="Arial"/>
              </a:endParaRPr>
            </a:p>
          </p:txBody>
        </p:sp>
        <p:sp>
          <p:nvSpPr>
            <p:cNvPr id="72" name="TextBox 71"/>
            <p:cNvSpPr txBox="1"/>
            <p:nvPr/>
          </p:nvSpPr>
          <p:spPr>
            <a:xfrm>
              <a:off x="4026408" y="5334973"/>
              <a:ext cx="492104"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grpSp>
      <p:grpSp>
        <p:nvGrpSpPr>
          <p:cNvPr id="73" name="Group 72"/>
          <p:cNvGrpSpPr/>
          <p:nvPr/>
        </p:nvGrpSpPr>
        <p:grpSpPr>
          <a:xfrm>
            <a:off x="5133404" y="4444929"/>
            <a:ext cx="3306095" cy="345842"/>
            <a:chOff x="4867109" y="5334973"/>
            <a:chExt cx="3306095" cy="345842"/>
          </a:xfrm>
        </p:grpSpPr>
        <p:pic>
          <p:nvPicPr>
            <p:cNvPr id="74" name="Picture 73" descr="250_jet_mslp_24.png"/>
            <p:cNvPicPr>
              <a:picLocks/>
            </p:cNvPicPr>
            <p:nvPr/>
          </p:nvPicPr>
          <p:blipFill rotWithShape="1">
            <a:blip r:embed="rId3">
              <a:extLst>
                <a:ext uri="{28A0092B-C50C-407E-A947-70E740481C1C}">
                  <a14:useLocalDpi xmlns:a14="http://schemas.microsoft.com/office/drawing/2010/main" val="0"/>
                </a:ext>
              </a:extLst>
            </a:blip>
            <a:srcRect l="49220" t="95259" r="17498" b="2074"/>
            <a:stretch/>
          </p:blipFill>
          <p:spPr>
            <a:xfrm>
              <a:off x="4867109" y="5386868"/>
              <a:ext cx="2743200" cy="155448"/>
            </a:xfrm>
            <a:prstGeom prst="rect">
              <a:avLst/>
            </a:prstGeom>
          </p:spPr>
        </p:pic>
        <p:sp>
          <p:nvSpPr>
            <p:cNvPr id="75" name="TextBox 74"/>
            <p:cNvSpPr txBox="1"/>
            <p:nvPr/>
          </p:nvSpPr>
          <p:spPr>
            <a:xfrm>
              <a:off x="5028125" y="5541215"/>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76" name="TextBox 75"/>
            <p:cNvSpPr txBox="1"/>
            <p:nvPr/>
          </p:nvSpPr>
          <p:spPr>
            <a:xfrm>
              <a:off x="5342301" y="5541215"/>
              <a:ext cx="300556" cy="138499"/>
            </a:xfrm>
            <a:prstGeom prst="rect">
              <a:avLst/>
            </a:prstGeom>
            <a:noFill/>
          </p:spPr>
          <p:txBody>
            <a:bodyPr wrap="square" lIns="0" tIns="0" rIns="0" bIns="0" rtlCol="0">
              <a:spAutoFit/>
            </a:bodyPr>
            <a:lstStyle/>
            <a:p>
              <a:pPr algn="ctr"/>
              <a:r>
                <a:rPr lang="en-US" sz="900" dirty="0" smtClean="0">
                  <a:latin typeface="Arial"/>
                  <a:cs typeface="Arial"/>
                </a:rPr>
                <a:t>60</a:t>
              </a:r>
              <a:endParaRPr lang="en-US" sz="900" dirty="0">
                <a:latin typeface="Arial"/>
                <a:cs typeface="Arial"/>
              </a:endParaRPr>
            </a:p>
          </p:txBody>
        </p:sp>
        <p:sp>
          <p:nvSpPr>
            <p:cNvPr id="77" name="TextBox 76"/>
            <p:cNvSpPr txBox="1"/>
            <p:nvPr/>
          </p:nvSpPr>
          <p:spPr>
            <a:xfrm>
              <a:off x="5644480" y="5542316"/>
              <a:ext cx="300556" cy="138499"/>
            </a:xfrm>
            <a:prstGeom prst="rect">
              <a:avLst/>
            </a:prstGeom>
            <a:noFill/>
          </p:spPr>
          <p:txBody>
            <a:bodyPr wrap="square" lIns="0" tIns="0" rIns="0" bIns="0" rtlCol="0">
              <a:spAutoFit/>
            </a:bodyPr>
            <a:lstStyle/>
            <a:p>
              <a:pPr algn="ctr"/>
              <a:r>
                <a:rPr lang="en-US" sz="900" dirty="0" smtClean="0">
                  <a:latin typeface="Arial"/>
                  <a:cs typeface="Arial"/>
                </a:rPr>
                <a:t>70</a:t>
              </a:r>
              <a:endParaRPr lang="en-US" sz="900" dirty="0">
                <a:latin typeface="Arial"/>
                <a:cs typeface="Arial"/>
              </a:endParaRPr>
            </a:p>
          </p:txBody>
        </p:sp>
        <p:sp>
          <p:nvSpPr>
            <p:cNvPr id="78" name="TextBox 77"/>
            <p:cNvSpPr txBox="1"/>
            <p:nvPr/>
          </p:nvSpPr>
          <p:spPr>
            <a:xfrm>
              <a:off x="5954283" y="5541215"/>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9" name="TextBox 78"/>
            <p:cNvSpPr txBox="1"/>
            <p:nvPr/>
          </p:nvSpPr>
          <p:spPr>
            <a:xfrm>
              <a:off x="6253854" y="5541215"/>
              <a:ext cx="300556" cy="138499"/>
            </a:xfrm>
            <a:prstGeom prst="rect">
              <a:avLst/>
            </a:prstGeom>
            <a:noFill/>
          </p:spPr>
          <p:txBody>
            <a:bodyPr wrap="square" lIns="0" tIns="0" rIns="0" bIns="0" rtlCol="0">
              <a:spAutoFit/>
            </a:bodyPr>
            <a:lstStyle/>
            <a:p>
              <a:pPr algn="ctr"/>
              <a:r>
                <a:rPr lang="en-US" sz="900" dirty="0" smtClean="0">
                  <a:latin typeface="Arial"/>
                  <a:cs typeface="Arial"/>
                </a:rPr>
                <a:t>90</a:t>
              </a:r>
              <a:endParaRPr lang="en-US" sz="900" dirty="0">
                <a:latin typeface="Arial"/>
                <a:cs typeface="Arial"/>
              </a:endParaRPr>
            </a:p>
          </p:txBody>
        </p:sp>
        <p:sp>
          <p:nvSpPr>
            <p:cNvPr id="80" name="TextBox 79"/>
            <p:cNvSpPr txBox="1"/>
            <p:nvPr/>
          </p:nvSpPr>
          <p:spPr>
            <a:xfrm>
              <a:off x="6551451"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sp>
          <p:nvSpPr>
            <p:cNvPr id="81" name="TextBox 80"/>
            <p:cNvSpPr txBox="1"/>
            <p:nvPr/>
          </p:nvSpPr>
          <p:spPr>
            <a:xfrm>
              <a:off x="6849389"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110</a:t>
              </a:r>
              <a:endParaRPr lang="en-US" sz="900" dirty="0">
                <a:latin typeface="Arial"/>
                <a:cs typeface="Arial"/>
              </a:endParaRPr>
            </a:p>
          </p:txBody>
        </p:sp>
        <p:sp>
          <p:nvSpPr>
            <p:cNvPr id="82" name="TextBox 81"/>
            <p:cNvSpPr txBox="1"/>
            <p:nvPr/>
          </p:nvSpPr>
          <p:spPr>
            <a:xfrm>
              <a:off x="7146631"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120</a:t>
              </a:r>
              <a:endParaRPr lang="en-US" sz="900" dirty="0">
                <a:latin typeface="Arial"/>
                <a:cs typeface="Arial"/>
              </a:endParaRPr>
            </a:p>
          </p:txBody>
        </p:sp>
        <p:sp>
          <p:nvSpPr>
            <p:cNvPr id="83" name="TextBox 82"/>
            <p:cNvSpPr txBox="1"/>
            <p:nvPr/>
          </p:nvSpPr>
          <p:spPr>
            <a:xfrm>
              <a:off x="7539136" y="5334973"/>
              <a:ext cx="634068" cy="230832"/>
            </a:xfrm>
            <a:prstGeom prst="rect">
              <a:avLst/>
            </a:prstGeom>
            <a:noFill/>
          </p:spPr>
          <p:txBody>
            <a:bodyPr wrap="square" rtlCol="0">
              <a:spAutoFit/>
            </a:bodyPr>
            <a:lstStyle/>
            <a:p>
              <a:pPr algn="ctr"/>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grpSp>
      <p:sp>
        <p:nvSpPr>
          <p:cNvPr id="87" name="Content Placeholder 2"/>
          <p:cNvSpPr txBox="1">
            <a:spLocks/>
          </p:cNvSpPr>
          <p:nvPr/>
        </p:nvSpPr>
        <p:spPr>
          <a:xfrm>
            <a:off x="4811197" y="5119626"/>
            <a:ext cx="3964978" cy="942616"/>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250-hPa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MSLP (hPa, black), PW (mm, shaded)</a:t>
            </a:r>
            <a:endParaRPr lang="en-US" sz="1600" baseline="30000" dirty="0">
              <a:latin typeface="Arial" panose="020B0604020202020204" pitchFamily="34" charset="0"/>
              <a:cs typeface="Arial" panose="020B0604020202020204" pitchFamily="34" charset="0"/>
            </a:endParaRPr>
          </a:p>
        </p:txBody>
      </p:sp>
      <p:sp>
        <p:nvSpPr>
          <p:cNvPr id="91" name="TextBox 90"/>
          <p:cNvSpPr txBox="1"/>
          <p:nvPr/>
        </p:nvSpPr>
        <p:spPr>
          <a:xfrm>
            <a:off x="544105" y="688504"/>
            <a:ext cx="3769238" cy="307777"/>
          </a:xfrm>
          <a:prstGeom prst="rect">
            <a:avLst/>
          </a:prstGeom>
          <a:noFill/>
        </p:spPr>
        <p:txBody>
          <a:bodyPr wrap="square" rtlCol="0">
            <a:spAutoFit/>
          </a:bodyPr>
          <a:lstStyle/>
          <a:p>
            <a:pPr algn="ctr"/>
            <a:r>
              <a:rPr lang="en-US" sz="1400" b="1" dirty="0" smtClean="0">
                <a:solidFill>
                  <a:srgbClr val="0000FF"/>
                </a:solidFill>
                <a:latin typeface="Arial"/>
                <a:cs typeface="Arial"/>
              </a:rPr>
              <a:t>Best GEFS Member</a:t>
            </a:r>
            <a:endParaRPr lang="en-US" sz="1400" b="1" dirty="0">
              <a:solidFill>
                <a:srgbClr val="0000FF"/>
              </a:solidFill>
              <a:latin typeface="Arial"/>
              <a:cs typeface="Arial"/>
            </a:endParaRPr>
          </a:p>
        </p:txBody>
      </p:sp>
      <p:sp>
        <p:nvSpPr>
          <p:cNvPr id="92" name="TextBox 91"/>
          <p:cNvSpPr txBox="1"/>
          <p:nvPr/>
        </p:nvSpPr>
        <p:spPr>
          <a:xfrm>
            <a:off x="544105" y="3758325"/>
            <a:ext cx="3769238" cy="307777"/>
          </a:xfrm>
          <a:prstGeom prst="rect">
            <a:avLst/>
          </a:prstGeom>
          <a:noFill/>
        </p:spPr>
        <p:txBody>
          <a:bodyPr wrap="square" rtlCol="0">
            <a:spAutoFit/>
          </a:bodyPr>
          <a:lstStyle/>
          <a:p>
            <a:pPr algn="ctr"/>
            <a:r>
              <a:rPr lang="en-US" sz="1400" b="1" dirty="0" smtClean="0">
                <a:solidFill>
                  <a:srgbClr val="FF0000"/>
                </a:solidFill>
                <a:latin typeface="Arial"/>
                <a:cs typeface="Arial"/>
              </a:rPr>
              <a:t>Worst</a:t>
            </a:r>
            <a:r>
              <a:rPr lang="en-US" sz="1400" b="1" dirty="0" smtClean="0">
                <a:solidFill>
                  <a:srgbClr val="FF0000"/>
                </a:solidFill>
                <a:latin typeface="Arial"/>
                <a:cs typeface="Arial"/>
              </a:rPr>
              <a:t> GEFS Member</a:t>
            </a:r>
            <a:endParaRPr lang="en-US" sz="1400" b="1" dirty="0">
              <a:solidFill>
                <a:srgbClr val="FF0000"/>
              </a:solidFill>
              <a:latin typeface="Arial"/>
              <a:cs typeface="Arial"/>
            </a:endParaRPr>
          </a:p>
        </p:txBody>
      </p:sp>
      <p:sp>
        <p:nvSpPr>
          <p:cNvPr id="93" name="TextBox 92"/>
          <p:cNvSpPr txBox="1"/>
          <p:nvPr/>
        </p:nvSpPr>
        <p:spPr>
          <a:xfrm>
            <a:off x="4792174" y="688504"/>
            <a:ext cx="3769238" cy="307777"/>
          </a:xfrm>
          <a:prstGeom prst="rect">
            <a:avLst/>
          </a:prstGeom>
          <a:noFill/>
        </p:spPr>
        <p:txBody>
          <a:bodyPr wrap="square" rtlCol="0">
            <a:spAutoFit/>
          </a:bodyPr>
          <a:lstStyle/>
          <a:p>
            <a:pPr algn="ctr"/>
            <a:r>
              <a:rPr lang="en-US" sz="1400" b="1" dirty="0" smtClean="0">
                <a:latin typeface="Arial"/>
                <a:cs typeface="Arial"/>
              </a:rPr>
              <a:t>ERA-Interim</a:t>
            </a:r>
            <a:endParaRPr lang="en-US" sz="1400" b="1" dirty="0">
              <a:latin typeface="Arial"/>
              <a:cs typeface="Arial"/>
            </a:endParaRPr>
          </a:p>
        </p:txBody>
      </p:sp>
      <p:pic>
        <p:nvPicPr>
          <p:cNvPr id="6" name="Picture 5" descr="p08_mslp_1996122600_28.png"/>
          <p:cNvPicPr>
            <a:picLocks noChangeAspect="1"/>
          </p:cNvPicPr>
          <p:nvPr/>
        </p:nvPicPr>
        <p:blipFill rotWithShape="1">
          <a:blip r:embed="rId4">
            <a:extLst>
              <a:ext uri="{28A0092B-C50C-407E-A947-70E740481C1C}">
                <a14:useLocalDpi xmlns:a14="http://schemas.microsoft.com/office/drawing/2010/main" val="0"/>
              </a:ext>
            </a:extLst>
          </a:blip>
          <a:srcRect t="16860" b="9824"/>
          <a:stretch/>
        </p:blipFill>
        <p:spPr>
          <a:xfrm>
            <a:off x="509359" y="969158"/>
            <a:ext cx="3803984" cy="2788920"/>
          </a:xfrm>
          <a:prstGeom prst="rect">
            <a:avLst/>
          </a:prstGeom>
        </p:spPr>
      </p:pic>
      <p:pic>
        <p:nvPicPr>
          <p:cNvPr id="7" name="Picture 6" descr="p10_mslp_1996122600_28.png"/>
          <p:cNvPicPr>
            <a:picLocks noChangeAspect="1"/>
          </p:cNvPicPr>
          <p:nvPr/>
        </p:nvPicPr>
        <p:blipFill rotWithShape="1">
          <a:blip r:embed="rId5">
            <a:extLst>
              <a:ext uri="{28A0092B-C50C-407E-A947-70E740481C1C}">
                <a14:useLocalDpi xmlns:a14="http://schemas.microsoft.com/office/drawing/2010/main" val="0"/>
              </a:ext>
            </a:extLst>
          </a:blip>
          <a:srcRect t="16712" b="9671"/>
          <a:stretch/>
        </p:blipFill>
        <p:spPr>
          <a:xfrm>
            <a:off x="533780" y="4028498"/>
            <a:ext cx="3788424" cy="2788920"/>
          </a:xfrm>
          <a:prstGeom prst="rect">
            <a:avLst/>
          </a:prstGeom>
        </p:spPr>
      </p:pic>
      <p:pic>
        <p:nvPicPr>
          <p:cNvPr id="8" name="Picture 7" descr="mslp_thick_jet_1deg_64.png"/>
          <p:cNvPicPr>
            <a:picLocks noChangeAspect="1"/>
          </p:cNvPicPr>
          <p:nvPr/>
        </p:nvPicPr>
        <p:blipFill rotWithShape="1">
          <a:blip r:embed="rId6">
            <a:extLst>
              <a:ext uri="{28A0092B-C50C-407E-A947-70E740481C1C}">
                <a14:useLocalDpi xmlns:a14="http://schemas.microsoft.com/office/drawing/2010/main" val="0"/>
              </a:ext>
            </a:extLst>
          </a:blip>
          <a:srcRect t="16559" b="9524"/>
          <a:stretch/>
        </p:blipFill>
        <p:spPr>
          <a:xfrm>
            <a:off x="4804980" y="969405"/>
            <a:ext cx="3777082" cy="2788920"/>
          </a:xfrm>
          <a:prstGeom prst="rect">
            <a:avLst/>
          </a:prstGeom>
        </p:spPr>
      </p:pic>
      <p:sp>
        <p:nvSpPr>
          <p:cNvPr id="37" name="Rectangle 36"/>
          <p:cNvSpPr/>
          <p:nvPr/>
        </p:nvSpPr>
        <p:spPr>
          <a:xfrm>
            <a:off x="3001704" y="2080989"/>
            <a:ext cx="466669" cy="646331"/>
          </a:xfrm>
          <a:prstGeom prst="rect">
            <a:avLst/>
          </a:prstGeom>
          <a:noFill/>
        </p:spPr>
        <p:txBody>
          <a:bodyPr wrap="none" lIns="91440" tIns="45720" rIns="91440" bIns="45720">
            <a:spAutoFit/>
          </a:bodyPr>
          <a:lstStyle/>
          <a:p>
            <a:pPr algn="ctr"/>
            <a:r>
              <a:rPr lang="en-US" sz="3600" b="1" cap="none" spc="0" dirty="0" smtClean="0">
                <a:ln w="25400">
                  <a:solidFill>
                    <a:schemeClr val="tx1"/>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L</a:t>
            </a:r>
            <a:endParaRPr lang="en-US" sz="3200" b="1" cap="none" spc="0" dirty="0">
              <a:ln w="25400">
                <a:solidFill>
                  <a:schemeClr val="tx1"/>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38" name="Rectangle 37"/>
          <p:cNvSpPr/>
          <p:nvPr/>
        </p:nvSpPr>
        <p:spPr>
          <a:xfrm>
            <a:off x="7479171" y="1998397"/>
            <a:ext cx="466669" cy="646331"/>
          </a:xfrm>
          <a:prstGeom prst="rect">
            <a:avLst/>
          </a:prstGeom>
          <a:noFill/>
        </p:spPr>
        <p:txBody>
          <a:bodyPr wrap="none" lIns="91440" tIns="45720" rIns="91440" bIns="45720">
            <a:spAutoFit/>
          </a:bodyPr>
          <a:lstStyle/>
          <a:p>
            <a:pPr algn="ctr"/>
            <a:r>
              <a:rPr lang="en-US" sz="3600" b="1" cap="none" spc="0" dirty="0" smtClean="0">
                <a:ln w="25400">
                  <a:solidFill>
                    <a:schemeClr val="tx1"/>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L</a:t>
            </a:r>
            <a:endParaRPr lang="en-US" sz="3200" b="1" cap="none" spc="0" dirty="0">
              <a:ln w="25400">
                <a:solidFill>
                  <a:schemeClr val="tx1"/>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39" name="Rectangle 38"/>
          <p:cNvSpPr/>
          <p:nvPr/>
        </p:nvSpPr>
        <p:spPr>
          <a:xfrm>
            <a:off x="2919105" y="4964617"/>
            <a:ext cx="466669" cy="646331"/>
          </a:xfrm>
          <a:prstGeom prst="rect">
            <a:avLst/>
          </a:prstGeom>
          <a:noFill/>
        </p:spPr>
        <p:txBody>
          <a:bodyPr wrap="none" lIns="91440" tIns="45720" rIns="91440" bIns="45720">
            <a:spAutoFit/>
          </a:bodyPr>
          <a:lstStyle/>
          <a:p>
            <a:pPr algn="ctr"/>
            <a:r>
              <a:rPr lang="en-US" sz="3600" b="1" cap="none" spc="0" dirty="0" smtClean="0">
                <a:ln w="25400">
                  <a:solidFill>
                    <a:schemeClr val="tx1"/>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L</a:t>
            </a:r>
            <a:endParaRPr lang="en-US" sz="3200" b="1" cap="none" spc="0" dirty="0">
              <a:ln w="25400">
                <a:solidFill>
                  <a:schemeClr val="tx1"/>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40" name="TextBox 39"/>
          <p:cNvSpPr txBox="1"/>
          <p:nvPr/>
        </p:nvSpPr>
        <p:spPr>
          <a:xfrm>
            <a:off x="3295049" y="3450548"/>
            <a:ext cx="1007969" cy="307777"/>
          </a:xfrm>
          <a:prstGeom prst="rect">
            <a:avLst/>
          </a:prstGeom>
          <a:solidFill>
            <a:schemeClr val="bg1"/>
          </a:solidFill>
          <a:ln w="3175">
            <a:solidFill>
              <a:schemeClr val="tx1"/>
            </a:solidFill>
          </a:ln>
        </p:spPr>
        <p:txBody>
          <a:bodyPr wrap="square" rtlCol="0">
            <a:spAutoFit/>
          </a:bodyPr>
          <a:lstStyle/>
          <a:p>
            <a:pPr algn="r"/>
            <a:r>
              <a:rPr lang="en-US" sz="1400" b="1" dirty="0" smtClean="0">
                <a:solidFill>
                  <a:srgbClr val="FF0000"/>
                </a:solidFill>
                <a:latin typeface="Arial"/>
                <a:cs typeface="Arial"/>
              </a:rPr>
              <a:t>1002 hPa</a:t>
            </a:r>
            <a:endParaRPr lang="en-US" sz="1400" b="1" dirty="0">
              <a:solidFill>
                <a:srgbClr val="FF0000"/>
              </a:solidFill>
              <a:latin typeface="Arial"/>
              <a:cs typeface="Arial"/>
            </a:endParaRPr>
          </a:p>
        </p:txBody>
      </p:sp>
      <p:sp>
        <p:nvSpPr>
          <p:cNvPr id="41" name="TextBox 40"/>
          <p:cNvSpPr txBox="1"/>
          <p:nvPr/>
        </p:nvSpPr>
        <p:spPr>
          <a:xfrm>
            <a:off x="7563768" y="3450548"/>
            <a:ext cx="1007969" cy="307777"/>
          </a:xfrm>
          <a:prstGeom prst="rect">
            <a:avLst/>
          </a:prstGeom>
          <a:solidFill>
            <a:schemeClr val="bg1"/>
          </a:solidFill>
          <a:ln w="3175">
            <a:solidFill>
              <a:schemeClr val="tx1"/>
            </a:solidFill>
          </a:ln>
        </p:spPr>
        <p:txBody>
          <a:bodyPr wrap="square" rtlCol="0">
            <a:spAutoFit/>
          </a:bodyPr>
          <a:lstStyle/>
          <a:p>
            <a:pPr algn="r"/>
            <a:r>
              <a:rPr lang="en-US" sz="1400" b="1" dirty="0" smtClean="0">
                <a:solidFill>
                  <a:srgbClr val="FF0000"/>
                </a:solidFill>
                <a:latin typeface="Arial"/>
                <a:cs typeface="Arial"/>
              </a:rPr>
              <a:t>1004 hPa</a:t>
            </a:r>
            <a:endParaRPr lang="en-US" sz="1400" b="1" dirty="0">
              <a:solidFill>
                <a:srgbClr val="FF0000"/>
              </a:solidFill>
              <a:latin typeface="Arial"/>
              <a:cs typeface="Arial"/>
            </a:endParaRPr>
          </a:p>
        </p:txBody>
      </p:sp>
      <p:sp>
        <p:nvSpPr>
          <p:cNvPr id="42" name="TextBox 41"/>
          <p:cNvSpPr txBox="1"/>
          <p:nvPr/>
        </p:nvSpPr>
        <p:spPr>
          <a:xfrm>
            <a:off x="3314235" y="6503726"/>
            <a:ext cx="1007969" cy="307777"/>
          </a:xfrm>
          <a:prstGeom prst="rect">
            <a:avLst/>
          </a:prstGeom>
          <a:solidFill>
            <a:schemeClr val="bg1"/>
          </a:solidFill>
          <a:ln w="3175">
            <a:solidFill>
              <a:schemeClr val="tx1"/>
            </a:solidFill>
          </a:ln>
        </p:spPr>
        <p:txBody>
          <a:bodyPr wrap="square" rtlCol="0">
            <a:spAutoFit/>
          </a:bodyPr>
          <a:lstStyle/>
          <a:p>
            <a:pPr algn="r"/>
            <a:r>
              <a:rPr lang="en-US" sz="1400" b="1" dirty="0" smtClean="0">
                <a:solidFill>
                  <a:srgbClr val="FF0000"/>
                </a:solidFill>
                <a:latin typeface="Arial"/>
                <a:cs typeface="Arial"/>
              </a:rPr>
              <a:t>986</a:t>
            </a:r>
            <a:r>
              <a:rPr lang="en-US" sz="1400" b="1" dirty="0" smtClean="0">
                <a:solidFill>
                  <a:srgbClr val="FF0000"/>
                </a:solidFill>
                <a:latin typeface="Arial"/>
                <a:cs typeface="Arial"/>
              </a:rPr>
              <a:t> hPa</a:t>
            </a:r>
            <a:endParaRPr lang="en-US" sz="1400" b="1" dirty="0">
              <a:solidFill>
                <a:srgbClr val="FF0000"/>
              </a:solidFill>
              <a:latin typeface="Arial"/>
              <a:cs typeface="Arial"/>
            </a:endParaRPr>
          </a:p>
        </p:txBody>
      </p:sp>
      <p:sp>
        <p:nvSpPr>
          <p:cNvPr id="44" name="Title 1"/>
          <p:cNvSpPr>
            <a:spLocks noGrp="1"/>
          </p:cNvSpPr>
          <p:nvPr>
            <p:ph type="title"/>
          </p:nvPr>
        </p:nvSpPr>
        <p:spPr>
          <a:xfrm>
            <a:off x="334283" y="-33716"/>
            <a:ext cx="8891111"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Best and Worst Comparison</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0969767"/>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1688954" y="6463861"/>
            <a:ext cx="797186" cy="2296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1200 </a:t>
            </a:r>
            <a:r>
              <a:rPr lang="en-US" sz="2400" dirty="0" smtClean="0">
                <a:latin typeface="Arial" panose="020B0604020202020204" pitchFamily="34" charset="0"/>
                <a:cs typeface="Arial" panose="020B0604020202020204" pitchFamily="34" charset="0"/>
              </a:rPr>
              <a:t>UTC </a:t>
            </a:r>
            <a:r>
              <a:rPr lang="en-US" sz="2400" dirty="0" smtClean="0">
                <a:latin typeface="Arial" panose="020B0604020202020204" pitchFamily="34" charset="0"/>
                <a:cs typeface="Arial" panose="020B0604020202020204" pitchFamily="34" charset="0"/>
              </a:rPr>
              <a:t>30</a:t>
            </a:r>
            <a:r>
              <a:rPr lang="en-US" sz="2400" dirty="0" smtClean="0">
                <a:latin typeface="Arial" panose="020B0604020202020204" pitchFamily="34" charset="0"/>
                <a:cs typeface="Arial" panose="020B0604020202020204" pitchFamily="34" charset="0"/>
              </a:rPr>
              <a:t> Dec 1996</a:t>
            </a:r>
            <a:endParaRPr lang="en-US" sz="2400" dirty="0">
              <a:latin typeface="Arial" panose="020B0604020202020204" pitchFamily="34" charset="0"/>
              <a:cs typeface="Arial" panose="020B0604020202020204" pitchFamily="34" charset="0"/>
            </a:endParaRPr>
          </a:p>
        </p:txBody>
      </p:sp>
      <p:grpSp>
        <p:nvGrpSpPr>
          <p:cNvPr id="61" name="Group 60"/>
          <p:cNvGrpSpPr/>
          <p:nvPr/>
        </p:nvGrpSpPr>
        <p:grpSpPr>
          <a:xfrm>
            <a:off x="5123079" y="4087557"/>
            <a:ext cx="3192602" cy="323538"/>
            <a:chOff x="1325910" y="5334973"/>
            <a:chExt cx="3192602" cy="323538"/>
          </a:xfrm>
        </p:grpSpPr>
        <p:pic>
          <p:nvPicPr>
            <p:cNvPr id="64" name="Picture 63" descr="250_jet_mslp_24.png"/>
            <p:cNvPicPr>
              <a:picLocks/>
            </p:cNvPicPr>
            <p:nvPr/>
          </p:nvPicPr>
          <p:blipFill rotWithShape="1">
            <a:blip r:embed="rId3">
              <a:extLst>
                <a:ext uri="{28A0092B-C50C-407E-A947-70E740481C1C}">
                  <a14:useLocalDpi xmlns:a14="http://schemas.microsoft.com/office/drawing/2010/main" val="0"/>
                </a:ext>
              </a:extLst>
            </a:blip>
            <a:srcRect l="10867" t="95111" r="58321" b="2074"/>
            <a:stretch/>
          </p:blipFill>
          <p:spPr>
            <a:xfrm>
              <a:off x="1325910" y="5386868"/>
              <a:ext cx="2743200" cy="155448"/>
            </a:xfrm>
            <a:prstGeom prst="rect">
              <a:avLst/>
            </a:prstGeom>
          </p:spPr>
        </p:pic>
        <p:sp>
          <p:nvSpPr>
            <p:cNvPr id="65" name="TextBox 64"/>
            <p:cNvSpPr txBox="1"/>
            <p:nvPr/>
          </p:nvSpPr>
          <p:spPr>
            <a:xfrm>
              <a:off x="1520680" y="5518911"/>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66" name="TextBox 65"/>
            <p:cNvSpPr txBox="1"/>
            <p:nvPr/>
          </p:nvSpPr>
          <p:spPr>
            <a:xfrm>
              <a:off x="1861499" y="5518911"/>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67" name="TextBox 66"/>
            <p:cNvSpPr txBox="1"/>
            <p:nvPr/>
          </p:nvSpPr>
          <p:spPr>
            <a:xfrm>
              <a:off x="2208083" y="552001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68" name="TextBox 67"/>
            <p:cNvSpPr txBox="1"/>
            <p:nvPr/>
          </p:nvSpPr>
          <p:spPr>
            <a:xfrm>
              <a:off x="2535648" y="5518911"/>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sp>
          <p:nvSpPr>
            <p:cNvPr id="69" name="TextBox 68"/>
            <p:cNvSpPr txBox="1"/>
            <p:nvPr/>
          </p:nvSpPr>
          <p:spPr>
            <a:xfrm>
              <a:off x="2879624" y="5518911"/>
              <a:ext cx="300556" cy="138499"/>
            </a:xfrm>
            <a:prstGeom prst="rect">
              <a:avLst/>
            </a:prstGeom>
            <a:noFill/>
          </p:spPr>
          <p:txBody>
            <a:bodyPr wrap="square" lIns="0" tIns="0" rIns="0" bIns="0" rtlCol="0">
              <a:spAutoFit/>
            </a:bodyPr>
            <a:lstStyle/>
            <a:p>
              <a:pPr algn="ctr"/>
              <a:r>
                <a:rPr lang="en-US" sz="900" dirty="0" smtClean="0">
                  <a:latin typeface="Arial"/>
                  <a:cs typeface="Arial"/>
                </a:rPr>
                <a:t>45</a:t>
              </a:r>
              <a:endParaRPr lang="en-US" sz="900" dirty="0">
                <a:latin typeface="Arial"/>
                <a:cs typeface="Arial"/>
              </a:endParaRPr>
            </a:p>
          </p:txBody>
        </p:sp>
        <p:sp>
          <p:nvSpPr>
            <p:cNvPr id="70" name="TextBox 69"/>
            <p:cNvSpPr txBox="1"/>
            <p:nvPr/>
          </p:nvSpPr>
          <p:spPr>
            <a:xfrm>
              <a:off x="3212745" y="5520012"/>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71" name="TextBox 70"/>
            <p:cNvSpPr txBox="1"/>
            <p:nvPr/>
          </p:nvSpPr>
          <p:spPr>
            <a:xfrm>
              <a:off x="3546207" y="5520012"/>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5</a:t>
              </a:r>
              <a:endParaRPr lang="en-US" sz="900" dirty="0">
                <a:latin typeface="Arial"/>
                <a:cs typeface="Arial"/>
              </a:endParaRPr>
            </a:p>
          </p:txBody>
        </p:sp>
        <p:sp>
          <p:nvSpPr>
            <p:cNvPr id="72" name="TextBox 71"/>
            <p:cNvSpPr txBox="1"/>
            <p:nvPr/>
          </p:nvSpPr>
          <p:spPr>
            <a:xfrm>
              <a:off x="4026408" y="5334973"/>
              <a:ext cx="492104"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grpSp>
      <p:grpSp>
        <p:nvGrpSpPr>
          <p:cNvPr id="73" name="Group 72"/>
          <p:cNvGrpSpPr/>
          <p:nvPr/>
        </p:nvGrpSpPr>
        <p:grpSpPr>
          <a:xfrm>
            <a:off x="5133404" y="4444929"/>
            <a:ext cx="3306095" cy="345842"/>
            <a:chOff x="4867109" y="5334973"/>
            <a:chExt cx="3306095" cy="345842"/>
          </a:xfrm>
        </p:grpSpPr>
        <p:pic>
          <p:nvPicPr>
            <p:cNvPr id="74" name="Picture 73" descr="250_jet_mslp_24.png"/>
            <p:cNvPicPr>
              <a:picLocks/>
            </p:cNvPicPr>
            <p:nvPr/>
          </p:nvPicPr>
          <p:blipFill rotWithShape="1">
            <a:blip r:embed="rId3">
              <a:extLst>
                <a:ext uri="{28A0092B-C50C-407E-A947-70E740481C1C}">
                  <a14:useLocalDpi xmlns:a14="http://schemas.microsoft.com/office/drawing/2010/main" val="0"/>
                </a:ext>
              </a:extLst>
            </a:blip>
            <a:srcRect l="49220" t="95259" r="17498" b="2074"/>
            <a:stretch/>
          </p:blipFill>
          <p:spPr>
            <a:xfrm>
              <a:off x="4867109" y="5386868"/>
              <a:ext cx="2743200" cy="155448"/>
            </a:xfrm>
            <a:prstGeom prst="rect">
              <a:avLst/>
            </a:prstGeom>
          </p:spPr>
        </p:pic>
        <p:sp>
          <p:nvSpPr>
            <p:cNvPr id="75" name="TextBox 74"/>
            <p:cNvSpPr txBox="1"/>
            <p:nvPr/>
          </p:nvSpPr>
          <p:spPr>
            <a:xfrm>
              <a:off x="5028125" y="5541215"/>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76" name="TextBox 75"/>
            <p:cNvSpPr txBox="1"/>
            <p:nvPr/>
          </p:nvSpPr>
          <p:spPr>
            <a:xfrm>
              <a:off x="5342301" y="5541215"/>
              <a:ext cx="300556" cy="138499"/>
            </a:xfrm>
            <a:prstGeom prst="rect">
              <a:avLst/>
            </a:prstGeom>
            <a:noFill/>
          </p:spPr>
          <p:txBody>
            <a:bodyPr wrap="square" lIns="0" tIns="0" rIns="0" bIns="0" rtlCol="0">
              <a:spAutoFit/>
            </a:bodyPr>
            <a:lstStyle/>
            <a:p>
              <a:pPr algn="ctr"/>
              <a:r>
                <a:rPr lang="en-US" sz="900" dirty="0" smtClean="0">
                  <a:latin typeface="Arial"/>
                  <a:cs typeface="Arial"/>
                </a:rPr>
                <a:t>60</a:t>
              </a:r>
              <a:endParaRPr lang="en-US" sz="900" dirty="0">
                <a:latin typeface="Arial"/>
                <a:cs typeface="Arial"/>
              </a:endParaRPr>
            </a:p>
          </p:txBody>
        </p:sp>
        <p:sp>
          <p:nvSpPr>
            <p:cNvPr id="77" name="TextBox 76"/>
            <p:cNvSpPr txBox="1"/>
            <p:nvPr/>
          </p:nvSpPr>
          <p:spPr>
            <a:xfrm>
              <a:off x="5644480" y="5542316"/>
              <a:ext cx="300556" cy="138499"/>
            </a:xfrm>
            <a:prstGeom prst="rect">
              <a:avLst/>
            </a:prstGeom>
            <a:noFill/>
          </p:spPr>
          <p:txBody>
            <a:bodyPr wrap="square" lIns="0" tIns="0" rIns="0" bIns="0" rtlCol="0">
              <a:spAutoFit/>
            </a:bodyPr>
            <a:lstStyle/>
            <a:p>
              <a:pPr algn="ctr"/>
              <a:r>
                <a:rPr lang="en-US" sz="900" dirty="0" smtClean="0">
                  <a:latin typeface="Arial"/>
                  <a:cs typeface="Arial"/>
                </a:rPr>
                <a:t>70</a:t>
              </a:r>
              <a:endParaRPr lang="en-US" sz="900" dirty="0">
                <a:latin typeface="Arial"/>
                <a:cs typeface="Arial"/>
              </a:endParaRPr>
            </a:p>
          </p:txBody>
        </p:sp>
        <p:sp>
          <p:nvSpPr>
            <p:cNvPr id="78" name="TextBox 77"/>
            <p:cNvSpPr txBox="1"/>
            <p:nvPr/>
          </p:nvSpPr>
          <p:spPr>
            <a:xfrm>
              <a:off x="5954283" y="5541215"/>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9" name="TextBox 78"/>
            <p:cNvSpPr txBox="1"/>
            <p:nvPr/>
          </p:nvSpPr>
          <p:spPr>
            <a:xfrm>
              <a:off x="6253854" y="5541215"/>
              <a:ext cx="300556" cy="138499"/>
            </a:xfrm>
            <a:prstGeom prst="rect">
              <a:avLst/>
            </a:prstGeom>
            <a:noFill/>
          </p:spPr>
          <p:txBody>
            <a:bodyPr wrap="square" lIns="0" tIns="0" rIns="0" bIns="0" rtlCol="0">
              <a:spAutoFit/>
            </a:bodyPr>
            <a:lstStyle/>
            <a:p>
              <a:pPr algn="ctr"/>
              <a:r>
                <a:rPr lang="en-US" sz="900" dirty="0" smtClean="0">
                  <a:latin typeface="Arial"/>
                  <a:cs typeface="Arial"/>
                </a:rPr>
                <a:t>90</a:t>
              </a:r>
              <a:endParaRPr lang="en-US" sz="900" dirty="0">
                <a:latin typeface="Arial"/>
                <a:cs typeface="Arial"/>
              </a:endParaRPr>
            </a:p>
          </p:txBody>
        </p:sp>
        <p:sp>
          <p:nvSpPr>
            <p:cNvPr id="80" name="TextBox 79"/>
            <p:cNvSpPr txBox="1"/>
            <p:nvPr/>
          </p:nvSpPr>
          <p:spPr>
            <a:xfrm>
              <a:off x="6551451"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sp>
          <p:nvSpPr>
            <p:cNvPr id="81" name="TextBox 80"/>
            <p:cNvSpPr txBox="1"/>
            <p:nvPr/>
          </p:nvSpPr>
          <p:spPr>
            <a:xfrm>
              <a:off x="6849389"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110</a:t>
              </a:r>
              <a:endParaRPr lang="en-US" sz="900" dirty="0">
                <a:latin typeface="Arial"/>
                <a:cs typeface="Arial"/>
              </a:endParaRPr>
            </a:p>
          </p:txBody>
        </p:sp>
        <p:sp>
          <p:nvSpPr>
            <p:cNvPr id="82" name="TextBox 81"/>
            <p:cNvSpPr txBox="1"/>
            <p:nvPr/>
          </p:nvSpPr>
          <p:spPr>
            <a:xfrm>
              <a:off x="7146631"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120</a:t>
              </a:r>
              <a:endParaRPr lang="en-US" sz="900" dirty="0">
                <a:latin typeface="Arial"/>
                <a:cs typeface="Arial"/>
              </a:endParaRPr>
            </a:p>
          </p:txBody>
        </p:sp>
        <p:sp>
          <p:nvSpPr>
            <p:cNvPr id="83" name="TextBox 82"/>
            <p:cNvSpPr txBox="1"/>
            <p:nvPr/>
          </p:nvSpPr>
          <p:spPr>
            <a:xfrm>
              <a:off x="7539136" y="5334973"/>
              <a:ext cx="634068" cy="230832"/>
            </a:xfrm>
            <a:prstGeom prst="rect">
              <a:avLst/>
            </a:prstGeom>
            <a:noFill/>
          </p:spPr>
          <p:txBody>
            <a:bodyPr wrap="square" rtlCol="0">
              <a:spAutoFit/>
            </a:bodyPr>
            <a:lstStyle/>
            <a:p>
              <a:pPr algn="ctr"/>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grpSp>
      <p:sp>
        <p:nvSpPr>
          <p:cNvPr id="87" name="Content Placeholder 2"/>
          <p:cNvSpPr txBox="1">
            <a:spLocks/>
          </p:cNvSpPr>
          <p:nvPr/>
        </p:nvSpPr>
        <p:spPr>
          <a:xfrm>
            <a:off x="4811197" y="5119626"/>
            <a:ext cx="3964978" cy="942616"/>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250-hPa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MSLP (hPa, black), PW (mm, shaded)</a:t>
            </a:r>
            <a:endParaRPr lang="en-US" sz="1600" baseline="30000" dirty="0">
              <a:latin typeface="Arial" panose="020B0604020202020204" pitchFamily="34" charset="0"/>
              <a:cs typeface="Arial" panose="020B0604020202020204" pitchFamily="34" charset="0"/>
            </a:endParaRPr>
          </a:p>
        </p:txBody>
      </p:sp>
      <p:sp>
        <p:nvSpPr>
          <p:cNvPr id="91" name="TextBox 90"/>
          <p:cNvSpPr txBox="1"/>
          <p:nvPr/>
        </p:nvSpPr>
        <p:spPr>
          <a:xfrm>
            <a:off x="544105" y="688504"/>
            <a:ext cx="3769238" cy="307777"/>
          </a:xfrm>
          <a:prstGeom prst="rect">
            <a:avLst/>
          </a:prstGeom>
          <a:noFill/>
        </p:spPr>
        <p:txBody>
          <a:bodyPr wrap="square" rtlCol="0">
            <a:spAutoFit/>
          </a:bodyPr>
          <a:lstStyle/>
          <a:p>
            <a:pPr algn="ctr"/>
            <a:r>
              <a:rPr lang="en-US" sz="1400" b="1" dirty="0" smtClean="0">
                <a:solidFill>
                  <a:srgbClr val="0000FF"/>
                </a:solidFill>
                <a:latin typeface="Arial"/>
                <a:cs typeface="Arial"/>
              </a:rPr>
              <a:t>Best GEFS Member</a:t>
            </a:r>
            <a:endParaRPr lang="en-US" sz="1400" b="1" dirty="0">
              <a:solidFill>
                <a:srgbClr val="0000FF"/>
              </a:solidFill>
              <a:latin typeface="Arial"/>
              <a:cs typeface="Arial"/>
            </a:endParaRPr>
          </a:p>
        </p:txBody>
      </p:sp>
      <p:sp>
        <p:nvSpPr>
          <p:cNvPr id="92" name="TextBox 91"/>
          <p:cNvSpPr txBox="1"/>
          <p:nvPr/>
        </p:nvSpPr>
        <p:spPr>
          <a:xfrm>
            <a:off x="544105" y="3758325"/>
            <a:ext cx="3769238" cy="307777"/>
          </a:xfrm>
          <a:prstGeom prst="rect">
            <a:avLst/>
          </a:prstGeom>
          <a:noFill/>
        </p:spPr>
        <p:txBody>
          <a:bodyPr wrap="square" rtlCol="0">
            <a:spAutoFit/>
          </a:bodyPr>
          <a:lstStyle/>
          <a:p>
            <a:pPr algn="ctr"/>
            <a:r>
              <a:rPr lang="en-US" sz="1400" b="1" dirty="0" smtClean="0">
                <a:solidFill>
                  <a:srgbClr val="FF0000"/>
                </a:solidFill>
                <a:latin typeface="Arial"/>
                <a:cs typeface="Arial"/>
              </a:rPr>
              <a:t>Worst</a:t>
            </a:r>
            <a:r>
              <a:rPr lang="en-US" sz="1400" b="1" dirty="0" smtClean="0">
                <a:solidFill>
                  <a:srgbClr val="FF0000"/>
                </a:solidFill>
                <a:latin typeface="Arial"/>
                <a:cs typeface="Arial"/>
              </a:rPr>
              <a:t> GEFS Member</a:t>
            </a:r>
            <a:endParaRPr lang="en-US" sz="1400" b="1" dirty="0">
              <a:solidFill>
                <a:srgbClr val="FF0000"/>
              </a:solidFill>
              <a:latin typeface="Arial"/>
              <a:cs typeface="Arial"/>
            </a:endParaRPr>
          </a:p>
        </p:txBody>
      </p:sp>
      <p:sp>
        <p:nvSpPr>
          <p:cNvPr id="93" name="TextBox 92"/>
          <p:cNvSpPr txBox="1"/>
          <p:nvPr/>
        </p:nvSpPr>
        <p:spPr>
          <a:xfrm>
            <a:off x="4792174" y="688504"/>
            <a:ext cx="3769238" cy="307777"/>
          </a:xfrm>
          <a:prstGeom prst="rect">
            <a:avLst/>
          </a:prstGeom>
          <a:noFill/>
        </p:spPr>
        <p:txBody>
          <a:bodyPr wrap="square" rtlCol="0">
            <a:spAutoFit/>
          </a:bodyPr>
          <a:lstStyle/>
          <a:p>
            <a:pPr algn="ctr"/>
            <a:r>
              <a:rPr lang="en-US" sz="1400" b="1" dirty="0" smtClean="0">
                <a:latin typeface="Arial"/>
                <a:cs typeface="Arial"/>
              </a:rPr>
              <a:t>ERA-Interim</a:t>
            </a:r>
            <a:endParaRPr lang="en-US" sz="1400" b="1" dirty="0">
              <a:latin typeface="Arial"/>
              <a:cs typeface="Arial"/>
            </a:endParaRPr>
          </a:p>
        </p:txBody>
      </p:sp>
      <p:pic>
        <p:nvPicPr>
          <p:cNvPr id="2" name="Picture 1" descr="mslp_thick_jet_1deg_66.png"/>
          <p:cNvPicPr>
            <a:picLocks noChangeAspect="1"/>
          </p:cNvPicPr>
          <p:nvPr/>
        </p:nvPicPr>
        <p:blipFill rotWithShape="1">
          <a:blip r:embed="rId4">
            <a:extLst>
              <a:ext uri="{28A0092B-C50C-407E-A947-70E740481C1C}">
                <a14:useLocalDpi xmlns:a14="http://schemas.microsoft.com/office/drawing/2010/main" val="0"/>
              </a:ext>
            </a:extLst>
          </a:blip>
          <a:srcRect t="16559" b="9522"/>
          <a:stretch/>
        </p:blipFill>
        <p:spPr>
          <a:xfrm>
            <a:off x="4806967" y="969158"/>
            <a:ext cx="3777082" cy="2788920"/>
          </a:xfrm>
          <a:prstGeom prst="rect">
            <a:avLst/>
          </a:prstGeom>
        </p:spPr>
      </p:pic>
      <p:pic>
        <p:nvPicPr>
          <p:cNvPr id="3" name="Picture 2" descr="p08_mslp_1996122600_30.png"/>
          <p:cNvPicPr>
            <a:picLocks noChangeAspect="1"/>
          </p:cNvPicPr>
          <p:nvPr/>
        </p:nvPicPr>
        <p:blipFill rotWithShape="1">
          <a:blip r:embed="rId5">
            <a:extLst>
              <a:ext uri="{28A0092B-C50C-407E-A947-70E740481C1C}">
                <a14:useLocalDpi xmlns:a14="http://schemas.microsoft.com/office/drawing/2010/main" val="0"/>
              </a:ext>
            </a:extLst>
          </a:blip>
          <a:srcRect t="16560" b="9673"/>
          <a:stretch/>
        </p:blipFill>
        <p:spPr>
          <a:xfrm>
            <a:off x="523455" y="969405"/>
            <a:ext cx="3780694" cy="2788920"/>
          </a:xfrm>
          <a:prstGeom prst="rect">
            <a:avLst/>
          </a:prstGeom>
        </p:spPr>
      </p:pic>
      <p:pic>
        <p:nvPicPr>
          <p:cNvPr id="4" name="Picture 3" descr="p10_mslp_1996122600_30.png"/>
          <p:cNvPicPr>
            <a:picLocks noChangeAspect="1"/>
          </p:cNvPicPr>
          <p:nvPr/>
        </p:nvPicPr>
        <p:blipFill rotWithShape="1">
          <a:blip r:embed="rId6">
            <a:extLst>
              <a:ext uri="{28A0092B-C50C-407E-A947-70E740481C1C}">
                <a14:useLocalDpi xmlns:a14="http://schemas.microsoft.com/office/drawing/2010/main" val="0"/>
              </a:ext>
            </a:extLst>
          </a:blip>
          <a:srcRect t="16559" b="9522"/>
          <a:stretch/>
        </p:blipFill>
        <p:spPr>
          <a:xfrm>
            <a:off x="533780" y="4024803"/>
            <a:ext cx="3772994" cy="2788920"/>
          </a:xfrm>
          <a:prstGeom prst="rect">
            <a:avLst/>
          </a:prstGeom>
        </p:spPr>
      </p:pic>
      <p:sp>
        <p:nvSpPr>
          <p:cNvPr id="37" name="Rectangle 36"/>
          <p:cNvSpPr/>
          <p:nvPr/>
        </p:nvSpPr>
        <p:spPr>
          <a:xfrm>
            <a:off x="3259826" y="1856962"/>
            <a:ext cx="466669" cy="646331"/>
          </a:xfrm>
          <a:prstGeom prst="rect">
            <a:avLst/>
          </a:prstGeom>
          <a:noFill/>
        </p:spPr>
        <p:txBody>
          <a:bodyPr wrap="none" lIns="91440" tIns="45720" rIns="91440" bIns="45720">
            <a:spAutoFit/>
          </a:bodyPr>
          <a:lstStyle/>
          <a:p>
            <a:pPr algn="ctr"/>
            <a:r>
              <a:rPr lang="en-US" sz="3600" b="1" cap="none" spc="0" dirty="0" smtClean="0">
                <a:ln w="25400">
                  <a:solidFill>
                    <a:schemeClr val="tx1"/>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L</a:t>
            </a:r>
            <a:endParaRPr lang="en-US" sz="3200" b="1" cap="none" spc="0" dirty="0">
              <a:ln w="25400">
                <a:solidFill>
                  <a:schemeClr val="tx1"/>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38" name="Rectangle 37"/>
          <p:cNvSpPr/>
          <p:nvPr/>
        </p:nvSpPr>
        <p:spPr>
          <a:xfrm>
            <a:off x="7674109" y="1710986"/>
            <a:ext cx="466669" cy="646331"/>
          </a:xfrm>
          <a:prstGeom prst="rect">
            <a:avLst/>
          </a:prstGeom>
          <a:noFill/>
        </p:spPr>
        <p:txBody>
          <a:bodyPr wrap="none" lIns="91440" tIns="45720" rIns="91440" bIns="45720">
            <a:spAutoFit/>
          </a:bodyPr>
          <a:lstStyle/>
          <a:p>
            <a:pPr algn="ctr"/>
            <a:r>
              <a:rPr lang="en-US" sz="3600" b="1" cap="none" spc="0" dirty="0" smtClean="0">
                <a:ln w="25400">
                  <a:solidFill>
                    <a:schemeClr val="tx1"/>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L</a:t>
            </a:r>
            <a:endParaRPr lang="en-US" sz="3200" b="1" cap="none" spc="0" dirty="0">
              <a:ln w="25400">
                <a:solidFill>
                  <a:schemeClr val="tx1"/>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39" name="Rectangle 38"/>
          <p:cNvSpPr/>
          <p:nvPr/>
        </p:nvSpPr>
        <p:spPr>
          <a:xfrm>
            <a:off x="3187551" y="4830966"/>
            <a:ext cx="466669" cy="646331"/>
          </a:xfrm>
          <a:prstGeom prst="rect">
            <a:avLst/>
          </a:prstGeom>
          <a:noFill/>
        </p:spPr>
        <p:txBody>
          <a:bodyPr wrap="none" lIns="91440" tIns="45720" rIns="91440" bIns="45720">
            <a:spAutoFit/>
          </a:bodyPr>
          <a:lstStyle/>
          <a:p>
            <a:pPr algn="ctr"/>
            <a:r>
              <a:rPr lang="en-US" sz="3600" b="1" cap="none" spc="0" dirty="0" smtClean="0">
                <a:ln w="25400">
                  <a:solidFill>
                    <a:schemeClr val="tx1"/>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L</a:t>
            </a:r>
            <a:endParaRPr lang="en-US" sz="3200" b="1" cap="none" spc="0" dirty="0">
              <a:ln w="25400">
                <a:solidFill>
                  <a:schemeClr val="tx1"/>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40" name="TextBox 39"/>
          <p:cNvSpPr txBox="1"/>
          <p:nvPr/>
        </p:nvSpPr>
        <p:spPr>
          <a:xfrm>
            <a:off x="3295049" y="3450548"/>
            <a:ext cx="1007969" cy="307777"/>
          </a:xfrm>
          <a:prstGeom prst="rect">
            <a:avLst/>
          </a:prstGeom>
          <a:solidFill>
            <a:schemeClr val="bg1"/>
          </a:solidFill>
          <a:ln w="3175">
            <a:solidFill>
              <a:schemeClr val="tx1"/>
            </a:solidFill>
          </a:ln>
        </p:spPr>
        <p:txBody>
          <a:bodyPr wrap="square" rtlCol="0">
            <a:spAutoFit/>
          </a:bodyPr>
          <a:lstStyle/>
          <a:p>
            <a:pPr algn="r"/>
            <a:r>
              <a:rPr lang="en-US" sz="1400" b="1" dirty="0" smtClean="0">
                <a:solidFill>
                  <a:srgbClr val="FF0000"/>
                </a:solidFill>
                <a:latin typeface="Arial"/>
                <a:cs typeface="Arial"/>
              </a:rPr>
              <a:t>982 hPa</a:t>
            </a:r>
            <a:endParaRPr lang="en-US" sz="1400" b="1" dirty="0">
              <a:solidFill>
                <a:srgbClr val="FF0000"/>
              </a:solidFill>
              <a:latin typeface="Arial"/>
              <a:cs typeface="Arial"/>
            </a:endParaRPr>
          </a:p>
        </p:txBody>
      </p:sp>
      <p:sp>
        <p:nvSpPr>
          <p:cNvPr id="41" name="TextBox 40"/>
          <p:cNvSpPr txBox="1"/>
          <p:nvPr/>
        </p:nvSpPr>
        <p:spPr>
          <a:xfrm>
            <a:off x="7563768" y="3450548"/>
            <a:ext cx="1007969" cy="307777"/>
          </a:xfrm>
          <a:prstGeom prst="rect">
            <a:avLst/>
          </a:prstGeom>
          <a:solidFill>
            <a:schemeClr val="bg1"/>
          </a:solidFill>
          <a:ln w="3175">
            <a:solidFill>
              <a:schemeClr val="tx1"/>
            </a:solidFill>
          </a:ln>
        </p:spPr>
        <p:txBody>
          <a:bodyPr wrap="square" rtlCol="0">
            <a:spAutoFit/>
          </a:bodyPr>
          <a:lstStyle/>
          <a:p>
            <a:pPr algn="r"/>
            <a:r>
              <a:rPr lang="en-US" sz="1400" b="1" dirty="0" smtClean="0">
                <a:solidFill>
                  <a:srgbClr val="FF0000"/>
                </a:solidFill>
                <a:latin typeface="Arial"/>
                <a:cs typeface="Arial"/>
              </a:rPr>
              <a:t>983</a:t>
            </a:r>
            <a:r>
              <a:rPr lang="en-US" sz="1400" b="1" dirty="0" smtClean="0">
                <a:solidFill>
                  <a:srgbClr val="FF0000"/>
                </a:solidFill>
                <a:latin typeface="Arial"/>
                <a:cs typeface="Arial"/>
              </a:rPr>
              <a:t> hPa</a:t>
            </a:r>
            <a:endParaRPr lang="en-US" sz="1400" b="1" dirty="0">
              <a:solidFill>
                <a:srgbClr val="FF0000"/>
              </a:solidFill>
              <a:latin typeface="Arial"/>
              <a:cs typeface="Arial"/>
            </a:endParaRPr>
          </a:p>
        </p:txBody>
      </p:sp>
      <p:sp>
        <p:nvSpPr>
          <p:cNvPr id="42" name="TextBox 41"/>
          <p:cNvSpPr txBox="1"/>
          <p:nvPr/>
        </p:nvSpPr>
        <p:spPr>
          <a:xfrm>
            <a:off x="3314235" y="6503726"/>
            <a:ext cx="1007969" cy="307777"/>
          </a:xfrm>
          <a:prstGeom prst="rect">
            <a:avLst/>
          </a:prstGeom>
          <a:solidFill>
            <a:schemeClr val="bg1"/>
          </a:solidFill>
          <a:ln w="3175">
            <a:solidFill>
              <a:schemeClr val="tx1"/>
            </a:solidFill>
          </a:ln>
        </p:spPr>
        <p:txBody>
          <a:bodyPr wrap="square" rtlCol="0">
            <a:spAutoFit/>
          </a:bodyPr>
          <a:lstStyle/>
          <a:p>
            <a:pPr algn="r"/>
            <a:r>
              <a:rPr lang="en-US" sz="1400" b="1" dirty="0" smtClean="0">
                <a:solidFill>
                  <a:srgbClr val="FF0000"/>
                </a:solidFill>
                <a:latin typeface="Arial"/>
                <a:cs typeface="Arial"/>
              </a:rPr>
              <a:t>975</a:t>
            </a:r>
            <a:r>
              <a:rPr lang="en-US" sz="1400" b="1" dirty="0" smtClean="0">
                <a:solidFill>
                  <a:srgbClr val="FF0000"/>
                </a:solidFill>
                <a:latin typeface="Arial"/>
                <a:cs typeface="Arial"/>
              </a:rPr>
              <a:t> hPa</a:t>
            </a:r>
            <a:endParaRPr lang="en-US" sz="1400" b="1" dirty="0">
              <a:solidFill>
                <a:srgbClr val="FF0000"/>
              </a:solidFill>
              <a:latin typeface="Arial"/>
              <a:cs typeface="Arial"/>
            </a:endParaRPr>
          </a:p>
        </p:txBody>
      </p:sp>
      <p:sp>
        <p:nvSpPr>
          <p:cNvPr id="44" name="Title 1"/>
          <p:cNvSpPr>
            <a:spLocks noGrp="1"/>
          </p:cNvSpPr>
          <p:nvPr>
            <p:ph type="title"/>
          </p:nvPr>
        </p:nvSpPr>
        <p:spPr>
          <a:xfrm>
            <a:off x="334283" y="-33716"/>
            <a:ext cx="8891111"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Best and Worst Comparison</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8153370"/>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1688954" y="6463861"/>
            <a:ext cx="797186" cy="2296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a:t>
            </a:r>
            <a:r>
              <a:rPr lang="en-US" sz="2400" dirty="0" smtClean="0">
                <a:latin typeface="Arial" panose="020B0604020202020204" pitchFamily="34" charset="0"/>
                <a:cs typeface="Arial" panose="020B0604020202020204" pitchFamily="34" charset="0"/>
              </a:rPr>
              <a:t>00 </a:t>
            </a:r>
            <a:r>
              <a:rPr lang="en-US" sz="2400" dirty="0" smtClean="0">
                <a:latin typeface="Arial" panose="020B0604020202020204" pitchFamily="34" charset="0"/>
                <a:cs typeface="Arial" panose="020B0604020202020204" pitchFamily="34" charset="0"/>
              </a:rPr>
              <a:t>UTC </a:t>
            </a:r>
            <a:r>
              <a:rPr lang="en-US" sz="2400" dirty="0" smtClean="0">
                <a:latin typeface="Arial" panose="020B0604020202020204" pitchFamily="34" charset="0"/>
                <a:cs typeface="Arial" panose="020B0604020202020204" pitchFamily="34" charset="0"/>
              </a:rPr>
              <a:t>31</a:t>
            </a:r>
            <a:r>
              <a:rPr lang="en-US" sz="2400" dirty="0" smtClean="0">
                <a:latin typeface="Arial" panose="020B0604020202020204" pitchFamily="34" charset="0"/>
                <a:cs typeface="Arial" panose="020B0604020202020204" pitchFamily="34" charset="0"/>
              </a:rPr>
              <a:t> Dec 1996</a:t>
            </a:r>
            <a:endParaRPr lang="en-US" sz="2400" dirty="0">
              <a:latin typeface="Arial" panose="020B0604020202020204" pitchFamily="34" charset="0"/>
              <a:cs typeface="Arial" panose="020B0604020202020204" pitchFamily="34" charset="0"/>
            </a:endParaRPr>
          </a:p>
        </p:txBody>
      </p:sp>
      <p:grpSp>
        <p:nvGrpSpPr>
          <p:cNvPr id="61" name="Group 60"/>
          <p:cNvGrpSpPr/>
          <p:nvPr/>
        </p:nvGrpSpPr>
        <p:grpSpPr>
          <a:xfrm>
            <a:off x="5123079" y="4087557"/>
            <a:ext cx="3192602" cy="323538"/>
            <a:chOff x="1325910" y="5334973"/>
            <a:chExt cx="3192602" cy="323538"/>
          </a:xfrm>
        </p:grpSpPr>
        <p:pic>
          <p:nvPicPr>
            <p:cNvPr id="64" name="Picture 63" descr="250_jet_mslp_24.png"/>
            <p:cNvPicPr>
              <a:picLocks/>
            </p:cNvPicPr>
            <p:nvPr/>
          </p:nvPicPr>
          <p:blipFill rotWithShape="1">
            <a:blip r:embed="rId3">
              <a:extLst>
                <a:ext uri="{28A0092B-C50C-407E-A947-70E740481C1C}">
                  <a14:useLocalDpi xmlns:a14="http://schemas.microsoft.com/office/drawing/2010/main" val="0"/>
                </a:ext>
              </a:extLst>
            </a:blip>
            <a:srcRect l="10867" t="95111" r="58321" b="2074"/>
            <a:stretch/>
          </p:blipFill>
          <p:spPr>
            <a:xfrm>
              <a:off x="1325910" y="5386868"/>
              <a:ext cx="2743200" cy="155448"/>
            </a:xfrm>
            <a:prstGeom prst="rect">
              <a:avLst/>
            </a:prstGeom>
          </p:spPr>
        </p:pic>
        <p:sp>
          <p:nvSpPr>
            <p:cNvPr id="65" name="TextBox 64"/>
            <p:cNvSpPr txBox="1"/>
            <p:nvPr/>
          </p:nvSpPr>
          <p:spPr>
            <a:xfrm>
              <a:off x="1520680" y="5518911"/>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66" name="TextBox 65"/>
            <p:cNvSpPr txBox="1"/>
            <p:nvPr/>
          </p:nvSpPr>
          <p:spPr>
            <a:xfrm>
              <a:off x="1861499" y="5518911"/>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67" name="TextBox 66"/>
            <p:cNvSpPr txBox="1"/>
            <p:nvPr/>
          </p:nvSpPr>
          <p:spPr>
            <a:xfrm>
              <a:off x="2208083" y="552001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68" name="TextBox 67"/>
            <p:cNvSpPr txBox="1"/>
            <p:nvPr/>
          </p:nvSpPr>
          <p:spPr>
            <a:xfrm>
              <a:off x="2535648" y="5518911"/>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sp>
          <p:nvSpPr>
            <p:cNvPr id="69" name="TextBox 68"/>
            <p:cNvSpPr txBox="1"/>
            <p:nvPr/>
          </p:nvSpPr>
          <p:spPr>
            <a:xfrm>
              <a:off x="2879624" y="5518911"/>
              <a:ext cx="300556" cy="138499"/>
            </a:xfrm>
            <a:prstGeom prst="rect">
              <a:avLst/>
            </a:prstGeom>
            <a:noFill/>
          </p:spPr>
          <p:txBody>
            <a:bodyPr wrap="square" lIns="0" tIns="0" rIns="0" bIns="0" rtlCol="0">
              <a:spAutoFit/>
            </a:bodyPr>
            <a:lstStyle/>
            <a:p>
              <a:pPr algn="ctr"/>
              <a:r>
                <a:rPr lang="en-US" sz="900" dirty="0" smtClean="0">
                  <a:latin typeface="Arial"/>
                  <a:cs typeface="Arial"/>
                </a:rPr>
                <a:t>45</a:t>
              </a:r>
              <a:endParaRPr lang="en-US" sz="900" dirty="0">
                <a:latin typeface="Arial"/>
                <a:cs typeface="Arial"/>
              </a:endParaRPr>
            </a:p>
          </p:txBody>
        </p:sp>
        <p:sp>
          <p:nvSpPr>
            <p:cNvPr id="70" name="TextBox 69"/>
            <p:cNvSpPr txBox="1"/>
            <p:nvPr/>
          </p:nvSpPr>
          <p:spPr>
            <a:xfrm>
              <a:off x="3212745" y="5520012"/>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71" name="TextBox 70"/>
            <p:cNvSpPr txBox="1"/>
            <p:nvPr/>
          </p:nvSpPr>
          <p:spPr>
            <a:xfrm>
              <a:off x="3546207" y="5520012"/>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5</a:t>
              </a:r>
              <a:endParaRPr lang="en-US" sz="900" dirty="0">
                <a:latin typeface="Arial"/>
                <a:cs typeface="Arial"/>
              </a:endParaRPr>
            </a:p>
          </p:txBody>
        </p:sp>
        <p:sp>
          <p:nvSpPr>
            <p:cNvPr id="72" name="TextBox 71"/>
            <p:cNvSpPr txBox="1"/>
            <p:nvPr/>
          </p:nvSpPr>
          <p:spPr>
            <a:xfrm>
              <a:off x="4026408" y="5334973"/>
              <a:ext cx="492104"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grpSp>
      <p:grpSp>
        <p:nvGrpSpPr>
          <p:cNvPr id="73" name="Group 72"/>
          <p:cNvGrpSpPr/>
          <p:nvPr/>
        </p:nvGrpSpPr>
        <p:grpSpPr>
          <a:xfrm>
            <a:off x="5133404" y="4444929"/>
            <a:ext cx="3306095" cy="345842"/>
            <a:chOff x="4867109" y="5334973"/>
            <a:chExt cx="3306095" cy="345842"/>
          </a:xfrm>
        </p:grpSpPr>
        <p:pic>
          <p:nvPicPr>
            <p:cNvPr id="74" name="Picture 73" descr="250_jet_mslp_24.png"/>
            <p:cNvPicPr>
              <a:picLocks/>
            </p:cNvPicPr>
            <p:nvPr/>
          </p:nvPicPr>
          <p:blipFill rotWithShape="1">
            <a:blip r:embed="rId3">
              <a:extLst>
                <a:ext uri="{28A0092B-C50C-407E-A947-70E740481C1C}">
                  <a14:useLocalDpi xmlns:a14="http://schemas.microsoft.com/office/drawing/2010/main" val="0"/>
                </a:ext>
              </a:extLst>
            </a:blip>
            <a:srcRect l="49220" t="95259" r="17498" b="2074"/>
            <a:stretch/>
          </p:blipFill>
          <p:spPr>
            <a:xfrm>
              <a:off x="4867109" y="5386868"/>
              <a:ext cx="2743200" cy="155448"/>
            </a:xfrm>
            <a:prstGeom prst="rect">
              <a:avLst/>
            </a:prstGeom>
          </p:spPr>
        </p:pic>
        <p:sp>
          <p:nvSpPr>
            <p:cNvPr id="75" name="TextBox 74"/>
            <p:cNvSpPr txBox="1"/>
            <p:nvPr/>
          </p:nvSpPr>
          <p:spPr>
            <a:xfrm>
              <a:off x="5028125" y="5541215"/>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76" name="TextBox 75"/>
            <p:cNvSpPr txBox="1"/>
            <p:nvPr/>
          </p:nvSpPr>
          <p:spPr>
            <a:xfrm>
              <a:off x="5342301" y="5541215"/>
              <a:ext cx="300556" cy="138499"/>
            </a:xfrm>
            <a:prstGeom prst="rect">
              <a:avLst/>
            </a:prstGeom>
            <a:noFill/>
          </p:spPr>
          <p:txBody>
            <a:bodyPr wrap="square" lIns="0" tIns="0" rIns="0" bIns="0" rtlCol="0">
              <a:spAutoFit/>
            </a:bodyPr>
            <a:lstStyle/>
            <a:p>
              <a:pPr algn="ctr"/>
              <a:r>
                <a:rPr lang="en-US" sz="900" dirty="0" smtClean="0">
                  <a:latin typeface="Arial"/>
                  <a:cs typeface="Arial"/>
                </a:rPr>
                <a:t>60</a:t>
              </a:r>
              <a:endParaRPr lang="en-US" sz="900" dirty="0">
                <a:latin typeface="Arial"/>
                <a:cs typeface="Arial"/>
              </a:endParaRPr>
            </a:p>
          </p:txBody>
        </p:sp>
        <p:sp>
          <p:nvSpPr>
            <p:cNvPr id="77" name="TextBox 76"/>
            <p:cNvSpPr txBox="1"/>
            <p:nvPr/>
          </p:nvSpPr>
          <p:spPr>
            <a:xfrm>
              <a:off x="5644480" y="5542316"/>
              <a:ext cx="300556" cy="138499"/>
            </a:xfrm>
            <a:prstGeom prst="rect">
              <a:avLst/>
            </a:prstGeom>
            <a:noFill/>
          </p:spPr>
          <p:txBody>
            <a:bodyPr wrap="square" lIns="0" tIns="0" rIns="0" bIns="0" rtlCol="0">
              <a:spAutoFit/>
            </a:bodyPr>
            <a:lstStyle/>
            <a:p>
              <a:pPr algn="ctr"/>
              <a:r>
                <a:rPr lang="en-US" sz="900" dirty="0" smtClean="0">
                  <a:latin typeface="Arial"/>
                  <a:cs typeface="Arial"/>
                </a:rPr>
                <a:t>70</a:t>
              </a:r>
              <a:endParaRPr lang="en-US" sz="900" dirty="0">
                <a:latin typeface="Arial"/>
                <a:cs typeface="Arial"/>
              </a:endParaRPr>
            </a:p>
          </p:txBody>
        </p:sp>
        <p:sp>
          <p:nvSpPr>
            <p:cNvPr id="78" name="TextBox 77"/>
            <p:cNvSpPr txBox="1"/>
            <p:nvPr/>
          </p:nvSpPr>
          <p:spPr>
            <a:xfrm>
              <a:off x="5954283" y="5541215"/>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9" name="TextBox 78"/>
            <p:cNvSpPr txBox="1"/>
            <p:nvPr/>
          </p:nvSpPr>
          <p:spPr>
            <a:xfrm>
              <a:off x="6253854" y="5541215"/>
              <a:ext cx="300556" cy="138499"/>
            </a:xfrm>
            <a:prstGeom prst="rect">
              <a:avLst/>
            </a:prstGeom>
            <a:noFill/>
          </p:spPr>
          <p:txBody>
            <a:bodyPr wrap="square" lIns="0" tIns="0" rIns="0" bIns="0" rtlCol="0">
              <a:spAutoFit/>
            </a:bodyPr>
            <a:lstStyle/>
            <a:p>
              <a:pPr algn="ctr"/>
              <a:r>
                <a:rPr lang="en-US" sz="900" dirty="0" smtClean="0">
                  <a:latin typeface="Arial"/>
                  <a:cs typeface="Arial"/>
                </a:rPr>
                <a:t>90</a:t>
              </a:r>
              <a:endParaRPr lang="en-US" sz="900" dirty="0">
                <a:latin typeface="Arial"/>
                <a:cs typeface="Arial"/>
              </a:endParaRPr>
            </a:p>
          </p:txBody>
        </p:sp>
        <p:sp>
          <p:nvSpPr>
            <p:cNvPr id="80" name="TextBox 79"/>
            <p:cNvSpPr txBox="1"/>
            <p:nvPr/>
          </p:nvSpPr>
          <p:spPr>
            <a:xfrm>
              <a:off x="6551451"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sp>
          <p:nvSpPr>
            <p:cNvPr id="81" name="TextBox 80"/>
            <p:cNvSpPr txBox="1"/>
            <p:nvPr/>
          </p:nvSpPr>
          <p:spPr>
            <a:xfrm>
              <a:off x="6849389"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110</a:t>
              </a:r>
              <a:endParaRPr lang="en-US" sz="900" dirty="0">
                <a:latin typeface="Arial"/>
                <a:cs typeface="Arial"/>
              </a:endParaRPr>
            </a:p>
          </p:txBody>
        </p:sp>
        <p:sp>
          <p:nvSpPr>
            <p:cNvPr id="82" name="TextBox 81"/>
            <p:cNvSpPr txBox="1"/>
            <p:nvPr/>
          </p:nvSpPr>
          <p:spPr>
            <a:xfrm>
              <a:off x="7146631"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120</a:t>
              </a:r>
              <a:endParaRPr lang="en-US" sz="900" dirty="0">
                <a:latin typeface="Arial"/>
                <a:cs typeface="Arial"/>
              </a:endParaRPr>
            </a:p>
          </p:txBody>
        </p:sp>
        <p:sp>
          <p:nvSpPr>
            <p:cNvPr id="83" name="TextBox 82"/>
            <p:cNvSpPr txBox="1"/>
            <p:nvPr/>
          </p:nvSpPr>
          <p:spPr>
            <a:xfrm>
              <a:off x="7539136" y="5334973"/>
              <a:ext cx="634068" cy="230832"/>
            </a:xfrm>
            <a:prstGeom prst="rect">
              <a:avLst/>
            </a:prstGeom>
            <a:noFill/>
          </p:spPr>
          <p:txBody>
            <a:bodyPr wrap="square" rtlCol="0">
              <a:spAutoFit/>
            </a:bodyPr>
            <a:lstStyle/>
            <a:p>
              <a:pPr algn="ctr"/>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grpSp>
      <p:sp>
        <p:nvSpPr>
          <p:cNvPr id="87" name="Content Placeholder 2"/>
          <p:cNvSpPr txBox="1">
            <a:spLocks/>
          </p:cNvSpPr>
          <p:nvPr/>
        </p:nvSpPr>
        <p:spPr>
          <a:xfrm>
            <a:off x="4811197" y="5119626"/>
            <a:ext cx="3964978" cy="942616"/>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250-hPa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MSLP (hPa, black), PW (mm, shaded)</a:t>
            </a:r>
            <a:endParaRPr lang="en-US" sz="1600" baseline="30000" dirty="0">
              <a:latin typeface="Arial" panose="020B0604020202020204" pitchFamily="34" charset="0"/>
              <a:cs typeface="Arial" panose="020B0604020202020204" pitchFamily="34" charset="0"/>
            </a:endParaRPr>
          </a:p>
        </p:txBody>
      </p:sp>
      <p:sp>
        <p:nvSpPr>
          <p:cNvPr id="91" name="TextBox 90"/>
          <p:cNvSpPr txBox="1"/>
          <p:nvPr/>
        </p:nvSpPr>
        <p:spPr>
          <a:xfrm>
            <a:off x="544105" y="688504"/>
            <a:ext cx="3769238" cy="307777"/>
          </a:xfrm>
          <a:prstGeom prst="rect">
            <a:avLst/>
          </a:prstGeom>
          <a:noFill/>
        </p:spPr>
        <p:txBody>
          <a:bodyPr wrap="square" rtlCol="0">
            <a:spAutoFit/>
          </a:bodyPr>
          <a:lstStyle/>
          <a:p>
            <a:pPr algn="ctr"/>
            <a:r>
              <a:rPr lang="en-US" sz="1400" b="1" dirty="0" smtClean="0">
                <a:solidFill>
                  <a:srgbClr val="0000FF"/>
                </a:solidFill>
                <a:latin typeface="Arial"/>
                <a:cs typeface="Arial"/>
              </a:rPr>
              <a:t>Best GEFS Member</a:t>
            </a:r>
            <a:endParaRPr lang="en-US" sz="1400" b="1" dirty="0">
              <a:solidFill>
                <a:srgbClr val="0000FF"/>
              </a:solidFill>
              <a:latin typeface="Arial"/>
              <a:cs typeface="Arial"/>
            </a:endParaRPr>
          </a:p>
        </p:txBody>
      </p:sp>
      <p:sp>
        <p:nvSpPr>
          <p:cNvPr id="92" name="TextBox 91"/>
          <p:cNvSpPr txBox="1"/>
          <p:nvPr/>
        </p:nvSpPr>
        <p:spPr>
          <a:xfrm>
            <a:off x="544105" y="3758325"/>
            <a:ext cx="3769238" cy="307777"/>
          </a:xfrm>
          <a:prstGeom prst="rect">
            <a:avLst/>
          </a:prstGeom>
          <a:noFill/>
        </p:spPr>
        <p:txBody>
          <a:bodyPr wrap="square" rtlCol="0">
            <a:spAutoFit/>
          </a:bodyPr>
          <a:lstStyle/>
          <a:p>
            <a:pPr algn="ctr"/>
            <a:r>
              <a:rPr lang="en-US" sz="1400" b="1" dirty="0" smtClean="0">
                <a:solidFill>
                  <a:srgbClr val="FF0000"/>
                </a:solidFill>
                <a:latin typeface="Arial"/>
                <a:cs typeface="Arial"/>
              </a:rPr>
              <a:t>Worst</a:t>
            </a:r>
            <a:r>
              <a:rPr lang="en-US" sz="1400" b="1" dirty="0" smtClean="0">
                <a:solidFill>
                  <a:srgbClr val="FF0000"/>
                </a:solidFill>
                <a:latin typeface="Arial"/>
                <a:cs typeface="Arial"/>
              </a:rPr>
              <a:t> GEFS Member</a:t>
            </a:r>
            <a:endParaRPr lang="en-US" sz="1400" b="1" dirty="0">
              <a:solidFill>
                <a:srgbClr val="FF0000"/>
              </a:solidFill>
              <a:latin typeface="Arial"/>
              <a:cs typeface="Arial"/>
            </a:endParaRPr>
          </a:p>
        </p:txBody>
      </p:sp>
      <p:sp>
        <p:nvSpPr>
          <p:cNvPr id="93" name="TextBox 92"/>
          <p:cNvSpPr txBox="1"/>
          <p:nvPr/>
        </p:nvSpPr>
        <p:spPr>
          <a:xfrm>
            <a:off x="4792174" y="688504"/>
            <a:ext cx="3769238" cy="307777"/>
          </a:xfrm>
          <a:prstGeom prst="rect">
            <a:avLst/>
          </a:prstGeom>
          <a:noFill/>
        </p:spPr>
        <p:txBody>
          <a:bodyPr wrap="square" rtlCol="0">
            <a:spAutoFit/>
          </a:bodyPr>
          <a:lstStyle/>
          <a:p>
            <a:pPr algn="ctr"/>
            <a:r>
              <a:rPr lang="en-US" sz="1400" b="1" dirty="0" smtClean="0">
                <a:latin typeface="Arial"/>
                <a:cs typeface="Arial"/>
              </a:rPr>
              <a:t>ERA-Interim</a:t>
            </a:r>
            <a:endParaRPr lang="en-US" sz="1400" b="1" dirty="0">
              <a:latin typeface="Arial"/>
              <a:cs typeface="Arial"/>
            </a:endParaRPr>
          </a:p>
        </p:txBody>
      </p:sp>
      <p:pic>
        <p:nvPicPr>
          <p:cNvPr id="6" name="Picture 5" descr="p10_mslp_1996122600_32.png"/>
          <p:cNvPicPr>
            <a:picLocks noChangeAspect="1"/>
          </p:cNvPicPr>
          <p:nvPr/>
        </p:nvPicPr>
        <p:blipFill rotWithShape="1">
          <a:blip r:embed="rId4">
            <a:extLst>
              <a:ext uri="{28A0092B-C50C-407E-A947-70E740481C1C}">
                <a14:useLocalDpi xmlns:a14="http://schemas.microsoft.com/office/drawing/2010/main" val="0"/>
              </a:ext>
            </a:extLst>
          </a:blip>
          <a:srcRect t="16560" b="9523"/>
          <a:stretch/>
        </p:blipFill>
        <p:spPr>
          <a:xfrm>
            <a:off x="533780" y="4024806"/>
            <a:ext cx="3772994" cy="2788920"/>
          </a:xfrm>
          <a:prstGeom prst="rect">
            <a:avLst/>
          </a:prstGeom>
        </p:spPr>
      </p:pic>
      <p:pic>
        <p:nvPicPr>
          <p:cNvPr id="7" name="Picture 6" descr="p08_mslp_1996122600_32.png"/>
          <p:cNvPicPr>
            <a:picLocks noChangeAspect="1"/>
          </p:cNvPicPr>
          <p:nvPr/>
        </p:nvPicPr>
        <p:blipFill rotWithShape="1">
          <a:blip r:embed="rId5">
            <a:extLst>
              <a:ext uri="{28A0092B-C50C-407E-A947-70E740481C1C}">
                <a14:useLocalDpi xmlns:a14="http://schemas.microsoft.com/office/drawing/2010/main" val="0"/>
              </a:ext>
            </a:extLst>
          </a:blip>
          <a:srcRect t="16560" b="9523"/>
          <a:stretch/>
        </p:blipFill>
        <p:spPr>
          <a:xfrm>
            <a:off x="533780" y="975633"/>
            <a:ext cx="3772994" cy="2788920"/>
          </a:xfrm>
          <a:prstGeom prst="rect">
            <a:avLst/>
          </a:prstGeom>
        </p:spPr>
      </p:pic>
      <p:pic>
        <p:nvPicPr>
          <p:cNvPr id="8" name="Picture 7" descr="mslp_thick_jet_1deg_68.png"/>
          <p:cNvPicPr>
            <a:picLocks noChangeAspect="1"/>
          </p:cNvPicPr>
          <p:nvPr/>
        </p:nvPicPr>
        <p:blipFill rotWithShape="1">
          <a:blip r:embed="rId6">
            <a:extLst>
              <a:ext uri="{28A0092B-C50C-407E-A947-70E740481C1C}">
                <a14:useLocalDpi xmlns:a14="http://schemas.microsoft.com/office/drawing/2010/main" val="0"/>
              </a:ext>
            </a:extLst>
          </a:blip>
          <a:srcRect t="16559" b="9522"/>
          <a:stretch/>
        </p:blipFill>
        <p:spPr>
          <a:xfrm>
            <a:off x="4811197" y="969405"/>
            <a:ext cx="3777082" cy="2788920"/>
          </a:xfrm>
          <a:prstGeom prst="rect">
            <a:avLst/>
          </a:prstGeom>
        </p:spPr>
      </p:pic>
      <p:sp>
        <p:nvSpPr>
          <p:cNvPr id="37" name="Rectangle 36"/>
          <p:cNvSpPr/>
          <p:nvPr/>
        </p:nvSpPr>
        <p:spPr>
          <a:xfrm>
            <a:off x="3280476" y="1598851"/>
            <a:ext cx="466669" cy="646331"/>
          </a:xfrm>
          <a:prstGeom prst="rect">
            <a:avLst/>
          </a:prstGeom>
          <a:noFill/>
        </p:spPr>
        <p:txBody>
          <a:bodyPr wrap="none" lIns="91440" tIns="45720" rIns="91440" bIns="45720">
            <a:spAutoFit/>
          </a:bodyPr>
          <a:lstStyle/>
          <a:p>
            <a:pPr algn="ctr"/>
            <a:r>
              <a:rPr lang="en-US" sz="3600" b="1" cap="none" spc="0" dirty="0" smtClean="0">
                <a:ln w="25400">
                  <a:solidFill>
                    <a:schemeClr val="tx1"/>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L</a:t>
            </a:r>
            <a:endParaRPr lang="en-US" sz="3200" b="1" cap="none" spc="0" dirty="0">
              <a:ln w="25400">
                <a:solidFill>
                  <a:schemeClr val="tx1"/>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38" name="Rectangle 37"/>
          <p:cNvSpPr/>
          <p:nvPr/>
        </p:nvSpPr>
        <p:spPr>
          <a:xfrm>
            <a:off x="7712506" y="1526583"/>
            <a:ext cx="466669" cy="646331"/>
          </a:xfrm>
          <a:prstGeom prst="rect">
            <a:avLst/>
          </a:prstGeom>
          <a:noFill/>
        </p:spPr>
        <p:txBody>
          <a:bodyPr wrap="none" lIns="91440" tIns="45720" rIns="91440" bIns="45720">
            <a:spAutoFit/>
          </a:bodyPr>
          <a:lstStyle/>
          <a:p>
            <a:pPr algn="ctr"/>
            <a:r>
              <a:rPr lang="en-US" sz="3600" b="1" cap="none" spc="0" dirty="0" smtClean="0">
                <a:ln w="25400">
                  <a:solidFill>
                    <a:schemeClr val="tx1"/>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L</a:t>
            </a:r>
            <a:endParaRPr lang="en-US" sz="3200" b="1" cap="none" spc="0" dirty="0">
              <a:ln w="25400">
                <a:solidFill>
                  <a:schemeClr val="tx1"/>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39" name="Rectangle 38"/>
          <p:cNvSpPr/>
          <p:nvPr/>
        </p:nvSpPr>
        <p:spPr>
          <a:xfrm>
            <a:off x="3166298" y="4651151"/>
            <a:ext cx="466669" cy="646331"/>
          </a:xfrm>
          <a:prstGeom prst="rect">
            <a:avLst/>
          </a:prstGeom>
          <a:noFill/>
        </p:spPr>
        <p:txBody>
          <a:bodyPr wrap="none" lIns="91440" tIns="45720" rIns="91440" bIns="45720">
            <a:spAutoFit/>
          </a:bodyPr>
          <a:lstStyle/>
          <a:p>
            <a:pPr algn="ctr"/>
            <a:r>
              <a:rPr lang="en-US" sz="3600" b="1" cap="none" spc="0" dirty="0" smtClean="0">
                <a:ln w="25400">
                  <a:solidFill>
                    <a:schemeClr val="tx1"/>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L</a:t>
            </a:r>
            <a:endParaRPr lang="en-US" sz="3200" b="1" cap="none" spc="0" dirty="0">
              <a:ln w="25400">
                <a:solidFill>
                  <a:schemeClr val="tx1"/>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40" name="TextBox 39"/>
          <p:cNvSpPr txBox="1"/>
          <p:nvPr/>
        </p:nvSpPr>
        <p:spPr>
          <a:xfrm>
            <a:off x="3295049" y="3450548"/>
            <a:ext cx="1007969" cy="307777"/>
          </a:xfrm>
          <a:prstGeom prst="rect">
            <a:avLst/>
          </a:prstGeom>
          <a:solidFill>
            <a:schemeClr val="bg1"/>
          </a:solidFill>
          <a:ln w="3175">
            <a:solidFill>
              <a:schemeClr val="tx1"/>
            </a:solidFill>
          </a:ln>
        </p:spPr>
        <p:txBody>
          <a:bodyPr wrap="square" rtlCol="0">
            <a:spAutoFit/>
          </a:bodyPr>
          <a:lstStyle/>
          <a:p>
            <a:pPr algn="r"/>
            <a:r>
              <a:rPr lang="en-US" sz="1400" b="1" dirty="0" smtClean="0">
                <a:solidFill>
                  <a:srgbClr val="FF0000"/>
                </a:solidFill>
                <a:latin typeface="Arial"/>
                <a:cs typeface="Arial"/>
              </a:rPr>
              <a:t>957 hPa</a:t>
            </a:r>
            <a:endParaRPr lang="en-US" sz="1400" b="1" dirty="0">
              <a:solidFill>
                <a:srgbClr val="FF0000"/>
              </a:solidFill>
              <a:latin typeface="Arial"/>
              <a:cs typeface="Arial"/>
            </a:endParaRPr>
          </a:p>
        </p:txBody>
      </p:sp>
      <p:sp>
        <p:nvSpPr>
          <p:cNvPr id="41" name="TextBox 40"/>
          <p:cNvSpPr txBox="1"/>
          <p:nvPr/>
        </p:nvSpPr>
        <p:spPr>
          <a:xfrm>
            <a:off x="7563768" y="3450548"/>
            <a:ext cx="1007969" cy="307777"/>
          </a:xfrm>
          <a:prstGeom prst="rect">
            <a:avLst/>
          </a:prstGeom>
          <a:solidFill>
            <a:schemeClr val="bg1"/>
          </a:solidFill>
          <a:ln w="3175">
            <a:solidFill>
              <a:schemeClr val="tx1"/>
            </a:solidFill>
          </a:ln>
        </p:spPr>
        <p:txBody>
          <a:bodyPr wrap="square" rtlCol="0">
            <a:spAutoFit/>
          </a:bodyPr>
          <a:lstStyle/>
          <a:p>
            <a:pPr algn="r"/>
            <a:r>
              <a:rPr lang="en-US" sz="1400" b="1" dirty="0" smtClean="0">
                <a:solidFill>
                  <a:srgbClr val="FF0000"/>
                </a:solidFill>
                <a:latin typeface="Arial"/>
                <a:cs typeface="Arial"/>
              </a:rPr>
              <a:t>958</a:t>
            </a:r>
            <a:r>
              <a:rPr lang="en-US" sz="1400" b="1" dirty="0" smtClean="0">
                <a:solidFill>
                  <a:srgbClr val="FF0000"/>
                </a:solidFill>
                <a:latin typeface="Arial"/>
                <a:cs typeface="Arial"/>
              </a:rPr>
              <a:t> hPa</a:t>
            </a:r>
            <a:endParaRPr lang="en-US" sz="1400" b="1" dirty="0">
              <a:solidFill>
                <a:srgbClr val="FF0000"/>
              </a:solidFill>
              <a:latin typeface="Arial"/>
              <a:cs typeface="Arial"/>
            </a:endParaRPr>
          </a:p>
        </p:txBody>
      </p:sp>
      <p:sp>
        <p:nvSpPr>
          <p:cNvPr id="42" name="TextBox 41"/>
          <p:cNvSpPr txBox="1"/>
          <p:nvPr/>
        </p:nvSpPr>
        <p:spPr>
          <a:xfrm>
            <a:off x="3314235" y="6503726"/>
            <a:ext cx="1007969" cy="307777"/>
          </a:xfrm>
          <a:prstGeom prst="rect">
            <a:avLst/>
          </a:prstGeom>
          <a:solidFill>
            <a:schemeClr val="bg1"/>
          </a:solidFill>
          <a:ln w="3175">
            <a:solidFill>
              <a:schemeClr val="tx1"/>
            </a:solidFill>
          </a:ln>
        </p:spPr>
        <p:txBody>
          <a:bodyPr wrap="square" rtlCol="0">
            <a:spAutoFit/>
          </a:bodyPr>
          <a:lstStyle/>
          <a:p>
            <a:pPr algn="r"/>
            <a:r>
              <a:rPr lang="en-US" sz="1400" b="1" dirty="0" smtClean="0">
                <a:solidFill>
                  <a:srgbClr val="FF0000"/>
                </a:solidFill>
                <a:latin typeface="Arial"/>
                <a:cs typeface="Arial"/>
              </a:rPr>
              <a:t>957</a:t>
            </a:r>
            <a:r>
              <a:rPr lang="en-US" sz="1400" b="1" dirty="0" smtClean="0">
                <a:solidFill>
                  <a:srgbClr val="FF0000"/>
                </a:solidFill>
                <a:latin typeface="Arial"/>
                <a:cs typeface="Arial"/>
              </a:rPr>
              <a:t> hPa</a:t>
            </a:r>
            <a:endParaRPr lang="en-US" sz="1400" b="1" dirty="0">
              <a:solidFill>
                <a:srgbClr val="FF0000"/>
              </a:solidFill>
              <a:latin typeface="Arial"/>
              <a:cs typeface="Arial"/>
            </a:endParaRPr>
          </a:p>
        </p:txBody>
      </p:sp>
      <p:sp>
        <p:nvSpPr>
          <p:cNvPr id="44" name="Title 1"/>
          <p:cNvSpPr>
            <a:spLocks noGrp="1"/>
          </p:cNvSpPr>
          <p:nvPr>
            <p:ph type="title"/>
          </p:nvPr>
        </p:nvSpPr>
        <p:spPr>
          <a:xfrm>
            <a:off x="334283" y="-33716"/>
            <a:ext cx="8891111"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Best and Worst Comparison</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9327304"/>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1688954" y="6463861"/>
            <a:ext cx="797186" cy="2296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1200 </a:t>
            </a:r>
            <a:r>
              <a:rPr lang="en-US" sz="2400" dirty="0" smtClean="0">
                <a:latin typeface="Arial" panose="020B0604020202020204" pitchFamily="34" charset="0"/>
                <a:cs typeface="Arial" panose="020B0604020202020204" pitchFamily="34" charset="0"/>
              </a:rPr>
              <a:t>UTC </a:t>
            </a:r>
            <a:r>
              <a:rPr lang="en-US" sz="2400" dirty="0" smtClean="0">
                <a:latin typeface="Arial" panose="020B0604020202020204" pitchFamily="34" charset="0"/>
                <a:cs typeface="Arial" panose="020B0604020202020204" pitchFamily="34" charset="0"/>
              </a:rPr>
              <a:t>31</a:t>
            </a:r>
            <a:r>
              <a:rPr lang="en-US" sz="2400" dirty="0" smtClean="0">
                <a:latin typeface="Arial" panose="020B0604020202020204" pitchFamily="34" charset="0"/>
                <a:cs typeface="Arial" panose="020B0604020202020204" pitchFamily="34" charset="0"/>
              </a:rPr>
              <a:t> Dec 1996</a:t>
            </a:r>
            <a:endParaRPr lang="en-US" sz="2400" dirty="0">
              <a:latin typeface="Arial" panose="020B0604020202020204" pitchFamily="34" charset="0"/>
              <a:cs typeface="Arial" panose="020B0604020202020204" pitchFamily="34" charset="0"/>
            </a:endParaRPr>
          </a:p>
        </p:txBody>
      </p:sp>
      <p:grpSp>
        <p:nvGrpSpPr>
          <p:cNvPr id="61" name="Group 60"/>
          <p:cNvGrpSpPr/>
          <p:nvPr/>
        </p:nvGrpSpPr>
        <p:grpSpPr>
          <a:xfrm>
            <a:off x="5123079" y="4087557"/>
            <a:ext cx="3192602" cy="323538"/>
            <a:chOff x="1325910" y="5334973"/>
            <a:chExt cx="3192602" cy="323538"/>
          </a:xfrm>
        </p:grpSpPr>
        <p:pic>
          <p:nvPicPr>
            <p:cNvPr id="64" name="Picture 63" descr="250_jet_mslp_24.png"/>
            <p:cNvPicPr>
              <a:picLocks/>
            </p:cNvPicPr>
            <p:nvPr/>
          </p:nvPicPr>
          <p:blipFill rotWithShape="1">
            <a:blip r:embed="rId3">
              <a:extLst>
                <a:ext uri="{28A0092B-C50C-407E-A947-70E740481C1C}">
                  <a14:useLocalDpi xmlns:a14="http://schemas.microsoft.com/office/drawing/2010/main" val="0"/>
                </a:ext>
              </a:extLst>
            </a:blip>
            <a:srcRect l="10867" t="95111" r="58321" b="2074"/>
            <a:stretch/>
          </p:blipFill>
          <p:spPr>
            <a:xfrm>
              <a:off x="1325910" y="5386868"/>
              <a:ext cx="2743200" cy="155448"/>
            </a:xfrm>
            <a:prstGeom prst="rect">
              <a:avLst/>
            </a:prstGeom>
          </p:spPr>
        </p:pic>
        <p:sp>
          <p:nvSpPr>
            <p:cNvPr id="65" name="TextBox 64"/>
            <p:cNvSpPr txBox="1"/>
            <p:nvPr/>
          </p:nvSpPr>
          <p:spPr>
            <a:xfrm>
              <a:off x="1520680" y="5518911"/>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66" name="TextBox 65"/>
            <p:cNvSpPr txBox="1"/>
            <p:nvPr/>
          </p:nvSpPr>
          <p:spPr>
            <a:xfrm>
              <a:off x="1861499" y="5518911"/>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67" name="TextBox 66"/>
            <p:cNvSpPr txBox="1"/>
            <p:nvPr/>
          </p:nvSpPr>
          <p:spPr>
            <a:xfrm>
              <a:off x="2208083" y="552001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68" name="TextBox 67"/>
            <p:cNvSpPr txBox="1"/>
            <p:nvPr/>
          </p:nvSpPr>
          <p:spPr>
            <a:xfrm>
              <a:off x="2535648" y="5518911"/>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sp>
          <p:nvSpPr>
            <p:cNvPr id="69" name="TextBox 68"/>
            <p:cNvSpPr txBox="1"/>
            <p:nvPr/>
          </p:nvSpPr>
          <p:spPr>
            <a:xfrm>
              <a:off x="2879624" y="5518911"/>
              <a:ext cx="300556" cy="138499"/>
            </a:xfrm>
            <a:prstGeom prst="rect">
              <a:avLst/>
            </a:prstGeom>
            <a:noFill/>
          </p:spPr>
          <p:txBody>
            <a:bodyPr wrap="square" lIns="0" tIns="0" rIns="0" bIns="0" rtlCol="0">
              <a:spAutoFit/>
            </a:bodyPr>
            <a:lstStyle/>
            <a:p>
              <a:pPr algn="ctr"/>
              <a:r>
                <a:rPr lang="en-US" sz="900" dirty="0" smtClean="0">
                  <a:latin typeface="Arial"/>
                  <a:cs typeface="Arial"/>
                </a:rPr>
                <a:t>45</a:t>
              </a:r>
              <a:endParaRPr lang="en-US" sz="900" dirty="0">
                <a:latin typeface="Arial"/>
                <a:cs typeface="Arial"/>
              </a:endParaRPr>
            </a:p>
          </p:txBody>
        </p:sp>
        <p:sp>
          <p:nvSpPr>
            <p:cNvPr id="70" name="TextBox 69"/>
            <p:cNvSpPr txBox="1"/>
            <p:nvPr/>
          </p:nvSpPr>
          <p:spPr>
            <a:xfrm>
              <a:off x="3212745" y="5520012"/>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71" name="TextBox 70"/>
            <p:cNvSpPr txBox="1"/>
            <p:nvPr/>
          </p:nvSpPr>
          <p:spPr>
            <a:xfrm>
              <a:off x="3546207" y="5520012"/>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5</a:t>
              </a:r>
              <a:endParaRPr lang="en-US" sz="900" dirty="0">
                <a:latin typeface="Arial"/>
                <a:cs typeface="Arial"/>
              </a:endParaRPr>
            </a:p>
          </p:txBody>
        </p:sp>
        <p:sp>
          <p:nvSpPr>
            <p:cNvPr id="72" name="TextBox 71"/>
            <p:cNvSpPr txBox="1"/>
            <p:nvPr/>
          </p:nvSpPr>
          <p:spPr>
            <a:xfrm>
              <a:off x="4026408" y="5334973"/>
              <a:ext cx="492104"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grpSp>
      <p:grpSp>
        <p:nvGrpSpPr>
          <p:cNvPr id="73" name="Group 72"/>
          <p:cNvGrpSpPr/>
          <p:nvPr/>
        </p:nvGrpSpPr>
        <p:grpSpPr>
          <a:xfrm>
            <a:off x="5133404" y="4444929"/>
            <a:ext cx="3306095" cy="345842"/>
            <a:chOff x="4867109" y="5334973"/>
            <a:chExt cx="3306095" cy="345842"/>
          </a:xfrm>
        </p:grpSpPr>
        <p:pic>
          <p:nvPicPr>
            <p:cNvPr id="74" name="Picture 73" descr="250_jet_mslp_24.png"/>
            <p:cNvPicPr>
              <a:picLocks/>
            </p:cNvPicPr>
            <p:nvPr/>
          </p:nvPicPr>
          <p:blipFill rotWithShape="1">
            <a:blip r:embed="rId3">
              <a:extLst>
                <a:ext uri="{28A0092B-C50C-407E-A947-70E740481C1C}">
                  <a14:useLocalDpi xmlns:a14="http://schemas.microsoft.com/office/drawing/2010/main" val="0"/>
                </a:ext>
              </a:extLst>
            </a:blip>
            <a:srcRect l="49220" t="95259" r="17498" b="2074"/>
            <a:stretch/>
          </p:blipFill>
          <p:spPr>
            <a:xfrm>
              <a:off x="4867109" y="5386868"/>
              <a:ext cx="2743200" cy="155448"/>
            </a:xfrm>
            <a:prstGeom prst="rect">
              <a:avLst/>
            </a:prstGeom>
          </p:spPr>
        </p:pic>
        <p:sp>
          <p:nvSpPr>
            <p:cNvPr id="75" name="TextBox 74"/>
            <p:cNvSpPr txBox="1"/>
            <p:nvPr/>
          </p:nvSpPr>
          <p:spPr>
            <a:xfrm>
              <a:off x="5028125" y="5541215"/>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76" name="TextBox 75"/>
            <p:cNvSpPr txBox="1"/>
            <p:nvPr/>
          </p:nvSpPr>
          <p:spPr>
            <a:xfrm>
              <a:off x="5342301" y="5541215"/>
              <a:ext cx="300556" cy="138499"/>
            </a:xfrm>
            <a:prstGeom prst="rect">
              <a:avLst/>
            </a:prstGeom>
            <a:noFill/>
          </p:spPr>
          <p:txBody>
            <a:bodyPr wrap="square" lIns="0" tIns="0" rIns="0" bIns="0" rtlCol="0">
              <a:spAutoFit/>
            </a:bodyPr>
            <a:lstStyle/>
            <a:p>
              <a:pPr algn="ctr"/>
              <a:r>
                <a:rPr lang="en-US" sz="900" dirty="0" smtClean="0">
                  <a:latin typeface="Arial"/>
                  <a:cs typeface="Arial"/>
                </a:rPr>
                <a:t>60</a:t>
              </a:r>
              <a:endParaRPr lang="en-US" sz="900" dirty="0">
                <a:latin typeface="Arial"/>
                <a:cs typeface="Arial"/>
              </a:endParaRPr>
            </a:p>
          </p:txBody>
        </p:sp>
        <p:sp>
          <p:nvSpPr>
            <p:cNvPr id="77" name="TextBox 76"/>
            <p:cNvSpPr txBox="1"/>
            <p:nvPr/>
          </p:nvSpPr>
          <p:spPr>
            <a:xfrm>
              <a:off x="5644480" y="5542316"/>
              <a:ext cx="300556" cy="138499"/>
            </a:xfrm>
            <a:prstGeom prst="rect">
              <a:avLst/>
            </a:prstGeom>
            <a:noFill/>
          </p:spPr>
          <p:txBody>
            <a:bodyPr wrap="square" lIns="0" tIns="0" rIns="0" bIns="0" rtlCol="0">
              <a:spAutoFit/>
            </a:bodyPr>
            <a:lstStyle/>
            <a:p>
              <a:pPr algn="ctr"/>
              <a:r>
                <a:rPr lang="en-US" sz="900" dirty="0" smtClean="0">
                  <a:latin typeface="Arial"/>
                  <a:cs typeface="Arial"/>
                </a:rPr>
                <a:t>70</a:t>
              </a:r>
              <a:endParaRPr lang="en-US" sz="900" dirty="0">
                <a:latin typeface="Arial"/>
                <a:cs typeface="Arial"/>
              </a:endParaRPr>
            </a:p>
          </p:txBody>
        </p:sp>
        <p:sp>
          <p:nvSpPr>
            <p:cNvPr id="78" name="TextBox 77"/>
            <p:cNvSpPr txBox="1"/>
            <p:nvPr/>
          </p:nvSpPr>
          <p:spPr>
            <a:xfrm>
              <a:off x="5954283" y="5541215"/>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9" name="TextBox 78"/>
            <p:cNvSpPr txBox="1"/>
            <p:nvPr/>
          </p:nvSpPr>
          <p:spPr>
            <a:xfrm>
              <a:off x="6253854" y="5541215"/>
              <a:ext cx="300556" cy="138499"/>
            </a:xfrm>
            <a:prstGeom prst="rect">
              <a:avLst/>
            </a:prstGeom>
            <a:noFill/>
          </p:spPr>
          <p:txBody>
            <a:bodyPr wrap="square" lIns="0" tIns="0" rIns="0" bIns="0" rtlCol="0">
              <a:spAutoFit/>
            </a:bodyPr>
            <a:lstStyle/>
            <a:p>
              <a:pPr algn="ctr"/>
              <a:r>
                <a:rPr lang="en-US" sz="900" dirty="0" smtClean="0">
                  <a:latin typeface="Arial"/>
                  <a:cs typeface="Arial"/>
                </a:rPr>
                <a:t>90</a:t>
              </a:r>
              <a:endParaRPr lang="en-US" sz="900" dirty="0">
                <a:latin typeface="Arial"/>
                <a:cs typeface="Arial"/>
              </a:endParaRPr>
            </a:p>
          </p:txBody>
        </p:sp>
        <p:sp>
          <p:nvSpPr>
            <p:cNvPr id="80" name="TextBox 79"/>
            <p:cNvSpPr txBox="1"/>
            <p:nvPr/>
          </p:nvSpPr>
          <p:spPr>
            <a:xfrm>
              <a:off x="6551451"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sp>
          <p:nvSpPr>
            <p:cNvPr id="81" name="TextBox 80"/>
            <p:cNvSpPr txBox="1"/>
            <p:nvPr/>
          </p:nvSpPr>
          <p:spPr>
            <a:xfrm>
              <a:off x="6849389"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110</a:t>
              </a:r>
              <a:endParaRPr lang="en-US" sz="900" dirty="0">
                <a:latin typeface="Arial"/>
                <a:cs typeface="Arial"/>
              </a:endParaRPr>
            </a:p>
          </p:txBody>
        </p:sp>
        <p:sp>
          <p:nvSpPr>
            <p:cNvPr id="82" name="TextBox 81"/>
            <p:cNvSpPr txBox="1"/>
            <p:nvPr/>
          </p:nvSpPr>
          <p:spPr>
            <a:xfrm>
              <a:off x="7146631"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120</a:t>
              </a:r>
              <a:endParaRPr lang="en-US" sz="900" dirty="0">
                <a:latin typeface="Arial"/>
                <a:cs typeface="Arial"/>
              </a:endParaRPr>
            </a:p>
          </p:txBody>
        </p:sp>
        <p:sp>
          <p:nvSpPr>
            <p:cNvPr id="83" name="TextBox 82"/>
            <p:cNvSpPr txBox="1"/>
            <p:nvPr/>
          </p:nvSpPr>
          <p:spPr>
            <a:xfrm>
              <a:off x="7539136" y="5334973"/>
              <a:ext cx="634068" cy="230832"/>
            </a:xfrm>
            <a:prstGeom prst="rect">
              <a:avLst/>
            </a:prstGeom>
            <a:noFill/>
          </p:spPr>
          <p:txBody>
            <a:bodyPr wrap="square" rtlCol="0">
              <a:spAutoFit/>
            </a:bodyPr>
            <a:lstStyle/>
            <a:p>
              <a:pPr algn="ctr"/>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grpSp>
      <p:sp>
        <p:nvSpPr>
          <p:cNvPr id="87" name="Content Placeholder 2"/>
          <p:cNvSpPr txBox="1">
            <a:spLocks/>
          </p:cNvSpPr>
          <p:nvPr/>
        </p:nvSpPr>
        <p:spPr>
          <a:xfrm>
            <a:off x="4811197" y="5119626"/>
            <a:ext cx="3964978" cy="942616"/>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250-hPa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MSLP (hPa, black), PW (mm, shaded)</a:t>
            </a:r>
            <a:endParaRPr lang="en-US" sz="1600" baseline="30000" dirty="0">
              <a:latin typeface="Arial" panose="020B0604020202020204" pitchFamily="34" charset="0"/>
              <a:cs typeface="Arial" panose="020B0604020202020204" pitchFamily="34" charset="0"/>
            </a:endParaRPr>
          </a:p>
        </p:txBody>
      </p:sp>
      <p:sp>
        <p:nvSpPr>
          <p:cNvPr id="91" name="TextBox 90"/>
          <p:cNvSpPr txBox="1"/>
          <p:nvPr/>
        </p:nvSpPr>
        <p:spPr>
          <a:xfrm>
            <a:off x="544105" y="688504"/>
            <a:ext cx="3769238" cy="307777"/>
          </a:xfrm>
          <a:prstGeom prst="rect">
            <a:avLst/>
          </a:prstGeom>
          <a:noFill/>
        </p:spPr>
        <p:txBody>
          <a:bodyPr wrap="square" rtlCol="0">
            <a:spAutoFit/>
          </a:bodyPr>
          <a:lstStyle/>
          <a:p>
            <a:pPr algn="ctr"/>
            <a:r>
              <a:rPr lang="en-US" sz="1400" b="1" dirty="0" smtClean="0">
                <a:solidFill>
                  <a:srgbClr val="0000FF"/>
                </a:solidFill>
                <a:latin typeface="Arial"/>
                <a:cs typeface="Arial"/>
              </a:rPr>
              <a:t>Best GEFS Member</a:t>
            </a:r>
            <a:endParaRPr lang="en-US" sz="1400" b="1" dirty="0">
              <a:solidFill>
                <a:srgbClr val="0000FF"/>
              </a:solidFill>
              <a:latin typeface="Arial"/>
              <a:cs typeface="Arial"/>
            </a:endParaRPr>
          </a:p>
        </p:txBody>
      </p:sp>
      <p:sp>
        <p:nvSpPr>
          <p:cNvPr id="92" name="TextBox 91"/>
          <p:cNvSpPr txBox="1"/>
          <p:nvPr/>
        </p:nvSpPr>
        <p:spPr>
          <a:xfrm>
            <a:off x="544105" y="3758325"/>
            <a:ext cx="3769238" cy="307777"/>
          </a:xfrm>
          <a:prstGeom prst="rect">
            <a:avLst/>
          </a:prstGeom>
          <a:noFill/>
        </p:spPr>
        <p:txBody>
          <a:bodyPr wrap="square" rtlCol="0">
            <a:spAutoFit/>
          </a:bodyPr>
          <a:lstStyle/>
          <a:p>
            <a:pPr algn="ctr"/>
            <a:r>
              <a:rPr lang="en-US" sz="1400" b="1" dirty="0" smtClean="0">
                <a:solidFill>
                  <a:srgbClr val="FF0000"/>
                </a:solidFill>
                <a:latin typeface="Arial"/>
                <a:cs typeface="Arial"/>
              </a:rPr>
              <a:t>Worst</a:t>
            </a:r>
            <a:r>
              <a:rPr lang="en-US" sz="1400" b="1" dirty="0" smtClean="0">
                <a:solidFill>
                  <a:srgbClr val="FF0000"/>
                </a:solidFill>
                <a:latin typeface="Arial"/>
                <a:cs typeface="Arial"/>
              </a:rPr>
              <a:t> GEFS Member</a:t>
            </a:r>
            <a:endParaRPr lang="en-US" sz="1400" b="1" dirty="0">
              <a:solidFill>
                <a:srgbClr val="FF0000"/>
              </a:solidFill>
              <a:latin typeface="Arial"/>
              <a:cs typeface="Arial"/>
            </a:endParaRPr>
          </a:p>
        </p:txBody>
      </p:sp>
      <p:sp>
        <p:nvSpPr>
          <p:cNvPr id="93" name="TextBox 92"/>
          <p:cNvSpPr txBox="1"/>
          <p:nvPr/>
        </p:nvSpPr>
        <p:spPr>
          <a:xfrm>
            <a:off x="4792174" y="688504"/>
            <a:ext cx="3769238" cy="307777"/>
          </a:xfrm>
          <a:prstGeom prst="rect">
            <a:avLst/>
          </a:prstGeom>
          <a:noFill/>
        </p:spPr>
        <p:txBody>
          <a:bodyPr wrap="square" rtlCol="0">
            <a:spAutoFit/>
          </a:bodyPr>
          <a:lstStyle/>
          <a:p>
            <a:pPr algn="ctr"/>
            <a:r>
              <a:rPr lang="en-US" sz="1400" b="1" dirty="0" smtClean="0">
                <a:latin typeface="Arial"/>
                <a:cs typeface="Arial"/>
              </a:rPr>
              <a:t>ERA-Interim</a:t>
            </a:r>
            <a:endParaRPr lang="en-US" sz="1400" b="1" dirty="0">
              <a:latin typeface="Arial"/>
              <a:cs typeface="Arial"/>
            </a:endParaRPr>
          </a:p>
        </p:txBody>
      </p:sp>
      <p:pic>
        <p:nvPicPr>
          <p:cNvPr id="2" name="Picture 1" descr="mslp_thick_jet_1deg_70.png"/>
          <p:cNvPicPr>
            <a:picLocks noChangeAspect="1"/>
          </p:cNvPicPr>
          <p:nvPr/>
        </p:nvPicPr>
        <p:blipFill rotWithShape="1">
          <a:blip r:embed="rId4">
            <a:extLst>
              <a:ext uri="{28A0092B-C50C-407E-A947-70E740481C1C}">
                <a14:useLocalDpi xmlns:a14="http://schemas.microsoft.com/office/drawing/2010/main" val="0"/>
              </a:ext>
            </a:extLst>
          </a:blip>
          <a:srcRect t="16559" b="9672"/>
          <a:stretch/>
        </p:blipFill>
        <p:spPr>
          <a:xfrm>
            <a:off x="4802928" y="965309"/>
            <a:ext cx="3784789" cy="2788920"/>
          </a:xfrm>
          <a:prstGeom prst="rect">
            <a:avLst/>
          </a:prstGeom>
        </p:spPr>
      </p:pic>
      <p:pic>
        <p:nvPicPr>
          <p:cNvPr id="3" name="Picture 2" descr="p08_mslp_1996122600_34.png"/>
          <p:cNvPicPr>
            <a:picLocks noChangeAspect="1"/>
          </p:cNvPicPr>
          <p:nvPr/>
        </p:nvPicPr>
        <p:blipFill rotWithShape="1">
          <a:blip r:embed="rId5">
            <a:extLst>
              <a:ext uri="{28A0092B-C50C-407E-A947-70E740481C1C}">
                <a14:useLocalDpi xmlns:a14="http://schemas.microsoft.com/office/drawing/2010/main" val="0"/>
              </a:ext>
            </a:extLst>
          </a:blip>
          <a:srcRect t="16786" b="9838"/>
          <a:stretch/>
        </p:blipFill>
        <p:spPr>
          <a:xfrm>
            <a:off x="505922" y="965309"/>
            <a:ext cx="3800852" cy="2788920"/>
          </a:xfrm>
          <a:prstGeom prst="rect">
            <a:avLst/>
          </a:prstGeom>
        </p:spPr>
      </p:pic>
      <p:pic>
        <p:nvPicPr>
          <p:cNvPr id="4" name="Picture 3" descr="p10_mslp_1996122600_34.png"/>
          <p:cNvPicPr>
            <a:picLocks noChangeAspect="1"/>
          </p:cNvPicPr>
          <p:nvPr/>
        </p:nvPicPr>
        <p:blipFill rotWithShape="1">
          <a:blip r:embed="rId6">
            <a:extLst>
              <a:ext uri="{28A0092B-C50C-407E-A947-70E740481C1C}">
                <a14:useLocalDpi xmlns:a14="http://schemas.microsoft.com/office/drawing/2010/main" val="0"/>
              </a:ext>
            </a:extLst>
          </a:blip>
          <a:srcRect t="16560" b="9673"/>
          <a:stretch/>
        </p:blipFill>
        <p:spPr>
          <a:xfrm>
            <a:off x="516247" y="4028498"/>
            <a:ext cx="3780693" cy="2788920"/>
          </a:xfrm>
          <a:prstGeom prst="rect">
            <a:avLst/>
          </a:prstGeom>
        </p:spPr>
      </p:pic>
      <p:sp>
        <p:nvSpPr>
          <p:cNvPr id="37" name="Rectangle 36"/>
          <p:cNvSpPr/>
          <p:nvPr/>
        </p:nvSpPr>
        <p:spPr>
          <a:xfrm>
            <a:off x="3290801" y="1485284"/>
            <a:ext cx="466669" cy="646331"/>
          </a:xfrm>
          <a:prstGeom prst="rect">
            <a:avLst/>
          </a:prstGeom>
          <a:noFill/>
        </p:spPr>
        <p:txBody>
          <a:bodyPr wrap="none" lIns="91440" tIns="45720" rIns="91440" bIns="45720">
            <a:spAutoFit/>
          </a:bodyPr>
          <a:lstStyle/>
          <a:p>
            <a:pPr algn="ctr"/>
            <a:r>
              <a:rPr lang="en-US" sz="3600" b="1" cap="none" spc="0" dirty="0" smtClean="0">
                <a:ln w="25400">
                  <a:solidFill>
                    <a:schemeClr val="tx1"/>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L</a:t>
            </a:r>
            <a:endParaRPr lang="en-US" sz="3200" b="1" cap="none" spc="0" dirty="0">
              <a:ln w="25400">
                <a:solidFill>
                  <a:schemeClr val="tx1"/>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38" name="Rectangle 37"/>
          <p:cNvSpPr/>
          <p:nvPr/>
        </p:nvSpPr>
        <p:spPr>
          <a:xfrm>
            <a:off x="3046343" y="4631624"/>
            <a:ext cx="466669" cy="646331"/>
          </a:xfrm>
          <a:prstGeom prst="rect">
            <a:avLst/>
          </a:prstGeom>
          <a:noFill/>
        </p:spPr>
        <p:txBody>
          <a:bodyPr wrap="none" lIns="91440" tIns="45720" rIns="91440" bIns="45720">
            <a:spAutoFit/>
          </a:bodyPr>
          <a:lstStyle/>
          <a:p>
            <a:pPr algn="ctr"/>
            <a:r>
              <a:rPr lang="en-US" sz="3600" b="1" cap="none" spc="0" dirty="0" smtClean="0">
                <a:ln w="25400">
                  <a:solidFill>
                    <a:schemeClr val="tx1"/>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L</a:t>
            </a:r>
            <a:endParaRPr lang="en-US" sz="3200" b="1" cap="none" spc="0" dirty="0">
              <a:ln w="25400">
                <a:solidFill>
                  <a:schemeClr val="tx1"/>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39" name="Rectangle 38"/>
          <p:cNvSpPr/>
          <p:nvPr/>
        </p:nvSpPr>
        <p:spPr>
          <a:xfrm>
            <a:off x="7681709" y="1495608"/>
            <a:ext cx="466669" cy="646331"/>
          </a:xfrm>
          <a:prstGeom prst="rect">
            <a:avLst/>
          </a:prstGeom>
          <a:noFill/>
        </p:spPr>
        <p:txBody>
          <a:bodyPr wrap="none" lIns="91440" tIns="45720" rIns="91440" bIns="45720">
            <a:spAutoFit/>
          </a:bodyPr>
          <a:lstStyle/>
          <a:p>
            <a:pPr algn="ctr"/>
            <a:r>
              <a:rPr lang="en-US" sz="3600" b="1" cap="none" spc="0" dirty="0" smtClean="0">
                <a:ln w="25400">
                  <a:solidFill>
                    <a:schemeClr val="tx1"/>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L</a:t>
            </a:r>
            <a:endParaRPr lang="en-US" sz="3200" b="1" cap="none" spc="0" dirty="0">
              <a:ln w="25400">
                <a:solidFill>
                  <a:schemeClr val="tx1"/>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40" name="TextBox 39"/>
          <p:cNvSpPr txBox="1"/>
          <p:nvPr/>
        </p:nvSpPr>
        <p:spPr>
          <a:xfrm>
            <a:off x="3295049" y="3450548"/>
            <a:ext cx="1007969" cy="307777"/>
          </a:xfrm>
          <a:prstGeom prst="rect">
            <a:avLst/>
          </a:prstGeom>
          <a:solidFill>
            <a:schemeClr val="bg1"/>
          </a:solidFill>
          <a:ln w="3175">
            <a:solidFill>
              <a:schemeClr val="tx1"/>
            </a:solidFill>
          </a:ln>
        </p:spPr>
        <p:txBody>
          <a:bodyPr wrap="square" rtlCol="0">
            <a:spAutoFit/>
          </a:bodyPr>
          <a:lstStyle/>
          <a:p>
            <a:pPr algn="r"/>
            <a:r>
              <a:rPr lang="en-US" sz="1400" b="1" dirty="0" smtClean="0">
                <a:solidFill>
                  <a:srgbClr val="FF0000"/>
                </a:solidFill>
                <a:latin typeface="Arial"/>
                <a:cs typeface="Arial"/>
              </a:rPr>
              <a:t>950 hPa</a:t>
            </a:r>
            <a:endParaRPr lang="en-US" sz="1400" b="1" dirty="0">
              <a:solidFill>
                <a:srgbClr val="FF0000"/>
              </a:solidFill>
              <a:latin typeface="Arial"/>
              <a:cs typeface="Arial"/>
            </a:endParaRPr>
          </a:p>
        </p:txBody>
      </p:sp>
      <p:sp>
        <p:nvSpPr>
          <p:cNvPr id="41" name="TextBox 40"/>
          <p:cNvSpPr txBox="1"/>
          <p:nvPr/>
        </p:nvSpPr>
        <p:spPr>
          <a:xfrm>
            <a:off x="7563768" y="3450548"/>
            <a:ext cx="1007969" cy="307777"/>
          </a:xfrm>
          <a:prstGeom prst="rect">
            <a:avLst/>
          </a:prstGeom>
          <a:solidFill>
            <a:schemeClr val="bg1"/>
          </a:solidFill>
          <a:ln w="3175">
            <a:solidFill>
              <a:schemeClr val="tx1"/>
            </a:solidFill>
          </a:ln>
        </p:spPr>
        <p:txBody>
          <a:bodyPr wrap="square" rtlCol="0">
            <a:spAutoFit/>
          </a:bodyPr>
          <a:lstStyle/>
          <a:p>
            <a:pPr algn="r"/>
            <a:r>
              <a:rPr lang="en-US" sz="1400" b="1" dirty="0" smtClean="0">
                <a:solidFill>
                  <a:srgbClr val="FF0000"/>
                </a:solidFill>
                <a:latin typeface="Arial"/>
                <a:cs typeface="Arial"/>
              </a:rPr>
              <a:t>953</a:t>
            </a:r>
            <a:r>
              <a:rPr lang="en-US" sz="1400" b="1" dirty="0" smtClean="0">
                <a:solidFill>
                  <a:srgbClr val="FF0000"/>
                </a:solidFill>
                <a:latin typeface="Arial"/>
                <a:cs typeface="Arial"/>
              </a:rPr>
              <a:t> hPa</a:t>
            </a:r>
            <a:endParaRPr lang="en-US" sz="1400" b="1" dirty="0">
              <a:solidFill>
                <a:srgbClr val="FF0000"/>
              </a:solidFill>
              <a:latin typeface="Arial"/>
              <a:cs typeface="Arial"/>
            </a:endParaRPr>
          </a:p>
        </p:txBody>
      </p:sp>
      <p:sp>
        <p:nvSpPr>
          <p:cNvPr id="42" name="TextBox 41"/>
          <p:cNvSpPr txBox="1"/>
          <p:nvPr/>
        </p:nvSpPr>
        <p:spPr>
          <a:xfrm>
            <a:off x="3314235" y="6503726"/>
            <a:ext cx="1007969" cy="307777"/>
          </a:xfrm>
          <a:prstGeom prst="rect">
            <a:avLst/>
          </a:prstGeom>
          <a:solidFill>
            <a:schemeClr val="bg1"/>
          </a:solidFill>
          <a:ln w="3175">
            <a:solidFill>
              <a:schemeClr val="tx1"/>
            </a:solidFill>
          </a:ln>
        </p:spPr>
        <p:txBody>
          <a:bodyPr wrap="square" rtlCol="0">
            <a:spAutoFit/>
          </a:bodyPr>
          <a:lstStyle/>
          <a:p>
            <a:pPr algn="r"/>
            <a:r>
              <a:rPr lang="en-US" sz="1400" b="1" dirty="0" smtClean="0">
                <a:solidFill>
                  <a:srgbClr val="FF0000"/>
                </a:solidFill>
                <a:latin typeface="Arial"/>
                <a:cs typeface="Arial"/>
              </a:rPr>
              <a:t>963</a:t>
            </a:r>
            <a:r>
              <a:rPr lang="en-US" sz="1400" b="1" dirty="0" smtClean="0">
                <a:solidFill>
                  <a:srgbClr val="FF0000"/>
                </a:solidFill>
                <a:latin typeface="Arial"/>
                <a:cs typeface="Arial"/>
              </a:rPr>
              <a:t> hPa</a:t>
            </a:r>
            <a:endParaRPr lang="en-US" sz="1400" b="1" dirty="0">
              <a:solidFill>
                <a:srgbClr val="FF0000"/>
              </a:solidFill>
              <a:latin typeface="Arial"/>
              <a:cs typeface="Arial"/>
            </a:endParaRPr>
          </a:p>
        </p:txBody>
      </p:sp>
      <p:sp>
        <p:nvSpPr>
          <p:cNvPr id="44" name="Title 1"/>
          <p:cNvSpPr>
            <a:spLocks noGrp="1"/>
          </p:cNvSpPr>
          <p:nvPr>
            <p:ph type="title"/>
          </p:nvPr>
        </p:nvSpPr>
        <p:spPr>
          <a:xfrm>
            <a:off x="334283" y="-33716"/>
            <a:ext cx="8891111"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Best and Worst Comparison</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065373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pic>
        <p:nvPicPr>
          <p:cNvPr id="2" name="Picture 1" descr="Screen Shot 2016-03-16 at 4.28.1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 y="1671503"/>
            <a:ext cx="9131300" cy="4000500"/>
          </a:xfrm>
          <a:prstGeom prst="rect">
            <a:avLst/>
          </a:prstGeom>
        </p:spPr>
      </p:pic>
      <p:cxnSp>
        <p:nvCxnSpPr>
          <p:cNvPr id="7" name="Straight Arrow Connector 6"/>
          <p:cNvCxnSpPr/>
          <p:nvPr/>
        </p:nvCxnSpPr>
        <p:spPr>
          <a:xfrm flipH="1">
            <a:off x="3080654" y="3688223"/>
            <a:ext cx="1067418" cy="661989"/>
          </a:xfrm>
          <a:prstGeom prst="straightConnector1">
            <a:avLst/>
          </a:prstGeom>
          <a:ln w="4762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8" name="Content Placeholder 2"/>
          <p:cNvSpPr txBox="1">
            <a:spLocks/>
          </p:cNvSpPr>
          <p:nvPr/>
        </p:nvSpPr>
        <p:spPr>
          <a:xfrm>
            <a:off x="3513025" y="3363620"/>
            <a:ext cx="1270093" cy="35162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b="1" dirty="0" smtClean="0">
                <a:solidFill>
                  <a:srgbClr val="FF0000"/>
                </a:solidFill>
                <a:latin typeface="Arial" panose="020B0604020202020204" pitchFamily="34" charset="0"/>
                <a:cs typeface="Arial" panose="020B0604020202020204" pitchFamily="34" charset="0"/>
              </a:rPr>
              <a:t>WAA</a:t>
            </a:r>
            <a:endParaRPr lang="en-US" sz="1800" b="1" dirty="0">
              <a:solidFill>
                <a:srgbClr val="FF0000"/>
              </a:solidFill>
              <a:latin typeface="Arial" panose="020B0604020202020204" pitchFamily="34" charset="0"/>
              <a:cs typeface="Arial" panose="020B0604020202020204" pitchFamily="34" charset="0"/>
            </a:endParaRPr>
          </a:p>
        </p:txBody>
      </p:sp>
      <p:cxnSp>
        <p:nvCxnSpPr>
          <p:cNvPr id="13" name="Straight Arrow Connector 12"/>
          <p:cNvCxnSpPr/>
          <p:nvPr/>
        </p:nvCxnSpPr>
        <p:spPr>
          <a:xfrm>
            <a:off x="2354799" y="1657993"/>
            <a:ext cx="0" cy="661989"/>
          </a:xfrm>
          <a:prstGeom prst="straightConnector1">
            <a:avLst/>
          </a:prstGeom>
          <a:ln w="4762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4" name="Content Placeholder 2"/>
          <p:cNvSpPr txBox="1">
            <a:spLocks/>
          </p:cNvSpPr>
          <p:nvPr/>
        </p:nvSpPr>
        <p:spPr>
          <a:xfrm>
            <a:off x="1554276" y="1203991"/>
            <a:ext cx="1601059" cy="35162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b="1" dirty="0" smtClean="0">
                <a:solidFill>
                  <a:srgbClr val="FF0000"/>
                </a:solidFill>
                <a:latin typeface="Arial" panose="020B0604020202020204" pitchFamily="34" charset="0"/>
                <a:cs typeface="Arial" panose="020B0604020202020204" pitchFamily="34" charset="0"/>
              </a:rPr>
              <a:t>Cyclonic PV Anomaly</a:t>
            </a:r>
            <a:endParaRPr lang="en-US" sz="1800" b="1" dirty="0">
              <a:solidFill>
                <a:srgbClr val="FF0000"/>
              </a:solidFill>
              <a:latin typeface="Arial" panose="020B0604020202020204" pitchFamily="34" charset="0"/>
              <a:cs typeface="Arial" panose="020B0604020202020204" pitchFamily="34" charset="0"/>
            </a:endParaRPr>
          </a:p>
        </p:txBody>
      </p:sp>
      <p:cxnSp>
        <p:nvCxnSpPr>
          <p:cNvPr id="11" name="Straight Arrow Connector 10"/>
          <p:cNvCxnSpPr/>
          <p:nvPr/>
        </p:nvCxnSpPr>
        <p:spPr>
          <a:xfrm>
            <a:off x="6621572" y="1972457"/>
            <a:ext cx="0" cy="621878"/>
          </a:xfrm>
          <a:prstGeom prst="straightConnector1">
            <a:avLst/>
          </a:prstGeom>
          <a:ln w="4762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Content Placeholder 2"/>
          <p:cNvSpPr txBox="1">
            <a:spLocks/>
          </p:cNvSpPr>
          <p:nvPr/>
        </p:nvSpPr>
        <p:spPr>
          <a:xfrm>
            <a:off x="5765470" y="1482181"/>
            <a:ext cx="1712203" cy="35162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b="1" dirty="0" smtClean="0">
                <a:solidFill>
                  <a:srgbClr val="FF0000"/>
                </a:solidFill>
                <a:latin typeface="Arial" panose="020B0604020202020204" pitchFamily="34" charset="0"/>
                <a:cs typeface="Arial" panose="020B0604020202020204" pitchFamily="34" charset="0"/>
              </a:rPr>
              <a:t>Positive PV Advection</a:t>
            </a:r>
            <a:endParaRPr lang="en-US" sz="1800" b="1" dirty="0">
              <a:solidFill>
                <a:srgbClr val="FF0000"/>
              </a:solidFill>
              <a:latin typeface="Arial" panose="020B0604020202020204" pitchFamily="34" charset="0"/>
              <a:cs typeface="Arial" panose="020B0604020202020204" pitchFamily="34" charset="0"/>
            </a:endParaRPr>
          </a:p>
        </p:txBody>
      </p:sp>
      <p:cxnSp>
        <p:nvCxnSpPr>
          <p:cNvPr id="4" name="Straight Connector 3"/>
          <p:cNvCxnSpPr/>
          <p:nvPr/>
        </p:nvCxnSpPr>
        <p:spPr>
          <a:xfrm>
            <a:off x="6823376" y="2647955"/>
            <a:ext cx="355077" cy="1594177"/>
          </a:xfrm>
          <a:prstGeom prst="line">
            <a:avLst/>
          </a:prstGeom>
          <a:ln w="53975">
            <a:solidFill>
              <a:srgbClr val="0000FF"/>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6621572" y="3651903"/>
            <a:ext cx="364377" cy="0"/>
          </a:xfrm>
          <a:prstGeom prst="straightConnector1">
            <a:avLst/>
          </a:prstGeom>
          <a:ln w="47625">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4603264" y="3426707"/>
            <a:ext cx="2040257" cy="369332"/>
          </a:xfrm>
          <a:prstGeom prst="rect">
            <a:avLst/>
          </a:prstGeom>
          <a:noFill/>
        </p:spPr>
        <p:txBody>
          <a:bodyPr wrap="square" rtlCol="0">
            <a:spAutoFit/>
          </a:bodyPr>
          <a:lstStyle/>
          <a:p>
            <a:pPr algn="ctr"/>
            <a:r>
              <a:rPr lang="en-US" b="1" dirty="0" smtClean="0">
                <a:solidFill>
                  <a:srgbClr val="0000FF"/>
                </a:solidFill>
                <a:latin typeface="Arial"/>
                <a:cs typeface="Arial"/>
              </a:rPr>
              <a:t>“Phase Locking”</a:t>
            </a:r>
            <a:endParaRPr lang="en-US" b="1" dirty="0">
              <a:solidFill>
                <a:srgbClr val="0000FF"/>
              </a:solidFill>
              <a:latin typeface="Arial"/>
              <a:cs typeface="Arial"/>
            </a:endParaRPr>
          </a:p>
        </p:txBody>
      </p:sp>
      <p:sp>
        <p:nvSpPr>
          <p:cNvPr id="20" name="Content Placeholder 2"/>
          <p:cNvSpPr txBox="1">
            <a:spLocks/>
          </p:cNvSpPr>
          <p:nvPr/>
        </p:nvSpPr>
        <p:spPr>
          <a:xfrm>
            <a:off x="12700" y="1771830"/>
            <a:ext cx="743952" cy="35162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b="1" dirty="0" smtClean="0">
                <a:latin typeface="Arial" panose="020B0604020202020204" pitchFamily="34" charset="0"/>
                <a:cs typeface="Arial" panose="020B0604020202020204" pitchFamily="34" charset="0"/>
              </a:rPr>
              <a:t>Trop.</a:t>
            </a:r>
            <a:endParaRPr lang="en-US" sz="1800" b="1" dirty="0">
              <a:latin typeface="Arial" panose="020B0604020202020204" pitchFamily="34" charset="0"/>
              <a:cs typeface="Arial" panose="020B0604020202020204" pitchFamily="34" charset="0"/>
            </a:endParaRPr>
          </a:p>
        </p:txBody>
      </p:sp>
      <p:sp>
        <p:nvSpPr>
          <p:cNvPr id="21" name="Content Placeholder 2"/>
          <p:cNvSpPr txBox="1">
            <a:spLocks/>
          </p:cNvSpPr>
          <p:nvPr/>
        </p:nvSpPr>
        <p:spPr>
          <a:xfrm>
            <a:off x="3747127" y="4323010"/>
            <a:ext cx="743952" cy="35162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dirty="0" err="1" smtClean="0">
                <a:latin typeface="Arial" panose="020B0604020202020204" pitchFamily="34" charset="0"/>
                <a:cs typeface="Arial" panose="020B0604020202020204" pitchFamily="34" charset="0"/>
              </a:rPr>
              <a:t>θ</a:t>
            </a:r>
            <a:endParaRPr lang="en-US" sz="1800" dirty="0">
              <a:latin typeface="Arial" panose="020B0604020202020204" pitchFamily="34" charset="0"/>
              <a:cs typeface="Arial" panose="020B0604020202020204" pitchFamily="34" charset="0"/>
            </a:endParaRPr>
          </a:p>
        </p:txBody>
      </p:sp>
      <p:cxnSp>
        <p:nvCxnSpPr>
          <p:cNvPr id="22" name="Straight Arrow Connector 21"/>
          <p:cNvCxnSpPr/>
          <p:nvPr/>
        </p:nvCxnSpPr>
        <p:spPr>
          <a:xfrm flipH="1" flipV="1">
            <a:off x="7191965" y="4350214"/>
            <a:ext cx="698831" cy="837616"/>
          </a:xfrm>
          <a:prstGeom prst="straightConnector1">
            <a:avLst/>
          </a:prstGeom>
          <a:ln w="4762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23" name="Content Placeholder 2"/>
          <p:cNvSpPr txBox="1">
            <a:spLocks/>
          </p:cNvSpPr>
          <p:nvPr/>
        </p:nvSpPr>
        <p:spPr>
          <a:xfrm>
            <a:off x="7310228" y="5256620"/>
            <a:ext cx="1601059" cy="35162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b="1" dirty="0" smtClean="0">
                <a:solidFill>
                  <a:srgbClr val="FF0000"/>
                </a:solidFill>
                <a:latin typeface="Arial" panose="020B0604020202020204" pitchFamily="34" charset="0"/>
                <a:cs typeface="Arial" panose="020B0604020202020204" pitchFamily="34" charset="0"/>
              </a:rPr>
              <a:t>Cyclonic PV Anomaly</a:t>
            </a:r>
            <a:endParaRPr lang="en-US" sz="1800" b="1" dirty="0">
              <a:solidFill>
                <a:srgbClr val="FF0000"/>
              </a:solidFill>
              <a:latin typeface="Arial" panose="020B0604020202020204" pitchFamily="34" charset="0"/>
              <a:cs typeface="Arial" panose="020B0604020202020204" pitchFamily="34" charset="0"/>
            </a:endParaRPr>
          </a:p>
        </p:txBody>
      </p:sp>
      <p:sp>
        <p:nvSpPr>
          <p:cNvPr id="24" name="Content Placeholder 2"/>
          <p:cNvSpPr txBox="1">
            <a:spLocks/>
          </p:cNvSpPr>
          <p:nvPr/>
        </p:nvSpPr>
        <p:spPr>
          <a:xfrm>
            <a:off x="2084565" y="5807467"/>
            <a:ext cx="743952" cy="35162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b="1" dirty="0" smtClean="0">
                <a:latin typeface="Arial" panose="020B0604020202020204" pitchFamily="34" charset="0"/>
                <a:cs typeface="Arial" panose="020B0604020202020204" pitchFamily="34" charset="0"/>
              </a:rPr>
              <a:t>t = t</a:t>
            </a:r>
            <a:r>
              <a:rPr lang="en-US" sz="1800" b="1" baseline="-25000" dirty="0" smtClean="0">
                <a:latin typeface="Arial" panose="020B0604020202020204" pitchFamily="34" charset="0"/>
                <a:cs typeface="Arial" panose="020B0604020202020204" pitchFamily="34" charset="0"/>
              </a:rPr>
              <a:t>0</a:t>
            </a:r>
            <a:endParaRPr lang="en-US" sz="1800" b="1" baseline="-25000" dirty="0">
              <a:latin typeface="Arial" panose="020B0604020202020204" pitchFamily="34" charset="0"/>
              <a:cs typeface="Arial" panose="020B0604020202020204" pitchFamily="34" charset="0"/>
            </a:endParaRPr>
          </a:p>
        </p:txBody>
      </p:sp>
      <p:sp>
        <p:nvSpPr>
          <p:cNvPr id="25" name="Content Placeholder 2"/>
          <p:cNvSpPr txBox="1">
            <a:spLocks/>
          </p:cNvSpPr>
          <p:nvPr/>
        </p:nvSpPr>
        <p:spPr>
          <a:xfrm>
            <a:off x="6296515" y="5807103"/>
            <a:ext cx="1270093" cy="35162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b="1" dirty="0" smtClean="0">
                <a:latin typeface="Arial" panose="020B0604020202020204" pitchFamily="34" charset="0"/>
                <a:cs typeface="Arial" panose="020B0604020202020204" pitchFamily="34" charset="0"/>
              </a:rPr>
              <a:t>t = t</a:t>
            </a:r>
            <a:r>
              <a:rPr lang="en-US" sz="1800" b="1" baseline="-25000" dirty="0" smtClean="0">
                <a:latin typeface="Arial" panose="020B0604020202020204" pitchFamily="34" charset="0"/>
                <a:cs typeface="Arial" panose="020B0604020202020204" pitchFamily="34" charset="0"/>
              </a:rPr>
              <a:t>0 </a:t>
            </a:r>
            <a:r>
              <a:rPr lang="en-US" sz="1800" b="1" dirty="0" smtClean="0">
                <a:latin typeface="Arial" panose="020B0604020202020204" pitchFamily="34" charset="0"/>
                <a:cs typeface="Arial" panose="020B0604020202020204" pitchFamily="34" charset="0"/>
              </a:rPr>
              <a:t>+ </a:t>
            </a:r>
            <a:r>
              <a:rPr lang="en-US" sz="1800" b="1" dirty="0" err="1" smtClean="0">
                <a:latin typeface="Arial" panose="020B0604020202020204" pitchFamily="34" charset="0"/>
                <a:cs typeface="Arial" panose="020B0604020202020204" pitchFamily="34" charset="0"/>
              </a:rPr>
              <a:t>Δt</a:t>
            </a:r>
            <a:endParaRPr lang="en-US" sz="1800" b="1" baseline="-25000" dirty="0">
              <a:latin typeface="Arial" panose="020B0604020202020204" pitchFamily="34" charset="0"/>
              <a:cs typeface="Arial" panose="020B0604020202020204" pitchFamily="34" charset="0"/>
            </a:endParaRPr>
          </a:p>
        </p:txBody>
      </p:sp>
      <p:sp>
        <p:nvSpPr>
          <p:cNvPr id="26" name="Title 1"/>
          <p:cNvSpPr>
            <a:spLocks noGrp="1"/>
          </p:cNvSpPr>
          <p:nvPr>
            <p:ph type="title"/>
          </p:nvPr>
        </p:nvSpPr>
        <p:spPr>
          <a:xfrm>
            <a:off x="334283" y="-33716"/>
            <a:ext cx="8891111" cy="722220"/>
          </a:xfrm>
        </p:spPr>
        <p:txBody>
          <a:bodyPr>
            <a:normAutofit/>
          </a:bodyPr>
          <a:lstStyle/>
          <a:p>
            <a:pPr algn="l"/>
            <a:r>
              <a:rPr lang="en-US" sz="2400" b="1" dirty="0" smtClean="0">
                <a:solidFill>
                  <a:srgbClr val="FF0000"/>
                </a:solidFill>
                <a:latin typeface="Arial" panose="020B0604020202020204" pitchFamily="34" charset="0"/>
                <a:cs typeface="Arial" panose="020B0604020202020204" pitchFamily="34" charset="0"/>
              </a:rPr>
              <a:t>Cyclonic PV Anomalies and Cyclogenesis</a:t>
            </a:r>
            <a:endParaRPr lang="en-US" sz="2400" b="1" dirty="0">
              <a:solidFill>
                <a:srgbClr val="FF0000"/>
              </a:solidFill>
              <a:latin typeface="Arial" panose="020B0604020202020204" pitchFamily="34" charset="0"/>
              <a:cs typeface="Arial" panose="020B0604020202020204" pitchFamily="34" charset="0"/>
            </a:endParaRPr>
          </a:p>
        </p:txBody>
      </p:sp>
      <p:sp>
        <p:nvSpPr>
          <p:cNvPr id="28" name="Title 1"/>
          <p:cNvSpPr txBox="1">
            <a:spLocks/>
          </p:cNvSpPr>
          <p:nvPr/>
        </p:nvSpPr>
        <p:spPr>
          <a:xfrm>
            <a:off x="52394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dirty="0" smtClean="0">
                <a:latin typeface="Arial" panose="020B0604020202020204" pitchFamily="34" charset="0"/>
                <a:cs typeface="Arial" panose="020B0604020202020204" pitchFamily="34" charset="0"/>
              </a:rPr>
              <a:t>Hoskins et al. (1985)</a:t>
            </a: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6023700"/>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1688954" y="6463861"/>
            <a:ext cx="797186" cy="2296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a:t>
            </a:r>
            <a:r>
              <a:rPr lang="en-US" sz="2400" dirty="0" smtClean="0">
                <a:latin typeface="Arial" panose="020B0604020202020204" pitchFamily="34" charset="0"/>
                <a:cs typeface="Arial" panose="020B0604020202020204" pitchFamily="34" charset="0"/>
              </a:rPr>
              <a:t>00 </a:t>
            </a:r>
            <a:r>
              <a:rPr lang="en-US" sz="2400" dirty="0" smtClean="0">
                <a:latin typeface="Arial" panose="020B0604020202020204" pitchFamily="34" charset="0"/>
                <a:cs typeface="Arial" panose="020B0604020202020204" pitchFamily="34" charset="0"/>
              </a:rPr>
              <a:t>UTC </a:t>
            </a:r>
            <a:r>
              <a:rPr lang="en-US" sz="2400" dirty="0" smtClean="0">
                <a:latin typeface="Arial" panose="020B0604020202020204" pitchFamily="34" charset="0"/>
                <a:cs typeface="Arial" panose="020B0604020202020204" pitchFamily="34" charset="0"/>
              </a:rPr>
              <a:t>1</a:t>
            </a:r>
            <a:r>
              <a:rPr lang="en-US" sz="2400" dirty="0" smtClean="0">
                <a:latin typeface="Arial" panose="020B0604020202020204" pitchFamily="34" charset="0"/>
                <a:cs typeface="Arial" panose="020B0604020202020204" pitchFamily="34" charset="0"/>
              </a:rPr>
              <a:t> Jan 1997</a:t>
            </a:r>
            <a:endParaRPr lang="en-US" sz="2400" dirty="0">
              <a:latin typeface="Arial" panose="020B0604020202020204" pitchFamily="34" charset="0"/>
              <a:cs typeface="Arial" panose="020B0604020202020204" pitchFamily="34" charset="0"/>
            </a:endParaRPr>
          </a:p>
        </p:txBody>
      </p:sp>
      <p:grpSp>
        <p:nvGrpSpPr>
          <p:cNvPr id="61" name="Group 60"/>
          <p:cNvGrpSpPr/>
          <p:nvPr/>
        </p:nvGrpSpPr>
        <p:grpSpPr>
          <a:xfrm>
            <a:off x="5123079" y="4087557"/>
            <a:ext cx="3192602" cy="323538"/>
            <a:chOff x="1325910" y="5334973"/>
            <a:chExt cx="3192602" cy="323538"/>
          </a:xfrm>
        </p:grpSpPr>
        <p:pic>
          <p:nvPicPr>
            <p:cNvPr id="64" name="Picture 63" descr="250_jet_mslp_24.png"/>
            <p:cNvPicPr>
              <a:picLocks/>
            </p:cNvPicPr>
            <p:nvPr/>
          </p:nvPicPr>
          <p:blipFill rotWithShape="1">
            <a:blip r:embed="rId3">
              <a:extLst>
                <a:ext uri="{28A0092B-C50C-407E-A947-70E740481C1C}">
                  <a14:useLocalDpi xmlns:a14="http://schemas.microsoft.com/office/drawing/2010/main" val="0"/>
                </a:ext>
              </a:extLst>
            </a:blip>
            <a:srcRect l="10867" t="95111" r="58321" b="2074"/>
            <a:stretch/>
          </p:blipFill>
          <p:spPr>
            <a:xfrm>
              <a:off x="1325910" y="5386868"/>
              <a:ext cx="2743200" cy="155448"/>
            </a:xfrm>
            <a:prstGeom prst="rect">
              <a:avLst/>
            </a:prstGeom>
          </p:spPr>
        </p:pic>
        <p:sp>
          <p:nvSpPr>
            <p:cNvPr id="65" name="TextBox 64"/>
            <p:cNvSpPr txBox="1"/>
            <p:nvPr/>
          </p:nvSpPr>
          <p:spPr>
            <a:xfrm>
              <a:off x="1520680" y="5518911"/>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66" name="TextBox 65"/>
            <p:cNvSpPr txBox="1"/>
            <p:nvPr/>
          </p:nvSpPr>
          <p:spPr>
            <a:xfrm>
              <a:off x="1861499" y="5518911"/>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67" name="TextBox 66"/>
            <p:cNvSpPr txBox="1"/>
            <p:nvPr/>
          </p:nvSpPr>
          <p:spPr>
            <a:xfrm>
              <a:off x="2208083" y="552001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68" name="TextBox 67"/>
            <p:cNvSpPr txBox="1"/>
            <p:nvPr/>
          </p:nvSpPr>
          <p:spPr>
            <a:xfrm>
              <a:off x="2535648" y="5518911"/>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sp>
          <p:nvSpPr>
            <p:cNvPr id="69" name="TextBox 68"/>
            <p:cNvSpPr txBox="1"/>
            <p:nvPr/>
          </p:nvSpPr>
          <p:spPr>
            <a:xfrm>
              <a:off x="2879624" y="5518911"/>
              <a:ext cx="300556" cy="138499"/>
            </a:xfrm>
            <a:prstGeom prst="rect">
              <a:avLst/>
            </a:prstGeom>
            <a:noFill/>
          </p:spPr>
          <p:txBody>
            <a:bodyPr wrap="square" lIns="0" tIns="0" rIns="0" bIns="0" rtlCol="0">
              <a:spAutoFit/>
            </a:bodyPr>
            <a:lstStyle/>
            <a:p>
              <a:pPr algn="ctr"/>
              <a:r>
                <a:rPr lang="en-US" sz="900" dirty="0" smtClean="0">
                  <a:latin typeface="Arial"/>
                  <a:cs typeface="Arial"/>
                </a:rPr>
                <a:t>45</a:t>
              </a:r>
              <a:endParaRPr lang="en-US" sz="900" dirty="0">
                <a:latin typeface="Arial"/>
                <a:cs typeface="Arial"/>
              </a:endParaRPr>
            </a:p>
          </p:txBody>
        </p:sp>
        <p:sp>
          <p:nvSpPr>
            <p:cNvPr id="70" name="TextBox 69"/>
            <p:cNvSpPr txBox="1"/>
            <p:nvPr/>
          </p:nvSpPr>
          <p:spPr>
            <a:xfrm>
              <a:off x="3212745" y="5520012"/>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71" name="TextBox 70"/>
            <p:cNvSpPr txBox="1"/>
            <p:nvPr/>
          </p:nvSpPr>
          <p:spPr>
            <a:xfrm>
              <a:off x="3546207" y="5520012"/>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5</a:t>
              </a:r>
              <a:endParaRPr lang="en-US" sz="900" dirty="0">
                <a:latin typeface="Arial"/>
                <a:cs typeface="Arial"/>
              </a:endParaRPr>
            </a:p>
          </p:txBody>
        </p:sp>
        <p:sp>
          <p:nvSpPr>
            <p:cNvPr id="72" name="TextBox 71"/>
            <p:cNvSpPr txBox="1"/>
            <p:nvPr/>
          </p:nvSpPr>
          <p:spPr>
            <a:xfrm>
              <a:off x="4026408" y="5334973"/>
              <a:ext cx="492104"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grpSp>
      <p:grpSp>
        <p:nvGrpSpPr>
          <p:cNvPr id="73" name="Group 72"/>
          <p:cNvGrpSpPr/>
          <p:nvPr/>
        </p:nvGrpSpPr>
        <p:grpSpPr>
          <a:xfrm>
            <a:off x="5133404" y="4444929"/>
            <a:ext cx="3306095" cy="345842"/>
            <a:chOff x="4867109" y="5334973"/>
            <a:chExt cx="3306095" cy="345842"/>
          </a:xfrm>
        </p:grpSpPr>
        <p:pic>
          <p:nvPicPr>
            <p:cNvPr id="74" name="Picture 73" descr="250_jet_mslp_24.png"/>
            <p:cNvPicPr>
              <a:picLocks/>
            </p:cNvPicPr>
            <p:nvPr/>
          </p:nvPicPr>
          <p:blipFill rotWithShape="1">
            <a:blip r:embed="rId3">
              <a:extLst>
                <a:ext uri="{28A0092B-C50C-407E-A947-70E740481C1C}">
                  <a14:useLocalDpi xmlns:a14="http://schemas.microsoft.com/office/drawing/2010/main" val="0"/>
                </a:ext>
              </a:extLst>
            </a:blip>
            <a:srcRect l="49220" t="95259" r="17498" b="2074"/>
            <a:stretch/>
          </p:blipFill>
          <p:spPr>
            <a:xfrm>
              <a:off x="4867109" y="5386868"/>
              <a:ext cx="2743200" cy="155448"/>
            </a:xfrm>
            <a:prstGeom prst="rect">
              <a:avLst/>
            </a:prstGeom>
          </p:spPr>
        </p:pic>
        <p:sp>
          <p:nvSpPr>
            <p:cNvPr id="75" name="TextBox 74"/>
            <p:cNvSpPr txBox="1"/>
            <p:nvPr/>
          </p:nvSpPr>
          <p:spPr>
            <a:xfrm>
              <a:off x="5028125" y="5541215"/>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76" name="TextBox 75"/>
            <p:cNvSpPr txBox="1"/>
            <p:nvPr/>
          </p:nvSpPr>
          <p:spPr>
            <a:xfrm>
              <a:off x="5342301" y="5541215"/>
              <a:ext cx="300556" cy="138499"/>
            </a:xfrm>
            <a:prstGeom prst="rect">
              <a:avLst/>
            </a:prstGeom>
            <a:noFill/>
          </p:spPr>
          <p:txBody>
            <a:bodyPr wrap="square" lIns="0" tIns="0" rIns="0" bIns="0" rtlCol="0">
              <a:spAutoFit/>
            </a:bodyPr>
            <a:lstStyle/>
            <a:p>
              <a:pPr algn="ctr"/>
              <a:r>
                <a:rPr lang="en-US" sz="900" dirty="0" smtClean="0">
                  <a:latin typeface="Arial"/>
                  <a:cs typeface="Arial"/>
                </a:rPr>
                <a:t>60</a:t>
              </a:r>
              <a:endParaRPr lang="en-US" sz="900" dirty="0">
                <a:latin typeface="Arial"/>
                <a:cs typeface="Arial"/>
              </a:endParaRPr>
            </a:p>
          </p:txBody>
        </p:sp>
        <p:sp>
          <p:nvSpPr>
            <p:cNvPr id="77" name="TextBox 76"/>
            <p:cNvSpPr txBox="1"/>
            <p:nvPr/>
          </p:nvSpPr>
          <p:spPr>
            <a:xfrm>
              <a:off x="5644480" y="5542316"/>
              <a:ext cx="300556" cy="138499"/>
            </a:xfrm>
            <a:prstGeom prst="rect">
              <a:avLst/>
            </a:prstGeom>
            <a:noFill/>
          </p:spPr>
          <p:txBody>
            <a:bodyPr wrap="square" lIns="0" tIns="0" rIns="0" bIns="0" rtlCol="0">
              <a:spAutoFit/>
            </a:bodyPr>
            <a:lstStyle/>
            <a:p>
              <a:pPr algn="ctr"/>
              <a:r>
                <a:rPr lang="en-US" sz="900" dirty="0" smtClean="0">
                  <a:latin typeface="Arial"/>
                  <a:cs typeface="Arial"/>
                </a:rPr>
                <a:t>70</a:t>
              </a:r>
              <a:endParaRPr lang="en-US" sz="900" dirty="0">
                <a:latin typeface="Arial"/>
                <a:cs typeface="Arial"/>
              </a:endParaRPr>
            </a:p>
          </p:txBody>
        </p:sp>
        <p:sp>
          <p:nvSpPr>
            <p:cNvPr id="78" name="TextBox 77"/>
            <p:cNvSpPr txBox="1"/>
            <p:nvPr/>
          </p:nvSpPr>
          <p:spPr>
            <a:xfrm>
              <a:off x="5954283" y="5541215"/>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9" name="TextBox 78"/>
            <p:cNvSpPr txBox="1"/>
            <p:nvPr/>
          </p:nvSpPr>
          <p:spPr>
            <a:xfrm>
              <a:off x="6253854" y="5541215"/>
              <a:ext cx="300556" cy="138499"/>
            </a:xfrm>
            <a:prstGeom prst="rect">
              <a:avLst/>
            </a:prstGeom>
            <a:noFill/>
          </p:spPr>
          <p:txBody>
            <a:bodyPr wrap="square" lIns="0" tIns="0" rIns="0" bIns="0" rtlCol="0">
              <a:spAutoFit/>
            </a:bodyPr>
            <a:lstStyle/>
            <a:p>
              <a:pPr algn="ctr"/>
              <a:r>
                <a:rPr lang="en-US" sz="900" dirty="0" smtClean="0">
                  <a:latin typeface="Arial"/>
                  <a:cs typeface="Arial"/>
                </a:rPr>
                <a:t>90</a:t>
              </a:r>
              <a:endParaRPr lang="en-US" sz="900" dirty="0">
                <a:latin typeface="Arial"/>
                <a:cs typeface="Arial"/>
              </a:endParaRPr>
            </a:p>
          </p:txBody>
        </p:sp>
        <p:sp>
          <p:nvSpPr>
            <p:cNvPr id="80" name="TextBox 79"/>
            <p:cNvSpPr txBox="1"/>
            <p:nvPr/>
          </p:nvSpPr>
          <p:spPr>
            <a:xfrm>
              <a:off x="6551451"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sp>
          <p:nvSpPr>
            <p:cNvPr id="81" name="TextBox 80"/>
            <p:cNvSpPr txBox="1"/>
            <p:nvPr/>
          </p:nvSpPr>
          <p:spPr>
            <a:xfrm>
              <a:off x="6849389"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110</a:t>
              </a:r>
              <a:endParaRPr lang="en-US" sz="900" dirty="0">
                <a:latin typeface="Arial"/>
                <a:cs typeface="Arial"/>
              </a:endParaRPr>
            </a:p>
          </p:txBody>
        </p:sp>
        <p:sp>
          <p:nvSpPr>
            <p:cNvPr id="82" name="TextBox 81"/>
            <p:cNvSpPr txBox="1"/>
            <p:nvPr/>
          </p:nvSpPr>
          <p:spPr>
            <a:xfrm>
              <a:off x="7146631"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120</a:t>
              </a:r>
              <a:endParaRPr lang="en-US" sz="900" dirty="0">
                <a:latin typeface="Arial"/>
                <a:cs typeface="Arial"/>
              </a:endParaRPr>
            </a:p>
          </p:txBody>
        </p:sp>
        <p:sp>
          <p:nvSpPr>
            <p:cNvPr id="83" name="TextBox 82"/>
            <p:cNvSpPr txBox="1"/>
            <p:nvPr/>
          </p:nvSpPr>
          <p:spPr>
            <a:xfrm>
              <a:off x="7539136" y="5334973"/>
              <a:ext cx="634068" cy="230832"/>
            </a:xfrm>
            <a:prstGeom prst="rect">
              <a:avLst/>
            </a:prstGeom>
            <a:noFill/>
          </p:spPr>
          <p:txBody>
            <a:bodyPr wrap="square" rtlCol="0">
              <a:spAutoFit/>
            </a:bodyPr>
            <a:lstStyle/>
            <a:p>
              <a:pPr algn="ctr"/>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grpSp>
      <p:sp>
        <p:nvSpPr>
          <p:cNvPr id="87" name="Content Placeholder 2"/>
          <p:cNvSpPr txBox="1">
            <a:spLocks/>
          </p:cNvSpPr>
          <p:nvPr/>
        </p:nvSpPr>
        <p:spPr>
          <a:xfrm>
            <a:off x="4811197" y="5119626"/>
            <a:ext cx="3964978" cy="942616"/>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250-hPa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MSLP (hPa, black), PW (mm, shaded)</a:t>
            </a:r>
            <a:endParaRPr lang="en-US" sz="1600" baseline="30000" dirty="0">
              <a:latin typeface="Arial" panose="020B0604020202020204" pitchFamily="34" charset="0"/>
              <a:cs typeface="Arial" panose="020B0604020202020204" pitchFamily="34" charset="0"/>
            </a:endParaRPr>
          </a:p>
        </p:txBody>
      </p:sp>
      <p:sp>
        <p:nvSpPr>
          <p:cNvPr id="91" name="TextBox 90"/>
          <p:cNvSpPr txBox="1"/>
          <p:nvPr/>
        </p:nvSpPr>
        <p:spPr>
          <a:xfrm>
            <a:off x="544105" y="688504"/>
            <a:ext cx="3769238" cy="307777"/>
          </a:xfrm>
          <a:prstGeom prst="rect">
            <a:avLst/>
          </a:prstGeom>
          <a:noFill/>
        </p:spPr>
        <p:txBody>
          <a:bodyPr wrap="square" rtlCol="0">
            <a:spAutoFit/>
          </a:bodyPr>
          <a:lstStyle/>
          <a:p>
            <a:pPr algn="ctr"/>
            <a:r>
              <a:rPr lang="en-US" sz="1400" b="1" dirty="0" smtClean="0">
                <a:solidFill>
                  <a:srgbClr val="0000FF"/>
                </a:solidFill>
                <a:latin typeface="Arial"/>
                <a:cs typeface="Arial"/>
              </a:rPr>
              <a:t>Best GEFS Member</a:t>
            </a:r>
            <a:endParaRPr lang="en-US" sz="1400" b="1" dirty="0">
              <a:solidFill>
                <a:srgbClr val="0000FF"/>
              </a:solidFill>
              <a:latin typeface="Arial"/>
              <a:cs typeface="Arial"/>
            </a:endParaRPr>
          </a:p>
        </p:txBody>
      </p:sp>
      <p:sp>
        <p:nvSpPr>
          <p:cNvPr id="92" name="TextBox 91"/>
          <p:cNvSpPr txBox="1"/>
          <p:nvPr/>
        </p:nvSpPr>
        <p:spPr>
          <a:xfrm>
            <a:off x="544105" y="3758325"/>
            <a:ext cx="3769238" cy="307777"/>
          </a:xfrm>
          <a:prstGeom prst="rect">
            <a:avLst/>
          </a:prstGeom>
          <a:noFill/>
        </p:spPr>
        <p:txBody>
          <a:bodyPr wrap="square" rtlCol="0">
            <a:spAutoFit/>
          </a:bodyPr>
          <a:lstStyle/>
          <a:p>
            <a:pPr algn="ctr"/>
            <a:r>
              <a:rPr lang="en-US" sz="1400" b="1" dirty="0" smtClean="0">
                <a:solidFill>
                  <a:srgbClr val="FF0000"/>
                </a:solidFill>
                <a:latin typeface="Arial"/>
                <a:cs typeface="Arial"/>
              </a:rPr>
              <a:t>Worst</a:t>
            </a:r>
            <a:r>
              <a:rPr lang="en-US" sz="1400" b="1" dirty="0" smtClean="0">
                <a:solidFill>
                  <a:srgbClr val="FF0000"/>
                </a:solidFill>
                <a:latin typeface="Arial"/>
                <a:cs typeface="Arial"/>
              </a:rPr>
              <a:t> GEFS Member</a:t>
            </a:r>
            <a:endParaRPr lang="en-US" sz="1400" b="1" dirty="0">
              <a:solidFill>
                <a:srgbClr val="FF0000"/>
              </a:solidFill>
              <a:latin typeface="Arial"/>
              <a:cs typeface="Arial"/>
            </a:endParaRPr>
          </a:p>
        </p:txBody>
      </p:sp>
      <p:sp>
        <p:nvSpPr>
          <p:cNvPr id="93" name="TextBox 92"/>
          <p:cNvSpPr txBox="1"/>
          <p:nvPr/>
        </p:nvSpPr>
        <p:spPr>
          <a:xfrm>
            <a:off x="4792174" y="688504"/>
            <a:ext cx="3769238" cy="307777"/>
          </a:xfrm>
          <a:prstGeom prst="rect">
            <a:avLst/>
          </a:prstGeom>
          <a:noFill/>
        </p:spPr>
        <p:txBody>
          <a:bodyPr wrap="square" rtlCol="0">
            <a:spAutoFit/>
          </a:bodyPr>
          <a:lstStyle/>
          <a:p>
            <a:pPr algn="ctr"/>
            <a:r>
              <a:rPr lang="en-US" sz="1400" b="1" dirty="0" smtClean="0">
                <a:latin typeface="Arial"/>
                <a:cs typeface="Arial"/>
              </a:rPr>
              <a:t>ERA-Interim</a:t>
            </a:r>
            <a:endParaRPr lang="en-US" sz="1400" b="1" dirty="0">
              <a:latin typeface="Arial"/>
              <a:cs typeface="Arial"/>
            </a:endParaRPr>
          </a:p>
        </p:txBody>
      </p:sp>
      <p:pic>
        <p:nvPicPr>
          <p:cNvPr id="7" name="Picture 6" descr="p10_mslp_1996122600_36.png"/>
          <p:cNvPicPr>
            <a:picLocks noChangeAspect="1"/>
          </p:cNvPicPr>
          <p:nvPr/>
        </p:nvPicPr>
        <p:blipFill rotWithShape="1">
          <a:blip r:embed="rId4">
            <a:extLst>
              <a:ext uri="{28A0092B-C50C-407E-A947-70E740481C1C}">
                <a14:useLocalDpi xmlns:a14="http://schemas.microsoft.com/office/drawing/2010/main" val="0"/>
              </a:ext>
            </a:extLst>
          </a:blip>
          <a:srcRect t="16712" b="9671"/>
          <a:stretch/>
        </p:blipFill>
        <p:spPr>
          <a:xfrm>
            <a:off x="518350" y="4028498"/>
            <a:ext cx="3788424" cy="2788920"/>
          </a:xfrm>
          <a:prstGeom prst="rect">
            <a:avLst/>
          </a:prstGeom>
        </p:spPr>
      </p:pic>
      <p:pic>
        <p:nvPicPr>
          <p:cNvPr id="8" name="Picture 7" descr="p08_mslp_1996122600_36.png"/>
          <p:cNvPicPr>
            <a:picLocks noChangeAspect="1"/>
          </p:cNvPicPr>
          <p:nvPr/>
        </p:nvPicPr>
        <p:blipFill rotWithShape="1">
          <a:blip r:embed="rId5">
            <a:extLst>
              <a:ext uri="{28A0092B-C50C-407E-A947-70E740481C1C}">
                <a14:useLocalDpi xmlns:a14="http://schemas.microsoft.com/office/drawing/2010/main" val="0"/>
              </a:ext>
            </a:extLst>
          </a:blip>
          <a:srcRect t="16711" b="9371"/>
          <a:stretch/>
        </p:blipFill>
        <p:spPr>
          <a:xfrm>
            <a:off x="523455" y="979729"/>
            <a:ext cx="3772994" cy="2788920"/>
          </a:xfrm>
          <a:prstGeom prst="rect">
            <a:avLst/>
          </a:prstGeom>
        </p:spPr>
      </p:pic>
      <p:pic>
        <p:nvPicPr>
          <p:cNvPr id="10" name="Picture 9" descr="mslp_thick_jet_1deg_72.png"/>
          <p:cNvPicPr>
            <a:picLocks noChangeAspect="1"/>
          </p:cNvPicPr>
          <p:nvPr/>
        </p:nvPicPr>
        <p:blipFill rotWithShape="1">
          <a:blip r:embed="rId6">
            <a:extLst>
              <a:ext uri="{28A0092B-C50C-407E-A947-70E740481C1C}">
                <a14:useLocalDpi xmlns:a14="http://schemas.microsoft.com/office/drawing/2010/main" val="0"/>
              </a:ext>
            </a:extLst>
          </a:blip>
          <a:srcRect t="16861" b="9522"/>
          <a:stretch/>
        </p:blipFill>
        <p:spPr>
          <a:xfrm>
            <a:off x="4791519" y="969405"/>
            <a:ext cx="3792530" cy="2788920"/>
          </a:xfrm>
          <a:prstGeom prst="rect">
            <a:avLst/>
          </a:prstGeom>
        </p:spPr>
      </p:pic>
      <p:sp>
        <p:nvSpPr>
          <p:cNvPr id="39" name="Rectangle 38"/>
          <p:cNvSpPr/>
          <p:nvPr/>
        </p:nvSpPr>
        <p:spPr>
          <a:xfrm>
            <a:off x="3239177" y="1382040"/>
            <a:ext cx="466669" cy="646331"/>
          </a:xfrm>
          <a:prstGeom prst="rect">
            <a:avLst/>
          </a:prstGeom>
          <a:noFill/>
        </p:spPr>
        <p:txBody>
          <a:bodyPr wrap="none" lIns="91440" tIns="45720" rIns="91440" bIns="45720">
            <a:spAutoFit/>
          </a:bodyPr>
          <a:lstStyle/>
          <a:p>
            <a:pPr algn="ctr"/>
            <a:r>
              <a:rPr lang="en-US" sz="3600" b="1" cap="none" spc="0" dirty="0" smtClean="0">
                <a:ln w="25400">
                  <a:solidFill>
                    <a:schemeClr val="tx1"/>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L</a:t>
            </a:r>
            <a:endParaRPr lang="en-US" sz="3200" b="1" cap="none" spc="0" dirty="0">
              <a:ln w="25400">
                <a:solidFill>
                  <a:schemeClr val="tx1"/>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40" name="Rectangle 39"/>
          <p:cNvSpPr/>
          <p:nvPr/>
        </p:nvSpPr>
        <p:spPr>
          <a:xfrm>
            <a:off x="7655393" y="1474959"/>
            <a:ext cx="466669" cy="646331"/>
          </a:xfrm>
          <a:prstGeom prst="rect">
            <a:avLst/>
          </a:prstGeom>
          <a:noFill/>
        </p:spPr>
        <p:txBody>
          <a:bodyPr wrap="none" lIns="91440" tIns="45720" rIns="91440" bIns="45720">
            <a:spAutoFit/>
          </a:bodyPr>
          <a:lstStyle/>
          <a:p>
            <a:pPr algn="ctr"/>
            <a:r>
              <a:rPr lang="en-US" sz="3600" b="1" cap="none" spc="0" dirty="0" smtClean="0">
                <a:ln w="25400">
                  <a:solidFill>
                    <a:schemeClr val="tx1"/>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L</a:t>
            </a:r>
            <a:endParaRPr lang="en-US" sz="3200" b="1" cap="none" spc="0" dirty="0">
              <a:ln w="25400">
                <a:solidFill>
                  <a:schemeClr val="tx1"/>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41" name="Rectangle 40"/>
          <p:cNvSpPr/>
          <p:nvPr/>
        </p:nvSpPr>
        <p:spPr>
          <a:xfrm>
            <a:off x="3026492" y="4661495"/>
            <a:ext cx="466669" cy="646331"/>
          </a:xfrm>
          <a:prstGeom prst="rect">
            <a:avLst/>
          </a:prstGeom>
          <a:noFill/>
        </p:spPr>
        <p:txBody>
          <a:bodyPr wrap="none" lIns="91440" tIns="45720" rIns="91440" bIns="45720">
            <a:spAutoFit/>
          </a:bodyPr>
          <a:lstStyle/>
          <a:p>
            <a:pPr algn="ctr"/>
            <a:r>
              <a:rPr lang="en-US" sz="3600" b="1" cap="none" spc="0" dirty="0" smtClean="0">
                <a:ln w="25400">
                  <a:solidFill>
                    <a:schemeClr val="tx1"/>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L</a:t>
            </a:r>
            <a:endParaRPr lang="en-US" sz="3200" b="1" cap="none" spc="0" dirty="0">
              <a:ln w="25400">
                <a:solidFill>
                  <a:schemeClr val="tx1"/>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42" name="TextBox 41"/>
          <p:cNvSpPr txBox="1"/>
          <p:nvPr/>
        </p:nvSpPr>
        <p:spPr>
          <a:xfrm>
            <a:off x="3295049" y="3450548"/>
            <a:ext cx="1007969" cy="307777"/>
          </a:xfrm>
          <a:prstGeom prst="rect">
            <a:avLst/>
          </a:prstGeom>
          <a:solidFill>
            <a:schemeClr val="bg1"/>
          </a:solidFill>
          <a:ln w="3175">
            <a:solidFill>
              <a:schemeClr val="tx1"/>
            </a:solidFill>
          </a:ln>
        </p:spPr>
        <p:txBody>
          <a:bodyPr wrap="square" rtlCol="0">
            <a:spAutoFit/>
          </a:bodyPr>
          <a:lstStyle/>
          <a:p>
            <a:pPr algn="r"/>
            <a:r>
              <a:rPr lang="en-US" sz="1400" b="1" dirty="0" smtClean="0">
                <a:solidFill>
                  <a:srgbClr val="FF0000"/>
                </a:solidFill>
                <a:latin typeface="Arial"/>
                <a:cs typeface="Arial"/>
              </a:rPr>
              <a:t>957 hPa</a:t>
            </a:r>
            <a:endParaRPr lang="en-US" sz="1400" b="1" dirty="0">
              <a:solidFill>
                <a:srgbClr val="FF0000"/>
              </a:solidFill>
              <a:latin typeface="Arial"/>
              <a:cs typeface="Arial"/>
            </a:endParaRPr>
          </a:p>
        </p:txBody>
      </p:sp>
      <p:sp>
        <p:nvSpPr>
          <p:cNvPr id="43" name="TextBox 42"/>
          <p:cNvSpPr txBox="1"/>
          <p:nvPr/>
        </p:nvSpPr>
        <p:spPr>
          <a:xfrm>
            <a:off x="7563768" y="3450548"/>
            <a:ext cx="1007969" cy="307777"/>
          </a:xfrm>
          <a:prstGeom prst="rect">
            <a:avLst/>
          </a:prstGeom>
          <a:solidFill>
            <a:schemeClr val="bg1"/>
          </a:solidFill>
          <a:ln w="3175">
            <a:solidFill>
              <a:schemeClr val="tx1"/>
            </a:solidFill>
          </a:ln>
        </p:spPr>
        <p:txBody>
          <a:bodyPr wrap="square" rtlCol="0">
            <a:spAutoFit/>
          </a:bodyPr>
          <a:lstStyle/>
          <a:p>
            <a:pPr algn="r"/>
            <a:r>
              <a:rPr lang="en-US" sz="1400" b="1" dirty="0" smtClean="0">
                <a:solidFill>
                  <a:srgbClr val="FF0000"/>
                </a:solidFill>
                <a:latin typeface="Arial"/>
                <a:cs typeface="Arial"/>
              </a:rPr>
              <a:t>962</a:t>
            </a:r>
            <a:r>
              <a:rPr lang="en-US" sz="1400" b="1" dirty="0" smtClean="0">
                <a:solidFill>
                  <a:srgbClr val="FF0000"/>
                </a:solidFill>
                <a:latin typeface="Arial"/>
                <a:cs typeface="Arial"/>
              </a:rPr>
              <a:t> hPa</a:t>
            </a:r>
            <a:endParaRPr lang="en-US" sz="1400" b="1" dirty="0">
              <a:solidFill>
                <a:srgbClr val="FF0000"/>
              </a:solidFill>
              <a:latin typeface="Arial"/>
              <a:cs typeface="Arial"/>
            </a:endParaRPr>
          </a:p>
        </p:txBody>
      </p:sp>
      <p:sp>
        <p:nvSpPr>
          <p:cNvPr id="44" name="TextBox 43"/>
          <p:cNvSpPr txBox="1"/>
          <p:nvPr/>
        </p:nvSpPr>
        <p:spPr>
          <a:xfrm>
            <a:off x="3314235" y="6503726"/>
            <a:ext cx="1007969" cy="307777"/>
          </a:xfrm>
          <a:prstGeom prst="rect">
            <a:avLst/>
          </a:prstGeom>
          <a:solidFill>
            <a:schemeClr val="bg1"/>
          </a:solidFill>
          <a:ln w="3175">
            <a:solidFill>
              <a:schemeClr val="tx1"/>
            </a:solidFill>
          </a:ln>
        </p:spPr>
        <p:txBody>
          <a:bodyPr wrap="square" rtlCol="0">
            <a:spAutoFit/>
          </a:bodyPr>
          <a:lstStyle/>
          <a:p>
            <a:pPr algn="r"/>
            <a:r>
              <a:rPr lang="en-US" sz="1400" b="1" dirty="0" smtClean="0">
                <a:solidFill>
                  <a:srgbClr val="FF0000"/>
                </a:solidFill>
                <a:latin typeface="Arial"/>
                <a:cs typeface="Arial"/>
              </a:rPr>
              <a:t>971</a:t>
            </a:r>
            <a:r>
              <a:rPr lang="en-US" sz="1400" b="1" dirty="0" smtClean="0">
                <a:solidFill>
                  <a:srgbClr val="FF0000"/>
                </a:solidFill>
                <a:latin typeface="Arial"/>
                <a:cs typeface="Arial"/>
              </a:rPr>
              <a:t> hPa</a:t>
            </a:r>
            <a:endParaRPr lang="en-US" sz="1400" b="1" dirty="0">
              <a:solidFill>
                <a:srgbClr val="FF0000"/>
              </a:solidFill>
              <a:latin typeface="Arial"/>
              <a:cs typeface="Arial"/>
            </a:endParaRPr>
          </a:p>
        </p:txBody>
      </p:sp>
      <p:sp>
        <p:nvSpPr>
          <p:cNvPr id="46" name="Title 1"/>
          <p:cNvSpPr>
            <a:spLocks noGrp="1"/>
          </p:cNvSpPr>
          <p:nvPr>
            <p:ph type="title"/>
          </p:nvPr>
        </p:nvSpPr>
        <p:spPr>
          <a:xfrm>
            <a:off x="334283" y="-33716"/>
            <a:ext cx="8891111"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Best and Worst Comparison</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3148817"/>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1688954" y="6463861"/>
            <a:ext cx="797186" cy="2296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a:spLocks noGrp="1"/>
          </p:cNvSpPr>
          <p:nvPr>
            <p:ph type="title"/>
          </p:nvPr>
        </p:nvSpPr>
        <p:spPr>
          <a:xfrm>
            <a:off x="334283" y="-33716"/>
            <a:ext cx="8891111"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Best and Worst Comparison</a:t>
            </a:r>
            <a:endParaRPr lang="en-US" sz="2800" b="1" dirty="0">
              <a:solidFill>
                <a:srgbClr val="FF0000"/>
              </a:solidFill>
              <a:latin typeface="Arial" panose="020B0604020202020204" pitchFamily="34" charset="0"/>
              <a:cs typeface="Arial" panose="020B0604020202020204" pitchFamily="34" charset="0"/>
            </a:endParaRPr>
          </a:p>
        </p:txBody>
      </p:sp>
      <p:sp>
        <p:nvSpPr>
          <p:cNvPr id="63"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a:t>
            </a:r>
            <a:r>
              <a:rPr lang="en-US" sz="2400" dirty="0" smtClean="0">
                <a:latin typeface="Arial" panose="020B0604020202020204" pitchFamily="34" charset="0"/>
                <a:cs typeface="Arial" panose="020B0604020202020204" pitchFamily="34" charset="0"/>
              </a:rPr>
              <a:t>00 </a:t>
            </a:r>
            <a:r>
              <a:rPr lang="en-US" sz="2400" dirty="0" smtClean="0">
                <a:latin typeface="Arial" panose="020B0604020202020204" pitchFamily="34" charset="0"/>
                <a:cs typeface="Arial" panose="020B0604020202020204" pitchFamily="34" charset="0"/>
              </a:rPr>
              <a:t>UTC </a:t>
            </a:r>
            <a:r>
              <a:rPr lang="en-US" sz="2400" dirty="0" smtClean="0">
                <a:latin typeface="Arial" panose="020B0604020202020204" pitchFamily="34" charset="0"/>
                <a:cs typeface="Arial" panose="020B0604020202020204" pitchFamily="34" charset="0"/>
              </a:rPr>
              <a:t>29 Dec 1996</a:t>
            </a:r>
            <a:endParaRPr lang="en-US" sz="2400" dirty="0">
              <a:latin typeface="Arial" panose="020B0604020202020204" pitchFamily="34" charset="0"/>
              <a:cs typeface="Arial" panose="020B0604020202020204" pitchFamily="34" charset="0"/>
            </a:endParaRPr>
          </a:p>
        </p:txBody>
      </p:sp>
      <p:sp>
        <p:nvSpPr>
          <p:cNvPr id="91" name="TextBox 90"/>
          <p:cNvSpPr txBox="1"/>
          <p:nvPr/>
        </p:nvSpPr>
        <p:spPr>
          <a:xfrm>
            <a:off x="544105" y="688504"/>
            <a:ext cx="3769238" cy="307777"/>
          </a:xfrm>
          <a:prstGeom prst="rect">
            <a:avLst/>
          </a:prstGeom>
          <a:noFill/>
        </p:spPr>
        <p:txBody>
          <a:bodyPr wrap="square" rtlCol="0">
            <a:spAutoFit/>
          </a:bodyPr>
          <a:lstStyle/>
          <a:p>
            <a:pPr algn="ctr"/>
            <a:r>
              <a:rPr lang="en-US" sz="1400" b="1" dirty="0" smtClean="0">
                <a:solidFill>
                  <a:srgbClr val="0000FF"/>
                </a:solidFill>
                <a:latin typeface="Arial"/>
                <a:cs typeface="Arial"/>
              </a:rPr>
              <a:t>Best GEFS Member</a:t>
            </a:r>
            <a:endParaRPr lang="en-US" sz="1400" b="1" dirty="0">
              <a:solidFill>
                <a:srgbClr val="0000FF"/>
              </a:solidFill>
              <a:latin typeface="Arial"/>
              <a:cs typeface="Arial"/>
            </a:endParaRPr>
          </a:p>
        </p:txBody>
      </p:sp>
      <p:sp>
        <p:nvSpPr>
          <p:cNvPr id="92" name="TextBox 91"/>
          <p:cNvSpPr txBox="1"/>
          <p:nvPr/>
        </p:nvSpPr>
        <p:spPr>
          <a:xfrm>
            <a:off x="544105" y="3758325"/>
            <a:ext cx="3769238" cy="307777"/>
          </a:xfrm>
          <a:prstGeom prst="rect">
            <a:avLst/>
          </a:prstGeom>
          <a:noFill/>
        </p:spPr>
        <p:txBody>
          <a:bodyPr wrap="square" rtlCol="0">
            <a:spAutoFit/>
          </a:bodyPr>
          <a:lstStyle/>
          <a:p>
            <a:pPr algn="ctr"/>
            <a:r>
              <a:rPr lang="en-US" sz="1400" b="1" dirty="0" smtClean="0">
                <a:solidFill>
                  <a:srgbClr val="FF0000"/>
                </a:solidFill>
                <a:latin typeface="Arial"/>
                <a:cs typeface="Arial"/>
              </a:rPr>
              <a:t>Worst</a:t>
            </a:r>
            <a:r>
              <a:rPr lang="en-US" sz="1400" b="1" dirty="0" smtClean="0">
                <a:solidFill>
                  <a:srgbClr val="FF0000"/>
                </a:solidFill>
                <a:latin typeface="Arial"/>
                <a:cs typeface="Arial"/>
              </a:rPr>
              <a:t> GEFS Member</a:t>
            </a:r>
            <a:endParaRPr lang="en-US" sz="1400" b="1" dirty="0">
              <a:solidFill>
                <a:srgbClr val="FF0000"/>
              </a:solidFill>
              <a:latin typeface="Arial"/>
              <a:cs typeface="Arial"/>
            </a:endParaRPr>
          </a:p>
        </p:txBody>
      </p:sp>
      <p:sp>
        <p:nvSpPr>
          <p:cNvPr id="93" name="TextBox 92"/>
          <p:cNvSpPr txBox="1"/>
          <p:nvPr/>
        </p:nvSpPr>
        <p:spPr>
          <a:xfrm>
            <a:off x="4792174" y="688504"/>
            <a:ext cx="3769238" cy="307777"/>
          </a:xfrm>
          <a:prstGeom prst="rect">
            <a:avLst/>
          </a:prstGeom>
          <a:noFill/>
        </p:spPr>
        <p:txBody>
          <a:bodyPr wrap="square" rtlCol="0">
            <a:spAutoFit/>
          </a:bodyPr>
          <a:lstStyle/>
          <a:p>
            <a:pPr algn="ctr"/>
            <a:r>
              <a:rPr lang="en-US" sz="1400" b="1" dirty="0" smtClean="0">
                <a:latin typeface="Arial"/>
                <a:cs typeface="Arial"/>
              </a:rPr>
              <a:t>ERA-Interim</a:t>
            </a:r>
            <a:endParaRPr lang="en-US" sz="1400" b="1" dirty="0">
              <a:latin typeface="Arial"/>
              <a:cs typeface="Arial"/>
            </a:endParaRPr>
          </a:p>
        </p:txBody>
      </p:sp>
      <p:grpSp>
        <p:nvGrpSpPr>
          <p:cNvPr id="34" name="Group 33"/>
          <p:cNvGrpSpPr/>
          <p:nvPr/>
        </p:nvGrpSpPr>
        <p:grpSpPr>
          <a:xfrm>
            <a:off x="25267" y="728568"/>
            <a:ext cx="585907" cy="6119108"/>
            <a:chOff x="97542" y="728568"/>
            <a:chExt cx="585907" cy="6119108"/>
          </a:xfrm>
        </p:grpSpPr>
        <p:pic>
          <p:nvPicPr>
            <p:cNvPr id="35" name="Picture 34" descr="DT_theta_na_0.png"/>
            <p:cNvPicPr>
              <a:picLocks/>
            </p:cNvPicPr>
            <p:nvPr/>
          </p:nvPicPr>
          <p:blipFill rotWithShape="1">
            <a:blip r:embed="rId3">
              <a:extLst>
                <a:ext uri="{28A0092B-C50C-407E-A947-70E740481C1C}">
                  <a14:useLocalDpi xmlns:a14="http://schemas.microsoft.com/office/drawing/2010/main" val="0"/>
                </a:ext>
              </a:extLst>
            </a:blip>
            <a:srcRect l="7937" t="96667" r="11685" b="1296"/>
            <a:stretch/>
          </p:blipFill>
          <p:spPr>
            <a:xfrm rot="16200000">
              <a:off x="-2500536" y="3631788"/>
              <a:ext cx="5943600" cy="137160"/>
            </a:xfrm>
            <a:prstGeom prst="rect">
              <a:avLst/>
            </a:prstGeom>
          </p:spPr>
        </p:pic>
        <p:sp>
          <p:nvSpPr>
            <p:cNvPr id="37" name="TextBox 36"/>
            <p:cNvSpPr txBox="1"/>
            <p:nvPr/>
          </p:nvSpPr>
          <p:spPr>
            <a:xfrm>
              <a:off x="97542" y="5635761"/>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38" name="TextBox 37"/>
            <p:cNvSpPr txBox="1"/>
            <p:nvPr/>
          </p:nvSpPr>
          <p:spPr>
            <a:xfrm>
              <a:off x="97542" y="5364805"/>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39" name="TextBox 38"/>
            <p:cNvSpPr txBox="1"/>
            <p:nvPr/>
          </p:nvSpPr>
          <p:spPr>
            <a:xfrm>
              <a:off x="97542" y="5091376"/>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40" name="TextBox 39"/>
            <p:cNvSpPr txBox="1"/>
            <p:nvPr/>
          </p:nvSpPr>
          <p:spPr>
            <a:xfrm>
              <a:off x="97542" y="4836941"/>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41" name="TextBox 40"/>
            <p:cNvSpPr txBox="1"/>
            <p:nvPr/>
          </p:nvSpPr>
          <p:spPr>
            <a:xfrm>
              <a:off x="102127" y="456025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42" name="TextBox 41"/>
            <p:cNvSpPr txBox="1"/>
            <p:nvPr/>
          </p:nvSpPr>
          <p:spPr>
            <a:xfrm>
              <a:off x="102127" y="4291066"/>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43" name="TextBox 42"/>
            <p:cNvSpPr txBox="1"/>
            <p:nvPr/>
          </p:nvSpPr>
          <p:spPr>
            <a:xfrm>
              <a:off x="97542" y="4032956"/>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44" name="TextBox 43"/>
            <p:cNvSpPr txBox="1"/>
            <p:nvPr/>
          </p:nvSpPr>
          <p:spPr>
            <a:xfrm>
              <a:off x="102127" y="3761255"/>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45" name="TextBox 44"/>
            <p:cNvSpPr txBox="1"/>
            <p:nvPr/>
          </p:nvSpPr>
          <p:spPr>
            <a:xfrm>
              <a:off x="102127" y="348576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46" name="TextBox 45"/>
            <p:cNvSpPr txBox="1"/>
            <p:nvPr/>
          </p:nvSpPr>
          <p:spPr>
            <a:xfrm>
              <a:off x="97542" y="321233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47" name="TextBox 46"/>
            <p:cNvSpPr txBox="1"/>
            <p:nvPr/>
          </p:nvSpPr>
          <p:spPr>
            <a:xfrm>
              <a:off x="102127" y="2959216"/>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48" name="TextBox 47"/>
            <p:cNvSpPr txBox="1"/>
            <p:nvPr/>
          </p:nvSpPr>
          <p:spPr>
            <a:xfrm>
              <a:off x="102127" y="2690780"/>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49" name="TextBox 48"/>
            <p:cNvSpPr txBox="1"/>
            <p:nvPr/>
          </p:nvSpPr>
          <p:spPr>
            <a:xfrm>
              <a:off x="97542" y="2407025"/>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50" name="TextBox 49"/>
            <p:cNvSpPr txBox="1"/>
            <p:nvPr/>
          </p:nvSpPr>
          <p:spPr>
            <a:xfrm>
              <a:off x="102127" y="2153908"/>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51" name="TextBox 50"/>
            <p:cNvSpPr txBox="1"/>
            <p:nvPr/>
          </p:nvSpPr>
          <p:spPr>
            <a:xfrm>
              <a:off x="97542" y="1885475"/>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52" name="TextBox 51"/>
            <p:cNvSpPr txBox="1"/>
            <p:nvPr/>
          </p:nvSpPr>
          <p:spPr>
            <a:xfrm>
              <a:off x="97542" y="1601720"/>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53" name="TextBox 52"/>
            <p:cNvSpPr txBox="1"/>
            <p:nvPr/>
          </p:nvSpPr>
          <p:spPr>
            <a:xfrm>
              <a:off x="97542" y="1348521"/>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54" name="TextBox 53"/>
            <p:cNvSpPr txBox="1"/>
            <p:nvPr/>
          </p:nvSpPr>
          <p:spPr>
            <a:xfrm>
              <a:off x="97542" y="1075119"/>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55" name="TextBox 54"/>
            <p:cNvSpPr txBox="1"/>
            <p:nvPr/>
          </p:nvSpPr>
          <p:spPr>
            <a:xfrm>
              <a:off x="97542" y="810933"/>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56" name="TextBox 55"/>
            <p:cNvSpPr txBox="1"/>
            <p:nvPr/>
          </p:nvSpPr>
          <p:spPr>
            <a:xfrm>
              <a:off x="102127" y="5914522"/>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57" name="TextBox 56"/>
            <p:cNvSpPr txBox="1"/>
            <p:nvPr/>
          </p:nvSpPr>
          <p:spPr>
            <a:xfrm>
              <a:off x="102127" y="617263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58" name="TextBox 57"/>
            <p:cNvSpPr txBox="1"/>
            <p:nvPr/>
          </p:nvSpPr>
          <p:spPr>
            <a:xfrm>
              <a:off x="97542" y="6441012"/>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59" name="TextBox 58"/>
            <p:cNvSpPr txBox="1"/>
            <p:nvPr/>
          </p:nvSpPr>
          <p:spPr>
            <a:xfrm>
              <a:off x="287116" y="6616844"/>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60" name="Content Placeholder 2"/>
          <p:cNvSpPr>
            <a:spLocks noGrp="1"/>
          </p:cNvSpPr>
          <p:nvPr>
            <p:ph idx="1"/>
          </p:nvPr>
        </p:nvSpPr>
        <p:spPr>
          <a:xfrm>
            <a:off x="4792174" y="4927832"/>
            <a:ext cx="3791825"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50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pic>
        <p:nvPicPr>
          <p:cNvPr id="2" name="Picture 1" descr="p08_DT_theta_1996122600_24.png"/>
          <p:cNvPicPr>
            <a:picLocks noChangeAspect="1"/>
          </p:cNvPicPr>
          <p:nvPr/>
        </p:nvPicPr>
        <p:blipFill rotWithShape="1">
          <a:blip r:embed="rId4">
            <a:extLst>
              <a:ext uri="{28A0092B-C50C-407E-A947-70E740481C1C}">
                <a14:useLocalDpi xmlns:a14="http://schemas.microsoft.com/office/drawing/2010/main" val="0"/>
              </a:ext>
            </a:extLst>
          </a:blip>
          <a:srcRect t="17698" b="5813"/>
          <a:stretch/>
        </p:blipFill>
        <p:spPr>
          <a:xfrm>
            <a:off x="523455" y="969158"/>
            <a:ext cx="3811026" cy="2788920"/>
          </a:xfrm>
          <a:prstGeom prst="rect">
            <a:avLst/>
          </a:prstGeom>
        </p:spPr>
      </p:pic>
      <p:pic>
        <p:nvPicPr>
          <p:cNvPr id="3" name="Picture 2" descr="p10_DT_theta_1996122600_24.png"/>
          <p:cNvPicPr>
            <a:picLocks noChangeAspect="1"/>
          </p:cNvPicPr>
          <p:nvPr/>
        </p:nvPicPr>
        <p:blipFill rotWithShape="1">
          <a:blip r:embed="rId5">
            <a:extLst>
              <a:ext uri="{28A0092B-C50C-407E-A947-70E740481C1C}">
                <a14:useLocalDpi xmlns:a14="http://schemas.microsoft.com/office/drawing/2010/main" val="0"/>
              </a:ext>
            </a:extLst>
          </a:blip>
          <a:srcRect t="17697" b="5747"/>
          <a:stretch/>
        </p:blipFill>
        <p:spPr>
          <a:xfrm>
            <a:off x="526870" y="4032956"/>
            <a:ext cx="3807611" cy="2788920"/>
          </a:xfrm>
          <a:prstGeom prst="rect">
            <a:avLst/>
          </a:prstGeom>
        </p:spPr>
      </p:pic>
      <p:pic>
        <p:nvPicPr>
          <p:cNvPr id="4" name="Picture 3" descr="DT_theta_1deg_60.png"/>
          <p:cNvPicPr>
            <a:picLocks noChangeAspect="1"/>
          </p:cNvPicPr>
          <p:nvPr/>
        </p:nvPicPr>
        <p:blipFill rotWithShape="1">
          <a:blip r:embed="rId6">
            <a:extLst>
              <a:ext uri="{28A0092B-C50C-407E-A947-70E740481C1C}">
                <a14:useLocalDpi xmlns:a14="http://schemas.microsoft.com/office/drawing/2010/main" val="0"/>
              </a:ext>
            </a:extLst>
          </a:blip>
          <a:srcRect t="17715" b="5728"/>
          <a:stretch/>
        </p:blipFill>
        <p:spPr>
          <a:xfrm>
            <a:off x="4771826" y="972335"/>
            <a:ext cx="3820561" cy="2788920"/>
          </a:xfrm>
          <a:prstGeom prst="rect">
            <a:avLst/>
          </a:prstGeom>
        </p:spPr>
      </p:pic>
      <p:sp>
        <p:nvSpPr>
          <p:cNvPr id="84" name="Rectangle 83"/>
          <p:cNvSpPr/>
          <p:nvPr/>
        </p:nvSpPr>
        <p:spPr>
          <a:xfrm>
            <a:off x="1808709" y="1204672"/>
            <a:ext cx="1182460" cy="523220"/>
          </a:xfrm>
          <a:prstGeom prst="rect">
            <a:avLst/>
          </a:prstGeom>
          <a:noFill/>
        </p:spPr>
        <p:txBody>
          <a:bodyPr wrap="none" lIns="91440" tIns="45720" rIns="91440" bIns="45720">
            <a:spAutoFit/>
          </a:bodyPr>
          <a:lstStyle/>
          <a:p>
            <a:pPr algn="ctr"/>
            <a:r>
              <a:rPr lang="en-US" sz="2800" b="1"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TPV 2</a:t>
            </a:r>
            <a:endParaRPr lang="en-US" sz="32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cxnSp>
        <p:nvCxnSpPr>
          <p:cNvPr id="85" name="Straight Arrow Connector 84"/>
          <p:cNvCxnSpPr/>
          <p:nvPr/>
        </p:nvCxnSpPr>
        <p:spPr>
          <a:xfrm>
            <a:off x="2305327" y="1601720"/>
            <a:ext cx="0" cy="401135"/>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86" name="Rectangle 85"/>
          <p:cNvSpPr/>
          <p:nvPr/>
        </p:nvSpPr>
        <p:spPr>
          <a:xfrm>
            <a:off x="5781326" y="1089128"/>
            <a:ext cx="1182460" cy="523220"/>
          </a:xfrm>
          <a:prstGeom prst="rect">
            <a:avLst/>
          </a:prstGeom>
          <a:noFill/>
        </p:spPr>
        <p:txBody>
          <a:bodyPr wrap="none" lIns="91440" tIns="45720" rIns="91440" bIns="45720">
            <a:spAutoFit/>
          </a:bodyPr>
          <a:lstStyle/>
          <a:p>
            <a:pPr algn="ctr"/>
            <a:r>
              <a:rPr lang="en-US" sz="2800" b="1"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TPV 2</a:t>
            </a:r>
            <a:endParaRPr lang="en-US" sz="32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cxnSp>
        <p:nvCxnSpPr>
          <p:cNvPr id="88" name="Straight Arrow Connector 87"/>
          <p:cNvCxnSpPr/>
          <p:nvPr/>
        </p:nvCxnSpPr>
        <p:spPr>
          <a:xfrm>
            <a:off x="6277944" y="1486176"/>
            <a:ext cx="0" cy="401135"/>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89" name="Rectangle 88"/>
          <p:cNvSpPr/>
          <p:nvPr/>
        </p:nvSpPr>
        <p:spPr>
          <a:xfrm>
            <a:off x="1637449" y="4050104"/>
            <a:ext cx="1182460" cy="523220"/>
          </a:xfrm>
          <a:prstGeom prst="rect">
            <a:avLst/>
          </a:prstGeom>
          <a:noFill/>
        </p:spPr>
        <p:txBody>
          <a:bodyPr wrap="none" lIns="91440" tIns="45720" rIns="91440" bIns="45720">
            <a:spAutoFit/>
          </a:bodyPr>
          <a:lstStyle/>
          <a:p>
            <a:pPr algn="ctr"/>
            <a:r>
              <a:rPr lang="en-US" sz="2800" b="1"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TPV 2</a:t>
            </a:r>
            <a:endParaRPr lang="en-US" sz="32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cxnSp>
        <p:nvCxnSpPr>
          <p:cNvPr id="90" name="Straight Arrow Connector 89"/>
          <p:cNvCxnSpPr/>
          <p:nvPr/>
        </p:nvCxnSpPr>
        <p:spPr>
          <a:xfrm>
            <a:off x="2134067" y="4447152"/>
            <a:ext cx="0" cy="401135"/>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p:nvPr/>
        </p:nvCxnSpPr>
        <p:spPr>
          <a:xfrm flipH="1">
            <a:off x="2130276" y="2396442"/>
            <a:ext cx="398196" cy="0"/>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98" name="Rectangle 97"/>
          <p:cNvSpPr/>
          <p:nvPr/>
        </p:nvSpPr>
        <p:spPr>
          <a:xfrm>
            <a:off x="2421105" y="2113218"/>
            <a:ext cx="1182460" cy="523220"/>
          </a:xfrm>
          <a:prstGeom prst="rect">
            <a:avLst/>
          </a:prstGeom>
          <a:noFill/>
        </p:spPr>
        <p:txBody>
          <a:bodyPr wrap="none" lIns="91440" tIns="45720" rIns="91440" bIns="45720">
            <a:spAutoFit/>
          </a:bodyPr>
          <a:lstStyle/>
          <a:p>
            <a:pPr algn="ctr"/>
            <a:r>
              <a:rPr lang="en-US" sz="2800" b="1"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TPV 1</a:t>
            </a:r>
            <a:endParaRPr lang="en-US" sz="32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cxnSp>
        <p:nvCxnSpPr>
          <p:cNvPr id="99" name="Straight Arrow Connector 98"/>
          <p:cNvCxnSpPr/>
          <p:nvPr/>
        </p:nvCxnSpPr>
        <p:spPr>
          <a:xfrm flipH="1">
            <a:off x="2147627" y="5507357"/>
            <a:ext cx="398196" cy="0"/>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00" name="Rectangle 99"/>
          <p:cNvSpPr/>
          <p:nvPr/>
        </p:nvSpPr>
        <p:spPr>
          <a:xfrm>
            <a:off x="2438456" y="5224133"/>
            <a:ext cx="1182460" cy="523220"/>
          </a:xfrm>
          <a:prstGeom prst="rect">
            <a:avLst/>
          </a:prstGeom>
          <a:noFill/>
        </p:spPr>
        <p:txBody>
          <a:bodyPr wrap="none" lIns="91440" tIns="45720" rIns="91440" bIns="45720">
            <a:spAutoFit/>
          </a:bodyPr>
          <a:lstStyle/>
          <a:p>
            <a:pPr algn="ctr"/>
            <a:r>
              <a:rPr lang="en-US" sz="2800" b="1"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TPV 1</a:t>
            </a:r>
            <a:endParaRPr lang="en-US" sz="32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cxnSp>
        <p:nvCxnSpPr>
          <p:cNvPr id="101" name="Straight Arrow Connector 100"/>
          <p:cNvCxnSpPr/>
          <p:nvPr/>
        </p:nvCxnSpPr>
        <p:spPr>
          <a:xfrm flipH="1">
            <a:off x="6374610" y="2431385"/>
            <a:ext cx="398196" cy="0"/>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02" name="Rectangle 101"/>
          <p:cNvSpPr/>
          <p:nvPr/>
        </p:nvSpPr>
        <p:spPr>
          <a:xfrm>
            <a:off x="6665439" y="2148161"/>
            <a:ext cx="1182460" cy="523220"/>
          </a:xfrm>
          <a:prstGeom prst="rect">
            <a:avLst/>
          </a:prstGeom>
          <a:noFill/>
        </p:spPr>
        <p:txBody>
          <a:bodyPr wrap="none" lIns="91440" tIns="45720" rIns="91440" bIns="45720">
            <a:spAutoFit/>
          </a:bodyPr>
          <a:lstStyle/>
          <a:p>
            <a:pPr algn="ctr"/>
            <a:r>
              <a:rPr lang="en-US" sz="2800" b="1"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TPV 1</a:t>
            </a:r>
            <a:endParaRPr lang="en-US" sz="32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0654602"/>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1688954" y="6463861"/>
            <a:ext cx="797186" cy="2296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a:spLocks noGrp="1"/>
          </p:cNvSpPr>
          <p:nvPr>
            <p:ph type="title"/>
          </p:nvPr>
        </p:nvSpPr>
        <p:spPr>
          <a:xfrm>
            <a:off x="334283" y="-33716"/>
            <a:ext cx="8891111"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Best and Worst Comparison</a:t>
            </a:r>
            <a:endParaRPr lang="en-US" sz="2800" b="1" dirty="0">
              <a:solidFill>
                <a:srgbClr val="FF0000"/>
              </a:solidFill>
              <a:latin typeface="Arial" panose="020B0604020202020204" pitchFamily="34" charset="0"/>
              <a:cs typeface="Arial" panose="020B0604020202020204" pitchFamily="34" charset="0"/>
            </a:endParaRPr>
          </a:p>
        </p:txBody>
      </p:sp>
      <p:sp>
        <p:nvSpPr>
          <p:cNvPr id="63"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1200 </a:t>
            </a:r>
            <a:r>
              <a:rPr lang="en-US" sz="2400" dirty="0" smtClean="0">
                <a:latin typeface="Arial" panose="020B0604020202020204" pitchFamily="34" charset="0"/>
                <a:cs typeface="Arial" panose="020B0604020202020204" pitchFamily="34" charset="0"/>
              </a:rPr>
              <a:t>UTC </a:t>
            </a:r>
            <a:r>
              <a:rPr lang="en-US" sz="2400" dirty="0" smtClean="0">
                <a:latin typeface="Arial" panose="020B0604020202020204" pitchFamily="34" charset="0"/>
                <a:cs typeface="Arial" panose="020B0604020202020204" pitchFamily="34" charset="0"/>
              </a:rPr>
              <a:t>29 Dec 1996</a:t>
            </a:r>
            <a:endParaRPr lang="en-US" sz="2400" dirty="0">
              <a:latin typeface="Arial" panose="020B0604020202020204" pitchFamily="34" charset="0"/>
              <a:cs typeface="Arial" panose="020B0604020202020204" pitchFamily="34" charset="0"/>
            </a:endParaRPr>
          </a:p>
        </p:txBody>
      </p:sp>
      <p:sp>
        <p:nvSpPr>
          <p:cNvPr id="91" name="TextBox 90"/>
          <p:cNvSpPr txBox="1"/>
          <p:nvPr/>
        </p:nvSpPr>
        <p:spPr>
          <a:xfrm>
            <a:off x="544105" y="688504"/>
            <a:ext cx="3769238" cy="307777"/>
          </a:xfrm>
          <a:prstGeom prst="rect">
            <a:avLst/>
          </a:prstGeom>
          <a:noFill/>
        </p:spPr>
        <p:txBody>
          <a:bodyPr wrap="square" rtlCol="0">
            <a:spAutoFit/>
          </a:bodyPr>
          <a:lstStyle/>
          <a:p>
            <a:pPr algn="ctr"/>
            <a:r>
              <a:rPr lang="en-US" sz="1400" b="1" dirty="0" smtClean="0">
                <a:solidFill>
                  <a:srgbClr val="0000FF"/>
                </a:solidFill>
                <a:latin typeface="Arial"/>
                <a:cs typeface="Arial"/>
              </a:rPr>
              <a:t>Best GEFS Member</a:t>
            </a:r>
            <a:endParaRPr lang="en-US" sz="1400" b="1" dirty="0">
              <a:solidFill>
                <a:srgbClr val="0000FF"/>
              </a:solidFill>
              <a:latin typeface="Arial"/>
              <a:cs typeface="Arial"/>
            </a:endParaRPr>
          </a:p>
        </p:txBody>
      </p:sp>
      <p:sp>
        <p:nvSpPr>
          <p:cNvPr id="92" name="TextBox 91"/>
          <p:cNvSpPr txBox="1"/>
          <p:nvPr/>
        </p:nvSpPr>
        <p:spPr>
          <a:xfrm>
            <a:off x="544105" y="3758325"/>
            <a:ext cx="3769238" cy="307777"/>
          </a:xfrm>
          <a:prstGeom prst="rect">
            <a:avLst/>
          </a:prstGeom>
          <a:noFill/>
        </p:spPr>
        <p:txBody>
          <a:bodyPr wrap="square" rtlCol="0">
            <a:spAutoFit/>
          </a:bodyPr>
          <a:lstStyle/>
          <a:p>
            <a:pPr algn="ctr"/>
            <a:r>
              <a:rPr lang="en-US" sz="1400" b="1" dirty="0" smtClean="0">
                <a:solidFill>
                  <a:srgbClr val="FF0000"/>
                </a:solidFill>
                <a:latin typeface="Arial"/>
                <a:cs typeface="Arial"/>
              </a:rPr>
              <a:t>Worst</a:t>
            </a:r>
            <a:r>
              <a:rPr lang="en-US" sz="1400" b="1" dirty="0" smtClean="0">
                <a:solidFill>
                  <a:srgbClr val="FF0000"/>
                </a:solidFill>
                <a:latin typeface="Arial"/>
                <a:cs typeface="Arial"/>
              </a:rPr>
              <a:t> GEFS Member</a:t>
            </a:r>
            <a:endParaRPr lang="en-US" sz="1400" b="1" dirty="0">
              <a:solidFill>
                <a:srgbClr val="FF0000"/>
              </a:solidFill>
              <a:latin typeface="Arial"/>
              <a:cs typeface="Arial"/>
            </a:endParaRPr>
          </a:p>
        </p:txBody>
      </p:sp>
      <p:sp>
        <p:nvSpPr>
          <p:cNvPr id="93" name="TextBox 92"/>
          <p:cNvSpPr txBox="1"/>
          <p:nvPr/>
        </p:nvSpPr>
        <p:spPr>
          <a:xfrm>
            <a:off x="4792174" y="688504"/>
            <a:ext cx="3769238" cy="307777"/>
          </a:xfrm>
          <a:prstGeom prst="rect">
            <a:avLst/>
          </a:prstGeom>
          <a:noFill/>
        </p:spPr>
        <p:txBody>
          <a:bodyPr wrap="square" rtlCol="0">
            <a:spAutoFit/>
          </a:bodyPr>
          <a:lstStyle/>
          <a:p>
            <a:pPr algn="ctr"/>
            <a:r>
              <a:rPr lang="en-US" sz="1400" b="1" dirty="0" smtClean="0">
                <a:latin typeface="Arial"/>
                <a:cs typeface="Arial"/>
              </a:rPr>
              <a:t>ERA-Interim</a:t>
            </a:r>
            <a:endParaRPr lang="en-US" sz="1400" b="1" dirty="0">
              <a:latin typeface="Arial"/>
              <a:cs typeface="Arial"/>
            </a:endParaRPr>
          </a:p>
        </p:txBody>
      </p:sp>
      <p:grpSp>
        <p:nvGrpSpPr>
          <p:cNvPr id="34" name="Group 33"/>
          <p:cNvGrpSpPr/>
          <p:nvPr/>
        </p:nvGrpSpPr>
        <p:grpSpPr>
          <a:xfrm>
            <a:off x="25267" y="728568"/>
            <a:ext cx="585907" cy="6119108"/>
            <a:chOff x="97542" y="728568"/>
            <a:chExt cx="585907" cy="6119108"/>
          </a:xfrm>
        </p:grpSpPr>
        <p:pic>
          <p:nvPicPr>
            <p:cNvPr id="35" name="Picture 34" descr="DT_theta_na_0.png"/>
            <p:cNvPicPr>
              <a:picLocks/>
            </p:cNvPicPr>
            <p:nvPr/>
          </p:nvPicPr>
          <p:blipFill rotWithShape="1">
            <a:blip r:embed="rId3">
              <a:extLst>
                <a:ext uri="{28A0092B-C50C-407E-A947-70E740481C1C}">
                  <a14:useLocalDpi xmlns:a14="http://schemas.microsoft.com/office/drawing/2010/main" val="0"/>
                </a:ext>
              </a:extLst>
            </a:blip>
            <a:srcRect l="7937" t="96667" r="11685" b="1296"/>
            <a:stretch/>
          </p:blipFill>
          <p:spPr>
            <a:xfrm rot="16200000">
              <a:off x="-2500536" y="3631788"/>
              <a:ext cx="5943600" cy="137160"/>
            </a:xfrm>
            <a:prstGeom prst="rect">
              <a:avLst/>
            </a:prstGeom>
          </p:spPr>
        </p:pic>
        <p:sp>
          <p:nvSpPr>
            <p:cNvPr id="37" name="TextBox 36"/>
            <p:cNvSpPr txBox="1"/>
            <p:nvPr/>
          </p:nvSpPr>
          <p:spPr>
            <a:xfrm>
              <a:off x="97542" y="5635761"/>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38" name="TextBox 37"/>
            <p:cNvSpPr txBox="1"/>
            <p:nvPr/>
          </p:nvSpPr>
          <p:spPr>
            <a:xfrm>
              <a:off x="97542" y="5364805"/>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39" name="TextBox 38"/>
            <p:cNvSpPr txBox="1"/>
            <p:nvPr/>
          </p:nvSpPr>
          <p:spPr>
            <a:xfrm>
              <a:off x="97542" y="5091376"/>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40" name="TextBox 39"/>
            <p:cNvSpPr txBox="1"/>
            <p:nvPr/>
          </p:nvSpPr>
          <p:spPr>
            <a:xfrm>
              <a:off x="97542" y="4836941"/>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41" name="TextBox 40"/>
            <p:cNvSpPr txBox="1"/>
            <p:nvPr/>
          </p:nvSpPr>
          <p:spPr>
            <a:xfrm>
              <a:off x="102127" y="456025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42" name="TextBox 41"/>
            <p:cNvSpPr txBox="1"/>
            <p:nvPr/>
          </p:nvSpPr>
          <p:spPr>
            <a:xfrm>
              <a:off x="102127" y="4291066"/>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43" name="TextBox 42"/>
            <p:cNvSpPr txBox="1"/>
            <p:nvPr/>
          </p:nvSpPr>
          <p:spPr>
            <a:xfrm>
              <a:off x="97542" y="4032956"/>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44" name="TextBox 43"/>
            <p:cNvSpPr txBox="1"/>
            <p:nvPr/>
          </p:nvSpPr>
          <p:spPr>
            <a:xfrm>
              <a:off x="102127" y="3761255"/>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45" name="TextBox 44"/>
            <p:cNvSpPr txBox="1"/>
            <p:nvPr/>
          </p:nvSpPr>
          <p:spPr>
            <a:xfrm>
              <a:off x="102127" y="348576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46" name="TextBox 45"/>
            <p:cNvSpPr txBox="1"/>
            <p:nvPr/>
          </p:nvSpPr>
          <p:spPr>
            <a:xfrm>
              <a:off x="97542" y="321233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47" name="TextBox 46"/>
            <p:cNvSpPr txBox="1"/>
            <p:nvPr/>
          </p:nvSpPr>
          <p:spPr>
            <a:xfrm>
              <a:off x="102127" y="2959216"/>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48" name="TextBox 47"/>
            <p:cNvSpPr txBox="1"/>
            <p:nvPr/>
          </p:nvSpPr>
          <p:spPr>
            <a:xfrm>
              <a:off x="102127" y="2690780"/>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49" name="TextBox 48"/>
            <p:cNvSpPr txBox="1"/>
            <p:nvPr/>
          </p:nvSpPr>
          <p:spPr>
            <a:xfrm>
              <a:off x="97542" y="2407025"/>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50" name="TextBox 49"/>
            <p:cNvSpPr txBox="1"/>
            <p:nvPr/>
          </p:nvSpPr>
          <p:spPr>
            <a:xfrm>
              <a:off x="102127" y="2153908"/>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51" name="TextBox 50"/>
            <p:cNvSpPr txBox="1"/>
            <p:nvPr/>
          </p:nvSpPr>
          <p:spPr>
            <a:xfrm>
              <a:off x="97542" y="1885475"/>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52" name="TextBox 51"/>
            <p:cNvSpPr txBox="1"/>
            <p:nvPr/>
          </p:nvSpPr>
          <p:spPr>
            <a:xfrm>
              <a:off x="97542" y="1601720"/>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53" name="TextBox 52"/>
            <p:cNvSpPr txBox="1"/>
            <p:nvPr/>
          </p:nvSpPr>
          <p:spPr>
            <a:xfrm>
              <a:off x="97542" y="1348521"/>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54" name="TextBox 53"/>
            <p:cNvSpPr txBox="1"/>
            <p:nvPr/>
          </p:nvSpPr>
          <p:spPr>
            <a:xfrm>
              <a:off x="97542" y="1075119"/>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55" name="TextBox 54"/>
            <p:cNvSpPr txBox="1"/>
            <p:nvPr/>
          </p:nvSpPr>
          <p:spPr>
            <a:xfrm>
              <a:off x="97542" y="810933"/>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56" name="TextBox 55"/>
            <p:cNvSpPr txBox="1"/>
            <p:nvPr/>
          </p:nvSpPr>
          <p:spPr>
            <a:xfrm>
              <a:off x="102127" y="5914522"/>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57" name="TextBox 56"/>
            <p:cNvSpPr txBox="1"/>
            <p:nvPr/>
          </p:nvSpPr>
          <p:spPr>
            <a:xfrm>
              <a:off x="102127" y="617263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58" name="TextBox 57"/>
            <p:cNvSpPr txBox="1"/>
            <p:nvPr/>
          </p:nvSpPr>
          <p:spPr>
            <a:xfrm>
              <a:off x="97542" y="6441012"/>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59" name="TextBox 58"/>
            <p:cNvSpPr txBox="1"/>
            <p:nvPr/>
          </p:nvSpPr>
          <p:spPr>
            <a:xfrm>
              <a:off x="287116" y="6616844"/>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60" name="Content Placeholder 2"/>
          <p:cNvSpPr>
            <a:spLocks noGrp="1"/>
          </p:cNvSpPr>
          <p:nvPr>
            <p:ph idx="1"/>
          </p:nvPr>
        </p:nvSpPr>
        <p:spPr>
          <a:xfrm>
            <a:off x="4792174" y="4927832"/>
            <a:ext cx="3791825"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50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pic>
        <p:nvPicPr>
          <p:cNvPr id="6" name="Picture 5" descr="DT_theta_1deg_62.png"/>
          <p:cNvPicPr>
            <a:picLocks noChangeAspect="1"/>
          </p:cNvPicPr>
          <p:nvPr/>
        </p:nvPicPr>
        <p:blipFill rotWithShape="1">
          <a:blip r:embed="rId4">
            <a:extLst>
              <a:ext uri="{28A0092B-C50C-407E-A947-70E740481C1C}">
                <a14:useLocalDpi xmlns:a14="http://schemas.microsoft.com/office/drawing/2010/main" val="0"/>
              </a:ext>
            </a:extLst>
          </a:blip>
          <a:srcRect t="17697" b="5747"/>
          <a:stretch/>
        </p:blipFill>
        <p:spPr>
          <a:xfrm>
            <a:off x="4771524" y="969158"/>
            <a:ext cx="3820562" cy="2788920"/>
          </a:xfrm>
          <a:prstGeom prst="rect">
            <a:avLst/>
          </a:prstGeom>
        </p:spPr>
      </p:pic>
      <p:pic>
        <p:nvPicPr>
          <p:cNvPr id="7" name="Picture 6" descr="p10_DT_theta_1996122600_26.png"/>
          <p:cNvPicPr>
            <a:picLocks noChangeAspect="1"/>
          </p:cNvPicPr>
          <p:nvPr/>
        </p:nvPicPr>
        <p:blipFill rotWithShape="1">
          <a:blip r:embed="rId5">
            <a:extLst>
              <a:ext uri="{28A0092B-C50C-407E-A947-70E740481C1C}">
                <a14:useLocalDpi xmlns:a14="http://schemas.microsoft.com/office/drawing/2010/main" val="0"/>
              </a:ext>
            </a:extLst>
          </a:blip>
          <a:srcRect t="17697" b="5747"/>
          <a:stretch/>
        </p:blipFill>
        <p:spPr>
          <a:xfrm>
            <a:off x="526870" y="4032289"/>
            <a:ext cx="3807611" cy="2788920"/>
          </a:xfrm>
          <a:prstGeom prst="rect">
            <a:avLst/>
          </a:prstGeom>
        </p:spPr>
      </p:pic>
      <p:pic>
        <p:nvPicPr>
          <p:cNvPr id="8" name="Picture 7" descr="p08_DT_theta_1996122600_26.png"/>
          <p:cNvPicPr>
            <a:picLocks noChangeAspect="1"/>
          </p:cNvPicPr>
          <p:nvPr/>
        </p:nvPicPr>
        <p:blipFill rotWithShape="1">
          <a:blip r:embed="rId6">
            <a:extLst>
              <a:ext uri="{28A0092B-C50C-407E-A947-70E740481C1C}">
                <a14:useLocalDpi xmlns:a14="http://schemas.microsoft.com/office/drawing/2010/main" val="0"/>
              </a:ext>
            </a:extLst>
          </a:blip>
          <a:srcRect t="17697" b="5747"/>
          <a:stretch/>
        </p:blipFill>
        <p:spPr>
          <a:xfrm>
            <a:off x="523455" y="969158"/>
            <a:ext cx="3807611" cy="2788920"/>
          </a:xfrm>
          <a:prstGeom prst="rect">
            <a:avLst/>
          </a:prstGeom>
        </p:spPr>
      </p:pic>
      <p:sp>
        <p:nvSpPr>
          <p:cNvPr id="61" name="Rectangle 60"/>
          <p:cNvSpPr/>
          <p:nvPr/>
        </p:nvSpPr>
        <p:spPr>
          <a:xfrm>
            <a:off x="2020358" y="1243994"/>
            <a:ext cx="1182460" cy="523220"/>
          </a:xfrm>
          <a:prstGeom prst="rect">
            <a:avLst/>
          </a:prstGeom>
          <a:noFill/>
        </p:spPr>
        <p:txBody>
          <a:bodyPr wrap="none" lIns="91440" tIns="45720" rIns="91440" bIns="45720">
            <a:spAutoFit/>
          </a:bodyPr>
          <a:lstStyle/>
          <a:p>
            <a:pPr algn="ctr"/>
            <a:r>
              <a:rPr lang="en-US" sz="2800" b="1"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TPV 2</a:t>
            </a:r>
            <a:endParaRPr lang="en-US" sz="32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cxnSp>
        <p:nvCxnSpPr>
          <p:cNvPr id="62" name="Straight Arrow Connector 61"/>
          <p:cNvCxnSpPr/>
          <p:nvPr/>
        </p:nvCxnSpPr>
        <p:spPr>
          <a:xfrm>
            <a:off x="2527559" y="1641042"/>
            <a:ext cx="0" cy="401135"/>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64" name="Rectangle 63"/>
          <p:cNvSpPr/>
          <p:nvPr/>
        </p:nvSpPr>
        <p:spPr>
          <a:xfrm>
            <a:off x="5959324" y="1155140"/>
            <a:ext cx="1182460" cy="523220"/>
          </a:xfrm>
          <a:prstGeom prst="rect">
            <a:avLst/>
          </a:prstGeom>
          <a:noFill/>
        </p:spPr>
        <p:txBody>
          <a:bodyPr wrap="none" lIns="91440" tIns="45720" rIns="91440" bIns="45720">
            <a:spAutoFit/>
          </a:bodyPr>
          <a:lstStyle/>
          <a:p>
            <a:pPr algn="ctr"/>
            <a:r>
              <a:rPr lang="en-US" sz="2800" b="1"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TPV 2</a:t>
            </a:r>
            <a:endParaRPr lang="en-US" sz="32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cxnSp>
        <p:nvCxnSpPr>
          <p:cNvPr id="65" name="Straight Arrow Connector 64"/>
          <p:cNvCxnSpPr/>
          <p:nvPr/>
        </p:nvCxnSpPr>
        <p:spPr>
          <a:xfrm>
            <a:off x="6455942" y="1552188"/>
            <a:ext cx="0" cy="401135"/>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66" name="Rectangle 65"/>
          <p:cNvSpPr/>
          <p:nvPr/>
        </p:nvSpPr>
        <p:spPr>
          <a:xfrm>
            <a:off x="1643251" y="4178279"/>
            <a:ext cx="1182460" cy="523220"/>
          </a:xfrm>
          <a:prstGeom prst="rect">
            <a:avLst/>
          </a:prstGeom>
          <a:noFill/>
        </p:spPr>
        <p:txBody>
          <a:bodyPr wrap="none" lIns="91440" tIns="45720" rIns="91440" bIns="45720">
            <a:spAutoFit/>
          </a:bodyPr>
          <a:lstStyle/>
          <a:p>
            <a:pPr algn="ctr"/>
            <a:r>
              <a:rPr lang="en-US" sz="2800" b="1"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TPV 2</a:t>
            </a:r>
            <a:endParaRPr lang="en-US" sz="32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cxnSp>
        <p:nvCxnSpPr>
          <p:cNvPr id="67" name="Straight Arrow Connector 66"/>
          <p:cNvCxnSpPr/>
          <p:nvPr/>
        </p:nvCxnSpPr>
        <p:spPr>
          <a:xfrm>
            <a:off x="2150452" y="4575327"/>
            <a:ext cx="0" cy="401135"/>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p:nvPr/>
        </p:nvCxnSpPr>
        <p:spPr>
          <a:xfrm flipH="1">
            <a:off x="2677676" y="2153908"/>
            <a:ext cx="444407" cy="287936"/>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72" name="Rectangle 71"/>
          <p:cNvSpPr/>
          <p:nvPr/>
        </p:nvSpPr>
        <p:spPr>
          <a:xfrm>
            <a:off x="2667093" y="1703557"/>
            <a:ext cx="1182460" cy="523220"/>
          </a:xfrm>
          <a:prstGeom prst="rect">
            <a:avLst/>
          </a:prstGeom>
          <a:noFill/>
        </p:spPr>
        <p:txBody>
          <a:bodyPr wrap="none" lIns="91440" tIns="45720" rIns="91440" bIns="45720">
            <a:spAutoFit/>
          </a:bodyPr>
          <a:lstStyle/>
          <a:p>
            <a:pPr algn="ctr"/>
            <a:r>
              <a:rPr lang="en-US" sz="2800" b="1"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TPV 1</a:t>
            </a:r>
            <a:endParaRPr lang="en-US" sz="32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cxnSp>
        <p:nvCxnSpPr>
          <p:cNvPr id="73" name="Straight Arrow Connector 72"/>
          <p:cNvCxnSpPr/>
          <p:nvPr/>
        </p:nvCxnSpPr>
        <p:spPr>
          <a:xfrm flipH="1">
            <a:off x="6968159" y="2114201"/>
            <a:ext cx="444407" cy="287936"/>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74" name="Rectangle 73"/>
          <p:cNvSpPr/>
          <p:nvPr/>
        </p:nvSpPr>
        <p:spPr>
          <a:xfrm>
            <a:off x="6957576" y="1663850"/>
            <a:ext cx="1182460" cy="523220"/>
          </a:xfrm>
          <a:prstGeom prst="rect">
            <a:avLst/>
          </a:prstGeom>
          <a:noFill/>
        </p:spPr>
        <p:txBody>
          <a:bodyPr wrap="none" lIns="91440" tIns="45720" rIns="91440" bIns="45720">
            <a:spAutoFit/>
          </a:bodyPr>
          <a:lstStyle/>
          <a:p>
            <a:pPr algn="ctr"/>
            <a:r>
              <a:rPr lang="en-US" sz="2800" b="1"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TPV 1</a:t>
            </a:r>
            <a:endParaRPr lang="en-US" sz="32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cxnSp>
        <p:nvCxnSpPr>
          <p:cNvPr id="75" name="Straight Arrow Connector 74"/>
          <p:cNvCxnSpPr/>
          <p:nvPr/>
        </p:nvCxnSpPr>
        <p:spPr>
          <a:xfrm flipH="1">
            <a:off x="2583768" y="5242941"/>
            <a:ext cx="444407" cy="287936"/>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76" name="Rectangle 75"/>
          <p:cNvSpPr/>
          <p:nvPr/>
        </p:nvSpPr>
        <p:spPr>
          <a:xfrm>
            <a:off x="2573185" y="4792590"/>
            <a:ext cx="1182460" cy="523220"/>
          </a:xfrm>
          <a:prstGeom prst="rect">
            <a:avLst/>
          </a:prstGeom>
          <a:noFill/>
        </p:spPr>
        <p:txBody>
          <a:bodyPr wrap="none" lIns="91440" tIns="45720" rIns="91440" bIns="45720">
            <a:spAutoFit/>
          </a:bodyPr>
          <a:lstStyle/>
          <a:p>
            <a:pPr algn="ctr"/>
            <a:r>
              <a:rPr lang="en-US" sz="2800" b="1"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TPV 1</a:t>
            </a:r>
            <a:endParaRPr lang="en-US" sz="32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3929862"/>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1688954" y="6463861"/>
            <a:ext cx="797186" cy="2296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a:spLocks noGrp="1"/>
          </p:cNvSpPr>
          <p:nvPr>
            <p:ph type="title"/>
          </p:nvPr>
        </p:nvSpPr>
        <p:spPr>
          <a:xfrm>
            <a:off x="334283" y="-33716"/>
            <a:ext cx="8891111"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Best and Worst Comparison</a:t>
            </a:r>
            <a:endParaRPr lang="en-US" sz="2800" b="1" dirty="0">
              <a:solidFill>
                <a:srgbClr val="FF0000"/>
              </a:solidFill>
              <a:latin typeface="Arial" panose="020B0604020202020204" pitchFamily="34" charset="0"/>
              <a:cs typeface="Arial" panose="020B0604020202020204" pitchFamily="34" charset="0"/>
            </a:endParaRPr>
          </a:p>
        </p:txBody>
      </p:sp>
      <p:sp>
        <p:nvSpPr>
          <p:cNvPr id="63"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a:t>
            </a:r>
            <a:r>
              <a:rPr lang="en-US" sz="2400" dirty="0" smtClean="0">
                <a:latin typeface="Arial" panose="020B0604020202020204" pitchFamily="34" charset="0"/>
                <a:cs typeface="Arial" panose="020B0604020202020204" pitchFamily="34" charset="0"/>
              </a:rPr>
              <a:t>00 </a:t>
            </a:r>
            <a:r>
              <a:rPr lang="en-US" sz="2400" dirty="0" smtClean="0">
                <a:latin typeface="Arial" panose="020B0604020202020204" pitchFamily="34" charset="0"/>
                <a:cs typeface="Arial" panose="020B0604020202020204" pitchFamily="34" charset="0"/>
              </a:rPr>
              <a:t>UTC </a:t>
            </a:r>
            <a:r>
              <a:rPr lang="en-US" sz="2400" dirty="0" smtClean="0">
                <a:latin typeface="Arial" panose="020B0604020202020204" pitchFamily="34" charset="0"/>
                <a:cs typeface="Arial" panose="020B0604020202020204" pitchFamily="34" charset="0"/>
              </a:rPr>
              <a:t>30</a:t>
            </a:r>
            <a:r>
              <a:rPr lang="en-US" sz="2400" dirty="0" smtClean="0">
                <a:latin typeface="Arial" panose="020B0604020202020204" pitchFamily="34" charset="0"/>
                <a:cs typeface="Arial" panose="020B0604020202020204" pitchFamily="34" charset="0"/>
              </a:rPr>
              <a:t> Dec 1996</a:t>
            </a:r>
            <a:endParaRPr lang="en-US" sz="2400" dirty="0">
              <a:latin typeface="Arial" panose="020B0604020202020204" pitchFamily="34" charset="0"/>
              <a:cs typeface="Arial" panose="020B0604020202020204" pitchFamily="34" charset="0"/>
            </a:endParaRPr>
          </a:p>
        </p:txBody>
      </p:sp>
      <p:sp>
        <p:nvSpPr>
          <p:cNvPr id="91" name="TextBox 90"/>
          <p:cNvSpPr txBox="1"/>
          <p:nvPr/>
        </p:nvSpPr>
        <p:spPr>
          <a:xfrm>
            <a:off x="544105" y="688504"/>
            <a:ext cx="3769238" cy="307777"/>
          </a:xfrm>
          <a:prstGeom prst="rect">
            <a:avLst/>
          </a:prstGeom>
          <a:noFill/>
        </p:spPr>
        <p:txBody>
          <a:bodyPr wrap="square" rtlCol="0">
            <a:spAutoFit/>
          </a:bodyPr>
          <a:lstStyle/>
          <a:p>
            <a:pPr algn="ctr"/>
            <a:r>
              <a:rPr lang="en-US" sz="1400" b="1" dirty="0" smtClean="0">
                <a:solidFill>
                  <a:srgbClr val="0000FF"/>
                </a:solidFill>
                <a:latin typeface="Arial"/>
                <a:cs typeface="Arial"/>
              </a:rPr>
              <a:t>Best GEFS Member</a:t>
            </a:r>
            <a:endParaRPr lang="en-US" sz="1400" b="1" dirty="0">
              <a:solidFill>
                <a:srgbClr val="0000FF"/>
              </a:solidFill>
              <a:latin typeface="Arial"/>
              <a:cs typeface="Arial"/>
            </a:endParaRPr>
          </a:p>
        </p:txBody>
      </p:sp>
      <p:sp>
        <p:nvSpPr>
          <p:cNvPr id="92" name="TextBox 91"/>
          <p:cNvSpPr txBox="1"/>
          <p:nvPr/>
        </p:nvSpPr>
        <p:spPr>
          <a:xfrm>
            <a:off x="544105" y="3758325"/>
            <a:ext cx="3769238" cy="307777"/>
          </a:xfrm>
          <a:prstGeom prst="rect">
            <a:avLst/>
          </a:prstGeom>
          <a:noFill/>
        </p:spPr>
        <p:txBody>
          <a:bodyPr wrap="square" rtlCol="0">
            <a:spAutoFit/>
          </a:bodyPr>
          <a:lstStyle/>
          <a:p>
            <a:pPr algn="ctr"/>
            <a:r>
              <a:rPr lang="en-US" sz="1400" b="1" dirty="0" smtClean="0">
                <a:solidFill>
                  <a:srgbClr val="FF0000"/>
                </a:solidFill>
                <a:latin typeface="Arial"/>
                <a:cs typeface="Arial"/>
              </a:rPr>
              <a:t>Worst</a:t>
            </a:r>
            <a:r>
              <a:rPr lang="en-US" sz="1400" b="1" dirty="0" smtClean="0">
                <a:solidFill>
                  <a:srgbClr val="FF0000"/>
                </a:solidFill>
                <a:latin typeface="Arial"/>
                <a:cs typeface="Arial"/>
              </a:rPr>
              <a:t> GEFS Member</a:t>
            </a:r>
            <a:endParaRPr lang="en-US" sz="1400" b="1" dirty="0">
              <a:solidFill>
                <a:srgbClr val="FF0000"/>
              </a:solidFill>
              <a:latin typeface="Arial"/>
              <a:cs typeface="Arial"/>
            </a:endParaRPr>
          </a:p>
        </p:txBody>
      </p:sp>
      <p:sp>
        <p:nvSpPr>
          <p:cNvPr id="93" name="TextBox 92"/>
          <p:cNvSpPr txBox="1"/>
          <p:nvPr/>
        </p:nvSpPr>
        <p:spPr>
          <a:xfrm>
            <a:off x="4792174" y="688504"/>
            <a:ext cx="3769238" cy="307777"/>
          </a:xfrm>
          <a:prstGeom prst="rect">
            <a:avLst/>
          </a:prstGeom>
          <a:noFill/>
        </p:spPr>
        <p:txBody>
          <a:bodyPr wrap="square" rtlCol="0">
            <a:spAutoFit/>
          </a:bodyPr>
          <a:lstStyle/>
          <a:p>
            <a:pPr algn="ctr"/>
            <a:r>
              <a:rPr lang="en-US" sz="1400" b="1" dirty="0" smtClean="0">
                <a:latin typeface="Arial"/>
                <a:cs typeface="Arial"/>
              </a:rPr>
              <a:t>ERA-Interim</a:t>
            </a:r>
            <a:endParaRPr lang="en-US" sz="1400" b="1" dirty="0">
              <a:latin typeface="Arial"/>
              <a:cs typeface="Arial"/>
            </a:endParaRPr>
          </a:p>
        </p:txBody>
      </p:sp>
      <p:grpSp>
        <p:nvGrpSpPr>
          <p:cNvPr id="34" name="Group 33"/>
          <p:cNvGrpSpPr/>
          <p:nvPr/>
        </p:nvGrpSpPr>
        <p:grpSpPr>
          <a:xfrm>
            <a:off x="25267" y="728568"/>
            <a:ext cx="585907" cy="6119108"/>
            <a:chOff x="97542" y="728568"/>
            <a:chExt cx="585907" cy="6119108"/>
          </a:xfrm>
        </p:grpSpPr>
        <p:pic>
          <p:nvPicPr>
            <p:cNvPr id="35" name="Picture 34" descr="DT_theta_na_0.png"/>
            <p:cNvPicPr>
              <a:picLocks/>
            </p:cNvPicPr>
            <p:nvPr/>
          </p:nvPicPr>
          <p:blipFill rotWithShape="1">
            <a:blip r:embed="rId3">
              <a:extLst>
                <a:ext uri="{28A0092B-C50C-407E-A947-70E740481C1C}">
                  <a14:useLocalDpi xmlns:a14="http://schemas.microsoft.com/office/drawing/2010/main" val="0"/>
                </a:ext>
              </a:extLst>
            </a:blip>
            <a:srcRect l="7937" t="96667" r="11685" b="1296"/>
            <a:stretch/>
          </p:blipFill>
          <p:spPr>
            <a:xfrm rot="16200000">
              <a:off x="-2500536" y="3631788"/>
              <a:ext cx="5943600" cy="137160"/>
            </a:xfrm>
            <a:prstGeom prst="rect">
              <a:avLst/>
            </a:prstGeom>
          </p:spPr>
        </p:pic>
        <p:sp>
          <p:nvSpPr>
            <p:cNvPr id="37" name="TextBox 36"/>
            <p:cNvSpPr txBox="1"/>
            <p:nvPr/>
          </p:nvSpPr>
          <p:spPr>
            <a:xfrm>
              <a:off x="97542" y="5635761"/>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38" name="TextBox 37"/>
            <p:cNvSpPr txBox="1"/>
            <p:nvPr/>
          </p:nvSpPr>
          <p:spPr>
            <a:xfrm>
              <a:off x="97542" y="5364805"/>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39" name="TextBox 38"/>
            <p:cNvSpPr txBox="1"/>
            <p:nvPr/>
          </p:nvSpPr>
          <p:spPr>
            <a:xfrm>
              <a:off x="97542" y="5091376"/>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40" name="TextBox 39"/>
            <p:cNvSpPr txBox="1"/>
            <p:nvPr/>
          </p:nvSpPr>
          <p:spPr>
            <a:xfrm>
              <a:off x="97542" y="4836941"/>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41" name="TextBox 40"/>
            <p:cNvSpPr txBox="1"/>
            <p:nvPr/>
          </p:nvSpPr>
          <p:spPr>
            <a:xfrm>
              <a:off x="102127" y="456025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42" name="TextBox 41"/>
            <p:cNvSpPr txBox="1"/>
            <p:nvPr/>
          </p:nvSpPr>
          <p:spPr>
            <a:xfrm>
              <a:off x="102127" y="4291066"/>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43" name="TextBox 42"/>
            <p:cNvSpPr txBox="1"/>
            <p:nvPr/>
          </p:nvSpPr>
          <p:spPr>
            <a:xfrm>
              <a:off x="97542" y="4032956"/>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44" name="TextBox 43"/>
            <p:cNvSpPr txBox="1"/>
            <p:nvPr/>
          </p:nvSpPr>
          <p:spPr>
            <a:xfrm>
              <a:off x="102127" y="3761255"/>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45" name="TextBox 44"/>
            <p:cNvSpPr txBox="1"/>
            <p:nvPr/>
          </p:nvSpPr>
          <p:spPr>
            <a:xfrm>
              <a:off x="102127" y="348576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46" name="TextBox 45"/>
            <p:cNvSpPr txBox="1"/>
            <p:nvPr/>
          </p:nvSpPr>
          <p:spPr>
            <a:xfrm>
              <a:off x="97542" y="321233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47" name="TextBox 46"/>
            <p:cNvSpPr txBox="1"/>
            <p:nvPr/>
          </p:nvSpPr>
          <p:spPr>
            <a:xfrm>
              <a:off x="102127" y="2959216"/>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48" name="TextBox 47"/>
            <p:cNvSpPr txBox="1"/>
            <p:nvPr/>
          </p:nvSpPr>
          <p:spPr>
            <a:xfrm>
              <a:off x="102127" y="2690780"/>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49" name="TextBox 48"/>
            <p:cNvSpPr txBox="1"/>
            <p:nvPr/>
          </p:nvSpPr>
          <p:spPr>
            <a:xfrm>
              <a:off x="97542" y="2407025"/>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50" name="TextBox 49"/>
            <p:cNvSpPr txBox="1"/>
            <p:nvPr/>
          </p:nvSpPr>
          <p:spPr>
            <a:xfrm>
              <a:off x="102127" y="2153908"/>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51" name="TextBox 50"/>
            <p:cNvSpPr txBox="1"/>
            <p:nvPr/>
          </p:nvSpPr>
          <p:spPr>
            <a:xfrm>
              <a:off x="97542" y="1885475"/>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52" name="TextBox 51"/>
            <p:cNvSpPr txBox="1"/>
            <p:nvPr/>
          </p:nvSpPr>
          <p:spPr>
            <a:xfrm>
              <a:off x="97542" y="1601720"/>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53" name="TextBox 52"/>
            <p:cNvSpPr txBox="1"/>
            <p:nvPr/>
          </p:nvSpPr>
          <p:spPr>
            <a:xfrm>
              <a:off x="97542" y="1348521"/>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54" name="TextBox 53"/>
            <p:cNvSpPr txBox="1"/>
            <p:nvPr/>
          </p:nvSpPr>
          <p:spPr>
            <a:xfrm>
              <a:off x="97542" y="1075119"/>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55" name="TextBox 54"/>
            <p:cNvSpPr txBox="1"/>
            <p:nvPr/>
          </p:nvSpPr>
          <p:spPr>
            <a:xfrm>
              <a:off x="97542" y="810933"/>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56" name="TextBox 55"/>
            <p:cNvSpPr txBox="1"/>
            <p:nvPr/>
          </p:nvSpPr>
          <p:spPr>
            <a:xfrm>
              <a:off x="102127" y="5914522"/>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57" name="TextBox 56"/>
            <p:cNvSpPr txBox="1"/>
            <p:nvPr/>
          </p:nvSpPr>
          <p:spPr>
            <a:xfrm>
              <a:off x="102127" y="617263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58" name="TextBox 57"/>
            <p:cNvSpPr txBox="1"/>
            <p:nvPr/>
          </p:nvSpPr>
          <p:spPr>
            <a:xfrm>
              <a:off x="97542" y="6441012"/>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59" name="TextBox 58"/>
            <p:cNvSpPr txBox="1"/>
            <p:nvPr/>
          </p:nvSpPr>
          <p:spPr>
            <a:xfrm>
              <a:off x="287116" y="6616844"/>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60" name="Content Placeholder 2"/>
          <p:cNvSpPr>
            <a:spLocks noGrp="1"/>
          </p:cNvSpPr>
          <p:nvPr>
            <p:ph idx="1"/>
          </p:nvPr>
        </p:nvSpPr>
        <p:spPr>
          <a:xfrm>
            <a:off x="4792174" y="4927832"/>
            <a:ext cx="3791825"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50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pic>
        <p:nvPicPr>
          <p:cNvPr id="2" name="Picture 1" descr="p08_DT_theta_1996122600_28.png"/>
          <p:cNvPicPr>
            <a:picLocks noChangeAspect="1"/>
          </p:cNvPicPr>
          <p:nvPr/>
        </p:nvPicPr>
        <p:blipFill rotWithShape="1">
          <a:blip r:embed="rId4">
            <a:extLst>
              <a:ext uri="{28A0092B-C50C-407E-A947-70E740481C1C}">
                <a14:useLocalDpi xmlns:a14="http://schemas.microsoft.com/office/drawing/2010/main" val="0"/>
              </a:ext>
            </a:extLst>
          </a:blip>
          <a:srcRect t="17697" b="5747"/>
          <a:stretch/>
        </p:blipFill>
        <p:spPr>
          <a:xfrm>
            <a:off x="526870" y="969158"/>
            <a:ext cx="3807611" cy="2788920"/>
          </a:xfrm>
          <a:prstGeom prst="rect">
            <a:avLst/>
          </a:prstGeom>
        </p:spPr>
      </p:pic>
      <p:pic>
        <p:nvPicPr>
          <p:cNvPr id="3" name="Picture 2" descr="p10_DT_theta_1996122600_28.png"/>
          <p:cNvPicPr>
            <a:picLocks noChangeAspect="1"/>
          </p:cNvPicPr>
          <p:nvPr/>
        </p:nvPicPr>
        <p:blipFill rotWithShape="1">
          <a:blip r:embed="rId5">
            <a:extLst>
              <a:ext uri="{28A0092B-C50C-407E-A947-70E740481C1C}">
                <a14:useLocalDpi xmlns:a14="http://schemas.microsoft.com/office/drawing/2010/main" val="0"/>
              </a:ext>
            </a:extLst>
          </a:blip>
          <a:srcRect t="17697" b="5747"/>
          <a:stretch/>
        </p:blipFill>
        <p:spPr>
          <a:xfrm>
            <a:off x="526870" y="4034404"/>
            <a:ext cx="3807611" cy="2788920"/>
          </a:xfrm>
          <a:prstGeom prst="rect">
            <a:avLst/>
          </a:prstGeom>
        </p:spPr>
      </p:pic>
      <p:pic>
        <p:nvPicPr>
          <p:cNvPr id="4" name="Picture 3" descr="DT_theta_1deg_64.png"/>
          <p:cNvPicPr>
            <a:picLocks noChangeAspect="1"/>
          </p:cNvPicPr>
          <p:nvPr/>
        </p:nvPicPr>
        <p:blipFill rotWithShape="1">
          <a:blip r:embed="rId6">
            <a:extLst>
              <a:ext uri="{28A0092B-C50C-407E-A947-70E740481C1C}">
                <a14:useLocalDpi xmlns:a14="http://schemas.microsoft.com/office/drawing/2010/main" val="0"/>
              </a:ext>
            </a:extLst>
          </a:blip>
          <a:srcRect t="17696" b="5748"/>
          <a:stretch/>
        </p:blipFill>
        <p:spPr>
          <a:xfrm>
            <a:off x="4771524" y="969158"/>
            <a:ext cx="3820562" cy="2788920"/>
          </a:xfrm>
          <a:prstGeom prst="rect">
            <a:avLst/>
          </a:prstGeom>
        </p:spPr>
      </p:pic>
      <p:sp>
        <p:nvSpPr>
          <p:cNvPr id="61" name="Rectangle 60"/>
          <p:cNvSpPr/>
          <p:nvPr/>
        </p:nvSpPr>
        <p:spPr>
          <a:xfrm>
            <a:off x="1578464" y="1245367"/>
            <a:ext cx="1182460" cy="523220"/>
          </a:xfrm>
          <a:prstGeom prst="rect">
            <a:avLst/>
          </a:prstGeom>
          <a:noFill/>
        </p:spPr>
        <p:txBody>
          <a:bodyPr wrap="none" lIns="91440" tIns="45720" rIns="91440" bIns="45720">
            <a:spAutoFit/>
          </a:bodyPr>
          <a:lstStyle/>
          <a:p>
            <a:pPr algn="ctr"/>
            <a:r>
              <a:rPr lang="en-US" sz="2800" b="1"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TPV 2</a:t>
            </a:r>
            <a:endParaRPr lang="en-US" sz="32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cxnSp>
        <p:nvCxnSpPr>
          <p:cNvPr id="62" name="Straight Arrow Connector 61"/>
          <p:cNvCxnSpPr/>
          <p:nvPr/>
        </p:nvCxnSpPr>
        <p:spPr>
          <a:xfrm>
            <a:off x="2336302" y="1716463"/>
            <a:ext cx="329375" cy="307130"/>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64" name="Rectangle 63"/>
          <p:cNvSpPr/>
          <p:nvPr/>
        </p:nvSpPr>
        <p:spPr>
          <a:xfrm>
            <a:off x="6065685" y="1478609"/>
            <a:ext cx="1182460" cy="523220"/>
          </a:xfrm>
          <a:prstGeom prst="rect">
            <a:avLst/>
          </a:prstGeom>
          <a:noFill/>
        </p:spPr>
        <p:txBody>
          <a:bodyPr wrap="none" lIns="91440" tIns="45720" rIns="91440" bIns="45720">
            <a:spAutoFit/>
          </a:bodyPr>
          <a:lstStyle/>
          <a:p>
            <a:pPr algn="ctr"/>
            <a:r>
              <a:rPr lang="en-US" sz="2800" b="1"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TPV 2</a:t>
            </a:r>
            <a:endParaRPr lang="en-US" sz="32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cxnSp>
        <p:nvCxnSpPr>
          <p:cNvPr id="65" name="Straight Arrow Connector 64"/>
          <p:cNvCxnSpPr/>
          <p:nvPr/>
        </p:nvCxnSpPr>
        <p:spPr>
          <a:xfrm>
            <a:off x="6604000" y="1885475"/>
            <a:ext cx="141039" cy="327370"/>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p:nvPr/>
        </p:nvCxnSpPr>
        <p:spPr>
          <a:xfrm flipH="1">
            <a:off x="3022144" y="1905204"/>
            <a:ext cx="444407" cy="287936"/>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72" name="Rectangle 71"/>
          <p:cNvSpPr/>
          <p:nvPr/>
        </p:nvSpPr>
        <p:spPr>
          <a:xfrm>
            <a:off x="3011561" y="1454853"/>
            <a:ext cx="1182460" cy="523220"/>
          </a:xfrm>
          <a:prstGeom prst="rect">
            <a:avLst/>
          </a:prstGeom>
          <a:noFill/>
        </p:spPr>
        <p:txBody>
          <a:bodyPr wrap="none" lIns="91440" tIns="45720" rIns="91440" bIns="45720">
            <a:spAutoFit/>
          </a:bodyPr>
          <a:lstStyle/>
          <a:p>
            <a:pPr algn="ctr"/>
            <a:r>
              <a:rPr lang="en-US" sz="2800" b="1"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TPV 1</a:t>
            </a:r>
            <a:endParaRPr lang="en-US" sz="32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73" name="Rectangle 72"/>
          <p:cNvSpPr/>
          <p:nvPr/>
        </p:nvSpPr>
        <p:spPr>
          <a:xfrm>
            <a:off x="1153842" y="4431054"/>
            <a:ext cx="1182460" cy="523220"/>
          </a:xfrm>
          <a:prstGeom prst="rect">
            <a:avLst/>
          </a:prstGeom>
          <a:noFill/>
        </p:spPr>
        <p:txBody>
          <a:bodyPr wrap="none" lIns="91440" tIns="45720" rIns="91440" bIns="45720">
            <a:spAutoFit/>
          </a:bodyPr>
          <a:lstStyle/>
          <a:p>
            <a:pPr algn="ctr"/>
            <a:r>
              <a:rPr lang="en-US" sz="2800" b="1"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TPV 2</a:t>
            </a:r>
            <a:endParaRPr lang="en-US" sz="32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cxnSp>
        <p:nvCxnSpPr>
          <p:cNvPr id="74" name="Straight Arrow Connector 73"/>
          <p:cNvCxnSpPr/>
          <p:nvPr/>
        </p:nvCxnSpPr>
        <p:spPr>
          <a:xfrm>
            <a:off x="1911680" y="4902150"/>
            <a:ext cx="329375" cy="307130"/>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flipH="1">
            <a:off x="2937480" y="5250341"/>
            <a:ext cx="444407" cy="287936"/>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76" name="Rectangle 75"/>
          <p:cNvSpPr/>
          <p:nvPr/>
        </p:nvSpPr>
        <p:spPr>
          <a:xfrm>
            <a:off x="2926897" y="4799990"/>
            <a:ext cx="1182460" cy="523220"/>
          </a:xfrm>
          <a:prstGeom prst="rect">
            <a:avLst/>
          </a:prstGeom>
          <a:noFill/>
        </p:spPr>
        <p:txBody>
          <a:bodyPr wrap="none" lIns="91440" tIns="45720" rIns="91440" bIns="45720">
            <a:spAutoFit/>
          </a:bodyPr>
          <a:lstStyle/>
          <a:p>
            <a:pPr algn="ctr"/>
            <a:r>
              <a:rPr lang="en-US" sz="2800" b="1"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TPV 1</a:t>
            </a:r>
            <a:endParaRPr lang="en-US" sz="32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cxnSp>
        <p:nvCxnSpPr>
          <p:cNvPr id="77" name="Straight Arrow Connector 76"/>
          <p:cNvCxnSpPr/>
          <p:nvPr/>
        </p:nvCxnSpPr>
        <p:spPr>
          <a:xfrm flipH="1">
            <a:off x="7346852" y="1832335"/>
            <a:ext cx="444407" cy="287936"/>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78" name="Rectangle 77"/>
          <p:cNvSpPr/>
          <p:nvPr/>
        </p:nvSpPr>
        <p:spPr>
          <a:xfrm>
            <a:off x="7336269" y="1381984"/>
            <a:ext cx="1182460" cy="523220"/>
          </a:xfrm>
          <a:prstGeom prst="rect">
            <a:avLst/>
          </a:prstGeom>
          <a:noFill/>
        </p:spPr>
        <p:txBody>
          <a:bodyPr wrap="none" lIns="91440" tIns="45720" rIns="91440" bIns="45720">
            <a:spAutoFit/>
          </a:bodyPr>
          <a:lstStyle/>
          <a:p>
            <a:pPr algn="ctr"/>
            <a:r>
              <a:rPr lang="en-US" sz="2800" b="1"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TPV 1</a:t>
            </a:r>
            <a:endParaRPr lang="en-US" sz="32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6594884"/>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1688954" y="6463861"/>
            <a:ext cx="797186" cy="2296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a:spLocks noGrp="1"/>
          </p:cNvSpPr>
          <p:nvPr>
            <p:ph type="title"/>
          </p:nvPr>
        </p:nvSpPr>
        <p:spPr>
          <a:xfrm>
            <a:off x="334283" y="-33716"/>
            <a:ext cx="8891111"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Best and Worst Comparison</a:t>
            </a:r>
            <a:endParaRPr lang="en-US" sz="2800" b="1" dirty="0">
              <a:solidFill>
                <a:srgbClr val="FF0000"/>
              </a:solidFill>
              <a:latin typeface="Arial" panose="020B0604020202020204" pitchFamily="34" charset="0"/>
              <a:cs typeface="Arial" panose="020B0604020202020204" pitchFamily="34" charset="0"/>
            </a:endParaRPr>
          </a:p>
        </p:txBody>
      </p:sp>
      <p:sp>
        <p:nvSpPr>
          <p:cNvPr id="63"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1200 </a:t>
            </a:r>
            <a:r>
              <a:rPr lang="en-US" sz="2400" dirty="0" smtClean="0">
                <a:latin typeface="Arial" panose="020B0604020202020204" pitchFamily="34" charset="0"/>
                <a:cs typeface="Arial" panose="020B0604020202020204" pitchFamily="34" charset="0"/>
              </a:rPr>
              <a:t>UTC </a:t>
            </a:r>
            <a:r>
              <a:rPr lang="en-US" sz="2400" dirty="0" smtClean="0">
                <a:latin typeface="Arial" panose="020B0604020202020204" pitchFamily="34" charset="0"/>
                <a:cs typeface="Arial" panose="020B0604020202020204" pitchFamily="34" charset="0"/>
              </a:rPr>
              <a:t>30</a:t>
            </a:r>
            <a:r>
              <a:rPr lang="en-US" sz="2400" dirty="0" smtClean="0">
                <a:latin typeface="Arial" panose="020B0604020202020204" pitchFamily="34" charset="0"/>
                <a:cs typeface="Arial" panose="020B0604020202020204" pitchFamily="34" charset="0"/>
              </a:rPr>
              <a:t> Dec 1996</a:t>
            </a:r>
            <a:endParaRPr lang="en-US" sz="2400" dirty="0">
              <a:latin typeface="Arial" panose="020B0604020202020204" pitchFamily="34" charset="0"/>
              <a:cs typeface="Arial" panose="020B0604020202020204" pitchFamily="34" charset="0"/>
            </a:endParaRPr>
          </a:p>
        </p:txBody>
      </p:sp>
      <p:sp>
        <p:nvSpPr>
          <p:cNvPr id="91" name="TextBox 90"/>
          <p:cNvSpPr txBox="1"/>
          <p:nvPr/>
        </p:nvSpPr>
        <p:spPr>
          <a:xfrm>
            <a:off x="544105" y="688504"/>
            <a:ext cx="3769238" cy="307777"/>
          </a:xfrm>
          <a:prstGeom prst="rect">
            <a:avLst/>
          </a:prstGeom>
          <a:noFill/>
        </p:spPr>
        <p:txBody>
          <a:bodyPr wrap="square" rtlCol="0">
            <a:spAutoFit/>
          </a:bodyPr>
          <a:lstStyle/>
          <a:p>
            <a:pPr algn="ctr"/>
            <a:r>
              <a:rPr lang="en-US" sz="1400" b="1" dirty="0" smtClean="0">
                <a:solidFill>
                  <a:srgbClr val="0000FF"/>
                </a:solidFill>
                <a:latin typeface="Arial"/>
                <a:cs typeface="Arial"/>
              </a:rPr>
              <a:t>Best GEFS Member</a:t>
            </a:r>
            <a:endParaRPr lang="en-US" sz="1400" b="1" dirty="0">
              <a:solidFill>
                <a:srgbClr val="0000FF"/>
              </a:solidFill>
              <a:latin typeface="Arial"/>
              <a:cs typeface="Arial"/>
            </a:endParaRPr>
          </a:p>
        </p:txBody>
      </p:sp>
      <p:sp>
        <p:nvSpPr>
          <p:cNvPr id="92" name="TextBox 91"/>
          <p:cNvSpPr txBox="1"/>
          <p:nvPr/>
        </p:nvSpPr>
        <p:spPr>
          <a:xfrm>
            <a:off x="544105" y="3758325"/>
            <a:ext cx="3769238" cy="307777"/>
          </a:xfrm>
          <a:prstGeom prst="rect">
            <a:avLst/>
          </a:prstGeom>
          <a:noFill/>
        </p:spPr>
        <p:txBody>
          <a:bodyPr wrap="square" rtlCol="0">
            <a:spAutoFit/>
          </a:bodyPr>
          <a:lstStyle/>
          <a:p>
            <a:pPr algn="ctr"/>
            <a:r>
              <a:rPr lang="en-US" sz="1400" b="1" dirty="0" smtClean="0">
                <a:solidFill>
                  <a:srgbClr val="FF0000"/>
                </a:solidFill>
                <a:latin typeface="Arial"/>
                <a:cs typeface="Arial"/>
              </a:rPr>
              <a:t>Worst</a:t>
            </a:r>
            <a:r>
              <a:rPr lang="en-US" sz="1400" b="1" dirty="0" smtClean="0">
                <a:solidFill>
                  <a:srgbClr val="FF0000"/>
                </a:solidFill>
                <a:latin typeface="Arial"/>
                <a:cs typeface="Arial"/>
              </a:rPr>
              <a:t> GEFS Member</a:t>
            </a:r>
            <a:endParaRPr lang="en-US" sz="1400" b="1" dirty="0">
              <a:solidFill>
                <a:srgbClr val="FF0000"/>
              </a:solidFill>
              <a:latin typeface="Arial"/>
              <a:cs typeface="Arial"/>
            </a:endParaRPr>
          </a:p>
        </p:txBody>
      </p:sp>
      <p:sp>
        <p:nvSpPr>
          <p:cNvPr id="93" name="TextBox 92"/>
          <p:cNvSpPr txBox="1"/>
          <p:nvPr/>
        </p:nvSpPr>
        <p:spPr>
          <a:xfrm>
            <a:off x="4792174" y="688504"/>
            <a:ext cx="3769238" cy="307777"/>
          </a:xfrm>
          <a:prstGeom prst="rect">
            <a:avLst/>
          </a:prstGeom>
          <a:noFill/>
        </p:spPr>
        <p:txBody>
          <a:bodyPr wrap="square" rtlCol="0">
            <a:spAutoFit/>
          </a:bodyPr>
          <a:lstStyle/>
          <a:p>
            <a:pPr algn="ctr"/>
            <a:r>
              <a:rPr lang="en-US" sz="1400" b="1" dirty="0" smtClean="0">
                <a:latin typeface="Arial"/>
                <a:cs typeface="Arial"/>
              </a:rPr>
              <a:t>ERA-Interim</a:t>
            </a:r>
            <a:endParaRPr lang="en-US" sz="1400" b="1" dirty="0">
              <a:latin typeface="Arial"/>
              <a:cs typeface="Arial"/>
            </a:endParaRPr>
          </a:p>
        </p:txBody>
      </p:sp>
      <p:grpSp>
        <p:nvGrpSpPr>
          <p:cNvPr id="34" name="Group 33"/>
          <p:cNvGrpSpPr/>
          <p:nvPr/>
        </p:nvGrpSpPr>
        <p:grpSpPr>
          <a:xfrm>
            <a:off x="25267" y="728568"/>
            <a:ext cx="585907" cy="6119108"/>
            <a:chOff x="97542" y="728568"/>
            <a:chExt cx="585907" cy="6119108"/>
          </a:xfrm>
        </p:grpSpPr>
        <p:pic>
          <p:nvPicPr>
            <p:cNvPr id="35" name="Picture 34" descr="DT_theta_na_0.png"/>
            <p:cNvPicPr>
              <a:picLocks/>
            </p:cNvPicPr>
            <p:nvPr/>
          </p:nvPicPr>
          <p:blipFill rotWithShape="1">
            <a:blip r:embed="rId3">
              <a:extLst>
                <a:ext uri="{28A0092B-C50C-407E-A947-70E740481C1C}">
                  <a14:useLocalDpi xmlns:a14="http://schemas.microsoft.com/office/drawing/2010/main" val="0"/>
                </a:ext>
              </a:extLst>
            </a:blip>
            <a:srcRect l="7937" t="96667" r="11685" b="1296"/>
            <a:stretch/>
          </p:blipFill>
          <p:spPr>
            <a:xfrm rot="16200000">
              <a:off x="-2500536" y="3631788"/>
              <a:ext cx="5943600" cy="137160"/>
            </a:xfrm>
            <a:prstGeom prst="rect">
              <a:avLst/>
            </a:prstGeom>
          </p:spPr>
        </p:pic>
        <p:sp>
          <p:nvSpPr>
            <p:cNvPr id="37" name="TextBox 36"/>
            <p:cNvSpPr txBox="1"/>
            <p:nvPr/>
          </p:nvSpPr>
          <p:spPr>
            <a:xfrm>
              <a:off x="97542" y="5635761"/>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38" name="TextBox 37"/>
            <p:cNvSpPr txBox="1"/>
            <p:nvPr/>
          </p:nvSpPr>
          <p:spPr>
            <a:xfrm>
              <a:off x="97542" y="5364805"/>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39" name="TextBox 38"/>
            <p:cNvSpPr txBox="1"/>
            <p:nvPr/>
          </p:nvSpPr>
          <p:spPr>
            <a:xfrm>
              <a:off x="97542" y="5091376"/>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40" name="TextBox 39"/>
            <p:cNvSpPr txBox="1"/>
            <p:nvPr/>
          </p:nvSpPr>
          <p:spPr>
            <a:xfrm>
              <a:off x="97542" y="4836941"/>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41" name="TextBox 40"/>
            <p:cNvSpPr txBox="1"/>
            <p:nvPr/>
          </p:nvSpPr>
          <p:spPr>
            <a:xfrm>
              <a:off x="102127" y="456025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42" name="TextBox 41"/>
            <p:cNvSpPr txBox="1"/>
            <p:nvPr/>
          </p:nvSpPr>
          <p:spPr>
            <a:xfrm>
              <a:off x="102127" y="4291066"/>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43" name="TextBox 42"/>
            <p:cNvSpPr txBox="1"/>
            <p:nvPr/>
          </p:nvSpPr>
          <p:spPr>
            <a:xfrm>
              <a:off x="97542" y="4032956"/>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44" name="TextBox 43"/>
            <p:cNvSpPr txBox="1"/>
            <p:nvPr/>
          </p:nvSpPr>
          <p:spPr>
            <a:xfrm>
              <a:off x="102127" y="3761255"/>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45" name="TextBox 44"/>
            <p:cNvSpPr txBox="1"/>
            <p:nvPr/>
          </p:nvSpPr>
          <p:spPr>
            <a:xfrm>
              <a:off x="102127" y="348576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46" name="TextBox 45"/>
            <p:cNvSpPr txBox="1"/>
            <p:nvPr/>
          </p:nvSpPr>
          <p:spPr>
            <a:xfrm>
              <a:off x="97542" y="321233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47" name="TextBox 46"/>
            <p:cNvSpPr txBox="1"/>
            <p:nvPr/>
          </p:nvSpPr>
          <p:spPr>
            <a:xfrm>
              <a:off x="102127" y="2959216"/>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48" name="TextBox 47"/>
            <p:cNvSpPr txBox="1"/>
            <p:nvPr/>
          </p:nvSpPr>
          <p:spPr>
            <a:xfrm>
              <a:off x="102127" y="2690780"/>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49" name="TextBox 48"/>
            <p:cNvSpPr txBox="1"/>
            <p:nvPr/>
          </p:nvSpPr>
          <p:spPr>
            <a:xfrm>
              <a:off x="97542" y="2407025"/>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50" name="TextBox 49"/>
            <p:cNvSpPr txBox="1"/>
            <p:nvPr/>
          </p:nvSpPr>
          <p:spPr>
            <a:xfrm>
              <a:off x="102127" y="2153908"/>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51" name="TextBox 50"/>
            <p:cNvSpPr txBox="1"/>
            <p:nvPr/>
          </p:nvSpPr>
          <p:spPr>
            <a:xfrm>
              <a:off x="97542" y="1885475"/>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52" name="TextBox 51"/>
            <p:cNvSpPr txBox="1"/>
            <p:nvPr/>
          </p:nvSpPr>
          <p:spPr>
            <a:xfrm>
              <a:off x="97542" y="1601720"/>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53" name="TextBox 52"/>
            <p:cNvSpPr txBox="1"/>
            <p:nvPr/>
          </p:nvSpPr>
          <p:spPr>
            <a:xfrm>
              <a:off x="97542" y="1348521"/>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54" name="TextBox 53"/>
            <p:cNvSpPr txBox="1"/>
            <p:nvPr/>
          </p:nvSpPr>
          <p:spPr>
            <a:xfrm>
              <a:off x="97542" y="1075119"/>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55" name="TextBox 54"/>
            <p:cNvSpPr txBox="1"/>
            <p:nvPr/>
          </p:nvSpPr>
          <p:spPr>
            <a:xfrm>
              <a:off x="97542" y="810933"/>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56" name="TextBox 55"/>
            <p:cNvSpPr txBox="1"/>
            <p:nvPr/>
          </p:nvSpPr>
          <p:spPr>
            <a:xfrm>
              <a:off x="102127" y="5914522"/>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57" name="TextBox 56"/>
            <p:cNvSpPr txBox="1"/>
            <p:nvPr/>
          </p:nvSpPr>
          <p:spPr>
            <a:xfrm>
              <a:off x="102127" y="617263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58" name="TextBox 57"/>
            <p:cNvSpPr txBox="1"/>
            <p:nvPr/>
          </p:nvSpPr>
          <p:spPr>
            <a:xfrm>
              <a:off x="97542" y="6441012"/>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59" name="TextBox 58"/>
            <p:cNvSpPr txBox="1"/>
            <p:nvPr/>
          </p:nvSpPr>
          <p:spPr>
            <a:xfrm>
              <a:off x="287116" y="6616844"/>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60" name="Content Placeholder 2"/>
          <p:cNvSpPr>
            <a:spLocks noGrp="1"/>
          </p:cNvSpPr>
          <p:nvPr>
            <p:ph idx="1"/>
          </p:nvPr>
        </p:nvSpPr>
        <p:spPr>
          <a:xfrm>
            <a:off x="4792174" y="4927832"/>
            <a:ext cx="3791825"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50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pic>
        <p:nvPicPr>
          <p:cNvPr id="6" name="Picture 5" descr="DT_theta_1deg_66.png"/>
          <p:cNvPicPr>
            <a:picLocks noChangeAspect="1"/>
          </p:cNvPicPr>
          <p:nvPr/>
        </p:nvPicPr>
        <p:blipFill rotWithShape="1">
          <a:blip r:embed="rId4">
            <a:extLst>
              <a:ext uri="{28A0092B-C50C-407E-A947-70E740481C1C}">
                <a14:useLocalDpi xmlns:a14="http://schemas.microsoft.com/office/drawing/2010/main" val="0"/>
              </a:ext>
            </a:extLst>
          </a:blip>
          <a:srcRect t="17697" b="5747"/>
          <a:stretch/>
        </p:blipFill>
        <p:spPr>
          <a:xfrm>
            <a:off x="4771825" y="962398"/>
            <a:ext cx="3820562" cy="2788920"/>
          </a:xfrm>
          <a:prstGeom prst="rect">
            <a:avLst/>
          </a:prstGeom>
        </p:spPr>
      </p:pic>
      <p:pic>
        <p:nvPicPr>
          <p:cNvPr id="7" name="Picture 6" descr="p08_DT_theta_1996122600_30.png"/>
          <p:cNvPicPr>
            <a:picLocks noChangeAspect="1"/>
          </p:cNvPicPr>
          <p:nvPr/>
        </p:nvPicPr>
        <p:blipFill rotWithShape="1">
          <a:blip r:embed="rId5">
            <a:extLst>
              <a:ext uri="{28A0092B-C50C-407E-A947-70E740481C1C}">
                <a14:useLocalDpi xmlns:a14="http://schemas.microsoft.com/office/drawing/2010/main" val="0"/>
              </a:ext>
            </a:extLst>
          </a:blip>
          <a:srcRect t="17697" b="5747"/>
          <a:stretch/>
        </p:blipFill>
        <p:spPr>
          <a:xfrm>
            <a:off x="526870" y="962398"/>
            <a:ext cx="3807611" cy="2788920"/>
          </a:xfrm>
          <a:prstGeom prst="rect">
            <a:avLst/>
          </a:prstGeom>
        </p:spPr>
      </p:pic>
      <p:pic>
        <p:nvPicPr>
          <p:cNvPr id="8" name="Picture 7" descr="p10_DT_theta_1996122600_30.png"/>
          <p:cNvPicPr>
            <a:picLocks noChangeAspect="1"/>
          </p:cNvPicPr>
          <p:nvPr/>
        </p:nvPicPr>
        <p:blipFill rotWithShape="1">
          <a:blip r:embed="rId6">
            <a:extLst>
              <a:ext uri="{28A0092B-C50C-407E-A947-70E740481C1C}">
                <a14:useLocalDpi xmlns:a14="http://schemas.microsoft.com/office/drawing/2010/main" val="0"/>
              </a:ext>
            </a:extLst>
          </a:blip>
          <a:srcRect t="17697" b="5747"/>
          <a:stretch/>
        </p:blipFill>
        <p:spPr>
          <a:xfrm>
            <a:off x="526870" y="4032289"/>
            <a:ext cx="3807611" cy="2788920"/>
          </a:xfrm>
          <a:prstGeom prst="rect">
            <a:avLst/>
          </a:prstGeom>
        </p:spPr>
      </p:pic>
      <p:sp>
        <p:nvSpPr>
          <p:cNvPr id="61" name="Rectangle 60"/>
          <p:cNvSpPr/>
          <p:nvPr/>
        </p:nvSpPr>
        <p:spPr>
          <a:xfrm>
            <a:off x="1291688" y="1866100"/>
            <a:ext cx="1182460" cy="523220"/>
          </a:xfrm>
          <a:prstGeom prst="rect">
            <a:avLst/>
          </a:prstGeom>
          <a:noFill/>
        </p:spPr>
        <p:txBody>
          <a:bodyPr wrap="none" lIns="91440" tIns="45720" rIns="91440" bIns="45720">
            <a:spAutoFit/>
          </a:bodyPr>
          <a:lstStyle/>
          <a:p>
            <a:pPr algn="ctr"/>
            <a:r>
              <a:rPr lang="en-US" sz="2800" b="1"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TPV 2</a:t>
            </a:r>
            <a:endParaRPr lang="en-US" sz="32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cxnSp>
        <p:nvCxnSpPr>
          <p:cNvPr id="62" name="Straight Arrow Connector 61"/>
          <p:cNvCxnSpPr/>
          <p:nvPr/>
        </p:nvCxnSpPr>
        <p:spPr>
          <a:xfrm>
            <a:off x="2387807" y="2142336"/>
            <a:ext cx="424463" cy="6281"/>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64" name="Rectangle 63"/>
          <p:cNvSpPr/>
          <p:nvPr/>
        </p:nvSpPr>
        <p:spPr>
          <a:xfrm>
            <a:off x="5772560" y="1504344"/>
            <a:ext cx="1532240" cy="523220"/>
          </a:xfrm>
          <a:prstGeom prst="rect">
            <a:avLst/>
          </a:prstGeom>
          <a:noFill/>
        </p:spPr>
        <p:txBody>
          <a:bodyPr wrap="none" lIns="91440" tIns="45720" rIns="91440" bIns="45720">
            <a:spAutoFit/>
          </a:bodyPr>
          <a:lstStyle/>
          <a:p>
            <a:pPr algn="ctr"/>
            <a:r>
              <a:rPr lang="en-US" sz="2800" b="1"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“TPV 2”</a:t>
            </a:r>
            <a:endParaRPr lang="en-US" sz="32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cxnSp>
        <p:nvCxnSpPr>
          <p:cNvPr id="65" name="Straight Arrow Connector 64"/>
          <p:cNvCxnSpPr/>
          <p:nvPr/>
        </p:nvCxnSpPr>
        <p:spPr>
          <a:xfrm>
            <a:off x="6741583" y="1964066"/>
            <a:ext cx="437102" cy="316473"/>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p:nvPr/>
        </p:nvCxnSpPr>
        <p:spPr>
          <a:xfrm flipH="1">
            <a:off x="3162604" y="5164181"/>
            <a:ext cx="444407" cy="287936"/>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72" name="Rectangle 71"/>
          <p:cNvSpPr/>
          <p:nvPr/>
        </p:nvSpPr>
        <p:spPr>
          <a:xfrm>
            <a:off x="3152021" y="4713830"/>
            <a:ext cx="1182460" cy="523220"/>
          </a:xfrm>
          <a:prstGeom prst="rect">
            <a:avLst/>
          </a:prstGeom>
          <a:noFill/>
        </p:spPr>
        <p:txBody>
          <a:bodyPr wrap="none" lIns="91440" tIns="45720" rIns="91440" bIns="45720">
            <a:spAutoFit/>
          </a:bodyPr>
          <a:lstStyle/>
          <a:p>
            <a:pPr algn="ctr"/>
            <a:r>
              <a:rPr lang="en-US" sz="2800" b="1"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TPV 1</a:t>
            </a:r>
            <a:endParaRPr lang="en-US" sz="32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73" name="Rectangle 72"/>
          <p:cNvSpPr/>
          <p:nvPr/>
        </p:nvSpPr>
        <p:spPr>
          <a:xfrm>
            <a:off x="1400613" y="4602584"/>
            <a:ext cx="1532240" cy="523220"/>
          </a:xfrm>
          <a:prstGeom prst="rect">
            <a:avLst/>
          </a:prstGeom>
          <a:noFill/>
        </p:spPr>
        <p:txBody>
          <a:bodyPr wrap="none" lIns="91440" tIns="45720" rIns="91440" bIns="45720">
            <a:spAutoFit/>
          </a:bodyPr>
          <a:lstStyle/>
          <a:p>
            <a:pPr algn="ctr"/>
            <a:r>
              <a:rPr lang="en-US" sz="2800" b="1"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“TPV 2”</a:t>
            </a:r>
            <a:endParaRPr lang="en-US" sz="32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cxnSp>
        <p:nvCxnSpPr>
          <p:cNvPr id="74" name="Straight Arrow Connector 73"/>
          <p:cNvCxnSpPr/>
          <p:nvPr/>
        </p:nvCxnSpPr>
        <p:spPr>
          <a:xfrm>
            <a:off x="2333341" y="5073680"/>
            <a:ext cx="329375" cy="307130"/>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flipH="1">
            <a:off x="7311609" y="1506837"/>
            <a:ext cx="444407" cy="287936"/>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76" name="Rectangle 75"/>
          <p:cNvSpPr/>
          <p:nvPr/>
        </p:nvSpPr>
        <p:spPr>
          <a:xfrm>
            <a:off x="7301026" y="1056486"/>
            <a:ext cx="1182460" cy="523220"/>
          </a:xfrm>
          <a:prstGeom prst="rect">
            <a:avLst/>
          </a:prstGeom>
          <a:noFill/>
        </p:spPr>
        <p:txBody>
          <a:bodyPr wrap="none" lIns="91440" tIns="45720" rIns="91440" bIns="45720">
            <a:spAutoFit/>
          </a:bodyPr>
          <a:lstStyle/>
          <a:p>
            <a:pPr algn="ctr"/>
            <a:r>
              <a:rPr lang="en-US" sz="2800" b="1"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TPV 1</a:t>
            </a:r>
            <a:endParaRPr lang="en-US" sz="32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cxnSp>
        <p:nvCxnSpPr>
          <p:cNvPr id="77" name="Straight Arrow Connector 76"/>
          <p:cNvCxnSpPr/>
          <p:nvPr/>
        </p:nvCxnSpPr>
        <p:spPr>
          <a:xfrm flipH="1">
            <a:off x="3152021" y="1790461"/>
            <a:ext cx="465574" cy="95014"/>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78" name="Rectangle 77"/>
          <p:cNvSpPr/>
          <p:nvPr/>
        </p:nvSpPr>
        <p:spPr>
          <a:xfrm>
            <a:off x="2934799" y="1340110"/>
            <a:ext cx="1532240" cy="523220"/>
          </a:xfrm>
          <a:prstGeom prst="rect">
            <a:avLst/>
          </a:prstGeom>
          <a:noFill/>
        </p:spPr>
        <p:txBody>
          <a:bodyPr wrap="none" lIns="91440" tIns="45720" rIns="91440" bIns="45720">
            <a:spAutoFit/>
          </a:bodyPr>
          <a:lstStyle/>
          <a:p>
            <a:pPr algn="ctr"/>
            <a:r>
              <a:rPr lang="en-US" sz="2800" b="1"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“TPV 1”</a:t>
            </a:r>
            <a:endParaRPr lang="en-US" sz="32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7324986"/>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1688954" y="6463861"/>
            <a:ext cx="797186" cy="2296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a:spLocks noGrp="1"/>
          </p:cNvSpPr>
          <p:nvPr>
            <p:ph type="title"/>
          </p:nvPr>
        </p:nvSpPr>
        <p:spPr>
          <a:xfrm>
            <a:off x="334283" y="-33716"/>
            <a:ext cx="8891111"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Best and Worst Comparison</a:t>
            </a:r>
            <a:endParaRPr lang="en-US" sz="2800" b="1" dirty="0">
              <a:solidFill>
                <a:srgbClr val="FF0000"/>
              </a:solidFill>
              <a:latin typeface="Arial" panose="020B0604020202020204" pitchFamily="34" charset="0"/>
              <a:cs typeface="Arial" panose="020B0604020202020204" pitchFamily="34" charset="0"/>
            </a:endParaRPr>
          </a:p>
        </p:txBody>
      </p:sp>
      <p:sp>
        <p:nvSpPr>
          <p:cNvPr id="63"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a:t>
            </a:r>
            <a:r>
              <a:rPr lang="en-US" sz="2400" dirty="0" smtClean="0">
                <a:latin typeface="Arial" panose="020B0604020202020204" pitchFamily="34" charset="0"/>
                <a:cs typeface="Arial" panose="020B0604020202020204" pitchFamily="34" charset="0"/>
              </a:rPr>
              <a:t>00 </a:t>
            </a:r>
            <a:r>
              <a:rPr lang="en-US" sz="2400" dirty="0" smtClean="0">
                <a:latin typeface="Arial" panose="020B0604020202020204" pitchFamily="34" charset="0"/>
                <a:cs typeface="Arial" panose="020B0604020202020204" pitchFamily="34" charset="0"/>
              </a:rPr>
              <a:t>UTC </a:t>
            </a:r>
            <a:r>
              <a:rPr lang="en-US" sz="2400" dirty="0" smtClean="0">
                <a:latin typeface="Arial" panose="020B0604020202020204" pitchFamily="34" charset="0"/>
                <a:cs typeface="Arial" panose="020B0604020202020204" pitchFamily="34" charset="0"/>
              </a:rPr>
              <a:t>31</a:t>
            </a:r>
            <a:r>
              <a:rPr lang="en-US" sz="2400" dirty="0" smtClean="0">
                <a:latin typeface="Arial" panose="020B0604020202020204" pitchFamily="34" charset="0"/>
                <a:cs typeface="Arial" panose="020B0604020202020204" pitchFamily="34" charset="0"/>
              </a:rPr>
              <a:t> Dec 1996</a:t>
            </a:r>
            <a:endParaRPr lang="en-US" sz="2400" dirty="0">
              <a:latin typeface="Arial" panose="020B0604020202020204" pitchFamily="34" charset="0"/>
              <a:cs typeface="Arial" panose="020B0604020202020204" pitchFamily="34" charset="0"/>
            </a:endParaRPr>
          </a:p>
        </p:txBody>
      </p:sp>
      <p:sp>
        <p:nvSpPr>
          <p:cNvPr id="91" name="TextBox 90"/>
          <p:cNvSpPr txBox="1"/>
          <p:nvPr/>
        </p:nvSpPr>
        <p:spPr>
          <a:xfrm>
            <a:off x="544105" y="688504"/>
            <a:ext cx="3769238" cy="307777"/>
          </a:xfrm>
          <a:prstGeom prst="rect">
            <a:avLst/>
          </a:prstGeom>
          <a:noFill/>
        </p:spPr>
        <p:txBody>
          <a:bodyPr wrap="square" rtlCol="0">
            <a:spAutoFit/>
          </a:bodyPr>
          <a:lstStyle/>
          <a:p>
            <a:pPr algn="ctr"/>
            <a:r>
              <a:rPr lang="en-US" sz="1400" b="1" dirty="0" smtClean="0">
                <a:solidFill>
                  <a:srgbClr val="0000FF"/>
                </a:solidFill>
                <a:latin typeface="Arial"/>
                <a:cs typeface="Arial"/>
              </a:rPr>
              <a:t>Best GEFS Member</a:t>
            </a:r>
            <a:endParaRPr lang="en-US" sz="1400" b="1" dirty="0">
              <a:solidFill>
                <a:srgbClr val="0000FF"/>
              </a:solidFill>
              <a:latin typeface="Arial"/>
              <a:cs typeface="Arial"/>
            </a:endParaRPr>
          </a:p>
        </p:txBody>
      </p:sp>
      <p:sp>
        <p:nvSpPr>
          <p:cNvPr id="92" name="TextBox 91"/>
          <p:cNvSpPr txBox="1"/>
          <p:nvPr/>
        </p:nvSpPr>
        <p:spPr>
          <a:xfrm>
            <a:off x="544105" y="3758325"/>
            <a:ext cx="3769238" cy="307777"/>
          </a:xfrm>
          <a:prstGeom prst="rect">
            <a:avLst/>
          </a:prstGeom>
          <a:noFill/>
        </p:spPr>
        <p:txBody>
          <a:bodyPr wrap="square" rtlCol="0">
            <a:spAutoFit/>
          </a:bodyPr>
          <a:lstStyle/>
          <a:p>
            <a:pPr algn="ctr"/>
            <a:r>
              <a:rPr lang="en-US" sz="1400" b="1" dirty="0" smtClean="0">
                <a:solidFill>
                  <a:srgbClr val="FF0000"/>
                </a:solidFill>
                <a:latin typeface="Arial"/>
                <a:cs typeface="Arial"/>
              </a:rPr>
              <a:t>Worst</a:t>
            </a:r>
            <a:r>
              <a:rPr lang="en-US" sz="1400" b="1" dirty="0" smtClean="0">
                <a:solidFill>
                  <a:srgbClr val="FF0000"/>
                </a:solidFill>
                <a:latin typeface="Arial"/>
                <a:cs typeface="Arial"/>
              </a:rPr>
              <a:t> GEFS Member</a:t>
            </a:r>
            <a:endParaRPr lang="en-US" sz="1400" b="1" dirty="0">
              <a:solidFill>
                <a:srgbClr val="FF0000"/>
              </a:solidFill>
              <a:latin typeface="Arial"/>
              <a:cs typeface="Arial"/>
            </a:endParaRPr>
          </a:p>
        </p:txBody>
      </p:sp>
      <p:sp>
        <p:nvSpPr>
          <p:cNvPr id="93" name="TextBox 92"/>
          <p:cNvSpPr txBox="1"/>
          <p:nvPr/>
        </p:nvSpPr>
        <p:spPr>
          <a:xfrm>
            <a:off x="4792174" y="688504"/>
            <a:ext cx="3769238" cy="307777"/>
          </a:xfrm>
          <a:prstGeom prst="rect">
            <a:avLst/>
          </a:prstGeom>
          <a:noFill/>
        </p:spPr>
        <p:txBody>
          <a:bodyPr wrap="square" rtlCol="0">
            <a:spAutoFit/>
          </a:bodyPr>
          <a:lstStyle/>
          <a:p>
            <a:pPr algn="ctr"/>
            <a:r>
              <a:rPr lang="en-US" sz="1400" b="1" dirty="0" smtClean="0">
                <a:latin typeface="Arial"/>
                <a:cs typeface="Arial"/>
              </a:rPr>
              <a:t>ERA-Interim</a:t>
            </a:r>
            <a:endParaRPr lang="en-US" sz="1400" b="1" dirty="0">
              <a:latin typeface="Arial"/>
              <a:cs typeface="Arial"/>
            </a:endParaRPr>
          </a:p>
        </p:txBody>
      </p:sp>
      <p:grpSp>
        <p:nvGrpSpPr>
          <p:cNvPr id="34" name="Group 33"/>
          <p:cNvGrpSpPr/>
          <p:nvPr/>
        </p:nvGrpSpPr>
        <p:grpSpPr>
          <a:xfrm>
            <a:off x="25267" y="728568"/>
            <a:ext cx="585907" cy="6119108"/>
            <a:chOff x="97542" y="728568"/>
            <a:chExt cx="585907" cy="6119108"/>
          </a:xfrm>
        </p:grpSpPr>
        <p:pic>
          <p:nvPicPr>
            <p:cNvPr id="35" name="Picture 34" descr="DT_theta_na_0.png"/>
            <p:cNvPicPr>
              <a:picLocks/>
            </p:cNvPicPr>
            <p:nvPr/>
          </p:nvPicPr>
          <p:blipFill rotWithShape="1">
            <a:blip r:embed="rId3">
              <a:extLst>
                <a:ext uri="{28A0092B-C50C-407E-A947-70E740481C1C}">
                  <a14:useLocalDpi xmlns:a14="http://schemas.microsoft.com/office/drawing/2010/main" val="0"/>
                </a:ext>
              </a:extLst>
            </a:blip>
            <a:srcRect l="7937" t="96667" r="11685" b="1296"/>
            <a:stretch/>
          </p:blipFill>
          <p:spPr>
            <a:xfrm rot="16200000">
              <a:off x="-2500536" y="3631788"/>
              <a:ext cx="5943600" cy="137160"/>
            </a:xfrm>
            <a:prstGeom prst="rect">
              <a:avLst/>
            </a:prstGeom>
          </p:spPr>
        </p:pic>
        <p:sp>
          <p:nvSpPr>
            <p:cNvPr id="37" name="TextBox 36"/>
            <p:cNvSpPr txBox="1"/>
            <p:nvPr/>
          </p:nvSpPr>
          <p:spPr>
            <a:xfrm>
              <a:off x="97542" y="5635761"/>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38" name="TextBox 37"/>
            <p:cNvSpPr txBox="1"/>
            <p:nvPr/>
          </p:nvSpPr>
          <p:spPr>
            <a:xfrm>
              <a:off x="97542" y="5364805"/>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39" name="TextBox 38"/>
            <p:cNvSpPr txBox="1"/>
            <p:nvPr/>
          </p:nvSpPr>
          <p:spPr>
            <a:xfrm>
              <a:off x="97542" y="5091376"/>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40" name="TextBox 39"/>
            <p:cNvSpPr txBox="1"/>
            <p:nvPr/>
          </p:nvSpPr>
          <p:spPr>
            <a:xfrm>
              <a:off x="97542" y="4836941"/>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41" name="TextBox 40"/>
            <p:cNvSpPr txBox="1"/>
            <p:nvPr/>
          </p:nvSpPr>
          <p:spPr>
            <a:xfrm>
              <a:off x="102127" y="456025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42" name="TextBox 41"/>
            <p:cNvSpPr txBox="1"/>
            <p:nvPr/>
          </p:nvSpPr>
          <p:spPr>
            <a:xfrm>
              <a:off x="102127" y="4291066"/>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43" name="TextBox 42"/>
            <p:cNvSpPr txBox="1"/>
            <p:nvPr/>
          </p:nvSpPr>
          <p:spPr>
            <a:xfrm>
              <a:off x="97542" y="4032956"/>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44" name="TextBox 43"/>
            <p:cNvSpPr txBox="1"/>
            <p:nvPr/>
          </p:nvSpPr>
          <p:spPr>
            <a:xfrm>
              <a:off x="102127" y="3761255"/>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45" name="TextBox 44"/>
            <p:cNvSpPr txBox="1"/>
            <p:nvPr/>
          </p:nvSpPr>
          <p:spPr>
            <a:xfrm>
              <a:off x="102127" y="348576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46" name="TextBox 45"/>
            <p:cNvSpPr txBox="1"/>
            <p:nvPr/>
          </p:nvSpPr>
          <p:spPr>
            <a:xfrm>
              <a:off x="97542" y="321233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47" name="TextBox 46"/>
            <p:cNvSpPr txBox="1"/>
            <p:nvPr/>
          </p:nvSpPr>
          <p:spPr>
            <a:xfrm>
              <a:off x="102127" y="2959216"/>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48" name="TextBox 47"/>
            <p:cNvSpPr txBox="1"/>
            <p:nvPr/>
          </p:nvSpPr>
          <p:spPr>
            <a:xfrm>
              <a:off x="102127" y="2690780"/>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49" name="TextBox 48"/>
            <p:cNvSpPr txBox="1"/>
            <p:nvPr/>
          </p:nvSpPr>
          <p:spPr>
            <a:xfrm>
              <a:off x="97542" y="2407025"/>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50" name="TextBox 49"/>
            <p:cNvSpPr txBox="1"/>
            <p:nvPr/>
          </p:nvSpPr>
          <p:spPr>
            <a:xfrm>
              <a:off x="102127" y="2153908"/>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51" name="TextBox 50"/>
            <p:cNvSpPr txBox="1"/>
            <p:nvPr/>
          </p:nvSpPr>
          <p:spPr>
            <a:xfrm>
              <a:off x="97542" y="1885475"/>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52" name="TextBox 51"/>
            <p:cNvSpPr txBox="1"/>
            <p:nvPr/>
          </p:nvSpPr>
          <p:spPr>
            <a:xfrm>
              <a:off x="97542" y="1601720"/>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53" name="TextBox 52"/>
            <p:cNvSpPr txBox="1"/>
            <p:nvPr/>
          </p:nvSpPr>
          <p:spPr>
            <a:xfrm>
              <a:off x="97542" y="1348521"/>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54" name="TextBox 53"/>
            <p:cNvSpPr txBox="1"/>
            <p:nvPr/>
          </p:nvSpPr>
          <p:spPr>
            <a:xfrm>
              <a:off x="97542" y="1075119"/>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55" name="TextBox 54"/>
            <p:cNvSpPr txBox="1"/>
            <p:nvPr/>
          </p:nvSpPr>
          <p:spPr>
            <a:xfrm>
              <a:off x="97542" y="810933"/>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56" name="TextBox 55"/>
            <p:cNvSpPr txBox="1"/>
            <p:nvPr/>
          </p:nvSpPr>
          <p:spPr>
            <a:xfrm>
              <a:off x="102127" y="5914522"/>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57" name="TextBox 56"/>
            <p:cNvSpPr txBox="1"/>
            <p:nvPr/>
          </p:nvSpPr>
          <p:spPr>
            <a:xfrm>
              <a:off x="102127" y="617263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58" name="TextBox 57"/>
            <p:cNvSpPr txBox="1"/>
            <p:nvPr/>
          </p:nvSpPr>
          <p:spPr>
            <a:xfrm>
              <a:off x="97542" y="6441012"/>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59" name="TextBox 58"/>
            <p:cNvSpPr txBox="1"/>
            <p:nvPr/>
          </p:nvSpPr>
          <p:spPr>
            <a:xfrm>
              <a:off x="287116" y="6616844"/>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60" name="Content Placeholder 2"/>
          <p:cNvSpPr>
            <a:spLocks noGrp="1"/>
          </p:cNvSpPr>
          <p:nvPr>
            <p:ph idx="1"/>
          </p:nvPr>
        </p:nvSpPr>
        <p:spPr>
          <a:xfrm>
            <a:off x="4792174" y="4927832"/>
            <a:ext cx="3791825"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50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pic>
        <p:nvPicPr>
          <p:cNvPr id="2" name="Picture 1" descr="p10_DT_theta_1996122600_32.png"/>
          <p:cNvPicPr>
            <a:picLocks noChangeAspect="1"/>
          </p:cNvPicPr>
          <p:nvPr/>
        </p:nvPicPr>
        <p:blipFill rotWithShape="1">
          <a:blip r:embed="rId4">
            <a:extLst>
              <a:ext uri="{28A0092B-C50C-407E-A947-70E740481C1C}">
                <a14:useLocalDpi xmlns:a14="http://schemas.microsoft.com/office/drawing/2010/main" val="0"/>
              </a:ext>
            </a:extLst>
          </a:blip>
          <a:srcRect t="17696" b="5747"/>
          <a:stretch/>
        </p:blipFill>
        <p:spPr>
          <a:xfrm>
            <a:off x="527356" y="4031571"/>
            <a:ext cx="3807611" cy="2788920"/>
          </a:xfrm>
          <a:prstGeom prst="rect">
            <a:avLst/>
          </a:prstGeom>
        </p:spPr>
      </p:pic>
      <p:pic>
        <p:nvPicPr>
          <p:cNvPr id="3" name="Picture 2" descr="p08_DT_theta_1996122600_32.png"/>
          <p:cNvPicPr>
            <a:picLocks noChangeAspect="1"/>
          </p:cNvPicPr>
          <p:nvPr/>
        </p:nvPicPr>
        <p:blipFill rotWithShape="1">
          <a:blip r:embed="rId5">
            <a:extLst>
              <a:ext uri="{28A0092B-C50C-407E-A947-70E740481C1C}">
                <a14:useLocalDpi xmlns:a14="http://schemas.microsoft.com/office/drawing/2010/main" val="0"/>
              </a:ext>
            </a:extLst>
          </a:blip>
          <a:srcRect t="17697" b="5747"/>
          <a:stretch/>
        </p:blipFill>
        <p:spPr>
          <a:xfrm>
            <a:off x="523455" y="962398"/>
            <a:ext cx="3807611" cy="2788920"/>
          </a:xfrm>
          <a:prstGeom prst="rect">
            <a:avLst/>
          </a:prstGeom>
        </p:spPr>
      </p:pic>
      <p:pic>
        <p:nvPicPr>
          <p:cNvPr id="4" name="Picture 3" descr="DT_theta_1deg_68.png"/>
          <p:cNvPicPr>
            <a:picLocks noChangeAspect="1"/>
          </p:cNvPicPr>
          <p:nvPr/>
        </p:nvPicPr>
        <p:blipFill rotWithShape="1">
          <a:blip r:embed="rId6">
            <a:extLst>
              <a:ext uri="{28A0092B-C50C-407E-A947-70E740481C1C}">
                <a14:useLocalDpi xmlns:a14="http://schemas.microsoft.com/office/drawing/2010/main" val="0"/>
              </a:ext>
            </a:extLst>
          </a:blip>
          <a:srcRect t="17697" b="5747"/>
          <a:stretch/>
        </p:blipFill>
        <p:spPr>
          <a:xfrm>
            <a:off x="4769924" y="962398"/>
            <a:ext cx="3820562" cy="2788920"/>
          </a:xfrm>
          <a:prstGeom prst="rect">
            <a:avLst/>
          </a:prstGeom>
        </p:spPr>
      </p:pic>
      <p:sp>
        <p:nvSpPr>
          <p:cNvPr id="61" name="Rectangle 60"/>
          <p:cNvSpPr/>
          <p:nvPr/>
        </p:nvSpPr>
        <p:spPr>
          <a:xfrm>
            <a:off x="2607617" y="1500754"/>
            <a:ext cx="1232779" cy="523220"/>
          </a:xfrm>
          <a:prstGeom prst="rect">
            <a:avLst/>
          </a:prstGeom>
          <a:noFill/>
        </p:spPr>
        <p:txBody>
          <a:bodyPr wrap="none" lIns="91440" tIns="45720" rIns="91440" bIns="45720">
            <a:spAutoFit/>
          </a:bodyPr>
          <a:lstStyle/>
          <a:p>
            <a:pPr algn="ctr"/>
            <a:r>
              <a:rPr lang="en-US" sz="2800" b="1"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“TPV”</a:t>
            </a:r>
            <a:endParaRPr lang="en-US" sz="32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cxnSp>
        <p:nvCxnSpPr>
          <p:cNvPr id="62" name="Straight Arrow Connector 61"/>
          <p:cNvCxnSpPr/>
          <p:nvPr/>
        </p:nvCxnSpPr>
        <p:spPr>
          <a:xfrm>
            <a:off x="3203475" y="1897802"/>
            <a:ext cx="0" cy="401135"/>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64" name="Rectangle 63"/>
          <p:cNvSpPr/>
          <p:nvPr/>
        </p:nvSpPr>
        <p:spPr>
          <a:xfrm>
            <a:off x="7151195" y="1391945"/>
            <a:ext cx="1541533" cy="523220"/>
          </a:xfrm>
          <a:prstGeom prst="rect">
            <a:avLst/>
          </a:prstGeom>
          <a:noFill/>
        </p:spPr>
        <p:txBody>
          <a:bodyPr wrap="none" lIns="91440" tIns="45720" rIns="91440" bIns="45720">
            <a:spAutoFit/>
          </a:bodyPr>
          <a:lstStyle/>
          <a:p>
            <a:pPr algn="ctr"/>
            <a:r>
              <a:rPr lang="en-US" sz="2800" b="1"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“TPV 2”</a:t>
            </a:r>
            <a:endParaRPr lang="en-US" sz="32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cxnSp>
        <p:nvCxnSpPr>
          <p:cNvPr id="65" name="Straight Arrow Connector 64"/>
          <p:cNvCxnSpPr/>
          <p:nvPr/>
        </p:nvCxnSpPr>
        <p:spPr>
          <a:xfrm>
            <a:off x="7880779" y="1788993"/>
            <a:ext cx="0" cy="401135"/>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66" name="Rectangle 65"/>
          <p:cNvSpPr/>
          <p:nvPr/>
        </p:nvSpPr>
        <p:spPr>
          <a:xfrm>
            <a:off x="2049911" y="4842505"/>
            <a:ext cx="1232779" cy="523220"/>
          </a:xfrm>
          <a:prstGeom prst="rect">
            <a:avLst/>
          </a:prstGeom>
          <a:noFill/>
        </p:spPr>
        <p:txBody>
          <a:bodyPr wrap="none" lIns="91440" tIns="45720" rIns="91440" bIns="45720">
            <a:spAutoFit/>
          </a:bodyPr>
          <a:lstStyle/>
          <a:p>
            <a:pPr algn="ctr"/>
            <a:r>
              <a:rPr lang="en-US" sz="2800" b="1"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“TPV”</a:t>
            </a:r>
            <a:endParaRPr lang="en-US" sz="32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cxnSp>
        <p:nvCxnSpPr>
          <p:cNvPr id="67" name="Straight Arrow Connector 66"/>
          <p:cNvCxnSpPr/>
          <p:nvPr/>
        </p:nvCxnSpPr>
        <p:spPr>
          <a:xfrm>
            <a:off x="3113362" y="5176624"/>
            <a:ext cx="366075" cy="188181"/>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a:off x="6720417" y="1500754"/>
            <a:ext cx="321437" cy="117956"/>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71" name="Rectangle 70"/>
          <p:cNvSpPr/>
          <p:nvPr/>
        </p:nvSpPr>
        <p:spPr>
          <a:xfrm>
            <a:off x="5626568" y="1217978"/>
            <a:ext cx="1182460" cy="523220"/>
          </a:xfrm>
          <a:prstGeom prst="rect">
            <a:avLst/>
          </a:prstGeom>
          <a:noFill/>
        </p:spPr>
        <p:txBody>
          <a:bodyPr wrap="none" lIns="91440" tIns="45720" rIns="91440" bIns="45720">
            <a:spAutoFit/>
          </a:bodyPr>
          <a:lstStyle/>
          <a:p>
            <a:pPr algn="ctr"/>
            <a:r>
              <a:rPr lang="en-US" sz="2800" b="1"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TPV 1</a:t>
            </a:r>
            <a:endParaRPr lang="en-US" sz="32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1907009"/>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1688954" y="6463861"/>
            <a:ext cx="797186" cy="2296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a:spLocks noGrp="1"/>
          </p:cNvSpPr>
          <p:nvPr>
            <p:ph type="title"/>
          </p:nvPr>
        </p:nvSpPr>
        <p:spPr>
          <a:xfrm>
            <a:off x="334283" y="-33716"/>
            <a:ext cx="8891111"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Best and Worst Comparison</a:t>
            </a:r>
            <a:endParaRPr lang="en-US" sz="2800" b="1" dirty="0">
              <a:solidFill>
                <a:srgbClr val="FF0000"/>
              </a:solidFill>
              <a:latin typeface="Arial" panose="020B0604020202020204" pitchFamily="34" charset="0"/>
              <a:cs typeface="Arial" panose="020B0604020202020204" pitchFamily="34" charset="0"/>
            </a:endParaRPr>
          </a:p>
        </p:txBody>
      </p:sp>
      <p:sp>
        <p:nvSpPr>
          <p:cNvPr id="63"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1200 </a:t>
            </a:r>
            <a:r>
              <a:rPr lang="en-US" sz="2400" dirty="0" smtClean="0">
                <a:latin typeface="Arial" panose="020B0604020202020204" pitchFamily="34" charset="0"/>
                <a:cs typeface="Arial" panose="020B0604020202020204" pitchFamily="34" charset="0"/>
              </a:rPr>
              <a:t>UTC </a:t>
            </a:r>
            <a:r>
              <a:rPr lang="en-US" sz="2400" dirty="0" smtClean="0">
                <a:latin typeface="Arial" panose="020B0604020202020204" pitchFamily="34" charset="0"/>
                <a:cs typeface="Arial" panose="020B0604020202020204" pitchFamily="34" charset="0"/>
              </a:rPr>
              <a:t>31</a:t>
            </a:r>
            <a:r>
              <a:rPr lang="en-US" sz="2400" dirty="0" smtClean="0">
                <a:latin typeface="Arial" panose="020B0604020202020204" pitchFamily="34" charset="0"/>
                <a:cs typeface="Arial" panose="020B0604020202020204" pitchFamily="34" charset="0"/>
              </a:rPr>
              <a:t> Dec 1996</a:t>
            </a:r>
            <a:endParaRPr lang="en-US" sz="2400" dirty="0">
              <a:latin typeface="Arial" panose="020B0604020202020204" pitchFamily="34" charset="0"/>
              <a:cs typeface="Arial" panose="020B0604020202020204" pitchFamily="34" charset="0"/>
            </a:endParaRPr>
          </a:p>
        </p:txBody>
      </p:sp>
      <p:sp>
        <p:nvSpPr>
          <p:cNvPr id="91" name="TextBox 90"/>
          <p:cNvSpPr txBox="1"/>
          <p:nvPr/>
        </p:nvSpPr>
        <p:spPr>
          <a:xfrm>
            <a:off x="544105" y="688504"/>
            <a:ext cx="3769238" cy="307777"/>
          </a:xfrm>
          <a:prstGeom prst="rect">
            <a:avLst/>
          </a:prstGeom>
          <a:noFill/>
        </p:spPr>
        <p:txBody>
          <a:bodyPr wrap="square" rtlCol="0">
            <a:spAutoFit/>
          </a:bodyPr>
          <a:lstStyle/>
          <a:p>
            <a:pPr algn="ctr"/>
            <a:r>
              <a:rPr lang="en-US" sz="1400" b="1" dirty="0" smtClean="0">
                <a:solidFill>
                  <a:srgbClr val="0000FF"/>
                </a:solidFill>
                <a:latin typeface="Arial"/>
                <a:cs typeface="Arial"/>
              </a:rPr>
              <a:t>Best GEFS Member</a:t>
            </a:r>
            <a:endParaRPr lang="en-US" sz="1400" b="1" dirty="0">
              <a:solidFill>
                <a:srgbClr val="0000FF"/>
              </a:solidFill>
              <a:latin typeface="Arial"/>
              <a:cs typeface="Arial"/>
            </a:endParaRPr>
          </a:p>
        </p:txBody>
      </p:sp>
      <p:sp>
        <p:nvSpPr>
          <p:cNvPr id="92" name="TextBox 91"/>
          <p:cNvSpPr txBox="1"/>
          <p:nvPr/>
        </p:nvSpPr>
        <p:spPr>
          <a:xfrm>
            <a:off x="544105" y="3758325"/>
            <a:ext cx="3769238" cy="307777"/>
          </a:xfrm>
          <a:prstGeom prst="rect">
            <a:avLst/>
          </a:prstGeom>
          <a:noFill/>
        </p:spPr>
        <p:txBody>
          <a:bodyPr wrap="square" rtlCol="0">
            <a:spAutoFit/>
          </a:bodyPr>
          <a:lstStyle/>
          <a:p>
            <a:pPr algn="ctr"/>
            <a:r>
              <a:rPr lang="en-US" sz="1400" b="1" dirty="0" smtClean="0">
                <a:solidFill>
                  <a:srgbClr val="FF0000"/>
                </a:solidFill>
                <a:latin typeface="Arial"/>
                <a:cs typeface="Arial"/>
              </a:rPr>
              <a:t>Worst</a:t>
            </a:r>
            <a:r>
              <a:rPr lang="en-US" sz="1400" b="1" dirty="0" smtClean="0">
                <a:solidFill>
                  <a:srgbClr val="FF0000"/>
                </a:solidFill>
                <a:latin typeface="Arial"/>
                <a:cs typeface="Arial"/>
              </a:rPr>
              <a:t> GEFS Member</a:t>
            </a:r>
            <a:endParaRPr lang="en-US" sz="1400" b="1" dirty="0">
              <a:solidFill>
                <a:srgbClr val="FF0000"/>
              </a:solidFill>
              <a:latin typeface="Arial"/>
              <a:cs typeface="Arial"/>
            </a:endParaRPr>
          </a:p>
        </p:txBody>
      </p:sp>
      <p:sp>
        <p:nvSpPr>
          <p:cNvPr id="93" name="TextBox 92"/>
          <p:cNvSpPr txBox="1"/>
          <p:nvPr/>
        </p:nvSpPr>
        <p:spPr>
          <a:xfrm>
            <a:off x="4792174" y="688504"/>
            <a:ext cx="3769238" cy="307777"/>
          </a:xfrm>
          <a:prstGeom prst="rect">
            <a:avLst/>
          </a:prstGeom>
          <a:noFill/>
        </p:spPr>
        <p:txBody>
          <a:bodyPr wrap="square" rtlCol="0">
            <a:spAutoFit/>
          </a:bodyPr>
          <a:lstStyle/>
          <a:p>
            <a:pPr algn="ctr"/>
            <a:r>
              <a:rPr lang="en-US" sz="1400" b="1" dirty="0" smtClean="0">
                <a:latin typeface="Arial"/>
                <a:cs typeface="Arial"/>
              </a:rPr>
              <a:t>ERA-Interim</a:t>
            </a:r>
            <a:endParaRPr lang="en-US" sz="1400" b="1" dirty="0">
              <a:latin typeface="Arial"/>
              <a:cs typeface="Arial"/>
            </a:endParaRPr>
          </a:p>
        </p:txBody>
      </p:sp>
      <p:grpSp>
        <p:nvGrpSpPr>
          <p:cNvPr id="34" name="Group 33"/>
          <p:cNvGrpSpPr/>
          <p:nvPr/>
        </p:nvGrpSpPr>
        <p:grpSpPr>
          <a:xfrm>
            <a:off x="25267" y="728568"/>
            <a:ext cx="585907" cy="6119108"/>
            <a:chOff x="97542" y="728568"/>
            <a:chExt cx="585907" cy="6119108"/>
          </a:xfrm>
        </p:grpSpPr>
        <p:pic>
          <p:nvPicPr>
            <p:cNvPr id="35" name="Picture 34" descr="DT_theta_na_0.png"/>
            <p:cNvPicPr>
              <a:picLocks/>
            </p:cNvPicPr>
            <p:nvPr/>
          </p:nvPicPr>
          <p:blipFill rotWithShape="1">
            <a:blip r:embed="rId3">
              <a:extLst>
                <a:ext uri="{28A0092B-C50C-407E-A947-70E740481C1C}">
                  <a14:useLocalDpi xmlns:a14="http://schemas.microsoft.com/office/drawing/2010/main" val="0"/>
                </a:ext>
              </a:extLst>
            </a:blip>
            <a:srcRect l="7937" t="96667" r="11685" b="1296"/>
            <a:stretch/>
          </p:blipFill>
          <p:spPr>
            <a:xfrm rot="16200000">
              <a:off x="-2500536" y="3631788"/>
              <a:ext cx="5943600" cy="137160"/>
            </a:xfrm>
            <a:prstGeom prst="rect">
              <a:avLst/>
            </a:prstGeom>
          </p:spPr>
        </p:pic>
        <p:sp>
          <p:nvSpPr>
            <p:cNvPr id="37" name="TextBox 36"/>
            <p:cNvSpPr txBox="1"/>
            <p:nvPr/>
          </p:nvSpPr>
          <p:spPr>
            <a:xfrm>
              <a:off x="97542" y="5635761"/>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38" name="TextBox 37"/>
            <p:cNvSpPr txBox="1"/>
            <p:nvPr/>
          </p:nvSpPr>
          <p:spPr>
            <a:xfrm>
              <a:off x="97542" y="5364805"/>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39" name="TextBox 38"/>
            <p:cNvSpPr txBox="1"/>
            <p:nvPr/>
          </p:nvSpPr>
          <p:spPr>
            <a:xfrm>
              <a:off x="97542" y="5091376"/>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40" name="TextBox 39"/>
            <p:cNvSpPr txBox="1"/>
            <p:nvPr/>
          </p:nvSpPr>
          <p:spPr>
            <a:xfrm>
              <a:off x="97542" y="4836941"/>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41" name="TextBox 40"/>
            <p:cNvSpPr txBox="1"/>
            <p:nvPr/>
          </p:nvSpPr>
          <p:spPr>
            <a:xfrm>
              <a:off x="102127" y="456025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42" name="TextBox 41"/>
            <p:cNvSpPr txBox="1"/>
            <p:nvPr/>
          </p:nvSpPr>
          <p:spPr>
            <a:xfrm>
              <a:off x="102127" y="4291066"/>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43" name="TextBox 42"/>
            <p:cNvSpPr txBox="1"/>
            <p:nvPr/>
          </p:nvSpPr>
          <p:spPr>
            <a:xfrm>
              <a:off x="97542" y="4032956"/>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44" name="TextBox 43"/>
            <p:cNvSpPr txBox="1"/>
            <p:nvPr/>
          </p:nvSpPr>
          <p:spPr>
            <a:xfrm>
              <a:off x="102127" y="3761255"/>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45" name="TextBox 44"/>
            <p:cNvSpPr txBox="1"/>
            <p:nvPr/>
          </p:nvSpPr>
          <p:spPr>
            <a:xfrm>
              <a:off x="102127" y="348576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46" name="TextBox 45"/>
            <p:cNvSpPr txBox="1"/>
            <p:nvPr/>
          </p:nvSpPr>
          <p:spPr>
            <a:xfrm>
              <a:off x="97542" y="321233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47" name="TextBox 46"/>
            <p:cNvSpPr txBox="1"/>
            <p:nvPr/>
          </p:nvSpPr>
          <p:spPr>
            <a:xfrm>
              <a:off x="102127" y="2959216"/>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48" name="TextBox 47"/>
            <p:cNvSpPr txBox="1"/>
            <p:nvPr/>
          </p:nvSpPr>
          <p:spPr>
            <a:xfrm>
              <a:off x="102127" y="2690780"/>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49" name="TextBox 48"/>
            <p:cNvSpPr txBox="1"/>
            <p:nvPr/>
          </p:nvSpPr>
          <p:spPr>
            <a:xfrm>
              <a:off x="97542" y="2407025"/>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50" name="TextBox 49"/>
            <p:cNvSpPr txBox="1"/>
            <p:nvPr/>
          </p:nvSpPr>
          <p:spPr>
            <a:xfrm>
              <a:off x="102127" y="2153908"/>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51" name="TextBox 50"/>
            <p:cNvSpPr txBox="1"/>
            <p:nvPr/>
          </p:nvSpPr>
          <p:spPr>
            <a:xfrm>
              <a:off x="97542" y="1885475"/>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52" name="TextBox 51"/>
            <p:cNvSpPr txBox="1"/>
            <p:nvPr/>
          </p:nvSpPr>
          <p:spPr>
            <a:xfrm>
              <a:off x="97542" y="1601720"/>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53" name="TextBox 52"/>
            <p:cNvSpPr txBox="1"/>
            <p:nvPr/>
          </p:nvSpPr>
          <p:spPr>
            <a:xfrm>
              <a:off x="97542" y="1348521"/>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54" name="TextBox 53"/>
            <p:cNvSpPr txBox="1"/>
            <p:nvPr/>
          </p:nvSpPr>
          <p:spPr>
            <a:xfrm>
              <a:off x="97542" y="1075119"/>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55" name="TextBox 54"/>
            <p:cNvSpPr txBox="1"/>
            <p:nvPr/>
          </p:nvSpPr>
          <p:spPr>
            <a:xfrm>
              <a:off x="97542" y="810933"/>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56" name="TextBox 55"/>
            <p:cNvSpPr txBox="1"/>
            <p:nvPr/>
          </p:nvSpPr>
          <p:spPr>
            <a:xfrm>
              <a:off x="102127" y="5914522"/>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57" name="TextBox 56"/>
            <p:cNvSpPr txBox="1"/>
            <p:nvPr/>
          </p:nvSpPr>
          <p:spPr>
            <a:xfrm>
              <a:off x="102127" y="617263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58" name="TextBox 57"/>
            <p:cNvSpPr txBox="1"/>
            <p:nvPr/>
          </p:nvSpPr>
          <p:spPr>
            <a:xfrm>
              <a:off x="97542" y="6441012"/>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59" name="TextBox 58"/>
            <p:cNvSpPr txBox="1"/>
            <p:nvPr/>
          </p:nvSpPr>
          <p:spPr>
            <a:xfrm>
              <a:off x="287116" y="6616844"/>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60" name="Content Placeholder 2"/>
          <p:cNvSpPr>
            <a:spLocks noGrp="1"/>
          </p:cNvSpPr>
          <p:nvPr>
            <p:ph idx="1"/>
          </p:nvPr>
        </p:nvSpPr>
        <p:spPr>
          <a:xfrm>
            <a:off x="4792174" y="4927832"/>
            <a:ext cx="3791825"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50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pic>
        <p:nvPicPr>
          <p:cNvPr id="6" name="Picture 5" descr="DT_theta_1deg_70.png"/>
          <p:cNvPicPr>
            <a:picLocks noChangeAspect="1"/>
          </p:cNvPicPr>
          <p:nvPr/>
        </p:nvPicPr>
        <p:blipFill rotWithShape="1">
          <a:blip r:embed="rId4">
            <a:extLst>
              <a:ext uri="{28A0092B-C50C-407E-A947-70E740481C1C}">
                <a14:useLocalDpi xmlns:a14="http://schemas.microsoft.com/office/drawing/2010/main" val="0"/>
              </a:ext>
            </a:extLst>
          </a:blip>
          <a:srcRect t="17697" b="5747"/>
          <a:stretch/>
        </p:blipFill>
        <p:spPr>
          <a:xfrm>
            <a:off x="4770111" y="962398"/>
            <a:ext cx="3820562" cy="2788920"/>
          </a:xfrm>
          <a:prstGeom prst="rect">
            <a:avLst/>
          </a:prstGeom>
        </p:spPr>
      </p:pic>
      <p:pic>
        <p:nvPicPr>
          <p:cNvPr id="7" name="Picture 6" descr="p08_DT_theta_1996122600_34.png"/>
          <p:cNvPicPr>
            <a:picLocks noChangeAspect="1"/>
          </p:cNvPicPr>
          <p:nvPr/>
        </p:nvPicPr>
        <p:blipFill rotWithShape="1">
          <a:blip r:embed="rId5">
            <a:extLst>
              <a:ext uri="{28A0092B-C50C-407E-A947-70E740481C1C}">
                <a14:useLocalDpi xmlns:a14="http://schemas.microsoft.com/office/drawing/2010/main" val="0"/>
              </a:ext>
            </a:extLst>
          </a:blip>
          <a:srcRect t="17697" b="5747"/>
          <a:stretch/>
        </p:blipFill>
        <p:spPr>
          <a:xfrm>
            <a:off x="523455" y="962398"/>
            <a:ext cx="3807611" cy="2788920"/>
          </a:xfrm>
          <a:prstGeom prst="rect">
            <a:avLst/>
          </a:prstGeom>
        </p:spPr>
      </p:pic>
      <p:pic>
        <p:nvPicPr>
          <p:cNvPr id="10" name="Picture 9" descr="p10_DT_theta_1996122600_34.png"/>
          <p:cNvPicPr>
            <a:picLocks noChangeAspect="1"/>
          </p:cNvPicPr>
          <p:nvPr/>
        </p:nvPicPr>
        <p:blipFill rotWithShape="1">
          <a:blip r:embed="rId6">
            <a:extLst>
              <a:ext uri="{28A0092B-C50C-407E-A947-70E740481C1C}">
                <a14:useLocalDpi xmlns:a14="http://schemas.microsoft.com/office/drawing/2010/main" val="0"/>
              </a:ext>
            </a:extLst>
          </a:blip>
          <a:srcRect t="17697" b="5747"/>
          <a:stretch/>
        </p:blipFill>
        <p:spPr>
          <a:xfrm>
            <a:off x="523455" y="4025355"/>
            <a:ext cx="3807611" cy="2788920"/>
          </a:xfrm>
          <a:prstGeom prst="rect">
            <a:avLst/>
          </a:prstGeom>
        </p:spPr>
      </p:pic>
      <p:sp>
        <p:nvSpPr>
          <p:cNvPr id="61" name="Rectangle 60"/>
          <p:cNvSpPr/>
          <p:nvPr/>
        </p:nvSpPr>
        <p:spPr>
          <a:xfrm>
            <a:off x="3113776" y="1057852"/>
            <a:ext cx="1232779" cy="523220"/>
          </a:xfrm>
          <a:prstGeom prst="rect">
            <a:avLst/>
          </a:prstGeom>
          <a:noFill/>
        </p:spPr>
        <p:txBody>
          <a:bodyPr wrap="none" lIns="91440" tIns="45720" rIns="91440" bIns="45720">
            <a:spAutoFit/>
          </a:bodyPr>
          <a:lstStyle/>
          <a:p>
            <a:pPr algn="ctr"/>
            <a:r>
              <a:rPr lang="en-US" sz="2800" b="1"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“TPV”</a:t>
            </a:r>
            <a:endParaRPr lang="en-US" sz="32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cxnSp>
        <p:nvCxnSpPr>
          <p:cNvPr id="62" name="Straight Arrow Connector 61"/>
          <p:cNvCxnSpPr/>
          <p:nvPr/>
        </p:nvCxnSpPr>
        <p:spPr>
          <a:xfrm>
            <a:off x="3709634" y="1454900"/>
            <a:ext cx="0" cy="401135"/>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64" name="Rectangle 63"/>
          <p:cNvSpPr/>
          <p:nvPr/>
        </p:nvSpPr>
        <p:spPr>
          <a:xfrm>
            <a:off x="7120219" y="996281"/>
            <a:ext cx="1541533" cy="523220"/>
          </a:xfrm>
          <a:prstGeom prst="rect">
            <a:avLst/>
          </a:prstGeom>
          <a:noFill/>
        </p:spPr>
        <p:txBody>
          <a:bodyPr wrap="none" lIns="91440" tIns="45720" rIns="91440" bIns="45720">
            <a:spAutoFit/>
          </a:bodyPr>
          <a:lstStyle/>
          <a:p>
            <a:pPr algn="ctr"/>
            <a:r>
              <a:rPr lang="en-US" sz="2800" b="1"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“TPV 2”</a:t>
            </a:r>
            <a:endParaRPr lang="en-US" sz="32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cxnSp>
        <p:nvCxnSpPr>
          <p:cNvPr id="65" name="Straight Arrow Connector 64"/>
          <p:cNvCxnSpPr/>
          <p:nvPr/>
        </p:nvCxnSpPr>
        <p:spPr>
          <a:xfrm>
            <a:off x="7870453" y="1393329"/>
            <a:ext cx="0" cy="401135"/>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66" name="Rectangle 65"/>
          <p:cNvSpPr/>
          <p:nvPr/>
        </p:nvSpPr>
        <p:spPr>
          <a:xfrm>
            <a:off x="3051826" y="4192894"/>
            <a:ext cx="1232779" cy="523220"/>
          </a:xfrm>
          <a:prstGeom prst="rect">
            <a:avLst/>
          </a:prstGeom>
          <a:noFill/>
        </p:spPr>
        <p:txBody>
          <a:bodyPr wrap="none" lIns="91440" tIns="45720" rIns="91440" bIns="45720">
            <a:spAutoFit/>
          </a:bodyPr>
          <a:lstStyle/>
          <a:p>
            <a:pPr algn="ctr"/>
            <a:r>
              <a:rPr lang="en-US" sz="2800" b="1"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“TPV”</a:t>
            </a:r>
            <a:endParaRPr lang="en-US" sz="32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cxnSp>
        <p:nvCxnSpPr>
          <p:cNvPr id="67" name="Straight Arrow Connector 66"/>
          <p:cNvCxnSpPr/>
          <p:nvPr/>
        </p:nvCxnSpPr>
        <p:spPr>
          <a:xfrm>
            <a:off x="3647684" y="4589942"/>
            <a:ext cx="0" cy="401135"/>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a:off x="6648309" y="1325275"/>
            <a:ext cx="321437" cy="18747"/>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69" name="Rectangle 68"/>
          <p:cNvSpPr/>
          <p:nvPr/>
        </p:nvSpPr>
        <p:spPr>
          <a:xfrm>
            <a:off x="5541904" y="1057852"/>
            <a:ext cx="1182460" cy="523220"/>
          </a:xfrm>
          <a:prstGeom prst="rect">
            <a:avLst/>
          </a:prstGeom>
          <a:noFill/>
        </p:spPr>
        <p:txBody>
          <a:bodyPr wrap="none" lIns="91440" tIns="45720" rIns="91440" bIns="45720">
            <a:spAutoFit/>
          </a:bodyPr>
          <a:lstStyle/>
          <a:p>
            <a:pPr algn="ctr"/>
            <a:r>
              <a:rPr lang="en-US" sz="2800" b="1"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TPV 1</a:t>
            </a:r>
            <a:endParaRPr lang="en-US" sz="32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4632932"/>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1688954" y="6463861"/>
            <a:ext cx="797186" cy="2296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a:spLocks noGrp="1"/>
          </p:cNvSpPr>
          <p:nvPr>
            <p:ph type="title"/>
          </p:nvPr>
        </p:nvSpPr>
        <p:spPr>
          <a:xfrm>
            <a:off x="334283" y="-33716"/>
            <a:ext cx="8891111"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Best and Worst Comparison</a:t>
            </a:r>
            <a:endParaRPr lang="en-US" sz="2800" b="1" dirty="0">
              <a:solidFill>
                <a:srgbClr val="FF0000"/>
              </a:solidFill>
              <a:latin typeface="Arial" panose="020B0604020202020204" pitchFamily="34" charset="0"/>
              <a:cs typeface="Arial" panose="020B0604020202020204" pitchFamily="34" charset="0"/>
            </a:endParaRPr>
          </a:p>
        </p:txBody>
      </p:sp>
      <p:sp>
        <p:nvSpPr>
          <p:cNvPr id="63"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a:t>
            </a:r>
            <a:r>
              <a:rPr lang="en-US" sz="2400" dirty="0" smtClean="0">
                <a:latin typeface="Arial" panose="020B0604020202020204" pitchFamily="34" charset="0"/>
                <a:cs typeface="Arial" panose="020B0604020202020204" pitchFamily="34" charset="0"/>
              </a:rPr>
              <a:t>00 </a:t>
            </a:r>
            <a:r>
              <a:rPr lang="en-US" sz="2400" dirty="0" smtClean="0">
                <a:latin typeface="Arial" panose="020B0604020202020204" pitchFamily="34" charset="0"/>
                <a:cs typeface="Arial" panose="020B0604020202020204" pitchFamily="34" charset="0"/>
              </a:rPr>
              <a:t>UTC </a:t>
            </a:r>
            <a:r>
              <a:rPr lang="en-US" sz="2400" dirty="0" smtClean="0">
                <a:latin typeface="Arial" panose="020B0604020202020204" pitchFamily="34" charset="0"/>
                <a:cs typeface="Arial" panose="020B0604020202020204" pitchFamily="34" charset="0"/>
              </a:rPr>
              <a:t>1</a:t>
            </a:r>
            <a:r>
              <a:rPr lang="en-US" sz="2400" dirty="0" smtClean="0">
                <a:latin typeface="Arial" panose="020B0604020202020204" pitchFamily="34" charset="0"/>
                <a:cs typeface="Arial" panose="020B0604020202020204" pitchFamily="34" charset="0"/>
              </a:rPr>
              <a:t> Jan 1997</a:t>
            </a:r>
            <a:endParaRPr lang="en-US" sz="2400" dirty="0">
              <a:latin typeface="Arial" panose="020B0604020202020204" pitchFamily="34" charset="0"/>
              <a:cs typeface="Arial" panose="020B0604020202020204" pitchFamily="34" charset="0"/>
            </a:endParaRPr>
          </a:p>
        </p:txBody>
      </p:sp>
      <p:sp>
        <p:nvSpPr>
          <p:cNvPr id="91" name="TextBox 90"/>
          <p:cNvSpPr txBox="1"/>
          <p:nvPr/>
        </p:nvSpPr>
        <p:spPr>
          <a:xfrm>
            <a:off x="544105" y="688504"/>
            <a:ext cx="3769238" cy="307777"/>
          </a:xfrm>
          <a:prstGeom prst="rect">
            <a:avLst/>
          </a:prstGeom>
          <a:noFill/>
        </p:spPr>
        <p:txBody>
          <a:bodyPr wrap="square" rtlCol="0">
            <a:spAutoFit/>
          </a:bodyPr>
          <a:lstStyle/>
          <a:p>
            <a:pPr algn="ctr"/>
            <a:r>
              <a:rPr lang="en-US" sz="1400" b="1" dirty="0" smtClean="0">
                <a:solidFill>
                  <a:srgbClr val="0000FF"/>
                </a:solidFill>
                <a:latin typeface="Arial"/>
                <a:cs typeface="Arial"/>
              </a:rPr>
              <a:t>Best GEFS Member</a:t>
            </a:r>
            <a:endParaRPr lang="en-US" sz="1400" b="1" dirty="0">
              <a:solidFill>
                <a:srgbClr val="0000FF"/>
              </a:solidFill>
              <a:latin typeface="Arial"/>
              <a:cs typeface="Arial"/>
            </a:endParaRPr>
          </a:p>
        </p:txBody>
      </p:sp>
      <p:sp>
        <p:nvSpPr>
          <p:cNvPr id="92" name="TextBox 91"/>
          <p:cNvSpPr txBox="1"/>
          <p:nvPr/>
        </p:nvSpPr>
        <p:spPr>
          <a:xfrm>
            <a:off x="544105" y="3758325"/>
            <a:ext cx="3769238" cy="307777"/>
          </a:xfrm>
          <a:prstGeom prst="rect">
            <a:avLst/>
          </a:prstGeom>
          <a:noFill/>
        </p:spPr>
        <p:txBody>
          <a:bodyPr wrap="square" rtlCol="0">
            <a:spAutoFit/>
          </a:bodyPr>
          <a:lstStyle/>
          <a:p>
            <a:pPr algn="ctr"/>
            <a:r>
              <a:rPr lang="en-US" sz="1400" b="1" dirty="0" smtClean="0">
                <a:solidFill>
                  <a:srgbClr val="FF0000"/>
                </a:solidFill>
                <a:latin typeface="Arial"/>
                <a:cs typeface="Arial"/>
              </a:rPr>
              <a:t>Worst</a:t>
            </a:r>
            <a:r>
              <a:rPr lang="en-US" sz="1400" b="1" dirty="0" smtClean="0">
                <a:solidFill>
                  <a:srgbClr val="FF0000"/>
                </a:solidFill>
                <a:latin typeface="Arial"/>
                <a:cs typeface="Arial"/>
              </a:rPr>
              <a:t> GEFS Member</a:t>
            </a:r>
            <a:endParaRPr lang="en-US" sz="1400" b="1" dirty="0">
              <a:solidFill>
                <a:srgbClr val="FF0000"/>
              </a:solidFill>
              <a:latin typeface="Arial"/>
              <a:cs typeface="Arial"/>
            </a:endParaRPr>
          </a:p>
        </p:txBody>
      </p:sp>
      <p:sp>
        <p:nvSpPr>
          <p:cNvPr id="93" name="TextBox 92"/>
          <p:cNvSpPr txBox="1"/>
          <p:nvPr/>
        </p:nvSpPr>
        <p:spPr>
          <a:xfrm>
            <a:off x="4792174" y="688504"/>
            <a:ext cx="3769238" cy="307777"/>
          </a:xfrm>
          <a:prstGeom prst="rect">
            <a:avLst/>
          </a:prstGeom>
          <a:noFill/>
        </p:spPr>
        <p:txBody>
          <a:bodyPr wrap="square" rtlCol="0">
            <a:spAutoFit/>
          </a:bodyPr>
          <a:lstStyle/>
          <a:p>
            <a:pPr algn="ctr"/>
            <a:r>
              <a:rPr lang="en-US" sz="1400" b="1" dirty="0" smtClean="0">
                <a:latin typeface="Arial"/>
                <a:cs typeface="Arial"/>
              </a:rPr>
              <a:t>ERA-Interim</a:t>
            </a:r>
            <a:endParaRPr lang="en-US" sz="1400" b="1" dirty="0">
              <a:latin typeface="Arial"/>
              <a:cs typeface="Arial"/>
            </a:endParaRPr>
          </a:p>
        </p:txBody>
      </p:sp>
      <p:grpSp>
        <p:nvGrpSpPr>
          <p:cNvPr id="34" name="Group 33"/>
          <p:cNvGrpSpPr/>
          <p:nvPr/>
        </p:nvGrpSpPr>
        <p:grpSpPr>
          <a:xfrm>
            <a:off x="25267" y="728568"/>
            <a:ext cx="585907" cy="6119108"/>
            <a:chOff x="97542" y="728568"/>
            <a:chExt cx="585907" cy="6119108"/>
          </a:xfrm>
        </p:grpSpPr>
        <p:pic>
          <p:nvPicPr>
            <p:cNvPr id="35" name="Picture 34" descr="DT_theta_na_0.png"/>
            <p:cNvPicPr>
              <a:picLocks/>
            </p:cNvPicPr>
            <p:nvPr/>
          </p:nvPicPr>
          <p:blipFill rotWithShape="1">
            <a:blip r:embed="rId3">
              <a:extLst>
                <a:ext uri="{28A0092B-C50C-407E-A947-70E740481C1C}">
                  <a14:useLocalDpi xmlns:a14="http://schemas.microsoft.com/office/drawing/2010/main" val="0"/>
                </a:ext>
              </a:extLst>
            </a:blip>
            <a:srcRect l="7937" t="96667" r="11685" b="1296"/>
            <a:stretch/>
          </p:blipFill>
          <p:spPr>
            <a:xfrm rot="16200000">
              <a:off x="-2500536" y="3631788"/>
              <a:ext cx="5943600" cy="137160"/>
            </a:xfrm>
            <a:prstGeom prst="rect">
              <a:avLst/>
            </a:prstGeom>
          </p:spPr>
        </p:pic>
        <p:sp>
          <p:nvSpPr>
            <p:cNvPr id="37" name="TextBox 36"/>
            <p:cNvSpPr txBox="1"/>
            <p:nvPr/>
          </p:nvSpPr>
          <p:spPr>
            <a:xfrm>
              <a:off x="97542" y="5635761"/>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38" name="TextBox 37"/>
            <p:cNvSpPr txBox="1"/>
            <p:nvPr/>
          </p:nvSpPr>
          <p:spPr>
            <a:xfrm>
              <a:off x="97542" y="5364805"/>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39" name="TextBox 38"/>
            <p:cNvSpPr txBox="1"/>
            <p:nvPr/>
          </p:nvSpPr>
          <p:spPr>
            <a:xfrm>
              <a:off x="97542" y="5091376"/>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40" name="TextBox 39"/>
            <p:cNvSpPr txBox="1"/>
            <p:nvPr/>
          </p:nvSpPr>
          <p:spPr>
            <a:xfrm>
              <a:off x="97542" y="4836941"/>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41" name="TextBox 40"/>
            <p:cNvSpPr txBox="1"/>
            <p:nvPr/>
          </p:nvSpPr>
          <p:spPr>
            <a:xfrm>
              <a:off x="102127" y="456025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42" name="TextBox 41"/>
            <p:cNvSpPr txBox="1"/>
            <p:nvPr/>
          </p:nvSpPr>
          <p:spPr>
            <a:xfrm>
              <a:off x="102127" y="4291066"/>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43" name="TextBox 42"/>
            <p:cNvSpPr txBox="1"/>
            <p:nvPr/>
          </p:nvSpPr>
          <p:spPr>
            <a:xfrm>
              <a:off x="97542" y="4032956"/>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44" name="TextBox 43"/>
            <p:cNvSpPr txBox="1"/>
            <p:nvPr/>
          </p:nvSpPr>
          <p:spPr>
            <a:xfrm>
              <a:off x="102127" y="3761255"/>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45" name="TextBox 44"/>
            <p:cNvSpPr txBox="1"/>
            <p:nvPr/>
          </p:nvSpPr>
          <p:spPr>
            <a:xfrm>
              <a:off x="102127" y="348576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46" name="TextBox 45"/>
            <p:cNvSpPr txBox="1"/>
            <p:nvPr/>
          </p:nvSpPr>
          <p:spPr>
            <a:xfrm>
              <a:off x="97542" y="321233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47" name="TextBox 46"/>
            <p:cNvSpPr txBox="1"/>
            <p:nvPr/>
          </p:nvSpPr>
          <p:spPr>
            <a:xfrm>
              <a:off x="102127" y="2959216"/>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48" name="TextBox 47"/>
            <p:cNvSpPr txBox="1"/>
            <p:nvPr/>
          </p:nvSpPr>
          <p:spPr>
            <a:xfrm>
              <a:off x="102127" y="2690780"/>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49" name="TextBox 48"/>
            <p:cNvSpPr txBox="1"/>
            <p:nvPr/>
          </p:nvSpPr>
          <p:spPr>
            <a:xfrm>
              <a:off x="97542" y="2407025"/>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50" name="TextBox 49"/>
            <p:cNvSpPr txBox="1"/>
            <p:nvPr/>
          </p:nvSpPr>
          <p:spPr>
            <a:xfrm>
              <a:off x="102127" y="2153908"/>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51" name="TextBox 50"/>
            <p:cNvSpPr txBox="1"/>
            <p:nvPr/>
          </p:nvSpPr>
          <p:spPr>
            <a:xfrm>
              <a:off x="97542" y="1885475"/>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52" name="TextBox 51"/>
            <p:cNvSpPr txBox="1"/>
            <p:nvPr/>
          </p:nvSpPr>
          <p:spPr>
            <a:xfrm>
              <a:off x="97542" y="1601720"/>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53" name="TextBox 52"/>
            <p:cNvSpPr txBox="1"/>
            <p:nvPr/>
          </p:nvSpPr>
          <p:spPr>
            <a:xfrm>
              <a:off x="97542" y="1348521"/>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54" name="TextBox 53"/>
            <p:cNvSpPr txBox="1"/>
            <p:nvPr/>
          </p:nvSpPr>
          <p:spPr>
            <a:xfrm>
              <a:off x="97542" y="1075119"/>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55" name="TextBox 54"/>
            <p:cNvSpPr txBox="1"/>
            <p:nvPr/>
          </p:nvSpPr>
          <p:spPr>
            <a:xfrm>
              <a:off x="97542" y="810933"/>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56" name="TextBox 55"/>
            <p:cNvSpPr txBox="1"/>
            <p:nvPr/>
          </p:nvSpPr>
          <p:spPr>
            <a:xfrm>
              <a:off x="102127" y="5914522"/>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57" name="TextBox 56"/>
            <p:cNvSpPr txBox="1"/>
            <p:nvPr/>
          </p:nvSpPr>
          <p:spPr>
            <a:xfrm>
              <a:off x="102127" y="617263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58" name="TextBox 57"/>
            <p:cNvSpPr txBox="1"/>
            <p:nvPr/>
          </p:nvSpPr>
          <p:spPr>
            <a:xfrm>
              <a:off x="97542" y="6441012"/>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59" name="TextBox 58"/>
            <p:cNvSpPr txBox="1"/>
            <p:nvPr/>
          </p:nvSpPr>
          <p:spPr>
            <a:xfrm>
              <a:off x="287116" y="6616844"/>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60" name="Content Placeholder 2"/>
          <p:cNvSpPr>
            <a:spLocks noGrp="1"/>
          </p:cNvSpPr>
          <p:nvPr>
            <p:ph idx="1"/>
          </p:nvPr>
        </p:nvSpPr>
        <p:spPr>
          <a:xfrm>
            <a:off x="4792174" y="4927832"/>
            <a:ext cx="3791825"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50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pic>
        <p:nvPicPr>
          <p:cNvPr id="2" name="Picture 1" descr="p10_DT_theta_1996122600_36.png"/>
          <p:cNvPicPr>
            <a:picLocks noChangeAspect="1"/>
          </p:cNvPicPr>
          <p:nvPr/>
        </p:nvPicPr>
        <p:blipFill rotWithShape="1">
          <a:blip r:embed="rId4">
            <a:extLst>
              <a:ext uri="{28A0092B-C50C-407E-A947-70E740481C1C}">
                <a14:useLocalDpi xmlns:a14="http://schemas.microsoft.com/office/drawing/2010/main" val="0"/>
              </a:ext>
            </a:extLst>
          </a:blip>
          <a:srcRect t="17697" b="5747"/>
          <a:stretch/>
        </p:blipFill>
        <p:spPr>
          <a:xfrm>
            <a:off x="523455" y="4021256"/>
            <a:ext cx="3807611" cy="2788920"/>
          </a:xfrm>
          <a:prstGeom prst="rect">
            <a:avLst/>
          </a:prstGeom>
        </p:spPr>
      </p:pic>
      <p:pic>
        <p:nvPicPr>
          <p:cNvPr id="3" name="Picture 2" descr="p08_DT_theta_1996122600_36.png"/>
          <p:cNvPicPr>
            <a:picLocks noChangeAspect="1"/>
          </p:cNvPicPr>
          <p:nvPr/>
        </p:nvPicPr>
        <p:blipFill rotWithShape="1">
          <a:blip r:embed="rId5">
            <a:extLst>
              <a:ext uri="{28A0092B-C50C-407E-A947-70E740481C1C}">
                <a14:useLocalDpi xmlns:a14="http://schemas.microsoft.com/office/drawing/2010/main" val="0"/>
              </a:ext>
            </a:extLst>
          </a:blip>
          <a:srcRect t="17886" b="5557"/>
          <a:stretch/>
        </p:blipFill>
        <p:spPr>
          <a:xfrm>
            <a:off x="523455" y="971269"/>
            <a:ext cx="3807611" cy="2788920"/>
          </a:xfrm>
          <a:prstGeom prst="rect">
            <a:avLst/>
          </a:prstGeom>
        </p:spPr>
      </p:pic>
      <p:pic>
        <p:nvPicPr>
          <p:cNvPr id="4" name="Picture 3" descr="DT_theta_1deg_72.png"/>
          <p:cNvPicPr>
            <a:picLocks noChangeAspect="1"/>
          </p:cNvPicPr>
          <p:nvPr/>
        </p:nvPicPr>
        <p:blipFill rotWithShape="1">
          <a:blip r:embed="rId6">
            <a:extLst>
              <a:ext uri="{28A0092B-C50C-407E-A947-70E740481C1C}">
                <a14:useLocalDpi xmlns:a14="http://schemas.microsoft.com/office/drawing/2010/main" val="0"/>
              </a:ext>
            </a:extLst>
          </a:blip>
          <a:srcRect t="17697" b="5747"/>
          <a:stretch/>
        </p:blipFill>
        <p:spPr>
          <a:xfrm>
            <a:off x="4770110" y="962011"/>
            <a:ext cx="3820562" cy="2788920"/>
          </a:xfrm>
          <a:prstGeom prst="rect">
            <a:avLst/>
          </a:prstGeom>
        </p:spPr>
      </p:pic>
      <p:sp>
        <p:nvSpPr>
          <p:cNvPr id="61" name="Rectangle 60"/>
          <p:cNvSpPr/>
          <p:nvPr/>
        </p:nvSpPr>
        <p:spPr>
          <a:xfrm>
            <a:off x="2876185" y="996281"/>
            <a:ext cx="1232779" cy="523220"/>
          </a:xfrm>
          <a:prstGeom prst="rect">
            <a:avLst/>
          </a:prstGeom>
          <a:noFill/>
        </p:spPr>
        <p:txBody>
          <a:bodyPr wrap="none" lIns="91440" tIns="45720" rIns="91440" bIns="45720">
            <a:spAutoFit/>
          </a:bodyPr>
          <a:lstStyle/>
          <a:p>
            <a:pPr algn="ctr"/>
            <a:r>
              <a:rPr lang="en-US" sz="2800" b="1"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“TPV”</a:t>
            </a:r>
            <a:endParaRPr lang="en-US" sz="32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cxnSp>
        <p:nvCxnSpPr>
          <p:cNvPr id="62" name="Straight Arrow Connector 61"/>
          <p:cNvCxnSpPr/>
          <p:nvPr/>
        </p:nvCxnSpPr>
        <p:spPr>
          <a:xfrm>
            <a:off x="3472043" y="1393329"/>
            <a:ext cx="0" cy="401135"/>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64" name="Rectangle 63"/>
          <p:cNvSpPr/>
          <p:nvPr/>
        </p:nvSpPr>
        <p:spPr>
          <a:xfrm>
            <a:off x="7089246" y="1075119"/>
            <a:ext cx="1541533" cy="523220"/>
          </a:xfrm>
          <a:prstGeom prst="rect">
            <a:avLst/>
          </a:prstGeom>
          <a:noFill/>
        </p:spPr>
        <p:txBody>
          <a:bodyPr wrap="none" lIns="91440" tIns="45720" rIns="91440" bIns="45720">
            <a:spAutoFit/>
          </a:bodyPr>
          <a:lstStyle/>
          <a:p>
            <a:pPr algn="ctr"/>
            <a:r>
              <a:rPr lang="en-US" sz="2800" b="1"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“TPV 2”</a:t>
            </a:r>
            <a:endParaRPr lang="en-US" sz="32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cxnSp>
        <p:nvCxnSpPr>
          <p:cNvPr id="65" name="Straight Arrow Connector 64"/>
          <p:cNvCxnSpPr/>
          <p:nvPr/>
        </p:nvCxnSpPr>
        <p:spPr>
          <a:xfrm>
            <a:off x="7839480" y="1472167"/>
            <a:ext cx="0" cy="401135"/>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66" name="Rectangle 65"/>
          <p:cNvSpPr/>
          <p:nvPr/>
        </p:nvSpPr>
        <p:spPr>
          <a:xfrm>
            <a:off x="2472491" y="4206503"/>
            <a:ext cx="1232779" cy="523220"/>
          </a:xfrm>
          <a:prstGeom prst="rect">
            <a:avLst/>
          </a:prstGeom>
          <a:noFill/>
        </p:spPr>
        <p:txBody>
          <a:bodyPr wrap="none" lIns="91440" tIns="45720" rIns="91440" bIns="45720">
            <a:spAutoFit/>
          </a:bodyPr>
          <a:lstStyle/>
          <a:p>
            <a:pPr algn="ctr"/>
            <a:r>
              <a:rPr lang="en-US" sz="2800" b="1"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“TPV”</a:t>
            </a:r>
            <a:endParaRPr lang="en-US" sz="32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cxnSp>
        <p:nvCxnSpPr>
          <p:cNvPr id="67" name="Straight Arrow Connector 66"/>
          <p:cNvCxnSpPr/>
          <p:nvPr/>
        </p:nvCxnSpPr>
        <p:spPr>
          <a:xfrm>
            <a:off x="3068349" y="4603551"/>
            <a:ext cx="0" cy="401135"/>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flipV="1">
            <a:off x="6529922" y="1103820"/>
            <a:ext cx="321437" cy="267423"/>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69" name="Rectangle 68"/>
          <p:cNvSpPr/>
          <p:nvPr/>
        </p:nvSpPr>
        <p:spPr>
          <a:xfrm>
            <a:off x="5434100" y="1082654"/>
            <a:ext cx="1182460" cy="523220"/>
          </a:xfrm>
          <a:prstGeom prst="rect">
            <a:avLst/>
          </a:prstGeom>
          <a:noFill/>
        </p:spPr>
        <p:txBody>
          <a:bodyPr wrap="none" lIns="91440" tIns="45720" rIns="91440" bIns="45720">
            <a:spAutoFit/>
          </a:bodyPr>
          <a:lstStyle/>
          <a:p>
            <a:pPr algn="ctr"/>
            <a:r>
              <a:rPr lang="en-US" sz="2800" b="1"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TPV 1</a:t>
            </a:r>
            <a:endParaRPr lang="en-US" sz="32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8927110"/>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083334"/>
            <a:ext cx="8433053" cy="5506576"/>
          </a:xfrm>
        </p:spPr>
        <p:txBody>
          <a:bodyPr>
            <a:normAutofit lnSpcReduction="10000"/>
          </a:bodyPr>
          <a:lstStyle/>
          <a:p>
            <a:r>
              <a:rPr lang="en-US" sz="2400" dirty="0" smtClean="0">
                <a:latin typeface="Arial"/>
                <a:cs typeface="Arial"/>
              </a:rPr>
              <a:t>Appears to be two overall camps in GEFS forecasts:</a:t>
            </a:r>
          </a:p>
          <a:p>
            <a:pPr>
              <a:lnSpc>
                <a:spcPct val="60000"/>
              </a:lnSpc>
            </a:pPr>
            <a:endParaRPr lang="en-US" sz="2400" dirty="0" smtClean="0">
              <a:latin typeface="Arial"/>
              <a:cs typeface="Arial"/>
            </a:endParaRPr>
          </a:p>
          <a:p>
            <a:pPr lvl="1"/>
            <a:r>
              <a:rPr lang="en-US" sz="2200" dirty="0" smtClean="0">
                <a:latin typeface="Arial"/>
                <a:cs typeface="Arial"/>
              </a:rPr>
              <a:t>EC in forecast develops too quickly and tracks too far to northwest of actual EC track</a:t>
            </a:r>
          </a:p>
          <a:p>
            <a:pPr lvl="1"/>
            <a:endParaRPr lang="en-US" sz="2200" dirty="0" smtClean="0">
              <a:latin typeface="Arial"/>
              <a:cs typeface="Arial"/>
            </a:endParaRPr>
          </a:p>
          <a:p>
            <a:pPr lvl="1"/>
            <a:r>
              <a:rPr lang="en-US" sz="2200" dirty="0" smtClean="0">
                <a:latin typeface="Arial"/>
                <a:cs typeface="Arial"/>
              </a:rPr>
              <a:t>EC in forecast develops more slowly like actual EC and tracks closer to actual EC track (though still a bit too far to the northwest in most cases)</a:t>
            </a:r>
          </a:p>
          <a:p>
            <a:endParaRPr lang="en-US" sz="2400" dirty="0">
              <a:latin typeface="Arial"/>
              <a:cs typeface="Arial"/>
            </a:endParaRPr>
          </a:p>
          <a:p>
            <a:r>
              <a:rPr lang="en-US" sz="2400" dirty="0" smtClean="0">
                <a:latin typeface="Arial"/>
                <a:cs typeface="Arial"/>
              </a:rPr>
              <a:t>Timing of EC development and resulting EC track may be tied to location and strength of TPVs, and the degree of interaction of these TPVs with the jet and with one another</a:t>
            </a:r>
          </a:p>
          <a:p>
            <a:pPr>
              <a:lnSpc>
                <a:spcPct val="50000"/>
              </a:lnSpc>
            </a:pPr>
            <a:endParaRPr lang="en-US" sz="2400" dirty="0">
              <a:latin typeface="Arial"/>
              <a:cs typeface="Arial"/>
            </a:endParaRPr>
          </a:p>
          <a:p>
            <a:pPr lvl="1"/>
            <a:r>
              <a:rPr lang="en-US" sz="2200" dirty="0" smtClean="0">
                <a:latin typeface="Arial"/>
                <a:cs typeface="Arial"/>
              </a:rPr>
              <a:t>E.g., worst GEFS member has a stronger TPV 1 that </a:t>
            </a:r>
            <a:r>
              <a:rPr lang="en-US" sz="2200" dirty="0" err="1" smtClean="0">
                <a:latin typeface="Arial"/>
                <a:cs typeface="Arial"/>
              </a:rPr>
              <a:t>appeares</a:t>
            </a:r>
            <a:r>
              <a:rPr lang="en-US" sz="2200" dirty="0" smtClean="0">
                <a:latin typeface="Arial"/>
                <a:cs typeface="Arial"/>
              </a:rPr>
              <a:t> to interact more strongly with jet streak, resulting in earlier development of the EC than in ERA-Interi</a:t>
            </a:r>
            <a:r>
              <a:rPr lang="en-US" sz="2200" dirty="0">
                <a:latin typeface="Arial"/>
                <a:cs typeface="Arial"/>
              </a:rPr>
              <a:t>m</a:t>
            </a:r>
          </a:p>
          <a:p>
            <a:endParaRPr lang="en-US" sz="2400" dirty="0" smtClean="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sp>
        <p:nvSpPr>
          <p:cNvPr id="7" name="Title 1"/>
          <p:cNvSpPr>
            <a:spLocks noGrp="1"/>
          </p:cNvSpPr>
          <p:nvPr>
            <p:ph type="title"/>
          </p:nvPr>
        </p:nvSpPr>
        <p:spPr>
          <a:xfrm>
            <a:off x="33428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Preliminary Conclusions</a:t>
            </a:r>
            <a:endParaRPr lang="en-US" sz="2000" b="1" dirty="0">
              <a:solidFill>
                <a:srgbClr val="FF0000"/>
              </a:solidFill>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03034421"/>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083334"/>
            <a:ext cx="8433053" cy="5042829"/>
          </a:xfrm>
        </p:spPr>
        <p:txBody>
          <a:bodyPr>
            <a:normAutofit/>
          </a:bodyPr>
          <a:lstStyle/>
          <a:p>
            <a:r>
              <a:rPr lang="en-US" sz="2400" dirty="0" smtClean="0">
                <a:latin typeface="Arial"/>
                <a:cs typeface="Arial"/>
              </a:rPr>
              <a:t>Calculate similar forecast skill metric for TPVs and determine the degree to which forecast skill of these TPVs is related to forecast skill of the EC</a:t>
            </a:r>
          </a:p>
          <a:p>
            <a:endParaRPr lang="en-US" sz="2400" dirty="0">
              <a:latin typeface="Arial"/>
              <a:cs typeface="Arial"/>
            </a:endParaRPr>
          </a:p>
          <a:p>
            <a:r>
              <a:rPr lang="en-US" sz="2400" dirty="0" smtClean="0">
                <a:latin typeface="Arial"/>
                <a:cs typeface="Arial"/>
              </a:rPr>
              <a:t>Look more in-depth into best and worst GEFS members to better determine contributions of TPV 1 and TPV 2 to EC development and how these contributions differ from those in the ERA-Interim</a:t>
            </a:r>
            <a:endParaRPr lang="en-US" sz="2000" dirty="0">
              <a:latin typeface="Arial"/>
              <a:cs typeface="Arial"/>
            </a:endParaRPr>
          </a:p>
          <a:p>
            <a:endParaRPr lang="en-US" sz="2400" dirty="0" smtClean="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sp>
        <p:nvSpPr>
          <p:cNvPr id="7" name="Title 1"/>
          <p:cNvSpPr>
            <a:spLocks noGrp="1"/>
          </p:cNvSpPr>
          <p:nvPr>
            <p:ph type="title"/>
          </p:nvPr>
        </p:nvSpPr>
        <p:spPr>
          <a:xfrm>
            <a:off x="33428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Next Steps</a:t>
            </a:r>
            <a:endParaRPr lang="en-US" sz="2000" b="1" dirty="0">
              <a:solidFill>
                <a:srgbClr val="FF0000"/>
              </a:solidFill>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7628638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1688954" y="6463861"/>
            <a:ext cx="797186" cy="2296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a:spLocks noGrp="1"/>
          </p:cNvSpPr>
          <p:nvPr>
            <p:ph type="title"/>
          </p:nvPr>
        </p:nvSpPr>
        <p:spPr>
          <a:xfrm>
            <a:off x="334283" y="-33716"/>
            <a:ext cx="8891111"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Presidents’ Day Storm of 1979 </a:t>
            </a:r>
            <a:endParaRPr lang="en-US" sz="2800" b="1" dirty="0">
              <a:solidFill>
                <a:srgbClr val="FF0000"/>
              </a:solidFill>
              <a:latin typeface="Arial" panose="020B0604020202020204" pitchFamily="34" charset="0"/>
              <a:cs typeface="Arial" panose="020B0604020202020204" pitchFamily="34" charset="0"/>
            </a:endParaRPr>
          </a:p>
        </p:txBody>
      </p:sp>
      <p:sp>
        <p:nvSpPr>
          <p:cNvPr id="38" name="Title 1"/>
          <p:cNvSpPr txBox="1">
            <a:spLocks/>
          </p:cNvSpPr>
          <p:nvPr/>
        </p:nvSpPr>
        <p:spPr>
          <a:xfrm>
            <a:off x="52394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dirty="0" err="1" smtClean="0">
                <a:latin typeface="Arial" panose="020B0604020202020204" pitchFamily="34" charset="0"/>
                <a:cs typeface="Arial" panose="020B0604020202020204" pitchFamily="34" charset="0"/>
              </a:rPr>
              <a:t>Uccellini</a:t>
            </a:r>
            <a:r>
              <a:rPr lang="en-US" sz="1800" dirty="0" smtClean="0">
                <a:latin typeface="Arial" panose="020B0604020202020204" pitchFamily="34" charset="0"/>
                <a:cs typeface="Arial" panose="020B0604020202020204" pitchFamily="34" charset="0"/>
              </a:rPr>
              <a:t> et al. (1985)</a:t>
            </a:r>
            <a:endParaRPr lang="en-US" sz="1800" dirty="0">
              <a:latin typeface="Arial" panose="020B0604020202020204" pitchFamily="34" charset="0"/>
              <a:cs typeface="Arial" panose="020B0604020202020204" pitchFamily="34" charset="0"/>
            </a:endParaRPr>
          </a:p>
        </p:txBody>
      </p:sp>
      <p:pic>
        <p:nvPicPr>
          <p:cNvPr id="2" name="Picture 1" descr="Screen Shot 2017-01-30 at 9.59.0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1864" y="850049"/>
            <a:ext cx="5528219" cy="4946670"/>
          </a:xfrm>
          <a:prstGeom prst="rect">
            <a:avLst/>
          </a:prstGeom>
        </p:spPr>
      </p:pic>
      <p:sp>
        <p:nvSpPr>
          <p:cNvPr id="10" name="Content Placeholder 2"/>
          <p:cNvSpPr txBox="1">
            <a:spLocks/>
          </p:cNvSpPr>
          <p:nvPr/>
        </p:nvSpPr>
        <p:spPr>
          <a:xfrm>
            <a:off x="0" y="5909379"/>
            <a:ext cx="9143999" cy="790043"/>
          </a:xfrm>
          <a:prstGeom prst="rect">
            <a:avLst/>
          </a:prstGeom>
        </p:spPr>
        <p:txBody>
          <a:bodyPr vert="horz" lIns="91440" tIns="45720" rIns="91440" bIns="45720" rtlCol="0" anchor="t">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solidFill>
                  <a:srgbClr val="000000"/>
                </a:solidFill>
                <a:latin typeface="Arial" panose="020B0604020202020204" pitchFamily="34" charset="0"/>
                <a:cs typeface="Arial" panose="020B0604020202020204" pitchFamily="34" charset="0"/>
              </a:rPr>
              <a:t>Sea level pressure (</a:t>
            </a:r>
            <a:r>
              <a:rPr lang="en-US" sz="1400" dirty="0" err="1" smtClean="0">
                <a:solidFill>
                  <a:srgbClr val="000000"/>
                </a:solidFill>
                <a:latin typeface="Arial" panose="020B0604020202020204" pitchFamily="34" charset="0"/>
                <a:cs typeface="Arial" panose="020B0604020202020204" pitchFamily="34" charset="0"/>
              </a:rPr>
              <a:t>mb</a:t>
            </a:r>
            <a:r>
              <a:rPr lang="en-US" sz="1400" dirty="0" smtClean="0">
                <a:solidFill>
                  <a:srgbClr val="000000"/>
                </a:solidFill>
                <a:latin typeface="Arial" panose="020B0604020202020204" pitchFamily="34" charset="0"/>
                <a:cs typeface="Arial" panose="020B0604020202020204" pitchFamily="34" charset="0"/>
              </a:rPr>
              <a:t>) and surface frontal analyses for (a) 0000 GMT 18 Feb, (b) 1200 GMT 18 Feb, (c) 0000 GMT 19 Feb, and (d) 1200 GMT 19 Feb 1979. Shading represents precipitation; dark shading indicates moderate-to-heavy precipitation. Dashed line in (b) denote inverted and coastal troughs. Adapted from Fig. 1 in </a:t>
            </a:r>
            <a:r>
              <a:rPr lang="en-US" sz="1400" dirty="0" err="1" smtClean="0">
                <a:solidFill>
                  <a:srgbClr val="000000"/>
                </a:solidFill>
                <a:latin typeface="Arial" panose="020B0604020202020204" pitchFamily="34" charset="0"/>
                <a:cs typeface="Arial" panose="020B0604020202020204" pitchFamily="34" charset="0"/>
              </a:rPr>
              <a:t>Uccellini</a:t>
            </a:r>
            <a:r>
              <a:rPr lang="en-US" sz="1400" dirty="0" smtClean="0">
                <a:solidFill>
                  <a:srgbClr val="000000"/>
                </a:solidFill>
                <a:latin typeface="Arial" panose="020B0604020202020204" pitchFamily="34" charset="0"/>
                <a:cs typeface="Arial" panose="020B0604020202020204" pitchFamily="34" charset="0"/>
              </a:rPr>
              <a:t> et al. 1985. </a:t>
            </a:r>
            <a:endParaRPr lang="en-US" sz="1400" baseline="30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473405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1688954" y="6463861"/>
            <a:ext cx="797186" cy="2296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a:spLocks noGrp="1"/>
          </p:cNvSpPr>
          <p:nvPr>
            <p:ph type="title"/>
          </p:nvPr>
        </p:nvSpPr>
        <p:spPr>
          <a:xfrm>
            <a:off x="334283" y="-33716"/>
            <a:ext cx="8891111"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Presidents’ Day Storm of 1979 </a:t>
            </a:r>
            <a:endParaRPr lang="en-US" sz="2800" b="1" dirty="0">
              <a:solidFill>
                <a:srgbClr val="FF0000"/>
              </a:solidFill>
              <a:latin typeface="Arial" panose="020B0604020202020204" pitchFamily="34" charset="0"/>
              <a:cs typeface="Arial" panose="020B0604020202020204" pitchFamily="34" charset="0"/>
            </a:endParaRPr>
          </a:p>
        </p:txBody>
      </p:sp>
      <p:cxnSp>
        <p:nvCxnSpPr>
          <p:cNvPr id="9" name="Straight Connector 8"/>
          <p:cNvCxnSpPr/>
          <p:nvPr/>
        </p:nvCxnSpPr>
        <p:spPr>
          <a:xfrm>
            <a:off x="-12095" y="5752346"/>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4916" y="6709073"/>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4578976" y="5743981"/>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Content Placeholder 2"/>
          <p:cNvSpPr>
            <a:spLocks noGrp="1"/>
          </p:cNvSpPr>
          <p:nvPr>
            <p:ph idx="1"/>
          </p:nvPr>
        </p:nvSpPr>
        <p:spPr>
          <a:xfrm>
            <a:off x="2988" y="5752346"/>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50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14" name="Group 13"/>
          <p:cNvGrpSpPr/>
          <p:nvPr/>
        </p:nvGrpSpPr>
        <p:grpSpPr>
          <a:xfrm>
            <a:off x="68976" y="5019755"/>
            <a:ext cx="9051640" cy="334008"/>
            <a:chOff x="68976" y="4963792"/>
            <a:chExt cx="9051640" cy="334008"/>
          </a:xfrm>
        </p:grpSpPr>
        <p:pic>
          <p:nvPicPr>
            <p:cNvPr id="15" name="Picture 14" descr="DT_theta_na_0.png"/>
            <p:cNvPicPr>
              <a:picLocks/>
            </p:cNvPicPr>
            <p:nvPr/>
          </p:nvPicPr>
          <p:blipFill rotWithShape="1">
            <a:blip r:embed="rId3">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16" name="TextBox 1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17" name="TextBox 1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18" name="TextBox 1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19" name="TextBox 1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20" name="TextBox 1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21" name="TextBox 2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22" name="TextBox 2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23" name="TextBox 2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24" name="TextBox 2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25" name="TextBox 2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26" name="TextBox 2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27" name="TextBox 2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28" name="TextBox 2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29" name="TextBox 2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31" name="TextBox 30"/>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32" name="TextBox 31"/>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33" name="TextBox 32"/>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34" name="TextBox 33"/>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35" name="TextBox 34"/>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37" name="TextBox 36"/>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39" name="TextBox 38"/>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40" name="TextBox 39"/>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41" name="TextBox 40"/>
            <p:cNvSpPr txBox="1"/>
            <p:nvPr/>
          </p:nvSpPr>
          <p:spPr>
            <a:xfrm>
              <a:off x="8724283" y="4963792"/>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pic>
        <p:nvPicPr>
          <p:cNvPr id="2" name="Picture 1" descr="DT_theta_19790217_0000.png"/>
          <p:cNvPicPr>
            <a:picLocks noChangeAspect="1"/>
          </p:cNvPicPr>
          <p:nvPr/>
        </p:nvPicPr>
        <p:blipFill rotWithShape="1">
          <a:blip r:embed="rId4">
            <a:extLst>
              <a:ext uri="{28A0092B-C50C-407E-A947-70E740481C1C}">
                <a14:useLocalDpi xmlns:a14="http://schemas.microsoft.com/office/drawing/2010/main" val="0"/>
              </a:ext>
            </a:extLst>
          </a:blip>
          <a:srcRect t="3512" b="5366"/>
          <a:stretch/>
        </p:blipFill>
        <p:spPr>
          <a:xfrm>
            <a:off x="15489" y="977633"/>
            <a:ext cx="4535972" cy="3994830"/>
          </a:xfrm>
          <a:prstGeom prst="rect">
            <a:avLst/>
          </a:prstGeom>
        </p:spPr>
      </p:pic>
      <p:sp>
        <p:nvSpPr>
          <p:cNvPr id="63"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17 Feb 1979</a:t>
            </a:r>
            <a:endParaRPr lang="en-US" sz="2400" dirty="0">
              <a:latin typeface="Arial" panose="020B0604020202020204" pitchFamily="34" charset="0"/>
              <a:cs typeface="Arial" panose="020B0604020202020204" pitchFamily="34" charset="0"/>
            </a:endParaRPr>
          </a:p>
        </p:txBody>
      </p:sp>
      <p:pic>
        <p:nvPicPr>
          <p:cNvPr id="6" name="Picture 5" descr="mslp_thick_jet_19790217_0000.png"/>
          <p:cNvPicPr>
            <a:picLocks noChangeAspect="1"/>
          </p:cNvPicPr>
          <p:nvPr/>
        </p:nvPicPr>
        <p:blipFill rotWithShape="1">
          <a:blip r:embed="rId5">
            <a:extLst>
              <a:ext uri="{28A0092B-C50C-407E-A947-70E740481C1C}">
                <a14:useLocalDpi xmlns:a14="http://schemas.microsoft.com/office/drawing/2010/main" val="0"/>
              </a:ext>
            </a:extLst>
          </a:blip>
          <a:srcRect t="3575" b="9361"/>
          <a:stretch/>
        </p:blipFill>
        <p:spPr>
          <a:xfrm>
            <a:off x="4604409" y="977634"/>
            <a:ext cx="4524622" cy="3994830"/>
          </a:xfrm>
          <a:prstGeom prst="rect">
            <a:avLst/>
          </a:prstGeom>
        </p:spPr>
      </p:pic>
      <p:grpSp>
        <p:nvGrpSpPr>
          <p:cNvPr id="64" name="Group 63"/>
          <p:cNvGrpSpPr/>
          <p:nvPr/>
        </p:nvGrpSpPr>
        <p:grpSpPr>
          <a:xfrm>
            <a:off x="1325910" y="5357253"/>
            <a:ext cx="3192602" cy="323538"/>
            <a:chOff x="1325910" y="5334973"/>
            <a:chExt cx="3192602" cy="323538"/>
          </a:xfrm>
        </p:grpSpPr>
        <p:pic>
          <p:nvPicPr>
            <p:cNvPr id="65" name="Picture 64" descr="250_jet_mslp_24.png"/>
            <p:cNvPicPr>
              <a:picLocks/>
            </p:cNvPicPr>
            <p:nvPr/>
          </p:nvPicPr>
          <p:blipFill rotWithShape="1">
            <a:blip r:embed="rId6">
              <a:extLst>
                <a:ext uri="{28A0092B-C50C-407E-A947-70E740481C1C}">
                  <a14:useLocalDpi xmlns:a14="http://schemas.microsoft.com/office/drawing/2010/main" val="0"/>
                </a:ext>
              </a:extLst>
            </a:blip>
            <a:srcRect l="10867" t="95111" r="58321" b="2074"/>
            <a:stretch/>
          </p:blipFill>
          <p:spPr>
            <a:xfrm>
              <a:off x="1325910" y="5386868"/>
              <a:ext cx="2743200" cy="155448"/>
            </a:xfrm>
            <a:prstGeom prst="rect">
              <a:avLst/>
            </a:prstGeom>
          </p:spPr>
        </p:pic>
        <p:sp>
          <p:nvSpPr>
            <p:cNvPr id="66" name="TextBox 65"/>
            <p:cNvSpPr txBox="1"/>
            <p:nvPr/>
          </p:nvSpPr>
          <p:spPr>
            <a:xfrm>
              <a:off x="1520680" y="5518911"/>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67" name="TextBox 66"/>
            <p:cNvSpPr txBox="1"/>
            <p:nvPr/>
          </p:nvSpPr>
          <p:spPr>
            <a:xfrm>
              <a:off x="1861499" y="5518911"/>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68" name="TextBox 67"/>
            <p:cNvSpPr txBox="1"/>
            <p:nvPr/>
          </p:nvSpPr>
          <p:spPr>
            <a:xfrm>
              <a:off x="2208083" y="552001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69" name="TextBox 68"/>
            <p:cNvSpPr txBox="1"/>
            <p:nvPr/>
          </p:nvSpPr>
          <p:spPr>
            <a:xfrm>
              <a:off x="2535648" y="5518911"/>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sp>
          <p:nvSpPr>
            <p:cNvPr id="70" name="TextBox 69"/>
            <p:cNvSpPr txBox="1"/>
            <p:nvPr/>
          </p:nvSpPr>
          <p:spPr>
            <a:xfrm>
              <a:off x="2879624" y="5518911"/>
              <a:ext cx="300556" cy="138499"/>
            </a:xfrm>
            <a:prstGeom prst="rect">
              <a:avLst/>
            </a:prstGeom>
            <a:noFill/>
          </p:spPr>
          <p:txBody>
            <a:bodyPr wrap="square" lIns="0" tIns="0" rIns="0" bIns="0" rtlCol="0">
              <a:spAutoFit/>
            </a:bodyPr>
            <a:lstStyle/>
            <a:p>
              <a:pPr algn="ctr"/>
              <a:r>
                <a:rPr lang="en-US" sz="900" dirty="0" smtClean="0">
                  <a:latin typeface="Arial"/>
                  <a:cs typeface="Arial"/>
                </a:rPr>
                <a:t>45</a:t>
              </a:r>
              <a:endParaRPr lang="en-US" sz="900" dirty="0">
                <a:latin typeface="Arial"/>
                <a:cs typeface="Arial"/>
              </a:endParaRPr>
            </a:p>
          </p:txBody>
        </p:sp>
        <p:sp>
          <p:nvSpPr>
            <p:cNvPr id="71" name="TextBox 70"/>
            <p:cNvSpPr txBox="1"/>
            <p:nvPr/>
          </p:nvSpPr>
          <p:spPr>
            <a:xfrm>
              <a:off x="3212745" y="5520012"/>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72" name="TextBox 71"/>
            <p:cNvSpPr txBox="1"/>
            <p:nvPr/>
          </p:nvSpPr>
          <p:spPr>
            <a:xfrm>
              <a:off x="3546207" y="5520012"/>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5</a:t>
              </a:r>
              <a:endParaRPr lang="en-US" sz="900" dirty="0">
                <a:latin typeface="Arial"/>
                <a:cs typeface="Arial"/>
              </a:endParaRPr>
            </a:p>
          </p:txBody>
        </p:sp>
        <p:sp>
          <p:nvSpPr>
            <p:cNvPr id="73" name="TextBox 72"/>
            <p:cNvSpPr txBox="1"/>
            <p:nvPr/>
          </p:nvSpPr>
          <p:spPr>
            <a:xfrm>
              <a:off x="4026408" y="5334973"/>
              <a:ext cx="492104"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grpSp>
      <p:grpSp>
        <p:nvGrpSpPr>
          <p:cNvPr id="74" name="Group 73"/>
          <p:cNvGrpSpPr/>
          <p:nvPr/>
        </p:nvGrpSpPr>
        <p:grpSpPr>
          <a:xfrm>
            <a:off x="4733894" y="5357253"/>
            <a:ext cx="3306095" cy="345842"/>
            <a:chOff x="4867109" y="5334973"/>
            <a:chExt cx="3306095" cy="345842"/>
          </a:xfrm>
        </p:grpSpPr>
        <p:pic>
          <p:nvPicPr>
            <p:cNvPr id="75" name="Picture 74" descr="250_jet_mslp_24.png"/>
            <p:cNvPicPr>
              <a:picLocks/>
            </p:cNvPicPr>
            <p:nvPr/>
          </p:nvPicPr>
          <p:blipFill rotWithShape="1">
            <a:blip r:embed="rId6">
              <a:extLst>
                <a:ext uri="{28A0092B-C50C-407E-A947-70E740481C1C}">
                  <a14:useLocalDpi xmlns:a14="http://schemas.microsoft.com/office/drawing/2010/main" val="0"/>
                </a:ext>
              </a:extLst>
            </a:blip>
            <a:srcRect l="49220" t="95259" r="17498" b="2074"/>
            <a:stretch/>
          </p:blipFill>
          <p:spPr>
            <a:xfrm>
              <a:off x="4867109" y="5386868"/>
              <a:ext cx="2743200" cy="155448"/>
            </a:xfrm>
            <a:prstGeom prst="rect">
              <a:avLst/>
            </a:prstGeom>
          </p:spPr>
        </p:pic>
        <p:sp>
          <p:nvSpPr>
            <p:cNvPr id="76" name="TextBox 75"/>
            <p:cNvSpPr txBox="1"/>
            <p:nvPr/>
          </p:nvSpPr>
          <p:spPr>
            <a:xfrm>
              <a:off x="5028125" y="5541215"/>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77" name="TextBox 76"/>
            <p:cNvSpPr txBox="1"/>
            <p:nvPr/>
          </p:nvSpPr>
          <p:spPr>
            <a:xfrm>
              <a:off x="5342301" y="5541215"/>
              <a:ext cx="300556" cy="138499"/>
            </a:xfrm>
            <a:prstGeom prst="rect">
              <a:avLst/>
            </a:prstGeom>
            <a:noFill/>
          </p:spPr>
          <p:txBody>
            <a:bodyPr wrap="square" lIns="0" tIns="0" rIns="0" bIns="0" rtlCol="0">
              <a:spAutoFit/>
            </a:bodyPr>
            <a:lstStyle/>
            <a:p>
              <a:pPr algn="ctr"/>
              <a:r>
                <a:rPr lang="en-US" sz="900" dirty="0" smtClean="0">
                  <a:latin typeface="Arial"/>
                  <a:cs typeface="Arial"/>
                </a:rPr>
                <a:t>60</a:t>
              </a:r>
              <a:endParaRPr lang="en-US" sz="900" dirty="0">
                <a:latin typeface="Arial"/>
                <a:cs typeface="Arial"/>
              </a:endParaRPr>
            </a:p>
          </p:txBody>
        </p:sp>
        <p:sp>
          <p:nvSpPr>
            <p:cNvPr id="78" name="TextBox 77"/>
            <p:cNvSpPr txBox="1"/>
            <p:nvPr/>
          </p:nvSpPr>
          <p:spPr>
            <a:xfrm>
              <a:off x="5644480" y="5542316"/>
              <a:ext cx="300556" cy="138499"/>
            </a:xfrm>
            <a:prstGeom prst="rect">
              <a:avLst/>
            </a:prstGeom>
            <a:noFill/>
          </p:spPr>
          <p:txBody>
            <a:bodyPr wrap="square" lIns="0" tIns="0" rIns="0" bIns="0" rtlCol="0">
              <a:spAutoFit/>
            </a:bodyPr>
            <a:lstStyle/>
            <a:p>
              <a:pPr algn="ctr"/>
              <a:r>
                <a:rPr lang="en-US" sz="900" dirty="0" smtClean="0">
                  <a:latin typeface="Arial"/>
                  <a:cs typeface="Arial"/>
                </a:rPr>
                <a:t>70</a:t>
              </a:r>
              <a:endParaRPr lang="en-US" sz="900" dirty="0">
                <a:latin typeface="Arial"/>
                <a:cs typeface="Arial"/>
              </a:endParaRPr>
            </a:p>
          </p:txBody>
        </p:sp>
        <p:sp>
          <p:nvSpPr>
            <p:cNvPr id="79" name="TextBox 78"/>
            <p:cNvSpPr txBox="1"/>
            <p:nvPr/>
          </p:nvSpPr>
          <p:spPr>
            <a:xfrm>
              <a:off x="5954283" y="5541215"/>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80" name="TextBox 79"/>
            <p:cNvSpPr txBox="1"/>
            <p:nvPr/>
          </p:nvSpPr>
          <p:spPr>
            <a:xfrm>
              <a:off x="6253854" y="5541215"/>
              <a:ext cx="300556" cy="138499"/>
            </a:xfrm>
            <a:prstGeom prst="rect">
              <a:avLst/>
            </a:prstGeom>
            <a:noFill/>
          </p:spPr>
          <p:txBody>
            <a:bodyPr wrap="square" lIns="0" tIns="0" rIns="0" bIns="0" rtlCol="0">
              <a:spAutoFit/>
            </a:bodyPr>
            <a:lstStyle/>
            <a:p>
              <a:pPr algn="ctr"/>
              <a:r>
                <a:rPr lang="en-US" sz="900" dirty="0" smtClean="0">
                  <a:latin typeface="Arial"/>
                  <a:cs typeface="Arial"/>
                </a:rPr>
                <a:t>90</a:t>
              </a:r>
              <a:endParaRPr lang="en-US" sz="900" dirty="0">
                <a:latin typeface="Arial"/>
                <a:cs typeface="Arial"/>
              </a:endParaRPr>
            </a:p>
          </p:txBody>
        </p:sp>
        <p:sp>
          <p:nvSpPr>
            <p:cNvPr id="81" name="TextBox 80"/>
            <p:cNvSpPr txBox="1"/>
            <p:nvPr/>
          </p:nvSpPr>
          <p:spPr>
            <a:xfrm>
              <a:off x="6551451"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sp>
          <p:nvSpPr>
            <p:cNvPr id="82" name="TextBox 81"/>
            <p:cNvSpPr txBox="1"/>
            <p:nvPr/>
          </p:nvSpPr>
          <p:spPr>
            <a:xfrm>
              <a:off x="6849389"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110</a:t>
              </a:r>
              <a:endParaRPr lang="en-US" sz="900" dirty="0">
                <a:latin typeface="Arial"/>
                <a:cs typeface="Arial"/>
              </a:endParaRPr>
            </a:p>
          </p:txBody>
        </p:sp>
        <p:sp>
          <p:nvSpPr>
            <p:cNvPr id="83" name="TextBox 82"/>
            <p:cNvSpPr txBox="1"/>
            <p:nvPr/>
          </p:nvSpPr>
          <p:spPr>
            <a:xfrm>
              <a:off x="7146631"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120</a:t>
              </a:r>
              <a:endParaRPr lang="en-US" sz="900" dirty="0">
                <a:latin typeface="Arial"/>
                <a:cs typeface="Arial"/>
              </a:endParaRPr>
            </a:p>
          </p:txBody>
        </p:sp>
        <p:sp>
          <p:nvSpPr>
            <p:cNvPr id="84" name="TextBox 83"/>
            <p:cNvSpPr txBox="1"/>
            <p:nvPr/>
          </p:nvSpPr>
          <p:spPr>
            <a:xfrm>
              <a:off x="7539136" y="5334973"/>
              <a:ext cx="634068" cy="230832"/>
            </a:xfrm>
            <a:prstGeom prst="rect">
              <a:avLst/>
            </a:prstGeom>
            <a:noFill/>
          </p:spPr>
          <p:txBody>
            <a:bodyPr wrap="square" rtlCol="0">
              <a:spAutoFit/>
            </a:bodyPr>
            <a:lstStyle/>
            <a:p>
              <a:pPr algn="ctr"/>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grpSp>
      <p:sp>
        <p:nvSpPr>
          <p:cNvPr id="7" name="Oval 6"/>
          <p:cNvSpPr/>
          <p:nvPr/>
        </p:nvSpPr>
        <p:spPr>
          <a:xfrm>
            <a:off x="871924" y="2807255"/>
            <a:ext cx="746449" cy="746449"/>
          </a:xfrm>
          <a:prstGeom prst="ellipse">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Content Placeholder 2"/>
          <p:cNvSpPr txBox="1">
            <a:spLocks/>
          </p:cNvSpPr>
          <p:nvPr/>
        </p:nvSpPr>
        <p:spPr>
          <a:xfrm>
            <a:off x="4596880" y="5766457"/>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250-hPa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MSLP (hPa, black), PW (mm, shaded)</a:t>
            </a:r>
            <a:endParaRPr lang="en-US" sz="1600" baseline="30000" dirty="0">
              <a:latin typeface="Arial" panose="020B0604020202020204" pitchFamily="34" charset="0"/>
              <a:cs typeface="Arial" panose="020B0604020202020204" pitchFamily="34" charset="0"/>
            </a:endParaRPr>
          </a:p>
        </p:txBody>
      </p:sp>
      <p:sp>
        <p:nvSpPr>
          <p:cNvPr id="85" name="TextBox 84"/>
          <p:cNvSpPr txBox="1"/>
          <p:nvPr/>
        </p:nvSpPr>
        <p:spPr>
          <a:xfrm>
            <a:off x="6421196" y="669855"/>
            <a:ext cx="2731986" cy="307777"/>
          </a:xfrm>
          <a:prstGeom prst="rect">
            <a:avLst/>
          </a:prstGeom>
          <a:noFill/>
        </p:spPr>
        <p:txBody>
          <a:bodyPr wrap="square" rtlCol="0">
            <a:spAutoFit/>
          </a:bodyPr>
          <a:lstStyle/>
          <a:p>
            <a:pPr algn="r"/>
            <a:r>
              <a:rPr lang="en-US" sz="1400" i="1" dirty="0" smtClean="0">
                <a:latin typeface="Arial"/>
                <a:cs typeface="Arial"/>
              </a:rPr>
              <a:t>Data Source: </a:t>
            </a:r>
            <a:r>
              <a:rPr lang="en-US" sz="1400" i="1" dirty="0" smtClean="0">
                <a:latin typeface="Arial"/>
                <a:cs typeface="Arial"/>
              </a:rPr>
              <a:t>0.5</a:t>
            </a:r>
            <a:r>
              <a:rPr lang="en-US" sz="1400" dirty="0" smtClean="0">
                <a:latin typeface="Arial" panose="020B0604020202020204" pitchFamily="34" charset="0"/>
                <a:cs typeface="Arial" panose="020B0604020202020204" pitchFamily="34" charset="0"/>
              </a:rPr>
              <a:t>° </a:t>
            </a:r>
            <a:r>
              <a:rPr lang="en-US" sz="1400" i="1" dirty="0" smtClean="0">
                <a:latin typeface="Arial"/>
                <a:cs typeface="Arial"/>
              </a:rPr>
              <a:t>ERA</a:t>
            </a:r>
            <a:r>
              <a:rPr lang="en-US" sz="1400" i="1" dirty="0" smtClean="0">
                <a:latin typeface="Arial"/>
                <a:cs typeface="Arial"/>
              </a:rPr>
              <a:t>-Interim</a:t>
            </a:r>
            <a:endParaRPr lang="en-US" sz="1400" i="1" dirty="0">
              <a:latin typeface="Arial"/>
              <a:cs typeface="Arial"/>
            </a:endParaRPr>
          </a:p>
        </p:txBody>
      </p:sp>
    </p:spTree>
    <p:extLst>
      <p:ext uri="{BB962C8B-B14F-4D97-AF65-F5344CB8AC3E}">
        <p14:creationId xmlns:p14="http://schemas.microsoft.com/office/powerpoint/2010/main" val="25815771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1688954" y="6463861"/>
            <a:ext cx="797186" cy="2296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a:spLocks noGrp="1"/>
          </p:cNvSpPr>
          <p:nvPr>
            <p:ph type="title"/>
          </p:nvPr>
        </p:nvSpPr>
        <p:spPr>
          <a:xfrm>
            <a:off x="334283" y="-33716"/>
            <a:ext cx="8891111"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Presidents’ Day Storm of 1979 </a:t>
            </a:r>
            <a:endParaRPr lang="en-US" sz="2800" b="1" dirty="0">
              <a:solidFill>
                <a:srgbClr val="FF0000"/>
              </a:solidFill>
              <a:latin typeface="Arial" panose="020B0604020202020204" pitchFamily="34" charset="0"/>
              <a:cs typeface="Arial" panose="020B0604020202020204" pitchFamily="34" charset="0"/>
            </a:endParaRPr>
          </a:p>
        </p:txBody>
      </p:sp>
      <p:cxnSp>
        <p:nvCxnSpPr>
          <p:cNvPr id="9" name="Straight Connector 8"/>
          <p:cNvCxnSpPr/>
          <p:nvPr/>
        </p:nvCxnSpPr>
        <p:spPr>
          <a:xfrm>
            <a:off x="-12095" y="5752346"/>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4916" y="6709073"/>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4578976" y="5743981"/>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Content Placeholder 2"/>
          <p:cNvSpPr>
            <a:spLocks noGrp="1"/>
          </p:cNvSpPr>
          <p:nvPr>
            <p:ph idx="1"/>
          </p:nvPr>
        </p:nvSpPr>
        <p:spPr>
          <a:xfrm>
            <a:off x="2988" y="5752346"/>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50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14" name="Group 13"/>
          <p:cNvGrpSpPr/>
          <p:nvPr/>
        </p:nvGrpSpPr>
        <p:grpSpPr>
          <a:xfrm>
            <a:off x="68976" y="5019755"/>
            <a:ext cx="9051640" cy="334008"/>
            <a:chOff x="68976" y="4963792"/>
            <a:chExt cx="9051640" cy="334008"/>
          </a:xfrm>
        </p:grpSpPr>
        <p:pic>
          <p:nvPicPr>
            <p:cNvPr id="15" name="Picture 14" descr="DT_theta_na_0.png"/>
            <p:cNvPicPr>
              <a:picLocks/>
            </p:cNvPicPr>
            <p:nvPr/>
          </p:nvPicPr>
          <p:blipFill rotWithShape="1">
            <a:blip r:embed="rId3">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16" name="TextBox 1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17" name="TextBox 1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18" name="TextBox 1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19" name="TextBox 1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20" name="TextBox 1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21" name="TextBox 2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22" name="TextBox 2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23" name="TextBox 2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24" name="TextBox 2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25" name="TextBox 2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26" name="TextBox 2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27" name="TextBox 2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28" name="TextBox 2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29" name="TextBox 2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31" name="TextBox 30"/>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32" name="TextBox 31"/>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33" name="TextBox 32"/>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34" name="TextBox 33"/>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35" name="TextBox 34"/>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37" name="TextBox 36"/>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39" name="TextBox 38"/>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40" name="TextBox 39"/>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41" name="TextBox 40"/>
            <p:cNvSpPr txBox="1"/>
            <p:nvPr/>
          </p:nvSpPr>
          <p:spPr>
            <a:xfrm>
              <a:off x="8724283" y="4963792"/>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63"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1200 UTC 17 Feb 1979</a:t>
            </a:r>
            <a:endParaRPr lang="en-US" sz="2400" dirty="0">
              <a:latin typeface="Arial" panose="020B0604020202020204" pitchFamily="34" charset="0"/>
              <a:cs typeface="Arial" panose="020B0604020202020204" pitchFamily="34" charset="0"/>
            </a:endParaRPr>
          </a:p>
        </p:txBody>
      </p:sp>
      <p:pic>
        <p:nvPicPr>
          <p:cNvPr id="3" name="Picture 2" descr="DT_theta_19790217_1200.png"/>
          <p:cNvPicPr>
            <a:picLocks noChangeAspect="1"/>
          </p:cNvPicPr>
          <p:nvPr/>
        </p:nvPicPr>
        <p:blipFill rotWithShape="1">
          <a:blip r:embed="rId4">
            <a:extLst>
              <a:ext uri="{28A0092B-C50C-407E-A947-70E740481C1C}">
                <a14:useLocalDpi xmlns:a14="http://schemas.microsoft.com/office/drawing/2010/main" val="0"/>
              </a:ext>
            </a:extLst>
          </a:blip>
          <a:srcRect t="3412" b="5351"/>
          <a:stretch/>
        </p:blipFill>
        <p:spPr>
          <a:xfrm>
            <a:off x="11141" y="977634"/>
            <a:ext cx="4530112" cy="3994830"/>
          </a:xfrm>
          <a:prstGeom prst="rect">
            <a:avLst/>
          </a:prstGeom>
        </p:spPr>
      </p:pic>
      <p:pic>
        <p:nvPicPr>
          <p:cNvPr id="4" name="Picture 3" descr="mslp_thick_jet_19790217_1200.png"/>
          <p:cNvPicPr>
            <a:picLocks noChangeAspect="1"/>
          </p:cNvPicPr>
          <p:nvPr/>
        </p:nvPicPr>
        <p:blipFill rotWithShape="1">
          <a:blip r:embed="rId5">
            <a:extLst>
              <a:ext uri="{28A0092B-C50C-407E-A947-70E740481C1C}">
                <a14:useLocalDpi xmlns:a14="http://schemas.microsoft.com/office/drawing/2010/main" val="0"/>
              </a:ext>
            </a:extLst>
          </a:blip>
          <a:srcRect t="3412" b="9361"/>
          <a:stretch/>
        </p:blipFill>
        <p:spPr>
          <a:xfrm>
            <a:off x="4602333" y="977635"/>
            <a:ext cx="4516195" cy="3994830"/>
          </a:xfrm>
          <a:prstGeom prst="rect">
            <a:avLst/>
          </a:prstGeom>
        </p:spPr>
      </p:pic>
      <p:grpSp>
        <p:nvGrpSpPr>
          <p:cNvPr id="61" name="Group 60"/>
          <p:cNvGrpSpPr/>
          <p:nvPr/>
        </p:nvGrpSpPr>
        <p:grpSpPr>
          <a:xfrm>
            <a:off x="1325910" y="5357253"/>
            <a:ext cx="3192602" cy="323538"/>
            <a:chOff x="1325910" y="5334973"/>
            <a:chExt cx="3192602" cy="323538"/>
          </a:xfrm>
        </p:grpSpPr>
        <p:pic>
          <p:nvPicPr>
            <p:cNvPr id="64" name="Picture 63" descr="250_jet_mslp_24.png"/>
            <p:cNvPicPr>
              <a:picLocks/>
            </p:cNvPicPr>
            <p:nvPr/>
          </p:nvPicPr>
          <p:blipFill rotWithShape="1">
            <a:blip r:embed="rId6">
              <a:extLst>
                <a:ext uri="{28A0092B-C50C-407E-A947-70E740481C1C}">
                  <a14:useLocalDpi xmlns:a14="http://schemas.microsoft.com/office/drawing/2010/main" val="0"/>
                </a:ext>
              </a:extLst>
            </a:blip>
            <a:srcRect l="10867" t="95111" r="58321" b="2074"/>
            <a:stretch/>
          </p:blipFill>
          <p:spPr>
            <a:xfrm>
              <a:off x="1325910" y="5386868"/>
              <a:ext cx="2743200" cy="155448"/>
            </a:xfrm>
            <a:prstGeom prst="rect">
              <a:avLst/>
            </a:prstGeom>
          </p:spPr>
        </p:pic>
        <p:sp>
          <p:nvSpPr>
            <p:cNvPr id="65" name="TextBox 64"/>
            <p:cNvSpPr txBox="1"/>
            <p:nvPr/>
          </p:nvSpPr>
          <p:spPr>
            <a:xfrm>
              <a:off x="1520680" y="5518911"/>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66" name="TextBox 65"/>
            <p:cNvSpPr txBox="1"/>
            <p:nvPr/>
          </p:nvSpPr>
          <p:spPr>
            <a:xfrm>
              <a:off x="1861499" y="5518911"/>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67" name="TextBox 66"/>
            <p:cNvSpPr txBox="1"/>
            <p:nvPr/>
          </p:nvSpPr>
          <p:spPr>
            <a:xfrm>
              <a:off x="2208083" y="552001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68" name="TextBox 67"/>
            <p:cNvSpPr txBox="1"/>
            <p:nvPr/>
          </p:nvSpPr>
          <p:spPr>
            <a:xfrm>
              <a:off x="2535648" y="5518911"/>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sp>
          <p:nvSpPr>
            <p:cNvPr id="69" name="TextBox 68"/>
            <p:cNvSpPr txBox="1"/>
            <p:nvPr/>
          </p:nvSpPr>
          <p:spPr>
            <a:xfrm>
              <a:off x="2879624" y="5518911"/>
              <a:ext cx="300556" cy="138499"/>
            </a:xfrm>
            <a:prstGeom prst="rect">
              <a:avLst/>
            </a:prstGeom>
            <a:noFill/>
          </p:spPr>
          <p:txBody>
            <a:bodyPr wrap="square" lIns="0" tIns="0" rIns="0" bIns="0" rtlCol="0">
              <a:spAutoFit/>
            </a:bodyPr>
            <a:lstStyle/>
            <a:p>
              <a:pPr algn="ctr"/>
              <a:r>
                <a:rPr lang="en-US" sz="900" dirty="0" smtClean="0">
                  <a:latin typeface="Arial"/>
                  <a:cs typeface="Arial"/>
                </a:rPr>
                <a:t>45</a:t>
              </a:r>
              <a:endParaRPr lang="en-US" sz="900" dirty="0">
                <a:latin typeface="Arial"/>
                <a:cs typeface="Arial"/>
              </a:endParaRPr>
            </a:p>
          </p:txBody>
        </p:sp>
        <p:sp>
          <p:nvSpPr>
            <p:cNvPr id="70" name="TextBox 69"/>
            <p:cNvSpPr txBox="1"/>
            <p:nvPr/>
          </p:nvSpPr>
          <p:spPr>
            <a:xfrm>
              <a:off x="3212745" y="5520012"/>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71" name="TextBox 70"/>
            <p:cNvSpPr txBox="1"/>
            <p:nvPr/>
          </p:nvSpPr>
          <p:spPr>
            <a:xfrm>
              <a:off x="3546207" y="5520012"/>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5</a:t>
              </a:r>
              <a:endParaRPr lang="en-US" sz="900" dirty="0">
                <a:latin typeface="Arial"/>
                <a:cs typeface="Arial"/>
              </a:endParaRPr>
            </a:p>
          </p:txBody>
        </p:sp>
        <p:sp>
          <p:nvSpPr>
            <p:cNvPr id="72" name="TextBox 71"/>
            <p:cNvSpPr txBox="1"/>
            <p:nvPr/>
          </p:nvSpPr>
          <p:spPr>
            <a:xfrm>
              <a:off x="4026408" y="5334973"/>
              <a:ext cx="492104"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grpSp>
      <p:grpSp>
        <p:nvGrpSpPr>
          <p:cNvPr id="73" name="Group 72"/>
          <p:cNvGrpSpPr/>
          <p:nvPr/>
        </p:nvGrpSpPr>
        <p:grpSpPr>
          <a:xfrm>
            <a:off x="4733894" y="5357253"/>
            <a:ext cx="3306095" cy="345842"/>
            <a:chOff x="4867109" y="5334973"/>
            <a:chExt cx="3306095" cy="345842"/>
          </a:xfrm>
        </p:grpSpPr>
        <p:pic>
          <p:nvPicPr>
            <p:cNvPr id="74" name="Picture 73" descr="250_jet_mslp_24.png"/>
            <p:cNvPicPr>
              <a:picLocks/>
            </p:cNvPicPr>
            <p:nvPr/>
          </p:nvPicPr>
          <p:blipFill rotWithShape="1">
            <a:blip r:embed="rId6">
              <a:extLst>
                <a:ext uri="{28A0092B-C50C-407E-A947-70E740481C1C}">
                  <a14:useLocalDpi xmlns:a14="http://schemas.microsoft.com/office/drawing/2010/main" val="0"/>
                </a:ext>
              </a:extLst>
            </a:blip>
            <a:srcRect l="49220" t="95259" r="17498" b="2074"/>
            <a:stretch/>
          </p:blipFill>
          <p:spPr>
            <a:xfrm>
              <a:off x="4867109" y="5386868"/>
              <a:ext cx="2743200" cy="155448"/>
            </a:xfrm>
            <a:prstGeom prst="rect">
              <a:avLst/>
            </a:prstGeom>
          </p:spPr>
        </p:pic>
        <p:sp>
          <p:nvSpPr>
            <p:cNvPr id="75" name="TextBox 74"/>
            <p:cNvSpPr txBox="1"/>
            <p:nvPr/>
          </p:nvSpPr>
          <p:spPr>
            <a:xfrm>
              <a:off x="5028125" y="5541215"/>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76" name="TextBox 75"/>
            <p:cNvSpPr txBox="1"/>
            <p:nvPr/>
          </p:nvSpPr>
          <p:spPr>
            <a:xfrm>
              <a:off x="5342301" y="5541215"/>
              <a:ext cx="300556" cy="138499"/>
            </a:xfrm>
            <a:prstGeom prst="rect">
              <a:avLst/>
            </a:prstGeom>
            <a:noFill/>
          </p:spPr>
          <p:txBody>
            <a:bodyPr wrap="square" lIns="0" tIns="0" rIns="0" bIns="0" rtlCol="0">
              <a:spAutoFit/>
            </a:bodyPr>
            <a:lstStyle/>
            <a:p>
              <a:pPr algn="ctr"/>
              <a:r>
                <a:rPr lang="en-US" sz="900" dirty="0" smtClean="0">
                  <a:latin typeface="Arial"/>
                  <a:cs typeface="Arial"/>
                </a:rPr>
                <a:t>60</a:t>
              </a:r>
              <a:endParaRPr lang="en-US" sz="900" dirty="0">
                <a:latin typeface="Arial"/>
                <a:cs typeface="Arial"/>
              </a:endParaRPr>
            </a:p>
          </p:txBody>
        </p:sp>
        <p:sp>
          <p:nvSpPr>
            <p:cNvPr id="77" name="TextBox 76"/>
            <p:cNvSpPr txBox="1"/>
            <p:nvPr/>
          </p:nvSpPr>
          <p:spPr>
            <a:xfrm>
              <a:off x="5644480" y="5542316"/>
              <a:ext cx="300556" cy="138499"/>
            </a:xfrm>
            <a:prstGeom prst="rect">
              <a:avLst/>
            </a:prstGeom>
            <a:noFill/>
          </p:spPr>
          <p:txBody>
            <a:bodyPr wrap="square" lIns="0" tIns="0" rIns="0" bIns="0" rtlCol="0">
              <a:spAutoFit/>
            </a:bodyPr>
            <a:lstStyle/>
            <a:p>
              <a:pPr algn="ctr"/>
              <a:r>
                <a:rPr lang="en-US" sz="900" dirty="0" smtClean="0">
                  <a:latin typeface="Arial"/>
                  <a:cs typeface="Arial"/>
                </a:rPr>
                <a:t>70</a:t>
              </a:r>
              <a:endParaRPr lang="en-US" sz="900" dirty="0">
                <a:latin typeface="Arial"/>
                <a:cs typeface="Arial"/>
              </a:endParaRPr>
            </a:p>
          </p:txBody>
        </p:sp>
        <p:sp>
          <p:nvSpPr>
            <p:cNvPr id="78" name="TextBox 77"/>
            <p:cNvSpPr txBox="1"/>
            <p:nvPr/>
          </p:nvSpPr>
          <p:spPr>
            <a:xfrm>
              <a:off x="5954283" y="5541215"/>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9" name="TextBox 78"/>
            <p:cNvSpPr txBox="1"/>
            <p:nvPr/>
          </p:nvSpPr>
          <p:spPr>
            <a:xfrm>
              <a:off x="6253854" y="5541215"/>
              <a:ext cx="300556" cy="138499"/>
            </a:xfrm>
            <a:prstGeom prst="rect">
              <a:avLst/>
            </a:prstGeom>
            <a:noFill/>
          </p:spPr>
          <p:txBody>
            <a:bodyPr wrap="square" lIns="0" tIns="0" rIns="0" bIns="0" rtlCol="0">
              <a:spAutoFit/>
            </a:bodyPr>
            <a:lstStyle/>
            <a:p>
              <a:pPr algn="ctr"/>
              <a:r>
                <a:rPr lang="en-US" sz="900" dirty="0" smtClean="0">
                  <a:latin typeface="Arial"/>
                  <a:cs typeface="Arial"/>
                </a:rPr>
                <a:t>90</a:t>
              </a:r>
              <a:endParaRPr lang="en-US" sz="900" dirty="0">
                <a:latin typeface="Arial"/>
                <a:cs typeface="Arial"/>
              </a:endParaRPr>
            </a:p>
          </p:txBody>
        </p:sp>
        <p:sp>
          <p:nvSpPr>
            <p:cNvPr id="80" name="TextBox 79"/>
            <p:cNvSpPr txBox="1"/>
            <p:nvPr/>
          </p:nvSpPr>
          <p:spPr>
            <a:xfrm>
              <a:off x="6551451"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sp>
          <p:nvSpPr>
            <p:cNvPr id="81" name="TextBox 80"/>
            <p:cNvSpPr txBox="1"/>
            <p:nvPr/>
          </p:nvSpPr>
          <p:spPr>
            <a:xfrm>
              <a:off x="6849389"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110</a:t>
              </a:r>
              <a:endParaRPr lang="en-US" sz="900" dirty="0">
                <a:latin typeface="Arial"/>
                <a:cs typeface="Arial"/>
              </a:endParaRPr>
            </a:p>
          </p:txBody>
        </p:sp>
        <p:sp>
          <p:nvSpPr>
            <p:cNvPr id="82" name="TextBox 81"/>
            <p:cNvSpPr txBox="1"/>
            <p:nvPr/>
          </p:nvSpPr>
          <p:spPr>
            <a:xfrm>
              <a:off x="7146631"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120</a:t>
              </a:r>
              <a:endParaRPr lang="en-US" sz="900" dirty="0">
                <a:latin typeface="Arial"/>
                <a:cs typeface="Arial"/>
              </a:endParaRPr>
            </a:p>
          </p:txBody>
        </p:sp>
        <p:sp>
          <p:nvSpPr>
            <p:cNvPr id="83" name="TextBox 82"/>
            <p:cNvSpPr txBox="1"/>
            <p:nvPr/>
          </p:nvSpPr>
          <p:spPr>
            <a:xfrm>
              <a:off x="7539136" y="5334973"/>
              <a:ext cx="634068" cy="230832"/>
            </a:xfrm>
            <a:prstGeom prst="rect">
              <a:avLst/>
            </a:prstGeom>
            <a:noFill/>
          </p:spPr>
          <p:txBody>
            <a:bodyPr wrap="square" rtlCol="0">
              <a:spAutoFit/>
            </a:bodyPr>
            <a:lstStyle/>
            <a:p>
              <a:pPr algn="ctr"/>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grpSp>
      <p:sp>
        <p:nvSpPr>
          <p:cNvPr id="84" name="Rectangle 83"/>
          <p:cNvSpPr/>
          <p:nvPr/>
        </p:nvSpPr>
        <p:spPr>
          <a:xfrm>
            <a:off x="1422867" y="2410159"/>
            <a:ext cx="922623" cy="523220"/>
          </a:xfrm>
          <a:prstGeom prst="rect">
            <a:avLst/>
          </a:prstGeom>
          <a:noFill/>
        </p:spPr>
        <p:txBody>
          <a:bodyPr wrap="none" lIns="91440" tIns="45720" rIns="91440" bIns="45720">
            <a:spAutoFit/>
          </a:bodyPr>
          <a:lstStyle/>
          <a:p>
            <a:pPr algn="ctr"/>
            <a:r>
              <a:rPr lang="en-US" sz="2800" b="1"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CTD</a:t>
            </a:r>
            <a:endParaRPr lang="en-US" sz="32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cxnSp>
        <p:nvCxnSpPr>
          <p:cNvPr id="85" name="Straight Arrow Connector 84"/>
          <p:cNvCxnSpPr/>
          <p:nvPr/>
        </p:nvCxnSpPr>
        <p:spPr>
          <a:xfrm flipH="1">
            <a:off x="1562181" y="2865336"/>
            <a:ext cx="340818" cy="330679"/>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86" name="Content Placeholder 2"/>
          <p:cNvSpPr txBox="1">
            <a:spLocks/>
          </p:cNvSpPr>
          <p:nvPr/>
        </p:nvSpPr>
        <p:spPr>
          <a:xfrm>
            <a:off x="4596880" y="5766457"/>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250-hPa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MSLP (hPa, black), PW (mm, shaded)</a:t>
            </a:r>
            <a:endParaRPr lang="en-US" sz="1600" baseline="30000" dirty="0">
              <a:latin typeface="Arial" panose="020B0604020202020204" pitchFamily="34" charset="0"/>
              <a:cs typeface="Arial" panose="020B0604020202020204" pitchFamily="34" charset="0"/>
            </a:endParaRPr>
          </a:p>
        </p:txBody>
      </p:sp>
      <p:sp>
        <p:nvSpPr>
          <p:cNvPr id="87" name="TextBox 86"/>
          <p:cNvSpPr txBox="1"/>
          <p:nvPr/>
        </p:nvSpPr>
        <p:spPr>
          <a:xfrm>
            <a:off x="6421196" y="669855"/>
            <a:ext cx="2731986" cy="307777"/>
          </a:xfrm>
          <a:prstGeom prst="rect">
            <a:avLst/>
          </a:prstGeom>
          <a:noFill/>
        </p:spPr>
        <p:txBody>
          <a:bodyPr wrap="square" rtlCol="0">
            <a:spAutoFit/>
          </a:bodyPr>
          <a:lstStyle/>
          <a:p>
            <a:pPr algn="r"/>
            <a:r>
              <a:rPr lang="en-US" sz="1400" i="1" dirty="0" smtClean="0">
                <a:latin typeface="Arial"/>
                <a:cs typeface="Arial"/>
              </a:rPr>
              <a:t>Data Source: </a:t>
            </a:r>
            <a:r>
              <a:rPr lang="en-US" sz="1400" i="1" dirty="0" smtClean="0">
                <a:latin typeface="Arial"/>
                <a:cs typeface="Arial"/>
              </a:rPr>
              <a:t>0.5</a:t>
            </a:r>
            <a:r>
              <a:rPr lang="en-US" sz="1400" dirty="0" smtClean="0">
                <a:latin typeface="Arial" panose="020B0604020202020204" pitchFamily="34" charset="0"/>
                <a:cs typeface="Arial" panose="020B0604020202020204" pitchFamily="34" charset="0"/>
              </a:rPr>
              <a:t>° </a:t>
            </a:r>
            <a:r>
              <a:rPr lang="en-US" sz="1400" i="1" dirty="0" smtClean="0">
                <a:latin typeface="Arial"/>
                <a:cs typeface="Arial"/>
              </a:rPr>
              <a:t>ERA</a:t>
            </a:r>
            <a:r>
              <a:rPr lang="en-US" sz="1400" i="1" dirty="0" smtClean="0">
                <a:latin typeface="Arial"/>
                <a:cs typeface="Arial"/>
              </a:rPr>
              <a:t>-Interim</a:t>
            </a:r>
            <a:endParaRPr lang="en-US" sz="1400" i="1" dirty="0">
              <a:latin typeface="Arial"/>
              <a:cs typeface="Arial"/>
            </a:endParaRPr>
          </a:p>
        </p:txBody>
      </p:sp>
    </p:spTree>
    <p:extLst>
      <p:ext uri="{BB962C8B-B14F-4D97-AF65-F5344CB8AC3E}">
        <p14:creationId xmlns:p14="http://schemas.microsoft.com/office/powerpoint/2010/main" val="232570892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8904</TotalTime>
  <Words>8161</Words>
  <Application>Microsoft Macintosh PowerPoint</Application>
  <PresentationFormat>On-screen Show (4:3)</PresentationFormat>
  <Paragraphs>2287</Paragraphs>
  <Slides>69</Slides>
  <Notes>60</Notes>
  <HiddenSlides>0</HiddenSlides>
  <MMClips>0</MMClips>
  <ScaleCrop>false</ScaleCrop>
  <HeadingPairs>
    <vt:vector size="4" baseType="variant">
      <vt:variant>
        <vt:lpstr>Theme</vt:lpstr>
      </vt:variant>
      <vt:variant>
        <vt:i4>1</vt:i4>
      </vt:variant>
      <vt:variant>
        <vt:lpstr>Slide Titles</vt:lpstr>
      </vt:variant>
      <vt:variant>
        <vt:i4>69</vt:i4>
      </vt:variant>
    </vt:vector>
  </HeadingPairs>
  <TitlesOfParts>
    <vt:vector size="70" baseType="lpstr">
      <vt:lpstr>Office Theme</vt:lpstr>
      <vt:lpstr>Forecast Skill of the Development of a Strong Extratropical Cyclone Linked to Tropopause Polar Vortices</vt:lpstr>
      <vt:lpstr>What are Tropopause Polar Vortices (TPVs)?</vt:lpstr>
      <vt:lpstr>Motivation</vt:lpstr>
      <vt:lpstr>Research Goal</vt:lpstr>
      <vt:lpstr>PowerPoint Presentation</vt:lpstr>
      <vt:lpstr>Cyclonic PV Anomalies and Cyclogenesis</vt:lpstr>
      <vt:lpstr>Presidents’ Day Storm of 1979 </vt:lpstr>
      <vt:lpstr>Presidents’ Day Storm of 1979 </vt:lpstr>
      <vt:lpstr>Presidents’ Day Storm of 1979 </vt:lpstr>
      <vt:lpstr>Presidents’ Day Storm of 1979 </vt:lpstr>
      <vt:lpstr>Presidents’ Day Storm of 1979 </vt:lpstr>
      <vt:lpstr>Presidents’ Day Storm of 1979 </vt:lpstr>
      <vt:lpstr>Presidents’ Day Storm of 1979 </vt:lpstr>
      <vt:lpstr>Presidents’ Day Storm of 1979 </vt:lpstr>
      <vt:lpstr>Presidents’ Day Storm of 1979 </vt:lpstr>
      <vt:lpstr>1978 Cleveland Superbomb</vt:lpstr>
      <vt:lpstr>1978 Cleveland Superbomb</vt:lpstr>
      <vt:lpstr>1978 Cleveland Superbomb</vt:lpstr>
      <vt:lpstr>TPV–Jet Interaction</vt:lpstr>
      <vt:lpstr>CAOs and ECs</vt:lpstr>
      <vt:lpstr>Jan 1985 TPV and CAO</vt:lpstr>
      <vt:lpstr>Jan 1985 TPV and CAO</vt:lpstr>
      <vt:lpstr>Jan 1985 TPV and CAO</vt:lpstr>
      <vt:lpstr>Jan 1985 TPV and CAO</vt:lpstr>
      <vt:lpstr>Jan 1985 TPV and CAO</vt:lpstr>
      <vt:lpstr>Jan 1985 TPV and CAO</vt:lpstr>
      <vt:lpstr>Jan 1985 TPV and CAO</vt:lpstr>
      <vt:lpstr>Jan 1985 TPV and CAO</vt:lpstr>
      <vt:lpstr>Hypotheses</vt:lpstr>
      <vt:lpstr>Research Plan</vt:lpstr>
      <vt:lpstr>Research Plan</vt:lpstr>
      <vt:lpstr>PowerPoint Presentation</vt:lpstr>
      <vt:lpstr>PowerPoint Presentation</vt:lpstr>
      <vt:lpstr>Synoptic Analysis</vt:lpstr>
      <vt:lpstr>Synoptic Analysis</vt:lpstr>
      <vt:lpstr>Synoptic Analysis</vt:lpstr>
      <vt:lpstr>Synoptic Analysis</vt:lpstr>
      <vt:lpstr>Synoptic Analysis</vt:lpstr>
      <vt:lpstr>Synoptic Analysis</vt:lpstr>
      <vt:lpstr>Synoptic Analysis</vt:lpstr>
      <vt:lpstr>Synoptic Analysis</vt:lpstr>
      <vt:lpstr>Synoptic Analysis</vt:lpstr>
      <vt:lpstr>Synoptic Analysis</vt:lpstr>
      <vt:lpstr>Synoptic Analysis</vt:lpstr>
      <vt:lpstr>Synoptic Analysis</vt:lpstr>
      <vt:lpstr>Synoptic Analysis</vt:lpstr>
      <vt:lpstr>Evaluation of Forecast Skill</vt:lpstr>
      <vt:lpstr>Evaluation of Forecast Skill</vt:lpstr>
      <vt:lpstr>Evaluation of Forecast Skill</vt:lpstr>
      <vt:lpstr>Evaluation of Forecast Skill</vt:lpstr>
      <vt:lpstr>Results: GEFS Members Ranked by Skill</vt:lpstr>
      <vt:lpstr>Results: GEFS Members Ranked by Skill</vt:lpstr>
      <vt:lpstr>Results: Comparison of Track and Intensity</vt:lpstr>
      <vt:lpstr>Best and Worst Comparison</vt:lpstr>
      <vt:lpstr>Best and Worst Comparison</vt:lpstr>
      <vt:lpstr>Best and Worst Comparison</vt:lpstr>
      <vt:lpstr>Best and Worst Comparison</vt:lpstr>
      <vt:lpstr>Best and Worst Comparison</vt:lpstr>
      <vt:lpstr>Best and Worst Comparison</vt:lpstr>
      <vt:lpstr>Best and Worst Comparison</vt:lpstr>
      <vt:lpstr>Best and Worst Comparison</vt:lpstr>
      <vt:lpstr>Best and Worst Comparison</vt:lpstr>
      <vt:lpstr>Best and Worst Comparison</vt:lpstr>
      <vt:lpstr>Best and Worst Comparison</vt:lpstr>
      <vt:lpstr>Best and Worst Comparison</vt:lpstr>
      <vt:lpstr>Best and Worst Comparison</vt:lpstr>
      <vt:lpstr>Best and Worst Comparison</vt:lpstr>
      <vt:lpstr>Preliminary Conclusions</vt:lpstr>
      <vt:lpstr>Next Steps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Forecast Skill of the Development of a Strong Extratropical Cyclone Linked to a Tropopause Polar Vortex</dc:title>
  <dc:creator>Kevin Biernat</dc:creator>
  <cp:lastModifiedBy>Kevin Biernat</cp:lastModifiedBy>
  <cp:revision>86</cp:revision>
  <dcterms:created xsi:type="dcterms:W3CDTF">2017-03-26T16:07:49Z</dcterms:created>
  <dcterms:modified xsi:type="dcterms:W3CDTF">2017-04-01T20:32:22Z</dcterms:modified>
</cp:coreProperties>
</file>