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476" r:id="rId3"/>
    <p:sldId id="581" r:id="rId4"/>
    <p:sldId id="533" r:id="rId5"/>
    <p:sldId id="485" r:id="rId6"/>
    <p:sldId id="523" r:id="rId7"/>
    <p:sldId id="564" r:id="rId8"/>
    <p:sldId id="534" r:id="rId9"/>
    <p:sldId id="535" r:id="rId10"/>
    <p:sldId id="536" r:id="rId11"/>
    <p:sldId id="570" r:id="rId12"/>
    <p:sldId id="580" r:id="rId13"/>
    <p:sldId id="541" r:id="rId14"/>
    <p:sldId id="542" r:id="rId15"/>
    <p:sldId id="543" r:id="rId16"/>
    <p:sldId id="573" r:id="rId17"/>
    <p:sldId id="483" r:id="rId18"/>
    <p:sldId id="481" r:id="rId19"/>
    <p:sldId id="572" r:id="rId20"/>
    <p:sldId id="537" r:id="rId21"/>
    <p:sldId id="538" r:id="rId22"/>
    <p:sldId id="539" r:id="rId23"/>
    <p:sldId id="540" r:id="rId24"/>
    <p:sldId id="562" r:id="rId25"/>
    <p:sldId id="565" r:id="rId26"/>
    <p:sldId id="566" r:id="rId27"/>
    <p:sldId id="563" r:id="rId28"/>
    <p:sldId id="559" r:id="rId29"/>
    <p:sldId id="560" r:id="rId30"/>
    <p:sldId id="561" r:id="rId31"/>
    <p:sldId id="546" r:id="rId32"/>
    <p:sldId id="547" r:id="rId33"/>
    <p:sldId id="548" r:id="rId34"/>
    <p:sldId id="521" r:id="rId35"/>
    <p:sldId id="579" r:id="rId36"/>
    <p:sldId id="530" r:id="rId37"/>
    <p:sldId id="582" r:id="rId38"/>
    <p:sldId id="583" r:id="rId39"/>
    <p:sldId id="528" r:id="rId40"/>
    <p:sldId id="520" r:id="rId41"/>
    <p:sldId id="517" r:id="rId42"/>
    <p:sldId id="527" r:id="rId43"/>
    <p:sldId id="529" r:id="rId44"/>
    <p:sldId id="531" r:id="rId45"/>
    <p:sldId id="518" r:id="rId46"/>
    <p:sldId id="532" r:id="rId47"/>
    <p:sldId id="576" r:id="rId48"/>
    <p:sldId id="552" r:id="rId49"/>
    <p:sldId id="553" r:id="rId50"/>
    <p:sldId id="554" r:id="rId51"/>
    <p:sldId id="567" r:id="rId52"/>
    <p:sldId id="555" r:id="rId53"/>
    <p:sldId id="556" r:id="rId54"/>
    <p:sldId id="557" r:id="rId55"/>
    <p:sldId id="558" r:id="rId56"/>
    <p:sldId id="568" r:id="rId57"/>
    <p:sldId id="569" r:id="rId58"/>
    <p:sldId id="577" r:id="rId59"/>
    <p:sldId id="440" r:id="rId60"/>
    <p:sldId id="585" r:id="rId61"/>
    <p:sldId id="587" r:id="rId62"/>
    <p:sldId id="584"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388C"/>
    <a:srgbClr val="1782C1"/>
    <a:srgbClr val="E31F31"/>
    <a:srgbClr val="199347"/>
    <a:srgbClr val="D300D3"/>
    <a:srgbClr val="0095FF"/>
    <a:srgbClr val="00349E"/>
    <a:srgbClr val="9A151A"/>
    <a:srgbClr val="800000"/>
    <a:srgbClr val="005B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24" autoAdjust="0"/>
  </p:normalViewPr>
  <p:slideViewPr>
    <p:cSldViewPr snapToGrid="0" snapToObjects="1">
      <p:cViewPr varScale="1">
        <p:scale>
          <a:sx n="110" d="100"/>
          <a:sy n="110" d="100"/>
        </p:scale>
        <p:origin x="-71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750679-1690-184E-94AD-C102108EF4EB}" type="datetimeFigureOut">
              <a:rPr lang="en-US" smtClean="0"/>
              <a:t>1/30/18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4DB0D6-3A32-4344-947C-280B6712DD0E}" type="slidenum">
              <a:rPr lang="en-US" smtClean="0"/>
              <a:t>‹#›</a:t>
            </a:fld>
            <a:endParaRPr lang="en-US"/>
          </a:p>
        </p:txBody>
      </p:sp>
    </p:spTree>
    <p:extLst>
      <p:ext uri="{BB962C8B-B14F-4D97-AF65-F5344CB8AC3E}">
        <p14:creationId xmlns:p14="http://schemas.microsoft.com/office/powerpoint/2010/main" val="28489520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DC6DFF-5A95-C645-A9F7-D58134382AD4}" type="slidenum">
              <a:rPr lang="en-US" smtClean="0"/>
              <a:t>51</a:t>
            </a:fld>
            <a:endParaRPr lang="en-US"/>
          </a:p>
        </p:txBody>
      </p:sp>
    </p:spTree>
    <p:extLst>
      <p:ext uri="{BB962C8B-B14F-4D97-AF65-F5344CB8AC3E}">
        <p14:creationId xmlns:p14="http://schemas.microsoft.com/office/powerpoint/2010/main" val="1850564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DC6DFF-5A95-C645-A9F7-D58134382AD4}" type="slidenum">
              <a:rPr lang="en-US" smtClean="0"/>
              <a:t>56</a:t>
            </a:fld>
            <a:endParaRPr lang="en-US"/>
          </a:p>
        </p:txBody>
      </p:sp>
    </p:spTree>
    <p:extLst>
      <p:ext uri="{BB962C8B-B14F-4D97-AF65-F5344CB8AC3E}">
        <p14:creationId xmlns:p14="http://schemas.microsoft.com/office/powerpoint/2010/main" val="18505642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DC6DFF-5A95-C645-A9F7-D58134382AD4}" type="slidenum">
              <a:rPr lang="en-US" smtClean="0"/>
              <a:t>57</a:t>
            </a:fld>
            <a:endParaRPr lang="en-US"/>
          </a:p>
        </p:txBody>
      </p:sp>
    </p:spTree>
    <p:extLst>
      <p:ext uri="{BB962C8B-B14F-4D97-AF65-F5344CB8AC3E}">
        <p14:creationId xmlns:p14="http://schemas.microsoft.com/office/powerpoint/2010/main" val="18505642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DC6DFF-5A95-C645-A9F7-D58134382AD4}" type="slidenum">
              <a:rPr lang="en-US" smtClean="0"/>
              <a:t>58</a:t>
            </a:fld>
            <a:endParaRPr lang="en-US"/>
          </a:p>
        </p:txBody>
      </p:sp>
    </p:spTree>
    <p:extLst>
      <p:ext uri="{BB962C8B-B14F-4D97-AF65-F5344CB8AC3E}">
        <p14:creationId xmlns:p14="http://schemas.microsoft.com/office/powerpoint/2010/main" val="18505642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59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60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61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62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A5B12F-A8F2-D047-B854-3EF81BFB967F}"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382710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5B12F-A8F2-D047-B854-3EF81BFB967F}"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239134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5B12F-A8F2-D047-B854-3EF81BFB967F}"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847067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5B12F-A8F2-D047-B854-3EF81BFB967F}"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72406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A5B12F-A8F2-D047-B854-3EF81BFB967F}"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478608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A5B12F-A8F2-D047-B854-3EF81BFB967F}" type="datetimeFigureOut">
              <a:rPr lang="en-US" smtClean="0"/>
              <a:t>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138290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A5B12F-A8F2-D047-B854-3EF81BFB967F}" type="datetimeFigureOut">
              <a:rPr lang="en-US" smtClean="0"/>
              <a:t>1/30/18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4104017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A5B12F-A8F2-D047-B854-3EF81BFB967F}" type="datetimeFigureOut">
              <a:rPr lang="en-US" smtClean="0"/>
              <a:t>1/30/18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56444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5B12F-A8F2-D047-B854-3EF81BFB967F}" type="datetimeFigureOut">
              <a:rPr lang="en-US" smtClean="0"/>
              <a:t>1/30/18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47165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A5B12F-A8F2-D047-B854-3EF81BFB967F}" type="datetimeFigureOut">
              <a:rPr lang="en-US" smtClean="0"/>
              <a:t>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218452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A5B12F-A8F2-D047-B854-3EF81BFB967F}" type="datetimeFigureOut">
              <a:rPr lang="en-US" smtClean="0"/>
              <a:t>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25807369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5B12F-A8F2-D047-B854-3EF81BFB967F}" type="datetimeFigureOut">
              <a:rPr lang="en-US" smtClean="0"/>
              <a:t>1/30/18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7AA76-C880-EF41-A532-FC6CAA66098A}" type="slidenum">
              <a:rPr lang="en-US" smtClean="0"/>
              <a:t>‹#›</a:t>
            </a:fld>
            <a:endParaRPr lang="en-US"/>
          </a:p>
        </p:txBody>
      </p:sp>
    </p:spTree>
    <p:extLst>
      <p:ext uri="{BB962C8B-B14F-4D97-AF65-F5344CB8AC3E}">
        <p14:creationId xmlns:p14="http://schemas.microsoft.com/office/powerpoint/2010/main" val="3581535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s://earthobservatory.nasa.gov/NaturalHazards/view.php?id=78812" TargetMode="External"/><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49.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90.png"/><Relationship Id="rId11"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0168"/>
            <a:ext cx="9135245" cy="2245635"/>
          </a:xfrm>
        </p:spPr>
        <p:txBody>
          <a:bodyPr>
            <a:noAutofit/>
          </a:bodyPr>
          <a:lstStyle/>
          <a:p>
            <a:r>
              <a:rPr lang="en-US" sz="3600" dirty="0" smtClean="0">
                <a:solidFill>
                  <a:srgbClr val="FF0000"/>
                </a:solidFill>
                <a:latin typeface="Arial" panose="020B0604020202020204" pitchFamily="34" charset="0"/>
                <a:cs typeface="Arial" panose="020B0604020202020204" pitchFamily="34" charset="0"/>
              </a:rPr>
              <a:t>The Structure and Evolution of Arctic Fronts and Their Role in the Development of Polar Lows and Arctic Cyclones</a:t>
            </a:r>
            <a:endParaRPr lang="en-US" sz="3600" dirty="0">
              <a:solidFill>
                <a:srgbClr val="FF00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a:t>
            </a: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ATM 631: </a:t>
            </a:r>
            <a:r>
              <a:rPr lang="en-US" sz="2400" dirty="0" err="1" smtClean="0">
                <a:solidFill>
                  <a:srgbClr val="0000FF"/>
                </a:solidFill>
                <a:latin typeface="Arial" panose="020B0604020202020204" pitchFamily="34" charset="0"/>
                <a:cs typeface="Arial" panose="020B0604020202020204" pitchFamily="34" charset="0"/>
              </a:rPr>
              <a:t>Mesoscale</a:t>
            </a:r>
            <a:r>
              <a:rPr lang="en-US" sz="2400" dirty="0" smtClean="0">
                <a:solidFill>
                  <a:srgbClr val="0000FF"/>
                </a:solidFill>
                <a:latin typeface="Arial" panose="020B0604020202020204" pitchFamily="34" charset="0"/>
                <a:cs typeface="Arial" panose="020B0604020202020204" pitchFamily="34" charset="0"/>
              </a:rPr>
              <a:t> Dynamics</a:t>
            </a: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2635803"/>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6029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1-19 at 9.07.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581" y="1161137"/>
            <a:ext cx="4580317" cy="4057806"/>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et al. (1989)</a:t>
            </a:r>
            <a:endParaRPr lang="en-US" sz="1800" dirty="0">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334283" y="5194752"/>
            <a:ext cx="8398479"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 Relative vorticity calculated from front-parallel winds (10</a:t>
            </a:r>
            <a:r>
              <a:rPr lang="en-US" sz="1400" baseline="30000" dirty="0" smtClean="0">
                <a:solidFill>
                  <a:srgbClr val="000000"/>
                </a:solidFill>
                <a:latin typeface="Arial" panose="020B0604020202020204" pitchFamily="34" charset="0"/>
                <a:cs typeface="Arial" panose="020B0604020202020204" pitchFamily="34" charset="0"/>
              </a:rPr>
              <a:t>−4 </a:t>
            </a:r>
            <a:r>
              <a:rPr lang="en-US" sz="1400" dirty="0" smtClean="0">
                <a:solidFill>
                  <a:srgbClr val="000000"/>
                </a:solidFill>
                <a:latin typeface="Arial" panose="020B0604020202020204" pitchFamily="34" charset="0"/>
                <a:cs typeface="Arial" panose="020B0604020202020204" pitchFamily="34" charset="0"/>
              </a:rPr>
              <a:t>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solid lines and shading) and (b) divergence calculated from front-normal winds </a:t>
            </a:r>
            <a:r>
              <a:rPr lang="en-US" sz="1400" dirty="0">
                <a:solidFill>
                  <a:srgbClr val="000000"/>
                </a:solidFill>
                <a:latin typeface="Arial" panose="020B0604020202020204" pitchFamily="34" charset="0"/>
                <a:cs typeface="Arial" panose="020B0604020202020204" pitchFamily="34" charset="0"/>
              </a:rPr>
              <a:t>(10</a:t>
            </a:r>
            <a:r>
              <a:rPr lang="en-US" sz="1400" baseline="30000" dirty="0">
                <a:solidFill>
                  <a:srgbClr val="000000"/>
                </a:solidFill>
                <a:latin typeface="Arial" panose="020B0604020202020204" pitchFamily="34" charset="0"/>
                <a:cs typeface="Arial" panose="020B0604020202020204" pitchFamily="34" charset="0"/>
              </a:rPr>
              <a:t>−4 </a:t>
            </a:r>
            <a:r>
              <a:rPr lang="en-US" sz="1400" dirty="0">
                <a:solidFill>
                  <a:srgbClr val="000000"/>
                </a:solidFill>
                <a:latin typeface="Arial" panose="020B0604020202020204" pitchFamily="34" charset="0"/>
                <a:cs typeface="Arial" panose="020B0604020202020204" pitchFamily="34" charset="0"/>
              </a:rPr>
              <a:t>s</a:t>
            </a:r>
            <a:r>
              <a:rPr lang="en-US" sz="1400" baseline="30000" dirty="0">
                <a:solidFill>
                  <a:srgbClr val="000000"/>
                </a:solidFill>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 solid lines and shading</a:t>
            </a:r>
            <a:r>
              <a:rPr lang="en-US" sz="1400" dirty="0" smtClean="0">
                <a:solidFill>
                  <a:srgbClr val="000000"/>
                </a:solidFill>
                <a:latin typeface="Arial" panose="020B0604020202020204" pitchFamily="34" charset="0"/>
                <a:cs typeface="Arial" panose="020B0604020202020204" pitchFamily="34" charset="0"/>
              </a:rPr>
              <a:t>). Also, potential temperature (K, thin dashed lines), </a:t>
            </a:r>
            <a:r>
              <a:rPr lang="en-US" sz="1400" dirty="0">
                <a:solidFill>
                  <a:srgbClr val="000000"/>
                </a:solidFill>
                <a:latin typeface="Arial" panose="020B0604020202020204" pitchFamily="34" charset="0"/>
                <a:cs typeface="Arial" panose="020B0604020202020204" pitchFamily="34" charset="0"/>
              </a:rPr>
              <a:t>f</a:t>
            </a:r>
            <a:r>
              <a:rPr lang="en-US" sz="1400" dirty="0" smtClean="0">
                <a:solidFill>
                  <a:srgbClr val="000000"/>
                </a:solidFill>
                <a:latin typeface="Arial" panose="020B0604020202020204" pitchFamily="34" charset="0"/>
                <a:cs typeface="Arial" panose="020B0604020202020204" pitchFamily="34" charset="0"/>
              </a:rPr>
              <a:t>rontal boundaries (heavy dashed lines), and flight track (dotted lines). Figure 7 adapted from Shapiro et al. (1989).</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3" name="Picture 2" descr="Screen Shot 2018-01-19 at 9.07.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4" y="1161137"/>
            <a:ext cx="4617835" cy="4142470"/>
          </a:xfrm>
          <a:prstGeom prst="rect">
            <a:avLst/>
          </a:prstGeom>
        </p:spPr>
      </p:pic>
      <p:sp>
        <p:nvSpPr>
          <p:cNvPr id="16" name="TextBox 15"/>
          <p:cNvSpPr txBox="1"/>
          <p:nvPr/>
        </p:nvSpPr>
        <p:spPr>
          <a:xfrm>
            <a:off x="693633" y="1260747"/>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7" name="TextBox 16"/>
          <p:cNvSpPr txBox="1"/>
          <p:nvPr/>
        </p:nvSpPr>
        <p:spPr>
          <a:xfrm>
            <a:off x="5241413" y="1291857"/>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9" name="Content Placeholder 2"/>
          <p:cNvSpPr txBox="1">
            <a:spLocks/>
          </p:cNvSpPr>
          <p:nvPr/>
        </p:nvSpPr>
        <p:spPr>
          <a:xfrm>
            <a:off x="693633" y="839055"/>
            <a:ext cx="3936296"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smtClean="0">
                <a:solidFill>
                  <a:srgbClr val="0000FF"/>
                </a:solidFill>
                <a:latin typeface="Arial" panose="020B0604020202020204" pitchFamily="34" charset="0"/>
                <a:cs typeface="Arial" panose="020B0604020202020204" pitchFamily="34" charset="0"/>
              </a:rPr>
              <a:t>Relative vorticity</a:t>
            </a:r>
            <a:endParaRPr lang="en-US" sz="1600" b="1" dirty="0">
              <a:solidFill>
                <a:srgbClr val="0000FF"/>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5241413" y="839055"/>
            <a:ext cx="382827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smtClean="0">
                <a:solidFill>
                  <a:srgbClr val="0000FF"/>
                </a:solidFill>
                <a:latin typeface="Arial" panose="020B0604020202020204" pitchFamily="34" charset="0"/>
                <a:cs typeface="Arial" panose="020B0604020202020204" pitchFamily="34" charset="0"/>
              </a:rPr>
              <a:t>Divergence</a:t>
            </a:r>
            <a:endParaRPr lang="en-US" sz="1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95744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1-22 at 10.58.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 y="674537"/>
            <a:ext cx="3454554" cy="3163691"/>
          </a:xfrm>
          <a:prstGeom prst="rect">
            <a:avLst/>
          </a:prstGeom>
        </p:spPr>
      </p:pic>
      <p:pic>
        <p:nvPicPr>
          <p:cNvPr id="2" name="Picture 1" descr="Screen Shot 2018-01-24 at 9.04.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19" y="3768959"/>
            <a:ext cx="3224423" cy="2454041"/>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and </a:t>
            </a:r>
            <a:r>
              <a:rPr lang="en-US" sz="1800" dirty="0" err="1" smtClean="0">
                <a:latin typeface="Arial" panose="020B0604020202020204" pitchFamily="34" charset="0"/>
                <a:cs typeface="Arial" panose="020B0604020202020204" pitchFamily="34" charset="0"/>
              </a:rPr>
              <a:t>Fedor</a:t>
            </a:r>
            <a:r>
              <a:rPr lang="en-US" sz="1800" dirty="0" smtClean="0">
                <a:latin typeface="Arial" panose="020B0604020202020204" pitchFamily="34" charset="0"/>
                <a:cs typeface="Arial" panose="020B0604020202020204" pitchFamily="34" charset="0"/>
              </a:rPr>
              <a:t> (1989)</a:t>
            </a:r>
            <a:endParaRPr lang="en-US" sz="1800" dirty="0">
              <a:latin typeface="Arial" panose="020B0604020202020204" pitchFamily="34" charset="0"/>
              <a:cs typeface="Arial" panose="020B0604020202020204" pitchFamily="34" charset="0"/>
            </a:endParaRPr>
          </a:p>
        </p:txBody>
      </p:sp>
      <p:pic>
        <p:nvPicPr>
          <p:cNvPr id="10" name="Picture 9" descr="Screen Shot 2018-01-22 at 10.59.2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7555" y="2383409"/>
            <a:ext cx="5447914" cy="2122563"/>
          </a:xfrm>
          <a:prstGeom prst="rect">
            <a:avLst/>
          </a:prstGeom>
        </p:spPr>
      </p:pic>
      <p:cxnSp>
        <p:nvCxnSpPr>
          <p:cNvPr id="32" name="Straight Connector 31"/>
          <p:cNvCxnSpPr/>
          <p:nvPr/>
        </p:nvCxnSpPr>
        <p:spPr>
          <a:xfrm>
            <a:off x="1053110" y="2059308"/>
            <a:ext cx="680131" cy="1046964"/>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814313" y="1644988"/>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43" name="TextBox 42"/>
          <p:cNvSpPr txBox="1"/>
          <p:nvPr/>
        </p:nvSpPr>
        <p:spPr>
          <a:xfrm>
            <a:off x="1559464" y="2902994"/>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44" name="TextBox 43"/>
          <p:cNvSpPr txBox="1"/>
          <p:nvPr/>
        </p:nvSpPr>
        <p:spPr>
          <a:xfrm>
            <a:off x="3766879" y="3944496"/>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45" name="TextBox 44"/>
          <p:cNvSpPr txBox="1"/>
          <p:nvPr/>
        </p:nvSpPr>
        <p:spPr>
          <a:xfrm>
            <a:off x="8670054" y="3944496"/>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47" name="Content Placeholder 2"/>
          <p:cNvSpPr txBox="1">
            <a:spLocks/>
          </p:cNvSpPr>
          <p:nvPr/>
        </p:nvSpPr>
        <p:spPr>
          <a:xfrm>
            <a:off x="3766878" y="4540607"/>
            <a:ext cx="5418305" cy="83344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Cross section analysis of θ (K, solid lines) on 14 February 1984. </a:t>
            </a:r>
            <a:r>
              <a:rPr lang="en-US" sz="1400" dirty="0" err="1" smtClean="0">
                <a:solidFill>
                  <a:srgbClr val="000000"/>
                </a:solidFill>
                <a:latin typeface="Arial" panose="020B0604020202020204" pitchFamily="34" charset="0"/>
                <a:cs typeface="Arial" panose="020B0604020202020204" pitchFamily="34" charset="0"/>
              </a:rPr>
              <a:t>Dropwindsonde</a:t>
            </a:r>
            <a:r>
              <a:rPr lang="en-US" sz="1400" dirty="0" smtClean="0">
                <a:solidFill>
                  <a:srgbClr val="000000"/>
                </a:solidFill>
                <a:latin typeface="Arial" panose="020B0604020202020204" pitchFamily="34" charset="0"/>
                <a:cs typeface="Arial" panose="020B0604020202020204" pitchFamily="34" charset="0"/>
              </a:rPr>
              <a:t> and selected flight-level wind vectors (</a:t>
            </a:r>
            <a:r>
              <a:rPr lang="en-US" sz="1400" dirty="0">
                <a:solidFill>
                  <a:srgbClr val="000000"/>
                </a:solidFill>
                <a:latin typeface="Arial" panose="020B0604020202020204" pitchFamily="34" charset="0"/>
                <a:cs typeface="Arial" panose="020B0604020202020204" pitchFamily="34" charset="0"/>
              </a:rPr>
              <a:t>flags and barbs, with flag = 25 m s</a:t>
            </a:r>
            <a:r>
              <a:rPr lang="en-US" sz="1400" baseline="30000" dirty="0">
                <a:solidFill>
                  <a:srgbClr val="000000"/>
                </a:solidFill>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 full barb = 5 m s</a:t>
            </a:r>
            <a:r>
              <a:rPr lang="en-US" sz="1400" baseline="30000" dirty="0">
                <a:solidFill>
                  <a:srgbClr val="000000"/>
                </a:solidFill>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 and half barb = 5 m s</a:t>
            </a:r>
            <a:r>
              <a:rPr lang="en-US" sz="1400" baseline="30000" dirty="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Figure 5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48" name="TextBox 47"/>
          <p:cNvSpPr txBox="1"/>
          <p:nvPr/>
        </p:nvSpPr>
        <p:spPr>
          <a:xfrm>
            <a:off x="7106305" y="2813010"/>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cxnSp>
        <p:nvCxnSpPr>
          <p:cNvPr id="49" name="Straight Arrow Connector 48"/>
          <p:cNvCxnSpPr/>
          <p:nvPr/>
        </p:nvCxnSpPr>
        <p:spPr>
          <a:xfrm flipH="1" flipV="1">
            <a:off x="2004763" y="2418044"/>
            <a:ext cx="481696" cy="261372"/>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7252360" y="3550669"/>
            <a:ext cx="373086" cy="469586"/>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350485" y="2252132"/>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sp>
        <p:nvSpPr>
          <p:cNvPr id="24" name="Content Placeholder 2"/>
          <p:cNvSpPr txBox="1">
            <a:spLocks/>
          </p:cNvSpPr>
          <p:nvPr/>
        </p:nvSpPr>
        <p:spPr>
          <a:xfrm>
            <a:off x="-83207" y="6305943"/>
            <a:ext cx="3700002" cy="40197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Sea surface temperature (SST; °C) and ice edge for 20 </a:t>
            </a:r>
            <a:r>
              <a:rPr lang="en-US" sz="1400" dirty="0">
                <a:solidFill>
                  <a:srgbClr val="000000"/>
                </a:solidFill>
                <a:latin typeface="Arial" panose="020B0604020202020204" pitchFamily="34" charset="0"/>
                <a:cs typeface="Arial" panose="020B0604020202020204" pitchFamily="34" charset="0"/>
              </a:rPr>
              <a:t>F</a:t>
            </a:r>
            <a:r>
              <a:rPr lang="en-US" sz="1400" dirty="0" smtClean="0">
                <a:solidFill>
                  <a:srgbClr val="000000"/>
                </a:solidFill>
                <a:latin typeface="Arial" panose="020B0604020202020204" pitchFamily="34" charset="0"/>
                <a:cs typeface="Arial" panose="020B0604020202020204" pitchFamily="34" charset="0"/>
              </a:rPr>
              <a:t>ebruary 1984. Figure 1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6" name="Content Placeholder 2"/>
          <p:cNvSpPr txBox="1">
            <a:spLocks/>
          </p:cNvSpPr>
          <p:nvPr/>
        </p:nvSpPr>
        <p:spPr>
          <a:xfrm>
            <a:off x="3545917" y="631272"/>
            <a:ext cx="5424901" cy="10428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Analysis of surface θ (K, solid lines) and wind (flags and barbs, with flag = 25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full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and half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for 1200 UTC 14 February 1984. Figure 7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5080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Screen Shot 2018-01-22 at 10.58.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 y="674537"/>
            <a:ext cx="3454554" cy="3163691"/>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and </a:t>
            </a:r>
            <a:r>
              <a:rPr lang="en-US" sz="1800" dirty="0" err="1" smtClean="0">
                <a:latin typeface="Arial" panose="020B0604020202020204" pitchFamily="34" charset="0"/>
                <a:cs typeface="Arial" panose="020B0604020202020204" pitchFamily="34" charset="0"/>
              </a:rPr>
              <a:t>Fedor</a:t>
            </a:r>
            <a:r>
              <a:rPr lang="en-US" sz="1800" dirty="0" smtClean="0">
                <a:latin typeface="Arial" panose="020B0604020202020204" pitchFamily="34" charset="0"/>
                <a:cs typeface="Arial" panose="020B0604020202020204" pitchFamily="34" charset="0"/>
              </a:rPr>
              <a:t> (1989)</a:t>
            </a:r>
            <a:endParaRPr lang="en-US" sz="1800" dirty="0">
              <a:latin typeface="Arial" panose="020B0604020202020204" pitchFamily="34" charset="0"/>
              <a:cs typeface="Arial" panose="020B0604020202020204" pitchFamily="34" charset="0"/>
            </a:endParaRPr>
          </a:p>
        </p:txBody>
      </p:sp>
      <p:sp>
        <p:nvSpPr>
          <p:cNvPr id="46" name="Content Placeholder 2"/>
          <p:cNvSpPr txBox="1">
            <a:spLocks/>
          </p:cNvSpPr>
          <p:nvPr/>
        </p:nvSpPr>
        <p:spPr>
          <a:xfrm>
            <a:off x="3545917" y="631272"/>
            <a:ext cx="5424901" cy="10428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Analysis of surface θ (K, solid lines) and wind (flags and barbs, with flag = 25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full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and half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for 1200 UTC 14 February 1984. Figure 7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49" name="Straight Arrow Connector 48"/>
          <p:cNvCxnSpPr/>
          <p:nvPr/>
        </p:nvCxnSpPr>
        <p:spPr>
          <a:xfrm flipV="1">
            <a:off x="1143636" y="2400400"/>
            <a:ext cx="38820" cy="554471"/>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818426" y="2315271"/>
            <a:ext cx="313298" cy="230365"/>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0944" y="2363246"/>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B</a:t>
            </a:r>
            <a:endParaRPr lang="en-US" sz="2800" dirty="0">
              <a:solidFill>
                <a:srgbClr val="FF0000"/>
              </a:solidFill>
              <a:latin typeface="Arial"/>
              <a:cs typeface="Arial"/>
            </a:endParaRPr>
          </a:p>
        </p:txBody>
      </p:sp>
      <p:sp>
        <p:nvSpPr>
          <p:cNvPr id="25" name="TextBox 24"/>
          <p:cNvSpPr txBox="1"/>
          <p:nvPr/>
        </p:nvSpPr>
        <p:spPr>
          <a:xfrm>
            <a:off x="1019545" y="1955307"/>
            <a:ext cx="623413" cy="523220"/>
          </a:xfrm>
          <a:prstGeom prst="rect">
            <a:avLst/>
          </a:prstGeom>
          <a:noFill/>
        </p:spPr>
        <p:txBody>
          <a:bodyPr wrap="square" rtlCol="0">
            <a:spAutoFit/>
          </a:bodyPr>
          <a:lstStyle/>
          <a:p>
            <a:pPr algn="ctr"/>
            <a:r>
              <a:rPr lang="en-US" sz="2800" b="1" dirty="0">
                <a:solidFill>
                  <a:srgbClr val="FF0000"/>
                </a:solidFill>
                <a:latin typeface="Arial"/>
                <a:cs typeface="Arial"/>
              </a:rPr>
              <a:t>B</a:t>
            </a:r>
            <a:r>
              <a:rPr lang="en-US" sz="2800" b="1" dirty="0" smtClean="0">
                <a:solidFill>
                  <a:srgbClr val="FF0000"/>
                </a:solidFill>
                <a:latin typeface="Arial"/>
                <a:cs typeface="Arial"/>
              </a:rPr>
              <a:t>’</a:t>
            </a:r>
            <a:endParaRPr lang="en-US" sz="2800" dirty="0">
              <a:solidFill>
                <a:srgbClr val="FF0000"/>
              </a:solidFill>
              <a:latin typeface="Arial"/>
              <a:cs typeface="Arial"/>
            </a:endParaRPr>
          </a:p>
        </p:txBody>
      </p:sp>
      <p:sp>
        <p:nvSpPr>
          <p:cNvPr id="27" name="TextBox 26"/>
          <p:cNvSpPr txBox="1"/>
          <p:nvPr/>
        </p:nvSpPr>
        <p:spPr>
          <a:xfrm>
            <a:off x="438719" y="2823604"/>
            <a:ext cx="1285473" cy="923330"/>
          </a:xfrm>
          <a:prstGeom prst="rect">
            <a:avLst/>
          </a:prstGeom>
          <a:noFill/>
        </p:spPr>
        <p:txBody>
          <a:bodyPr wrap="square" rtlCol="0">
            <a:spAutoFit/>
          </a:bodyPr>
          <a:lstStyle/>
          <a:p>
            <a:pPr algn="ctr"/>
            <a:r>
              <a:rPr lang="en-US" b="1" dirty="0" smtClean="0">
                <a:solidFill>
                  <a:srgbClr val="0000FF"/>
                </a:solidFill>
                <a:latin typeface="Arial"/>
                <a:cs typeface="Arial"/>
              </a:rPr>
              <a:t>Boundary Layer Front</a:t>
            </a:r>
            <a:endParaRPr lang="en-US" dirty="0">
              <a:solidFill>
                <a:srgbClr val="0000FF"/>
              </a:solidFill>
              <a:latin typeface="Arial"/>
              <a:cs typeface="Arial"/>
            </a:endParaRPr>
          </a:p>
        </p:txBody>
      </p:sp>
      <p:pic>
        <p:nvPicPr>
          <p:cNvPr id="28" name="Picture 27" descr="Screen Shot 2018-01-22 at 11.00.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007" y="3753869"/>
            <a:ext cx="4015180" cy="2176704"/>
          </a:xfrm>
          <a:prstGeom prst="rect">
            <a:avLst/>
          </a:prstGeom>
        </p:spPr>
      </p:pic>
      <p:sp>
        <p:nvSpPr>
          <p:cNvPr id="29" name="TextBox 28"/>
          <p:cNvSpPr txBox="1"/>
          <p:nvPr/>
        </p:nvSpPr>
        <p:spPr>
          <a:xfrm>
            <a:off x="4624150" y="5557438"/>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sp>
        <p:nvSpPr>
          <p:cNvPr id="30" name="TextBox 29"/>
          <p:cNvSpPr txBox="1"/>
          <p:nvPr/>
        </p:nvSpPr>
        <p:spPr>
          <a:xfrm>
            <a:off x="7967480" y="5557438"/>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sp>
        <p:nvSpPr>
          <p:cNvPr id="31" name="Content Placeholder 2"/>
          <p:cNvSpPr txBox="1">
            <a:spLocks/>
          </p:cNvSpPr>
          <p:nvPr/>
        </p:nvSpPr>
        <p:spPr>
          <a:xfrm>
            <a:off x="3683001" y="6107488"/>
            <a:ext cx="5174380" cy="60629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Cross section analysis of (a) θ (K, solid lines) and wind speed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dashed lines), and (b) potential vorticity (10</a:t>
            </a:r>
            <a:r>
              <a:rPr lang="en-US" sz="1400" baseline="30000" dirty="0" smtClean="0">
                <a:solidFill>
                  <a:srgbClr val="000000"/>
                </a:solidFill>
                <a:latin typeface="Arial" panose="020B0604020202020204" pitchFamily="34" charset="0"/>
                <a:cs typeface="Arial" panose="020B0604020202020204" pitchFamily="34" charset="0"/>
              </a:rPr>
              <a:t>−5</a:t>
            </a:r>
            <a:r>
              <a:rPr lang="en-US" sz="1400" dirty="0" smtClean="0">
                <a:solidFill>
                  <a:srgbClr val="000000"/>
                </a:solidFill>
                <a:latin typeface="Arial" panose="020B0604020202020204" pitchFamily="34" charset="0"/>
                <a:cs typeface="Arial" panose="020B0604020202020204" pitchFamily="34" charset="0"/>
              </a:rPr>
              <a:t>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K      mb</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solid line) and θ (K, dashed lines) on 14 February 1984. Figure 6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33" name="Straight Arrow Connector 32"/>
          <p:cNvCxnSpPr/>
          <p:nvPr/>
        </p:nvCxnSpPr>
        <p:spPr>
          <a:xfrm>
            <a:off x="6303826" y="5248249"/>
            <a:ext cx="671053" cy="9546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250717" y="4572904"/>
            <a:ext cx="1285473" cy="923330"/>
          </a:xfrm>
          <a:prstGeom prst="rect">
            <a:avLst/>
          </a:prstGeom>
          <a:noFill/>
        </p:spPr>
        <p:txBody>
          <a:bodyPr wrap="square" rtlCol="0">
            <a:spAutoFit/>
          </a:bodyPr>
          <a:lstStyle/>
          <a:p>
            <a:pPr algn="ctr"/>
            <a:r>
              <a:rPr lang="en-US" b="1" dirty="0" smtClean="0">
                <a:solidFill>
                  <a:srgbClr val="0000FF"/>
                </a:solidFill>
                <a:latin typeface="Arial"/>
                <a:cs typeface="Arial"/>
              </a:rPr>
              <a:t>Boundary Layer Front</a:t>
            </a:r>
            <a:endParaRPr lang="en-US" dirty="0">
              <a:solidFill>
                <a:srgbClr val="0000FF"/>
              </a:solidFill>
              <a:latin typeface="Arial"/>
              <a:cs typeface="Arial"/>
            </a:endParaRPr>
          </a:p>
        </p:txBody>
      </p:sp>
      <p:pic>
        <p:nvPicPr>
          <p:cNvPr id="9" name="Picture 8" descr="Screen Shot 2018-01-24 at 9.18.1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5006" y="1656443"/>
            <a:ext cx="4057983" cy="2132061"/>
          </a:xfrm>
          <a:prstGeom prst="rect">
            <a:avLst/>
          </a:prstGeom>
        </p:spPr>
      </p:pic>
      <p:pic>
        <p:nvPicPr>
          <p:cNvPr id="41" name="Picture 40" descr="Screen Shot 2018-01-24 at 9.04.1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219" y="3768959"/>
            <a:ext cx="3224423" cy="2454041"/>
          </a:xfrm>
          <a:prstGeom prst="rect">
            <a:avLst/>
          </a:prstGeom>
        </p:spPr>
      </p:pic>
      <p:sp>
        <p:nvSpPr>
          <p:cNvPr id="50" name="Content Placeholder 2"/>
          <p:cNvSpPr txBox="1">
            <a:spLocks/>
          </p:cNvSpPr>
          <p:nvPr/>
        </p:nvSpPr>
        <p:spPr>
          <a:xfrm>
            <a:off x="-83207" y="6305943"/>
            <a:ext cx="3700002" cy="40197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Sea surface temperature (SST; °C) and ice edge for 20 </a:t>
            </a:r>
            <a:r>
              <a:rPr lang="en-US" sz="1400" dirty="0">
                <a:solidFill>
                  <a:srgbClr val="000000"/>
                </a:solidFill>
                <a:latin typeface="Arial" panose="020B0604020202020204" pitchFamily="34" charset="0"/>
                <a:cs typeface="Arial" panose="020B0604020202020204" pitchFamily="34" charset="0"/>
              </a:rPr>
              <a:t>F</a:t>
            </a:r>
            <a:r>
              <a:rPr lang="en-US" sz="1400" dirty="0" smtClean="0">
                <a:solidFill>
                  <a:srgbClr val="000000"/>
                </a:solidFill>
                <a:latin typeface="Arial" panose="020B0604020202020204" pitchFamily="34" charset="0"/>
                <a:cs typeface="Arial" panose="020B0604020202020204" pitchFamily="34" charset="0"/>
              </a:rPr>
              <a:t>ebruary 1984. Figure 1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51" name="TextBox 50"/>
          <p:cNvSpPr txBox="1"/>
          <p:nvPr/>
        </p:nvSpPr>
        <p:spPr>
          <a:xfrm>
            <a:off x="4716565" y="1715945"/>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52" name="TextBox 51"/>
          <p:cNvSpPr txBox="1"/>
          <p:nvPr/>
        </p:nvSpPr>
        <p:spPr>
          <a:xfrm>
            <a:off x="4744819" y="38647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53" name="TextBox 52"/>
          <p:cNvSpPr txBox="1"/>
          <p:nvPr/>
        </p:nvSpPr>
        <p:spPr>
          <a:xfrm>
            <a:off x="4616185" y="3410790"/>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sp>
        <p:nvSpPr>
          <p:cNvPr id="54" name="TextBox 53"/>
          <p:cNvSpPr txBox="1"/>
          <p:nvPr/>
        </p:nvSpPr>
        <p:spPr>
          <a:xfrm>
            <a:off x="7959515" y="3410790"/>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cxnSp>
        <p:nvCxnSpPr>
          <p:cNvPr id="55" name="Straight Arrow Connector 54"/>
          <p:cNvCxnSpPr/>
          <p:nvPr/>
        </p:nvCxnSpPr>
        <p:spPr>
          <a:xfrm>
            <a:off x="6317689" y="3110380"/>
            <a:ext cx="671053" cy="9546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5264580" y="2435035"/>
            <a:ext cx="1285473" cy="923330"/>
          </a:xfrm>
          <a:prstGeom prst="rect">
            <a:avLst/>
          </a:prstGeom>
          <a:noFill/>
        </p:spPr>
        <p:txBody>
          <a:bodyPr wrap="square" rtlCol="0">
            <a:spAutoFit/>
          </a:bodyPr>
          <a:lstStyle/>
          <a:p>
            <a:pPr algn="ctr"/>
            <a:r>
              <a:rPr lang="en-US" b="1" dirty="0" smtClean="0">
                <a:solidFill>
                  <a:srgbClr val="0000FF"/>
                </a:solidFill>
                <a:latin typeface="Arial"/>
                <a:cs typeface="Arial"/>
              </a:rPr>
              <a:t>Boundary Layer Front</a:t>
            </a:r>
            <a:endParaRPr lang="en-US" dirty="0">
              <a:solidFill>
                <a:srgbClr val="0000FF"/>
              </a:solidFill>
              <a:latin typeface="Arial"/>
              <a:cs typeface="Arial"/>
            </a:endParaRPr>
          </a:p>
        </p:txBody>
      </p:sp>
    </p:spTree>
    <p:extLst>
      <p:ext uri="{BB962C8B-B14F-4D97-AF65-F5344CB8AC3E}">
        <p14:creationId xmlns:p14="http://schemas.microsoft.com/office/powerpoint/2010/main" val="16321715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Grønås and </a:t>
            </a:r>
            <a:r>
              <a:rPr lang="en-US" sz="1800" dirty="0" err="1" smtClean="0">
                <a:latin typeface="Arial" panose="020B0604020202020204" pitchFamily="34" charset="0"/>
                <a:cs typeface="Arial" panose="020B0604020202020204" pitchFamily="34" charset="0"/>
              </a:rPr>
              <a:t>Skeie</a:t>
            </a:r>
            <a:r>
              <a:rPr lang="en-US" sz="1800" dirty="0" smtClean="0">
                <a:latin typeface="Arial" panose="020B0604020202020204" pitchFamily="34" charset="0"/>
                <a:cs typeface="Arial" panose="020B0604020202020204" pitchFamily="34" charset="0"/>
              </a:rPr>
              <a:t> (1999)</a:t>
            </a:r>
            <a:endParaRPr lang="en-US" sz="1800" dirty="0">
              <a:latin typeface="Arial" panose="020B0604020202020204" pitchFamily="34" charset="0"/>
              <a:cs typeface="Arial" panose="020B0604020202020204" pitchFamily="34" charset="0"/>
            </a:endParaRPr>
          </a:p>
        </p:txBody>
      </p:sp>
      <p:sp>
        <p:nvSpPr>
          <p:cNvPr id="32" name="Content Placeholder 2"/>
          <p:cNvSpPr txBox="1">
            <a:spLocks/>
          </p:cNvSpPr>
          <p:nvPr/>
        </p:nvSpPr>
        <p:spPr>
          <a:xfrm>
            <a:off x="4641273" y="4787252"/>
            <a:ext cx="4497662" cy="93154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Simulated surface map of SLP (hPa, solid contours), 925-hPa θ (K, dashed lines), and 925-hPa wind speed grey shading every 5 </a:t>
            </a:r>
            <a:r>
              <a:rPr lang="en-US" sz="1400" dirty="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starting at 20 </a:t>
            </a:r>
            <a:r>
              <a:rPr lang="en-US" sz="1400" dirty="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 Figure 5 adapted from </a:t>
            </a:r>
            <a:r>
              <a:rPr lang="en-US" sz="1400" dirty="0">
                <a:latin typeface="Arial" panose="020B0604020202020204" pitchFamily="34" charset="0"/>
                <a:cs typeface="Arial" panose="020B0604020202020204" pitchFamily="34" charset="0"/>
              </a:rPr>
              <a:t>Grønås and </a:t>
            </a:r>
            <a:r>
              <a:rPr lang="en-US" sz="1400" dirty="0" err="1">
                <a:latin typeface="Arial" panose="020B0604020202020204" pitchFamily="34" charset="0"/>
                <a:cs typeface="Arial" panose="020B0604020202020204" pitchFamily="34" charset="0"/>
              </a:rPr>
              <a:t>Skeie</a:t>
            </a:r>
            <a:r>
              <a:rPr lang="en-US" sz="1400" dirty="0">
                <a:latin typeface="Arial" panose="020B0604020202020204" pitchFamily="34" charset="0"/>
                <a:cs typeface="Arial" panose="020B0604020202020204" pitchFamily="34" charset="0"/>
              </a:rPr>
              <a:t> (1999). </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2" name="Picture 1" descr="Screen Shot 2018-01-21 at 11.03.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75373"/>
            <a:ext cx="4505953" cy="3611880"/>
          </a:xfrm>
          <a:prstGeom prst="rect">
            <a:avLst/>
          </a:prstGeom>
        </p:spPr>
      </p:pic>
      <p:pic>
        <p:nvPicPr>
          <p:cNvPr id="7" name="Picture 6" descr="Screen Shot 2018-01-21 at 11.07.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355" y="1175372"/>
            <a:ext cx="4600161" cy="3611880"/>
          </a:xfrm>
          <a:prstGeom prst="rect">
            <a:avLst/>
          </a:prstGeom>
        </p:spPr>
      </p:pic>
      <p:sp>
        <p:nvSpPr>
          <p:cNvPr id="24" name="Content Placeholder 2"/>
          <p:cNvSpPr txBox="1">
            <a:spLocks/>
          </p:cNvSpPr>
          <p:nvPr/>
        </p:nvSpPr>
        <p:spPr>
          <a:xfrm>
            <a:off x="-9108" y="4787252"/>
            <a:ext cx="4558463" cy="73589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SST (K, black contours) and extent of sea ice (dotted line). Figure 2 adapted from </a:t>
            </a:r>
            <a:r>
              <a:rPr lang="en-US" sz="1400" dirty="0" smtClean="0">
                <a:latin typeface="Arial" panose="020B0604020202020204" pitchFamily="34" charset="0"/>
                <a:cs typeface="Arial" panose="020B0604020202020204" pitchFamily="34" charset="0"/>
              </a:rPr>
              <a:t>Grønås </a:t>
            </a:r>
            <a:r>
              <a:rPr lang="en-US" sz="1400" dirty="0">
                <a:latin typeface="Arial" panose="020B0604020202020204" pitchFamily="34" charset="0"/>
                <a:cs typeface="Arial" panose="020B0604020202020204" pitchFamily="34" charset="0"/>
              </a:rPr>
              <a:t>and </a:t>
            </a:r>
            <a:r>
              <a:rPr lang="en-US" sz="1400" dirty="0" err="1" smtClean="0">
                <a:latin typeface="Arial" panose="020B0604020202020204" pitchFamily="34" charset="0"/>
                <a:cs typeface="Arial" panose="020B0604020202020204" pitchFamily="34" charset="0"/>
              </a:rPr>
              <a:t>Skeie</a:t>
            </a:r>
            <a:r>
              <a:rPr lang="en-US" sz="1400" dirty="0" smtClean="0">
                <a:latin typeface="Arial" panose="020B0604020202020204" pitchFamily="34" charset="0"/>
                <a:cs typeface="Arial" panose="020B0604020202020204" pitchFamily="34" charset="0"/>
              </a:rPr>
              <a:t> (1999).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3" name="TextBox 32"/>
          <p:cNvSpPr txBox="1"/>
          <p:nvPr/>
        </p:nvSpPr>
        <p:spPr>
          <a:xfrm>
            <a:off x="5179783" y="2103918"/>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cxnSp>
        <p:nvCxnSpPr>
          <p:cNvPr id="34" name="Straight Arrow Connector 33"/>
          <p:cNvCxnSpPr/>
          <p:nvPr/>
        </p:nvCxnSpPr>
        <p:spPr>
          <a:xfrm>
            <a:off x="5938017" y="2886690"/>
            <a:ext cx="212260" cy="394853"/>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Content Placeholder 2"/>
          <p:cNvSpPr txBox="1">
            <a:spLocks/>
          </p:cNvSpPr>
          <p:nvPr/>
        </p:nvSpPr>
        <p:spPr>
          <a:xfrm>
            <a:off x="5979911" y="706521"/>
            <a:ext cx="325937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0600 UTC 12 January 1993 </a:t>
            </a:r>
            <a:endParaRPr lang="en-US" sz="1800" b="1" dirty="0">
              <a:latin typeface="Arial" panose="020B0604020202020204" pitchFamily="34" charset="0"/>
              <a:cs typeface="Arial" panose="020B0604020202020204" pitchFamily="34" charset="0"/>
            </a:endParaRPr>
          </a:p>
        </p:txBody>
      </p:sp>
      <p:sp>
        <p:nvSpPr>
          <p:cNvPr id="12" name="TextBox 11"/>
          <p:cNvSpPr txBox="1"/>
          <p:nvPr/>
        </p:nvSpPr>
        <p:spPr>
          <a:xfrm>
            <a:off x="2302955" y="1105528"/>
            <a:ext cx="1166463" cy="830997"/>
          </a:xfrm>
          <a:prstGeom prst="rect">
            <a:avLst/>
          </a:prstGeom>
          <a:noFill/>
        </p:spPr>
        <p:txBody>
          <a:bodyPr wrap="square" rtlCol="0">
            <a:spAutoFit/>
          </a:bodyPr>
          <a:lstStyle/>
          <a:p>
            <a:pPr algn="ctr"/>
            <a:r>
              <a:rPr lang="en-US" sz="2400" b="1" dirty="0" smtClean="0">
                <a:solidFill>
                  <a:srgbClr val="660066"/>
                </a:solidFill>
                <a:latin typeface="Arial"/>
                <a:cs typeface="Arial"/>
              </a:rPr>
              <a:t>Ice Edge</a:t>
            </a:r>
            <a:endParaRPr lang="en-US" sz="2400" dirty="0">
              <a:solidFill>
                <a:srgbClr val="660066"/>
              </a:solidFill>
              <a:latin typeface="Arial"/>
              <a:cs typeface="Arial"/>
            </a:endParaRPr>
          </a:p>
        </p:txBody>
      </p:sp>
      <p:cxnSp>
        <p:nvCxnSpPr>
          <p:cNvPr id="13" name="Straight Arrow Connector 12"/>
          <p:cNvCxnSpPr/>
          <p:nvPr/>
        </p:nvCxnSpPr>
        <p:spPr>
          <a:xfrm flipH="1">
            <a:off x="2832043" y="1898800"/>
            <a:ext cx="54144" cy="519642"/>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163859" y="1698745"/>
            <a:ext cx="1482072" cy="400110"/>
          </a:xfrm>
          <a:prstGeom prst="rect">
            <a:avLst/>
          </a:prstGeom>
          <a:solidFill>
            <a:schemeClr val="bg1"/>
          </a:solidFill>
          <a:ln>
            <a:solidFill>
              <a:schemeClr val="tx1"/>
            </a:solidFill>
          </a:ln>
        </p:spPr>
        <p:txBody>
          <a:bodyPr wrap="square" rtlCol="0">
            <a:spAutoFit/>
          </a:bodyPr>
          <a:lstStyle/>
          <a:p>
            <a:pPr algn="ctr"/>
            <a:r>
              <a:rPr lang="en-US" sz="2000" b="1" dirty="0" smtClean="0">
                <a:solidFill>
                  <a:srgbClr val="FF0000"/>
                </a:solidFill>
                <a:latin typeface="Arial"/>
                <a:cs typeface="Arial"/>
              </a:rPr>
              <a:t>&gt;30 m s</a:t>
            </a:r>
            <a:r>
              <a:rPr lang="en-US" sz="2000" b="1" baseline="30000" dirty="0" smtClean="0">
                <a:solidFill>
                  <a:srgbClr val="FF0000"/>
                </a:solidFill>
                <a:latin typeface="Arial"/>
                <a:cs typeface="Arial"/>
              </a:rPr>
              <a:t>−1</a:t>
            </a:r>
            <a:endParaRPr lang="en-US" sz="2000" baseline="30000" dirty="0">
              <a:solidFill>
                <a:srgbClr val="FF0000"/>
              </a:solidFill>
              <a:latin typeface="Arial"/>
              <a:cs typeface="Arial"/>
            </a:endParaRPr>
          </a:p>
        </p:txBody>
      </p:sp>
      <p:cxnSp>
        <p:nvCxnSpPr>
          <p:cNvPr id="15" name="Straight Arrow Connector 14"/>
          <p:cNvCxnSpPr>
            <a:stCxn id="14" idx="2"/>
          </p:cNvCxnSpPr>
          <p:nvPr/>
        </p:nvCxnSpPr>
        <p:spPr>
          <a:xfrm flipH="1">
            <a:off x="6899992" y="2098855"/>
            <a:ext cx="1004903" cy="627306"/>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61799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Grønås and </a:t>
            </a:r>
            <a:r>
              <a:rPr lang="en-US" sz="1800" dirty="0" err="1" smtClean="0">
                <a:latin typeface="Arial" panose="020B0604020202020204" pitchFamily="34" charset="0"/>
                <a:cs typeface="Arial" panose="020B0604020202020204" pitchFamily="34" charset="0"/>
              </a:rPr>
              <a:t>Skeie</a:t>
            </a:r>
            <a:r>
              <a:rPr lang="en-US" sz="1800" dirty="0" smtClean="0">
                <a:latin typeface="Arial" panose="020B0604020202020204" pitchFamily="34" charset="0"/>
                <a:cs typeface="Arial" panose="020B0604020202020204" pitchFamily="34" charset="0"/>
              </a:rPr>
              <a:t> (1999)</a:t>
            </a:r>
            <a:endParaRPr lang="en-US" sz="1800" dirty="0">
              <a:latin typeface="Arial" panose="020B0604020202020204" pitchFamily="34" charset="0"/>
              <a:cs typeface="Arial" panose="020B0604020202020204" pitchFamily="34" charset="0"/>
            </a:endParaRPr>
          </a:p>
        </p:txBody>
      </p:sp>
      <p:sp>
        <p:nvSpPr>
          <p:cNvPr id="32" name="Content Placeholder 2"/>
          <p:cNvSpPr txBox="1">
            <a:spLocks/>
          </p:cNvSpPr>
          <p:nvPr/>
        </p:nvSpPr>
        <p:spPr>
          <a:xfrm>
            <a:off x="4610082" y="4728568"/>
            <a:ext cx="4533917" cy="93154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Diabatic sensible heating at second lowest model level (~100 m; solid lines every 3 K h</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and horizontal temperature advection (dashed lines, contours with negative values every </a:t>
            </a:r>
            <a:r>
              <a:rPr lang="en-US" sz="1400" dirty="0">
                <a:solidFill>
                  <a:srgbClr val="000000"/>
                </a:solidFill>
                <a:latin typeface="Arial" panose="020B0604020202020204" pitchFamily="34" charset="0"/>
                <a:cs typeface="Arial" panose="020B0604020202020204" pitchFamily="34" charset="0"/>
              </a:rPr>
              <a:t>3 K h</a:t>
            </a:r>
            <a:r>
              <a:rPr lang="en-US" sz="1400" baseline="30000" dirty="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Figure 7 </a:t>
            </a:r>
            <a:r>
              <a:rPr lang="en-US" sz="1400" dirty="0" smtClean="0">
                <a:solidFill>
                  <a:srgbClr val="000000"/>
                </a:solidFill>
                <a:latin typeface="Arial" panose="020B0604020202020204" pitchFamily="34" charset="0"/>
                <a:cs typeface="Arial" panose="020B0604020202020204" pitchFamily="34" charset="0"/>
              </a:rPr>
              <a:t>adapted </a:t>
            </a:r>
            <a:r>
              <a:rPr lang="en-US" sz="1400" dirty="0">
                <a:solidFill>
                  <a:srgbClr val="000000"/>
                </a:solidFill>
                <a:latin typeface="Arial" panose="020B0604020202020204" pitchFamily="34" charset="0"/>
                <a:cs typeface="Arial" panose="020B0604020202020204" pitchFamily="34" charset="0"/>
              </a:rPr>
              <a:t>from </a:t>
            </a:r>
            <a:r>
              <a:rPr lang="en-US" sz="1400" dirty="0">
                <a:latin typeface="Arial" panose="020B0604020202020204" pitchFamily="34" charset="0"/>
                <a:cs typeface="Arial" panose="020B0604020202020204" pitchFamily="34" charset="0"/>
              </a:rPr>
              <a:t>Grønås and </a:t>
            </a:r>
            <a:r>
              <a:rPr lang="en-US" sz="1400" dirty="0" err="1">
                <a:latin typeface="Arial" panose="020B0604020202020204" pitchFamily="34" charset="0"/>
                <a:cs typeface="Arial" panose="020B0604020202020204" pitchFamily="34" charset="0"/>
              </a:rPr>
              <a:t>Skeie</a:t>
            </a:r>
            <a:r>
              <a:rPr lang="en-US" sz="1400" dirty="0">
                <a:latin typeface="Arial" panose="020B0604020202020204" pitchFamily="34" charset="0"/>
                <a:cs typeface="Arial" panose="020B0604020202020204" pitchFamily="34" charset="0"/>
              </a:rPr>
              <a:t> (1999).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4" name="Content Placeholder 2"/>
          <p:cNvSpPr txBox="1">
            <a:spLocks/>
          </p:cNvSpPr>
          <p:nvPr/>
        </p:nvSpPr>
        <p:spPr>
          <a:xfrm>
            <a:off x="-9108" y="4639304"/>
            <a:ext cx="4446571" cy="73589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Fluxes of sensible (solid lines) and latent heat (dashed lines). Contours every 200 W m</a:t>
            </a:r>
            <a:r>
              <a:rPr lang="en-US" sz="1400" baseline="30000" dirty="0" smtClean="0">
                <a:solidFill>
                  <a:srgbClr val="000000"/>
                </a:solidFill>
                <a:latin typeface="Arial" panose="020B0604020202020204" pitchFamily="34" charset="0"/>
                <a:cs typeface="Arial" panose="020B0604020202020204" pitchFamily="34" charset="0"/>
              </a:rPr>
              <a:t>−2</a:t>
            </a:r>
            <a:r>
              <a:rPr lang="en-US" sz="1400" dirty="0" smtClean="0">
                <a:solidFill>
                  <a:srgbClr val="000000"/>
                </a:solidFill>
                <a:latin typeface="Arial" panose="020B0604020202020204" pitchFamily="34" charset="0"/>
                <a:cs typeface="Arial" panose="020B0604020202020204" pitchFamily="34" charset="0"/>
              </a:rPr>
              <a:t>. Figure 7 adapted from </a:t>
            </a:r>
            <a:r>
              <a:rPr lang="en-US" sz="1400" dirty="0">
                <a:latin typeface="Arial" panose="020B0604020202020204" pitchFamily="34" charset="0"/>
                <a:cs typeface="Arial" panose="020B0604020202020204" pitchFamily="34" charset="0"/>
              </a:rPr>
              <a:t>Grønås and </a:t>
            </a:r>
            <a:r>
              <a:rPr lang="en-US" sz="1400" dirty="0" err="1">
                <a:latin typeface="Arial" panose="020B0604020202020204" pitchFamily="34" charset="0"/>
                <a:cs typeface="Arial" panose="020B0604020202020204" pitchFamily="34" charset="0"/>
              </a:rPr>
              <a:t>Skeie</a:t>
            </a:r>
            <a:r>
              <a:rPr lang="en-US" sz="1400" dirty="0">
                <a:latin typeface="Arial" panose="020B0604020202020204" pitchFamily="34" charset="0"/>
                <a:cs typeface="Arial" panose="020B0604020202020204" pitchFamily="34" charset="0"/>
              </a:rPr>
              <a:t> (1999). </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3" name="Picture 2" descr="Screen Shot 2018-01-21 at 11.21.38 AM.png"/>
          <p:cNvPicPr>
            <a:picLocks noChangeAspect="1"/>
          </p:cNvPicPr>
          <p:nvPr/>
        </p:nvPicPr>
        <p:blipFill rotWithShape="1">
          <a:blip r:embed="rId3">
            <a:extLst>
              <a:ext uri="{28A0092B-C50C-407E-A947-70E740481C1C}">
                <a14:useLocalDpi xmlns:a14="http://schemas.microsoft.com/office/drawing/2010/main" val="0"/>
              </a:ext>
            </a:extLst>
          </a:blip>
          <a:srcRect l="2319" t="1323"/>
          <a:stretch/>
        </p:blipFill>
        <p:spPr>
          <a:xfrm>
            <a:off x="1" y="1177766"/>
            <a:ext cx="4501764" cy="3461538"/>
          </a:xfrm>
          <a:prstGeom prst="rect">
            <a:avLst/>
          </a:prstGeom>
        </p:spPr>
      </p:pic>
      <p:pic>
        <p:nvPicPr>
          <p:cNvPr id="4" name="Picture 3" descr="Screen Shot 2018-01-21 at 11.21.53 AM.png"/>
          <p:cNvPicPr>
            <a:picLocks noChangeAspect="1"/>
          </p:cNvPicPr>
          <p:nvPr/>
        </p:nvPicPr>
        <p:blipFill rotWithShape="1">
          <a:blip r:embed="rId4">
            <a:extLst>
              <a:ext uri="{28A0092B-C50C-407E-A947-70E740481C1C}">
                <a14:useLocalDpi xmlns:a14="http://schemas.microsoft.com/office/drawing/2010/main" val="0"/>
              </a:ext>
            </a:extLst>
          </a:blip>
          <a:srcRect l="1296" t="1641"/>
          <a:stretch/>
        </p:blipFill>
        <p:spPr>
          <a:xfrm>
            <a:off x="4610083" y="1177766"/>
            <a:ext cx="4420116" cy="3461538"/>
          </a:xfrm>
          <a:prstGeom prst="rect">
            <a:avLst/>
          </a:prstGeom>
        </p:spPr>
      </p:pic>
      <p:sp>
        <p:nvSpPr>
          <p:cNvPr id="13" name="Content Placeholder 2"/>
          <p:cNvSpPr txBox="1">
            <a:spLocks/>
          </p:cNvSpPr>
          <p:nvPr/>
        </p:nvSpPr>
        <p:spPr>
          <a:xfrm>
            <a:off x="5979911" y="706521"/>
            <a:ext cx="325937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0000 UTC 12 January 1993 </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8780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Grønås and </a:t>
            </a:r>
            <a:r>
              <a:rPr lang="en-US" sz="1800" dirty="0" err="1" smtClean="0">
                <a:latin typeface="Arial" panose="020B0604020202020204" pitchFamily="34" charset="0"/>
                <a:cs typeface="Arial" panose="020B0604020202020204" pitchFamily="34" charset="0"/>
              </a:rPr>
              <a:t>Skeie</a:t>
            </a:r>
            <a:r>
              <a:rPr lang="en-US" sz="1800" dirty="0" smtClean="0">
                <a:latin typeface="Arial" panose="020B0604020202020204" pitchFamily="34" charset="0"/>
                <a:cs typeface="Arial" panose="020B0604020202020204" pitchFamily="34" charset="0"/>
              </a:rPr>
              <a:t> (1999)</a:t>
            </a:r>
            <a:endParaRPr lang="en-US" sz="1800" dirty="0">
              <a:latin typeface="Arial" panose="020B0604020202020204" pitchFamily="34" charset="0"/>
              <a:cs typeface="Arial" panose="020B0604020202020204" pitchFamily="34" charset="0"/>
            </a:endParaRPr>
          </a:p>
        </p:txBody>
      </p:sp>
      <p:pic>
        <p:nvPicPr>
          <p:cNvPr id="2" name="Picture 1" descr="Screen Shot 2018-01-21 at 11.03.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33" y="996111"/>
            <a:ext cx="3009512" cy="2412363"/>
          </a:xfrm>
          <a:prstGeom prst="rect">
            <a:avLst/>
          </a:prstGeom>
        </p:spPr>
      </p:pic>
      <p:sp>
        <p:nvSpPr>
          <p:cNvPr id="24" name="Content Placeholder 2"/>
          <p:cNvSpPr txBox="1">
            <a:spLocks/>
          </p:cNvSpPr>
          <p:nvPr/>
        </p:nvSpPr>
        <p:spPr>
          <a:xfrm>
            <a:off x="127980" y="3345600"/>
            <a:ext cx="4164211" cy="49981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SSTK, black contours) and extent of sea ice (dotted line)</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3" name="Picture 2" descr="Screen Shot 2018-01-21 at 11.34.01 AM.png"/>
          <p:cNvPicPr>
            <a:picLocks noChangeAspect="1"/>
          </p:cNvPicPr>
          <p:nvPr/>
        </p:nvPicPr>
        <p:blipFill rotWithShape="1">
          <a:blip r:embed="rId4">
            <a:extLst>
              <a:ext uri="{28A0092B-C50C-407E-A947-70E740481C1C}">
                <a14:useLocalDpi xmlns:a14="http://schemas.microsoft.com/office/drawing/2010/main" val="0"/>
              </a:ext>
            </a:extLst>
          </a:blip>
          <a:srcRect b="9267"/>
          <a:stretch/>
        </p:blipFill>
        <p:spPr>
          <a:xfrm>
            <a:off x="4671734" y="959123"/>
            <a:ext cx="3963383" cy="2423160"/>
          </a:xfrm>
          <a:prstGeom prst="rect">
            <a:avLst/>
          </a:prstGeom>
        </p:spPr>
      </p:pic>
      <p:pic>
        <p:nvPicPr>
          <p:cNvPr id="4" name="Picture 3" descr="Screen Shot 2018-01-21 at 11.34.16 AM.png"/>
          <p:cNvPicPr>
            <a:picLocks noChangeAspect="1"/>
          </p:cNvPicPr>
          <p:nvPr/>
        </p:nvPicPr>
        <p:blipFill rotWithShape="1">
          <a:blip r:embed="rId5">
            <a:extLst>
              <a:ext uri="{28A0092B-C50C-407E-A947-70E740481C1C}">
                <a14:useLocalDpi xmlns:a14="http://schemas.microsoft.com/office/drawing/2010/main" val="0"/>
              </a:ext>
            </a:extLst>
          </a:blip>
          <a:srcRect b="8363"/>
          <a:stretch/>
        </p:blipFill>
        <p:spPr>
          <a:xfrm>
            <a:off x="191110" y="3833086"/>
            <a:ext cx="3898210" cy="2423160"/>
          </a:xfrm>
          <a:prstGeom prst="rect">
            <a:avLst/>
          </a:prstGeom>
        </p:spPr>
      </p:pic>
      <p:pic>
        <p:nvPicPr>
          <p:cNvPr id="8" name="Picture 7" descr="Screen Shot 2018-01-21 at 11.34.28 AM.png"/>
          <p:cNvPicPr>
            <a:picLocks noChangeAspect="1"/>
          </p:cNvPicPr>
          <p:nvPr/>
        </p:nvPicPr>
        <p:blipFill rotWithShape="1">
          <a:blip r:embed="rId6">
            <a:extLst>
              <a:ext uri="{28A0092B-C50C-407E-A947-70E740481C1C}">
                <a14:useLocalDpi xmlns:a14="http://schemas.microsoft.com/office/drawing/2010/main" val="0"/>
              </a:ext>
            </a:extLst>
          </a:blip>
          <a:srcRect b="8625"/>
          <a:stretch/>
        </p:blipFill>
        <p:spPr>
          <a:xfrm>
            <a:off x="4733189" y="3895961"/>
            <a:ext cx="3911536" cy="2423160"/>
          </a:xfrm>
          <a:prstGeom prst="rect">
            <a:avLst/>
          </a:prstGeom>
        </p:spPr>
      </p:pic>
      <p:sp>
        <p:nvSpPr>
          <p:cNvPr id="15" name="Content Placeholder 2"/>
          <p:cNvSpPr txBox="1">
            <a:spLocks/>
          </p:cNvSpPr>
          <p:nvPr/>
        </p:nvSpPr>
        <p:spPr>
          <a:xfrm>
            <a:off x="4449794" y="3408475"/>
            <a:ext cx="4689290" cy="49981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l-GR" sz="1400" dirty="0" smtClean="0">
                <a:solidFill>
                  <a:srgbClr val="000000"/>
                </a:solidFill>
                <a:latin typeface="Arial" panose="020B0604020202020204" pitchFamily="34" charset="0"/>
                <a:cs typeface="Arial" panose="020B0604020202020204" pitchFamily="34" charset="0"/>
              </a:rPr>
              <a:t>θ</a:t>
            </a:r>
            <a:r>
              <a:rPr lang="el-GR" sz="1400" baseline="-25000" dirty="0" smtClean="0">
                <a:solidFill>
                  <a:srgbClr val="000000"/>
                </a:solidFill>
                <a:latin typeface="Arial" panose="020B0604020202020204" pitchFamily="34" charset="0"/>
                <a:cs typeface="Arial" panose="020B0604020202020204" pitchFamily="34" charset="0"/>
              </a:rPr>
              <a:t>e</a:t>
            </a:r>
            <a:r>
              <a:rPr lang="en-US" sz="1400" dirty="0" smtClean="0">
                <a:solidFill>
                  <a:srgbClr val="000000"/>
                </a:solidFill>
                <a:latin typeface="Arial" panose="020B0604020202020204" pitchFamily="34" charset="0"/>
                <a:cs typeface="Arial" panose="020B0604020202020204" pitchFamily="34" charset="0"/>
              </a:rPr>
              <a:t> (K, contours), vertical circulation (vectors), and region of negative conditional symmetric instability (dotted line)</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50292" y="6298177"/>
            <a:ext cx="4840756" cy="49981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l-GR" sz="1400" dirty="0" smtClean="0">
                <a:solidFill>
                  <a:srgbClr val="000000"/>
                </a:solidFill>
                <a:latin typeface="Arial" panose="020B0604020202020204" pitchFamily="34" charset="0"/>
                <a:cs typeface="Arial" panose="020B0604020202020204" pitchFamily="34" charset="0"/>
              </a:rPr>
              <a:t>θ</a:t>
            </a:r>
            <a:r>
              <a:rPr lang="en-US" sz="1400" dirty="0" smtClean="0">
                <a:solidFill>
                  <a:srgbClr val="000000"/>
                </a:solidFill>
                <a:latin typeface="Arial" panose="020B0604020202020204" pitchFamily="34" charset="0"/>
                <a:cs typeface="Arial" panose="020B0604020202020204" pitchFamily="34" charset="0"/>
              </a:rPr>
              <a:t> (K, thin contours), sensible and released latent heating (K h</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heavy solid contours), and relative humidity (RH; dotted contours for 50 and 100%)</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7" name="TextBox 16"/>
          <p:cNvSpPr txBox="1"/>
          <p:nvPr/>
        </p:nvSpPr>
        <p:spPr>
          <a:xfrm>
            <a:off x="1657253" y="4082808"/>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cxnSp>
        <p:nvCxnSpPr>
          <p:cNvPr id="18" name="Straight Arrow Connector 17"/>
          <p:cNvCxnSpPr/>
          <p:nvPr/>
        </p:nvCxnSpPr>
        <p:spPr>
          <a:xfrm>
            <a:off x="2409533" y="4913805"/>
            <a:ext cx="583233" cy="867261"/>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Content Placeholder 2"/>
          <p:cNvSpPr txBox="1">
            <a:spLocks/>
          </p:cNvSpPr>
          <p:nvPr/>
        </p:nvSpPr>
        <p:spPr>
          <a:xfrm>
            <a:off x="4560764" y="6335902"/>
            <a:ext cx="4659209" cy="49981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Normal component of wind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dashed) and geostrophic wind (solid). Direction is out of screen.</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6" name="Content Placeholder 2"/>
          <p:cNvSpPr txBox="1">
            <a:spLocks/>
          </p:cNvSpPr>
          <p:nvPr/>
        </p:nvSpPr>
        <p:spPr>
          <a:xfrm>
            <a:off x="5979911" y="657205"/>
            <a:ext cx="325937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0300 UTC 12 January 1993 </a:t>
            </a:r>
            <a:endParaRPr lang="en-US" sz="1800" b="1" dirty="0">
              <a:latin typeface="Arial" panose="020B0604020202020204" pitchFamily="34" charset="0"/>
              <a:cs typeface="Arial" panose="020B0604020202020204" pitchFamily="34" charset="0"/>
            </a:endParaRPr>
          </a:p>
        </p:txBody>
      </p:sp>
      <p:cxnSp>
        <p:nvCxnSpPr>
          <p:cNvPr id="27" name="Straight Connector 26"/>
          <p:cNvCxnSpPr/>
          <p:nvPr/>
        </p:nvCxnSpPr>
        <p:spPr>
          <a:xfrm>
            <a:off x="2324100" y="2006652"/>
            <a:ext cx="101600" cy="45079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088803" y="1534484"/>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C</a:t>
            </a:r>
            <a:endParaRPr lang="en-US" sz="2800" dirty="0">
              <a:solidFill>
                <a:srgbClr val="FF0000"/>
              </a:solidFill>
              <a:latin typeface="Arial"/>
              <a:cs typeface="Arial"/>
            </a:endParaRPr>
          </a:p>
        </p:txBody>
      </p:sp>
      <p:sp>
        <p:nvSpPr>
          <p:cNvPr id="31" name="TextBox 30"/>
          <p:cNvSpPr txBox="1"/>
          <p:nvPr/>
        </p:nvSpPr>
        <p:spPr>
          <a:xfrm>
            <a:off x="2200303" y="2360383"/>
            <a:ext cx="623413" cy="523220"/>
          </a:xfrm>
          <a:prstGeom prst="rect">
            <a:avLst/>
          </a:prstGeom>
          <a:noFill/>
        </p:spPr>
        <p:txBody>
          <a:bodyPr wrap="square" rtlCol="0">
            <a:spAutoFit/>
          </a:bodyPr>
          <a:lstStyle/>
          <a:p>
            <a:pPr algn="ctr"/>
            <a:r>
              <a:rPr lang="en-US" sz="2800" b="1" dirty="0">
                <a:solidFill>
                  <a:srgbClr val="FF0000"/>
                </a:solidFill>
                <a:latin typeface="Arial"/>
                <a:cs typeface="Arial"/>
              </a:rPr>
              <a:t>C</a:t>
            </a:r>
            <a:r>
              <a:rPr lang="en-US" sz="2800" b="1" dirty="0" smtClean="0">
                <a:solidFill>
                  <a:srgbClr val="FF0000"/>
                </a:solidFill>
                <a:latin typeface="Arial"/>
                <a:cs typeface="Arial"/>
              </a:rPr>
              <a:t>’</a:t>
            </a:r>
            <a:endParaRPr lang="en-US" sz="2800" dirty="0">
              <a:solidFill>
                <a:srgbClr val="FF0000"/>
              </a:solidFill>
              <a:latin typeface="Arial"/>
              <a:cs typeface="Arial"/>
            </a:endParaRPr>
          </a:p>
        </p:txBody>
      </p:sp>
      <p:sp>
        <p:nvSpPr>
          <p:cNvPr id="35" name="TextBox 34"/>
          <p:cNvSpPr txBox="1"/>
          <p:nvPr/>
        </p:nvSpPr>
        <p:spPr>
          <a:xfrm>
            <a:off x="5306155" y="3031669"/>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C</a:t>
            </a:r>
            <a:endParaRPr lang="en-US" sz="2800" dirty="0">
              <a:solidFill>
                <a:srgbClr val="FF0000"/>
              </a:solidFill>
              <a:latin typeface="Arial"/>
              <a:cs typeface="Arial"/>
            </a:endParaRPr>
          </a:p>
        </p:txBody>
      </p:sp>
      <p:sp>
        <p:nvSpPr>
          <p:cNvPr id="36" name="TextBox 35"/>
          <p:cNvSpPr txBox="1"/>
          <p:nvPr/>
        </p:nvSpPr>
        <p:spPr>
          <a:xfrm>
            <a:off x="8223254" y="3031669"/>
            <a:ext cx="623413" cy="523220"/>
          </a:xfrm>
          <a:prstGeom prst="rect">
            <a:avLst/>
          </a:prstGeom>
          <a:noFill/>
        </p:spPr>
        <p:txBody>
          <a:bodyPr wrap="square" rtlCol="0">
            <a:spAutoFit/>
          </a:bodyPr>
          <a:lstStyle/>
          <a:p>
            <a:pPr algn="ctr"/>
            <a:r>
              <a:rPr lang="en-US" sz="2800" b="1" dirty="0">
                <a:solidFill>
                  <a:srgbClr val="FF0000"/>
                </a:solidFill>
                <a:latin typeface="Arial"/>
                <a:cs typeface="Arial"/>
              </a:rPr>
              <a:t>C</a:t>
            </a:r>
            <a:r>
              <a:rPr lang="en-US" sz="2800" b="1" dirty="0" smtClean="0">
                <a:solidFill>
                  <a:srgbClr val="FF0000"/>
                </a:solidFill>
                <a:latin typeface="Arial"/>
                <a:cs typeface="Arial"/>
              </a:rPr>
              <a:t>’</a:t>
            </a:r>
            <a:endParaRPr lang="en-US" sz="2800" dirty="0">
              <a:solidFill>
                <a:srgbClr val="FF0000"/>
              </a:solidFill>
              <a:latin typeface="Arial"/>
              <a:cs typeface="Arial"/>
            </a:endParaRPr>
          </a:p>
        </p:txBody>
      </p:sp>
      <p:sp>
        <p:nvSpPr>
          <p:cNvPr id="38" name="TextBox 37"/>
          <p:cNvSpPr txBox="1"/>
          <p:nvPr/>
        </p:nvSpPr>
        <p:spPr>
          <a:xfrm>
            <a:off x="741163" y="5857737"/>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C</a:t>
            </a:r>
            <a:endParaRPr lang="en-US" sz="2800" dirty="0">
              <a:solidFill>
                <a:srgbClr val="FF0000"/>
              </a:solidFill>
              <a:latin typeface="Arial"/>
              <a:cs typeface="Arial"/>
            </a:endParaRPr>
          </a:p>
        </p:txBody>
      </p:sp>
      <p:sp>
        <p:nvSpPr>
          <p:cNvPr id="39" name="TextBox 38"/>
          <p:cNvSpPr txBox="1"/>
          <p:nvPr/>
        </p:nvSpPr>
        <p:spPr>
          <a:xfrm>
            <a:off x="3658262" y="5857737"/>
            <a:ext cx="623413" cy="523220"/>
          </a:xfrm>
          <a:prstGeom prst="rect">
            <a:avLst/>
          </a:prstGeom>
          <a:noFill/>
        </p:spPr>
        <p:txBody>
          <a:bodyPr wrap="square" rtlCol="0">
            <a:spAutoFit/>
          </a:bodyPr>
          <a:lstStyle/>
          <a:p>
            <a:pPr algn="ctr"/>
            <a:r>
              <a:rPr lang="en-US" sz="2800" b="1" dirty="0">
                <a:solidFill>
                  <a:srgbClr val="FF0000"/>
                </a:solidFill>
                <a:latin typeface="Arial"/>
                <a:cs typeface="Arial"/>
              </a:rPr>
              <a:t>C</a:t>
            </a:r>
            <a:r>
              <a:rPr lang="en-US" sz="2800" b="1" dirty="0" smtClean="0">
                <a:solidFill>
                  <a:srgbClr val="FF0000"/>
                </a:solidFill>
                <a:latin typeface="Arial"/>
                <a:cs typeface="Arial"/>
              </a:rPr>
              <a:t>’</a:t>
            </a:r>
            <a:endParaRPr lang="en-US" sz="2800" dirty="0">
              <a:solidFill>
                <a:srgbClr val="FF0000"/>
              </a:solidFill>
              <a:latin typeface="Arial"/>
              <a:cs typeface="Arial"/>
            </a:endParaRPr>
          </a:p>
        </p:txBody>
      </p:sp>
      <p:sp>
        <p:nvSpPr>
          <p:cNvPr id="40" name="TextBox 39"/>
          <p:cNvSpPr txBox="1"/>
          <p:nvPr/>
        </p:nvSpPr>
        <p:spPr>
          <a:xfrm>
            <a:off x="5343220" y="5945762"/>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C</a:t>
            </a:r>
            <a:endParaRPr lang="en-US" sz="2800" dirty="0">
              <a:solidFill>
                <a:srgbClr val="FF0000"/>
              </a:solidFill>
              <a:latin typeface="Arial"/>
              <a:cs typeface="Arial"/>
            </a:endParaRPr>
          </a:p>
        </p:txBody>
      </p:sp>
      <p:sp>
        <p:nvSpPr>
          <p:cNvPr id="41" name="TextBox 40"/>
          <p:cNvSpPr txBox="1"/>
          <p:nvPr/>
        </p:nvSpPr>
        <p:spPr>
          <a:xfrm>
            <a:off x="8260319" y="5945762"/>
            <a:ext cx="623413" cy="523220"/>
          </a:xfrm>
          <a:prstGeom prst="rect">
            <a:avLst/>
          </a:prstGeom>
          <a:noFill/>
        </p:spPr>
        <p:txBody>
          <a:bodyPr wrap="square" rtlCol="0">
            <a:spAutoFit/>
          </a:bodyPr>
          <a:lstStyle/>
          <a:p>
            <a:pPr algn="ctr"/>
            <a:r>
              <a:rPr lang="en-US" sz="2800" b="1" dirty="0">
                <a:solidFill>
                  <a:srgbClr val="FF0000"/>
                </a:solidFill>
                <a:latin typeface="Arial"/>
                <a:cs typeface="Arial"/>
              </a:rPr>
              <a:t>C</a:t>
            </a:r>
            <a:r>
              <a:rPr lang="en-US" sz="2800" b="1" dirty="0" smtClean="0">
                <a:solidFill>
                  <a:srgbClr val="FF0000"/>
                </a:solidFill>
                <a:latin typeface="Arial"/>
                <a:cs typeface="Arial"/>
              </a:rPr>
              <a:t>’</a:t>
            </a:r>
            <a:endParaRPr lang="en-US" sz="2800" dirty="0">
              <a:solidFill>
                <a:srgbClr val="FF0000"/>
              </a:solidFill>
              <a:latin typeface="Arial"/>
              <a:cs typeface="Arial"/>
            </a:endParaRPr>
          </a:p>
        </p:txBody>
      </p:sp>
      <p:sp>
        <p:nvSpPr>
          <p:cNvPr id="28" name="Content Placeholder 2"/>
          <p:cNvSpPr txBox="1">
            <a:spLocks/>
          </p:cNvSpPr>
          <p:nvPr/>
        </p:nvSpPr>
        <p:spPr>
          <a:xfrm>
            <a:off x="-2" y="659466"/>
            <a:ext cx="5663951"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i="1" dirty="0" smtClean="0">
                <a:latin typeface="Arial" panose="020B0604020202020204" pitchFamily="34" charset="0"/>
                <a:cs typeface="Arial" panose="020B0604020202020204" pitchFamily="34" charset="0"/>
              </a:rPr>
              <a:t>Figures 2 and 9 adapted from </a:t>
            </a:r>
            <a:r>
              <a:rPr lang="en-US" sz="1400" dirty="0" smtClean="0">
                <a:latin typeface="Arial" panose="020B0604020202020204" pitchFamily="34" charset="0"/>
                <a:cs typeface="Arial" panose="020B0604020202020204" pitchFamily="34" charset="0"/>
              </a:rPr>
              <a:t>Grønås </a:t>
            </a:r>
            <a:r>
              <a:rPr lang="en-US" sz="1400" dirty="0">
                <a:latin typeface="Arial" panose="020B0604020202020204" pitchFamily="34" charset="0"/>
                <a:cs typeface="Arial" panose="020B0604020202020204" pitchFamily="34" charset="0"/>
              </a:rPr>
              <a:t>and </a:t>
            </a:r>
            <a:r>
              <a:rPr lang="en-US" sz="1400" dirty="0" err="1">
                <a:latin typeface="Arial" panose="020B0604020202020204" pitchFamily="34" charset="0"/>
                <a:cs typeface="Arial" panose="020B0604020202020204" pitchFamily="34" charset="0"/>
              </a:rPr>
              <a:t>Skeie</a:t>
            </a:r>
            <a:r>
              <a:rPr lang="en-US" sz="1400" dirty="0">
                <a:latin typeface="Arial" panose="020B0604020202020204" pitchFamily="34" charset="0"/>
                <a:cs typeface="Arial" panose="020B0604020202020204" pitchFamily="34" charset="0"/>
              </a:rPr>
              <a:t> (1999). </a:t>
            </a:r>
            <a:r>
              <a:rPr lang="en-US" sz="1400" i="1" dirty="0" smtClean="0">
                <a:latin typeface="Arial" panose="020B0604020202020204" pitchFamily="34" charset="0"/>
                <a:cs typeface="Arial" panose="020B0604020202020204" pitchFamily="34" charset="0"/>
              </a:rPr>
              <a: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4545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8-01-24 at 9.37.27 AM.png"/>
          <p:cNvPicPr>
            <a:picLocks noChangeAspect="1"/>
          </p:cNvPicPr>
          <p:nvPr/>
        </p:nvPicPr>
        <p:blipFill rotWithShape="1">
          <a:blip r:embed="rId3">
            <a:extLst>
              <a:ext uri="{28A0092B-C50C-407E-A947-70E740481C1C}">
                <a14:useLocalDpi xmlns:a14="http://schemas.microsoft.com/office/drawing/2010/main" val="0"/>
              </a:ext>
            </a:extLst>
          </a:blip>
          <a:srcRect b="6278"/>
          <a:stretch/>
        </p:blipFill>
        <p:spPr>
          <a:xfrm>
            <a:off x="4681568" y="996111"/>
            <a:ext cx="3578751" cy="2894456"/>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Grønås and </a:t>
            </a:r>
            <a:r>
              <a:rPr lang="en-US" sz="1800" dirty="0" err="1" smtClean="0">
                <a:latin typeface="Arial" panose="020B0604020202020204" pitchFamily="34" charset="0"/>
                <a:cs typeface="Arial" panose="020B0604020202020204" pitchFamily="34" charset="0"/>
              </a:rPr>
              <a:t>Skeie</a:t>
            </a:r>
            <a:r>
              <a:rPr lang="en-US" sz="1800" dirty="0" smtClean="0">
                <a:latin typeface="Arial" panose="020B0604020202020204" pitchFamily="34" charset="0"/>
                <a:cs typeface="Arial" panose="020B0604020202020204" pitchFamily="34" charset="0"/>
              </a:rPr>
              <a:t> (1999)</a:t>
            </a:r>
            <a:endParaRPr lang="en-US" sz="1800" dirty="0">
              <a:latin typeface="Arial" panose="020B0604020202020204" pitchFamily="34" charset="0"/>
              <a:cs typeface="Arial" panose="020B0604020202020204" pitchFamily="34" charset="0"/>
            </a:endParaRPr>
          </a:p>
        </p:txBody>
      </p:sp>
      <p:pic>
        <p:nvPicPr>
          <p:cNvPr id="2" name="Picture 1" descr="Screen Shot 2018-01-21 at 11.03.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3" y="996111"/>
            <a:ext cx="3009512" cy="2412363"/>
          </a:xfrm>
          <a:prstGeom prst="rect">
            <a:avLst/>
          </a:prstGeom>
        </p:spPr>
      </p:pic>
      <p:sp>
        <p:nvSpPr>
          <p:cNvPr id="24" name="Content Placeholder 2"/>
          <p:cNvSpPr txBox="1">
            <a:spLocks/>
          </p:cNvSpPr>
          <p:nvPr/>
        </p:nvSpPr>
        <p:spPr>
          <a:xfrm>
            <a:off x="52542" y="3408475"/>
            <a:ext cx="4164211" cy="49981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Sea surface temperature (SST; K, black contours) and extent of sea ice (dotted line).</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6" name="Content Placeholder 2"/>
          <p:cNvSpPr txBox="1">
            <a:spLocks/>
          </p:cNvSpPr>
          <p:nvPr/>
        </p:nvSpPr>
        <p:spPr>
          <a:xfrm>
            <a:off x="5979911" y="657205"/>
            <a:ext cx="325937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0000 UTC 12 January 1993 </a:t>
            </a:r>
            <a:endParaRPr lang="en-US" sz="1800" b="1" dirty="0">
              <a:latin typeface="Arial" panose="020B0604020202020204" pitchFamily="34" charset="0"/>
              <a:cs typeface="Arial" panose="020B0604020202020204" pitchFamily="34" charset="0"/>
            </a:endParaRPr>
          </a:p>
        </p:txBody>
      </p:sp>
      <p:cxnSp>
        <p:nvCxnSpPr>
          <p:cNvPr id="27" name="Straight Connector 26"/>
          <p:cNvCxnSpPr/>
          <p:nvPr/>
        </p:nvCxnSpPr>
        <p:spPr>
          <a:xfrm>
            <a:off x="2358733" y="1865966"/>
            <a:ext cx="101600" cy="206311"/>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135134" y="1430204"/>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D</a:t>
            </a:r>
            <a:endParaRPr lang="en-US" sz="2800" dirty="0">
              <a:solidFill>
                <a:srgbClr val="FF0000"/>
              </a:solidFill>
              <a:latin typeface="Arial"/>
              <a:cs typeface="Arial"/>
            </a:endParaRPr>
          </a:p>
        </p:txBody>
      </p:sp>
      <p:sp>
        <p:nvSpPr>
          <p:cNvPr id="31" name="TextBox 30"/>
          <p:cNvSpPr txBox="1"/>
          <p:nvPr/>
        </p:nvSpPr>
        <p:spPr>
          <a:xfrm>
            <a:off x="2269909" y="1952368"/>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D’</a:t>
            </a:r>
            <a:endParaRPr lang="en-US" sz="2800" dirty="0">
              <a:solidFill>
                <a:srgbClr val="FF0000"/>
              </a:solidFill>
              <a:latin typeface="Arial"/>
              <a:cs typeface="Arial"/>
            </a:endParaRPr>
          </a:p>
        </p:txBody>
      </p:sp>
      <p:sp>
        <p:nvSpPr>
          <p:cNvPr id="40" name="TextBox 39"/>
          <p:cNvSpPr txBox="1"/>
          <p:nvPr/>
        </p:nvSpPr>
        <p:spPr>
          <a:xfrm>
            <a:off x="5255209" y="3534225"/>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D</a:t>
            </a:r>
            <a:endParaRPr lang="en-US" sz="2800" dirty="0">
              <a:solidFill>
                <a:srgbClr val="FF0000"/>
              </a:solidFill>
              <a:latin typeface="Arial"/>
              <a:cs typeface="Arial"/>
            </a:endParaRPr>
          </a:p>
        </p:txBody>
      </p:sp>
      <p:sp>
        <p:nvSpPr>
          <p:cNvPr id="41" name="TextBox 40"/>
          <p:cNvSpPr txBox="1"/>
          <p:nvPr/>
        </p:nvSpPr>
        <p:spPr>
          <a:xfrm>
            <a:off x="7807664" y="3534225"/>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D’</a:t>
            </a:r>
            <a:endParaRPr lang="en-US" sz="2800" dirty="0">
              <a:solidFill>
                <a:srgbClr val="FF0000"/>
              </a:solidFill>
              <a:latin typeface="Arial"/>
              <a:cs typeface="Arial"/>
            </a:endParaRPr>
          </a:p>
        </p:txBody>
      </p:sp>
      <p:pic>
        <p:nvPicPr>
          <p:cNvPr id="10" name="Picture 9" descr="Screen Shot 2018-01-24 at 9.37.38 AM.png"/>
          <p:cNvPicPr>
            <a:picLocks noChangeAspect="1"/>
          </p:cNvPicPr>
          <p:nvPr/>
        </p:nvPicPr>
        <p:blipFill rotWithShape="1">
          <a:blip r:embed="rId5">
            <a:extLst>
              <a:ext uri="{28A0092B-C50C-407E-A947-70E740481C1C}">
                <a14:useLocalDpi xmlns:a14="http://schemas.microsoft.com/office/drawing/2010/main" val="0"/>
              </a:ext>
            </a:extLst>
          </a:blip>
          <a:srcRect b="4136"/>
          <a:stretch/>
        </p:blipFill>
        <p:spPr>
          <a:xfrm>
            <a:off x="346856" y="3915859"/>
            <a:ext cx="3461715" cy="2878599"/>
          </a:xfrm>
          <a:prstGeom prst="rect">
            <a:avLst/>
          </a:prstGeom>
        </p:spPr>
      </p:pic>
      <p:sp>
        <p:nvSpPr>
          <p:cNvPr id="28" name="TextBox 27"/>
          <p:cNvSpPr txBox="1"/>
          <p:nvPr/>
        </p:nvSpPr>
        <p:spPr>
          <a:xfrm>
            <a:off x="861799" y="6389355"/>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D</a:t>
            </a:r>
            <a:endParaRPr lang="en-US" sz="2800" dirty="0">
              <a:solidFill>
                <a:srgbClr val="FF0000"/>
              </a:solidFill>
              <a:latin typeface="Arial"/>
              <a:cs typeface="Arial"/>
            </a:endParaRPr>
          </a:p>
        </p:txBody>
      </p:sp>
      <p:sp>
        <p:nvSpPr>
          <p:cNvPr id="29" name="TextBox 28"/>
          <p:cNvSpPr txBox="1"/>
          <p:nvPr/>
        </p:nvSpPr>
        <p:spPr>
          <a:xfrm>
            <a:off x="3376535" y="6389355"/>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D’</a:t>
            </a:r>
            <a:endParaRPr lang="en-US" sz="2800" dirty="0">
              <a:solidFill>
                <a:srgbClr val="FF0000"/>
              </a:solidFill>
              <a:latin typeface="Arial"/>
              <a:cs typeface="Arial"/>
            </a:endParaRPr>
          </a:p>
        </p:txBody>
      </p:sp>
      <p:sp>
        <p:nvSpPr>
          <p:cNvPr id="32" name="Content Placeholder 2"/>
          <p:cNvSpPr txBox="1">
            <a:spLocks/>
          </p:cNvSpPr>
          <p:nvPr/>
        </p:nvSpPr>
        <p:spPr>
          <a:xfrm>
            <a:off x="4449794" y="3895652"/>
            <a:ext cx="4689290" cy="49981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l-GR" sz="1400" dirty="0" smtClean="0">
                <a:solidFill>
                  <a:srgbClr val="000000"/>
                </a:solidFill>
                <a:latin typeface="Arial" panose="020B0604020202020204" pitchFamily="34" charset="0"/>
                <a:cs typeface="Arial" panose="020B0604020202020204" pitchFamily="34" charset="0"/>
              </a:rPr>
              <a:t>θ</a:t>
            </a:r>
            <a:r>
              <a:rPr lang="el-GR" sz="1400" baseline="-25000" dirty="0" smtClean="0">
                <a:solidFill>
                  <a:srgbClr val="000000"/>
                </a:solidFill>
                <a:latin typeface="Arial" panose="020B0604020202020204" pitchFamily="34" charset="0"/>
                <a:cs typeface="Arial" panose="020B0604020202020204" pitchFamily="34" charset="0"/>
              </a:rPr>
              <a:t>e</a:t>
            </a:r>
            <a:r>
              <a:rPr lang="en-US" sz="1400" dirty="0" smtClean="0">
                <a:solidFill>
                  <a:srgbClr val="000000"/>
                </a:solidFill>
                <a:latin typeface="Arial" panose="020B0604020202020204" pitchFamily="34" charset="0"/>
                <a:cs typeface="Arial" panose="020B0604020202020204" pitchFamily="34" charset="0"/>
              </a:rPr>
              <a:t> (K, contours) and vertical circulation (vectors).</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3" name="Content Placeholder 2"/>
          <p:cNvSpPr txBox="1">
            <a:spLocks/>
          </p:cNvSpPr>
          <p:nvPr/>
        </p:nvSpPr>
        <p:spPr>
          <a:xfrm>
            <a:off x="3861645" y="5090990"/>
            <a:ext cx="3053721" cy="110974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l-GR" sz="1400" dirty="0" smtClean="0">
                <a:solidFill>
                  <a:srgbClr val="000000"/>
                </a:solidFill>
                <a:latin typeface="Arial" panose="020B0604020202020204" pitchFamily="34" charset="0"/>
                <a:cs typeface="Arial" panose="020B0604020202020204" pitchFamily="34" charset="0"/>
              </a:rPr>
              <a:t>θ</a:t>
            </a:r>
            <a:r>
              <a:rPr lang="en-US" sz="1400" dirty="0" smtClean="0">
                <a:solidFill>
                  <a:srgbClr val="000000"/>
                </a:solidFill>
                <a:latin typeface="Arial" panose="020B0604020202020204" pitchFamily="34" charset="0"/>
                <a:cs typeface="Arial" panose="020B0604020202020204" pitchFamily="34" charset="0"/>
              </a:rPr>
              <a:t> (K, thin contours), sensible and released latent heating (K h</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heavy solid contours), and 100% RH (dotted contour).</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4" name="Content Placeholder 2"/>
          <p:cNvSpPr txBox="1">
            <a:spLocks/>
          </p:cNvSpPr>
          <p:nvPr/>
        </p:nvSpPr>
        <p:spPr>
          <a:xfrm>
            <a:off x="-2" y="659466"/>
            <a:ext cx="5846630"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i="1" dirty="0" smtClean="0">
                <a:latin typeface="Arial" panose="020B0604020202020204" pitchFamily="34" charset="0"/>
                <a:cs typeface="Arial" panose="020B0604020202020204" pitchFamily="34" charset="0"/>
              </a:rPr>
              <a:t>Figures 2 and 10 adapted from </a:t>
            </a:r>
            <a:r>
              <a:rPr lang="en-US" sz="1400" dirty="0" smtClean="0">
                <a:latin typeface="Arial" panose="020B0604020202020204" pitchFamily="34" charset="0"/>
                <a:cs typeface="Arial" panose="020B0604020202020204" pitchFamily="34" charset="0"/>
              </a:rPr>
              <a:t>Grønås </a:t>
            </a:r>
            <a:r>
              <a:rPr lang="en-US" sz="1400" dirty="0">
                <a:latin typeface="Arial" panose="020B0604020202020204" pitchFamily="34" charset="0"/>
                <a:cs typeface="Arial" panose="020B0604020202020204" pitchFamily="34" charset="0"/>
              </a:rPr>
              <a:t>and </a:t>
            </a:r>
            <a:r>
              <a:rPr lang="en-US" sz="1400" dirty="0" err="1">
                <a:latin typeface="Arial" panose="020B0604020202020204" pitchFamily="34" charset="0"/>
                <a:cs typeface="Arial" panose="020B0604020202020204" pitchFamily="34" charset="0"/>
              </a:rPr>
              <a:t>Skeie</a:t>
            </a:r>
            <a:r>
              <a:rPr lang="en-US" sz="1400" dirty="0">
                <a:latin typeface="Arial" panose="020B0604020202020204" pitchFamily="34" charset="0"/>
                <a:cs typeface="Arial" panose="020B0604020202020204" pitchFamily="34" charset="0"/>
              </a:rPr>
              <a:t> (1999). </a:t>
            </a:r>
            <a:r>
              <a:rPr lang="en-US" sz="1400" i="1" dirty="0" smtClean="0">
                <a:latin typeface="Arial" panose="020B0604020202020204" pitchFamily="34" charset="0"/>
                <a:cs typeface="Arial" panose="020B0604020202020204" pitchFamily="34" charset="0"/>
              </a:rPr>
              <a: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6973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042829"/>
          </a:xfrm>
        </p:spPr>
        <p:txBody>
          <a:bodyPr>
            <a:normAutofit/>
          </a:bodyPr>
          <a:lstStyle/>
          <a:p>
            <a:r>
              <a:rPr lang="en-US" sz="2200" dirty="0" smtClean="0">
                <a:latin typeface="Arial" panose="020B0604020202020204" pitchFamily="34" charset="0"/>
                <a:cs typeface="Arial" panose="020B0604020202020204" pitchFamily="34" charset="0"/>
              </a:rPr>
              <a:t>Tropopause polar vortices (TPVs) </a:t>
            </a:r>
            <a:r>
              <a:rPr lang="en-US" sz="2200" dirty="0">
                <a:latin typeface="Arial" panose="020B0604020202020204" pitchFamily="34" charset="0"/>
                <a:cs typeface="Arial" panose="020B0604020202020204" pitchFamily="34" charset="0"/>
              </a:rPr>
              <a:t>are defined </a:t>
            </a:r>
            <a:r>
              <a:rPr lang="en-US" sz="2200" dirty="0" smtClean="0">
                <a:latin typeface="Arial" panose="020B0604020202020204" pitchFamily="34" charset="0"/>
                <a:cs typeface="Arial" panose="020B0604020202020204" pitchFamily="34" charset="0"/>
              </a:rPr>
              <a:t>as tropopause</a:t>
            </a:r>
            <a:r>
              <a:rPr lang="en-US" sz="2200" dirty="0">
                <a:latin typeface="Arial" panose="020B0604020202020204" pitchFamily="34" charset="0"/>
                <a:cs typeface="Arial" panose="020B0604020202020204" pitchFamily="34" charset="0"/>
              </a:rPr>
              <a:t>-based vortices of high-latitude origin and are material </a:t>
            </a:r>
            <a:r>
              <a:rPr lang="en-US" sz="2200" dirty="0" smtClean="0">
                <a:latin typeface="Arial" panose="020B0604020202020204" pitchFamily="34" charset="0"/>
                <a:cs typeface="Arial" panose="020B0604020202020204" pitchFamily="34" charset="0"/>
              </a:rPr>
              <a:t>features (Pyle et al. 2004; Cavallo and Hakim 2009, 2010, 2012, 2013)</a:t>
            </a:r>
            <a:endParaRPr lang="en-US" sz="22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Fronts and TPVs</a:t>
            </a:r>
            <a:endParaRPr lang="en-US" sz="2400" b="1" dirty="0">
              <a:solidFill>
                <a:srgbClr val="FF0000"/>
              </a:solidFill>
              <a:latin typeface="Arial" panose="020B0604020202020204" pitchFamily="34" charset="0"/>
              <a:cs typeface="Arial" panose="020B0604020202020204" pitchFamily="34" charset="0"/>
            </a:endParaRPr>
          </a:p>
        </p:txBody>
      </p:sp>
      <p:grpSp>
        <p:nvGrpSpPr>
          <p:cNvPr id="2" name="Group 1"/>
          <p:cNvGrpSpPr/>
          <p:nvPr/>
        </p:nvGrpSpPr>
        <p:grpSpPr>
          <a:xfrm>
            <a:off x="332453" y="24768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7199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Figure 11 adapted from Pyle et al. (2004).</a:t>
            </a:r>
            <a:endParaRPr lang="en-US" sz="1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572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23 at 12.29.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90" y="3703001"/>
            <a:ext cx="4081745" cy="2792485"/>
          </a:xfrm>
          <a:prstGeom prst="rect">
            <a:avLst/>
          </a:prstGeom>
        </p:spPr>
      </p:pic>
      <p:grpSp>
        <p:nvGrpSpPr>
          <p:cNvPr id="3" name="Group 2"/>
          <p:cNvGrpSpPr/>
          <p:nvPr/>
        </p:nvGrpSpPr>
        <p:grpSpPr>
          <a:xfrm>
            <a:off x="565205" y="752795"/>
            <a:ext cx="3416618" cy="2679700"/>
            <a:chOff x="5004904" y="756882"/>
            <a:chExt cx="3416618" cy="2679700"/>
          </a:xfrm>
        </p:grpSpPr>
        <p:pic>
          <p:nvPicPr>
            <p:cNvPr id="6" name="Picture 5" descr="Screen Shot 2016-03-23 at 12.30.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904" y="756882"/>
              <a:ext cx="3416618" cy="2679700"/>
            </a:xfrm>
            <a:prstGeom prst="rect">
              <a:avLst/>
            </a:prstGeom>
          </p:spPr>
        </p:pic>
        <p:cxnSp>
          <p:nvCxnSpPr>
            <p:cNvPr id="17" name="Straight Connector 16"/>
            <p:cNvCxnSpPr/>
            <p:nvPr/>
          </p:nvCxnSpPr>
          <p:spPr>
            <a:xfrm flipH="1">
              <a:off x="6696107" y="1745617"/>
              <a:ext cx="303989" cy="1155547"/>
            </a:xfrm>
            <a:prstGeom prst="line">
              <a:avLst/>
            </a:prstGeom>
            <a:ln w="4445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2" name="Content Placeholder 2"/>
          <p:cNvSpPr txBox="1">
            <a:spLocks/>
          </p:cNvSpPr>
          <p:nvPr/>
        </p:nvSpPr>
        <p:spPr>
          <a:xfrm>
            <a:off x="565205" y="3428408"/>
            <a:ext cx="3416618" cy="28747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200" dirty="0" smtClean="0">
                <a:latin typeface="Arial" panose="020B0604020202020204" pitchFamily="34" charset="0"/>
                <a:cs typeface="Arial" panose="020B0604020202020204" pitchFamily="34" charset="0"/>
              </a:rPr>
              <a:t>Fig. 7 adapted from Shapiro et al. (1987b)</a:t>
            </a:r>
            <a:endParaRPr lang="en-US" sz="1200" baseline="30000" dirty="0">
              <a:latin typeface="Arial" panose="020B0604020202020204" pitchFamily="34" charset="0"/>
              <a:cs typeface="Arial" panose="020B0604020202020204" pitchFamily="34" charset="0"/>
            </a:endParaRPr>
          </a:p>
        </p:txBody>
      </p:sp>
      <p:sp>
        <p:nvSpPr>
          <p:cNvPr id="43" name="Content Placeholder 2"/>
          <p:cNvSpPr txBox="1">
            <a:spLocks/>
          </p:cNvSpPr>
          <p:nvPr/>
        </p:nvSpPr>
        <p:spPr>
          <a:xfrm>
            <a:off x="378171" y="6495486"/>
            <a:ext cx="3746871" cy="28747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200" dirty="0" smtClean="0">
                <a:latin typeface="Arial" panose="020B0604020202020204" pitchFamily="34" charset="0"/>
                <a:cs typeface="Arial" panose="020B0604020202020204" pitchFamily="34" charset="0"/>
              </a:rPr>
              <a:t>Fig. 9 adapted from Shapiro et al. (1987b)</a:t>
            </a:r>
            <a:endParaRPr lang="en-US" sz="1200" baseline="30000" dirty="0">
              <a:latin typeface="Arial" panose="020B0604020202020204" pitchFamily="34" charset="0"/>
              <a:cs typeface="Arial" panose="020B0604020202020204" pitchFamily="34" charset="0"/>
            </a:endParaRPr>
          </a:p>
        </p:txBody>
      </p:sp>
      <p:sp>
        <p:nvSpPr>
          <p:cNvPr id="13" name="Rectangle 12"/>
          <p:cNvSpPr/>
          <p:nvPr/>
        </p:nvSpPr>
        <p:spPr>
          <a:xfrm>
            <a:off x="1773503" y="4686971"/>
            <a:ext cx="643676"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AJ</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14" name="Rectangle 13"/>
          <p:cNvSpPr/>
          <p:nvPr/>
        </p:nvSpPr>
        <p:spPr>
          <a:xfrm>
            <a:off x="2427085" y="4163751"/>
            <a:ext cx="6238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PJ</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15"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et al. (1987b)</a:t>
            </a:r>
            <a:endParaRPr lang="en-US" sz="1800" dirty="0">
              <a:latin typeface="Arial" panose="020B0604020202020204" pitchFamily="34" charset="0"/>
              <a:cs typeface="Arial" panose="020B0604020202020204" pitchFamily="34" charset="0"/>
            </a:endParaRPr>
          </a:p>
        </p:txBody>
      </p:sp>
      <p:pic>
        <p:nvPicPr>
          <p:cNvPr id="18" name="Picture 17" descr="Screen Shot 2016-03-23 at 12.44.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221" y="3690173"/>
            <a:ext cx="3895159" cy="2792485"/>
          </a:xfrm>
          <a:prstGeom prst="rect">
            <a:avLst/>
          </a:prstGeom>
        </p:spPr>
      </p:pic>
      <p:sp>
        <p:nvSpPr>
          <p:cNvPr id="19" name="Rectangle 18"/>
          <p:cNvSpPr/>
          <p:nvPr/>
        </p:nvSpPr>
        <p:spPr>
          <a:xfrm flipH="1">
            <a:off x="5400390" y="5308133"/>
            <a:ext cx="653527" cy="523220"/>
          </a:xfrm>
          <a:prstGeom prst="rect">
            <a:avLst/>
          </a:prstGeom>
          <a:noFill/>
        </p:spPr>
        <p:txBody>
          <a:bodyPr wrap="squar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AJ</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0" name="Rectangle 19"/>
          <p:cNvSpPr/>
          <p:nvPr/>
        </p:nvSpPr>
        <p:spPr>
          <a:xfrm>
            <a:off x="6164444" y="4911914"/>
            <a:ext cx="6238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PJ</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1" name="Rectangle 20"/>
          <p:cNvSpPr/>
          <p:nvPr/>
        </p:nvSpPr>
        <p:spPr>
          <a:xfrm>
            <a:off x="7042624" y="4438189"/>
            <a:ext cx="843200" cy="523220"/>
          </a:xfrm>
          <a:prstGeom prst="rect">
            <a:avLst/>
          </a:prstGeom>
          <a:noFill/>
        </p:spPr>
        <p:txBody>
          <a:bodyPr wrap="none" lIns="91440" tIns="45720" rIns="91440" bIns="45720">
            <a:spAutoFit/>
          </a:bodyPr>
          <a:lstStyle/>
          <a:p>
            <a:pPr algn="ctr"/>
            <a:r>
              <a:rPr lang="en-US" sz="28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STJ</a:t>
            </a:r>
            <a:endParaRPr lang="en-US" sz="28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2" name="Content Placeholder 2"/>
          <p:cNvSpPr txBox="1">
            <a:spLocks/>
          </p:cNvSpPr>
          <p:nvPr/>
        </p:nvSpPr>
        <p:spPr>
          <a:xfrm>
            <a:off x="4810944" y="6466012"/>
            <a:ext cx="3624804" cy="30412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200" dirty="0" smtClean="0">
                <a:latin typeface="Arial" panose="020B0604020202020204" pitchFamily="34" charset="0"/>
                <a:cs typeface="Arial" panose="020B0604020202020204" pitchFamily="34" charset="0"/>
              </a:rPr>
              <a:t>Fig. 17 adapted from Shapiro et al. (1987b)</a:t>
            </a:r>
            <a:endParaRPr lang="en-US" sz="1200" baseline="30000" dirty="0">
              <a:latin typeface="Arial" panose="020B0604020202020204" pitchFamily="34" charset="0"/>
              <a:cs typeface="Arial" panose="020B0604020202020204" pitchFamily="34" charset="0"/>
            </a:endParaRPr>
          </a:p>
        </p:txBody>
      </p:sp>
      <p:sp>
        <p:nvSpPr>
          <p:cNvPr id="24" name="Content Placeholder 2"/>
          <p:cNvSpPr txBox="1">
            <a:spLocks/>
          </p:cNvSpPr>
          <p:nvPr/>
        </p:nvSpPr>
        <p:spPr>
          <a:xfrm>
            <a:off x="4240503" y="1009355"/>
            <a:ext cx="4457683" cy="2774818"/>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(upper left) 500-hPa geopotential height (dam, solid contours), temperature (°C, dashed contours), and wind (barbs and flags,</a:t>
            </a:r>
            <a:r>
              <a:rPr lang="en-US" sz="1400" dirty="0">
                <a:latin typeface="Arial" panose="020B0604020202020204" pitchFamily="34" charset="0"/>
                <a:cs typeface="Arial" panose="020B0604020202020204" pitchFamily="34" charset="0"/>
              </a:rPr>
              <a:t> m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(lower-left) Cross-section of potential temperature (K, thin solid), wind speed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heavy dashed contours), and wind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barbs and flags) between Sault Sainte Marie, MI and Longview, TX. Heavy solid line is tropopause (10</a:t>
            </a:r>
            <a:r>
              <a:rPr lang="en-US" sz="1400" baseline="30000" dirty="0" smtClean="0">
                <a:latin typeface="Arial" panose="020B0604020202020204" pitchFamily="34" charset="0"/>
                <a:cs typeface="Arial" panose="020B0604020202020204" pitchFamily="34" charset="0"/>
              </a:rPr>
              <a:t>−7</a:t>
            </a:r>
            <a:r>
              <a:rPr lang="en-US" sz="1400" dirty="0" smtClean="0">
                <a:latin typeface="Arial" panose="020B0604020202020204" pitchFamily="34" charset="0"/>
                <a:cs typeface="Arial" panose="020B0604020202020204" pitchFamily="34" charset="0"/>
              </a:rPr>
              <a:t> K </a:t>
            </a:r>
            <a:r>
              <a:rPr lang="en-US" sz="1400" dirty="0">
                <a:latin typeface="Arial" panose="020B0604020202020204" pitchFamily="34" charset="0"/>
                <a:cs typeface="Arial" panose="020B0604020202020204" pitchFamily="34" charset="0"/>
              </a:rPr>
              <a:t>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hPa</a:t>
            </a:r>
            <a:r>
              <a:rPr lang="en-US" sz="1400" baseline="30000" dirty="0">
                <a:latin typeface="Arial" panose="020B0604020202020204" pitchFamily="34" charset="0"/>
                <a:cs typeface="Arial" panose="020B0604020202020204" pitchFamily="34" charset="0"/>
              </a:rPr>
              <a:t>−1 </a:t>
            </a:r>
            <a:r>
              <a:rPr lang="en-US" sz="1400" dirty="0" err="1" smtClean="0">
                <a:latin typeface="Arial" panose="020B0604020202020204" pitchFamily="34" charset="0"/>
                <a:cs typeface="Arial" panose="020B0604020202020204" pitchFamily="34" charset="0"/>
              </a:rPr>
              <a:t>isopleth</a:t>
            </a:r>
            <a:r>
              <a:rPr lang="en-US" sz="1400" dirty="0" smtClean="0">
                <a:latin typeface="Arial" panose="020B0604020202020204" pitchFamily="34" charset="0"/>
                <a:cs typeface="Arial" panose="020B0604020202020204" pitchFamily="34" charset="0"/>
              </a:rPr>
              <a:t> of PV) and light dashed lines indicate tropospheric frontal and stable layer boundaries. (lower-right)</a:t>
            </a:r>
            <a:r>
              <a:rPr lang="en-US" sz="1400" dirty="0" smtClean="0">
                <a:solidFill>
                  <a:srgbClr val="000000"/>
                </a:solidFill>
                <a:latin typeface="Arial" panose="020B0604020202020204" pitchFamily="34" charset="0"/>
                <a:cs typeface="Arial" panose="020B0604020202020204" pitchFamily="34" charset="0"/>
              </a:rPr>
              <a:t> “threefold” structure of tropopause where heavy line is PV discontinuity tropopause, shading is stratospheric air, and light dashed contours represent 40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isotach</a:t>
            </a:r>
            <a:r>
              <a:rPr lang="en-US" sz="1400" dirty="0">
                <a:latin typeface="Arial" panose="020B0604020202020204" pitchFamily="34" charset="0"/>
                <a:cs typeface="Arial" panose="020B0604020202020204" pitchFamily="34" charset="0"/>
              </a:rPr>
              <a:t>.</a:t>
            </a:r>
            <a:r>
              <a:rPr lang="en-US" sz="1400" dirty="0" smtClean="0">
                <a:solidFill>
                  <a:srgbClr val="000000"/>
                </a:solidFill>
                <a:latin typeface="Arial" panose="020B0604020202020204" pitchFamily="34" charset="0"/>
                <a:cs typeface="Arial" panose="020B0604020202020204" pitchFamily="34" charset="0"/>
              </a:rPr>
              <a:t> </a:t>
            </a:r>
            <a:endParaRPr lang="en-US" sz="1400"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2355129" y="1319361"/>
            <a:ext cx="320730" cy="523220"/>
          </a:xfrm>
          <a:prstGeom prst="rect">
            <a:avLst/>
          </a:prstGeom>
          <a:noFill/>
        </p:spPr>
        <p:txBody>
          <a:bodyPr wrap="square" rtlCol="0">
            <a:spAutoFit/>
          </a:bodyPr>
          <a:lstStyle/>
          <a:p>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32" name="TextBox 31"/>
          <p:cNvSpPr txBox="1"/>
          <p:nvPr/>
        </p:nvSpPr>
        <p:spPr>
          <a:xfrm>
            <a:off x="2015356" y="2773724"/>
            <a:ext cx="559590" cy="523220"/>
          </a:xfrm>
          <a:prstGeom prst="rect">
            <a:avLst/>
          </a:prstGeom>
          <a:noFill/>
        </p:spPr>
        <p:txBody>
          <a:bodyPr wrap="square" rtlCol="0">
            <a:spAutoFit/>
          </a:bodyPr>
          <a:lstStyle/>
          <a:p>
            <a:r>
              <a:rPr lang="en-US" sz="2800" b="1" dirty="0" smtClean="0">
                <a:solidFill>
                  <a:srgbClr val="FF0000"/>
                </a:solidFill>
                <a:latin typeface="Arial"/>
                <a:cs typeface="Arial"/>
              </a:rPr>
              <a:t>A’</a:t>
            </a:r>
            <a:endParaRPr lang="en-US" sz="2800" b="1" dirty="0">
              <a:solidFill>
                <a:srgbClr val="FF0000"/>
              </a:solidFill>
              <a:latin typeface="Arial"/>
              <a:cs typeface="Arial"/>
            </a:endParaRPr>
          </a:p>
        </p:txBody>
      </p:sp>
      <p:sp>
        <p:nvSpPr>
          <p:cNvPr id="39" name="Content Placeholder 2"/>
          <p:cNvSpPr txBox="1">
            <a:spLocks/>
          </p:cNvSpPr>
          <p:nvPr/>
        </p:nvSpPr>
        <p:spPr>
          <a:xfrm>
            <a:off x="4349093" y="764267"/>
            <a:ext cx="4195201"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FF"/>
                </a:solidFill>
                <a:latin typeface="Arial" panose="020B0604020202020204" pitchFamily="34" charset="0"/>
                <a:cs typeface="Arial" panose="020B0604020202020204" pitchFamily="34" charset="0"/>
              </a:rPr>
              <a:t>0000 UTC 20 January 1985</a:t>
            </a:r>
            <a:endParaRPr lang="en-US" sz="1600" b="1" baseline="30000" dirty="0">
              <a:solidFill>
                <a:srgbClr val="0000FF"/>
              </a:solidFill>
              <a:latin typeface="Arial" panose="020B0604020202020204" pitchFamily="34" charset="0"/>
              <a:cs typeface="Arial" panose="020B0604020202020204" pitchFamily="34" charset="0"/>
            </a:endParaRPr>
          </a:p>
        </p:txBody>
      </p:sp>
      <p:sp>
        <p:nvSpPr>
          <p:cNvPr id="26" name="Rectangle 25"/>
          <p:cNvSpPr/>
          <p:nvPr/>
        </p:nvSpPr>
        <p:spPr>
          <a:xfrm>
            <a:off x="1759238" y="1672694"/>
            <a:ext cx="902811"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7" name="Rectangle 26"/>
          <p:cNvSpPr/>
          <p:nvPr/>
        </p:nvSpPr>
        <p:spPr>
          <a:xfrm>
            <a:off x="1124776" y="5047662"/>
            <a:ext cx="902811"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8"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Fronts and TPVs</a:t>
            </a:r>
            <a:endParaRPr lang="en-US" sz="2400" b="1" dirty="0">
              <a:solidFill>
                <a:srgbClr val="FF0000"/>
              </a:solidFill>
              <a:latin typeface="Arial" panose="020B0604020202020204" pitchFamily="34" charset="0"/>
              <a:cs typeface="Arial" panose="020B0604020202020204" pitchFamily="34" charset="0"/>
            </a:endParaRPr>
          </a:p>
        </p:txBody>
      </p:sp>
      <p:sp>
        <p:nvSpPr>
          <p:cNvPr id="29" name="TextBox 28"/>
          <p:cNvSpPr txBox="1"/>
          <p:nvPr/>
        </p:nvSpPr>
        <p:spPr>
          <a:xfrm>
            <a:off x="3794070" y="5621182"/>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cxnSp>
        <p:nvCxnSpPr>
          <p:cNvPr id="30" name="Straight Arrow Connector 29"/>
          <p:cNvCxnSpPr/>
          <p:nvPr/>
        </p:nvCxnSpPr>
        <p:spPr>
          <a:xfrm>
            <a:off x="4842840" y="6025715"/>
            <a:ext cx="648265" cy="177548"/>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441178" y="6038290"/>
            <a:ext cx="502926" cy="164973"/>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83991" y="6331337"/>
            <a:ext cx="320730" cy="523220"/>
          </a:xfrm>
          <a:prstGeom prst="rect">
            <a:avLst/>
          </a:prstGeom>
          <a:noFill/>
        </p:spPr>
        <p:txBody>
          <a:bodyPr wrap="square" rtlCol="0">
            <a:spAutoFit/>
          </a:bodyPr>
          <a:lstStyle/>
          <a:p>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41" name="TextBox 40"/>
          <p:cNvSpPr txBox="1"/>
          <p:nvPr/>
        </p:nvSpPr>
        <p:spPr>
          <a:xfrm>
            <a:off x="3903168" y="6331337"/>
            <a:ext cx="559590" cy="523220"/>
          </a:xfrm>
          <a:prstGeom prst="rect">
            <a:avLst/>
          </a:prstGeom>
          <a:noFill/>
        </p:spPr>
        <p:txBody>
          <a:bodyPr wrap="square" rtlCol="0">
            <a:spAutoFit/>
          </a:bodyPr>
          <a:lstStyle/>
          <a:p>
            <a:r>
              <a:rPr lang="en-US" sz="2800" b="1" dirty="0" smtClean="0">
                <a:solidFill>
                  <a:srgbClr val="FF0000"/>
                </a:solidFill>
                <a:latin typeface="Arial"/>
                <a:cs typeface="Arial"/>
              </a:rPr>
              <a:t>A’</a:t>
            </a:r>
            <a:endParaRPr lang="en-US" sz="2800" b="1" dirty="0">
              <a:solidFill>
                <a:srgbClr val="FF0000"/>
              </a:solidFill>
              <a:latin typeface="Arial"/>
              <a:cs typeface="Arial"/>
            </a:endParaRPr>
          </a:p>
        </p:txBody>
      </p:sp>
    </p:spTree>
    <p:extLst>
      <p:ext uri="{BB962C8B-B14F-4D97-AF65-F5344CB8AC3E}">
        <p14:creationId xmlns:p14="http://schemas.microsoft.com/office/powerpoint/2010/main" val="4269298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buAutoNum type="alphaLcParenBoth"/>
            </a:pPr>
            <a:r>
              <a:rPr lang="en-US" sz="1600" dirty="0" smtClean="0">
                <a:latin typeface="Arial"/>
                <a:cs typeface="Arial"/>
              </a:rPr>
              <a:t>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and wind speed (dashed white, m s</a:t>
            </a:r>
            <a:r>
              <a:rPr lang="en-US" sz="1600" baseline="30000" dirty="0" smtClean="0">
                <a:latin typeface="Arial"/>
                <a:cs typeface="Arial"/>
              </a:rPr>
              <a:t>−1</a:t>
            </a:r>
            <a:r>
              <a:rPr lang="en-US" sz="1600" dirty="0" smtClean="0">
                <a:latin typeface="Arial"/>
                <a:cs typeface="Arial"/>
              </a:rPr>
              <a:t>); </a:t>
            </a:r>
          </a:p>
          <a:p>
            <a:pPr marL="0" indent="0" algn="ctr">
              <a:lnSpc>
                <a:spcPct val="90000"/>
              </a:lnSpc>
              <a:buNone/>
            </a:pP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a:t>
            </a:r>
          </a:p>
          <a:p>
            <a:pPr marL="0" indent="0" algn="ctr">
              <a:lnSpc>
                <a:spcPct val="90000"/>
              </a:lnSpc>
              <a:buNone/>
            </a:pPr>
            <a:r>
              <a:rPr lang="en-US" sz="1600" dirty="0" smtClean="0">
                <a:latin typeface="Arial"/>
                <a:cs typeface="Arial"/>
              </a:rPr>
              <a:t>(c) 1000–500-hPa thickness (dam, shaded) </a:t>
            </a:r>
            <a:endParaRPr lang="en-US" sz="1600" baseline="30000" dirty="0">
              <a:latin typeface="Arial"/>
              <a:cs typeface="Arial"/>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Jan 1982</a:t>
            </a:r>
            <a:endParaRPr lang="en-US" sz="2400" dirty="0">
              <a:latin typeface="Arial" panose="020B0604020202020204" pitchFamily="34" charset="0"/>
              <a:cs typeface="Arial" panose="020B0604020202020204" pitchFamily="34" charset="0"/>
            </a:endParaRPr>
          </a:p>
        </p:txBody>
      </p:sp>
      <p:pic>
        <p:nvPicPr>
          <p:cNvPr id="4" name="Picture 3" descr="cross_section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7214"/>
            <a:ext cx="9144000" cy="4942819"/>
          </a:xfrm>
          <a:prstGeom prst="rect">
            <a:avLst/>
          </a:prstGeom>
        </p:spPr>
      </p:pic>
      <p:sp>
        <p:nvSpPr>
          <p:cNvPr id="10"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Fronts and TPVs</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2967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467192"/>
          </a:xfrm>
        </p:spPr>
        <p:txBody>
          <a:bodyPr>
            <a:normAutofit/>
          </a:bodyPr>
          <a:lstStyle/>
          <a:p>
            <a:r>
              <a:rPr lang="en-US" sz="2200" b="1" dirty="0" smtClean="0">
                <a:latin typeface="Arial" panose="020B0604020202020204" pitchFamily="34" charset="0"/>
                <a:cs typeface="Arial" panose="020B0604020202020204" pitchFamily="34" charset="0"/>
              </a:rPr>
              <a:t>AMS Glossary Definitions:</a:t>
            </a:r>
          </a:p>
          <a:p>
            <a:pPr>
              <a:lnSpc>
                <a:spcPct val="50000"/>
              </a:lnSpc>
            </a:pPr>
            <a:endParaRPr lang="en-US" sz="2400" dirty="0">
              <a:latin typeface="Arial" panose="020B0604020202020204" pitchFamily="34" charset="0"/>
              <a:cs typeface="Arial" panose="020B0604020202020204" pitchFamily="34" charset="0"/>
            </a:endParaRPr>
          </a:p>
          <a:p>
            <a:pPr lvl="1"/>
            <a:r>
              <a:rPr lang="en-US" sz="1800" b="1" dirty="0" smtClean="0">
                <a:latin typeface="Arial" panose="020B0604020202020204" pitchFamily="34" charset="0"/>
                <a:cs typeface="Arial" panose="020B0604020202020204" pitchFamily="34" charset="0"/>
              </a:rPr>
              <a:t>Arctic front: </a:t>
            </a:r>
            <a:r>
              <a:rPr lang="en-US" sz="1800" dirty="0" smtClean="0">
                <a:latin typeface="Arial" panose="020B0604020202020204" pitchFamily="34" charset="0"/>
                <a:cs typeface="Arial" panose="020B0604020202020204" pitchFamily="34" charset="0"/>
              </a:rPr>
              <a:t>“The </a:t>
            </a:r>
            <a:r>
              <a:rPr lang="en-US" sz="1800" dirty="0" err="1" smtClean="0">
                <a:latin typeface="Arial" panose="020B0604020202020204" pitchFamily="34" charset="0"/>
                <a:cs typeface="Arial" panose="020B0604020202020204" pitchFamily="34" charset="0"/>
              </a:rPr>
              <a:t>semipermanent</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semicontinuous</a:t>
            </a:r>
            <a:r>
              <a:rPr lang="en-US" sz="1800" dirty="0" smtClean="0">
                <a:latin typeface="Arial" panose="020B0604020202020204" pitchFamily="34" charset="0"/>
                <a:cs typeface="Arial" panose="020B0604020202020204" pitchFamily="34" charset="0"/>
              </a:rPr>
              <a:t> front between the deep, cold </a:t>
            </a:r>
            <a:r>
              <a:rPr lang="en-US" sz="1800" b="1" dirty="0" smtClean="0">
                <a:solidFill>
                  <a:srgbClr val="660066"/>
                </a:solidFill>
                <a:latin typeface="Arial" panose="020B0604020202020204" pitchFamily="34" charset="0"/>
                <a:cs typeface="Arial" panose="020B0604020202020204" pitchFamily="34" charset="0"/>
              </a:rPr>
              <a:t>arctic air </a:t>
            </a:r>
            <a:r>
              <a:rPr lang="en-US" sz="1800" dirty="0" smtClean="0">
                <a:latin typeface="Arial" panose="020B0604020202020204" pitchFamily="34" charset="0"/>
                <a:cs typeface="Arial" panose="020B0604020202020204" pitchFamily="34" charset="0"/>
              </a:rPr>
              <a:t>and the shallower, basically less cold </a:t>
            </a:r>
            <a:r>
              <a:rPr lang="en-US" sz="1800" b="1" dirty="0" smtClean="0">
                <a:solidFill>
                  <a:srgbClr val="0000FF"/>
                </a:solidFill>
                <a:latin typeface="Arial" panose="020B0604020202020204" pitchFamily="34" charset="0"/>
                <a:cs typeface="Arial" panose="020B0604020202020204" pitchFamily="34" charset="0"/>
              </a:rPr>
              <a:t>polar air </a:t>
            </a:r>
            <a:r>
              <a:rPr lang="en-US" sz="1800" dirty="0" smtClean="0">
                <a:latin typeface="Arial" panose="020B0604020202020204" pitchFamily="34" charset="0"/>
                <a:cs typeface="Arial" panose="020B0604020202020204" pitchFamily="34" charset="0"/>
              </a:rPr>
              <a:t>of northern latitudes”</a:t>
            </a:r>
          </a:p>
          <a:p>
            <a:pPr lvl="1"/>
            <a:endParaRPr lang="en-US" sz="1800" dirty="0" smtClean="0">
              <a:latin typeface="Arial" panose="020B0604020202020204" pitchFamily="34" charset="0"/>
              <a:cs typeface="Arial" panose="020B0604020202020204" pitchFamily="34" charset="0"/>
            </a:endParaRPr>
          </a:p>
          <a:p>
            <a:pPr lvl="1"/>
            <a:r>
              <a:rPr lang="en-US" sz="1800" b="1" dirty="0" smtClean="0">
                <a:latin typeface="Arial" panose="020B0604020202020204" pitchFamily="34" charset="0"/>
                <a:cs typeface="Arial" panose="020B0604020202020204" pitchFamily="34" charset="0"/>
              </a:rPr>
              <a:t>Polar front:</a:t>
            </a:r>
            <a:r>
              <a:rPr lang="en-US" sz="1800" dirty="0" smtClean="0">
                <a:latin typeface="Arial" panose="020B0604020202020204" pitchFamily="34" charset="0"/>
                <a:cs typeface="Arial" panose="020B0604020202020204" pitchFamily="34" charset="0"/>
              </a:rPr>
              <a:t> “According to the polar-front theory, the </a:t>
            </a:r>
            <a:r>
              <a:rPr lang="en-US" sz="1800" dirty="0" err="1" smtClean="0">
                <a:latin typeface="Arial" panose="020B0604020202020204" pitchFamily="34" charset="0"/>
                <a:cs typeface="Arial" panose="020B0604020202020204" pitchFamily="34" charset="0"/>
              </a:rPr>
              <a:t>semipermenant</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semicontinuous</a:t>
            </a:r>
            <a:r>
              <a:rPr lang="en-US" sz="1800" dirty="0" smtClean="0">
                <a:latin typeface="Arial" panose="020B0604020202020204" pitchFamily="34" charset="0"/>
                <a:cs typeface="Arial" panose="020B0604020202020204" pitchFamily="34" charset="0"/>
              </a:rPr>
              <a:t> front separating air masses of tropical and </a:t>
            </a:r>
            <a:r>
              <a:rPr lang="en-US" sz="1800" b="1" dirty="0" smtClean="0">
                <a:solidFill>
                  <a:srgbClr val="0000FF"/>
                </a:solidFill>
                <a:latin typeface="Arial" panose="020B0604020202020204" pitchFamily="34" charset="0"/>
                <a:cs typeface="Arial" panose="020B0604020202020204" pitchFamily="34" charset="0"/>
              </a:rPr>
              <a:t>polar air</a:t>
            </a:r>
            <a:r>
              <a:rPr lang="en-US" sz="1800" dirty="0" smtClean="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a:t>
            </a:r>
          </a:p>
          <a:p>
            <a:pPr lvl="1"/>
            <a:endParaRPr lang="en-US" sz="1800" dirty="0" smtClean="0">
              <a:latin typeface="Arial" panose="020B0604020202020204" pitchFamily="34" charset="0"/>
              <a:cs typeface="Arial" panose="020B0604020202020204" pitchFamily="34" charset="0"/>
            </a:endParaRPr>
          </a:p>
          <a:p>
            <a:pPr lvl="1"/>
            <a:endParaRPr lang="en-US" sz="2500" dirty="0" smtClean="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What is an Arctic Front?</a:t>
            </a:r>
            <a:endParaRPr lang="en-US" sz="2400"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2999454" y="6554067"/>
            <a:ext cx="6153727" cy="584776"/>
          </a:xfrm>
          <a:prstGeom prst="rect">
            <a:avLst/>
          </a:prstGeom>
        </p:spPr>
        <p:txBody>
          <a:bodyPr wrap="square">
            <a:spAutoFit/>
          </a:bodyPr>
          <a:lstStyle/>
          <a:p>
            <a:pPr algn="r"/>
            <a:r>
              <a:rPr lang="en-US" sz="1400" dirty="0" smtClean="0">
                <a:latin typeface="Arial"/>
                <a:cs typeface="Arial"/>
              </a:rPr>
              <a:t>AMS Glossary: http</a:t>
            </a:r>
            <a:r>
              <a:rPr lang="en-US" sz="1400" dirty="0">
                <a:latin typeface="Arial"/>
                <a:cs typeface="Arial"/>
              </a:rPr>
              <a:t>://</a:t>
            </a:r>
            <a:r>
              <a:rPr lang="en-US" sz="1400" dirty="0" err="1">
                <a:latin typeface="Arial"/>
                <a:cs typeface="Arial"/>
              </a:rPr>
              <a:t>glossary.ametsoc.org</a:t>
            </a:r>
            <a:r>
              <a:rPr lang="en-US" sz="1400" dirty="0">
                <a:latin typeface="Arial"/>
                <a:cs typeface="Arial"/>
              </a:rPr>
              <a:t>/wiki/</a:t>
            </a:r>
            <a:r>
              <a:rPr lang="en-US" sz="1400" dirty="0" err="1" smtClean="0">
                <a:latin typeface="Arial"/>
                <a:cs typeface="Arial"/>
              </a:rPr>
              <a:t>Main_Page</a:t>
            </a:r>
            <a:endParaRPr lang="en-US" sz="1400" dirty="0" smtClean="0">
              <a:latin typeface="Arial"/>
              <a:cs typeface="Arial"/>
            </a:endParaRPr>
          </a:p>
          <a:p>
            <a:endParaRPr lang="en-US" dirty="0"/>
          </a:p>
        </p:txBody>
      </p:sp>
    </p:spTree>
    <p:extLst>
      <p:ext uri="{BB962C8B-B14F-4D97-AF65-F5344CB8AC3E}">
        <p14:creationId xmlns:p14="http://schemas.microsoft.com/office/powerpoint/2010/main" val="31592418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Mc</a:t>
            </a:r>
            <a:r>
              <a:rPr lang="en-US" sz="1800" dirty="0" smtClean="0">
                <a:latin typeface="Arial" panose="020B0604020202020204" pitchFamily="34" charset="0"/>
                <a:cs typeface="Arial" panose="020B0604020202020204" pitchFamily="34" charset="0"/>
              </a:rPr>
              <a:t> Innes et al. (2013)</a:t>
            </a:r>
            <a:endParaRPr lang="en-US" sz="1800" dirty="0">
              <a:latin typeface="Arial" panose="020B0604020202020204" pitchFamily="34" charset="0"/>
              <a:cs typeface="Arial" panose="020B0604020202020204" pitchFamily="34" charset="0"/>
            </a:endParaRPr>
          </a:p>
        </p:txBody>
      </p:sp>
      <p:pic>
        <p:nvPicPr>
          <p:cNvPr id="2" name="Picture 1" descr="Screen Shot 2018-01-20 at 5.54.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9171"/>
            <a:ext cx="4343612" cy="2268689"/>
          </a:xfrm>
          <a:prstGeom prst="rect">
            <a:avLst/>
          </a:prstGeom>
        </p:spPr>
      </p:pic>
      <p:pic>
        <p:nvPicPr>
          <p:cNvPr id="7" name="Picture 6" descr="Screen Shot 2018-01-20 at 5.55.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73718"/>
            <a:ext cx="4343612" cy="2272914"/>
          </a:xfrm>
          <a:prstGeom prst="rect">
            <a:avLst/>
          </a:prstGeom>
        </p:spPr>
      </p:pic>
      <p:pic>
        <p:nvPicPr>
          <p:cNvPr id="8" name="Picture 7" descr="Screen Shot 2018-01-20 at 5.55.4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836" y="688504"/>
            <a:ext cx="4562841" cy="2365918"/>
          </a:xfrm>
          <a:prstGeom prst="rect">
            <a:avLst/>
          </a:prstGeom>
        </p:spPr>
      </p:pic>
      <p:pic>
        <p:nvPicPr>
          <p:cNvPr id="9" name="Picture 8" descr="Screen Shot 2018-01-20 at 5.55.5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2041" y="3714651"/>
            <a:ext cx="4002528" cy="2463094"/>
          </a:xfrm>
          <a:prstGeom prst="rect">
            <a:avLst/>
          </a:prstGeom>
        </p:spPr>
      </p:pic>
      <p:sp>
        <p:nvSpPr>
          <p:cNvPr id="18" name="Content Placeholder 2"/>
          <p:cNvSpPr txBox="1">
            <a:spLocks/>
          </p:cNvSpPr>
          <p:nvPr/>
        </p:nvSpPr>
        <p:spPr>
          <a:xfrm>
            <a:off x="72570" y="5469321"/>
            <a:ext cx="4221238"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ECMWF analysis valid 1200 UTC 28 February of (a) SLP (hPa, blue) and 925-hPa </a:t>
            </a:r>
            <a:r>
              <a:rPr lang="en-US" sz="1400" dirty="0" err="1" smtClean="0">
                <a:solidFill>
                  <a:srgbClr val="000000"/>
                </a:solidFill>
                <a:latin typeface="Arial" panose="020B0604020202020204" pitchFamily="34" charset="0"/>
                <a:cs typeface="Arial" panose="020B0604020202020204" pitchFamily="34" charset="0"/>
              </a:rPr>
              <a:t>θ</a:t>
            </a:r>
            <a:r>
              <a:rPr lang="en-US" sz="1400" baseline="-25000" dirty="0" err="1" smtClean="0">
                <a:solidFill>
                  <a:srgbClr val="000000"/>
                </a:solidFill>
                <a:latin typeface="Arial" panose="020B0604020202020204" pitchFamily="34" charset="0"/>
                <a:cs typeface="Arial" panose="020B0604020202020204" pitchFamily="34" charset="0"/>
              </a:rPr>
              <a:t>e</a:t>
            </a:r>
            <a:r>
              <a:rPr lang="en-US" sz="1400" dirty="0" smtClean="0">
                <a:solidFill>
                  <a:srgbClr val="000000"/>
                </a:solidFill>
                <a:latin typeface="Arial" panose="020B0604020202020204" pitchFamily="34" charset="0"/>
                <a:cs typeface="Arial" panose="020B0604020202020204" pitchFamily="34" charset="0"/>
              </a:rPr>
              <a:t> (K, dashed dark red); (b) 500-hPa height (m, green) and 1000–500-hPa thickness (m, dashed red). Figure 4 and caption adapted from </a:t>
            </a:r>
            <a:r>
              <a:rPr lang="en-US" sz="1400" dirty="0" err="1" smtClean="0">
                <a:solidFill>
                  <a:srgbClr val="000000"/>
                </a:solidFill>
                <a:latin typeface="Arial" panose="020B0604020202020204" pitchFamily="34" charset="0"/>
                <a:cs typeface="Arial" panose="020B0604020202020204" pitchFamily="34" charset="0"/>
              </a:rPr>
              <a:t>Mc</a:t>
            </a:r>
            <a:r>
              <a:rPr lang="en-US" sz="1400" dirty="0" smtClean="0">
                <a:solidFill>
                  <a:srgbClr val="000000"/>
                </a:solidFill>
                <a:latin typeface="Arial" panose="020B0604020202020204" pitchFamily="34" charset="0"/>
                <a:cs typeface="Arial" panose="020B0604020202020204" pitchFamily="34" charset="0"/>
              </a:rPr>
              <a:t> Innes et al. (2013).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1" name="TextBox 20"/>
          <p:cNvSpPr txBox="1"/>
          <p:nvPr/>
        </p:nvSpPr>
        <p:spPr>
          <a:xfrm>
            <a:off x="42456" y="742887"/>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22" name="TextBox 21"/>
          <p:cNvSpPr txBox="1"/>
          <p:nvPr/>
        </p:nvSpPr>
        <p:spPr>
          <a:xfrm>
            <a:off x="32610" y="3113642"/>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23" name="Content Placeholder 2"/>
          <p:cNvSpPr txBox="1">
            <a:spLocks/>
          </p:cNvSpPr>
          <p:nvPr/>
        </p:nvSpPr>
        <p:spPr>
          <a:xfrm>
            <a:off x="4295232" y="2916951"/>
            <a:ext cx="4931943"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NOAA infrared image from 1149 UTC 28 February 2008 overlaid with </a:t>
            </a:r>
            <a:r>
              <a:rPr lang="en-US" sz="1400" dirty="0" err="1">
                <a:solidFill>
                  <a:srgbClr val="000000"/>
                </a:solidFill>
                <a:latin typeface="Arial" panose="020B0604020202020204" pitchFamily="34" charset="0"/>
                <a:cs typeface="Arial" panose="020B0604020202020204" pitchFamily="34" charset="0"/>
              </a:rPr>
              <a:t>d</a:t>
            </a:r>
            <a:r>
              <a:rPr lang="en-US" sz="1400" dirty="0" err="1" smtClean="0">
                <a:solidFill>
                  <a:srgbClr val="000000"/>
                </a:solidFill>
                <a:latin typeface="Arial" panose="020B0604020202020204" pitchFamily="34" charset="0"/>
                <a:cs typeface="Arial" panose="020B0604020202020204" pitchFamily="34" charset="0"/>
              </a:rPr>
              <a:t>ropsonde</a:t>
            </a:r>
            <a:r>
              <a:rPr lang="en-US" sz="1400" dirty="0" smtClean="0">
                <a:solidFill>
                  <a:srgbClr val="000000"/>
                </a:solidFill>
                <a:latin typeface="Arial" panose="020B0604020202020204" pitchFamily="34" charset="0"/>
                <a:cs typeface="Arial" panose="020B0604020202020204" pitchFamily="34" charset="0"/>
              </a:rPr>
              <a:t> and observed SLP (green). Figure 7 adapted from </a:t>
            </a:r>
            <a:r>
              <a:rPr lang="en-US" sz="1400" dirty="0" err="1" smtClean="0">
                <a:solidFill>
                  <a:srgbClr val="000000"/>
                </a:solidFill>
                <a:latin typeface="Arial" panose="020B0604020202020204" pitchFamily="34" charset="0"/>
                <a:cs typeface="Arial" panose="020B0604020202020204" pitchFamily="34" charset="0"/>
              </a:rPr>
              <a:t>Mc</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Innes et al. (2013).</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4" name="Content Placeholder 2"/>
          <p:cNvSpPr txBox="1">
            <a:spLocks/>
          </p:cNvSpPr>
          <p:nvPr/>
        </p:nvSpPr>
        <p:spPr>
          <a:xfrm>
            <a:off x="4652041" y="6002630"/>
            <a:ext cx="4221238"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Cross section of potential temperature (K). Dashed line indicates position of Arctic front. Figure 10 adapted from </a:t>
            </a:r>
            <a:r>
              <a:rPr lang="en-US" sz="1400" dirty="0" err="1" smtClean="0">
                <a:solidFill>
                  <a:srgbClr val="000000"/>
                </a:solidFill>
                <a:latin typeface="Arial" panose="020B0604020202020204" pitchFamily="34" charset="0"/>
                <a:cs typeface="Arial" panose="020B0604020202020204" pitchFamily="34" charset="0"/>
              </a:rPr>
              <a:t>Mc</a:t>
            </a:r>
            <a:r>
              <a:rPr lang="en-US" sz="1400" dirty="0" smtClean="0">
                <a:solidFill>
                  <a:srgbClr val="000000"/>
                </a:solidFill>
                <a:latin typeface="Arial" panose="020B0604020202020204" pitchFamily="34" charset="0"/>
                <a:cs typeface="Arial" panose="020B0604020202020204" pitchFamily="34" charset="0"/>
              </a:rPr>
              <a:t> Innes et al. (2013).</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25" name="Straight Connector 24"/>
          <p:cNvCxnSpPr/>
          <p:nvPr/>
        </p:nvCxnSpPr>
        <p:spPr>
          <a:xfrm flipH="1">
            <a:off x="5374820" y="1454608"/>
            <a:ext cx="1047751" cy="307517"/>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017805" y="1500515"/>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7" name="TextBox 26"/>
          <p:cNvSpPr txBox="1"/>
          <p:nvPr/>
        </p:nvSpPr>
        <p:spPr>
          <a:xfrm>
            <a:off x="6361962" y="1117600"/>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8" name="TextBox 27"/>
          <p:cNvSpPr txBox="1"/>
          <p:nvPr/>
        </p:nvSpPr>
        <p:spPr>
          <a:xfrm>
            <a:off x="4896855" y="5751285"/>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9" name="TextBox 28"/>
          <p:cNvSpPr txBox="1"/>
          <p:nvPr/>
        </p:nvSpPr>
        <p:spPr>
          <a:xfrm>
            <a:off x="8249866" y="5751285"/>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Tree>
    <p:extLst>
      <p:ext uri="{BB962C8B-B14F-4D97-AF65-F5344CB8AC3E}">
        <p14:creationId xmlns:p14="http://schemas.microsoft.com/office/powerpoint/2010/main" val="12163449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1-20 at 7.08.12 PM.png"/>
          <p:cNvPicPr>
            <a:picLocks noChangeAspect="1"/>
          </p:cNvPicPr>
          <p:nvPr/>
        </p:nvPicPr>
        <p:blipFill rotWithShape="1">
          <a:blip r:embed="rId3">
            <a:extLst>
              <a:ext uri="{28A0092B-C50C-407E-A947-70E740481C1C}">
                <a14:useLocalDpi xmlns:a14="http://schemas.microsoft.com/office/drawing/2010/main" val="0"/>
              </a:ext>
            </a:extLst>
          </a:blip>
          <a:srcRect t="3845" b="52781"/>
          <a:stretch/>
        </p:blipFill>
        <p:spPr>
          <a:xfrm>
            <a:off x="53184" y="712679"/>
            <a:ext cx="5023666" cy="277391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Mc</a:t>
            </a:r>
            <a:r>
              <a:rPr lang="en-US" sz="1800" dirty="0" smtClean="0">
                <a:latin typeface="Arial" panose="020B0604020202020204" pitchFamily="34" charset="0"/>
                <a:cs typeface="Arial" panose="020B0604020202020204" pitchFamily="34" charset="0"/>
              </a:rPr>
              <a:t> Innes et al. (2013)</a:t>
            </a:r>
            <a:endParaRPr lang="en-US" sz="1800" dirty="0">
              <a:latin typeface="Arial" panose="020B0604020202020204" pitchFamily="34" charset="0"/>
              <a:cs typeface="Arial" panose="020B0604020202020204" pitchFamily="34" charset="0"/>
            </a:endParaRPr>
          </a:p>
        </p:txBody>
      </p:sp>
      <p:pic>
        <p:nvPicPr>
          <p:cNvPr id="8" name="Picture 7" descr="Screen Shot 2018-01-20 at 5.55.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836" y="688504"/>
            <a:ext cx="4562841" cy="2365918"/>
          </a:xfrm>
          <a:prstGeom prst="rect">
            <a:avLst/>
          </a:prstGeom>
        </p:spPr>
      </p:pic>
      <p:sp>
        <p:nvSpPr>
          <p:cNvPr id="24" name="Content Placeholder 2"/>
          <p:cNvSpPr txBox="1">
            <a:spLocks/>
          </p:cNvSpPr>
          <p:nvPr/>
        </p:nvSpPr>
        <p:spPr>
          <a:xfrm>
            <a:off x="5005937" y="4484544"/>
            <a:ext cx="4138063" cy="166679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 Cross section of observed wind speed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and wind (vectors showing direction of horizontal wind at different levels with length proportional to wind speed) based on </a:t>
            </a:r>
            <a:r>
              <a:rPr lang="en-US" sz="1400" dirty="0" err="1" smtClean="0">
                <a:solidFill>
                  <a:srgbClr val="000000"/>
                </a:solidFill>
                <a:latin typeface="Arial" panose="020B0604020202020204" pitchFamily="34" charset="0"/>
                <a:cs typeface="Arial" panose="020B0604020202020204" pitchFamily="34" charset="0"/>
              </a:rPr>
              <a:t>dropsonde</a:t>
            </a:r>
            <a:r>
              <a:rPr lang="en-US" sz="1400" dirty="0" smtClean="0">
                <a:solidFill>
                  <a:srgbClr val="000000"/>
                </a:solidFill>
                <a:latin typeface="Arial" panose="020B0604020202020204" pitchFamily="34" charset="0"/>
                <a:cs typeface="Arial" panose="020B0604020202020204" pitchFamily="34" charset="0"/>
              </a:rPr>
              <a:t> data. Black dashed line indicates Arctic front. (b) Same cross section but wind speed </a:t>
            </a:r>
            <a:r>
              <a:rPr lang="en-US" sz="1400" dirty="0">
                <a:solidFill>
                  <a:srgbClr val="000000"/>
                </a:solidFill>
                <a:latin typeface="Arial" panose="020B0604020202020204" pitchFamily="34" charset="0"/>
                <a:cs typeface="Arial" panose="020B0604020202020204" pitchFamily="34" charset="0"/>
              </a:rPr>
              <a:t>b</a:t>
            </a:r>
            <a:r>
              <a:rPr lang="en-US" sz="1400" dirty="0" smtClean="0">
                <a:solidFill>
                  <a:srgbClr val="000000"/>
                </a:solidFill>
                <a:latin typeface="Arial" panose="020B0604020202020204" pitchFamily="34" charset="0"/>
                <a:cs typeface="Arial" panose="020B0604020202020204" pitchFamily="34" charset="0"/>
              </a:rPr>
              <a:t>ased on Doppler </a:t>
            </a:r>
            <a:r>
              <a:rPr lang="en-US" sz="1400" dirty="0" err="1" smtClean="0">
                <a:solidFill>
                  <a:srgbClr val="000000"/>
                </a:solidFill>
                <a:latin typeface="Arial" panose="020B0604020202020204" pitchFamily="34" charset="0"/>
                <a:cs typeface="Arial" panose="020B0604020202020204" pitchFamily="34" charset="0"/>
              </a:rPr>
              <a:t>lidar</a:t>
            </a:r>
            <a:r>
              <a:rPr lang="en-US" sz="1400" dirty="0" smtClean="0">
                <a:solidFill>
                  <a:srgbClr val="000000"/>
                </a:solidFill>
                <a:latin typeface="Arial" panose="020B0604020202020204" pitchFamily="34" charset="0"/>
                <a:cs typeface="Arial" panose="020B0604020202020204" pitchFamily="34" charset="0"/>
              </a:rPr>
              <a:t> onboard aircraft </a:t>
            </a:r>
            <a:r>
              <a:rPr lang="en-US" sz="1400" dirty="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Figure 14 adapted from </a:t>
            </a:r>
            <a:r>
              <a:rPr lang="en-US" sz="1400" dirty="0" err="1" smtClean="0">
                <a:solidFill>
                  <a:srgbClr val="000000"/>
                </a:solidFill>
                <a:latin typeface="Arial" panose="020B0604020202020204" pitchFamily="34" charset="0"/>
                <a:cs typeface="Arial" panose="020B0604020202020204" pitchFamily="34" charset="0"/>
              </a:rPr>
              <a:t>Mc</a:t>
            </a:r>
            <a:r>
              <a:rPr lang="en-US" sz="1400" dirty="0" smtClean="0">
                <a:solidFill>
                  <a:srgbClr val="000000"/>
                </a:solidFill>
                <a:latin typeface="Arial" panose="020B0604020202020204" pitchFamily="34" charset="0"/>
                <a:cs typeface="Arial" panose="020B0604020202020204" pitchFamily="34" charset="0"/>
              </a:rPr>
              <a:t> Innes et al. (2013). </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25" name="Straight Connector 24"/>
          <p:cNvCxnSpPr/>
          <p:nvPr/>
        </p:nvCxnSpPr>
        <p:spPr>
          <a:xfrm>
            <a:off x="5588000" y="1029607"/>
            <a:ext cx="426980" cy="845155"/>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279721" y="597307"/>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B</a:t>
            </a:r>
            <a:endParaRPr lang="en-US" sz="2800" dirty="0">
              <a:solidFill>
                <a:srgbClr val="FF0000"/>
              </a:solidFill>
              <a:latin typeface="Arial"/>
              <a:cs typeface="Arial"/>
            </a:endParaRPr>
          </a:p>
        </p:txBody>
      </p:sp>
      <p:sp>
        <p:nvSpPr>
          <p:cNvPr id="27" name="TextBox 26"/>
          <p:cNvSpPr txBox="1"/>
          <p:nvPr/>
        </p:nvSpPr>
        <p:spPr>
          <a:xfrm>
            <a:off x="5854320" y="1779571"/>
            <a:ext cx="623413" cy="523220"/>
          </a:xfrm>
          <a:prstGeom prst="rect">
            <a:avLst/>
          </a:prstGeom>
          <a:noFill/>
        </p:spPr>
        <p:txBody>
          <a:bodyPr wrap="square" rtlCol="0">
            <a:spAutoFit/>
          </a:bodyPr>
          <a:lstStyle/>
          <a:p>
            <a:pPr algn="ctr"/>
            <a:r>
              <a:rPr lang="en-US" sz="2800" b="1" dirty="0">
                <a:solidFill>
                  <a:srgbClr val="FF0000"/>
                </a:solidFill>
                <a:latin typeface="Arial"/>
                <a:cs typeface="Arial"/>
              </a:rPr>
              <a:t>B</a:t>
            </a:r>
            <a:r>
              <a:rPr lang="en-US" sz="2800" b="1" dirty="0" smtClean="0">
                <a:solidFill>
                  <a:srgbClr val="FF0000"/>
                </a:solidFill>
                <a:latin typeface="Arial"/>
                <a:cs typeface="Arial"/>
              </a:rPr>
              <a:t>’</a:t>
            </a:r>
            <a:endParaRPr lang="en-US" sz="2800" dirty="0">
              <a:solidFill>
                <a:srgbClr val="FF0000"/>
              </a:solidFill>
              <a:latin typeface="Arial"/>
              <a:cs typeface="Arial"/>
            </a:endParaRPr>
          </a:p>
        </p:txBody>
      </p:sp>
      <p:pic>
        <p:nvPicPr>
          <p:cNvPr id="30" name="Picture 29" descr="Screen Shot 2018-01-20 at 7.08.12 PM.png"/>
          <p:cNvPicPr>
            <a:picLocks noChangeAspect="1"/>
          </p:cNvPicPr>
          <p:nvPr/>
        </p:nvPicPr>
        <p:blipFill rotWithShape="1">
          <a:blip r:embed="rId3">
            <a:extLst>
              <a:ext uri="{28A0092B-C50C-407E-A947-70E740481C1C}">
                <a14:useLocalDpi xmlns:a14="http://schemas.microsoft.com/office/drawing/2010/main" val="0"/>
              </a:ext>
            </a:extLst>
          </a:blip>
          <a:srcRect t="52090"/>
          <a:stretch/>
        </p:blipFill>
        <p:spPr>
          <a:xfrm>
            <a:off x="53184" y="3798601"/>
            <a:ext cx="5023666" cy="3063956"/>
          </a:xfrm>
          <a:prstGeom prst="rect">
            <a:avLst/>
          </a:prstGeom>
        </p:spPr>
      </p:pic>
      <p:sp>
        <p:nvSpPr>
          <p:cNvPr id="31" name="TextBox 30"/>
          <p:cNvSpPr txBox="1"/>
          <p:nvPr/>
        </p:nvSpPr>
        <p:spPr>
          <a:xfrm>
            <a:off x="562551" y="945758"/>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32" name="TextBox 31"/>
          <p:cNvSpPr txBox="1"/>
          <p:nvPr/>
        </p:nvSpPr>
        <p:spPr>
          <a:xfrm>
            <a:off x="553026" y="3861068"/>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33" name="TextBox 32"/>
          <p:cNvSpPr txBox="1"/>
          <p:nvPr/>
        </p:nvSpPr>
        <p:spPr>
          <a:xfrm>
            <a:off x="368961" y="3333518"/>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B</a:t>
            </a:r>
            <a:endParaRPr lang="en-US" sz="2800" dirty="0">
              <a:solidFill>
                <a:srgbClr val="FF0000"/>
              </a:solidFill>
              <a:latin typeface="Arial"/>
              <a:cs typeface="Arial"/>
            </a:endParaRPr>
          </a:p>
        </p:txBody>
      </p:sp>
      <p:sp>
        <p:nvSpPr>
          <p:cNvPr id="34" name="TextBox 33"/>
          <p:cNvSpPr txBox="1"/>
          <p:nvPr/>
        </p:nvSpPr>
        <p:spPr>
          <a:xfrm>
            <a:off x="3908404" y="3333518"/>
            <a:ext cx="623413" cy="523220"/>
          </a:xfrm>
          <a:prstGeom prst="rect">
            <a:avLst/>
          </a:prstGeom>
          <a:noFill/>
        </p:spPr>
        <p:txBody>
          <a:bodyPr wrap="square" rtlCol="0">
            <a:spAutoFit/>
          </a:bodyPr>
          <a:lstStyle/>
          <a:p>
            <a:pPr algn="ctr"/>
            <a:r>
              <a:rPr lang="en-US" sz="2800" b="1" dirty="0">
                <a:solidFill>
                  <a:srgbClr val="FF0000"/>
                </a:solidFill>
                <a:latin typeface="Arial"/>
                <a:cs typeface="Arial"/>
              </a:rPr>
              <a:t>B</a:t>
            </a:r>
            <a:r>
              <a:rPr lang="en-US" sz="2800" b="1" dirty="0" smtClean="0">
                <a:solidFill>
                  <a:srgbClr val="FF0000"/>
                </a:solidFill>
                <a:latin typeface="Arial"/>
                <a:cs typeface="Arial"/>
              </a:rPr>
              <a:t>’</a:t>
            </a:r>
            <a:endParaRPr lang="en-US" sz="2800" dirty="0">
              <a:solidFill>
                <a:srgbClr val="FF0000"/>
              </a:solidFill>
              <a:latin typeface="Arial"/>
              <a:cs typeface="Arial"/>
            </a:endParaRPr>
          </a:p>
        </p:txBody>
      </p:sp>
      <p:sp>
        <p:nvSpPr>
          <p:cNvPr id="35" name="TextBox 34"/>
          <p:cNvSpPr txBox="1"/>
          <p:nvPr/>
        </p:nvSpPr>
        <p:spPr>
          <a:xfrm>
            <a:off x="388316" y="6431540"/>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B</a:t>
            </a:r>
            <a:endParaRPr lang="en-US" sz="2800" dirty="0">
              <a:solidFill>
                <a:srgbClr val="FF0000"/>
              </a:solidFill>
              <a:latin typeface="Arial"/>
              <a:cs typeface="Arial"/>
            </a:endParaRPr>
          </a:p>
        </p:txBody>
      </p:sp>
      <p:sp>
        <p:nvSpPr>
          <p:cNvPr id="36" name="TextBox 35"/>
          <p:cNvSpPr txBox="1"/>
          <p:nvPr/>
        </p:nvSpPr>
        <p:spPr>
          <a:xfrm>
            <a:off x="3927759" y="6431540"/>
            <a:ext cx="623413" cy="523220"/>
          </a:xfrm>
          <a:prstGeom prst="rect">
            <a:avLst/>
          </a:prstGeom>
          <a:noFill/>
        </p:spPr>
        <p:txBody>
          <a:bodyPr wrap="square" rtlCol="0">
            <a:spAutoFit/>
          </a:bodyPr>
          <a:lstStyle/>
          <a:p>
            <a:pPr algn="ctr"/>
            <a:r>
              <a:rPr lang="en-US" sz="2800" b="1" dirty="0">
                <a:solidFill>
                  <a:srgbClr val="FF0000"/>
                </a:solidFill>
                <a:latin typeface="Arial"/>
                <a:cs typeface="Arial"/>
              </a:rPr>
              <a:t>B</a:t>
            </a:r>
            <a:r>
              <a:rPr lang="en-US" sz="2800" b="1" dirty="0" smtClean="0">
                <a:solidFill>
                  <a:srgbClr val="FF0000"/>
                </a:solidFill>
                <a:latin typeface="Arial"/>
                <a:cs typeface="Arial"/>
              </a:rPr>
              <a:t>’</a:t>
            </a:r>
            <a:endParaRPr lang="en-US" sz="2800" dirty="0">
              <a:solidFill>
                <a:srgbClr val="FF0000"/>
              </a:solidFill>
              <a:latin typeface="Arial"/>
              <a:cs typeface="Arial"/>
            </a:endParaRPr>
          </a:p>
        </p:txBody>
      </p:sp>
      <p:sp>
        <p:nvSpPr>
          <p:cNvPr id="19" name="Content Placeholder 2"/>
          <p:cNvSpPr txBox="1">
            <a:spLocks/>
          </p:cNvSpPr>
          <p:nvPr/>
        </p:nvSpPr>
        <p:spPr>
          <a:xfrm>
            <a:off x="4295232" y="2916951"/>
            <a:ext cx="4931943"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NOAA infrared image from 1149 UTC 28 February 2008 overlaid with </a:t>
            </a:r>
            <a:r>
              <a:rPr lang="en-US" sz="1400" dirty="0" err="1">
                <a:solidFill>
                  <a:srgbClr val="000000"/>
                </a:solidFill>
                <a:latin typeface="Arial" panose="020B0604020202020204" pitchFamily="34" charset="0"/>
                <a:cs typeface="Arial" panose="020B0604020202020204" pitchFamily="34" charset="0"/>
              </a:rPr>
              <a:t>d</a:t>
            </a:r>
            <a:r>
              <a:rPr lang="en-US" sz="1400" dirty="0" err="1" smtClean="0">
                <a:solidFill>
                  <a:srgbClr val="000000"/>
                </a:solidFill>
                <a:latin typeface="Arial" panose="020B0604020202020204" pitchFamily="34" charset="0"/>
                <a:cs typeface="Arial" panose="020B0604020202020204" pitchFamily="34" charset="0"/>
              </a:rPr>
              <a:t>ropsonde</a:t>
            </a:r>
            <a:r>
              <a:rPr lang="en-US" sz="1400" dirty="0" smtClean="0">
                <a:solidFill>
                  <a:srgbClr val="000000"/>
                </a:solidFill>
                <a:latin typeface="Arial" panose="020B0604020202020204" pitchFamily="34" charset="0"/>
                <a:cs typeface="Arial" panose="020B0604020202020204" pitchFamily="34" charset="0"/>
              </a:rPr>
              <a:t> and observed SLP (green). Figure 7 adapted from </a:t>
            </a:r>
            <a:r>
              <a:rPr lang="en-US" sz="1400" dirty="0" err="1" smtClean="0">
                <a:solidFill>
                  <a:srgbClr val="000000"/>
                </a:solidFill>
                <a:latin typeface="Arial" panose="020B0604020202020204" pitchFamily="34" charset="0"/>
                <a:cs typeface="Arial" panose="020B0604020202020204" pitchFamily="34" charset="0"/>
              </a:rPr>
              <a:t>Mc</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Innes et al. (2013).</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546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1-20 at 7.29.36 PM.png"/>
          <p:cNvPicPr>
            <a:picLocks noChangeAspect="1"/>
          </p:cNvPicPr>
          <p:nvPr/>
        </p:nvPicPr>
        <p:blipFill rotWithShape="1">
          <a:blip r:embed="rId3">
            <a:extLst>
              <a:ext uri="{28A0092B-C50C-407E-A947-70E740481C1C}">
                <a14:useLocalDpi xmlns:a14="http://schemas.microsoft.com/office/drawing/2010/main" val="0"/>
              </a:ext>
            </a:extLst>
          </a:blip>
          <a:srcRect t="6249"/>
          <a:stretch/>
        </p:blipFill>
        <p:spPr>
          <a:xfrm>
            <a:off x="-30114" y="3643872"/>
            <a:ext cx="4069924" cy="2950432"/>
          </a:xfrm>
          <a:prstGeom prst="rect">
            <a:avLst/>
          </a:prstGeom>
        </p:spPr>
      </p:pic>
      <p:pic>
        <p:nvPicPr>
          <p:cNvPr id="3" name="Picture 2" descr="Screen Shot 2018-01-20 at 7.29.26 PM.png"/>
          <p:cNvPicPr>
            <a:picLocks noChangeAspect="1"/>
          </p:cNvPicPr>
          <p:nvPr/>
        </p:nvPicPr>
        <p:blipFill rotWithShape="1">
          <a:blip r:embed="rId4">
            <a:extLst>
              <a:ext uri="{28A0092B-C50C-407E-A947-70E740481C1C}">
                <a14:useLocalDpi xmlns:a14="http://schemas.microsoft.com/office/drawing/2010/main" val="0"/>
              </a:ext>
            </a:extLst>
          </a:blip>
          <a:srcRect t="7344"/>
          <a:stretch/>
        </p:blipFill>
        <p:spPr>
          <a:xfrm>
            <a:off x="0" y="793390"/>
            <a:ext cx="4171220" cy="2736190"/>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Mc</a:t>
            </a:r>
            <a:r>
              <a:rPr lang="en-US" sz="1800" dirty="0" smtClean="0">
                <a:latin typeface="Arial" panose="020B0604020202020204" pitchFamily="34" charset="0"/>
                <a:cs typeface="Arial" panose="020B0604020202020204" pitchFamily="34" charset="0"/>
              </a:rPr>
              <a:t> Innes et al. (2013)</a:t>
            </a:r>
            <a:endParaRPr lang="en-US" sz="1800" dirty="0">
              <a:latin typeface="Arial" panose="020B0604020202020204" pitchFamily="34" charset="0"/>
              <a:cs typeface="Arial" panose="020B0604020202020204" pitchFamily="34" charset="0"/>
            </a:endParaRPr>
          </a:p>
        </p:txBody>
      </p:sp>
      <p:pic>
        <p:nvPicPr>
          <p:cNvPr id="8" name="Picture 7" descr="Screen Shot 2018-01-20 at 5.55.4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836" y="688504"/>
            <a:ext cx="4562841" cy="2365918"/>
          </a:xfrm>
          <a:prstGeom prst="rect">
            <a:avLst/>
          </a:prstGeom>
        </p:spPr>
      </p:pic>
      <p:sp>
        <p:nvSpPr>
          <p:cNvPr id="21" name="TextBox 20"/>
          <p:cNvSpPr txBox="1"/>
          <p:nvPr/>
        </p:nvSpPr>
        <p:spPr>
          <a:xfrm>
            <a:off x="479965" y="857589"/>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22" name="TextBox 21"/>
          <p:cNvSpPr txBox="1"/>
          <p:nvPr/>
        </p:nvSpPr>
        <p:spPr>
          <a:xfrm>
            <a:off x="573538" y="3837393"/>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cxnSp>
        <p:nvCxnSpPr>
          <p:cNvPr id="25" name="Straight Connector 24"/>
          <p:cNvCxnSpPr/>
          <p:nvPr/>
        </p:nvCxnSpPr>
        <p:spPr>
          <a:xfrm flipH="1">
            <a:off x="5374820" y="1454608"/>
            <a:ext cx="1047751" cy="307517"/>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017805" y="1500515"/>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7" name="TextBox 26"/>
          <p:cNvSpPr txBox="1"/>
          <p:nvPr/>
        </p:nvSpPr>
        <p:spPr>
          <a:xfrm>
            <a:off x="6361962" y="1117600"/>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8" name="TextBox 27"/>
          <p:cNvSpPr txBox="1"/>
          <p:nvPr/>
        </p:nvSpPr>
        <p:spPr>
          <a:xfrm>
            <a:off x="273808" y="3195400"/>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9" name="TextBox 28"/>
          <p:cNvSpPr txBox="1"/>
          <p:nvPr/>
        </p:nvSpPr>
        <p:spPr>
          <a:xfrm>
            <a:off x="3133576" y="3195400"/>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30" name="TextBox 29"/>
          <p:cNvSpPr txBox="1"/>
          <p:nvPr/>
        </p:nvSpPr>
        <p:spPr>
          <a:xfrm>
            <a:off x="370568" y="6419445"/>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31" name="TextBox 30"/>
          <p:cNvSpPr txBox="1"/>
          <p:nvPr/>
        </p:nvSpPr>
        <p:spPr>
          <a:xfrm>
            <a:off x="3133576" y="6419445"/>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32" name="Content Placeholder 2"/>
          <p:cNvSpPr txBox="1">
            <a:spLocks/>
          </p:cNvSpPr>
          <p:nvPr/>
        </p:nvSpPr>
        <p:spPr>
          <a:xfrm>
            <a:off x="4437464" y="4469659"/>
            <a:ext cx="4417978" cy="166679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 Cross section of vertical velocity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based on Doppler </a:t>
            </a:r>
            <a:r>
              <a:rPr lang="en-US" sz="1400" dirty="0" err="1" smtClean="0">
                <a:solidFill>
                  <a:srgbClr val="000000"/>
                </a:solidFill>
                <a:latin typeface="Arial" panose="020B0604020202020204" pitchFamily="34" charset="0"/>
                <a:cs typeface="Arial" panose="020B0604020202020204" pitchFamily="34" charset="0"/>
              </a:rPr>
              <a:t>lidar</a:t>
            </a:r>
            <a:r>
              <a:rPr lang="en-US" sz="1400" dirty="0" smtClean="0">
                <a:solidFill>
                  <a:srgbClr val="000000"/>
                </a:solidFill>
                <a:latin typeface="Arial" panose="020B0604020202020204" pitchFamily="34" charset="0"/>
                <a:cs typeface="Arial" panose="020B0604020202020204" pitchFamily="34" charset="0"/>
              </a:rPr>
              <a:t> onboard aircraft and (b) relative humidity (%) based on </a:t>
            </a:r>
            <a:r>
              <a:rPr lang="en-US" sz="1400" dirty="0" err="1" smtClean="0">
                <a:solidFill>
                  <a:srgbClr val="000000"/>
                </a:solidFill>
                <a:latin typeface="Arial" panose="020B0604020202020204" pitchFamily="34" charset="0"/>
                <a:cs typeface="Arial" panose="020B0604020202020204" pitchFamily="34" charset="0"/>
              </a:rPr>
              <a:t>dropsonde</a:t>
            </a:r>
            <a:r>
              <a:rPr lang="en-US" sz="1400" dirty="0" smtClean="0">
                <a:solidFill>
                  <a:srgbClr val="000000"/>
                </a:solidFill>
                <a:latin typeface="Arial" panose="020B0604020202020204" pitchFamily="34" charset="0"/>
                <a:cs typeface="Arial" panose="020B0604020202020204" pitchFamily="34" charset="0"/>
              </a:rPr>
              <a:t> data. Dashed black line indicates the Arctic front. Figures 15 and 16 adapted from </a:t>
            </a:r>
            <a:r>
              <a:rPr lang="en-US" sz="1400" dirty="0" err="1" smtClean="0">
                <a:solidFill>
                  <a:srgbClr val="000000"/>
                </a:solidFill>
                <a:latin typeface="Arial" panose="020B0604020202020204" pitchFamily="34" charset="0"/>
                <a:cs typeface="Arial" panose="020B0604020202020204" pitchFamily="34" charset="0"/>
              </a:rPr>
              <a:t>Mc</a:t>
            </a:r>
            <a:r>
              <a:rPr lang="en-US" sz="1400" dirty="0" smtClean="0">
                <a:solidFill>
                  <a:srgbClr val="000000"/>
                </a:solidFill>
                <a:latin typeface="Arial" panose="020B0604020202020204" pitchFamily="34" charset="0"/>
                <a:cs typeface="Arial" panose="020B0604020202020204" pitchFamily="34" charset="0"/>
              </a:rPr>
              <a:t> Innes et al. (2013).</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4295232" y="2916951"/>
            <a:ext cx="4931943"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NOAA infrared image from 1149 UTC 28 February 2008 overlaid with </a:t>
            </a:r>
            <a:r>
              <a:rPr lang="en-US" sz="1400" dirty="0" err="1">
                <a:solidFill>
                  <a:srgbClr val="000000"/>
                </a:solidFill>
                <a:latin typeface="Arial" panose="020B0604020202020204" pitchFamily="34" charset="0"/>
                <a:cs typeface="Arial" panose="020B0604020202020204" pitchFamily="34" charset="0"/>
              </a:rPr>
              <a:t>d</a:t>
            </a:r>
            <a:r>
              <a:rPr lang="en-US" sz="1400" dirty="0" err="1" smtClean="0">
                <a:solidFill>
                  <a:srgbClr val="000000"/>
                </a:solidFill>
                <a:latin typeface="Arial" panose="020B0604020202020204" pitchFamily="34" charset="0"/>
                <a:cs typeface="Arial" panose="020B0604020202020204" pitchFamily="34" charset="0"/>
              </a:rPr>
              <a:t>ropsonde</a:t>
            </a:r>
            <a:r>
              <a:rPr lang="en-US" sz="1400" dirty="0" smtClean="0">
                <a:solidFill>
                  <a:srgbClr val="000000"/>
                </a:solidFill>
                <a:latin typeface="Arial" panose="020B0604020202020204" pitchFamily="34" charset="0"/>
                <a:cs typeface="Arial" panose="020B0604020202020204" pitchFamily="34" charset="0"/>
              </a:rPr>
              <a:t> and observed SLP (green). Figure 7 adapted from </a:t>
            </a:r>
            <a:r>
              <a:rPr lang="en-US" sz="1400" dirty="0" err="1" smtClean="0">
                <a:solidFill>
                  <a:srgbClr val="000000"/>
                </a:solidFill>
                <a:latin typeface="Arial" panose="020B0604020202020204" pitchFamily="34" charset="0"/>
                <a:cs typeface="Arial" panose="020B0604020202020204" pitchFamily="34" charset="0"/>
              </a:rPr>
              <a:t>Mc</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Innes et al. (2013).</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79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Mc</a:t>
            </a:r>
            <a:r>
              <a:rPr lang="en-US" sz="1800" dirty="0" smtClean="0">
                <a:latin typeface="Arial" panose="020B0604020202020204" pitchFamily="34" charset="0"/>
                <a:cs typeface="Arial" panose="020B0604020202020204" pitchFamily="34" charset="0"/>
              </a:rPr>
              <a:t> Innes et al. (2013)</a:t>
            </a:r>
            <a:endParaRPr lang="en-US" sz="1800" dirty="0">
              <a:latin typeface="Arial" panose="020B0604020202020204" pitchFamily="34" charset="0"/>
              <a:cs typeface="Arial" panose="020B0604020202020204" pitchFamily="34" charset="0"/>
            </a:endParaRPr>
          </a:p>
        </p:txBody>
      </p:sp>
      <p:pic>
        <p:nvPicPr>
          <p:cNvPr id="2" name="Picture 1" descr="Screen Shot 2018-01-20 at 7.59.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5" y="709172"/>
            <a:ext cx="4477199" cy="3379018"/>
          </a:xfrm>
          <a:prstGeom prst="rect">
            <a:avLst/>
          </a:prstGeom>
        </p:spPr>
      </p:pic>
      <p:pic>
        <p:nvPicPr>
          <p:cNvPr id="7" name="Picture 6" descr="Screen Shot 2018-01-20 at 8.00.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7" y="4250320"/>
            <a:ext cx="4665020" cy="2426252"/>
          </a:xfrm>
          <a:prstGeom prst="rect">
            <a:avLst/>
          </a:prstGeom>
        </p:spPr>
      </p:pic>
      <p:cxnSp>
        <p:nvCxnSpPr>
          <p:cNvPr id="10" name="Straight Arrow Connector 9"/>
          <p:cNvCxnSpPr/>
          <p:nvPr/>
        </p:nvCxnSpPr>
        <p:spPr>
          <a:xfrm>
            <a:off x="4818712" y="1932785"/>
            <a:ext cx="697279" cy="0"/>
          </a:xfrm>
          <a:prstGeom prst="straightConnector1">
            <a:avLst/>
          </a:prstGeom>
          <a:ln w="53975">
            <a:solidFill>
              <a:srgbClr val="19934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787699" y="1490174"/>
            <a:ext cx="697279" cy="0"/>
          </a:xfrm>
          <a:prstGeom prst="straightConnector1">
            <a:avLst/>
          </a:prstGeom>
          <a:ln w="53975">
            <a:solidFill>
              <a:srgbClr val="E31F3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818712" y="2323980"/>
            <a:ext cx="697279" cy="0"/>
          </a:xfrm>
          <a:prstGeom prst="line">
            <a:avLst/>
          </a:prstGeom>
          <a:ln w="38100">
            <a:solidFill>
              <a:srgbClr val="1782C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818712" y="2681242"/>
            <a:ext cx="697279" cy="0"/>
          </a:xfrm>
          <a:prstGeom prst="line">
            <a:avLst/>
          </a:prstGeom>
          <a:ln w="50800">
            <a:solidFill>
              <a:srgbClr val="5C388C"/>
            </a:solidFill>
          </a:ln>
          <a:effectLst/>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5106995" y="2748611"/>
            <a:ext cx="490282" cy="600164"/>
          </a:xfrm>
          <a:prstGeom prst="rect">
            <a:avLst/>
          </a:prstGeom>
          <a:noFill/>
        </p:spPr>
        <p:txBody>
          <a:bodyPr wrap="none" lIns="91440" tIns="45720" rIns="91440" bIns="45720">
            <a:spAutoFit/>
          </a:bodyPr>
          <a:lstStyle/>
          <a:p>
            <a:pPr algn="ctr"/>
            <a:r>
              <a:rPr lang="en-US" sz="3300" b="1" cap="none" spc="0" dirty="0" smtClean="0">
                <a:ln w="12700">
                  <a:solidFill>
                    <a:schemeClr val="tx1"/>
                  </a:solidFill>
                  <a:prstDash val="solid"/>
                </a:ln>
                <a:solidFill>
                  <a:srgbClr val="FFFF00"/>
                </a:solidFill>
                <a:latin typeface="Helvetica"/>
                <a:cs typeface="Helvetica"/>
              </a:rPr>
              <a:t>C</a:t>
            </a:r>
            <a:endParaRPr lang="en-US" sz="3300" b="1" cap="none" spc="0" dirty="0">
              <a:ln w="12700">
                <a:solidFill>
                  <a:schemeClr val="tx1"/>
                </a:solidFill>
                <a:prstDash val="solid"/>
              </a:ln>
              <a:solidFill>
                <a:srgbClr val="FFFF00"/>
              </a:solidFill>
              <a:latin typeface="Helvetica"/>
              <a:cs typeface="Helvetica"/>
            </a:endParaRPr>
          </a:p>
        </p:txBody>
      </p:sp>
      <p:sp>
        <p:nvSpPr>
          <p:cNvPr id="38" name="Rectangle 37"/>
          <p:cNvSpPr/>
          <p:nvPr/>
        </p:nvSpPr>
        <p:spPr>
          <a:xfrm>
            <a:off x="5025677" y="3174164"/>
            <a:ext cx="595035" cy="600164"/>
          </a:xfrm>
          <a:prstGeom prst="rect">
            <a:avLst/>
          </a:prstGeom>
          <a:noFill/>
        </p:spPr>
        <p:txBody>
          <a:bodyPr wrap="none" lIns="91440" tIns="45720" rIns="91440" bIns="45720">
            <a:spAutoFit/>
          </a:bodyPr>
          <a:lstStyle/>
          <a:p>
            <a:pPr algn="ctr"/>
            <a:r>
              <a:rPr lang="en-US" sz="3300" b="1" dirty="0" smtClean="0">
                <a:ln w="12700">
                  <a:solidFill>
                    <a:schemeClr val="tx1"/>
                  </a:solidFill>
                  <a:prstDash val="solid"/>
                </a:ln>
                <a:solidFill>
                  <a:srgbClr val="FFFF00"/>
                </a:solidFill>
                <a:latin typeface="Helvetica"/>
                <a:cs typeface="Helvetica"/>
              </a:rPr>
              <a:t>W</a:t>
            </a:r>
            <a:endParaRPr lang="en-US" sz="3300" b="1" cap="none" spc="0" dirty="0">
              <a:ln w="12700">
                <a:solidFill>
                  <a:schemeClr val="tx1"/>
                </a:solidFill>
                <a:prstDash val="solid"/>
              </a:ln>
              <a:solidFill>
                <a:srgbClr val="FFFF00"/>
              </a:solidFill>
              <a:latin typeface="Helvetica"/>
              <a:cs typeface="Helvetica"/>
            </a:endParaRPr>
          </a:p>
        </p:txBody>
      </p:sp>
      <p:sp>
        <p:nvSpPr>
          <p:cNvPr id="39" name="TextBox 38"/>
          <p:cNvSpPr txBox="1"/>
          <p:nvPr/>
        </p:nvSpPr>
        <p:spPr>
          <a:xfrm>
            <a:off x="5540893" y="3355011"/>
            <a:ext cx="1899542" cy="307777"/>
          </a:xfrm>
          <a:prstGeom prst="rect">
            <a:avLst/>
          </a:prstGeom>
          <a:noFill/>
        </p:spPr>
        <p:txBody>
          <a:bodyPr wrap="square" rtlCol="0">
            <a:spAutoFit/>
          </a:bodyPr>
          <a:lstStyle/>
          <a:p>
            <a:r>
              <a:rPr lang="en-US" sz="1400" dirty="0">
                <a:latin typeface="Arial"/>
                <a:cs typeface="Arial"/>
              </a:rPr>
              <a:t>w</a:t>
            </a:r>
            <a:r>
              <a:rPr lang="en-US" sz="1400" dirty="0" smtClean="0">
                <a:latin typeface="Arial"/>
                <a:cs typeface="Arial"/>
              </a:rPr>
              <a:t>arm air mass</a:t>
            </a:r>
            <a:endParaRPr lang="en-US" sz="1400" dirty="0">
              <a:latin typeface="Arial"/>
              <a:cs typeface="Arial"/>
            </a:endParaRPr>
          </a:p>
        </p:txBody>
      </p:sp>
      <p:sp>
        <p:nvSpPr>
          <p:cNvPr id="40" name="TextBox 39"/>
          <p:cNvSpPr txBox="1"/>
          <p:nvPr/>
        </p:nvSpPr>
        <p:spPr>
          <a:xfrm>
            <a:off x="5509880" y="2922714"/>
            <a:ext cx="1899542" cy="307777"/>
          </a:xfrm>
          <a:prstGeom prst="rect">
            <a:avLst/>
          </a:prstGeom>
          <a:noFill/>
        </p:spPr>
        <p:txBody>
          <a:bodyPr wrap="square" rtlCol="0">
            <a:spAutoFit/>
          </a:bodyPr>
          <a:lstStyle/>
          <a:p>
            <a:r>
              <a:rPr lang="en-US" sz="1400" dirty="0">
                <a:latin typeface="Arial"/>
                <a:cs typeface="Arial"/>
              </a:rPr>
              <a:t>c</a:t>
            </a:r>
            <a:r>
              <a:rPr lang="en-US" sz="1400" dirty="0" smtClean="0">
                <a:latin typeface="Arial"/>
                <a:cs typeface="Arial"/>
              </a:rPr>
              <a:t>old air mass</a:t>
            </a:r>
            <a:endParaRPr lang="en-US" sz="1400" dirty="0">
              <a:latin typeface="Arial"/>
              <a:cs typeface="Arial"/>
            </a:endParaRPr>
          </a:p>
        </p:txBody>
      </p:sp>
      <p:sp>
        <p:nvSpPr>
          <p:cNvPr id="41" name="TextBox 40"/>
          <p:cNvSpPr txBox="1"/>
          <p:nvPr/>
        </p:nvSpPr>
        <p:spPr>
          <a:xfrm>
            <a:off x="5540893" y="1336285"/>
            <a:ext cx="1899542" cy="307777"/>
          </a:xfrm>
          <a:prstGeom prst="rect">
            <a:avLst/>
          </a:prstGeom>
          <a:noFill/>
        </p:spPr>
        <p:txBody>
          <a:bodyPr wrap="square" rtlCol="0">
            <a:spAutoFit/>
          </a:bodyPr>
          <a:lstStyle/>
          <a:p>
            <a:r>
              <a:rPr lang="en-US" sz="1400" dirty="0">
                <a:latin typeface="Arial"/>
                <a:cs typeface="Arial"/>
              </a:rPr>
              <a:t>u</a:t>
            </a:r>
            <a:r>
              <a:rPr lang="en-US" sz="1400" dirty="0" smtClean="0">
                <a:latin typeface="Arial"/>
                <a:cs typeface="Arial"/>
              </a:rPr>
              <a:t>pper-level jet</a:t>
            </a:r>
            <a:endParaRPr lang="en-US" sz="1400" dirty="0">
              <a:latin typeface="Arial"/>
              <a:cs typeface="Arial"/>
            </a:endParaRPr>
          </a:p>
        </p:txBody>
      </p:sp>
      <p:sp>
        <p:nvSpPr>
          <p:cNvPr id="42" name="TextBox 41"/>
          <p:cNvSpPr txBox="1"/>
          <p:nvPr/>
        </p:nvSpPr>
        <p:spPr>
          <a:xfrm>
            <a:off x="5540893" y="1778896"/>
            <a:ext cx="1899542" cy="307777"/>
          </a:xfrm>
          <a:prstGeom prst="rect">
            <a:avLst/>
          </a:prstGeom>
          <a:noFill/>
        </p:spPr>
        <p:txBody>
          <a:bodyPr wrap="square" rtlCol="0">
            <a:spAutoFit/>
          </a:bodyPr>
          <a:lstStyle/>
          <a:p>
            <a:r>
              <a:rPr lang="en-US" sz="1400" dirty="0" smtClean="0">
                <a:latin typeface="Arial"/>
                <a:cs typeface="Arial"/>
              </a:rPr>
              <a:t>low-level jet</a:t>
            </a:r>
            <a:endParaRPr lang="en-US" sz="1400" dirty="0">
              <a:latin typeface="Arial"/>
              <a:cs typeface="Arial"/>
            </a:endParaRPr>
          </a:p>
        </p:txBody>
      </p:sp>
      <p:sp>
        <p:nvSpPr>
          <p:cNvPr id="43" name="TextBox 42"/>
          <p:cNvSpPr txBox="1"/>
          <p:nvPr/>
        </p:nvSpPr>
        <p:spPr>
          <a:xfrm>
            <a:off x="5540892" y="2168827"/>
            <a:ext cx="2353311" cy="307777"/>
          </a:xfrm>
          <a:prstGeom prst="rect">
            <a:avLst/>
          </a:prstGeom>
          <a:noFill/>
        </p:spPr>
        <p:txBody>
          <a:bodyPr wrap="square" rtlCol="0">
            <a:spAutoFit/>
          </a:bodyPr>
          <a:lstStyle/>
          <a:p>
            <a:r>
              <a:rPr lang="en-US" sz="1400" dirty="0">
                <a:latin typeface="Arial"/>
                <a:cs typeface="Arial"/>
              </a:rPr>
              <a:t>n</a:t>
            </a:r>
            <a:r>
              <a:rPr lang="en-US" sz="1400" dirty="0" smtClean="0">
                <a:latin typeface="Arial"/>
                <a:cs typeface="Arial"/>
              </a:rPr>
              <a:t>ortheast edge of dry slot </a:t>
            </a:r>
            <a:endParaRPr lang="en-US" sz="1400" dirty="0">
              <a:latin typeface="Arial"/>
              <a:cs typeface="Arial"/>
            </a:endParaRPr>
          </a:p>
        </p:txBody>
      </p:sp>
      <p:sp>
        <p:nvSpPr>
          <p:cNvPr id="44" name="TextBox 43"/>
          <p:cNvSpPr txBox="1"/>
          <p:nvPr/>
        </p:nvSpPr>
        <p:spPr>
          <a:xfrm>
            <a:off x="5540893" y="2529386"/>
            <a:ext cx="2353311" cy="307777"/>
          </a:xfrm>
          <a:prstGeom prst="rect">
            <a:avLst/>
          </a:prstGeom>
          <a:noFill/>
        </p:spPr>
        <p:txBody>
          <a:bodyPr wrap="square" rtlCol="0">
            <a:spAutoFit/>
          </a:bodyPr>
          <a:lstStyle/>
          <a:p>
            <a:r>
              <a:rPr lang="en-US" sz="1400" dirty="0" smtClean="0">
                <a:latin typeface="Arial"/>
                <a:cs typeface="Arial"/>
              </a:rPr>
              <a:t>Arctic front</a:t>
            </a:r>
            <a:endParaRPr lang="en-US" sz="1400" dirty="0">
              <a:latin typeface="Arial"/>
              <a:cs typeface="Arial"/>
            </a:endParaRPr>
          </a:p>
        </p:txBody>
      </p:sp>
      <p:cxnSp>
        <p:nvCxnSpPr>
          <p:cNvPr id="45" name="Straight Connector 44"/>
          <p:cNvCxnSpPr/>
          <p:nvPr/>
        </p:nvCxnSpPr>
        <p:spPr>
          <a:xfrm>
            <a:off x="4818712" y="4614386"/>
            <a:ext cx="697279" cy="0"/>
          </a:xfrm>
          <a:prstGeom prst="line">
            <a:avLst/>
          </a:prstGeom>
          <a:ln w="50800">
            <a:solidFill>
              <a:srgbClr val="5C388C"/>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540893" y="4462530"/>
            <a:ext cx="2353311" cy="307777"/>
          </a:xfrm>
          <a:prstGeom prst="rect">
            <a:avLst/>
          </a:prstGeom>
          <a:noFill/>
        </p:spPr>
        <p:txBody>
          <a:bodyPr wrap="square" rtlCol="0">
            <a:spAutoFit/>
          </a:bodyPr>
          <a:lstStyle/>
          <a:p>
            <a:r>
              <a:rPr lang="en-US" sz="1400" dirty="0" smtClean="0">
                <a:latin typeface="Arial"/>
                <a:cs typeface="Arial"/>
              </a:rPr>
              <a:t>Arctic front</a:t>
            </a:r>
            <a:endParaRPr lang="en-US" sz="1400" dirty="0">
              <a:latin typeface="Arial"/>
              <a:cs typeface="Arial"/>
            </a:endParaRPr>
          </a:p>
        </p:txBody>
      </p:sp>
      <p:cxnSp>
        <p:nvCxnSpPr>
          <p:cNvPr id="47" name="Straight Connector 46"/>
          <p:cNvCxnSpPr/>
          <p:nvPr/>
        </p:nvCxnSpPr>
        <p:spPr>
          <a:xfrm>
            <a:off x="4793826" y="4990845"/>
            <a:ext cx="697279" cy="0"/>
          </a:xfrm>
          <a:prstGeom prst="line">
            <a:avLst/>
          </a:prstGeom>
          <a:ln w="38100">
            <a:solidFill>
              <a:srgbClr val="5C388C"/>
            </a:solidFill>
            <a:prstDash val="sysDash"/>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540893" y="4818626"/>
            <a:ext cx="3553692" cy="307777"/>
          </a:xfrm>
          <a:prstGeom prst="rect">
            <a:avLst/>
          </a:prstGeom>
          <a:noFill/>
        </p:spPr>
        <p:txBody>
          <a:bodyPr wrap="square" rtlCol="0">
            <a:spAutoFit/>
          </a:bodyPr>
          <a:lstStyle/>
          <a:p>
            <a:r>
              <a:rPr lang="en-US" sz="1400" dirty="0" smtClean="0">
                <a:latin typeface="Arial"/>
                <a:cs typeface="Arial"/>
              </a:rPr>
              <a:t>Inversion in extension of </a:t>
            </a:r>
            <a:r>
              <a:rPr lang="en-US" sz="1400" dirty="0">
                <a:latin typeface="Arial"/>
                <a:cs typeface="Arial"/>
              </a:rPr>
              <a:t>A</a:t>
            </a:r>
            <a:r>
              <a:rPr lang="en-US" sz="1400" dirty="0" smtClean="0">
                <a:latin typeface="Arial"/>
                <a:cs typeface="Arial"/>
              </a:rPr>
              <a:t>rctic front</a:t>
            </a:r>
            <a:endParaRPr lang="en-US" sz="1400" dirty="0">
              <a:latin typeface="Arial"/>
              <a:cs typeface="Arial"/>
            </a:endParaRPr>
          </a:p>
        </p:txBody>
      </p:sp>
      <p:cxnSp>
        <p:nvCxnSpPr>
          <p:cNvPr id="49" name="Straight Connector 48"/>
          <p:cNvCxnSpPr/>
          <p:nvPr/>
        </p:nvCxnSpPr>
        <p:spPr>
          <a:xfrm>
            <a:off x="4818711" y="5401766"/>
            <a:ext cx="697279" cy="0"/>
          </a:xfrm>
          <a:prstGeom prst="line">
            <a:avLst/>
          </a:prstGeom>
          <a:ln w="38100">
            <a:solidFill>
              <a:srgbClr val="1782C1"/>
            </a:solidFill>
            <a:prstDash val="sysDash"/>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540893" y="5247877"/>
            <a:ext cx="2353311" cy="307777"/>
          </a:xfrm>
          <a:prstGeom prst="rect">
            <a:avLst/>
          </a:prstGeom>
          <a:noFill/>
        </p:spPr>
        <p:txBody>
          <a:bodyPr wrap="square" rtlCol="0">
            <a:spAutoFit/>
          </a:bodyPr>
          <a:lstStyle/>
          <a:p>
            <a:r>
              <a:rPr lang="en-US" sz="1400" dirty="0" smtClean="0">
                <a:latin typeface="Arial"/>
                <a:cs typeface="Arial"/>
              </a:rPr>
              <a:t>dry slot </a:t>
            </a:r>
            <a:endParaRPr lang="en-US" sz="1400" dirty="0">
              <a:latin typeface="Arial"/>
              <a:cs typeface="Arial"/>
            </a:endParaRPr>
          </a:p>
        </p:txBody>
      </p:sp>
      <p:pic>
        <p:nvPicPr>
          <p:cNvPr id="51" name="Picture 50" descr="Screen Shot 2018-01-20 at 8.00.05 PM.png"/>
          <p:cNvPicPr>
            <a:picLocks noChangeAspect="1"/>
          </p:cNvPicPr>
          <p:nvPr/>
        </p:nvPicPr>
        <p:blipFill rotWithShape="1">
          <a:blip r:embed="rId4">
            <a:extLst>
              <a:ext uri="{28A0092B-C50C-407E-A947-70E740481C1C}">
                <a14:useLocalDpi xmlns:a14="http://schemas.microsoft.com/office/drawing/2010/main" val="0"/>
              </a:ext>
            </a:extLst>
          </a:blip>
          <a:srcRect l="47348" t="10316" r="44349" b="74035"/>
          <a:stretch/>
        </p:blipFill>
        <p:spPr>
          <a:xfrm>
            <a:off x="5128640" y="5564501"/>
            <a:ext cx="387351" cy="379682"/>
          </a:xfrm>
          <a:prstGeom prst="rect">
            <a:avLst/>
          </a:prstGeom>
        </p:spPr>
      </p:pic>
      <p:pic>
        <p:nvPicPr>
          <p:cNvPr id="52" name="Picture 51" descr="Screen Shot 2018-01-20 at 8.00.05 PM.png"/>
          <p:cNvPicPr>
            <a:picLocks noChangeAspect="1"/>
          </p:cNvPicPr>
          <p:nvPr/>
        </p:nvPicPr>
        <p:blipFill rotWithShape="1">
          <a:blip r:embed="rId4">
            <a:extLst>
              <a:ext uri="{28A0092B-C50C-407E-A947-70E740481C1C}">
                <a14:useLocalDpi xmlns:a14="http://schemas.microsoft.com/office/drawing/2010/main" val="0"/>
              </a:ext>
            </a:extLst>
          </a:blip>
          <a:srcRect l="74172" t="67304" r="18954" b="19610"/>
          <a:stretch/>
        </p:blipFill>
        <p:spPr>
          <a:xfrm>
            <a:off x="5195315" y="6061059"/>
            <a:ext cx="320675" cy="317500"/>
          </a:xfrm>
          <a:prstGeom prst="rect">
            <a:avLst/>
          </a:prstGeom>
        </p:spPr>
      </p:pic>
      <p:sp>
        <p:nvSpPr>
          <p:cNvPr id="53" name="TextBox 52"/>
          <p:cNvSpPr txBox="1"/>
          <p:nvPr/>
        </p:nvSpPr>
        <p:spPr>
          <a:xfrm>
            <a:off x="5540893" y="5581458"/>
            <a:ext cx="1899542" cy="307777"/>
          </a:xfrm>
          <a:prstGeom prst="rect">
            <a:avLst/>
          </a:prstGeom>
          <a:noFill/>
        </p:spPr>
        <p:txBody>
          <a:bodyPr wrap="square" rtlCol="0">
            <a:spAutoFit/>
          </a:bodyPr>
          <a:lstStyle/>
          <a:p>
            <a:r>
              <a:rPr lang="en-US" sz="1400" dirty="0">
                <a:latin typeface="Arial"/>
                <a:cs typeface="Arial"/>
              </a:rPr>
              <a:t>u</a:t>
            </a:r>
            <a:r>
              <a:rPr lang="en-US" sz="1400" dirty="0" smtClean="0">
                <a:latin typeface="Arial"/>
                <a:cs typeface="Arial"/>
              </a:rPr>
              <a:t>pper-level jet</a:t>
            </a:r>
            <a:endParaRPr lang="en-US" sz="1400" dirty="0">
              <a:latin typeface="Arial"/>
              <a:cs typeface="Arial"/>
            </a:endParaRPr>
          </a:p>
        </p:txBody>
      </p:sp>
      <p:sp>
        <p:nvSpPr>
          <p:cNvPr id="54" name="TextBox 53"/>
          <p:cNvSpPr txBox="1"/>
          <p:nvPr/>
        </p:nvSpPr>
        <p:spPr>
          <a:xfrm>
            <a:off x="5540893" y="6031144"/>
            <a:ext cx="1899542" cy="307777"/>
          </a:xfrm>
          <a:prstGeom prst="rect">
            <a:avLst/>
          </a:prstGeom>
          <a:noFill/>
        </p:spPr>
        <p:txBody>
          <a:bodyPr wrap="square" rtlCol="0">
            <a:spAutoFit/>
          </a:bodyPr>
          <a:lstStyle/>
          <a:p>
            <a:r>
              <a:rPr lang="en-US" sz="1400" dirty="0" smtClean="0">
                <a:latin typeface="Arial"/>
                <a:cs typeface="Arial"/>
              </a:rPr>
              <a:t>low-level jet</a:t>
            </a:r>
            <a:endParaRPr lang="en-US" sz="1400" dirty="0">
              <a:latin typeface="Arial"/>
              <a:cs typeface="Arial"/>
            </a:endParaRPr>
          </a:p>
        </p:txBody>
      </p:sp>
      <p:sp>
        <p:nvSpPr>
          <p:cNvPr id="16" name="TextBox 15"/>
          <p:cNvSpPr txBox="1"/>
          <p:nvPr/>
        </p:nvSpPr>
        <p:spPr>
          <a:xfrm>
            <a:off x="8454571" y="2322286"/>
            <a:ext cx="184666" cy="369332"/>
          </a:xfrm>
          <a:prstGeom prst="rect">
            <a:avLst/>
          </a:prstGeom>
          <a:noFill/>
        </p:spPr>
        <p:txBody>
          <a:bodyPr wrap="none" rtlCol="0">
            <a:spAutoFit/>
          </a:bodyPr>
          <a:lstStyle/>
          <a:p>
            <a:endParaRPr lang="en-US" dirty="0"/>
          </a:p>
        </p:txBody>
      </p:sp>
      <p:sp>
        <p:nvSpPr>
          <p:cNvPr id="31" name="Content Placeholder 2"/>
          <p:cNvSpPr txBox="1">
            <a:spLocks/>
          </p:cNvSpPr>
          <p:nvPr/>
        </p:nvSpPr>
        <p:spPr>
          <a:xfrm>
            <a:off x="4341831" y="824843"/>
            <a:ext cx="4931943" cy="25994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rgbClr val="000000"/>
                </a:solidFill>
                <a:latin typeface="Arial" panose="020B0604020202020204" pitchFamily="34" charset="0"/>
                <a:cs typeface="Arial" panose="020B0604020202020204" pitchFamily="34" charset="0"/>
              </a:rPr>
              <a:t>NOAA infrared image from 1149 UTC 28 February </a:t>
            </a:r>
            <a:r>
              <a:rPr lang="en-US" sz="1400" dirty="0" smtClean="0">
                <a:solidFill>
                  <a:srgbClr val="000000"/>
                </a:solidFill>
                <a:latin typeface="Arial" panose="020B0604020202020204" pitchFamily="34" charset="0"/>
                <a:cs typeface="Arial" panose="020B0604020202020204" pitchFamily="34" charset="0"/>
              </a:rPr>
              <a:t>2008. </a:t>
            </a:r>
            <a:endParaRPr lang="en-US" sz="1400" dirty="0">
              <a:latin typeface="Arial"/>
              <a:cs typeface="Arial"/>
            </a:endParaRPr>
          </a:p>
          <a:p>
            <a:pPr marL="0" indent="0" algn="ctr">
              <a:buNone/>
            </a:pPr>
            <a:r>
              <a:rPr lang="en-US" sz="1400" dirty="0" smtClean="0">
                <a:solidFill>
                  <a:srgbClr val="000000"/>
                </a:solidFill>
                <a:latin typeface="Arial" panose="020B0604020202020204" pitchFamily="34" charset="0"/>
                <a:cs typeface="Arial" panose="020B0604020202020204" pitchFamily="34" charset="0"/>
              </a:rPr>
              <a:t>Figure 18 adapted from </a:t>
            </a:r>
            <a:r>
              <a:rPr lang="en-US" sz="1400" dirty="0" err="1" smtClean="0">
                <a:solidFill>
                  <a:srgbClr val="000000"/>
                </a:solidFill>
                <a:latin typeface="Arial" panose="020B0604020202020204" pitchFamily="34" charset="0"/>
                <a:cs typeface="Arial" panose="020B0604020202020204" pitchFamily="34" charset="0"/>
              </a:rPr>
              <a:t>Mc</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Innes et al. (2013).</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559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descr="Screen Shot 2018-01-18 at 4.57.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57" y="1055280"/>
            <a:ext cx="4481189" cy="4306824"/>
          </a:xfrm>
          <a:prstGeom prst="rect">
            <a:avLst/>
          </a:prstGeom>
        </p:spPr>
      </p:pic>
      <p:pic>
        <p:nvPicPr>
          <p:cNvPr id="8" name="Picture 7" descr="Screen Shot 2018-01-18 at 5.01.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454" y="990490"/>
            <a:ext cx="4352398" cy="4306824"/>
          </a:xfrm>
          <a:prstGeom prst="rect">
            <a:avLst/>
          </a:prstGeom>
          <a:scene3d>
            <a:camera prst="orthographicFront">
              <a:rot lat="0" lon="0" rev="5400000"/>
            </a:camera>
            <a:lightRig rig="threePt" dir="t"/>
          </a:scene3d>
        </p:spPr>
      </p:pic>
      <p:sp>
        <p:nvSpPr>
          <p:cNvPr id="9" name="Content Placeholder 2"/>
          <p:cNvSpPr txBox="1">
            <a:spLocks/>
          </p:cNvSpPr>
          <p:nvPr/>
        </p:nvSpPr>
        <p:spPr>
          <a:xfrm>
            <a:off x="-9106" y="693918"/>
            <a:ext cx="457167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panose="020B0604020202020204" pitchFamily="34" charset="0"/>
                <a:cs typeface="Arial" panose="020B0604020202020204" pitchFamily="34" charset="0"/>
              </a:rPr>
              <a:t>Reed (1960)</a:t>
            </a:r>
            <a:endParaRPr lang="en-US" sz="1500" dirty="0">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675712" y="693918"/>
            <a:ext cx="441125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panose="020B0604020202020204" pitchFamily="34" charset="0"/>
                <a:cs typeface="Arial" panose="020B0604020202020204" pitchFamily="34" charset="0"/>
              </a:rPr>
              <a:t>Serreze et al. (2001)</a:t>
            </a:r>
            <a:endParaRPr lang="en-US" sz="1500" dirty="0">
              <a:latin typeface="Arial" panose="020B0604020202020204" pitchFamily="34" charset="0"/>
              <a:cs typeface="Arial" panose="020B0604020202020204" pitchFamily="34" charset="0"/>
            </a:endParaRPr>
          </a:p>
        </p:txBody>
      </p:sp>
      <p:grpSp>
        <p:nvGrpSpPr>
          <p:cNvPr id="11" name="Group 10"/>
          <p:cNvGrpSpPr/>
          <p:nvPr/>
        </p:nvGrpSpPr>
        <p:grpSpPr>
          <a:xfrm>
            <a:off x="4675712" y="5318770"/>
            <a:ext cx="4440664" cy="345650"/>
            <a:chOff x="4827471" y="5424066"/>
            <a:chExt cx="4440664" cy="345650"/>
          </a:xfrm>
        </p:grpSpPr>
        <p:pic>
          <p:nvPicPr>
            <p:cNvPr id="12" name="Picture 11" descr="Screen Shot 2018-01-18 at 5.01.41 PM.png"/>
            <p:cNvPicPr>
              <a:picLocks/>
            </p:cNvPicPr>
            <p:nvPr/>
          </p:nvPicPr>
          <p:blipFill rotWithShape="1">
            <a:blip r:embed="rId5">
              <a:extLst>
                <a:ext uri="{28A0092B-C50C-407E-A947-70E740481C1C}">
                  <a14:useLocalDpi xmlns:a14="http://schemas.microsoft.com/office/drawing/2010/main" val="0"/>
                </a:ext>
              </a:extLst>
            </a:blip>
            <a:srcRect l="11261" t="2855" r="60766" b="2135"/>
            <a:stretch/>
          </p:blipFill>
          <p:spPr>
            <a:xfrm rot="5400000">
              <a:off x="6938126" y="3458106"/>
              <a:ext cx="182880" cy="4114800"/>
            </a:xfrm>
            <a:prstGeom prst="rect">
              <a:avLst/>
            </a:prstGeom>
          </p:spPr>
        </p:pic>
        <p:sp>
          <p:nvSpPr>
            <p:cNvPr id="13" name="TextBox 12"/>
            <p:cNvSpPr txBox="1"/>
            <p:nvPr/>
          </p:nvSpPr>
          <p:spPr>
            <a:xfrm>
              <a:off x="4827471" y="5585050"/>
              <a:ext cx="300556" cy="184666"/>
            </a:xfrm>
            <a:prstGeom prst="rect">
              <a:avLst/>
            </a:prstGeom>
            <a:noFill/>
          </p:spPr>
          <p:txBody>
            <a:bodyPr wrap="square" lIns="0" tIns="0" rIns="0" bIns="0" rtlCol="0">
              <a:spAutoFit/>
            </a:bodyPr>
            <a:lstStyle/>
            <a:p>
              <a:pPr algn="ctr"/>
              <a:r>
                <a:rPr lang="en-US" sz="1200" dirty="0" smtClean="0">
                  <a:latin typeface="Arial"/>
                  <a:cs typeface="Arial"/>
                </a:rPr>
                <a:t>0.0</a:t>
              </a:r>
              <a:endParaRPr lang="en-US" sz="1200" dirty="0">
                <a:latin typeface="Arial"/>
                <a:cs typeface="Arial"/>
              </a:endParaRPr>
            </a:p>
          </p:txBody>
        </p:sp>
        <p:sp>
          <p:nvSpPr>
            <p:cNvPr id="14" name="TextBox 13"/>
            <p:cNvSpPr txBox="1"/>
            <p:nvPr/>
          </p:nvSpPr>
          <p:spPr>
            <a:xfrm>
              <a:off x="5653203" y="5585050"/>
              <a:ext cx="300556" cy="184666"/>
            </a:xfrm>
            <a:prstGeom prst="rect">
              <a:avLst/>
            </a:prstGeom>
            <a:noFill/>
          </p:spPr>
          <p:txBody>
            <a:bodyPr wrap="square" lIns="0" tIns="0" rIns="0" bIns="0" rtlCol="0">
              <a:spAutoFit/>
            </a:bodyPr>
            <a:lstStyle/>
            <a:p>
              <a:pPr algn="ctr"/>
              <a:r>
                <a:rPr lang="en-US" sz="1200" dirty="0" smtClean="0">
                  <a:latin typeface="Arial"/>
                  <a:cs typeface="Arial"/>
                </a:rPr>
                <a:t>0.1</a:t>
              </a:r>
              <a:endParaRPr lang="en-US" sz="1200" dirty="0">
                <a:latin typeface="Arial"/>
                <a:cs typeface="Arial"/>
              </a:endParaRPr>
            </a:p>
          </p:txBody>
        </p:sp>
        <p:sp>
          <p:nvSpPr>
            <p:cNvPr id="15" name="TextBox 14"/>
            <p:cNvSpPr txBox="1"/>
            <p:nvPr/>
          </p:nvSpPr>
          <p:spPr>
            <a:xfrm>
              <a:off x="6407758"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0.125</a:t>
              </a:r>
              <a:endParaRPr lang="en-US" sz="1200" dirty="0">
                <a:latin typeface="Arial"/>
                <a:cs typeface="Arial"/>
              </a:endParaRPr>
            </a:p>
          </p:txBody>
        </p:sp>
        <p:sp>
          <p:nvSpPr>
            <p:cNvPr id="16" name="TextBox 15"/>
            <p:cNvSpPr txBox="1"/>
            <p:nvPr/>
          </p:nvSpPr>
          <p:spPr>
            <a:xfrm>
              <a:off x="7233481"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0.15</a:t>
              </a:r>
              <a:endParaRPr lang="en-US" sz="1200" dirty="0">
                <a:latin typeface="Arial"/>
                <a:cs typeface="Arial"/>
              </a:endParaRPr>
            </a:p>
          </p:txBody>
        </p:sp>
        <p:sp>
          <p:nvSpPr>
            <p:cNvPr id="17" name="TextBox 16"/>
            <p:cNvSpPr txBox="1"/>
            <p:nvPr/>
          </p:nvSpPr>
          <p:spPr>
            <a:xfrm>
              <a:off x="8031837"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0.175</a:t>
              </a:r>
              <a:endParaRPr lang="en-US" sz="1200" dirty="0">
                <a:latin typeface="Arial"/>
                <a:cs typeface="Arial"/>
              </a:endParaRPr>
            </a:p>
          </p:txBody>
        </p:sp>
        <p:sp>
          <p:nvSpPr>
            <p:cNvPr id="18" name="TextBox 17"/>
            <p:cNvSpPr txBox="1"/>
            <p:nvPr/>
          </p:nvSpPr>
          <p:spPr>
            <a:xfrm>
              <a:off x="8871443"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1.0</a:t>
              </a:r>
              <a:endParaRPr lang="en-US" sz="1200" dirty="0">
                <a:latin typeface="Arial"/>
                <a:cs typeface="Arial"/>
              </a:endParaRPr>
            </a:p>
          </p:txBody>
        </p:sp>
      </p:grpSp>
      <p:sp>
        <p:nvSpPr>
          <p:cNvPr id="19" name="Content Placeholder 2"/>
          <p:cNvSpPr>
            <a:spLocks noGrp="1"/>
          </p:cNvSpPr>
          <p:nvPr>
            <p:ph idx="1"/>
          </p:nvPr>
        </p:nvSpPr>
        <p:spPr>
          <a:xfrm>
            <a:off x="4777017" y="5752346"/>
            <a:ext cx="4366983" cy="956727"/>
          </a:xfrm>
        </p:spPr>
        <p:txBody>
          <a:bodyPr anchor="ctr">
            <a:noAutofit/>
          </a:body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Frontal Frequency (mean number of fronts day</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for December–February of 1979–1998 using a thermal front parameter with 850-hPa temperature from NCEP-NCAR reanalysis. Figure 4 adapted from Serreze et al. (2001).</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9428" y="5664321"/>
            <a:ext cx="4513136"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panose="020B0604020202020204" pitchFamily="34" charset="0"/>
                <a:cs typeface="Arial" panose="020B0604020202020204" pitchFamily="34" charset="0"/>
              </a:rPr>
              <a:t>Percentage frequency of fronts in squares of 400,000 km</a:t>
            </a:r>
            <a:r>
              <a:rPr lang="en-US" sz="1400" baseline="30000" dirty="0" smtClean="0">
                <a:solidFill>
                  <a:srgbClr val="000000"/>
                </a:solidFill>
                <a:latin typeface="Arial" panose="020B0604020202020204" pitchFamily="34" charset="0"/>
                <a:cs typeface="Arial" panose="020B0604020202020204" pitchFamily="34" charset="0"/>
              </a:rPr>
              <a:t>2</a:t>
            </a:r>
            <a:r>
              <a:rPr lang="en-US" sz="1400" dirty="0" smtClean="0">
                <a:solidFill>
                  <a:srgbClr val="000000"/>
                </a:solidFill>
                <a:latin typeface="Arial" panose="020B0604020202020204" pitchFamily="34" charset="0"/>
                <a:cs typeface="Arial" panose="020B0604020202020204" pitchFamily="34" charset="0"/>
              </a:rPr>
              <a:t> during December–February of 1952–1957 based on analyzed fronts from Daily Series Synoptic Weather Maps from the U.S. Weather Bureau. Heavy lines denote axes of maximum frequency. Figure 1 adapted from Reed (1960).</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1" name="Content Placeholder 2"/>
          <p:cNvSpPr txBox="1">
            <a:spLocks/>
          </p:cNvSpPr>
          <p:nvPr/>
        </p:nvSpPr>
        <p:spPr>
          <a:xfrm>
            <a:off x="2315606" y="745750"/>
            <a:ext cx="4571670"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smtClean="0">
                <a:solidFill>
                  <a:srgbClr val="0000FF"/>
                </a:solidFill>
                <a:latin typeface="Arial" panose="020B0604020202020204" pitchFamily="34" charset="0"/>
                <a:cs typeface="Arial" panose="020B0604020202020204" pitchFamily="34" charset="0"/>
              </a:rPr>
              <a:t>Winter</a:t>
            </a:r>
            <a:endParaRPr lang="en-US" sz="2800" b="1" dirty="0">
              <a:solidFill>
                <a:srgbClr val="0000FF"/>
              </a:solidFill>
              <a:latin typeface="Arial" panose="020B0604020202020204" pitchFamily="34" charset="0"/>
              <a:cs typeface="Arial" panose="020B0604020202020204" pitchFamily="34" charset="0"/>
            </a:endParaRPr>
          </a:p>
        </p:txBody>
      </p:sp>
      <p:sp>
        <p:nvSpPr>
          <p:cNvPr id="22"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Arctic Frontal Zone (AFZ)</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2973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a:t>
            </a:r>
            <a:endParaRPr lang="en-US" sz="2400" b="1" dirty="0">
              <a:solidFill>
                <a:srgbClr val="FF0000"/>
              </a:solidFill>
              <a:latin typeface="Arial" panose="020B0604020202020204" pitchFamily="34" charset="0"/>
              <a:cs typeface="Arial" panose="020B0604020202020204" pitchFamily="34" charset="0"/>
            </a:endParaRPr>
          </a:p>
        </p:txBody>
      </p:sp>
      <p:pic>
        <p:nvPicPr>
          <p:cNvPr id="4" name="Picture 3" descr="Screen Shot 2018-01-18 at 4.57.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57" y="1055280"/>
            <a:ext cx="4481189" cy="4306824"/>
          </a:xfrm>
          <a:prstGeom prst="rect">
            <a:avLst/>
          </a:prstGeom>
        </p:spPr>
      </p:pic>
      <p:pic>
        <p:nvPicPr>
          <p:cNvPr id="8" name="Picture 7" descr="Screen Shot 2018-01-18 at 5.01.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454" y="990490"/>
            <a:ext cx="4352398" cy="4306824"/>
          </a:xfrm>
          <a:prstGeom prst="rect">
            <a:avLst/>
          </a:prstGeom>
          <a:scene3d>
            <a:camera prst="orthographicFront">
              <a:rot lat="0" lon="0" rev="5400000"/>
            </a:camera>
            <a:lightRig rig="threePt" dir="t"/>
          </a:scene3d>
        </p:spPr>
      </p:pic>
      <p:sp>
        <p:nvSpPr>
          <p:cNvPr id="9" name="Content Placeholder 2"/>
          <p:cNvSpPr txBox="1">
            <a:spLocks/>
          </p:cNvSpPr>
          <p:nvPr/>
        </p:nvSpPr>
        <p:spPr>
          <a:xfrm>
            <a:off x="-9106" y="693918"/>
            <a:ext cx="457167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panose="020B0604020202020204" pitchFamily="34" charset="0"/>
                <a:cs typeface="Arial" panose="020B0604020202020204" pitchFamily="34" charset="0"/>
              </a:rPr>
              <a:t>Reed (1960)</a:t>
            </a:r>
            <a:endParaRPr lang="en-US" sz="1500" dirty="0">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675712" y="693918"/>
            <a:ext cx="441125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panose="020B0604020202020204" pitchFamily="34" charset="0"/>
                <a:cs typeface="Arial" panose="020B0604020202020204" pitchFamily="34" charset="0"/>
              </a:rPr>
              <a:t>Serreze et al. (2001)</a:t>
            </a:r>
            <a:endParaRPr lang="en-US" sz="1500" dirty="0">
              <a:latin typeface="Arial" panose="020B0604020202020204" pitchFamily="34" charset="0"/>
              <a:cs typeface="Arial" panose="020B0604020202020204" pitchFamily="34" charset="0"/>
            </a:endParaRPr>
          </a:p>
        </p:txBody>
      </p:sp>
      <p:grpSp>
        <p:nvGrpSpPr>
          <p:cNvPr id="11" name="Group 10"/>
          <p:cNvGrpSpPr/>
          <p:nvPr/>
        </p:nvGrpSpPr>
        <p:grpSpPr>
          <a:xfrm>
            <a:off x="4675712" y="5318770"/>
            <a:ext cx="4440664" cy="345650"/>
            <a:chOff x="4827471" y="5424066"/>
            <a:chExt cx="4440664" cy="345650"/>
          </a:xfrm>
        </p:grpSpPr>
        <p:pic>
          <p:nvPicPr>
            <p:cNvPr id="12" name="Picture 11" descr="Screen Shot 2018-01-18 at 5.01.41 PM.png"/>
            <p:cNvPicPr>
              <a:picLocks/>
            </p:cNvPicPr>
            <p:nvPr/>
          </p:nvPicPr>
          <p:blipFill rotWithShape="1">
            <a:blip r:embed="rId5">
              <a:extLst>
                <a:ext uri="{28A0092B-C50C-407E-A947-70E740481C1C}">
                  <a14:useLocalDpi xmlns:a14="http://schemas.microsoft.com/office/drawing/2010/main" val="0"/>
                </a:ext>
              </a:extLst>
            </a:blip>
            <a:srcRect l="11261" t="2855" r="60766" b="2135"/>
            <a:stretch/>
          </p:blipFill>
          <p:spPr>
            <a:xfrm rot="5400000">
              <a:off x="6938126" y="3458106"/>
              <a:ext cx="182880" cy="4114800"/>
            </a:xfrm>
            <a:prstGeom prst="rect">
              <a:avLst/>
            </a:prstGeom>
          </p:spPr>
        </p:pic>
        <p:sp>
          <p:nvSpPr>
            <p:cNvPr id="13" name="TextBox 12"/>
            <p:cNvSpPr txBox="1"/>
            <p:nvPr/>
          </p:nvSpPr>
          <p:spPr>
            <a:xfrm>
              <a:off x="4827471" y="5585050"/>
              <a:ext cx="300556" cy="184666"/>
            </a:xfrm>
            <a:prstGeom prst="rect">
              <a:avLst/>
            </a:prstGeom>
            <a:noFill/>
          </p:spPr>
          <p:txBody>
            <a:bodyPr wrap="square" lIns="0" tIns="0" rIns="0" bIns="0" rtlCol="0">
              <a:spAutoFit/>
            </a:bodyPr>
            <a:lstStyle/>
            <a:p>
              <a:pPr algn="ctr"/>
              <a:r>
                <a:rPr lang="en-US" sz="1200" dirty="0" smtClean="0">
                  <a:latin typeface="Arial"/>
                  <a:cs typeface="Arial"/>
                </a:rPr>
                <a:t>0.0</a:t>
              </a:r>
              <a:endParaRPr lang="en-US" sz="1200" dirty="0">
                <a:latin typeface="Arial"/>
                <a:cs typeface="Arial"/>
              </a:endParaRPr>
            </a:p>
          </p:txBody>
        </p:sp>
        <p:sp>
          <p:nvSpPr>
            <p:cNvPr id="14" name="TextBox 13"/>
            <p:cNvSpPr txBox="1"/>
            <p:nvPr/>
          </p:nvSpPr>
          <p:spPr>
            <a:xfrm>
              <a:off x="5653203" y="5585050"/>
              <a:ext cx="300556" cy="184666"/>
            </a:xfrm>
            <a:prstGeom prst="rect">
              <a:avLst/>
            </a:prstGeom>
            <a:noFill/>
          </p:spPr>
          <p:txBody>
            <a:bodyPr wrap="square" lIns="0" tIns="0" rIns="0" bIns="0" rtlCol="0">
              <a:spAutoFit/>
            </a:bodyPr>
            <a:lstStyle/>
            <a:p>
              <a:pPr algn="ctr"/>
              <a:r>
                <a:rPr lang="en-US" sz="1200" dirty="0" smtClean="0">
                  <a:latin typeface="Arial"/>
                  <a:cs typeface="Arial"/>
                </a:rPr>
                <a:t>0.1</a:t>
              </a:r>
              <a:endParaRPr lang="en-US" sz="1200" dirty="0">
                <a:latin typeface="Arial"/>
                <a:cs typeface="Arial"/>
              </a:endParaRPr>
            </a:p>
          </p:txBody>
        </p:sp>
        <p:sp>
          <p:nvSpPr>
            <p:cNvPr id="15" name="TextBox 14"/>
            <p:cNvSpPr txBox="1"/>
            <p:nvPr/>
          </p:nvSpPr>
          <p:spPr>
            <a:xfrm>
              <a:off x="6407758"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0.125</a:t>
              </a:r>
              <a:endParaRPr lang="en-US" sz="1200" dirty="0">
                <a:latin typeface="Arial"/>
                <a:cs typeface="Arial"/>
              </a:endParaRPr>
            </a:p>
          </p:txBody>
        </p:sp>
        <p:sp>
          <p:nvSpPr>
            <p:cNvPr id="16" name="TextBox 15"/>
            <p:cNvSpPr txBox="1"/>
            <p:nvPr/>
          </p:nvSpPr>
          <p:spPr>
            <a:xfrm>
              <a:off x="7233481"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0.15</a:t>
              </a:r>
              <a:endParaRPr lang="en-US" sz="1200" dirty="0">
                <a:latin typeface="Arial"/>
                <a:cs typeface="Arial"/>
              </a:endParaRPr>
            </a:p>
          </p:txBody>
        </p:sp>
        <p:sp>
          <p:nvSpPr>
            <p:cNvPr id="17" name="TextBox 16"/>
            <p:cNvSpPr txBox="1"/>
            <p:nvPr/>
          </p:nvSpPr>
          <p:spPr>
            <a:xfrm>
              <a:off x="8031837"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0.175</a:t>
              </a:r>
              <a:endParaRPr lang="en-US" sz="1200" dirty="0">
                <a:latin typeface="Arial"/>
                <a:cs typeface="Arial"/>
              </a:endParaRPr>
            </a:p>
          </p:txBody>
        </p:sp>
        <p:sp>
          <p:nvSpPr>
            <p:cNvPr id="18" name="TextBox 17"/>
            <p:cNvSpPr txBox="1"/>
            <p:nvPr/>
          </p:nvSpPr>
          <p:spPr>
            <a:xfrm>
              <a:off x="8871443"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1.0</a:t>
              </a:r>
              <a:endParaRPr lang="en-US" sz="1200" dirty="0">
                <a:latin typeface="Arial"/>
                <a:cs typeface="Arial"/>
              </a:endParaRPr>
            </a:p>
          </p:txBody>
        </p:sp>
      </p:grpSp>
      <p:sp>
        <p:nvSpPr>
          <p:cNvPr id="21" name="Content Placeholder 2"/>
          <p:cNvSpPr txBox="1">
            <a:spLocks/>
          </p:cNvSpPr>
          <p:nvPr/>
        </p:nvSpPr>
        <p:spPr>
          <a:xfrm>
            <a:off x="2315606" y="745750"/>
            <a:ext cx="4571670"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smtClean="0">
                <a:solidFill>
                  <a:srgbClr val="0000FF"/>
                </a:solidFill>
                <a:latin typeface="Arial" panose="020B0604020202020204" pitchFamily="34" charset="0"/>
                <a:cs typeface="Arial" panose="020B0604020202020204" pitchFamily="34" charset="0"/>
              </a:rPr>
              <a:t>Winter</a:t>
            </a:r>
            <a:endParaRPr lang="en-US" sz="2800" b="1" dirty="0">
              <a:solidFill>
                <a:srgbClr val="0000FF"/>
              </a:solidFill>
              <a:latin typeface="Arial" panose="020B0604020202020204" pitchFamily="34" charset="0"/>
              <a:cs typeface="Arial" panose="020B0604020202020204" pitchFamily="34" charset="0"/>
            </a:endParaRPr>
          </a:p>
        </p:txBody>
      </p:sp>
      <p:sp>
        <p:nvSpPr>
          <p:cNvPr id="3" name="Freeform 2"/>
          <p:cNvSpPr/>
          <p:nvPr/>
        </p:nvSpPr>
        <p:spPr>
          <a:xfrm>
            <a:off x="1865577" y="2179668"/>
            <a:ext cx="1097822" cy="1244988"/>
          </a:xfrm>
          <a:custGeom>
            <a:avLst/>
            <a:gdLst>
              <a:gd name="connsiteX0" fmla="*/ 1097654 w 1097822"/>
              <a:gd name="connsiteY0" fmla="*/ 1244988 h 1244988"/>
              <a:gd name="connsiteX1" fmla="*/ 1078699 w 1097822"/>
              <a:gd name="connsiteY1" fmla="*/ 1150210 h 1244988"/>
              <a:gd name="connsiteX2" fmla="*/ 977608 w 1097822"/>
              <a:gd name="connsiteY2" fmla="*/ 897468 h 1244988"/>
              <a:gd name="connsiteX3" fmla="*/ 958654 w 1097822"/>
              <a:gd name="connsiteY3" fmla="*/ 821645 h 1244988"/>
              <a:gd name="connsiteX4" fmla="*/ 952336 w 1097822"/>
              <a:gd name="connsiteY4" fmla="*/ 783734 h 1244988"/>
              <a:gd name="connsiteX5" fmla="*/ 977608 w 1097822"/>
              <a:gd name="connsiteY5" fmla="*/ 657363 h 1244988"/>
              <a:gd name="connsiteX6" fmla="*/ 1053427 w 1097822"/>
              <a:gd name="connsiteY6" fmla="*/ 493080 h 1244988"/>
              <a:gd name="connsiteX7" fmla="*/ 1009199 w 1097822"/>
              <a:gd name="connsiteY7" fmla="*/ 322479 h 1244988"/>
              <a:gd name="connsiteX8" fmla="*/ 876517 w 1097822"/>
              <a:gd name="connsiteY8" fmla="*/ 189790 h 1244988"/>
              <a:gd name="connsiteX9" fmla="*/ 743835 w 1097822"/>
              <a:gd name="connsiteY9" fmla="*/ 132923 h 1244988"/>
              <a:gd name="connsiteX10" fmla="*/ 623790 w 1097822"/>
              <a:gd name="connsiteY10" fmla="*/ 120285 h 1244988"/>
              <a:gd name="connsiteX11" fmla="*/ 503744 w 1097822"/>
              <a:gd name="connsiteY11" fmla="*/ 113967 h 1244988"/>
              <a:gd name="connsiteX12" fmla="*/ 383699 w 1097822"/>
              <a:gd name="connsiteY12" fmla="*/ 107648 h 1244988"/>
              <a:gd name="connsiteX13" fmla="*/ 276289 w 1097822"/>
              <a:gd name="connsiteY13" fmla="*/ 76056 h 1244988"/>
              <a:gd name="connsiteX14" fmla="*/ 206789 w 1097822"/>
              <a:gd name="connsiteY14" fmla="*/ 50781 h 1244988"/>
              <a:gd name="connsiteX15" fmla="*/ 10925 w 1097822"/>
              <a:gd name="connsiteY15" fmla="*/ 6552 h 1244988"/>
              <a:gd name="connsiteX16" fmla="*/ 23562 w 1097822"/>
              <a:gd name="connsiteY16" fmla="*/ 233 h 124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822" h="1244988">
                <a:moveTo>
                  <a:pt x="1097654" y="1244988"/>
                </a:moveTo>
                <a:cubicBezTo>
                  <a:pt x="1098180" y="1226559"/>
                  <a:pt x="1098707" y="1208130"/>
                  <a:pt x="1078699" y="1150210"/>
                </a:cubicBezTo>
                <a:cubicBezTo>
                  <a:pt x="1058691" y="1092290"/>
                  <a:pt x="997616" y="952229"/>
                  <a:pt x="977608" y="897468"/>
                </a:cubicBezTo>
                <a:cubicBezTo>
                  <a:pt x="957600" y="842707"/>
                  <a:pt x="962866" y="840601"/>
                  <a:pt x="958654" y="821645"/>
                </a:cubicBezTo>
                <a:cubicBezTo>
                  <a:pt x="954442" y="802689"/>
                  <a:pt x="949177" y="811114"/>
                  <a:pt x="952336" y="783734"/>
                </a:cubicBezTo>
                <a:cubicBezTo>
                  <a:pt x="955495" y="756354"/>
                  <a:pt x="960759" y="705805"/>
                  <a:pt x="977608" y="657363"/>
                </a:cubicBezTo>
                <a:cubicBezTo>
                  <a:pt x="994456" y="608921"/>
                  <a:pt x="1048162" y="548894"/>
                  <a:pt x="1053427" y="493080"/>
                </a:cubicBezTo>
                <a:cubicBezTo>
                  <a:pt x="1058692" y="437266"/>
                  <a:pt x="1038684" y="373027"/>
                  <a:pt x="1009199" y="322479"/>
                </a:cubicBezTo>
                <a:cubicBezTo>
                  <a:pt x="979714" y="271931"/>
                  <a:pt x="920744" y="221383"/>
                  <a:pt x="876517" y="189790"/>
                </a:cubicBezTo>
                <a:cubicBezTo>
                  <a:pt x="832290" y="158197"/>
                  <a:pt x="785956" y="144507"/>
                  <a:pt x="743835" y="132923"/>
                </a:cubicBezTo>
                <a:cubicBezTo>
                  <a:pt x="701714" y="121339"/>
                  <a:pt x="663805" y="123444"/>
                  <a:pt x="623790" y="120285"/>
                </a:cubicBezTo>
                <a:cubicBezTo>
                  <a:pt x="583775" y="117126"/>
                  <a:pt x="503744" y="113967"/>
                  <a:pt x="503744" y="113967"/>
                </a:cubicBezTo>
                <a:cubicBezTo>
                  <a:pt x="463729" y="111861"/>
                  <a:pt x="421608" y="113966"/>
                  <a:pt x="383699" y="107648"/>
                </a:cubicBezTo>
                <a:cubicBezTo>
                  <a:pt x="345790" y="101330"/>
                  <a:pt x="305774" y="85534"/>
                  <a:pt x="276289" y="76056"/>
                </a:cubicBezTo>
                <a:cubicBezTo>
                  <a:pt x="246804" y="66578"/>
                  <a:pt x="251016" y="62365"/>
                  <a:pt x="206789" y="50781"/>
                </a:cubicBezTo>
                <a:cubicBezTo>
                  <a:pt x="162562" y="39197"/>
                  <a:pt x="41463" y="14977"/>
                  <a:pt x="10925" y="6552"/>
                </a:cubicBezTo>
                <a:cubicBezTo>
                  <a:pt x="-19613" y="-1873"/>
                  <a:pt x="23562" y="233"/>
                  <a:pt x="23562" y="233"/>
                </a:cubicBezTo>
              </a:path>
            </a:pathLst>
          </a:custGeom>
          <a:ln w="38100">
            <a:solidFill>
              <a:srgbClr val="0000FF"/>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1865577" y="2176493"/>
            <a:ext cx="67998" cy="138082"/>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865577" y="2141568"/>
            <a:ext cx="152400" cy="34925"/>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7415549" y="2982783"/>
            <a:ext cx="606278" cy="1249922"/>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783433" y="2558843"/>
            <a:ext cx="1285473" cy="923330"/>
          </a:xfrm>
          <a:prstGeom prst="rect">
            <a:avLst/>
          </a:prstGeom>
          <a:noFill/>
        </p:spPr>
        <p:txBody>
          <a:bodyPr wrap="square" rtlCol="0">
            <a:spAutoFit/>
          </a:bodyPr>
          <a:lstStyle/>
          <a:p>
            <a:pPr algn="ctr"/>
            <a:r>
              <a:rPr lang="en-US" b="1" dirty="0" smtClean="0">
                <a:solidFill>
                  <a:srgbClr val="0000FF"/>
                </a:solidFill>
                <a:latin typeface="Arial"/>
                <a:cs typeface="Arial"/>
              </a:rPr>
              <a:t>“Atlantic </a:t>
            </a:r>
            <a:r>
              <a:rPr lang="en-US" b="1" dirty="0">
                <a:solidFill>
                  <a:srgbClr val="0000FF"/>
                </a:solidFill>
                <a:latin typeface="Arial"/>
                <a:cs typeface="Arial"/>
              </a:rPr>
              <a:t>a</a:t>
            </a:r>
            <a:r>
              <a:rPr lang="en-US" b="1" dirty="0" smtClean="0">
                <a:solidFill>
                  <a:srgbClr val="0000FF"/>
                </a:solidFill>
                <a:latin typeface="Arial"/>
                <a:cs typeface="Arial"/>
              </a:rPr>
              <a:t>rctic front”</a:t>
            </a:r>
            <a:endParaRPr lang="en-US" dirty="0">
              <a:solidFill>
                <a:srgbClr val="0000FF"/>
              </a:solidFill>
              <a:latin typeface="Arial"/>
              <a:cs typeface="Arial"/>
            </a:endParaRPr>
          </a:p>
        </p:txBody>
      </p:sp>
      <p:sp>
        <p:nvSpPr>
          <p:cNvPr id="28" name="TextBox 27"/>
          <p:cNvSpPr txBox="1"/>
          <p:nvPr/>
        </p:nvSpPr>
        <p:spPr>
          <a:xfrm>
            <a:off x="7582090" y="1097373"/>
            <a:ext cx="1589987" cy="646331"/>
          </a:xfrm>
          <a:prstGeom prst="rect">
            <a:avLst/>
          </a:prstGeom>
          <a:noFill/>
        </p:spPr>
        <p:txBody>
          <a:bodyPr wrap="square" rtlCol="0">
            <a:spAutoFit/>
          </a:bodyPr>
          <a:lstStyle/>
          <a:p>
            <a:pPr algn="ctr"/>
            <a:r>
              <a:rPr lang="en-US" b="1" dirty="0" smtClean="0">
                <a:latin typeface="Arial"/>
                <a:cs typeface="Arial"/>
              </a:rPr>
              <a:t>A wintertime AFZ</a:t>
            </a:r>
            <a:endParaRPr lang="en-US" dirty="0">
              <a:latin typeface="Arial"/>
              <a:cs typeface="Arial"/>
            </a:endParaRPr>
          </a:p>
        </p:txBody>
      </p:sp>
      <p:cxnSp>
        <p:nvCxnSpPr>
          <p:cNvPr id="29" name="Straight Arrow Connector 28"/>
          <p:cNvCxnSpPr/>
          <p:nvPr/>
        </p:nvCxnSpPr>
        <p:spPr>
          <a:xfrm flipH="1">
            <a:off x="7772732" y="1743704"/>
            <a:ext cx="602686" cy="1815729"/>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Content Placeholder 2"/>
          <p:cNvSpPr txBox="1">
            <a:spLocks/>
          </p:cNvSpPr>
          <p:nvPr/>
        </p:nvSpPr>
        <p:spPr>
          <a:xfrm>
            <a:off x="49428" y="5664321"/>
            <a:ext cx="4513136"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panose="020B0604020202020204" pitchFamily="34" charset="0"/>
                <a:cs typeface="Arial" panose="020B0604020202020204" pitchFamily="34" charset="0"/>
              </a:rPr>
              <a:t>Percentage frequency of fronts in squares of 400,000 km</a:t>
            </a:r>
            <a:r>
              <a:rPr lang="en-US" sz="1400" baseline="30000" dirty="0" smtClean="0">
                <a:solidFill>
                  <a:srgbClr val="000000"/>
                </a:solidFill>
                <a:latin typeface="Arial" panose="020B0604020202020204" pitchFamily="34" charset="0"/>
                <a:cs typeface="Arial" panose="020B0604020202020204" pitchFamily="34" charset="0"/>
              </a:rPr>
              <a:t>2</a:t>
            </a:r>
            <a:r>
              <a:rPr lang="en-US" sz="1400" dirty="0" smtClean="0">
                <a:solidFill>
                  <a:srgbClr val="000000"/>
                </a:solidFill>
                <a:latin typeface="Arial" panose="020B0604020202020204" pitchFamily="34" charset="0"/>
                <a:cs typeface="Arial" panose="020B0604020202020204" pitchFamily="34" charset="0"/>
              </a:rPr>
              <a:t> during December–February of 1952–1957 based on analyzed fronts from Daily Series Synoptic Weather Maps from the U.S. Weather Bureau. Heavy lines denote axes of maximum frequency. Figure 1 adapted from Reed (1960).</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3" name="Content Placeholder 2"/>
          <p:cNvSpPr>
            <a:spLocks noGrp="1"/>
          </p:cNvSpPr>
          <p:nvPr>
            <p:ph idx="1"/>
          </p:nvPr>
        </p:nvSpPr>
        <p:spPr>
          <a:xfrm>
            <a:off x="4777017" y="5752346"/>
            <a:ext cx="4366983" cy="956727"/>
          </a:xfrm>
        </p:spPr>
        <p:txBody>
          <a:bodyPr anchor="ctr">
            <a:noAutofit/>
          </a:body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Frontal Frequency (mean number of fronts day</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for December–February of 1979–1998 using a thermal front parameter with 850-hPa temperature from NCEP-NCAR reanalysis. Figure 4 adapted from Serreze et al. (2001).</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39223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a:t>
            </a:r>
            <a:endParaRPr lang="en-US" sz="24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1-18 at 4.58.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8" y="1003042"/>
            <a:ext cx="4588282" cy="4306192"/>
          </a:xfrm>
          <a:prstGeom prst="rect">
            <a:avLst/>
          </a:prstGeom>
        </p:spPr>
      </p:pic>
      <p:sp>
        <p:nvSpPr>
          <p:cNvPr id="8" name="Content Placeholder 2"/>
          <p:cNvSpPr txBox="1">
            <a:spLocks/>
          </p:cNvSpPr>
          <p:nvPr/>
        </p:nvSpPr>
        <p:spPr>
          <a:xfrm>
            <a:off x="-9106" y="693918"/>
            <a:ext cx="457167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panose="020B0604020202020204" pitchFamily="34" charset="0"/>
                <a:cs typeface="Arial" panose="020B0604020202020204" pitchFamily="34" charset="0"/>
              </a:rPr>
              <a:t>Reed (1960)</a:t>
            </a:r>
            <a:endParaRPr lang="en-US" sz="1500" dirty="0">
              <a:latin typeface="Arial" panose="020B0604020202020204" pitchFamily="34" charset="0"/>
              <a:cs typeface="Arial" panose="020B0604020202020204" pitchFamily="34" charset="0"/>
            </a:endParaRPr>
          </a:p>
        </p:txBody>
      </p:sp>
      <p:grpSp>
        <p:nvGrpSpPr>
          <p:cNvPr id="16" name="Group 15"/>
          <p:cNvGrpSpPr/>
          <p:nvPr/>
        </p:nvGrpSpPr>
        <p:grpSpPr>
          <a:xfrm>
            <a:off x="4675712" y="5318770"/>
            <a:ext cx="4440664" cy="345650"/>
            <a:chOff x="4827471" y="5424066"/>
            <a:chExt cx="4440664" cy="345650"/>
          </a:xfrm>
        </p:grpSpPr>
        <p:pic>
          <p:nvPicPr>
            <p:cNvPr id="3" name="Picture 2" descr="Screen Shot 2018-01-18 at 5.01.41 PM.png"/>
            <p:cNvPicPr>
              <a:picLocks/>
            </p:cNvPicPr>
            <p:nvPr/>
          </p:nvPicPr>
          <p:blipFill rotWithShape="1">
            <a:blip r:embed="rId4">
              <a:extLst>
                <a:ext uri="{28A0092B-C50C-407E-A947-70E740481C1C}">
                  <a14:useLocalDpi xmlns:a14="http://schemas.microsoft.com/office/drawing/2010/main" val="0"/>
                </a:ext>
              </a:extLst>
            </a:blip>
            <a:srcRect l="11261" t="2855" r="60766" b="2135"/>
            <a:stretch/>
          </p:blipFill>
          <p:spPr>
            <a:xfrm rot="5400000">
              <a:off x="6938126" y="3458106"/>
              <a:ext cx="182880" cy="4114800"/>
            </a:xfrm>
            <a:prstGeom prst="rect">
              <a:avLst/>
            </a:prstGeom>
          </p:spPr>
        </p:pic>
        <p:sp>
          <p:nvSpPr>
            <p:cNvPr id="10" name="TextBox 9"/>
            <p:cNvSpPr txBox="1"/>
            <p:nvPr/>
          </p:nvSpPr>
          <p:spPr>
            <a:xfrm>
              <a:off x="4827471" y="5585050"/>
              <a:ext cx="300556" cy="184666"/>
            </a:xfrm>
            <a:prstGeom prst="rect">
              <a:avLst/>
            </a:prstGeom>
            <a:noFill/>
          </p:spPr>
          <p:txBody>
            <a:bodyPr wrap="square" lIns="0" tIns="0" rIns="0" bIns="0" rtlCol="0">
              <a:spAutoFit/>
            </a:bodyPr>
            <a:lstStyle/>
            <a:p>
              <a:pPr algn="ctr"/>
              <a:r>
                <a:rPr lang="en-US" sz="1200" dirty="0" smtClean="0">
                  <a:latin typeface="Arial"/>
                  <a:cs typeface="Arial"/>
                </a:rPr>
                <a:t>0.0</a:t>
              </a:r>
              <a:endParaRPr lang="en-US" sz="1200" dirty="0">
                <a:latin typeface="Arial"/>
                <a:cs typeface="Arial"/>
              </a:endParaRPr>
            </a:p>
          </p:txBody>
        </p:sp>
        <p:sp>
          <p:nvSpPr>
            <p:cNvPr id="11" name="TextBox 10"/>
            <p:cNvSpPr txBox="1"/>
            <p:nvPr/>
          </p:nvSpPr>
          <p:spPr>
            <a:xfrm>
              <a:off x="5653203" y="5585050"/>
              <a:ext cx="300556" cy="184666"/>
            </a:xfrm>
            <a:prstGeom prst="rect">
              <a:avLst/>
            </a:prstGeom>
            <a:noFill/>
          </p:spPr>
          <p:txBody>
            <a:bodyPr wrap="square" lIns="0" tIns="0" rIns="0" bIns="0" rtlCol="0">
              <a:spAutoFit/>
            </a:bodyPr>
            <a:lstStyle/>
            <a:p>
              <a:pPr algn="ctr"/>
              <a:r>
                <a:rPr lang="en-US" sz="1200" dirty="0" smtClean="0">
                  <a:latin typeface="Arial"/>
                  <a:cs typeface="Arial"/>
                </a:rPr>
                <a:t>0.1</a:t>
              </a:r>
              <a:endParaRPr lang="en-US" sz="1200" dirty="0">
                <a:latin typeface="Arial"/>
                <a:cs typeface="Arial"/>
              </a:endParaRPr>
            </a:p>
          </p:txBody>
        </p:sp>
        <p:sp>
          <p:nvSpPr>
            <p:cNvPr id="12" name="TextBox 11"/>
            <p:cNvSpPr txBox="1"/>
            <p:nvPr/>
          </p:nvSpPr>
          <p:spPr>
            <a:xfrm>
              <a:off x="6407758"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0.125</a:t>
              </a:r>
              <a:endParaRPr lang="en-US" sz="1200" dirty="0">
                <a:latin typeface="Arial"/>
                <a:cs typeface="Arial"/>
              </a:endParaRPr>
            </a:p>
          </p:txBody>
        </p:sp>
        <p:sp>
          <p:nvSpPr>
            <p:cNvPr id="13" name="TextBox 12"/>
            <p:cNvSpPr txBox="1"/>
            <p:nvPr/>
          </p:nvSpPr>
          <p:spPr>
            <a:xfrm>
              <a:off x="7233481"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0.15</a:t>
              </a:r>
              <a:endParaRPr lang="en-US" sz="1200" dirty="0">
                <a:latin typeface="Arial"/>
                <a:cs typeface="Arial"/>
              </a:endParaRPr>
            </a:p>
          </p:txBody>
        </p:sp>
        <p:sp>
          <p:nvSpPr>
            <p:cNvPr id="14" name="TextBox 13"/>
            <p:cNvSpPr txBox="1"/>
            <p:nvPr/>
          </p:nvSpPr>
          <p:spPr>
            <a:xfrm>
              <a:off x="8031837"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0.175</a:t>
              </a:r>
              <a:endParaRPr lang="en-US" sz="1200" dirty="0">
                <a:latin typeface="Arial"/>
                <a:cs typeface="Arial"/>
              </a:endParaRPr>
            </a:p>
          </p:txBody>
        </p:sp>
        <p:sp>
          <p:nvSpPr>
            <p:cNvPr id="15" name="TextBox 14"/>
            <p:cNvSpPr txBox="1"/>
            <p:nvPr/>
          </p:nvSpPr>
          <p:spPr>
            <a:xfrm>
              <a:off x="8871443"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1.0</a:t>
              </a:r>
              <a:endParaRPr lang="en-US" sz="1200" dirty="0">
                <a:latin typeface="Arial"/>
                <a:cs typeface="Arial"/>
              </a:endParaRPr>
            </a:p>
          </p:txBody>
        </p:sp>
      </p:grpSp>
      <p:sp>
        <p:nvSpPr>
          <p:cNvPr id="17" name="Content Placeholder 2"/>
          <p:cNvSpPr>
            <a:spLocks noGrp="1"/>
          </p:cNvSpPr>
          <p:nvPr>
            <p:ph idx="1"/>
          </p:nvPr>
        </p:nvSpPr>
        <p:spPr>
          <a:xfrm>
            <a:off x="4777017" y="5752346"/>
            <a:ext cx="4366983" cy="956727"/>
          </a:xfrm>
        </p:spPr>
        <p:txBody>
          <a:bodyPr anchor="ctr">
            <a:noAutofit/>
          </a:body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Frontal Frequency (mean number of fronts day</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for June–Augus</a:t>
            </a:r>
            <a:r>
              <a:rPr lang="en-US" sz="1400" dirty="0">
                <a:solidFill>
                  <a:srgbClr val="000000"/>
                </a:solidFill>
                <a:latin typeface="Arial" panose="020B0604020202020204" pitchFamily="34" charset="0"/>
                <a:cs typeface="Arial" panose="020B0604020202020204" pitchFamily="34" charset="0"/>
              </a:rPr>
              <a:t>t</a:t>
            </a:r>
            <a:r>
              <a:rPr lang="en-US" sz="1400" dirty="0" smtClean="0">
                <a:solidFill>
                  <a:srgbClr val="000000"/>
                </a:solidFill>
                <a:latin typeface="Arial" panose="020B0604020202020204" pitchFamily="34" charset="0"/>
                <a:cs typeface="Arial" panose="020B0604020202020204" pitchFamily="34" charset="0"/>
              </a:rPr>
              <a:t> of 1979–1998 using a thermal front parameter with 850-hPa temperature from NCEP-NCAR reanalysis. Figure 4 adapted from Serreze et al. (2001).</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49428" y="5664321"/>
            <a:ext cx="4513136"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Percentage frequency of fronts in squares of 400,000 km</a:t>
            </a:r>
            <a:r>
              <a:rPr lang="en-US" sz="1400" baseline="30000" dirty="0" smtClean="0">
                <a:solidFill>
                  <a:srgbClr val="000000"/>
                </a:solidFill>
                <a:latin typeface="Arial" panose="020B0604020202020204" pitchFamily="34" charset="0"/>
                <a:cs typeface="Arial" panose="020B0604020202020204" pitchFamily="34" charset="0"/>
              </a:rPr>
              <a:t>2</a:t>
            </a:r>
            <a:r>
              <a:rPr lang="en-US" sz="1400" dirty="0" smtClean="0">
                <a:solidFill>
                  <a:srgbClr val="000000"/>
                </a:solidFill>
                <a:latin typeface="Arial" panose="020B0604020202020204" pitchFamily="34" charset="0"/>
                <a:cs typeface="Arial" panose="020B0604020202020204" pitchFamily="34" charset="0"/>
              </a:rPr>
              <a:t> during June–August of 1952–1956 based on analyzed fronts from Daily Series Synoptic Weather Maps from the U.S. Weather Bureau</a:t>
            </a:r>
            <a:r>
              <a:rPr lang="en-US" sz="1400" dirty="0">
                <a:solidFill>
                  <a:srgbClr val="000000"/>
                </a:solidFill>
                <a:latin typeface="Arial" panose="020B0604020202020204" pitchFamily="34" charset="0"/>
                <a:cs typeface="Arial" panose="020B0604020202020204" pitchFamily="34" charset="0"/>
              </a:rPr>
              <a:t>. Heavy lines denote axes of maximum </a:t>
            </a:r>
            <a:r>
              <a:rPr lang="en-US" sz="1400" dirty="0" smtClean="0">
                <a:solidFill>
                  <a:srgbClr val="000000"/>
                </a:solidFill>
                <a:latin typeface="Arial" panose="020B0604020202020204" pitchFamily="34" charset="0"/>
                <a:cs typeface="Arial" panose="020B0604020202020204" pitchFamily="34" charset="0"/>
              </a:rPr>
              <a:t>frequency. Figure 2 adapted from Reed (1960).</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7" name="Picture 6" descr="Screen Shot 2018-01-18 at 5.00.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331" y="1003042"/>
            <a:ext cx="4334597" cy="4306192"/>
          </a:xfrm>
          <a:prstGeom prst="rect">
            <a:avLst/>
          </a:prstGeom>
          <a:scene3d>
            <a:camera prst="orthographicFront">
              <a:rot lat="0" lon="0" rev="5400000"/>
            </a:camera>
            <a:lightRig rig="threePt" dir="t"/>
          </a:scene3d>
        </p:spPr>
      </p:pic>
      <p:sp>
        <p:nvSpPr>
          <p:cNvPr id="19" name="Content Placeholder 2"/>
          <p:cNvSpPr txBox="1">
            <a:spLocks/>
          </p:cNvSpPr>
          <p:nvPr/>
        </p:nvSpPr>
        <p:spPr>
          <a:xfrm>
            <a:off x="2315606" y="745750"/>
            <a:ext cx="4571670"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smtClean="0">
                <a:solidFill>
                  <a:srgbClr val="800000"/>
                </a:solidFill>
                <a:latin typeface="Arial" panose="020B0604020202020204" pitchFamily="34" charset="0"/>
                <a:cs typeface="Arial" panose="020B0604020202020204" pitchFamily="34" charset="0"/>
              </a:rPr>
              <a:t>Summer</a:t>
            </a:r>
            <a:endParaRPr lang="en-US" sz="2800" b="1" dirty="0">
              <a:solidFill>
                <a:srgbClr val="80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675712" y="693918"/>
            <a:ext cx="441125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panose="020B0604020202020204" pitchFamily="34" charset="0"/>
                <a:cs typeface="Arial" panose="020B0604020202020204" pitchFamily="34" charset="0"/>
              </a:rPr>
              <a:t>Serreze et al. (2001)</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5374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a:t>
            </a:r>
            <a:endParaRPr lang="en-US" sz="24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1-18 at 4.58.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8" y="1003042"/>
            <a:ext cx="4588282" cy="4306192"/>
          </a:xfrm>
          <a:prstGeom prst="rect">
            <a:avLst/>
          </a:prstGeom>
        </p:spPr>
      </p:pic>
      <p:sp>
        <p:nvSpPr>
          <p:cNvPr id="8" name="Content Placeholder 2"/>
          <p:cNvSpPr txBox="1">
            <a:spLocks/>
          </p:cNvSpPr>
          <p:nvPr/>
        </p:nvSpPr>
        <p:spPr>
          <a:xfrm>
            <a:off x="-9106" y="693918"/>
            <a:ext cx="457167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panose="020B0604020202020204" pitchFamily="34" charset="0"/>
                <a:cs typeface="Arial" panose="020B0604020202020204" pitchFamily="34" charset="0"/>
              </a:rPr>
              <a:t>Reed (1960)</a:t>
            </a:r>
            <a:endParaRPr lang="en-US" sz="1500" dirty="0">
              <a:latin typeface="Arial" panose="020B0604020202020204" pitchFamily="34" charset="0"/>
              <a:cs typeface="Arial" panose="020B0604020202020204" pitchFamily="34" charset="0"/>
            </a:endParaRPr>
          </a:p>
        </p:txBody>
      </p:sp>
      <p:grpSp>
        <p:nvGrpSpPr>
          <p:cNvPr id="16" name="Group 15"/>
          <p:cNvGrpSpPr/>
          <p:nvPr/>
        </p:nvGrpSpPr>
        <p:grpSpPr>
          <a:xfrm>
            <a:off x="4675712" y="5318770"/>
            <a:ext cx="4440664" cy="345650"/>
            <a:chOff x="4827471" y="5424066"/>
            <a:chExt cx="4440664" cy="345650"/>
          </a:xfrm>
        </p:grpSpPr>
        <p:pic>
          <p:nvPicPr>
            <p:cNvPr id="3" name="Picture 2" descr="Screen Shot 2018-01-18 at 5.01.41 PM.png"/>
            <p:cNvPicPr>
              <a:picLocks/>
            </p:cNvPicPr>
            <p:nvPr/>
          </p:nvPicPr>
          <p:blipFill rotWithShape="1">
            <a:blip r:embed="rId4">
              <a:extLst>
                <a:ext uri="{28A0092B-C50C-407E-A947-70E740481C1C}">
                  <a14:useLocalDpi xmlns:a14="http://schemas.microsoft.com/office/drawing/2010/main" val="0"/>
                </a:ext>
              </a:extLst>
            </a:blip>
            <a:srcRect l="11261" t="2855" r="60766" b="2135"/>
            <a:stretch/>
          </p:blipFill>
          <p:spPr>
            <a:xfrm rot="5400000">
              <a:off x="6938126" y="3458106"/>
              <a:ext cx="182880" cy="4114800"/>
            </a:xfrm>
            <a:prstGeom prst="rect">
              <a:avLst/>
            </a:prstGeom>
          </p:spPr>
        </p:pic>
        <p:sp>
          <p:nvSpPr>
            <p:cNvPr id="10" name="TextBox 9"/>
            <p:cNvSpPr txBox="1"/>
            <p:nvPr/>
          </p:nvSpPr>
          <p:spPr>
            <a:xfrm>
              <a:off x="4827471" y="5585050"/>
              <a:ext cx="300556" cy="184666"/>
            </a:xfrm>
            <a:prstGeom prst="rect">
              <a:avLst/>
            </a:prstGeom>
            <a:noFill/>
          </p:spPr>
          <p:txBody>
            <a:bodyPr wrap="square" lIns="0" tIns="0" rIns="0" bIns="0" rtlCol="0">
              <a:spAutoFit/>
            </a:bodyPr>
            <a:lstStyle/>
            <a:p>
              <a:pPr algn="ctr"/>
              <a:r>
                <a:rPr lang="en-US" sz="1200" dirty="0" smtClean="0">
                  <a:latin typeface="Arial"/>
                  <a:cs typeface="Arial"/>
                </a:rPr>
                <a:t>0.0</a:t>
              </a:r>
              <a:endParaRPr lang="en-US" sz="1200" dirty="0">
                <a:latin typeface="Arial"/>
                <a:cs typeface="Arial"/>
              </a:endParaRPr>
            </a:p>
          </p:txBody>
        </p:sp>
        <p:sp>
          <p:nvSpPr>
            <p:cNvPr id="11" name="TextBox 10"/>
            <p:cNvSpPr txBox="1"/>
            <p:nvPr/>
          </p:nvSpPr>
          <p:spPr>
            <a:xfrm>
              <a:off x="5653203" y="5585050"/>
              <a:ext cx="300556" cy="184666"/>
            </a:xfrm>
            <a:prstGeom prst="rect">
              <a:avLst/>
            </a:prstGeom>
            <a:noFill/>
          </p:spPr>
          <p:txBody>
            <a:bodyPr wrap="square" lIns="0" tIns="0" rIns="0" bIns="0" rtlCol="0">
              <a:spAutoFit/>
            </a:bodyPr>
            <a:lstStyle/>
            <a:p>
              <a:pPr algn="ctr"/>
              <a:r>
                <a:rPr lang="en-US" sz="1200" dirty="0" smtClean="0">
                  <a:latin typeface="Arial"/>
                  <a:cs typeface="Arial"/>
                </a:rPr>
                <a:t>0.1</a:t>
              </a:r>
              <a:endParaRPr lang="en-US" sz="1200" dirty="0">
                <a:latin typeface="Arial"/>
                <a:cs typeface="Arial"/>
              </a:endParaRPr>
            </a:p>
          </p:txBody>
        </p:sp>
        <p:sp>
          <p:nvSpPr>
            <p:cNvPr id="12" name="TextBox 11"/>
            <p:cNvSpPr txBox="1"/>
            <p:nvPr/>
          </p:nvSpPr>
          <p:spPr>
            <a:xfrm>
              <a:off x="6407758"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0.125</a:t>
              </a:r>
              <a:endParaRPr lang="en-US" sz="1200" dirty="0">
                <a:latin typeface="Arial"/>
                <a:cs typeface="Arial"/>
              </a:endParaRPr>
            </a:p>
          </p:txBody>
        </p:sp>
        <p:sp>
          <p:nvSpPr>
            <p:cNvPr id="13" name="TextBox 12"/>
            <p:cNvSpPr txBox="1"/>
            <p:nvPr/>
          </p:nvSpPr>
          <p:spPr>
            <a:xfrm>
              <a:off x="7233481"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0.15</a:t>
              </a:r>
              <a:endParaRPr lang="en-US" sz="1200" dirty="0">
                <a:latin typeface="Arial"/>
                <a:cs typeface="Arial"/>
              </a:endParaRPr>
            </a:p>
          </p:txBody>
        </p:sp>
        <p:sp>
          <p:nvSpPr>
            <p:cNvPr id="14" name="TextBox 13"/>
            <p:cNvSpPr txBox="1"/>
            <p:nvPr/>
          </p:nvSpPr>
          <p:spPr>
            <a:xfrm>
              <a:off x="8031837"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0.175</a:t>
              </a:r>
              <a:endParaRPr lang="en-US" sz="1200" dirty="0">
                <a:latin typeface="Arial"/>
                <a:cs typeface="Arial"/>
              </a:endParaRPr>
            </a:p>
          </p:txBody>
        </p:sp>
        <p:sp>
          <p:nvSpPr>
            <p:cNvPr id="15" name="TextBox 14"/>
            <p:cNvSpPr txBox="1"/>
            <p:nvPr/>
          </p:nvSpPr>
          <p:spPr>
            <a:xfrm>
              <a:off x="8871443" y="5585050"/>
              <a:ext cx="396692" cy="184666"/>
            </a:xfrm>
            <a:prstGeom prst="rect">
              <a:avLst/>
            </a:prstGeom>
            <a:noFill/>
          </p:spPr>
          <p:txBody>
            <a:bodyPr wrap="square" lIns="0" tIns="0" rIns="0" bIns="0" rtlCol="0">
              <a:spAutoFit/>
            </a:bodyPr>
            <a:lstStyle/>
            <a:p>
              <a:pPr algn="ctr"/>
              <a:r>
                <a:rPr lang="en-US" sz="1200" dirty="0" smtClean="0">
                  <a:latin typeface="Arial"/>
                  <a:cs typeface="Arial"/>
                </a:rPr>
                <a:t>1.0</a:t>
              </a:r>
              <a:endParaRPr lang="en-US" sz="1200" dirty="0">
                <a:latin typeface="Arial"/>
                <a:cs typeface="Arial"/>
              </a:endParaRPr>
            </a:p>
          </p:txBody>
        </p:sp>
      </p:grpSp>
      <p:sp>
        <p:nvSpPr>
          <p:cNvPr id="17" name="Content Placeholder 2"/>
          <p:cNvSpPr>
            <a:spLocks noGrp="1"/>
          </p:cNvSpPr>
          <p:nvPr>
            <p:ph idx="1"/>
          </p:nvPr>
        </p:nvSpPr>
        <p:spPr>
          <a:xfrm>
            <a:off x="4777017" y="5752346"/>
            <a:ext cx="4366983" cy="956727"/>
          </a:xfrm>
        </p:spPr>
        <p:txBody>
          <a:bodyPr anchor="ctr">
            <a:noAutofit/>
          </a:body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Frontal Frequency (mean number of fronts day</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for June–Augus</a:t>
            </a:r>
            <a:r>
              <a:rPr lang="en-US" sz="1400" dirty="0">
                <a:solidFill>
                  <a:srgbClr val="000000"/>
                </a:solidFill>
                <a:latin typeface="Arial" panose="020B0604020202020204" pitchFamily="34" charset="0"/>
                <a:cs typeface="Arial" panose="020B0604020202020204" pitchFamily="34" charset="0"/>
              </a:rPr>
              <a:t>t</a:t>
            </a:r>
            <a:r>
              <a:rPr lang="en-US" sz="1400" dirty="0" smtClean="0">
                <a:solidFill>
                  <a:srgbClr val="000000"/>
                </a:solidFill>
                <a:latin typeface="Arial" panose="020B0604020202020204" pitchFamily="34" charset="0"/>
                <a:cs typeface="Arial" panose="020B0604020202020204" pitchFamily="34" charset="0"/>
              </a:rPr>
              <a:t> of 1979–1998 using a thermal front parameter with 850-hPa temperature from NCEP-NCAR reanalysis. Figure 4 adapted from Serreze et al. (2001).</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7" name="Picture 6" descr="Screen Shot 2018-01-18 at 5.00.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331" y="1003042"/>
            <a:ext cx="4334597" cy="4306192"/>
          </a:xfrm>
          <a:prstGeom prst="rect">
            <a:avLst/>
          </a:prstGeom>
          <a:scene3d>
            <a:camera prst="orthographicFront">
              <a:rot lat="0" lon="0" rev="5400000"/>
            </a:camera>
            <a:lightRig rig="threePt" dir="t"/>
          </a:scene3d>
        </p:spPr>
      </p:pic>
      <p:sp>
        <p:nvSpPr>
          <p:cNvPr id="19" name="Content Placeholder 2"/>
          <p:cNvSpPr txBox="1">
            <a:spLocks/>
          </p:cNvSpPr>
          <p:nvPr/>
        </p:nvSpPr>
        <p:spPr>
          <a:xfrm>
            <a:off x="2315606" y="745750"/>
            <a:ext cx="4571670"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smtClean="0">
                <a:solidFill>
                  <a:srgbClr val="800000"/>
                </a:solidFill>
                <a:latin typeface="Arial" panose="020B0604020202020204" pitchFamily="34" charset="0"/>
                <a:cs typeface="Arial" panose="020B0604020202020204" pitchFamily="34" charset="0"/>
              </a:rPr>
              <a:t>Summer</a:t>
            </a:r>
            <a:endParaRPr lang="en-US" sz="2800" b="1" dirty="0">
              <a:solidFill>
                <a:srgbClr val="80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675712" y="693918"/>
            <a:ext cx="441125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panose="020B0604020202020204" pitchFamily="34" charset="0"/>
                <a:cs typeface="Arial" panose="020B0604020202020204" pitchFamily="34" charset="0"/>
              </a:rPr>
              <a:t>Serreze et al. (2001)</a:t>
            </a:r>
            <a:endParaRPr lang="en-US" sz="1500" dirty="0">
              <a:latin typeface="Arial" panose="020B0604020202020204" pitchFamily="34" charset="0"/>
              <a:cs typeface="Arial" panose="020B0604020202020204" pitchFamily="34" charset="0"/>
            </a:endParaRPr>
          </a:p>
        </p:txBody>
      </p:sp>
      <p:sp>
        <p:nvSpPr>
          <p:cNvPr id="4" name="Freeform 3"/>
          <p:cNvSpPr/>
          <p:nvPr/>
        </p:nvSpPr>
        <p:spPr>
          <a:xfrm>
            <a:off x="1742175" y="2459789"/>
            <a:ext cx="913685" cy="1724527"/>
          </a:xfrm>
          <a:custGeom>
            <a:avLst/>
            <a:gdLst>
              <a:gd name="connsiteX0" fmla="*/ 793369 w 913685"/>
              <a:gd name="connsiteY0" fmla="*/ 0 h 1724527"/>
              <a:gd name="connsiteX1" fmla="*/ 704246 w 913685"/>
              <a:gd name="connsiteY1" fmla="*/ 84667 h 1724527"/>
              <a:gd name="connsiteX2" fmla="*/ 646316 w 913685"/>
              <a:gd name="connsiteY2" fmla="*/ 133685 h 1724527"/>
              <a:gd name="connsiteX3" fmla="*/ 566106 w 913685"/>
              <a:gd name="connsiteY3" fmla="*/ 173790 h 1724527"/>
              <a:gd name="connsiteX4" fmla="*/ 494807 w 913685"/>
              <a:gd name="connsiteY4" fmla="*/ 204983 h 1724527"/>
              <a:gd name="connsiteX5" fmla="*/ 374492 w 913685"/>
              <a:gd name="connsiteY5" fmla="*/ 245088 h 1724527"/>
              <a:gd name="connsiteX6" fmla="*/ 236351 w 913685"/>
              <a:gd name="connsiteY6" fmla="*/ 294106 h 1724527"/>
              <a:gd name="connsiteX7" fmla="*/ 116036 w 913685"/>
              <a:gd name="connsiteY7" fmla="*/ 387685 h 1724527"/>
              <a:gd name="connsiteX8" fmla="*/ 49193 w 913685"/>
              <a:gd name="connsiteY8" fmla="*/ 481264 h 1724527"/>
              <a:gd name="connsiteX9" fmla="*/ 22457 w 913685"/>
              <a:gd name="connsiteY9" fmla="*/ 565930 h 1724527"/>
              <a:gd name="connsiteX10" fmla="*/ 176 w 913685"/>
              <a:gd name="connsiteY10" fmla="*/ 686246 h 1724527"/>
              <a:gd name="connsiteX11" fmla="*/ 13544 w 913685"/>
              <a:gd name="connsiteY11" fmla="*/ 779825 h 1724527"/>
              <a:gd name="connsiteX12" fmla="*/ 40281 w 913685"/>
              <a:gd name="connsiteY12" fmla="*/ 864492 h 1724527"/>
              <a:gd name="connsiteX13" fmla="*/ 151685 w 913685"/>
              <a:gd name="connsiteY13" fmla="*/ 1114036 h 1724527"/>
              <a:gd name="connsiteX14" fmla="*/ 191790 w 913685"/>
              <a:gd name="connsiteY14" fmla="*/ 1198702 h 1724527"/>
              <a:gd name="connsiteX15" fmla="*/ 280913 w 913685"/>
              <a:gd name="connsiteY15" fmla="*/ 1368036 h 1724527"/>
              <a:gd name="connsiteX16" fmla="*/ 374492 w 913685"/>
              <a:gd name="connsiteY16" fmla="*/ 1497264 h 1724527"/>
              <a:gd name="connsiteX17" fmla="*/ 485895 w 913685"/>
              <a:gd name="connsiteY17" fmla="*/ 1595299 h 1724527"/>
              <a:gd name="connsiteX18" fmla="*/ 606211 w 913685"/>
              <a:gd name="connsiteY18" fmla="*/ 1662141 h 1724527"/>
              <a:gd name="connsiteX19" fmla="*/ 695334 w 913685"/>
              <a:gd name="connsiteY19" fmla="*/ 1697790 h 1724527"/>
              <a:gd name="connsiteX20" fmla="*/ 771088 w 913685"/>
              <a:gd name="connsiteY20" fmla="*/ 1715615 h 1724527"/>
              <a:gd name="connsiteX21" fmla="*/ 913685 w 913685"/>
              <a:gd name="connsiteY21" fmla="*/ 1724527 h 1724527"/>
              <a:gd name="connsiteX22" fmla="*/ 913685 w 913685"/>
              <a:gd name="connsiteY22" fmla="*/ 1724527 h 17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3685" h="1724527">
                <a:moveTo>
                  <a:pt x="793369" y="0"/>
                </a:moveTo>
                <a:cubicBezTo>
                  <a:pt x="761062" y="31193"/>
                  <a:pt x="728755" y="62386"/>
                  <a:pt x="704246" y="84667"/>
                </a:cubicBezTo>
                <a:cubicBezTo>
                  <a:pt x="679737" y="106948"/>
                  <a:pt x="669339" y="118831"/>
                  <a:pt x="646316" y="133685"/>
                </a:cubicBezTo>
                <a:cubicBezTo>
                  <a:pt x="623293" y="148539"/>
                  <a:pt x="591357" y="161907"/>
                  <a:pt x="566106" y="173790"/>
                </a:cubicBezTo>
                <a:cubicBezTo>
                  <a:pt x="540855" y="185673"/>
                  <a:pt x="526743" y="193100"/>
                  <a:pt x="494807" y="204983"/>
                </a:cubicBezTo>
                <a:cubicBezTo>
                  <a:pt x="462871" y="216866"/>
                  <a:pt x="417568" y="230234"/>
                  <a:pt x="374492" y="245088"/>
                </a:cubicBezTo>
                <a:cubicBezTo>
                  <a:pt x="331416" y="259942"/>
                  <a:pt x="279427" y="270340"/>
                  <a:pt x="236351" y="294106"/>
                </a:cubicBezTo>
                <a:cubicBezTo>
                  <a:pt x="193275" y="317872"/>
                  <a:pt x="147229" y="356492"/>
                  <a:pt x="116036" y="387685"/>
                </a:cubicBezTo>
                <a:cubicBezTo>
                  <a:pt x="84843" y="418878"/>
                  <a:pt x="64789" y="451557"/>
                  <a:pt x="49193" y="481264"/>
                </a:cubicBezTo>
                <a:cubicBezTo>
                  <a:pt x="33597" y="510971"/>
                  <a:pt x="30627" y="531766"/>
                  <a:pt x="22457" y="565930"/>
                </a:cubicBezTo>
                <a:cubicBezTo>
                  <a:pt x="14287" y="600094"/>
                  <a:pt x="1661" y="650597"/>
                  <a:pt x="176" y="686246"/>
                </a:cubicBezTo>
                <a:cubicBezTo>
                  <a:pt x="-1309" y="721895"/>
                  <a:pt x="6860" y="750117"/>
                  <a:pt x="13544" y="779825"/>
                </a:cubicBezTo>
                <a:cubicBezTo>
                  <a:pt x="20228" y="809533"/>
                  <a:pt x="17258" y="808790"/>
                  <a:pt x="40281" y="864492"/>
                </a:cubicBezTo>
                <a:cubicBezTo>
                  <a:pt x="63304" y="920194"/>
                  <a:pt x="126433" y="1058334"/>
                  <a:pt x="151685" y="1114036"/>
                </a:cubicBezTo>
                <a:cubicBezTo>
                  <a:pt x="176936" y="1169738"/>
                  <a:pt x="170252" y="1156369"/>
                  <a:pt x="191790" y="1198702"/>
                </a:cubicBezTo>
                <a:cubicBezTo>
                  <a:pt x="213328" y="1241035"/>
                  <a:pt x="250463" y="1318276"/>
                  <a:pt x="280913" y="1368036"/>
                </a:cubicBezTo>
                <a:cubicBezTo>
                  <a:pt x="311363" y="1417796"/>
                  <a:pt x="340328" y="1459387"/>
                  <a:pt x="374492" y="1497264"/>
                </a:cubicBezTo>
                <a:cubicBezTo>
                  <a:pt x="408656" y="1535141"/>
                  <a:pt x="447275" y="1567820"/>
                  <a:pt x="485895" y="1595299"/>
                </a:cubicBezTo>
                <a:cubicBezTo>
                  <a:pt x="524515" y="1622779"/>
                  <a:pt x="571305" y="1645059"/>
                  <a:pt x="606211" y="1662141"/>
                </a:cubicBezTo>
                <a:cubicBezTo>
                  <a:pt x="641117" y="1679223"/>
                  <a:pt x="667855" y="1688878"/>
                  <a:pt x="695334" y="1697790"/>
                </a:cubicBezTo>
                <a:cubicBezTo>
                  <a:pt x="722813" y="1706702"/>
                  <a:pt x="734696" y="1711159"/>
                  <a:pt x="771088" y="1715615"/>
                </a:cubicBezTo>
                <a:cubicBezTo>
                  <a:pt x="807480" y="1720071"/>
                  <a:pt x="913685" y="1724527"/>
                  <a:pt x="913685" y="1724527"/>
                </a:cubicBezTo>
                <a:lnTo>
                  <a:pt x="913685" y="1724527"/>
                </a:lnTo>
              </a:path>
            </a:pathLst>
          </a:custGeom>
          <a:ln w="38100">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H="1">
            <a:off x="2531087" y="4184316"/>
            <a:ext cx="113054" cy="89123"/>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0699" y="4088179"/>
            <a:ext cx="120705" cy="96137"/>
          </a:xfrm>
          <a:prstGeom prst="line">
            <a:avLst/>
          </a:prstGeom>
          <a:ln w="381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4" name="Freeform 23"/>
          <p:cNvSpPr/>
          <p:nvPr/>
        </p:nvSpPr>
        <p:spPr>
          <a:xfrm>
            <a:off x="6143715" y="2263470"/>
            <a:ext cx="1400321" cy="1787630"/>
          </a:xfrm>
          <a:custGeom>
            <a:avLst/>
            <a:gdLst>
              <a:gd name="connsiteX0" fmla="*/ 1400321 w 1400321"/>
              <a:gd name="connsiteY0" fmla="*/ 150898 h 1787630"/>
              <a:gd name="connsiteX1" fmla="*/ 1023119 w 1400321"/>
              <a:gd name="connsiteY1" fmla="*/ 0 h 1787630"/>
              <a:gd name="connsiteX2" fmla="*/ 293862 w 1400321"/>
              <a:gd name="connsiteY2" fmla="*/ 150898 h 1787630"/>
              <a:gd name="connsiteX3" fmla="*/ 42394 w 1400321"/>
              <a:gd name="connsiteY3" fmla="*/ 440119 h 1787630"/>
              <a:gd name="connsiteX4" fmla="*/ 4674 w 1400321"/>
              <a:gd name="connsiteY4" fmla="*/ 829939 h 1787630"/>
              <a:gd name="connsiteX5" fmla="*/ 92688 w 1400321"/>
              <a:gd name="connsiteY5" fmla="*/ 1295208 h 1787630"/>
              <a:gd name="connsiteX6" fmla="*/ 419596 w 1400321"/>
              <a:gd name="connsiteY6" fmla="*/ 1760477 h 1787630"/>
              <a:gd name="connsiteX7" fmla="*/ 407023 w 1400321"/>
              <a:gd name="connsiteY7" fmla="*/ 1735327 h 17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321" h="1787630">
                <a:moveTo>
                  <a:pt x="1400321" y="150898"/>
                </a:moveTo>
                <a:cubicBezTo>
                  <a:pt x="1303925" y="75449"/>
                  <a:pt x="1207529" y="0"/>
                  <a:pt x="1023119" y="0"/>
                </a:cubicBezTo>
                <a:cubicBezTo>
                  <a:pt x="838709" y="0"/>
                  <a:pt x="457316" y="77545"/>
                  <a:pt x="293862" y="150898"/>
                </a:cubicBezTo>
                <a:cubicBezTo>
                  <a:pt x="130408" y="224251"/>
                  <a:pt x="90592" y="326946"/>
                  <a:pt x="42394" y="440119"/>
                </a:cubicBezTo>
                <a:cubicBezTo>
                  <a:pt x="-5804" y="553292"/>
                  <a:pt x="-3708" y="687424"/>
                  <a:pt x="4674" y="829939"/>
                </a:cubicBezTo>
                <a:cubicBezTo>
                  <a:pt x="13056" y="972454"/>
                  <a:pt x="23534" y="1140118"/>
                  <a:pt x="92688" y="1295208"/>
                </a:cubicBezTo>
                <a:cubicBezTo>
                  <a:pt x="161842" y="1450298"/>
                  <a:pt x="367207" y="1687124"/>
                  <a:pt x="419596" y="1760477"/>
                </a:cubicBezTo>
                <a:cubicBezTo>
                  <a:pt x="471985" y="1833830"/>
                  <a:pt x="407023" y="1735327"/>
                  <a:pt x="407023" y="1735327"/>
                </a:cubicBezTo>
              </a:path>
            </a:pathLst>
          </a:custGeom>
          <a:ln w="444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6139887" y="2543481"/>
            <a:ext cx="1589987" cy="646331"/>
          </a:xfrm>
          <a:prstGeom prst="rect">
            <a:avLst/>
          </a:prstGeom>
          <a:noFill/>
        </p:spPr>
        <p:txBody>
          <a:bodyPr wrap="square" rtlCol="0">
            <a:spAutoFit/>
          </a:bodyPr>
          <a:lstStyle/>
          <a:p>
            <a:pPr algn="ctr"/>
            <a:r>
              <a:rPr lang="en-US" b="1" dirty="0" smtClean="0">
                <a:latin typeface="Arial"/>
                <a:cs typeface="Arial"/>
              </a:rPr>
              <a:t>Summertime</a:t>
            </a:r>
          </a:p>
          <a:p>
            <a:pPr algn="ctr"/>
            <a:r>
              <a:rPr lang="en-US" b="1" dirty="0" smtClean="0">
                <a:latin typeface="Arial"/>
                <a:cs typeface="Arial"/>
              </a:rPr>
              <a:t>AFZ</a:t>
            </a:r>
            <a:endParaRPr lang="en-US" dirty="0">
              <a:latin typeface="Arial"/>
              <a:cs typeface="Arial"/>
            </a:endParaRPr>
          </a:p>
        </p:txBody>
      </p:sp>
      <p:sp>
        <p:nvSpPr>
          <p:cNvPr id="26" name="Content Placeholder 2"/>
          <p:cNvSpPr txBox="1">
            <a:spLocks/>
          </p:cNvSpPr>
          <p:nvPr/>
        </p:nvSpPr>
        <p:spPr>
          <a:xfrm>
            <a:off x="49428" y="5664321"/>
            <a:ext cx="4513136"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Percentage frequency of fronts in squares of 400,000 km</a:t>
            </a:r>
            <a:r>
              <a:rPr lang="en-US" sz="1400" baseline="30000" dirty="0" smtClean="0">
                <a:solidFill>
                  <a:srgbClr val="000000"/>
                </a:solidFill>
                <a:latin typeface="Arial" panose="020B0604020202020204" pitchFamily="34" charset="0"/>
                <a:cs typeface="Arial" panose="020B0604020202020204" pitchFamily="34" charset="0"/>
              </a:rPr>
              <a:t>2</a:t>
            </a:r>
            <a:r>
              <a:rPr lang="en-US" sz="1400" dirty="0" smtClean="0">
                <a:solidFill>
                  <a:srgbClr val="000000"/>
                </a:solidFill>
                <a:latin typeface="Arial" panose="020B0604020202020204" pitchFamily="34" charset="0"/>
                <a:cs typeface="Arial" panose="020B0604020202020204" pitchFamily="34" charset="0"/>
              </a:rPr>
              <a:t> during June–August of 1952–1956 based on analyzed fronts from Daily Series Synoptic Weather Maps from the U.S. Weather Bureau</a:t>
            </a:r>
            <a:r>
              <a:rPr lang="en-US" sz="1400" dirty="0">
                <a:solidFill>
                  <a:srgbClr val="000000"/>
                </a:solidFill>
                <a:latin typeface="Arial" panose="020B0604020202020204" pitchFamily="34" charset="0"/>
                <a:cs typeface="Arial" panose="020B0604020202020204" pitchFamily="34" charset="0"/>
              </a:rPr>
              <a:t>. Heavy lines denote axes of maximum </a:t>
            </a:r>
            <a:r>
              <a:rPr lang="en-US" sz="1400" dirty="0" smtClean="0">
                <a:solidFill>
                  <a:srgbClr val="000000"/>
                </a:solidFill>
                <a:latin typeface="Arial" panose="020B0604020202020204" pitchFamily="34" charset="0"/>
                <a:cs typeface="Arial" panose="020B0604020202020204" pitchFamily="34" charset="0"/>
              </a:rPr>
              <a:t>frequency. Figure 2 adapted from Reed (1960).</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9388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3031" y="654712"/>
            <a:ext cx="3804068" cy="3823709"/>
            <a:chOff x="974483" y="657205"/>
            <a:chExt cx="3972824" cy="3993337"/>
          </a:xfrm>
        </p:grpSpPr>
        <p:pic>
          <p:nvPicPr>
            <p:cNvPr id="2" name="Picture 1" descr="Screen Shot 2018-01-21 at 12.35.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483" y="657205"/>
              <a:ext cx="3972824" cy="3993337"/>
            </a:xfrm>
            <a:prstGeom prst="rect">
              <a:avLst/>
            </a:prstGeom>
          </p:spPr>
        </p:pic>
        <p:sp>
          <p:nvSpPr>
            <p:cNvPr id="18" name="Rectangle 17"/>
            <p:cNvSpPr/>
            <p:nvPr/>
          </p:nvSpPr>
          <p:spPr>
            <a:xfrm>
              <a:off x="4331368" y="4264526"/>
              <a:ext cx="615939" cy="3860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Crawford and Serreze (2015)</a:t>
            </a:r>
            <a:endParaRPr lang="en-US" sz="1800" dirty="0">
              <a:latin typeface="Arial" panose="020B0604020202020204" pitchFamily="34" charset="0"/>
              <a:cs typeface="Arial" panose="020B0604020202020204" pitchFamily="34" charset="0"/>
            </a:endParaRPr>
          </a:p>
        </p:txBody>
      </p:sp>
      <p:pic>
        <p:nvPicPr>
          <p:cNvPr id="45" name="Picture 44" descr="Screen Shot 2018-01-21 at 12.26.26 PM.png"/>
          <p:cNvPicPr>
            <a:picLocks noChangeAspect="1"/>
          </p:cNvPicPr>
          <p:nvPr/>
        </p:nvPicPr>
        <p:blipFill rotWithShape="1">
          <a:blip r:embed="rId4">
            <a:extLst>
              <a:ext uri="{28A0092B-C50C-407E-A947-70E740481C1C}">
                <a14:useLocalDpi xmlns:a14="http://schemas.microsoft.com/office/drawing/2010/main" val="0"/>
              </a:ext>
            </a:extLst>
          </a:blip>
          <a:srcRect t="73126"/>
          <a:stretch/>
        </p:blipFill>
        <p:spPr>
          <a:xfrm>
            <a:off x="120312" y="6072596"/>
            <a:ext cx="5173579" cy="812050"/>
          </a:xfrm>
          <a:prstGeom prst="rect">
            <a:avLst/>
          </a:prstGeom>
        </p:spPr>
      </p:pic>
      <p:sp>
        <p:nvSpPr>
          <p:cNvPr id="23" name="Oval 22"/>
          <p:cNvSpPr/>
          <p:nvPr/>
        </p:nvSpPr>
        <p:spPr>
          <a:xfrm rot="2526412">
            <a:off x="2588494" y="3009286"/>
            <a:ext cx="2078902" cy="71918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213855" y="4795575"/>
            <a:ext cx="1614905" cy="1430301"/>
            <a:chOff x="29411" y="4025900"/>
            <a:chExt cx="3197629" cy="2832100"/>
          </a:xfrm>
        </p:grpSpPr>
        <p:pic>
          <p:nvPicPr>
            <p:cNvPr id="25" name="Picture 24" descr="Screen Shot 2018-01-21 at 12.23.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11" y="4025900"/>
              <a:ext cx="3149600" cy="2832100"/>
            </a:xfrm>
            <a:prstGeom prst="rect">
              <a:avLst/>
            </a:prstGeom>
          </p:spPr>
        </p:pic>
        <p:sp>
          <p:nvSpPr>
            <p:cNvPr id="26" name="Rectangle 25"/>
            <p:cNvSpPr/>
            <p:nvPr/>
          </p:nvSpPr>
          <p:spPr>
            <a:xfrm>
              <a:off x="2072106" y="5641474"/>
              <a:ext cx="1154934" cy="1216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7" name="Picture 26" descr="Screen Shot 2018-01-21 at 12.23.5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00" y="4154164"/>
            <a:ext cx="1937778" cy="619513"/>
          </a:xfrm>
          <a:prstGeom prst="rect">
            <a:avLst/>
          </a:prstGeom>
        </p:spPr>
      </p:pic>
      <p:pic>
        <p:nvPicPr>
          <p:cNvPr id="4" name="Picture 3" descr="Screen Shot 2018-01-21 at 12.41.11 PM.png"/>
          <p:cNvPicPr>
            <a:picLocks noChangeAspect="1"/>
          </p:cNvPicPr>
          <p:nvPr/>
        </p:nvPicPr>
        <p:blipFill rotWithShape="1">
          <a:blip r:embed="rId7">
            <a:extLst>
              <a:ext uri="{28A0092B-C50C-407E-A947-70E740481C1C}">
                <a14:useLocalDpi xmlns:a14="http://schemas.microsoft.com/office/drawing/2010/main" val="0"/>
              </a:ext>
            </a:extLst>
          </a:blip>
          <a:srcRect r="49254"/>
          <a:stretch/>
        </p:blipFill>
        <p:spPr>
          <a:xfrm>
            <a:off x="5320627" y="695804"/>
            <a:ext cx="3451594" cy="2980944"/>
          </a:xfrm>
          <a:prstGeom prst="rect">
            <a:avLst/>
          </a:prstGeom>
        </p:spPr>
      </p:pic>
      <p:pic>
        <p:nvPicPr>
          <p:cNvPr id="28" name="Picture 27" descr="Screen Shot 2018-01-21 at 12.41.11 PM.png"/>
          <p:cNvPicPr>
            <a:picLocks noChangeAspect="1"/>
          </p:cNvPicPr>
          <p:nvPr/>
        </p:nvPicPr>
        <p:blipFill rotWithShape="1">
          <a:blip r:embed="rId7">
            <a:extLst>
              <a:ext uri="{28A0092B-C50C-407E-A947-70E740481C1C}">
                <a14:useLocalDpi xmlns:a14="http://schemas.microsoft.com/office/drawing/2010/main" val="0"/>
              </a:ext>
            </a:extLst>
          </a:blip>
          <a:srcRect l="52339"/>
          <a:stretch/>
        </p:blipFill>
        <p:spPr>
          <a:xfrm>
            <a:off x="5491105" y="3772498"/>
            <a:ext cx="3241741" cy="2980944"/>
          </a:xfrm>
          <a:prstGeom prst="rect">
            <a:avLst/>
          </a:prstGeom>
        </p:spPr>
      </p:pic>
      <p:sp>
        <p:nvSpPr>
          <p:cNvPr id="29" name="Content Placeholder 2"/>
          <p:cNvSpPr txBox="1">
            <a:spLocks/>
          </p:cNvSpPr>
          <p:nvPr/>
        </p:nvSpPr>
        <p:spPr>
          <a:xfrm>
            <a:off x="1882991" y="4994775"/>
            <a:ext cx="3393844" cy="61921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AFZ strength quantified by 2-m temperature gradient magnitude. All quantities shown here are 1979–2012 monthly means from MERRA. Figures 3 and 6 adapted from Crawford and Serreze (2015).</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3474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86036" y="634525"/>
            <a:ext cx="3989628" cy="3989882"/>
            <a:chOff x="231525" y="1329575"/>
            <a:chExt cx="4835108" cy="4835419"/>
          </a:xfrm>
        </p:grpSpPr>
        <p:pic>
          <p:nvPicPr>
            <p:cNvPr id="12" name="Picture 11" descr="Screen Shot 2018-01-21 at 12.19.58 PM.png"/>
            <p:cNvPicPr>
              <a:picLocks noChangeAspect="1"/>
            </p:cNvPicPr>
            <p:nvPr/>
          </p:nvPicPr>
          <p:blipFill rotWithShape="1">
            <a:blip r:embed="rId3">
              <a:extLst>
                <a:ext uri="{28A0092B-C50C-407E-A947-70E740481C1C}">
                  <a14:useLocalDpi xmlns:a14="http://schemas.microsoft.com/office/drawing/2010/main" val="0"/>
                </a:ext>
              </a:extLst>
            </a:blip>
            <a:srcRect r="20798"/>
            <a:stretch/>
          </p:blipFill>
          <p:spPr>
            <a:xfrm>
              <a:off x="231525" y="1329575"/>
              <a:ext cx="4835107" cy="4665577"/>
            </a:xfrm>
            <a:prstGeom prst="rect">
              <a:avLst/>
            </a:prstGeom>
          </p:spPr>
        </p:pic>
        <p:sp>
          <p:nvSpPr>
            <p:cNvPr id="13" name="Rectangle 12"/>
            <p:cNvSpPr/>
            <p:nvPr/>
          </p:nvSpPr>
          <p:spPr>
            <a:xfrm>
              <a:off x="4037263" y="5494421"/>
              <a:ext cx="1029369" cy="670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465053" y="1499415"/>
              <a:ext cx="601580" cy="1414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Crawford and Serreze (2015)</a:t>
            </a:r>
            <a:endParaRPr lang="en-US" sz="1800" dirty="0">
              <a:latin typeface="Arial" panose="020B0604020202020204" pitchFamily="34" charset="0"/>
              <a:cs typeface="Arial" panose="020B0604020202020204" pitchFamily="34" charset="0"/>
            </a:endParaRPr>
          </a:p>
        </p:txBody>
      </p:sp>
      <p:pic>
        <p:nvPicPr>
          <p:cNvPr id="22" name="Picture 21" descr="Screen Shot 2018-01-21 at 12.26.26 PM.png"/>
          <p:cNvPicPr>
            <a:picLocks noChangeAspect="1"/>
          </p:cNvPicPr>
          <p:nvPr/>
        </p:nvPicPr>
        <p:blipFill rotWithShape="1">
          <a:blip r:embed="rId4">
            <a:extLst>
              <a:ext uri="{28A0092B-C50C-407E-A947-70E740481C1C}">
                <a14:useLocalDpi xmlns:a14="http://schemas.microsoft.com/office/drawing/2010/main" val="0"/>
              </a:ext>
            </a:extLst>
          </a:blip>
          <a:srcRect r="50247" b="26954"/>
          <a:stretch/>
        </p:blipFill>
        <p:spPr>
          <a:xfrm>
            <a:off x="5370793" y="709172"/>
            <a:ext cx="3475841" cy="2980512"/>
          </a:xfrm>
          <a:prstGeom prst="rect">
            <a:avLst/>
          </a:prstGeom>
        </p:spPr>
      </p:pic>
      <p:pic>
        <p:nvPicPr>
          <p:cNvPr id="46" name="Picture 45" descr="Screen Shot 2018-01-21 at 12.26.26 PM.png"/>
          <p:cNvPicPr>
            <a:picLocks noChangeAspect="1"/>
          </p:cNvPicPr>
          <p:nvPr/>
        </p:nvPicPr>
        <p:blipFill rotWithShape="1">
          <a:blip r:embed="rId4">
            <a:extLst>
              <a:ext uri="{28A0092B-C50C-407E-A947-70E740481C1C}">
                <a14:useLocalDpi xmlns:a14="http://schemas.microsoft.com/office/drawing/2010/main" val="0"/>
              </a:ext>
            </a:extLst>
          </a:blip>
          <a:srcRect l="50280" r="2716" b="26954"/>
          <a:stretch/>
        </p:blipFill>
        <p:spPr>
          <a:xfrm>
            <a:off x="5448019" y="3811904"/>
            <a:ext cx="3280930" cy="2977893"/>
          </a:xfrm>
          <a:prstGeom prst="rect">
            <a:avLst/>
          </a:prstGeom>
        </p:spPr>
      </p:pic>
      <p:sp>
        <p:nvSpPr>
          <p:cNvPr id="23" name="Oval 22"/>
          <p:cNvSpPr/>
          <p:nvPr/>
        </p:nvSpPr>
        <p:spPr>
          <a:xfrm rot="1034243">
            <a:off x="629632" y="1970577"/>
            <a:ext cx="2281911" cy="71918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descr="Screen Shot 2018-01-21 at 12.26.26 PM.png"/>
          <p:cNvPicPr>
            <a:picLocks noChangeAspect="1"/>
          </p:cNvPicPr>
          <p:nvPr/>
        </p:nvPicPr>
        <p:blipFill rotWithShape="1">
          <a:blip r:embed="rId4">
            <a:extLst>
              <a:ext uri="{28A0092B-C50C-407E-A947-70E740481C1C}">
                <a14:useLocalDpi xmlns:a14="http://schemas.microsoft.com/office/drawing/2010/main" val="0"/>
              </a:ext>
            </a:extLst>
          </a:blip>
          <a:srcRect t="73126"/>
          <a:stretch/>
        </p:blipFill>
        <p:spPr>
          <a:xfrm>
            <a:off x="120312" y="6072596"/>
            <a:ext cx="5173579" cy="812050"/>
          </a:xfrm>
          <a:prstGeom prst="rect">
            <a:avLst/>
          </a:prstGeom>
        </p:spPr>
      </p:pic>
      <p:grpSp>
        <p:nvGrpSpPr>
          <p:cNvPr id="50" name="Group 49"/>
          <p:cNvGrpSpPr/>
          <p:nvPr/>
        </p:nvGrpSpPr>
        <p:grpSpPr>
          <a:xfrm>
            <a:off x="213855" y="4795575"/>
            <a:ext cx="1614905" cy="1430301"/>
            <a:chOff x="29411" y="4025900"/>
            <a:chExt cx="3197629" cy="2832100"/>
          </a:xfrm>
        </p:grpSpPr>
        <p:pic>
          <p:nvPicPr>
            <p:cNvPr id="51" name="Picture 50" descr="Screen Shot 2018-01-21 at 12.23.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11" y="4025900"/>
              <a:ext cx="3149600" cy="2832100"/>
            </a:xfrm>
            <a:prstGeom prst="rect">
              <a:avLst/>
            </a:prstGeom>
          </p:spPr>
        </p:pic>
        <p:sp>
          <p:nvSpPr>
            <p:cNvPr id="52" name="Rectangle 51"/>
            <p:cNvSpPr/>
            <p:nvPr/>
          </p:nvSpPr>
          <p:spPr>
            <a:xfrm>
              <a:off x="2072106" y="5641474"/>
              <a:ext cx="1154934" cy="1216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3" name="Picture 52" descr="Screen Shot 2018-01-21 at 12.23.5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00" y="4154164"/>
            <a:ext cx="1937778" cy="619513"/>
          </a:xfrm>
          <a:prstGeom prst="rect">
            <a:avLst/>
          </a:prstGeom>
        </p:spPr>
      </p:pic>
      <p:sp>
        <p:nvSpPr>
          <p:cNvPr id="18" name="Content Placeholder 2"/>
          <p:cNvSpPr txBox="1">
            <a:spLocks/>
          </p:cNvSpPr>
          <p:nvPr/>
        </p:nvSpPr>
        <p:spPr>
          <a:xfrm>
            <a:off x="1882991" y="4994775"/>
            <a:ext cx="3393844" cy="61921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AFZ strength quantified by 2-m temperature gradient magnitude. All quantities shown here are 1979–2012 monthly means from MERRA. Figures 3 and 5 adapted from Crawford and Serreze (2015).</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6729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467192"/>
          </a:xfrm>
        </p:spPr>
        <p:txBody>
          <a:bodyPr>
            <a:normAutofit fontScale="77500" lnSpcReduction="20000"/>
          </a:bodyPr>
          <a:lstStyle/>
          <a:p>
            <a:r>
              <a:rPr lang="en-US" sz="2800" b="1" dirty="0" smtClean="0">
                <a:latin typeface="Arial" panose="020B0604020202020204" pitchFamily="34" charset="0"/>
                <a:cs typeface="Arial" panose="020B0604020202020204" pitchFamily="34" charset="0"/>
              </a:rPr>
              <a:t>AMS Glossary Definitions:</a:t>
            </a:r>
          </a:p>
          <a:p>
            <a:endParaRPr lang="en-US" sz="2400" dirty="0">
              <a:latin typeface="Arial" panose="020B0604020202020204" pitchFamily="34" charset="0"/>
              <a:cs typeface="Arial" panose="020B0604020202020204" pitchFamily="34" charset="0"/>
            </a:endParaRPr>
          </a:p>
          <a:p>
            <a:pPr lvl="1"/>
            <a:r>
              <a:rPr lang="en-US" sz="2500" b="1" dirty="0" smtClean="0">
                <a:latin typeface="Arial" panose="020B0604020202020204" pitchFamily="34" charset="0"/>
                <a:cs typeface="Arial" panose="020B0604020202020204" pitchFamily="34" charset="0"/>
              </a:rPr>
              <a:t>Arctic front: </a:t>
            </a:r>
            <a:r>
              <a:rPr lang="en-US" sz="2500" dirty="0" smtClean="0">
                <a:latin typeface="Arial" panose="020B0604020202020204" pitchFamily="34" charset="0"/>
                <a:cs typeface="Arial" panose="020B0604020202020204" pitchFamily="34" charset="0"/>
              </a:rPr>
              <a:t>“The </a:t>
            </a:r>
            <a:r>
              <a:rPr lang="en-US" sz="2500" dirty="0" err="1" smtClean="0">
                <a:latin typeface="Arial" panose="020B0604020202020204" pitchFamily="34" charset="0"/>
                <a:cs typeface="Arial" panose="020B0604020202020204" pitchFamily="34" charset="0"/>
              </a:rPr>
              <a:t>semipermanent</a:t>
            </a:r>
            <a:r>
              <a:rPr lang="en-US" sz="2500" dirty="0" smtClean="0">
                <a:latin typeface="Arial" panose="020B0604020202020204" pitchFamily="34" charset="0"/>
                <a:cs typeface="Arial" panose="020B0604020202020204" pitchFamily="34" charset="0"/>
              </a:rPr>
              <a:t>, </a:t>
            </a:r>
            <a:r>
              <a:rPr lang="en-US" sz="2500" dirty="0" err="1" smtClean="0">
                <a:latin typeface="Arial" panose="020B0604020202020204" pitchFamily="34" charset="0"/>
                <a:cs typeface="Arial" panose="020B0604020202020204" pitchFamily="34" charset="0"/>
              </a:rPr>
              <a:t>semicontinuous</a:t>
            </a:r>
            <a:r>
              <a:rPr lang="en-US" sz="2500" dirty="0" smtClean="0">
                <a:latin typeface="Arial" panose="020B0604020202020204" pitchFamily="34" charset="0"/>
                <a:cs typeface="Arial" panose="020B0604020202020204" pitchFamily="34" charset="0"/>
              </a:rPr>
              <a:t> front between the deep, cold </a:t>
            </a:r>
            <a:r>
              <a:rPr lang="en-US" sz="2500" b="1" dirty="0" smtClean="0">
                <a:solidFill>
                  <a:srgbClr val="660066"/>
                </a:solidFill>
                <a:latin typeface="Arial" panose="020B0604020202020204" pitchFamily="34" charset="0"/>
                <a:cs typeface="Arial" panose="020B0604020202020204" pitchFamily="34" charset="0"/>
              </a:rPr>
              <a:t>arctic air </a:t>
            </a:r>
            <a:r>
              <a:rPr lang="en-US" sz="2500" dirty="0" smtClean="0">
                <a:latin typeface="Arial" panose="020B0604020202020204" pitchFamily="34" charset="0"/>
                <a:cs typeface="Arial" panose="020B0604020202020204" pitchFamily="34" charset="0"/>
              </a:rPr>
              <a:t>and the shallower, basically less cold </a:t>
            </a:r>
            <a:r>
              <a:rPr lang="en-US" sz="2500" b="1" dirty="0" smtClean="0">
                <a:solidFill>
                  <a:srgbClr val="0000FF"/>
                </a:solidFill>
                <a:latin typeface="Arial" panose="020B0604020202020204" pitchFamily="34" charset="0"/>
                <a:cs typeface="Arial" panose="020B0604020202020204" pitchFamily="34" charset="0"/>
              </a:rPr>
              <a:t>polar air </a:t>
            </a:r>
            <a:r>
              <a:rPr lang="en-US" sz="2500" dirty="0" smtClean="0">
                <a:latin typeface="Arial" panose="020B0604020202020204" pitchFamily="34" charset="0"/>
                <a:cs typeface="Arial" panose="020B0604020202020204" pitchFamily="34" charset="0"/>
              </a:rPr>
              <a:t>of northern latitudes”</a:t>
            </a:r>
          </a:p>
          <a:p>
            <a:pPr lvl="1"/>
            <a:endParaRPr lang="en-US" sz="2500" dirty="0" smtClean="0">
              <a:latin typeface="Arial" panose="020B0604020202020204" pitchFamily="34" charset="0"/>
              <a:cs typeface="Arial" panose="020B0604020202020204" pitchFamily="34" charset="0"/>
            </a:endParaRPr>
          </a:p>
          <a:p>
            <a:pPr lvl="1"/>
            <a:r>
              <a:rPr lang="en-US" sz="2500" b="1" dirty="0" smtClean="0">
                <a:latin typeface="Arial" panose="020B0604020202020204" pitchFamily="34" charset="0"/>
                <a:cs typeface="Arial" panose="020B0604020202020204" pitchFamily="34" charset="0"/>
              </a:rPr>
              <a:t>Polar front:</a:t>
            </a:r>
            <a:r>
              <a:rPr lang="en-US" sz="2500" dirty="0" smtClean="0">
                <a:latin typeface="Arial" panose="020B0604020202020204" pitchFamily="34" charset="0"/>
                <a:cs typeface="Arial" panose="020B0604020202020204" pitchFamily="34" charset="0"/>
              </a:rPr>
              <a:t> “According to the polar-front theory, the </a:t>
            </a:r>
            <a:r>
              <a:rPr lang="en-US" sz="2500" dirty="0" err="1" smtClean="0">
                <a:latin typeface="Arial" panose="020B0604020202020204" pitchFamily="34" charset="0"/>
                <a:cs typeface="Arial" panose="020B0604020202020204" pitchFamily="34" charset="0"/>
              </a:rPr>
              <a:t>semipermenant</a:t>
            </a:r>
            <a:r>
              <a:rPr lang="en-US" sz="2500" dirty="0" smtClean="0">
                <a:latin typeface="Arial" panose="020B0604020202020204" pitchFamily="34" charset="0"/>
                <a:cs typeface="Arial" panose="020B0604020202020204" pitchFamily="34" charset="0"/>
              </a:rPr>
              <a:t>, </a:t>
            </a:r>
            <a:r>
              <a:rPr lang="en-US" sz="2500" dirty="0" err="1" smtClean="0">
                <a:latin typeface="Arial" panose="020B0604020202020204" pitchFamily="34" charset="0"/>
                <a:cs typeface="Arial" panose="020B0604020202020204" pitchFamily="34" charset="0"/>
              </a:rPr>
              <a:t>semicontinuous</a:t>
            </a:r>
            <a:r>
              <a:rPr lang="en-US" sz="2500" dirty="0" smtClean="0">
                <a:latin typeface="Arial" panose="020B0604020202020204" pitchFamily="34" charset="0"/>
                <a:cs typeface="Arial" panose="020B0604020202020204" pitchFamily="34" charset="0"/>
              </a:rPr>
              <a:t> front separating air masses of tropical and </a:t>
            </a:r>
            <a:r>
              <a:rPr lang="en-US" sz="2500" b="1" dirty="0" smtClean="0">
                <a:solidFill>
                  <a:srgbClr val="0000FF"/>
                </a:solidFill>
                <a:latin typeface="Arial" panose="020B0604020202020204" pitchFamily="34" charset="0"/>
                <a:cs typeface="Arial" panose="020B0604020202020204" pitchFamily="34" charset="0"/>
              </a:rPr>
              <a:t>polar air</a:t>
            </a:r>
            <a:r>
              <a:rPr lang="en-US" sz="2500" dirty="0" smtClean="0">
                <a:latin typeface="Arial" panose="020B0604020202020204" pitchFamily="34" charset="0"/>
                <a:cs typeface="Arial" panose="020B0604020202020204" pitchFamily="34" charset="0"/>
              </a:rPr>
              <a:t>.”</a:t>
            </a:r>
          </a:p>
          <a:p>
            <a:pPr lvl="1"/>
            <a:endParaRPr lang="en-US" sz="2500" dirty="0" smtClean="0">
              <a:latin typeface="Arial" panose="020B0604020202020204" pitchFamily="34" charset="0"/>
              <a:cs typeface="Arial" panose="020B0604020202020204" pitchFamily="34" charset="0"/>
            </a:endParaRPr>
          </a:p>
          <a:p>
            <a:pPr lvl="1"/>
            <a:r>
              <a:rPr lang="en-US" sz="2500" b="1" dirty="0" smtClean="0">
                <a:solidFill>
                  <a:srgbClr val="660066"/>
                </a:solidFill>
                <a:latin typeface="Arial" panose="020B0604020202020204" pitchFamily="34" charset="0"/>
                <a:cs typeface="Arial" panose="020B0604020202020204" pitchFamily="34" charset="0"/>
              </a:rPr>
              <a:t>Arctic air: </a:t>
            </a:r>
            <a:r>
              <a:rPr lang="en-US" sz="2500" dirty="0" smtClean="0">
                <a:latin typeface="Arial" panose="020B0604020202020204" pitchFamily="34" charset="0"/>
                <a:cs typeface="Arial" panose="020B0604020202020204" pitchFamily="34" charset="0"/>
              </a:rPr>
              <a:t>“A type of air mass with characteristics developed mostly in winter over arctic surfaces of ice and snow. Arctic air is cold aloft and extends to great heights, but the surface temperatures are often higher than those of </a:t>
            </a:r>
            <a:r>
              <a:rPr lang="en-US" sz="2500" b="1" dirty="0" smtClean="0">
                <a:solidFill>
                  <a:srgbClr val="0000FF"/>
                </a:solidFill>
                <a:latin typeface="Arial" panose="020B0604020202020204" pitchFamily="34" charset="0"/>
                <a:cs typeface="Arial" panose="020B0604020202020204" pitchFamily="34" charset="0"/>
              </a:rPr>
              <a:t>polar air</a:t>
            </a:r>
            <a:r>
              <a:rPr lang="en-US" sz="2500" dirty="0" smtClean="0">
                <a:latin typeface="Arial" panose="020B0604020202020204" pitchFamily="34" charset="0"/>
                <a:cs typeface="Arial" panose="020B0604020202020204" pitchFamily="34" charset="0"/>
              </a:rPr>
              <a:t>.”</a:t>
            </a:r>
            <a:endParaRPr lang="en-US" sz="2500" dirty="0">
              <a:latin typeface="Arial" panose="020B0604020202020204" pitchFamily="34" charset="0"/>
              <a:cs typeface="Arial" panose="020B0604020202020204" pitchFamily="34" charset="0"/>
            </a:endParaRPr>
          </a:p>
          <a:p>
            <a:pPr lvl="1"/>
            <a:endParaRPr lang="en-US" sz="2500" dirty="0" smtClean="0">
              <a:latin typeface="Arial" panose="020B0604020202020204" pitchFamily="34" charset="0"/>
              <a:cs typeface="Arial" panose="020B0604020202020204" pitchFamily="34" charset="0"/>
            </a:endParaRPr>
          </a:p>
          <a:p>
            <a:pPr lvl="1"/>
            <a:r>
              <a:rPr lang="en-US" sz="2500" b="1" dirty="0" smtClean="0">
                <a:solidFill>
                  <a:srgbClr val="0000FF"/>
                </a:solidFill>
                <a:latin typeface="Arial" panose="020B0604020202020204" pitchFamily="34" charset="0"/>
                <a:cs typeface="Arial" panose="020B0604020202020204" pitchFamily="34" charset="0"/>
              </a:rPr>
              <a:t>Polar air</a:t>
            </a:r>
            <a:r>
              <a:rPr lang="en-US" sz="2500" dirty="0" smtClean="0">
                <a:latin typeface="Arial" panose="020B0604020202020204" pitchFamily="34" charset="0"/>
                <a:cs typeface="Arial" panose="020B0604020202020204" pitchFamily="34" charset="0"/>
              </a:rPr>
              <a:t>: “A type of air mass with characteristics developed over high latitudes, especially within the </a:t>
            </a:r>
            <a:r>
              <a:rPr lang="en-US" sz="2500" dirty="0" err="1" smtClean="0">
                <a:latin typeface="Arial" panose="020B0604020202020204" pitchFamily="34" charset="0"/>
                <a:cs typeface="Arial" panose="020B0604020202020204" pitchFamily="34" charset="0"/>
              </a:rPr>
              <a:t>subpolar</a:t>
            </a:r>
            <a:r>
              <a:rPr lang="en-US" sz="2500" dirty="0" smtClean="0">
                <a:latin typeface="Arial" panose="020B0604020202020204" pitchFamily="34" charset="0"/>
                <a:cs typeface="Arial" panose="020B0604020202020204" pitchFamily="34" charset="0"/>
              </a:rPr>
              <a:t> highs. Continental polar air (</a:t>
            </a:r>
            <a:r>
              <a:rPr lang="en-US" sz="2500" dirty="0" err="1" smtClean="0">
                <a:latin typeface="Arial" panose="020B0604020202020204" pitchFamily="34" charset="0"/>
                <a:cs typeface="Arial" panose="020B0604020202020204" pitchFamily="34" charset="0"/>
              </a:rPr>
              <a:t>cP</a:t>
            </a:r>
            <a:r>
              <a:rPr lang="en-US" sz="2500" dirty="0" smtClean="0">
                <a:latin typeface="Arial" panose="020B0604020202020204" pitchFamily="34" charset="0"/>
                <a:cs typeface="Arial" panose="020B0604020202020204" pitchFamily="34" charset="0"/>
              </a:rPr>
              <a:t>) has low surface temperature, low moisture content, and, especially in its source regions, great stability in the lower layers. It is shallow in comparison with arctic air.”</a:t>
            </a:r>
            <a:endParaRPr lang="en-US" sz="2500" dirty="0">
              <a:latin typeface="Arial" panose="020B0604020202020204" pitchFamily="34" charset="0"/>
              <a:cs typeface="Arial" panose="020B0604020202020204" pitchFamily="34" charset="0"/>
            </a:endParaRPr>
          </a:p>
          <a:p>
            <a:pPr marL="0" indent="0">
              <a:buNone/>
            </a:pPr>
            <a:endParaRPr lang="en-US" sz="25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What is an Arctic Front?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0115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Crawford and Serreze (2015)</a:t>
            </a:r>
            <a:endParaRPr lang="en-US" sz="1800" dirty="0">
              <a:latin typeface="Arial" panose="020B0604020202020204" pitchFamily="34" charset="0"/>
              <a:cs typeface="Arial" panose="020B0604020202020204" pitchFamily="34" charset="0"/>
            </a:endParaRPr>
          </a:p>
        </p:txBody>
      </p:sp>
      <p:pic>
        <p:nvPicPr>
          <p:cNvPr id="2" name="Picture 1" descr="Screen Shot 2018-01-21 at 12.4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8" y="776012"/>
            <a:ext cx="6270104" cy="6045637"/>
          </a:xfrm>
          <a:prstGeom prst="rect">
            <a:avLst/>
          </a:prstGeom>
        </p:spPr>
      </p:pic>
      <p:sp>
        <p:nvSpPr>
          <p:cNvPr id="24" name="Content Placeholder 2"/>
          <p:cNvSpPr txBox="1">
            <a:spLocks/>
          </p:cNvSpPr>
          <p:nvPr/>
        </p:nvSpPr>
        <p:spPr>
          <a:xfrm>
            <a:off x="7032136" y="1515238"/>
            <a:ext cx="2037547" cy="166679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rgbClr val="0000FF"/>
                </a:solidFill>
                <a:latin typeface="Arial" panose="020B0604020202020204" pitchFamily="34" charset="0"/>
                <a:cs typeface="Arial" panose="020B0604020202020204" pitchFamily="34" charset="0"/>
              </a:rPr>
              <a:t>R</a:t>
            </a:r>
            <a:r>
              <a:rPr lang="en-US" sz="1400" dirty="0" smtClean="0">
                <a:solidFill>
                  <a:srgbClr val="0000FF"/>
                </a:solidFill>
                <a:latin typeface="Arial" panose="020B0604020202020204" pitchFamily="34" charset="0"/>
                <a:cs typeface="Arial" panose="020B0604020202020204" pitchFamily="34" charset="0"/>
              </a:rPr>
              <a:t>adiation fluxes are positive downward </a:t>
            </a:r>
            <a:endParaRPr lang="en-US" sz="1400" baseline="30000" dirty="0">
              <a:solidFill>
                <a:srgbClr val="0000FF"/>
              </a:solidFill>
              <a:latin typeface="Arial" panose="020B0604020202020204" pitchFamily="34" charset="0"/>
              <a:cs typeface="Arial" panose="020B0604020202020204" pitchFamily="34" charset="0"/>
            </a:endParaRPr>
          </a:p>
        </p:txBody>
      </p:sp>
      <p:sp>
        <p:nvSpPr>
          <p:cNvPr id="25" name="Content Placeholder 2"/>
          <p:cNvSpPr txBox="1">
            <a:spLocks/>
          </p:cNvSpPr>
          <p:nvPr/>
        </p:nvSpPr>
        <p:spPr>
          <a:xfrm>
            <a:off x="7032136" y="4555217"/>
            <a:ext cx="2037547" cy="166679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FF"/>
                </a:solidFill>
                <a:latin typeface="Arial" panose="020B0604020202020204" pitchFamily="34" charset="0"/>
                <a:cs typeface="Arial" panose="020B0604020202020204" pitchFamily="34" charset="0"/>
              </a:rPr>
              <a:t>Turbulent fluxes are positive upward </a:t>
            </a:r>
            <a:endParaRPr lang="en-US" sz="1400" baseline="30000" dirty="0">
              <a:solidFill>
                <a:srgbClr val="0000FF"/>
              </a:solidFill>
              <a:latin typeface="Arial" panose="020B0604020202020204" pitchFamily="34" charset="0"/>
              <a:cs typeface="Arial" panose="020B0604020202020204" pitchFamily="34" charset="0"/>
            </a:endParaRPr>
          </a:p>
        </p:txBody>
      </p:sp>
      <p:sp>
        <p:nvSpPr>
          <p:cNvPr id="26" name="Content Placeholder 2"/>
          <p:cNvSpPr txBox="1">
            <a:spLocks/>
          </p:cNvSpPr>
          <p:nvPr/>
        </p:nvSpPr>
        <p:spPr>
          <a:xfrm>
            <a:off x="6935304" y="3626358"/>
            <a:ext cx="2208696" cy="61921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Quantities shown are July 1979–2012 means from MERRA. Figure 4 adapted from Crawford and Serreze (2015).</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2074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200" b="1" dirty="0" smtClean="0">
                <a:latin typeface="Arial" panose="020B0604020202020204" pitchFamily="34" charset="0"/>
                <a:cs typeface="Arial" panose="020B0604020202020204" pitchFamily="34" charset="0"/>
              </a:rPr>
              <a:t>Polar lows:</a:t>
            </a:r>
          </a:p>
          <a:p>
            <a:pPr>
              <a:lnSpc>
                <a:spcPct val="50000"/>
              </a:lnSpc>
            </a:pPr>
            <a:endParaRPr lang="en-US" sz="2200" b="1" dirty="0">
              <a:solidFill>
                <a:srgbClr val="0000FF"/>
              </a:solidFill>
              <a:latin typeface="Arial" panose="020B0604020202020204" pitchFamily="34" charset="0"/>
              <a:cs typeface="Arial" panose="020B0604020202020204" pitchFamily="34" charset="0"/>
            </a:endParaRPr>
          </a:p>
          <a:p>
            <a:pPr lvl="1"/>
            <a:r>
              <a:rPr lang="en-US" sz="1900" dirty="0" smtClean="0">
                <a:latin typeface="Arial" panose="020B0604020202020204" pitchFamily="34" charset="0"/>
                <a:cs typeface="Arial" panose="020B0604020202020204" pitchFamily="34" charset="0"/>
              </a:rPr>
              <a:t>Small, intense cyclones with horizontal scales 10s to 100s of km that form in cold air advected over warmer water equatorward of the sea ice margin in high latitudes (AMS glossary; Rasmussen and Turner 2003)</a:t>
            </a:r>
          </a:p>
          <a:p>
            <a:pPr lvl="1"/>
            <a:endParaRPr lang="en-US" sz="1900" dirty="0" smtClean="0">
              <a:latin typeface="Arial" panose="020B0604020202020204" pitchFamily="34" charset="0"/>
              <a:cs typeface="Arial" panose="020B0604020202020204" pitchFamily="34" charset="0"/>
            </a:endParaRPr>
          </a:p>
          <a:p>
            <a:pPr lvl="1"/>
            <a:r>
              <a:rPr lang="en-US" sz="1900" dirty="0" smtClean="0">
                <a:latin typeface="Arial" panose="020B0604020202020204" pitchFamily="34" charset="0"/>
                <a:cs typeface="Arial" panose="020B0604020202020204" pitchFamily="34" charset="0"/>
              </a:rPr>
              <a:t>Polar lows may be associated with strong winds [e.g., reaching 35 m s</a:t>
            </a:r>
            <a:r>
              <a:rPr lang="en-US" sz="1900" baseline="30000" dirty="0" smtClean="0">
                <a:latin typeface="Arial" panose="020B0604020202020204" pitchFamily="34" charset="0"/>
                <a:cs typeface="Arial" panose="020B0604020202020204" pitchFamily="34" charset="0"/>
              </a:rPr>
              <a:t>−1</a:t>
            </a:r>
            <a:r>
              <a:rPr lang="en-US" sz="1900" dirty="0" smtClean="0">
                <a:latin typeface="Arial" panose="020B0604020202020204" pitchFamily="34" charset="0"/>
                <a:cs typeface="Arial" panose="020B0604020202020204" pitchFamily="34" charset="0"/>
              </a:rPr>
              <a:t> (Shapiro et al. 1987)] and heavy precipitation, posing hazards to ships (e.g.,</a:t>
            </a:r>
            <a:r>
              <a:rPr lang="en-US" sz="1900" dirty="0">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Businger and Reed 1989)</a:t>
            </a:r>
          </a:p>
          <a:p>
            <a:pPr lvl="1"/>
            <a:endParaRPr lang="en-US" sz="1900" dirty="0" smtClean="0">
              <a:latin typeface="Arial" panose="020B0604020202020204" pitchFamily="34" charset="0"/>
              <a:cs typeface="Arial" panose="020B0604020202020204" pitchFamily="34" charset="0"/>
            </a:endParaRPr>
          </a:p>
          <a:p>
            <a:pPr lvl="1"/>
            <a:r>
              <a:rPr lang="en-US" sz="1900" dirty="0" smtClean="0">
                <a:latin typeface="Arial" panose="020B0604020202020204" pitchFamily="34" charset="0"/>
                <a:cs typeface="Arial" panose="020B0604020202020204" pitchFamily="34" charset="0"/>
              </a:rPr>
              <a:t>Polar lows have short lifetimes [average lifetime of 14.7 h according to </a:t>
            </a:r>
            <a:r>
              <a:rPr lang="en-US" sz="1900" dirty="0" err="1" smtClean="0">
                <a:latin typeface="Arial" panose="020B0604020202020204" pitchFamily="34" charset="0"/>
                <a:cs typeface="Arial" panose="020B0604020202020204" pitchFamily="34" charset="0"/>
              </a:rPr>
              <a:t>Smirnova</a:t>
            </a:r>
            <a:r>
              <a:rPr lang="en-US" sz="1900" dirty="0" smtClean="0">
                <a:latin typeface="Arial" panose="020B0604020202020204" pitchFamily="34" charset="0"/>
                <a:cs typeface="Arial" panose="020B0604020202020204" pitchFamily="34" charset="0"/>
              </a:rPr>
              <a:t> et al. (2015)] and may evolve rapidly</a:t>
            </a:r>
            <a:endParaRPr lang="en-US" sz="1900" dirty="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Polar Lows and Arctic Cyclones</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2999454" y="6554067"/>
            <a:ext cx="6153727" cy="584776"/>
          </a:xfrm>
          <a:prstGeom prst="rect">
            <a:avLst/>
          </a:prstGeom>
        </p:spPr>
        <p:txBody>
          <a:bodyPr wrap="square">
            <a:spAutoFit/>
          </a:bodyPr>
          <a:lstStyle/>
          <a:p>
            <a:pPr algn="r"/>
            <a:r>
              <a:rPr lang="en-US" sz="1400" dirty="0" smtClean="0">
                <a:latin typeface="Arial"/>
                <a:cs typeface="Arial"/>
              </a:rPr>
              <a:t>AMS Glossary: http</a:t>
            </a:r>
            <a:r>
              <a:rPr lang="en-US" sz="1400" dirty="0">
                <a:latin typeface="Arial"/>
                <a:cs typeface="Arial"/>
              </a:rPr>
              <a:t>://</a:t>
            </a:r>
            <a:r>
              <a:rPr lang="en-US" sz="1400" dirty="0" err="1">
                <a:latin typeface="Arial"/>
                <a:cs typeface="Arial"/>
              </a:rPr>
              <a:t>glossary.ametsoc.org</a:t>
            </a:r>
            <a:r>
              <a:rPr lang="en-US" sz="1400" dirty="0">
                <a:latin typeface="Arial"/>
                <a:cs typeface="Arial"/>
              </a:rPr>
              <a:t>/wiki/</a:t>
            </a:r>
            <a:r>
              <a:rPr lang="en-US" sz="1400" dirty="0" err="1" smtClean="0">
                <a:latin typeface="Arial"/>
                <a:cs typeface="Arial"/>
              </a:rPr>
              <a:t>Main_Page</a:t>
            </a:r>
            <a:endParaRPr lang="en-US" sz="1400" dirty="0" smtClean="0">
              <a:latin typeface="Arial"/>
              <a:cs typeface="Arial"/>
            </a:endParaRPr>
          </a:p>
          <a:p>
            <a:endParaRPr lang="en-US" dirty="0"/>
          </a:p>
        </p:txBody>
      </p:sp>
    </p:spTree>
    <p:extLst>
      <p:ext uri="{BB962C8B-B14F-4D97-AF65-F5344CB8AC3E}">
        <p14:creationId xmlns:p14="http://schemas.microsoft.com/office/powerpoint/2010/main" val="35439086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200" b="1" dirty="0" smtClean="0">
                <a:latin typeface="Arial" panose="020B0604020202020204" pitchFamily="34" charset="0"/>
                <a:cs typeface="Arial" panose="020B0604020202020204" pitchFamily="34" charset="0"/>
              </a:rPr>
              <a:t>Arctic Cyclones:</a:t>
            </a:r>
          </a:p>
          <a:p>
            <a:pPr lvl="1"/>
            <a:endParaRPr lang="en-US" sz="1500" b="1" dirty="0">
              <a:latin typeface="Arial" panose="020B0604020202020204" pitchFamily="34" charset="0"/>
              <a:cs typeface="Arial" panose="020B0604020202020204" pitchFamily="34" charset="0"/>
            </a:endParaRPr>
          </a:p>
          <a:p>
            <a:pPr lvl="1"/>
            <a:r>
              <a:rPr lang="en-US" sz="1900" dirty="0" smtClean="0">
                <a:latin typeface="Arial" panose="020B0604020202020204" pitchFamily="34" charset="0"/>
                <a:cs typeface="Arial" panose="020B0604020202020204" pitchFamily="34" charset="0"/>
              </a:rPr>
              <a:t>Cyclones that form in the Arctic or move into the Arctic (e.g., Zhang et al. 2004; Simmonds and </a:t>
            </a:r>
            <a:r>
              <a:rPr lang="en-US" sz="1900" dirty="0" err="1" smtClean="0">
                <a:latin typeface="Arial" panose="020B0604020202020204" pitchFamily="34" charset="0"/>
                <a:cs typeface="Arial" panose="020B0604020202020204" pitchFamily="34" charset="0"/>
              </a:rPr>
              <a:t>Rudeva</a:t>
            </a:r>
            <a:r>
              <a:rPr lang="en-US" sz="1900" dirty="0" smtClean="0">
                <a:latin typeface="Arial" panose="020B0604020202020204" pitchFamily="34" charset="0"/>
                <a:cs typeface="Arial" panose="020B0604020202020204" pitchFamily="34" charset="0"/>
              </a:rPr>
              <a:t> 2014; Crawford and Serreze 2016)</a:t>
            </a:r>
          </a:p>
          <a:p>
            <a:pPr lvl="1"/>
            <a:endParaRPr lang="en-US" sz="1900" dirty="0">
              <a:latin typeface="Arial" panose="020B0604020202020204" pitchFamily="34" charset="0"/>
              <a:cs typeface="Arial" panose="020B0604020202020204" pitchFamily="34" charset="0"/>
            </a:endParaRPr>
          </a:p>
          <a:p>
            <a:pPr lvl="1"/>
            <a:r>
              <a:rPr lang="en-US" sz="1900" dirty="0" smtClean="0">
                <a:latin typeface="Arial" panose="020B0604020202020204" pitchFamily="34" charset="0"/>
                <a:cs typeface="Arial" panose="020B0604020202020204" pitchFamily="34" charset="0"/>
              </a:rPr>
              <a:t>Larger in horizontal scale compared to polar lows</a:t>
            </a:r>
          </a:p>
          <a:p>
            <a:pPr marL="457200" lvl="1" indent="0">
              <a:buNone/>
            </a:pPr>
            <a:endParaRPr lang="en-US" sz="19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Arctic cyclones may be associated with strong surface winds and poleward advection of warm, moist air, contributing to reductions in Arctic sea-ice extent (e.g., Zhang et al. 2013)</a:t>
            </a:r>
          </a:p>
          <a:p>
            <a:pPr lvl="1"/>
            <a:endParaRPr lang="en-US" sz="19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Heavy precipitation, strong surface winds, and large waves due to Arctic cyclones may pose hazards to ships moving through open passageways in the Arctic Ocean</a:t>
            </a: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Polar Lows and Arctic Cyclones</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75719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Polar Lows and Arctic Cyclones</a:t>
            </a:r>
            <a:endParaRPr lang="en-US" sz="2400" b="1" dirty="0">
              <a:solidFill>
                <a:srgbClr val="FF0000"/>
              </a:solidFill>
              <a:latin typeface="Arial" panose="020B0604020202020204" pitchFamily="34" charset="0"/>
              <a:cs typeface="Arial" panose="020B0604020202020204" pitchFamily="34" charset="0"/>
            </a:endParaRPr>
          </a:p>
        </p:txBody>
      </p:sp>
      <p:pic>
        <p:nvPicPr>
          <p:cNvPr id="7" name="Picture 6" descr="Screen Shot 2018-01-22 at 6.45.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869" y="1219763"/>
            <a:ext cx="4144508" cy="4149695"/>
          </a:xfrm>
          <a:prstGeom prst="rect">
            <a:avLst/>
          </a:prstGeom>
        </p:spPr>
      </p:pic>
      <p:sp>
        <p:nvSpPr>
          <p:cNvPr id="11" name="Content Placeholder 2"/>
          <p:cNvSpPr txBox="1">
            <a:spLocks/>
          </p:cNvSpPr>
          <p:nvPr/>
        </p:nvSpPr>
        <p:spPr>
          <a:xfrm>
            <a:off x="0" y="1620905"/>
            <a:ext cx="490595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Example Polar Low</a:t>
            </a:r>
            <a:endParaRPr lang="en-US" sz="1800" b="1" dirty="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4992869" y="815643"/>
            <a:ext cx="416031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Example Arctic Cyclone</a:t>
            </a:r>
            <a:endParaRPr lang="en-US" sz="1800" b="1" dirty="0">
              <a:latin typeface="Arial" panose="020B0604020202020204" pitchFamily="34" charset="0"/>
              <a:cs typeface="Arial" panose="020B0604020202020204" pitchFamily="34" charset="0"/>
            </a:endParaRPr>
          </a:p>
        </p:txBody>
      </p:sp>
      <p:sp>
        <p:nvSpPr>
          <p:cNvPr id="13" name="Oval 12"/>
          <p:cNvSpPr/>
          <p:nvPr/>
        </p:nvSpPr>
        <p:spPr>
          <a:xfrm>
            <a:off x="1964919" y="3357479"/>
            <a:ext cx="1668791" cy="148383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324417" y="1865124"/>
            <a:ext cx="2494520" cy="2499843"/>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2573" y="5373467"/>
            <a:ext cx="5117371" cy="85107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Advanced Very High Resolution Radiometer (AVHRR; channel 4) satellite image of a polar between Greenland and Iceland at 1209 UTC 2 March 2009. Figure 2 adapted                           from Kolstad (2011).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5008673" y="5499216"/>
            <a:ext cx="4144508" cy="120317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Moderate Resolution Imaging </a:t>
            </a:r>
            <a:r>
              <a:rPr lang="en-US" sz="1400" dirty="0" err="1" smtClean="0">
                <a:solidFill>
                  <a:srgbClr val="000000"/>
                </a:solidFill>
                <a:latin typeface="Arial" panose="020B0604020202020204" pitchFamily="34" charset="0"/>
                <a:cs typeface="Arial" panose="020B0604020202020204" pitchFamily="34" charset="0"/>
              </a:rPr>
              <a:t>Spectroradiometer</a:t>
            </a:r>
            <a:r>
              <a:rPr lang="en-US" sz="1400" dirty="0" smtClean="0">
                <a:solidFill>
                  <a:srgbClr val="000000"/>
                </a:solidFill>
                <a:latin typeface="Arial" panose="020B0604020202020204" pitchFamily="34" charset="0"/>
                <a:cs typeface="Arial" panose="020B0604020202020204" pitchFamily="34" charset="0"/>
              </a:rPr>
              <a:t> satellite image on 7 August 2012 of the Great Arctic Cyclone of August 2012. Obtained from: </a:t>
            </a:r>
            <a:r>
              <a:rPr lang="en-US" sz="1400" dirty="0" smtClean="0">
                <a:solidFill>
                  <a:srgbClr val="000000"/>
                </a:solidFill>
                <a:latin typeface="Arial" panose="020B0604020202020204" pitchFamily="34" charset="0"/>
                <a:cs typeface="Arial" panose="020B0604020202020204" pitchFamily="34" charset="0"/>
                <a:hlinkClick r:id="rId4"/>
              </a:rPr>
              <a:t>https://</a:t>
            </a:r>
            <a:r>
              <a:rPr lang="en-US" sz="1400" dirty="0" err="1" smtClean="0">
                <a:solidFill>
                  <a:srgbClr val="000000"/>
                </a:solidFill>
                <a:latin typeface="Arial" panose="020B0604020202020204" pitchFamily="34" charset="0"/>
                <a:cs typeface="Arial" panose="020B0604020202020204" pitchFamily="34" charset="0"/>
                <a:hlinkClick r:id="rId4"/>
              </a:rPr>
              <a:t>earthobservatory.nasa.gov</a:t>
            </a:r>
            <a:r>
              <a:rPr lang="en-US" sz="1400" dirty="0" smtClean="0">
                <a:solidFill>
                  <a:srgbClr val="000000"/>
                </a:solidFill>
                <a:latin typeface="Arial" panose="020B0604020202020204" pitchFamily="34" charset="0"/>
                <a:cs typeface="Arial" panose="020B0604020202020204" pitchFamily="34" charset="0"/>
                <a:hlinkClick r:id="rId4"/>
              </a:rPr>
              <a:t>/</a:t>
            </a:r>
            <a:r>
              <a:rPr lang="en-US" sz="1400" dirty="0" err="1" smtClean="0">
                <a:solidFill>
                  <a:srgbClr val="000000"/>
                </a:solidFill>
                <a:latin typeface="Arial" panose="020B0604020202020204" pitchFamily="34" charset="0"/>
                <a:cs typeface="Arial" panose="020B0604020202020204" pitchFamily="34" charset="0"/>
                <a:hlinkClick r:id="rId4"/>
              </a:rPr>
              <a:t>NaturalHazards</a:t>
            </a:r>
            <a:r>
              <a:rPr lang="en-US" sz="1400" dirty="0" smtClean="0">
                <a:solidFill>
                  <a:srgbClr val="000000"/>
                </a:solidFill>
                <a:latin typeface="Arial" panose="020B0604020202020204" pitchFamily="34" charset="0"/>
                <a:cs typeface="Arial" panose="020B0604020202020204" pitchFamily="34" charset="0"/>
                <a:hlinkClick r:id="rId4"/>
              </a:rPr>
              <a:t>/</a:t>
            </a:r>
            <a:r>
              <a:rPr lang="en-US" sz="1400" dirty="0" err="1" smtClean="0">
                <a:solidFill>
                  <a:srgbClr val="000000"/>
                </a:solidFill>
                <a:latin typeface="Arial" panose="020B0604020202020204" pitchFamily="34" charset="0"/>
                <a:cs typeface="Arial" panose="020B0604020202020204" pitchFamily="34" charset="0"/>
                <a:hlinkClick r:id="rId4"/>
              </a:rPr>
              <a:t>view.php?id</a:t>
            </a:r>
            <a:r>
              <a:rPr lang="en-US" sz="1400" dirty="0" smtClean="0">
                <a:solidFill>
                  <a:srgbClr val="000000"/>
                </a:solidFill>
                <a:latin typeface="Arial" panose="020B0604020202020204" pitchFamily="34" charset="0"/>
                <a:cs typeface="Arial" panose="020B0604020202020204" pitchFamily="34" charset="0"/>
                <a:hlinkClick r:id="rId4"/>
              </a:rPr>
              <a:t>=78812 </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17" name="Picture 16" descr="Screen Shot 2018-01-22 at 6.50.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3" y="1974249"/>
            <a:ext cx="4995808" cy="3395209"/>
          </a:xfrm>
          <a:prstGeom prst="rect">
            <a:avLst/>
          </a:prstGeom>
        </p:spPr>
      </p:pic>
      <p:sp>
        <p:nvSpPr>
          <p:cNvPr id="18" name="Oval 17"/>
          <p:cNvSpPr/>
          <p:nvPr/>
        </p:nvSpPr>
        <p:spPr>
          <a:xfrm>
            <a:off x="992324" y="2673426"/>
            <a:ext cx="1247260" cy="1249922"/>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334283" y="5827664"/>
            <a:ext cx="8484654" cy="120317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1206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200" dirty="0" smtClean="0">
                <a:latin typeface="Arial" panose="020B0604020202020204" pitchFamily="34" charset="0"/>
                <a:cs typeface="Arial" panose="020B0604020202020204" pitchFamily="34" charset="0"/>
              </a:rPr>
              <a:t>Businger and Reed (1989) discussed three elementary types of polar low development, with combinations thereof as well</a:t>
            </a:r>
          </a:p>
          <a:p>
            <a:pPr>
              <a:lnSpc>
                <a:spcPct val="60000"/>
              </a:lnSpc>
            </a:pPr>
            <a:endParaRPr lang="en-US" sz="2200" dirty="0" smtClean="0">
              <a:latin typeface="Arial" panose="020B0604020202020204" pitchFamily="34" charset="0"/>
              <a:cs typeface="Arial" panose="020B0604020202020204" pitchFamily="34" charset="0"/>
            </a:endParaRPr>
          </a:p>
          <a:p>
            <a:pPr lvl="1"/>
            <a:r>
              <a:rPr lang="en-US" sz="1900" dirty="0" smtClean="0">
                <a:solidFill>
                  <a:srgbClr val="0000FF"/>
                </a:solidFill>
                <a:latin typeface="Arial" panose="020B0604020202020204" pitchFamily="34" charset="0"/>
                <a:cs typeface="Arial" panose="020B0604020202020204" pitchFamily="34" charset="0"/>
              </a:rPr>
              <a:t> </a:t>
            </a:r>
            <a:r>
              <a:rPr lang="en-US" sz="1900" b="1" dirty="0" smtClean="0">
                <a:solidFill>
                  <a:srgbClr val="0000FF"/>
                </a:solidFill>
                <a:latin typeface="Arial" panose="020B0604020202020204" pitchFamily="34" charset="0"/>
                <a:cs typeface="Arial" panose="020B0604020202020204" pitchFamily="34" charset="0"/>
              </a:rPr>
              <a:t>Short-wave/jet streak type</a:t>
            </a:r>
          </a:p>
          <a:p>
            <a:pPr lvl="2"/>
            <a:r>
              <a:rPr lang="en-US" sz="1600" dirty="0" smtClean="0">
                <a:solidFill>
                  <a:srgbClr val="0000FF"/>
                </a:solidFill>
                <a:latin typeface="Arial" panose="020B0604020202020204" pitchFamily="34" charset="0"/>
                <a:cs typeface="Arial" panose="020B0604020202020204" pitchFamily="34" charset="0"/>
              </a:rPr>
              <a:t>Positive vorticity advection aloft, moderate baroclinicity, modest surface fluxes</a:t>
            </a:r>
          </a:p>
          <a:p>
            <a:pPr lvl="2"/>
            <a:endParaRPr lang="en-US" sz="1600" dirty="0" smtClean="0">
              <a:solidFill>
                <a:srgbClr val="0000FF"/>
              </a:solidFill>
              <a:latin typeface="Arial" panose="020B0604020202020204" pitchFamily="34" charset="0"/>
              <a:cs typeface="Arial" panose="020B0604020202020204" pitchFamily="34" charset="0"/>
            </a:endParaRPr>
          </a:p>
          <a:p>
            <a:pPr lvl="1"/>
            <a:r>
              <a:rPr lang="en-US" sz="1900" b="1" dirty="0" smtClean="0">
                <a:solidFill>
                  <a:srgbClr val="0000FF"/>
                </a:solidFill>
                <a:latin typeface="Arial" panose="020B0604020202020204" pitchFamily="34" charset="0"/>
                <a:cs typeface="Arial" panose="020B0604020202020204" pitchFamily="34" charset="0"/>
              </a:rPr>
              <a:t>Arctic-front type</a:t>
            </a:r>
          </a:p>
          <a:p>
            <a:pPr lvl="2"/>
            <a:r>
              <a:rPr lang="en-US" sz="1600" dirty="0" smtClean="0">
                <a:solidFill>
                  <a:srgbClr val="0000FF"/>
                </a:solidFill>
                <a:latin typeface="Arial" panose="020B0604020202020204" pitchFamily="34" charset="0"/>
                <a:cs typeface="Arial" panose="020B0604020202020204" pitchFamily="34" charset="0"/>
              </a:rPr>
              <a:t>Associated with ice boundaries, shallow baroclinicity, strong surface fluxes</a:t>
            </a:r>
          </a:p>
          <a:p>
            <a:pPr marL="914400" lvl="2" indent="0">
              <a:buNone/>
            </a:pPr>
            <a:endParaRPr lang="en-US" sz="1600" dirty="0" smtClean="0">
              <a:solidFill>
                <a:srgbClr val="0000FF"/>
              </a:solidFill>
              <a:latin typeface="Arial" panose="020B0604020202020204" pitchFamily="34" charset="0"/>
              <a:cs typeface="Arial" panose="020B0604020202020204" pitchFamily="34" charset="0"/>
            </a:endParaRPr>
          </a:p>
          <a:p>
            <a:pPr lvl="1"/>
            <a:r>
              <a:rPr lang="en-US" sz="1900" b="1" dirty="0" smtClean="0">
                <a:solidFill>
                  <a:srgbClr val="0000FF"/>
                </a:solidFill>
                <a:latin typeface="Arial" panose="020B0604020202020204" pitchFamily="34" charset="0"/>
                <a:cs typeface="Arial" panose="020B0604020202020204" pitchFamily="34" charset="0"/>
              </a:rPr>
              <a:t>Cold-low type</a:t>
            </a:r>
          </a:p>
          <a:p>
            <a:pPr lvl="2"/>
            <a:r>
              <a:rPr lang="en-US" sz="1600" dirty="0" smtClean="0">
                <a:solidFill>
                  <a:srgbClr val="0000FF"/>
                </a:solidFill>
                <a:latin typeface="Arial" panose="020B0604020202020204" pitchFamily="34" charset="0"/>
                <a:cs typeface="Arial" panose="020B0604020202020204" pitchFamily="34" charset="0"/>
              </a:rPr>
              <a:t>Weak baroclinicity, strong surface fluxes, deep convection</a:t>
            </a:r>
          </a:p>
          <a:p>
            <a:pPr marL="0" indent="0">
              <a:buNone/>
            </a:pPr>
            <a:endParaRPr lang="en-US" sz="22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Rasmussen and Turner (2003) discussed seven possible types of polar lows in the Nordic Seas, including a “boundary layer fronts” type, which can be related to Arctic fronts</a:t>
            </a:r>
            <a:endParaRPr lang="en-US" sz="2200" dirty="0">
              <a:solidFill>
                <a:srgbClr val="0000FF"/>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Polar Lows Types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4709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Polar Lows Locations </a:t>
            </a:r>
            <a:endParaRPr lang="en-US" sz="2400" b="1" dirty="0">
              <a:solidFill>
                <a:srgbClr val="FF0000"/>
              </a:solidFill>
              <a:latin typeface="Arial" panose="020B0604020202020204" pitchFamily="34" charset="0"/>
              <a:cs typeface="Arial" panose="020B0604020202020204" pitchFamily="34" charset="0"/>
            </a:endParaRPr>
          </a:p>
        </p:txBody>
      </p:sp>
      <p:pic>
        <p:nvPicPr>
          <p:cNvPr id="4" name="Picture 3" descr="Screen Shot 2018-01-24 at 7.01.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475"/>
            <a:ext cx="5844142" cy="5003405"/>
          </a:xfrm>
          <a:prstGeom prst="rect">
            <a:avLst/>
          </a:prstGeom>
        </p:spPr>
      </p:pic>
      <p:sp>
        <p:nvSpPr>
          <p:cNvPr id="7" name="Content Placeholder 2"/>
          <p:cNvSpPr txBox="1">
            <a:spLocks/>
          </p:cNvSpPr>
          <p:nvPr/>
        </p:nvSpPr>
        <p:spPr>
          <a:xfrm>
            <a:off x="198712" y="5772724"/>
            <a:ext cx="5296924" cy="85107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Locations of 63 polar lows in database created by Kolstad ( 2011). All polar lows occurred from November 1999 to March 2009. Black line marks approximate boundary between grid points that had water one-third of the time during analysis period and the ones that did not. Figure 1 adapted from Kolstad (2011).</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5591495" y="1006033"/>
            <a:ext cx="3350297" cy="5422586"/>
          </a:xfrm>
        </p:spPr>
        <p:txBody>
          <a:bodyPr>
            <a:normAutofit/>
          </a:bodyPr>
          <a:lstStyle/>
          <a:p>
            <a:r>
              <a:rPr lang="en-US" sz="2000" dirty="0" smtClean="0">
                <a:latin typeface="Arial" panose="020B0604020202020204" pitchFamily="34" charset="0"/>
                <a:cs typeface="Arial" panose="020B0604020202020204" pitchFamily="34" charset="0"/>
              </a:rPr>
              <a:t>Polar lows common over northern North Atlantic and adjacent Arctic seas, especially the Nordic Seas (e.g., Rasmussen and Turner 2003; Kolstad</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2011; </a:t>
            </a:r>
            <a:r>
              <a:rPr lang="en-US" sz="2000" dirty="0" err="1" smtClean="0">
                <a:latin typeface="Arial" panose="020B0604020202020204" pitchFamily="34" charset="0"/>
                <a:cs typeface="Arial" panose="020B0604020202020204" pitchFamily="34" charset="0"/>
              </a:rPr>
              <a:t>Smirnova</a:t>
            </a:r>
            <a:r>
              <a:rPr lang="en-US" sz="2000" dirty="0" smtClean="0">
                <a:latin typeface="Arial" panose="020B0604020202020204" pitchFamily="34" charset="0"/>
                <a:cs typeface="Arial" panose="020B0604020202020204" pitchFamily="34" charset="0"/>
              </a:rPr>
              <a:t> et al. 2015)</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Polar lows may also form over the North Pacific basin, including Sea of Japan (e.g., </a:t>
            </a:r>
            <a:r>
              <a:rPr lang="en-US" sz="2000" dirty="0" err="1" smtClean="0">
                <a:latin typeface="Arial" panose="020B0604020202020204" pitchFamily="34" charset="0"/>
                <a:cs typeface="Arial" panose="020B0604020202020204" pitchFamily="34" charset="0"/>
              </a:rPr>
              <a:t>Yanase</a:t>
            </a:r>
            <a:r>
              <a:rPr lang="en-US" sz="2000" dirty="0" smtClean="0">
                <a:latin typeface="Arial" panose="020B0604020202020204" pitchFamily="34" charset="0"/>
                <a:cs typeface="Arial" panose="020B0604020202020204" pitchFamily="34" charset="0"/>
              </a:rPr>
              <a:t> et al. 2016), and the Bering Sea and Gulf of Alaska (e.g.,</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Businger 1987)</a:t>
            </a:r>
            <a:endParaRPr lang="en-US" sz="20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4070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200" dirty="0" smtClean="0">
                <a:latin typeface="Arial" panose="020B0604020202020204" pitchFamily="34" charset="0"/>
                <a:cs typeface="Arial" panose="020B0604020202020204" pitchFamily="34" charset="0"/>
              </a:rPr>
              <a:t>Strong low-level baroclinicity associated with Arctic fronts may foster development of polar lows (e.g., Reed and Duncan 1987; Shapiro et al. 1987a; Shapiro and </a:t>
            </a:r>
            <a:r>
              <a:rPr lang="en-US" sz="2200" dirty="0" err="1" smtClean="0">
                <a:latin typeface="Arial" panose="020B0604020202020204" pitchFamily="34" charset="0"/>
                <a:cs typeface="Arial" panose="020B0604020202020204" pitchFamily="34" charset="0"/>
              </a:rPr>
              <a:t>Fedor</a:t>
            </a:r>
            <a:r>
              <a:rPr lang="en-US" sz="2200" dirty="0" smtClean="0">
                <a:latin typeface="Arial" panose="020B0604020202020204" pitchFamily="34" charset="0"/>
                <a:cs typeface="Arial" panose="020B0604020202020204" pitchFamily="34" charset="0"/>
              </a:rPr>
              <a:t> 1989; </a:t>
            </a:r>
            <a:r>
              <a:rPr lang="en-US" sz="2200" dirty="0" err="1" smtClean="0">
                <a:latin typeface="Arial" panose="020B0604020202020204" pitchFamily="34" charset="0"/>
                <a:cs typeface="Arial" panose="020B0604020202020204" pitchFamily="34" charset="0"/>
              </a:rPr>
              <a:t>Yanase</a:t>
            </a:r>
            <a:r>
              <a:rPr lang="en-US" sz="2200" dirty="0" smtClean="0">
                <a:latin typeface="Arial" panose="020B0604020202020204" pitchFamily="34" charset="0"/>
                <a:cs typeface="Arial" panose="020B0604020202020204" pitchFamily="34" charset="0"/>
              </a:rPr>
              <a:t> and </a:t>
            </a:r>
            <a:r>
              <a:rPr lang="en-US" sz="2200" dirty="0" err="1" smtClean="0">
                <a:latin typeface="Arial" panose="020B0604020202020204" pitchFamily="34" charset="0"/>
                <a:cs typeface="Arial" panose="020B0604020202020204" pitchFamily="34" charset="0"/>
              </a:rPr>
              <a:t>Niino</a:t>
            </a:r>
            <a:r>
              <a:rPr lang="en-US" sz="2200" dirty="0" smtClean="0">
                <a:latin typeface="Arial" panose="020B0604020202020204" pitchFamily="34" charset="0"/>
                <a:cs typeface="Arial" panose="020B0604020202020204" pitchFamily="34" charset="0"/>
              </a:rPr>
              <a:t> 2007)</a:t>
            </a:r>
          </a:p>
          <a:p>
            <a:endParaRPr lang="en-US" sz="2200" dirty="0">
              <a:solidFill>
                <a:srgbClr val="0000FF"/>
              </a:solidFill>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Fronts and Polar Lows</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0989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1-22 at 10.58.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 y="674537"/>
            <a:ext cx="3454554" cy="3163691"/>
          </a:xfrm>
          <a:prstGeom prst="rect">
            <a:avLst/>
          </a:prstGeom>
        </p:spPr>
      </p:pic>
      <p:pic>
        <p:nvPicPr>
          <p:cNvPr id="2" name="Picture 1" descr="Screen Shot 2018-01-24 at 9.04.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19" y="3768959"/>
            <a:ext cx="3224423" cy="2454041"/>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and </a:t>
            </a:r>
            <a:r>
              <a:rPr lang="en-US" sz="1800" dirty="0" err="1" smtClean="0">
                <a:latin typeface="Arial" panose="020B0604020202020204" pitchFamily="34" charset="0"/>
                <a:cs typeface="Arial" panose="020B0604020202020204" pitchFamily="34" charset="0"/>
              </a:rPr>
              <a:t>Fedor</a:t>
            </a:r>
            <a:r>
              <a:rPr lang="en-US" sz="1800" dirty="0" smtClean="0">
                <a:latin typeface="Arial" panose="020B0604020202020204" pitchFamily="34" charset="0"/>
                <a:cs typeface="Arial" panose="020B0604020202020204" pitchFamily="34" charset="0"/>
              </a:rPr>
              <a:t> (1989)</a:t>
            </a:r>
            <a:endParaRPr lang="en-US" sz="1800" dirty="0">
              <a:latin typeface="Arial" panose="020B0604020202020204" pitchFamily="34" charset="0"/>
              <a:cs typeface="Arial" panose="020B0604020202020204" pitchFamily="34" charset="0"/>
            </a:endParaRPr>
          </a:p>
        </p:txBody>
      </p:sp>
      <p:pic>
        <p:nvPicPr>
          <p:cNvPr id="10" name="Picture 9" descr="Screen Shot 2018-01-22 at 10.59.2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7555" y="2383409"/>
            <a:ext cx="5447914" cy="2122563"/>
          </a:xfrm>
          <a:prstGeom prst="rect">
            <a:avLst/>
          </a:prstGeom>
        </p:spPr>
      </p:pic>
      <p:cxnSp>
        <p:nvCxnSpPr>
          <p:cNvPr id="32" name="Straight Connector 31"/>
          <p:cNvCxnSpPr/>
          <p:nvPr/>
        </p:nvCxnSpPr>
        <p:spPr>
          <a:xfrm>
            <a:off x="1053110" y="2059308"/>
            <a:ext cx="680131" cy="1046964"/>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814313" y="1644988"/>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43" name="TextBox 42"/>
          <p:cNvSpPr txBox="1"/>
          <p:nvPr/>
        </p:nvSpPr>
        <p:spPr>
          <a:xfrm>
            <a:off x="1559464" y="2902994"/>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44" name="TextBox 43"/>
          <p:cNvSpPr txBox="1"/>
          <p:nvPr/>
        </p:nvSpPr>
        <p:spPr>
          <a:xfrm>
            <a:off x="3766879" y="3944496"/>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45" name="TextBox 44"/>
          <p:cNvSpPr txBox="1"/>
          <p:nvPr/>
        </p:nvSpPr>
        <p:spPr>
          <a:xfrm>
            <a:off x="8670054" y="3944496"/>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47" name="Content Placeholder 2"/>
          <p:cNvSpPr txBox="1">
            <a:spLocks/>
          </p:cNvSpPr>
          <p:nvPr/>
        </p:nvSpPr>
        <p:spPr>
          <a:xfrm>
            <a:off x="3766878" y="4540607"/>
            <a:ext cx="5418305" cy="83344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Cross section analysis of θ (K, solid lines) on 14 February 1984. </a:t>
            </a:r>
            <a:r>
              <a:rPr lang="en-US" sz="1400" dirty="0" err="1" smtClean="0">
                <a:solidFill>
                  <a:srgbClr val="000000"/>
                </a:solidFill>
                <a:latin typeface="Arial" panose="020B0604020202020204" pitchFamily="34" charset="0"/>
                <a:cs typeface="Arial" panose="020B0604020202020204" pitchFamily="34" charset="0"/>
              </a:rPr>
              <a:t>Dropwindsonde</a:t>
            </a:r>
            <a:r>
              <a:rPr lang="en-US" sz="1400" dirty="0" smtClean="0">
                <a:solidFill>
                  <a:srgbClr val="000000"/>
                </a:solidFill>
                <a:latin typeface="Arial" panose="020B0604020202020204" pitchFamily="34" charset="0"/>
                <a:cs typeface="Arial" panose="020B0604020202020204" pitchFamily="34" charset="0"/>
              </a:rPr>
              <a:t> and selected flight-level wind vectors (</a:t>
            </a:r>
            <a:r>
              <a:rPr lang="en-US" sz="1400" dirty="0">
                <a:solidFill>
                  <a:srgbClr val="000000"/>
                </a:solidFill>
                <a:latin typeface="Arial" panose="020B0604020202020204" pitchFamily="34" charset="0"/>
                <a:cs typeface="Arial" panose="020B0604020202020204" pitchFamily="34" charset="0"/>
              </a:rPr>
              <a:t>flags and barbs, with flag = 25 m s</a:t>
            </a:r>
            <a:r>
              <a:rPr lang="en-US" sz="1400" baseline="30000" dirty="0">
                <a:solidFill>
                  <a:srgbClr val="000000"/>
                </a:solidFill>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 full barb = 5 m s</a:t>
            </a:r>
            <a:r>
              <a:rPr lang="en-US" sz="1400" baseline="30000" dirty="0">
                <a:solidFill>
                  <a:srgbClr val="000000"/>
                </a:solidFill>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 and half barb = 5 m s</a:t>
            </a:r>
            <a:r>
              <a:rPr lang="en-US" sz="1400" baseline="30000" dirty="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Figure 5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48" name="TextBox 47"/>
          <p:cNvSpPr txBox="1"/>
          <p:nvPr/>
        </p:nvSpPr>
        <p:spPr>
          <a:xfrm>
            <a:off x="7106305" y="2813010"/>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cxnSp>
        <p:nvCxnSpPr>
          <p:cNvPr id="49" name="Straight Arrow Connector 48"/>
          <p:cNvCxnSpPr/>
          <p:nvPr/>
        </p:nvCxnSpPr>
        <p:spPr>
          <a:xfrm flipH="1" flipV="1">
            <a:off x="2004763" y="2418044"/>
            <a:ext cx="481696" cy="261372"/>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7252360" y="3550669"/>
            <a:ext cx="373086" cy="469586"/>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350485" y="2252132"/>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sp>
        <p:nvSpPr>
          <p:cNvPr id="24" name="Content Placeholder 2"/>
          <p:cNvSpPr txBox="1">
            <a:spLocks/>
          </p:cNvSpPr>
          <p:nvPr/>
        </p:nvSpPr>
        <p:spPr>
          <a:xfrm>
            <a:off x="-83207" y="6305943"/>
            <a:ext cx="3700002" cy="40197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Sea surface temperature (SST; °C) and ice edge for 20 </a:t>
            </a:r>
            <a:r>
              <a:rPr lang="en-US" sz="1400" dirty="0">
                <a:solidFill>
                  <a:srgbClr val="000000"/>
                </a:solidFill>
                <a:latin typeface="Arial" panose="020B0604020202020204" pitchFamily="34" charset="0"/>
                <a:cs typeface="Arial" panose="020B0604020202020204" pitchFamily="34" charset="0"/>
              </a:rPr>
              <a:t>F</a:t>
            </a:r>
            <a:r>
              <a:rPr lang="en-US" sz="1400" dirty="0" smtClean="0">
                <a:solidFill>
                  <a:srgbClr val="000000"/>
                </a:solidFill>
                <a:latin typeface="Arial" panose="020B0604020202020204" pitchFamily="34" charset="0"/>
                <a:cs typeface="Arial" panose="020B0604020202020204" pitchFamily="34" charset="0"/>
              </a:rPr>
              <a:t>ebruary 1984. Figure 1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6" name="Content Placeholder 2"/>
          <p:cNvSpPr txBox="1">
            <a:spLocks/>
          </p:cNvSpPr>
          <p:nvPr/>
        </p:nvSpPr>
        <p:spPr>
          <a:xfrm>
            <a:off x="3545917" y="631272"/>
            <a:ext cx="5424901" cy="10428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Analysis of surface θ (K, solid lines) and wind (flags and barbs, with flag = 25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full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and half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for 1200 UTC 14 February 1984. Figure 7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7705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Screen Shot 2018-01-22 at 10.58.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 y="674537"/>
            <a:ext cx="3454554" cy="3163691"/>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and </a:t>
            </a:r>
            <a:r>
              <a:rPr lang="en-US" sz="1800" dirty="0" err="1" smtClean="0">
                <a:latin typeface="Arial" panose="020B0604020202020204" pitchFamily="34" charset="0"/>
                <a:cs typeface="Arial" panose="020B0604020202020204" pitchFamily="34" charset="0"/>
              </a:rPr>
              <a:t>Fedor</a:t>
            </a:r>
            <a:r>
              <a:rPr lang="en-US" sz="1800" dirty="0" smtClean="0">
                <a:latin typeface="Arial" panose="020B0604020202020204" pitchFamily="34" charset="0"/>
                <a:cs typeface="Arial" panose="020B0604020202020204" pitchFamily="34" charset="0"/>
              </a:rPr>
              <a:t> (1989)</a:t>
            </a:r>
            <a:endParaRPr lang="en-US" sz="1800" dirty="0">
              <a:latin typeface="Arial" panose="020B0604020202020204" pitchFamily="34" charset="0"/>
              <a:cs typeface="Arial" panose="020B0604020202020204" pitchFamily="34" charset="0"/>
            </a:endParaRPr>
          </a:p>
        </p:txBody>
      </p:sp>
      <p:sp>
        <p:nvSpPr>
          <p:cNvPr id="46" name="Content Placeholder 2"/>
          <p:cNvSpPr txBox="1">
            <a:spLocks/>
          </p:cNvSpPr>
          <p:nvPr/>
        </p:nvSpPr>
        <p:spPr>
          <a:xfrm>
            <a:off x="3545917" y="631272"/>
            <a:ext cx="5424901" cy="10428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Analysis of surface θ (K, solid lines) and wind (flags and barbs, with flag = 25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full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and half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for 1200 UTC 14 February 1984. Figure 7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49" name="Straight Arrow Connector 48"/>
          <p:cNvCxnSpPr/>
          <p:nvPr/>
        </p:nvCxnSpPr>
        <p:spPr>
          <a:xfrm flipV="1">
            <a:off x="1143636" y="2400400"/>
            <a:ext cx="38820" cy="554471"/>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818426" y="2315271"/>
            <a:ext cx="313298" cy="230365"/>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0944" y="2363246"/>
            <a:ext cx="320730" cy="523220"/>
          </a:xfrm>
          <a:prstGeom prst="rect">
            <a:avLst/>
          </a:prstGeom>
          <a:noFill/>
        </p:spPr>
        <p:txBody>
          <a:bodyPr wrap="square" rtlCol="0">
            <a:spAutoFit/>
          </a:bodyPr>
          <a:lstStyle/>
          <a:p>
            <a:pPr algn="ctr"/>
            <a:r>
              <a:rPr lang="en-US" sz="2800" b="1" dirty="0">
                <a:solidFill>
                  <a:srgbClr val="FF0000"/>
                </a:solidFill>
                <a:latin typeface="Arial"/>
                <a:cs typeface="Arial"/>
              </a:rPr>
              <a:t>B</a:t>
            </a:r>
            <a:endParaRPr lang="en-US" sz="2800" dirty="0">
              <a:solidFill>
                <a:srgbClr val="FF0000"/>
              </a:solidFill>
              <a:latin typeface="Arial"/>
              <a:cs typeface="Arial"/>
            </a:endParaRPr>
          </a:p>
        </p:txBody>
      </p:sp>
      <p:sp>
        <p:nvSpPr>
          <p:cNvPr id="25" name="TextBox 24"/>
          <p:cNvSpPr txBox="1"/>
          <p:nvPr/>
        </p:nvSpPr>
        <p:spPr>
          <a:xfrm>
            <a:off x="1019545" y="1955307"/>
            <a:ext cx="623413" cy="523220"/>
          </a:xfrm>
          <a:prstGeom prst="rect">
            <a:avLst/>
          </a:prstGeom>
          <a:noFill/>
        </p:spPr>
        <p:txBody>
          <a:bodyPr wrap="square" rtlCol="0">
            <a:spAutoFit/>
          </a:bodyPr>
          <a:lstStyle/>
          <a:p>
            <a:pPr algn="ctr"/>
            <a:r>
              <a:rPr lang="en-US" sz="2800" b="1" dirty="0">
                <a:solidFill>
                  <a:srgbClr val="FF0000"/>
                </a:solidFill>
                <a:latin typeface="Arial"/>
                <a:cs typeface="Arial"/>
              </a:rPr>
              <a:t>B</a:t>
            </a:r>
            <a:r>
              <a:rPr lang="en-US" sz="2800" b="1" dirty="0" smtClean="0">
                <a:solidFill>
                  <a:srgbClr val="FF0000"/>
                </a:solidFill>
                <a:latin typeface="Arial"/>
                <a:cs typeface="Arial"/>
              </a:rPr>
              <a:t>’</a:t>
            </a:r>
            <a:endParaRPr lang="en-US" sz="2800" dirty="0">
              <a:solidFill>
                <a:srgbClr val="FF0000"/>
              </a:solidFill>
              <a:latin typeface="Arial"/>
              <a:cs typeface="Arial"/>
            </a:endParaRPr>
          </a:p>
        </p:txBody>
      </p:sp>
      <p:sp>
        <p:nvSpPr>
          <p:cNvPr id="27" name="TextBox 26"/>
          <p:cNvSpPr txBox="1"/>
          <p:nvPr/>
        </p:nvSpPr>
        <p:spPr>
          <a:xfrm>
            <a:off x="438719" y="2823604"/>
            <a:ext cx="1285473" cy="923330"/>
          </a:xfrm>
          <a:prstGeom prst="rect">
            <a:avLst/>
          </a:prstGeom>
          <a:noFill/>
        </p:spPr>
        <p:txBody>
          <a:bodyPr wrap="square" rtlCol="0">
            <a:spAutoFit/>
          </a:bodyPr>
          <a:lstStyle/>
          <a:p>
            <a:pPr algn="ctr"/>
            <a:r>
              <a:rPr lang="en-US" b="1" dirty="0" smtClean="0">
                <a:solidFill>
                  <a:srgbClr val="0000FF"/>
                </a:solidFill>
                <a:latin typeface="Arial"/>
                <a:cs typeface="Arial"/>
              </a:rPr>
              <a:t>Boundary Layer Front</a:t>
            </a:r>
            <a:endParaRPr lang="en-US" dirty="0">
              <a:solidFill>
                <a:srgbClr val="0000FF"/>
              </a:solidFill>
              <a:latin typeface="Arial"/>
              <a:cs typeface="Arial"/>
            </a:endParaRPr>
          </a:p>
        </p:txBody>
      </p:sp>
      <p:pic>
        <p:nvPicPr>
          <p:cNvPr id="28" name="Picture 27" descr="Screen Shot 2018-01-22 at 11.00.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007" y="3753869"/>
            <a:ext cx="4015180" cy="2176704"/>
          </a:xfrm>
          <a:prstGeom prst="rect">
            <a:avLst/>
          </a:prstGeom>
        </p:spPr>
      </p:pic>
      <p:sp>
        <p:nvSpPr>
          <p:cNvPr id="29" name="TextBox 28"/>
          <p:cNvSpPr txBox="1"/>
          <p:nvPr/>
        </p:nvSpPr>
        <p:spPr>
          <a:xfrm>
            <a:off x="4624150" y="5557438"/>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sp>
        <p:nvSpPr>
          <p:cNvPr id="30" name="TextBox 29"/>
          <p:cNvSpPr txBox="1"/>
          <p:nvPr/>
        </p:nvSpPr>
        <p:spPr>
          <a:xfrm>
            <a:off x="7967480" y="5557438"/>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sp>
        <p:nvSpPr>
          <p:cNvPr id="31" name="Content Placeholder 2"/>
          <p:cNvSpPr txBox="1">
            <a:spLocks/>
          </p:cNvSpPr>
          <p:nvPr/>
        </p:nvSpPr>
        <p:spPr>
          <a:xfrm>
            <a:off x="3683001" y="6107488"/>
            <a:ext cx="5174380" cy="60629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Cross section analysis of (a) θ (K, solid lines) and wind speed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dashed lines), and (b) potential vorticity (10</a:t>
            </a:r>
            <a:r>
              <a:rPr lang="en-US" sz="1400" baseline="30000" dirty="0" smtClean="0">
                <a:solidFill>
                  <a:srgbClr val="000000"/>
                </a:solidFill>
                <a:latin typeface="Arial" panose="020B0604020202020204" pitchFamily="34" charset="0"/>
                <a:cs typeface="Arial" panose="020B0604020202020204" pitchFamily="34" charset="0"/>
              </a:rPr>
              <a:t>−5</a:t>
            </a:r>
            <a:r>
              <a:rPr lang="en-US" sz="1400" dirty="0" smtClean="0">
                <a:solidFill>
                  <a:srgbClr val="000000"/>
                </a:solidFill>
                <a:latin typeface="Arial" panose="020B0604020202020204" pitchFamily="34" charset="0"/>
                <a:cs typeface="Arial" panose="020B0604020202020204" pitchFamily="34" charset="0"/>
              </a:rPr>
              <a:t>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K      mb</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solid line) and θ (K, dashed lines) on 14 February 1984. Figure 6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33" name="Straight Arrow Connector 32"/>
          <p:cNvCxnSpPr/>
          <p:nvPr/>
        </p:nvCxnSpPr>
        <p:spPr>
          <a:xfrm>
            <a:off x="6303826" y="5248249"/>
            <a:ext cx="671053" cy="9546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250717" y="4572904"/>
            <a:ext cx="1285473" cy="923330"/>
          </a:xfrm>
          <a:prstGeom prst="rect">
            <a:avLst/>
          </a:prstGeom>
          <a:noFill/>
        </p:spPr>
        <p:txBody>
          <a:bodyPr wrap="square" rtlCol="0">
            <a:spAutoFit/>
          </a:bodyPr>
          <a:lstStyle/>
          <a:p>
            <a:pPr algn="ctr"/>
            <a:r>
              <a:rPr lang="en-US" b="1" dirty="0" smtClean="0">
                <a:solidFill>
                  <a:srgbClr val="0000FF"/>
                </a:solidFill>
                <a:latin typeface="Arial"/>
                <a:cs typeface="Arial"/>
              </a:rPr>
              <a:t>Boundary Layer Front</a:t>
            </a:r>
            <a:endParaRPr lang="en-US" dirty="0">
              <a:solidFill>
                <a:srgbClr val="0000FF"/>
              </a:solidFill>
              <a:latin typeface="Arial"/>
              <a:cs typeface="Arial"/>
            </a:endParaRPr>
          </a:p>
        </p:txBody>
      </p:sp>
      <p:pic>
        <p:nvPicPr>
          <p:cNvPr id="9" name="Picture 8" descr="Screen Shot 2018-01-24 at 9.18.1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5006" y="1656443"/>
            <a:ext cx="4057983" cy="2132061"/>
          </a:xfrm>
          <a:prstGeom prst="rect">
            <a:avLst/>
          </a:prstGeom>
        </p:spPr>
      </p:pic>
      <p:pic>
        <p:nvPicPr>
          <p:cNvPr id="41" name="Picture 40" descr="Screen Shot 2018-01-24 at 9.04.1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219" y="3768959"/>
            <a:ext cx="3224423" cy="2454041"/>
          </a:xfrm>
          <a:prstGeom prst="rect">
            <a:avLst/>
          </a:prstGeom>
        </p:spPr>
      </p:pic>
      <p:sp>
        <p:nvSpPr>
          <p:cNvPr id="50" name="Content Placeholder 2"/>
          <p:cNvSpPr txBox="1">
            <a:spLocks/>
          </p:cNvSpPr>
          <p:nvPr/>
        </p:nvSpPr>
        <p:spPr>
          <a:xfrm>
            <a:off x="-83207" y="6305943"/>
            <a:ext cx="3700002" cy="40197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Sea surface temperature (SST; °C) and ice edge for 20 </a:t>
            </a:r>
            <a:r>
              <a:rPr lang="en-US" sz="1400" dirty="0">
                <a:solidFill>
                  <a:srgbClr val="000000"/>
                </a:solidFill>
                <a:latin typeface="Arial" panose="020B0604020202020204" pitchFamily="34" charset="0"/>
                <a:cs typeface="Arial" panose="020B0604020202020204" pitchFamily="34" charset="0"/>
              </a:rPr>
              <a:t>F</a:t>
            </a:r>
            <a:r>
              <a:rPr lang="en-US" sz="1400" dirty="0" smtClean="0">
                <a:solidFill>
                  <a:srgbClr val="000000"/>
                </a:solidFill>
                <a:latin typeface="Arial" panose="020B0604020202020204" pitchFamily="34" charset="0"/>
                <a:cs typeface="Arial" panose="020B0604020202020204" pitchFamily="34" charset="0"/>
              </a:rPr>
              <a:t>ebruary 1984. Figure 1 adapted from Shapiro and </a:t>
            </a:r>
            <a:r>
              <a:rPr lang="en-US" sz="1400" dirty="0" err="1" smtClean="0">
                <a:solidFill>
                  <a:srgbClr val="000000"/>
                </a:solidFill>
                <a:latin typeface="Arial" panose="020B0604020202020204" pitchFamily="34" charset="0"/>
                <a:cs typeface="Arial" panose="020B0604020202020204" pitchFamily="34" charset="0"/>
              </a:rPr>
              <a:t>Fedor</a:t>
            </a:r>
            <a:r>
              <a:rPr lang="en-US" sz="1400" dirty="0" smtClean="0">
                <a:solidFill>
                  <a:srgbClr val="000000"/>
                </a:solidFill>
                <a:latin typeface="Arial" panose="020B0604020202020204" pitchFamily="34" charset="0"/>
                <a:cs typeface="Arial" panose="020B0604020202020204" pitchFamily="34" charset="0"/>
              </a:rPr>
              <a:t> (1989).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51" name="TextBox 50"/>
          <p:cNvSpPr txBox="1"/>
          <p:nvPr/>
        </p:nvSpPr>
        <p:spPr>
          <a:xfrm>
            <a:off x="4716565" y="1715945"/>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52" name="TextBox 51"/>
          <p:cNvSpPr txBox="1"/>
          <p:nvPr/>
        </p:nvSpPr>
        <p:spPr>
          <a:xfrm>
            <a:off x="4744819" y="38647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53" name="TextBox 52"/>
          <p:cNvSpPr txBox="1"/>
          <p:nvPr/>
        </p:nvSpPr>
        <p:spPr>
          <a:xfrm>
            <a:off x="4616185" y="3410790"/>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sp>
        <p:nvSpPr>
          <p:cNvPr id="54" name="TextBox 53"/>
          <p:cNvSpPr txBox="1"/>
          <p:nvPr/>
        </p:nvSpPr>
        <p:spPr>
          <a:xfrm>
            <a:off x="7959515" y="3410790"/>
            <a:ext cx="623413"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cxnSp>
        <p:nvCxnSpPr>
          <p:cNvPr id="55" name="Straight Arrow Connector 54"/>
          <p:cNvCxnSpPr/>
          <p:nvPr/>
        </p:nvCxnSpPr>
        <p:spPr>
          <a:xfrm>
            <a:off x="6317689" y="3110380"/>
            <a:ext cx="671053" cy="9546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5264580" y="2435035"/>
            <a:ext cx="1285473" cy="923330"/>
          </a:xfrm>
          <a:prstGeom prst="rect">
            <a:avLst/>
          </a:prstGeom>
          <a:noFill/>
        </p:spPr>
        <p:txBody>
          <a:bodyPr wrap="square" rtlCol="0">
            <a:spAutoFit/>
          </a:bodyPr>
          <a:lstStyle/>
          <a:p>
            <a:pPr algn="ctr"/>
            <a:r>
              <a:rPr lang="en-US" b="1" dirty="0" smtClean="0">
                <a:solidFill>
                  <a:srgbClr val="0000FF"/>
                </a:solidFill>
                <a:latin typeface="Arial"/>
                <a:cs typeface="Arial"/>
              </a:rPr>
              <a:t>Boundary Layer Front</a:t>
            </a:r>
            <a:endParaRPr lang="en-US" dirty="0">
              <a:solidFill>
                <a:srgbClr val="0000FF"/>
              </a:solidFill>
              <a:latin typeface="Arial"/>
              <a:cs typeface="Arial"/>
            </a:endParaRPr>
          </a:p>
        </p:txBody>
      </p:sp>
    </p:spTree>
    <p:extLst>
      <p:ext uri="{BB962C8B-B14F-4D97-AF65-F5344CB8AC3E}">
        <p14:creationId xmlns:p14="http://schemas.microsoft.com/office/powerpoint/2010/main" val="7042191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and </a:t>
            </a:r>
            <a:r>
              <a:rPr lang="en-US" sz="1800" dirty="0" err="1" smtClean="0">
                <a:latin typeface="Arial" panose="020B0604020202020204" pitchFamily="34" charset="0"/>
                <a:cs typeface="Arial" panose="020B0604020202020204" pitchFamily="34" charset="0"/>
              </a:rPr>
              <a:t>Fedor</a:t>
            </a:r>
            <a:r>
              <a:rPr lang="en-US" sz="1800" dirty="0" smtClean="0">
                <a:latin typeface="Arial" panose="020B0604020202020204" pitchFamily="34" charset="0"/>
                <a:cs typeface="Arial" panose="020B0604020202020204" pitchFamily="34" charset="0"/>
              </a:rPr>
              <a:t> (1989)</a:t>
            </a:r>
            <a:endParaRPr lang="en-US" sz="1800" dirty="0">
              <a:latin typeface="Arial" panose="020B0604020202020204" pitchFamily="34" charset="0"/>
              <a:cs typeface="Arial" panose="020B0604020202020204" pitchFamily="34" charset="0"/>
            </a:endParaRPr>
          </a:p>
        </p:txBody>
      </p:sp>
      <p:pic>
        <p:nvPicPr>
          <p:cNvPr id="2" name="Picture 1" descr="Screen Shot 2018-01-22 at 12.10.41 PM.png"/>
          <p:cNvPicPr>
            <a:picLocks noChangeAspect="1"/>
          </p:cNvPicPr>
          <p:nvPr/>
        </p:nvPicPr>
        <p:blipFill rotWithShape="1">
          <a:blip r:embed="rId3">
            <a:extLst>
              <a:ext uri="{28A0092B-C50C-407E-A947-70E740481C1C}">
                <a14:useLocalDpi xmlns:a14="http://schemas.microsoft.com/office/drawing/2010/main" val="0"/>
              </a:ext>
            </a:extLst>
          </a:blip>
          <a:srcRect t="14628"/>
          <a:stretch/>
        </p:blipFill>
        <p:spPr>
          <a:xfrm>
            <a:off x="5071405" y="3712151"/>
            <a:ext cx="3245512" cy="2495769"/>
          </a:xfrm>
          <a:prstGeom prst="rect">
            <a:avLst/>
          </a:prstGeom>
          <a:ln w="3175">
            <a:solidFill>
              <a:schemeClr val="tx1"/>
            </a:solidFill>
          </a:ln>
        </p:spPr>
      </p:pic>
      <p:pic>
        <p:nvPicPr>
          <p:cNvPr id="4" name="Picture 3" descr="Screen Shot 2018-01-22 at 12.23.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74" y="688505"/>
            <a:ext cx="3785259" cy="2738774"/>
          </a:xfrm>
          <a:prstGeom prst="rect">
            <a:avLst/>
          </a:prstGeom>
        </p:spPr>
      </p:pic>
      <p:pic>
        <p:nvPicPr>
          <p:cNvPr id="8" name="Picture 7" descr="Screen Shot 2018-01-22 at 12.27.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393" y="709172"/>
            <a:ext cx="3688454" cy="2718355"/>
          </a:xfrm>
          <a:prstGeom prst="rect">
            <a:avLst/>
          </a:prstGeom>
        </p:spPr>
      </p:pic>
      <p:pic>
        <p:nvPicPr>
          <p:cNvPr id="13" name="Picture 12" descr="Screen Shot 2018-01-22 at 12.28.2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621" y="3712151"/>
            <a:ext cx="3785259" cy="2789445"/>
          </a:xfrm>
          <a:prstGeom prst="rect">
            <a:avLst/>
          </a:prstGeom>
        </p:spPr>
      </p:pic>
      <p:sp>
        <p:nvSpPr>
          <p:cNvPr id="32" name="Content Placeholder 2"/>
          <p:cNvSpPr txBox="1">
            <a:spLocks/>
          </p:cNvSpPr>
          <p:nvPr/>
        </p:nvSpPr>
        <p:spPr>
          <a:xfrm>
            <a:off x="-63934" y="3211923"/>
            <a:ext cx="4532315" cy="60629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NOAA infrared image at 0440 UTC 14 February 1984</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4468381" y="3211923"/>
            <a:ext cx="4532315" cy="60629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NOAA infrared image at 0830 UTC 14 February 1984</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9" name="Content Placeholder 2"/>
          <p:cNvSpPr txBox="1">
            <a:spLocks/>
          </p:cNvSpPr>
          <p:nvPr/>
        </p:nvSpPr>
        <p:spPr>
          <a:xfrm>
            <a:off x="-139686" y="6446851"/>
            <a:ext cx="4532315" cy="356404"/>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NOAA infrared image at 1622 UTC 14 February 1984</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40" name="Content Placeholder 2"/>
          <p:cNvSpPr txBox="1">
            <a:spLocks/>
          </p:cNvSpPr>
          <p:nvPr/>
        </p:nvSpPr>
        <p:spPr>
          <a:xfrm>
            <a:off x="4468381" y="6345292"/>
            <a:ext cx="4532315" cy="356404"/>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Composite analysis of streamlines (heavy line and arrows) for 1200 UTC 14 February 1984, surface θ (K, dashed), and wind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flags and barbs)</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41" name="TextBox 40"/>
          <p:cNvSpPr txBox="1"/>
          <p:nvPr/>
        </p:nvSpPr>
        <p:spPr>
          <a:xfrm>
            <a:off x="858202" y="2671212"/>
            <a:ext cx="751094" cy="523220"/>
          </a:xfrm>
          <a:prstGeom prst="rect">
            <a:avLst/>
          </a:prstGeom>
          <a:noFill/>
        </p:spPr>
        <p:txBody>
          <a:bodyPr wrap="square" rtlCol="0">
            <a:spAutoFit/>
          </a:bodyPr>
          <a:lstStyle/>
          <a:p>
            <a:pPr algn="ctr"/>
            <a:r>
              <a:rPr lang="en-US" sz="2800" b="1" dirty="0" smtClean="0">
                <a:solidFill>
                  <a:srgbClr val="FF0000"/>
                </a:solidFill>
                <a:latin typeface="Arial"/>
                <a:cs typeface="Arial"/>
              </a:rPr>
              <a:t>L1</a:t>
            </a:r>
            <a:endParaRPr lang="en-US" sz="2800" dirty="0">
              <a:solidFill>
                <a:srgbClr val="FF0000"/>
              </a:solidFill>
              <a:latin typeface="Arial"/>
              <a:cs typeface="Arial"/>
            </a:endParaRPr>
          </a:p>
        </p:txBody>
      </p:sp>
      <p:sp>
        <p:nvSpPr>
          <p:cNvPr id="42" name="TextBox 41"/>
          <p:cNvSpPr txBox="1"/>
          <p:nvPr/>
        </p:nvSpPr>
        <p:spPr>
          <a:xfrm>
            <a:off x="6462521" y="2453398"/>
            <a:ext cx="751094" cy="523220"/>
          </a:xfrm>
          <a:prstGeom prst="rect">
            <a:avLst/>
          </a:prstGeom>
          <a:noFill/>
        </p:spPr>
        <p:txBody>
          <a:bodyPr wrap="square" rtlCol="0">
            <a:spAutoFit/>
          </a:bodyPr>
          <a:lstStyle/>
          <a:p>
            <a:pPr algn="ctr"/>
            <a:r>
              <a:rPr lang="en-US" sz="2800" b="1" dirty="0" smtClean="0">
                <a:solidFill>
                  <a:srgbClr val="FF0000"/>
                </a:solidFill>
                <a:latin typeface="Arial"/>
                <a:cs typeface="Arial"/>
              </a:rPr>
              <a:t>L1</a:t>
            </a:r>
            <a:endParaRPr lang="en-US" sz="2800" dirty="0">
              <a:solidFill>
                <a:srgbClr val="FF0000"/>
              </a:solidFill>
              <a:latin typeface="Arial"/>
              <a:cs typeface="Arial"/>
            </a:endParaRPr>
          </a:p>
        </p:txBody>
      </p:sp>
      <p:sp>
        <p:nvSpPr>
          <p:cNvPr id="43" name="TextBox 42"/>
          <p:cNvSpPr txBox="1"/>
          <p:nvPr/>
        </p:nvSpPr>
        <p:spPr>
          <a:xfrm>
            <a:off x="7473760" y="1401440"/>
            <a:ext cx="751094" cy="523220"/>
          </a:xfrm>
          <a:prstGeom prst="rect">
            <a:avLst/>
          </a:prstGeom>
          <a:noFill/>
        </p:spPr>
        <p:txBody>
          <a:bodyPr wrap="square" rtlCol="0">
            <a:spAutoFit/>
          </a:bodyPr>
          <a:lstStyle/>
          <a:p>
            <a:pPr algn="ctr"/>
            <a:r>
              <a:rPr lang="en-US" sz="2800" b="1" dirty="0" smtClean="0">
                <a:solidFill>
                  <a:srgbClr val="FF0000"/>
                </a:solidFill>
                <a:latin typeface="Arial"/>
                <a:cs typeface="Arial"/>
              </a:rPr>
              <a:t>L2</a:t>
            </a:r>
            <a:endParaRPr lang="en-US" sz="2800" dirty="0">
              <a:solidFill>
                <a:srgbClr val="FF0000"/>
              </a:solidFill>
              <a:latin typeface="Arial"/>
              <a:cs typeface="Arial"/>
            </a:endParaRPr>
          </a:p>
        </p:txBody>
      </p:sp>
      <p:sp>
        <p:nvSpPr>
          <p:cNvPr id="48" name="TextBox 47"/>
          <p:cNvSpPr txBox="1"/>
          <p:nvPr/>
        </p:nvSpPr>
        <p:spPr>
          <a:xfrm>
            <a:off x="2918677" y="5188813"/>
            <a:ext cx="751094" cy="523220"/>
          </a:xfrm>
          <a:prstGeom prst="rect">
            <a:avLst/>
          </a:prstGeom>
          <a:noFill/>
        </p:spPr>
        <p:txBody>
          <a:bodyPr wrap="square" rtlCol="0">
            <a:spAutoFit/>
          </a:bodyPr>
          <a:lstStyle/>
          <a:p>
            <a:pPr algn="ctr"/>
            <a:r>
              <a:rPr lang="en-US" sz="2800" b="1" dirty="0" smtClean="0">
                <a:solidFill>
                  <a:srgbClr val="FF0000"/>
                </a:solidFill>
                <a:latin typeface="Arial"/>
                <a:cs typeface="Arial"/>
              </a:rPr>
              <a:t>L2</a:t>
            </a:r>
            <a:endParaRPr lang="en-US" sz="2800" dirty="0">
              <a:solidFill>
                <a:srgbClr val="FF0000"/>
              </a:solidFill>
              <a:latin typeface="Arial"/>
              <a:cs typeface="Arial"/>
            </a:endParaRPr>
          </a:p>
        </p:txBody>
      </p:sp>
      <p:sp>
        <p:nvSpPr>
          <p:cNvPr id="50" name="TextBox 49"/>
          <p:cNvSpPr txBox="1"/>
          <p:nvPr/>
        </p:nvSpPr>
        <p:spPr>
          <a:xfrm>
            <a:off x="6251194" y="4817713"/>
            <a:ext cx="751094" cy="523220"/>
          </a:xfrm>
          <a:prstGeom prst="rect">
            <a:avLst/>
          </a:prstGeom>
          <a:noFill/>
        </p:spPr>
        <p:txBody>
          <a:bodyPr wrap="square" rtlCol="0">
            <a:spAutoFit/>
          </a:bodyPr>
          <a:lstStyle/>
          <a:p>
            <a:pPr algn="ctr"/>
            <a:r>
              <a:rPr lang="en-US" sz="2800" b="1" dirty="0" smtClean="0">
                <a:solidFill>
                  <a:srgbClr val="FF0000"/>
                </a:solidFill>
                <a:latin typeface="Arial"/>
                <a:cs typeface="Arial"/>
              </a:rPr>
              <a:t>L1</a:t>
            </a:r>
            <a:endParaRPr lang="en-US" sz="2800" dirty="0">
              <a:solidFill>
                <a:srgbClr val="FF0000"/>
              </a:solidFill>
              <a:latin typeface="Arial"/>
              <a:cs typeface="Arial"/>
            </a:endParaRPr>
          </a:p>
        </p:txBody>
      </p:sp>
      <p:sp>
        <p:nvSpPr>
          <p:cNvPr id="51" name="TextBox 50"/>
          <p:cNvSpPr txBox="1"/>
          <p:nvPr/>
        </p:nvSpPr>
        <p:spPr>
          <a:xfrm>
            <a:off x="6750356" y="4236275"/>
            <a:ext cx="751094" cy="523220"/>
          </a:xfrm>
          <a:prstGeom prst="rect">
            <a:avLst/>
          </a:prstGeom>
          <a:noFill/>
        </p:spPr>
        <p:txBody>
          <a:bodyPr wrap="square" rtlCol="0">
            <a:spAutoFit/>
          </a:bodyPr>
          <a:lstStyle/>
          <a:p>
            <a:pPr algn="ctr"/>
            <a:r>
              <a:rPr lang="en-US" sz="2800" b="1" dirty="0" smtClean="0">
                <a:solidFill>
                  <a:srgbClr val="FF0000"/>
                </a:solidFill>
                <a:latin typeface="Arial"/>
                <a:cs typeface="Arial"/>
              </a:rPr>
              <a:t>L2</a:t>
            </a:r>
            <a:endParaRPr lang="en-US" sz="2800" dirty="0">
              <a:solidFill>
                <a:srgbClr val="FF0000"/>
              </a:solidFill>
              <a:latin typeface="Arial"/>
              <a:cs typeface="Arial"/>
            </a:endParaRPr>
          </a:p>
        </p:txBody>
      </p:sp>
      <p:sp>
        <p:nvSpPr>
          <p:cNvPr id="20"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Fronts and Polar Lows</a:t>
            </a:r>
            <a:endParaRPr lang="en-US" sz="2400" b="1"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2786302" y="5855786"/>
            <a:ext cx="751094" cy="523220"/>
          </a:xfrm>
          <a:prstGeom prst="rect">
            <a:avLst/>
          </a:prstGeom>
          <a:noFill/>
        </p:spPr>
        <p:txBody>
          <a:bodyPr wrap="square" rtlCol="0">
            <a:spAutoFit/>
          </a:bodyPr>
          <a:lstStyle/>
          <a:p>
            <a:pPr algn="ctr"/>
            <a:r>
              <a:rPr lang="en-US" sz="2800" b="1" dirty="0" smtClean="0">
                <a:solidFill>
                  <a:srgbClr val="FF0000"/>
                </a:solidFill>
                <a:latin typeface="Arial"/>
                <a:cs typeface="Arial"/>
              </a:rPr>
              <a:t>L1</a:t>
            </a:r>
            <a:endParaRPr lang="en-US" sz="2800" dirty="0">
              <a:solidFill>
                <a:srgbClr val="FF0000"/>
              </a:solidFill>
              <a:latin typeface="Arial"/>
              <a:cs typeface="Arial"/>
            </a:endParaRPr>
          </a:p>
        </p:txBody>
      </p:sp>
    </p:spTree>
    <p:extLst>
      <p:ext uri="{BB962C8B-B14F-4D97-AF65-F5344CB8AC3E}">
        <p14:creationId xmlns:p14="http://schemas.microsoft.com/office/powerpoint/2010/main" val="37666502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200" dirty="0" smtClean="0">
                <a:latin typeface="Arial" panose="020B0604020202020204" pitchFamily="34" charset="0"/>
                <a:cs typeface="Arial" panose="020B0604020202020204" pitchFamily="34" charset="0"/>
              </a:rPr>
              <a:t>From Palmén and Newton (1969; p. 108):</a:t>
            </a:r>
          </a:p>
          <a:p>
            <a:pPr>
              <a:lnSpc>
                <a:spcPct val="50000"/>
              </a:lnSpc>
            </a:pPr>
            <a:endParaRPr lang="en-US" sz="2600" dirty="0" smtClean="0">
              <a:latin typeface="Arial" panose="020B0604020202020204" pitchFamily="34" charset="0"/>
              <a:cs typeface="Arial" panose="020B0604020202020204" pitchFamily="34" charset="0"/>
            </a:endParaRPr>
          </a:p>
          <a:p>
            <a:pPr lvl="1"/>
            <a:r>
              <a:rPr lang="en-US" sz="1900" dirty="0" smtClean="0">
                <a:solidFill>
                  <a:srgbClr val="0000FF"/>
                </a:solidFill>
                <a:latin typeface="Arial" panose="020B0604020202020204" pitchFamily="34" charset="0"/>
                <a:cs typeface="Arial" panose="020B0604020202020204" pitchFamily="34" charset="0"/>
              </a:rPr>
              <a:t>The Arctic front “separates the coldest air of arctic origin from the more moderately cold PA [polar air]”</a:t>
            </a:r>
          </a:p>
          <a:p>
            <a:pPr marL="457200" lvl="1" indent="0">
              <a:buNone/>
            </a:pPr>
            <a:endParaRPr lang="en-US" sz="1900" dirty="0" smtClean="0">
              <a:solidFill>
                <a:srgbClr val="0000FF"/>
              </a:solidFill>
              <a:latin typeface="Arial" panose="020B0604020202020204" pitchFamily="34" charset="0"/>
              <a:cs typeface="Arial" panose="020B0604020202020204" pitchFamily="34" charset="0"/>
            </a:endParaRPr>
          </a:p>
          <a:p>
            <a:pPr lvl="1"/>
            <a:r>
              <a:rPr lang="en-US" sz="1900" dirty="0" smtClean="0">
                <a:solidFill>
                  <a:srgbClr val="0000FF"/>
                </a:solidFill>
                <a:latin typeface="Arial" panose="020B0604020202020204" pitchFamily="34" charset="0"/>
                <a:cs typeface="Arial" panose="020B0604020202020204" pitchFamily="34" charset="0"/>
              </a:rPr>
              <a:t>The Arctic front “appears mostly as an air-mass boundary in low altitudes and is strongly influenced by the distribution of snow cover on continents and the extent of the ice cover of the Arctic and Antarctic oceans.”</a:t>
            </a: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From Grønås and </a:t>
            </a:r>
            <a:r>
              <a:rPr lang="en-US" sz="2200" dirty="0" err="1">
                <a:latin typeface="Arial" panose="020B0604020202020204" pitchFamily="34" charset="0"/>
                <a:cs typeface="Arial" panose="020B0604020202020204" pitchFamily="34" charset="0"/>
              </a:rPr>
              <a:t>Skeie</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1999)</a:t>
            </a:r>
            <a:r>
              <a:rPr lang="en-US" sz="2200" dirty="0" smtClean="0">
                <a:latin typeface="Arial" panose="020B0604020202020204" pitchFamily="34" charset="0"/>
                <a:cs typeface="Arial" panose="020B0604020202020204" pitchFamily="34" charset="0"/>
              </a:rPr>
              <a:t>:</a:t>
            </a:r>
          </a:p>
          <a:p>
            <a:pPr>
              <a:lnSpc>
                <a:spcPct val="50000"/>
              </a:lnSpc>
            </a:pPr>
            <a:endParaRPr lang="en-US" sz="2200" dirty="0">
              <a:latin typeface="Arial" panose="020B0604020202020204" pitchFamily="34" charset="0"/>
              <a:cs typeface="Arial" panose="020B0604020202020204" pitchFamily="34" charset="0"/>
            </a:endParaRPr>
          </a:p>
          <a:p>
            <a:pPr lvl="1"/>
            <a:r>
              <a:rPr lang="en-US" sz="1900" dirty="0">
                <a:solidFill>
                  <a:srgbClr val="0000FF"/>
                </a:solidFill>
                <a:latin typeface="Arial" panose="020B0604020202020204" pitchFamily="34" charset="0"/>
                <a:cs typeface="Arial" panose="020B0604020202020204" pitchFamily="34" charset="0"/>
              </a:rPr>
              <a:t>Arctic fronts “are defined as shallow fronts at the ice edge, between cold arctic air masses below the Arctic inversion and the much warmer air masses over the sea”</a:t>
            </a: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What is an Arctic Front?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41134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Fronts and Polar Lows</a:t>
            </a:r>
            <a:endParaRPr lang="en-US" sz="2400" b="1" dirty="0">
              <a:solidFill>
                <a:srgbClr val="FF0000"/>
              </a:solidFill>
              <a:latin typeface="Arial" panose="020B0604020202020204" pitchFamily="34" charset="0"/>
              <a:cs typeface="Arial" panose="020B0604020202020204" pitchFamily="34" charset="0"/>
            </a:endParaRPr>
          </a:p>
        </p:txBody>
      </p:sp>
      <p:pic>
        <p:nvPicPr>
          <p:cNvPr id="4" name="Picture 3" descr="Screen Shot 2018-01-22 at 3.00.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81" y="799257"/>
            <a:ext cx="5695383" cy="4554665"/>
          </a:xfrm>
          <a:prstGeom prst="rect">
            <a:avLst/>
          </a:prstGeom>
        </p:spPr>
      </p:pic>
      <p:sp>
        <p:nvSpPr>
          <p:cNvPr id="7" name="Content Placeholder 2"/>
          <p:cNvSpPr txBox="1">
            <a:spLocks/>
          </p:cNvSpPr>
          <p:nvPr/>
        </p:nvSpPr>
        <p:spPr>
          <a:xfrm>
            <a:off x="347651" y="5340554"/>
            <a:ext cx="5448681" cy="86494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Time evolution of eddy kinetic energy (EKE; J m</a:t>
            </a:r>
            <a:r>
              <a:rPr lang="en-US" sz="1400" baseline="30000" dirty="0" smtClean="0">
                <a:solidFill>
                  <a:srgbClr val="000000"/>
                </a:solidFill>
                <a:latin typeface="Arial" panose="020B0604020202020204" pitchFamily="34" charset="0"/>
                <a:cs typeface="Arial" panose="020B0604020202020204" pitchFamily="34" charset="0"/>
              </a:rPr>
              <a:t>−3</a:t>
            </a:r>
            <a:r>
              <a:rPr lang="en-US" sz="1400" dirty="0" smtClean="0">
                <a:solidFill>
                  <a:srgbClr val="000000"/>
                </a:solidFill>
                <a:latin typeface="Arial" panose="020B0604020202020204" pitchFamily="34" charset="0"/>
                <a:cs typeface="Arial" panose="020B0604020202020204" pitchFamily="34" charset="0"/>
              </a:rPr>
              <a:t>) averaged over calculation domain of 1000 km </a:t>
            </a:r>
            <a:r>
              <a:rPr lang="en-US" sz="1400" dirty="0" smtClean="0">
                <a:solidFill>
                  <a:srgbClr val="000000"/>
                </a:solidFill>
                <a:latin typeface="Zapf Dingbats"/>
                <a:ea typeface="Zapf Dingbats"/>
                <a:cs typeface="Zapf Dingbats"/>
                <a:sym typeface="Zapf Dingbats"/>
              </a:rPr>
              <a:t>✕</a:t>
            </a:r>
            <a:r>
              <a:rPr lang="en-US" sz="1400" dirty="0" smtClean="0">
                <a:solidFill>
                  <a:srgbClr val="000000"/>
                </a:solidFill>
                <a:latin typeface="Arial" panose="020B0604020202020204" pitchFamily="34" charset="0"/>
                <a:cs typeface="Arial" panose="020B0604020202020204" pitchFamily="34" charset="0"/>
              </a:rPr>
              <a:t> 1000 km </a:t>
            </a:r>
            <a:r>
              <a:rPr lang="en-US" sz="1400" dirty="0" smtClean="0">
                <a:solidFill>
                  <a:srgbClr val="000000"/>
                </a:solidFill>
                <a:latin typeface="Zapf Dingbats"/>
                <a:ea typeface="Zapf Dingbats"/>
                <a:cs typeface="Zapf Dingbats"/>
                <a:sym typeface="Zapf Dingbats"/>
              </a:rPr>
              <a:t>✕</a:t>
            </a:r>
            <a:r>
              <a:rPr lang="en-US" sz="1400" dirty="0" smtClean="0">
                <a:solidFill>
                  <a:srgbClr val="000000"/>
                </a:solidFill>
                <a:latin typeface="Arial" panose="020B0604020202020204" pitchFamily="34" charset="0"/>
                <a:cs typeface="Arial" panose="020B0604020202020204" pitchFamily="34" charset="0"/>
              </a:rPr>
              <a:t> 10.42 km. Figure 3 adapted from </a:t>
            </a:r>
            <a:r>
              <a:rPr lang="en-US" sz="1400" dirty="0" err="1" smtClean="0">
                <a:solidFill>
                  <a:srgbClr val="000000"/>
                </a:solidFill>
                <a:latin typeface="Arial" panose="020B0604020202020204" pitchFamily="34" charset="0"/>
                <a:cs typeface="Arial" panose="020B0604020202020204" pitchFamily="34" charset="0"/>
              </a:rPr>
              <a:t>Yanase</a:t>
            </a:r>
            <a:r>
              <a:rPr lang="en-US" sz="1400" dirty="0" smtClean="0">
                <a:solidFill>
                  <a:srgbClr val="000000"/>
                </a:solidFill>
                <a:latin typeface="Arial" panose="020B0604020202020204" pitchFamily="34" charset="0"/>
                <a:cs typeface="Arial" panose="020B0604020202020204" pitchFamily="34" charset="0"/>
              </a:rPr>
              <a:t> and </a:t>
            </a:r>
            <a:r>
              <a:rPr lang="en-US" sz="1400" dirty="0" err="1" smtClean="0">
                <a:solidFill>
                  <a:srgbClr val="000000"/>
                </a:solidFill>
                <a:latin typeface="Arial" panose="020B0604020202020204" pitchFamily="34" charset="0"/>
                <a:cs typeface="Arial" panose="020B0604020202020204" pitchFamily="34" charset="0"/>
              </a:rPr>
              <a:t>Niino</a:t>
            </a:r>
            <a:r>
              <a:rPr lang="en-US" sz="1400" dirty="0" smtClean="0">
                <a:solidFill>
                  <a:srgbClr val="000000"/>
                </a:solidFill>
                <a:latin typeface="Arial" panose="020B0604020202020204" pitchFamily="34" charset="0"/>
                <a:cs typeface="Arial" panose="020B0604020202020204" pitchFamily="34" charset="0"/>
              </a:rPr>
              <a:t> (2007).</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9" name="Straight Arrow Connector 8"/>
          <p:cNvCxnSpPr/>
          <p:nvPr/>
        </p:nvCxnSpPr>
        <p:spPr>
          <a:xfrm flipH="1" flipV="1">
            <a:off x="2025310" y="2501958"/>
            <a:ext cx="1696882" cy="1187758"/>
          </a:xfrm>
          <a:prstGeom prst="straightConnector1">
            <a:avLst/>
          </a:prstGeom>
          <a:ln w="508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21067" y="1855627"/>
            <a:ext cx="1751620" cy="646331"/>
          </a:xfrm>
          <a:prstGeom prst="rect">
            <a:avLst/>
          </a:prstGeom>
          <a:noFill/>
        </p:spPr>
        <p:txBody>
          <a:bodyPr wrap="square" rtlCol="0">
            <a:spAutoFit/>
          </a:bodyPr>
          <a:lstStyle/>
          <a:p>
            <a:pPr algn="ctr"/>
            <a:r>
              <a:rPr lang="en-US" b="1" dirty="0" smtClean="0">
                <a:solidFill>
                  <a:srgbClr val="0000FF"/>
                </a:solidFill>
                <a:latin typeface="Arial"/>
                <a:cs typeface="Arial"/>
              </a:rPr>
              <a:t>Increasing Baroclinicity</a:t>
            </a:r>
            <a:endParaRPr lang="en-US" b="1" dirty="0">
              <a:solidFill>
                <a:srgbClr val="0000FF"/>
              </a:solidFill>
              <a:latin typeface="Arial"/>
              <a:cs typeface="Arial"/>
            </a:endParaRPr>
          </a:p>
        </p:txBody>
      </p:sp>
      <p:sp>
        <p:nvSpPr>
          <p:cNvPr id="12" name="Content Placeholder 2"/>
          <p:cNvSpPr>
            <a:spLocks noGrp="1"/>
          </p:cNvSpPr>
          <p:nvPr>
            <p:ph idx="1"/>
          </p:nvPr>
        </p:nvSpPr>
        <p:spPr>
          <a:xfrm>
            <a:off x="5782964" y="1006033"/>
            <a:ext cx="3350297" cy="5586922"/>
          </a:xfrm>
        </p:spPr>
        <p:txBody>
          <a:bodyPr>
            <a:normAutofit/>
          </a:bodyPr>
          <a:lstStyle/>
          <a:p>
            <a:r>
              <a:rPr lang="en-US" sz="2000" dirty="0" smtClean="0">
                <a:latin typeface="Arial" panose="020B0604020202020204" pitchFamily="34" charset="0"/>
                <a:cs typeface="Arial" panose="020B0604020202020204" pitchFamily="34" charset="0"/>
              </a:rPr>
              <a:t>Used idealized high-resolution </a:t>
            </a:r>
            <a:r>
              <a:rPr lang="en-US" sz="2000" dirty="0" err="1" smtClean="0">
                <a:latin typeface="Arial" panose="020B0604020202020204" pitchFamily="34" charset="0"/>
                <a:cs typeface="Arial" panose="020B0604020202020204" pitchFamily="34" charset="0"/>
              </a:rPr>
              <a:t>nonhydrostatic</a:t>
            </a:r>
            <a:r>
              <a:rPr lang="en-US" sz="2000" dirty="0" smtClean="0">
                <a:latin typeface="Arial" panose="020B0604020202020204" pitchFamily="34" charset="0"/>
                <a:cs typeface="Arial" panose="020B0604020202020204" pitchFamily="34" charset="0"/>
              </a:rPr>
              <a:t> model to investigate polar low dynamics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As baroclinicity is increased, growth rate of polar low increases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Baroclinicity can play an important role in polar low development</a:t>
            </a:r>
          </a:p>
          <a:p>
            <a:endParaRPr lang="en-US" sz="20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14"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Yanase</a:t>
            </a:r>
            <a:r>
              <a:rPr lang="en-US" sz="1800" dirty="0" smtClean="0">
                <a:latin typeface="Arial" panose="020B0604020202020204" pitchFamily="34" charset="0"/>
                <a:cs typeface="Arial" panose="020B0604020202020204" pitchFamily="34" charset="0"/>
              </a:rPr>
              <a:t> and </a:t>
            </a:r>
            <a:r>
              <a:rPr lang="en-US" sz="1800" dirty="0" err="1" smtClean="0">
                <a:latin typeface="Arial" panose="020B0604020202020204" pitchFamily="34" charset="0"/>
                <a:cs typeface="Arial" panose="020B0604020202020204" pitchFamily="34" charset="0"/>
              </a:rPr>
              <a:t>Niino</a:t>
            </a:r>
            <a:r>
              <a:rPr lang="en-US" sz="1800" dirty="0" smtClean="0">
                <a:latin typeface="Arial" panose="020B0604020202020204" pitchFamily="34" charset="0"/>
                <a:cs typeface="Arial" panose="020B0604020202020204" pitchFamily="34" charset="0"/>
              </a:rPr>
              <a:t> (2007)</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4894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200" dirty="0" smtClean="0">
                <a:latin typeface="Arial" panose="020B0604020202020204" pitchFamily="34" charset="0"/>
                <a:cs typeface="Arial" panose="020B0604020202020204" pitchFamily="34" charset="0"/>
              </a:rPr>
              <a:t>Cold air outbreaks (CAOs) accompanying Arctic fronts may lead to large upward sensible and latent heat fluxes (e.g., Kolstad 2011; Papritz and Spengler 2017)</a:t>
            </a:r>
          </a:p>
          <a:p>
            <a:endParaRPr lang="en-US" sz="22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Upward sensible and latent heat fluxes may lead to reduction in low-level static stability, which may foster </a:t>
            </a:r>
            <a:r>
              <a:rPr lang="en-US" sz="2200" dirty="0">
                <a:latin typeface="Arial" panose="020B0604020202020204" pitchFamily="34" charset="0"/>
                <a:cs typeface="Arial" panose="020B0604020202020204" pitchFamily="34" charset="0"/>
              </a:rPr>
              <a:t>development of polar lows (e.g., Shapiro et al. 1987; Emanuel and </a:t>
            </a:r>
            <a:r>
              <a:rPr lang="en-US" sz="2200" dirty="0" err="1">
                <a:latin typeface="Arial" panose="020B0604020202020204" pitchFamily="34" charset="0"/>
                <a:cs typeface="Arial" panose="020B0604020202020204" pitchFamily="34" charset="0"/>
              </a:rPr>
              <a:t>Rotunno</a:t>
            </a:r>
            <a:r>
              <a:rPr lang="en-US" sz="2200" dirty="0">
                <a:latin typeface="Arial" panose="020B0604020202020204" pitchFamily="34" charset="0"/>
                <a:cs typeface="Arial" panose="020B0604020202020204" pitchFamily="34" charset="0"/>
              </a:rPr>
              <a:t> 1989; Kolstad et al. 2016)</a:t>
            </a:r>
          </a:p>
          <a:p>
            <a:endParaRPr lang="en-US" sz="2200" dirty="0" smtClean="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and Polar Lows</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88576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Papritz and Spengler (2017)</a:t>
            </a:r>
            <a:endParaRPr lang="en-US" sz="1800" dirty="0">
              <a:latin typeface="Arial" panose="020B0604020202020204" pitchFamily="34" charset="0"/>
              <a:cs typeface="Arial" panose="020B0604020202020204" pitchFamily="34" charset="0"/>
            </a:endParaRPr>
          </a:p>
        </p:txBody>
      </p:sp>
      <p:pic>
        <p:nvPicPr>
          <p:cNvPr id="3" name="Picture 2" descr="Screen Shot 2018-01-22 at 8.07.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32" y="709172"/>
            <a:ext cx="6439744" cy="5421826"/>
          </a:xfrm>
          <a:prstGeom prst="rect">
            <a:avLst/>
          </a:prstGeom>
        </p:spPr>
      </p:pic>
      <p:sp>
        <p:nvSpPr>
          <p:cNvPr id="20" name="Content Placeholder 2"/>
          <p:cNvSpPr txBox="1">
            <a:spLocks/>
          </p:cNvSpPr>
          <p:nvPr/>
        </p:nvSpPr>
        <p:spPr>
          <a:xfrm>
            <a:off x="-9107" y="6126885"/>
            <a:ext cx="7695949" cy="63242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Mean frequency of CAOs with trajectories binned according to CAO intensity for the extended winter (November–April) of 1979/80 to 2013/14. Mean sea ice boundary (50% sea ice concentration) shown in gray. Figure 3 adapted from Papritz and Spengler (2017).</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1" name="Content Placeholder 2"/>
          <p:cNvSpPr txBox="1">
            <a:spLocks/>
          </p:cNvSpPr>
          <p:nvPr/>
        </p:nvSpPr>
        <p:spPr>
          <a:xfrm>
            <a:off x="6737680" y="2854365"/>
            <a:ext cx="2446424" cy="148271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CAOs identified with air–sea potential temperature difference θ</a:t>
            </a:r>
            <a:r>
              <a:rPr lang="en-US" sz="1400" baseline="-25000" dirty="0" smtClean="0">
                <a:solidFill>
                  <a:srgbClr val="000000"/>
                </a:solidFill>
                <a:latin typeface="Arial" panose="020B0604020202020204" pitchFamily="34" charset="0"/>
                <a:cs typeface="Arial" panose="020B0604020202020204" pitchFamily="34" charset="0"/>
              </a:rPr>
              <a:t>SKT</a:t>
            </a:r>
            <a:r>
              <a:rPr lang="en-US" sz="1400" dirty="0" smtClean="0">
                <a:solidFill>
                  <a:srgbClr val="000000"/>
                </a:solidFill>
                <a:latin typeface="Arial" panose="020B0604020202020204" pitchFamily="34" charset="0"/>
                <a:cs typeface="Arial" panose="020B0604020202020204" pitchFamily="34" charset="0"/>
              </a:rPr>
              <a:t> − θ, where θ is potential temperature of an air </a:t>
            </a:r>
            <a:r>
              <a:rPr lang="en-US" sz="1400" dirty="0">
                <a:solidFill>
                  <a:srgbClr val="000000"/>
                </a:solidFill>
                <a:latin typeface="Arial" panose="020B0604020202020204" pitchFamily="34" charset="0"/>
                <a:cs typeface="Arial" panose="020B0604020202020204" pitchFamily="34" charset="0"/>
              </a:rPr>
              <a:t>parcel and θ</a:t>
            </a:r>
            <a:r>
              <a:rPr lang="en-US" sz="1400" baseline="-25000" dirty="0">
                <a:solidFill>
                  <a:srgbClr val="000000"/>
                </a:solidFill>
                <a:latin typeface="Arial" panose="020B0604020202020204" pitchFamily="34" charset="0"/>
                <a:cs typeface="Arial" panose="020B0604020202020204" pitchFamily="34" charset="0"/>
              </a:rPr>
              <a:t>SKT</a:t>
            </a:r>
            <a:r>
              <a:rPr lang="en-US" sz="1400" dirty="0" smtClean="0">
                <a:solidFill>
                  <a:srgbClr val="000000"/>
                </a:solidFill>
                <a:latin typeface="Arial" panose="020B0604020202020204" pitchFamily="34" charset="0"/>
                <a:cs typeface="Arial" panose="020B0604020202020204" pitchFamily="34" charset="0"/>
              </a:rPr>
              <a:t> is potential skin temperature (SKT)  </a:t>
            </a:r>
            <a:endParaRPr lang="en-US" sz="1400" baseline="-25000" dirty="0">
              <a:solidFill>
                <a:srgbClr val="000000"/>
              </a:solidFill>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and Polar Lows</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8970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Papritz and Spengler (2017)</a:t>
            </a:r>
            <a:endParaRPr lang="en-US" sz="1800" dirty="0">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663077" y="6158686"/>
            <a:ext cx="7720913" cy="63242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Percentage of positive (upward) surface turbulent heat flux (sensible and latent) associated with CAO trajectories for all trajectories. The mean sea ice boundary (50% sea ice concentration) shown in gray. Figure 10 adapted from Papritz and Spengler (2017).   </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2" name="Picture 1" descr="Screen Shot 2018-01-22 at 8.07.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130" y="772263"/>
            <a:ext cx="6604371" cy="5415584"/>
          </a:xfrm>
          <a:prstGeom prst="rect">
            <a:avLst/>
          </a:prstGeom>
        </p:spPr>
      </p:pic>
      <p:sp>
        <p:nvSpPr>
          <p:cNvPr id="9"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and Polar Lows</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75593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et al. (1987a)</a:t>
            </a:r>
            <a:endParaRPr lang="en-US" sz="18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and Polar Lows</a:t>
            </a:r>
            <a:endParaRPr lang="en-US" sz="2400" b="1" dirty="0">
              <a:solidFill>
                <a:srgbClr val="FF0000"/>
              </a:solidFill>
              <a:latin typeface="Arial" panose="020B0604020202020204" pitchFamily="34" charset="0"/>
              <a:cs typeface="Arial" panose="020B0604020202020204" pitchFamily="34" charset="0"/>
            </a:endParaRPr>
          </a:p>
        </p:txBody>
      </p:sp>
      <p:pic>
        <p:nvPicPr>
          <p:cNvPr id="4" name="Picture 3" descr="Screen Shot 2018-01-22 at 8.47.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53" y="709172"/>
            <a:ext cx="3467763" cy="2913885"/>
          </a:xfrm>
          <a:prstGeom prst="rect">
            <a:avLst/>
          </a:prstGeom>
        </p:spPr>
      </p:pic>
      <p:pic>
        <p:nvPicPr>
          <p:cNvPr id="6" name="Picture 5" descr="Screen Shot 2018-01-22 at 8.45.57 PM.png"/>
          <p:cNvPicPr>
            <a:picLocks noChangeAspect="1"/>
          </p:cNvPicPr>
          <p:nvPr/>
        </p:nvPicPr>
        <p:blipFill rotWithShape="1">
          <a:blip r:embed="rId4">
            <a:extLst>
              <a:ext uri="{28A0092B-C50C-407E-A947-70E740481C1C}">
                <a14:useLocalDpi xmlns:a14="http://schemas.microsoft.com/office/drawing/2010/main" val="0"/>
              </a:ext>
            </a:extLst>
          </a:blip>
          <a:srcRect t="50517" b="4602"/>
          <a:stretch/>
        </p:blipFill>
        <p:spPr>
          <a:xfrm>
            <a:off x="3922936" y="3772411"/>
            <a:ext cx="3456341" cy="3029945"/>
          </a:xfrm>
          <a:prstGeom prst="rect">
            <a:avLst/>
          </a:prstGeom>
        </p:spPr>
      </p:pic>
      <p:pic>
        <p:nvPicPr>
          <p:cNvPr id="10" name="Picture 9" descr="Screen Shot 2018-01-22 at 8.45.57 PM.png"/>
          <p:cNvPicPr>
            <a:picLocks noChangeAspect="1"/>
          </p:cNvPicPr>
          <p:nvPr/>
        </p:nvPicPr>
        <p:blipFill rotWithShape="1">
          <a:blip r:embed="rId4">
            <a:extLst>
              <a:ext uri="{28A0092B-C50C-407E-A947-70E740481C1C}">
                <a14:useLocalDpi xmlns:a14="http://schemas.microsoft.com/office/drawing/2010/main" val="0"/>
              </a:ext>
            </a:extLst>
          </a:blip>
          <a:srcRect b="54625"/>
          <a:stretch/>
        </p:blipFill>
        <p:spPr>
          <a:xfrm>
            <a:off x="3922937" y="709171"/>
            <a:ext cx="3456340" cy="3063240"/>
          </a:xfrm>
          <a:prstGeom prst="rect">
            <a:avLst/>
          </a:prstGeom>
        </p:spPr>
      </p:pic>
      <p:pic>
        <p:nvPicPr>
          <p:cNvPr id="7" name="Picture 6" descr="Screen Shot 2018-01-22 at 8.52.19 PM.png"/>
          <p:cNvPicPr>
            <a:picLocks noChangeAspect="1"/>
          </p:cNvPicPr>
          <p:nvPr/>
        </p:nvPicPr>
        <p:blipFill rotWithShape="1">
          <a:blip r:embed="rId5">
            <a:extLst>
              <a:ext uri="{28A0092B-C50C-407E-A947-70E740481C1C}">
                <a14:useLocalDpi xmlns:a14="http://schemas.microsoft.com/office/drawing/2010/main" val="0"/>
              </a:ext>
            </a:extLst>
          </a:blip>
          <a:srcRect t="37858"/>
          <a:stretch/>
        </p:blipFill>
        <p:spPr>
          <a:xfrm>
            <a:off x="208553" y="4254937"/>
            <a:ext cx="3714385" cy="1969605"/>
          </a:xfrm>
          <a:prstGeom prst="rect">
            <a:avLst/>
          </a:prstGeom>
        </p:spPr>
      </p:pic>
      <p:sp>
        <p:nvSpPr>
          <p:cNvPr id="12" name="Content Placeholder 2"/>
          <p:cNvSpPr txBox="1">
            <a:spLocks/>
          </p:cNvSpPr>
          <p:nvPr/>
        </p:nvSpPr>
        <p:spPr>
          <a:xfrm>
            <a:off x="0" y="3616401"/>
            <a:ext cx="4048668" cy="558328"/>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850-hPa temperature (°C) and wind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flags and barbs) at 1200 UTC 27 February 1984. Figure 13 adapted from Shapiro et al. (1987a).</a:t>
            </a:r>
            <a:endParaRPr lang="en-US" sz="1400" baseline="-25000" dirty="0">
              <a:solidFill>
                <a:srgbClr val="000000"/>
              </a:solidFill>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107969" y="6227714"/>
            <a:ext cx="3814969" cy="558328"/>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NOAA infrared satellite image at 1340 UTC 27 February 1984. Figure 28 adapted from Shapiro et al. (1987a).    </a:t>
            </a:r>
            <a:endParaRPr lang="en-US" sz="1400" baseline="-25000" dirty="0">
              <a:solidFill>
                <a:srgbClr val="00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7266120" y="2960859"/>
            <a:ext cx="1846117" cy="173886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 10-m sensible heat flux (W m</a:t>
            </a:r>
            <a:r>
              <a:rPr lang="en-US" sz="1400" baseline="30000" dirty="0" smtClean="0">
                <a:solidFill>
                  <a:srgbClr val="000000"/>
                </a:solidFill>
                <a:latin typeface="Arial" panose="020B0604020202020204" pitchFamily="34" charset="0"/>
                <a:cs typeface="Arial" panose="020B0604020202020204" pitchFamily="34" charset="0"/>
              </a:rPr>
              <a:t>−2</a:t>
            </a:r>
            <a:r>
              <a:rPr lang="en-US" sz="1400" dirty="0" smtClean="0">
                <a:solidFill>
                  <a:srgbClr val="000000"/>
                </a:solidFill>
                <a:latin typeface="Arial" panose="020B0604020202020204" pitchFamily="34" charset="0"/>
                <a:cs typeface="Arial" panose="020B0604020202020204" pitchFamily="34" charset="0"/>
              </a:rPr>
              <a:t>, solid lines) and (b) 10-m latent heat </a:t>
            </a:r>
            <a:r>
              <a:rPr lang="en-US" sz="1400" dirty="0">
                <a:solidFill>
                  <a:srgbClr val="000000"/>
                </a:solidFill>
                <a:latin typeface="Arial" panose="020B0604020202020204" pitchFamily="34" charset="0"/>
                <a:cs typeface="Arial" panose="020B0604020202020204" pitchFamily="34" charset="0"/>
              </a:rPr>
              <a:t>flux (W m</a:t>
            </a:r>
            <a:r>
              <a:rPr lang="en-US" sz="1400" baseline="300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Arial" panose="020B0604020202020204" pitchFamily="34" charset="0"/>
                <a:cs typeface="Arial" panose="020B0604020202020204" pitchFamily="34" charset="0"/>
              </a:rPr>
              <a:t>, solid lines</a:t>
            </a:r>
            <a:r>
              <a:rPr lang="en-US" sz="1400" dirty="0" smtClean="0">
                <a:solidFill>
                  <a:srgbClr val="000000"/>
                </a:solidFill>
                <a:latin typeface="Arial" panose="020B0604020202020204" pitchFamily="34" charset="0"/>
                <a:cs typeface="Arial" panose="020B0604020202020204" pitchFamily="34" charset="0"/>
              </a:rPr>
              <a:t>) at 1340 UTC 27 February 1984. Streamlines of 300-m wind in light gray lines. Figure 26 from Shapiro et al. (1987a). </a:t>
            </a:r>
            <a:endParaRPr lang="en-US" sz="1400" baseline="-25000" dirty="0">
              <a:solidFill>
                <a:srgbClr val="000000"/>
              </a:solidFill>
              <a:latin typeface="Arial" panose="020B0604020202020204" pitchFamily="34" charset="0"/>
              <a:cs typeface="Arial" panose="020B0604020202020204" pitchFamily="34" charset="0"/>
            </a:endParaRPr>
          </a:p>
        </p:txBody>
      </p:sp>
      <p:sp>
        <p:nvSpPr>
          <p:cNvPr id="16" name="TextBox 15"/>
          <p:cNvSpPr txBox="1"/>
          <p:nvPr/>
        </p:nvSpPr>
        <p:spPr>
          <a:xfrm>
            <a:off x="3956575" y="753835"/>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7" name="TextBox 16"/>
          <p:cNvSpPr txBox="1"/>
          <p:nvPr/>
        </p:nvSpPr>
        <p:spPr>
          <a:xfrm>
            <a:off x="3978471" y="3813867"/>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cxnSp>
        <p:nvCxnSpPr>
          <p:cNvPr id="18" name="Straight Arrow Connector 17"/>
          <p:cNvCxnSpPr/>
          <p:nvPr/>
        </p:nvCxnSpPr>
        <p:spPr>
          <a:xfrm flipH="1">
            <a:off x="2441779" y="2446421"/>
            <a:ext cx="365589" cy="206974"/>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620985" y="2036286"/>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spTree>
    <p:extLst>
      <p:ext uri="{BB962C8B-B14F-4D97-AF65-F5344CB8AC3E}">
        <p14:creationId xmlns:p14="http://schemas.microsoft.com/office/powerpoint/2010/main" val="200528798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200" dirty="0">
                <a:latin typeface="Arial" panose="020B0604020202020204" pitchFamily="34" charset="0"/>
                <a:cs typeface="Arial" panose="020B0604020202020204" pitchFamily="34" charset="0"/>
              </a:rPr>
              <a:t>Upper-level cyclonic PV anomalies and short-wave troughs may provide forcing for polar low development (</a:t>
            </a:r>
            <a:r>
              <a:rPr lang="en-US" sz="2200" dirty="0" err="1">
                <a:latin typeface="Arial" panose="020B0604020202020204" pitchFamily="34" charset="0"/>
                <a:cs typeface="Arial" panose="020B0604020202020204" pitchFamily="34" charset="0"/>
              </a:rPr>
              <a:t>e.g</a:t>
            </a:r>
            <a:r>
              <a:rPr lang="en-US" sz="2200" dirty="0">
                <a:latin typeface="Arial" panose="020B0604020202020204" pitchFamily="34" charset="0"/>
                <a:cs typeface="Arial" panose="020B0604020202020204" pitchFamily="34" charset="0"/>
              </a:rPr>
              <a:t>, Montgomery and Farrell </a:t>
            </a:r>
            <a:r>
              <a:rPr lang="en-US" sz="2200" dirty="0" smtClean="0">
                <a:latin typeface="Arial" panose="020B0604020202020204" pitchFamily="34" charset="0"/>
                <a:cs typeface="Arial" panose="020B0604020202020204" pitchFamily="34" charset="0"/>
              </a:rPr>
              <a:t>1992; </a:t>
            </a:r>
            <a:r>
              <a:rPr lang="en-US" sz="2200" dirty="0" err="1">
                <a:latin typeface="Arial" panose="020B0604020202020204" pitchFamily="34" charset="0"/>
                <a:cs typeface="Arial" panose="020B0604020202020204" pitchFamily="34" charset="0"/>
              </a:rPr>
              <a:t>Føre</a:t>
            </a:r>
            <a:r>
              <a:rPr lang="en-US" sz="2200" dirty="0">
                <a:latin typeface="Arial" panose="020B0604020202020204" pitchFamily="34" charset="0"/>
                <a:cs typeface="Arial" panose="020B0604020202020204" pitchFamily="34" charset="0"/>
              </a:rPr>
              <a:t> et al. </a:t>
            </a:r>
            <a:r>
              <a:rPr lang="en-US" sz="2200" dirty="0" smtClean="0">
                <a:latin typeface="Arial" panose="020B0604020202020204" pitchFamily="34" charset="0"/>
                <a:cs typeface="Arial" panose="020B0604020202020204" pitchFamily="34" charset="0"/>
              </a:rPr>
              <a:t>2011; Kolstad 2011)</a:t>
            </a:r>
          </a:p>
          <a:p>
            <a:endParaRPr lang="en-US" sz="2200" dirty="0">
              <a:latin typeface="Arial" panose="020B0604020202020204" pitchFamily="34" charset="0"/>
              <a:cs typeface="Arial" panose="020B0604020202020204" pitchFamily="34" charset="0"/>
            </a:endParaRPr>
          </a:p>
          <a:p>
            <a:pPr lvl="1"/>
            <a:r>
              <a:rPr lang="en-US" sz="2000" dirty="0" smtClean="0">
                <a:solidFill>
                  <a:srgbClr val="0000FF"/>
                </a:solidFill>
                <a:latin typeface="Arial" panose="020B0604020202020204" pitchFamily="34" charset="0"/>
                <a:cs typeface="Arial" panose="020B0604020202020204" pitchFamily="34" charset="0"/>
              </a:rPr>
              <a:t>Upper-level cyclonic PV anomalies may include TPVs</a:t>
            </a:r>
          </a:p>
          <a:p>
            <a:pPr marL="457200" lvl="1" indent="0">
              <a:buNone/>
            </a:pPr>
            <a:endParaRPr lang="en-US" sz="2000" dirty="0">
              <a:solidFill>
                <a:srgbClr val="0000FF"/>
              </a:solidFill>
              <a:latin typeface="Arial" panose="020B0604020202020204" pitchFamily="34" charset="0"/>
              <a:cs typeface="Arial" panose="020B0604020202020204" pitchFamily="34" charset="0"/>
            </a:endParaRPr>
          </a:p>
          <a:p>
            <a:pPr lvl="1"/>
            <a:r>
              <a:rPr lang="en-US" sz="2000" dirty="0" smtClean="0">
                <a:solidFill>
                  <a:srgbClr val="0000FF"/>
                </a:solidFill>
                <a:latin typeface="Arial" panose="020B0604020202020204" pitchFamily="34" charset="0"/>
                <a:cs typeface="Arial" panose="020B0604020202020204" pitchFamily="34" charset="0"/>
              </a:rPr>
              <a:t>CAOs associated with TPVs may provide favorable environments for polar low development</a:t>
            </a:r>
          </a:p>
          <a:p>
            <a:pPr lvl="1"/>
            <a:endParaRPr lang="en-US" sz="2000" dirty="0">
              <a:solidFill>
                <a:srgbClr val="0000FF"/>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and Polar Lows</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38901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6739596" y="2138635"/>
            <a:ext cx="766167" cy="20748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 where</a:t>
            </a:r>
          </a:p>
        </p:txBody>
      </p:sp>
      <p:sp>
        <p:nvSpPr>
          <p:cNvPr id="11" name="Content Placeholder 2"/>
          <p:cNvSpPr txBox="1">
            <a:spLocks/>
          </p:cNvSpPr>
          <p:nvPr/>
        </p:nvSpPr>
        <p:spPr>
          <a:xfrm>
            <a:off x="4291805" y="1819165"/>
            <a:ext cx="4905953" cy="20748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Marine CAO (MCAO) index M:</a:t>
            </a:r>
          </a:p>
          <a:p>
            <a:pPr marL="0" indent="0">
              <a:buNone/>
            </a:pPr>
            <a:r>
              <a:rPr lang="en-US" sz="1400" dirty="0" smtClean="0">
                <a:solidFill>
                  <a:srgbClr val="000000"/>
                </a:solidFill>
                <a:latin typeface="Arial" panose="020B0604020202020204" pitchFamily="34" charset="0"/>
                <a:cs typeface="Arial" panose="020B0604020202020204" pitchFamily="34" charset="0"/>
              </a:rPr>
              <a:t>                                            </a:t>
            </a:r>
          </a:p>
        </p:txBody>
      </p:sp>
      <p:pic>
        <p:nvPicPr>
          <p:cNvPr id="15" name="Picture 14" descr="Screen Shot 2018-01-22 at 11.00.27 PM.png"/>
          <p:cNvPicPr>
            <a:picLocks noChangeAspect="1"/>
          </p:cNvPicPr>
          <p:nvPr/>
        </p:nvPicPr>
        <p:blipFill rotWithShape="1">
          <a:blip r:embed="rId3">
            <a:extLst>
              <a:ext uri="{28A0092B-C50C-407E-A947-70E740481C1C}">
                <a14:useLocalDpi xmlns:a14="http://schemas.microsoft.com/office/drawing/2010/main" val="0"/>
              </a:ext>
            </a:extLst>
          </a:blip>
          <a:srcRect t="8811" b="8809"/>
          <a:stretch/>
        </p:blipFill>
        <p:spPr>
          <a:xfrm>
            <a:off x="4323372" y="1922908"/>
            <a:ext cx="2520980" cy="531964"/>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and Polar Lows</a:t>
            </a:r>
            <a:endParaRPr lang="en-US" sz="2400" b="1" dirty="0">
              <a:solidFill>
                <a:srgbClr val="FF0000"/>
              </a:solidFill>
              <a:latin typeface="Arial" panose="020B0604020202020204" pitchFamily="34" charset="0"/>
              <a:cs typeface="Arial" panose="020B0604020202020204" pitchFamily="34" charset="0"/>
            </a:endParaRPr>
          </a:p>
        </p:txBody>
      </p:sp>
      <p:pic>
        <p:nvPicPr>
          <p:cNvPr id="4" name="Picture 3" descr="Screen Shot 2018-01-22 at 9.35.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4" y="3532191"/>
            <a:ext cx="8916731" cy="2901895"/>
          </a:xfrm>
          <a:prstGeom prst="rect">
            <a:avLst/>
          </a:prstGeom>
        </p:spPr>
      </p:pic>
      <p:pic>
        <p:nvPicPr>
          <p:cNvPr id="6" name="Picture 5" descr="Screen Shot 2018-01-22 at 6.50.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1617"/>
            <a:ext cx="4163166" cy="2829336"/>
          </a:xfrm>
          <a:prstGeom prst="rect">
            <a:avLst/>
          </a:prstGeom>
        </p:spPr>
      </p:pic>
      <p:sp>
        <p:nvSpPr>
          <p:cNvPr id="8" name="Content Placeholder 2"/>
          <p:cNvSpPr txBox="1">
            <a:spLocks/>
          </p:cNvSpPr>
          <p:nvPr/>
        </p:nvSpPr>
        <p:spPr>
          <a:xfrm>
            <a:off x="87024" y="6422848"/>
            <a:ext cx="8877805" cy="4351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 SLP (hPa), (b) MCAO index M, and (c) tropopause pressure (hPa) at 1200 UTC 2 March 2009. Figure 3 adapted from Kolstad (2011).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0"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Kolstad (2011)</a:t>
            </a:r>
            <a:endParaRPr lang="en-US" sz="1800" dirty="0">
              <a:latin typeface="Arial" panose="020B0604020202020204" pitchFamily="34" charset="0"/>
              <a:cs typeface="Arial" panose="020B0604020202020204" pitchFamily="34" charset="0"/>
            </a:endParaRPr>
          </a:p>
        </p:txBody>
      </p:sp>
      <p:pic>
        <p:nvPicPr>
          <p:cNvPr id="17" name="Picture 16" descr="Screen Shot 2018-01-22 at 11.04.08 PM.png"/>
          <p:cNvPicPr>
            <a:picLocks noChangeAspect="1"/>
          </p:cNvPicPr>
          <p:nvPr/>
        </p:nvPicPr>
        <p:blipFill rotWithShape="1">
          <a:blip r:embed="rId6">
            <a:extLst>
              <a:ext uri="{28A0092B-C50C-407E-A947-70E740481C1C}">
                <a14:useLocalDpi xmlns:a14="http://schemas.microsoft.com/office/drawing/2010/main" val="0"/>
              </a:ext>
            </a:extLst>
          </a:blip>
          <a:srcRect l="3200"/>
          <a:stretch/>
        </p:blipFill>
        <p:spPr>
          <a:xfrm>
            <a:off x="7496595" y="1880122"/>
            <a:ext cx="1573088" cy="651049"/>
          </a:xfrm>
          <a:prstGeom prst="rect">
            <a:avLst/>
          </a:prstGeom>
        </p:spPr>
      </p:pic>
      <p:sp>
        <p:nvSpPr>
          <p:cNvPr id="18" name="Content Placeholder 2"/>
          <p:cNvSpPr txBox="1">
            <a:spLocks/>
          </p:cNvSpPr>
          <p:nvPr/>
        </p:nvSpPr>
        <p:spPr>
          <a:xfrm>
            <a:off x="4313492" y="2443634"/>
            <a:ext cx="4613618" cy="590908"/>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err="1" smtClean="0">
                <a:solidFill>
                  <a:srgbClr val="000000"/>
                </a:solidFill>
                <a:latin typeface="Arial" panose="020B0604020202020204" pitchFamily="34" charset="0"/>
                <a:cs typeface="Arial" panose="020B0604020202020204" pitchFamily="34" charset="0"/>
              </a:rPr>
              <a:t>T</a:t>
            </a:r>
            <a:r>
              <a:rPr lang="en-US" sz="1400" baseline="-25000" dirty="0" err="1" smtClean="0">
                <a:solidFill>
                  <a:srgbClr val="000000"/>
                </a:solidFill>
                <a:latin typeface="Arial" panose="020B0604020202020204" pitchFamily="34" charset="0"/>
                <a:cs typeface="Arial" panose="020B0604020202020204" pitchFamily="34" charset="0"/>
              </a:rPr>
              <a:t>s</a:t>
            </a:r>
            <a:r>
              <a:rPr lang="en-US" sz="1400" dirty="0" smtClean="0">
                <a:solidFill>
                  <a:srgbClr val="000000"/>
                </a:solidFill>
                <a:latin typeface="Arial" panose="020B0604020202020204" pitchFamily="34" charset="0"/>
                <a:cs typeface="Arial" panose="020B0604020202020204" pitchFamily="34" charset="0"/>
              </a:rPr>
              <a:t> is skin temperature, P</a:t>
            </a:r>
            <a:r>
              <a:rPr lang="en-US" sz="1400" baseline="-25000" dirty="0" smtClean="0">
                <a:solidFill>
                  <a:srgbClr val="000000"/>
                </a:solidFill>
                <a:latin typeface="Arial" panose="020B0604020202020204" pitchFamily="34" charset="0"/>
                <a:cs typeface="Arial" panose="020B0604020202020204" pitchFamily="34" charset="0"/>
              </a:rPr>
              <a:t>SL</a:t>
            </a:r>
            <a:r>
              <a:rPr lang="en-US" sz="1400" dirty="0" smtClean="0">
                <a:solidFill>
                  <a:srgbClr val="000000"/>
                </a:solidFill>
                <a:latin typeface="Arial" panose="020B0604020202020204" pitchFamily="34" charset="0"/>
                <a:cs typeface="Arial" panose="020B0604020202020204" pitchFamily="34" charset="0"/>
              </a:rPr>
              <a:t> is mean SLP, Z is 700-hPa geopotential height, L is a scaling height of 7 </a:t>
            </a:r>
            <a:r>
              <a:rPr lang="en-US" sz="1400" dirty="0" smtClean="0">
                <a:solidFill>
                  <a:srgbClr val="000000"/>
                </a:solidFill>
                <a:latin typeface="Zapf Dingbats"/>
                <a:ea typeface="Zapf Dingbats"/>
                <a:cs typeface="Zapf Dingbats"/>
                <a:sym typeface="Zapf Dingbats"/>
              </a:rPr>
              <a:t>✕ </a:t>
            </a:r>
            <a:r>
              <a:rPr lang="en-US" sz="1400" dirty="0" smtClean="0">
                <a:solidFill>
                  <a:srgbClr val="000000"/>
                </a:solidFill>
                <a:latin typeface="Arial"/>
                <a:ea typeface="Zapf Dingbats"/>
                <a:cs typeface="Arial"/>
                <a:sym typeface="Zapf Dingbats"/>
              </a:rPr>
              <a:t>10</a:t>
            </a:r>
            <a:r>
              <a:rPr lang="en-US" sz="1400" baseline="30000" dirty="0" smtClean="0">
                <a:solidFill>
                  <a:srgbClr val="000000"/>
                </a:solidFill>
                <a:latin typeface="Arial"/>
                <a:ea typeface="Zapf Dingbats"/>
                <a:cs typeface="Arial"/>
                <a:sym typeface="Zapf Dingbats"/>
              </a:rPr>
              <a:t>5 </a:t>
            </a:r>
            <a:r>
              <a:rPr lang="en-US" sz="1400" dirty="0" smtClean="0">
                <a:solidFill>
                  <a:srgbClr val="000000"/>
                </a:solidFill>
                <a:latin typeface="Arial"/>
                <a:ea typeface="Zapf Dingbats"/>
                <a:cs typeface="Arial"/>
                <a:sym typeface="Zapf Dingbats"/>
              </a:rPr>
              <a:t>m</a:t>
            </a:r>
            <a:r>
              <a:rPr lang="en-US" sz="1400" dirty="0" smtClean="0">
                <a:solidFill>
                  <a:srgbClr val="000000"/>
                </a:solidFill>
                <a:latin typeface="Zapf Dingbats"/>
                <a:ea typeface="Zapf Dingbats"/>
                <a:cs typeface="Zapf Dingbats"/>
                <a:sym typeface="Zapf Dingbats"/>
              </a:rPr>
              <a:t> </a:t>
            </a:r>
            <a:endParaRPr lang="en-US" sz="1400" dirty="0" smtClean="0">
              <a:solidFill>
                <a:srgbClr val="000000"/>
              </a:solidFill>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5034161" y="2943640"/>
            <a:ext cx="533902" cy="4905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smtClean="0">
                <a:ln w="28575">
                  <a:solidFill>
                    <a:schemeClr val="tx1"/>
                  </a:solidFill>
                </a:ln>
                <a:solidFill>
                  <a:srgbClr val="000000"/>
                </a:solidFill>
                <a:latin typeface="Arial" panose="020B0604020202020204" pitchFamily="34" charset="0"/>
                <a:cs typeface="Arial" panose="020B0604020202020204" pitchFamily="34" charset="0"/>
              </a:rPr>
              <a:t>×</a:t>
            </a:r>
          </a:p>
        </p:txBody>
      </p:sp>
      <p:sp>
        <p:nvSpPr>
          <p:cNvPr id="20" name="Content Placeholder 2"/>
          <p:cNvSpPr txBox="1">
            <a:spLocks/>
          </p:cNvSpPr>
          <p:nvPr/>
        </p:nvSpPr>
        <p:spPr>
          <a:xfrm>
            <a:off x="5506531" y="3120264"/>
            <a:ext cx="2666174" cy="20748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i="1" dirty="0" smtClean="0">
                <a:solidFill>
                  <a:srgbClr val="000000"/>
                </a:solidFill>
                <a:latin typeface="Arial" panose="020B0604020202020204" pitchFamily="34" charset="0"/>
                <a:cs typeface="Arial" panose="020B0604020202020204" pitchFamily="34" charset="0"/>
              </a:rPr>
              <a:t>Grid point with highest value of M within 400 km of polar low</a:t>
            </a:r>
          </a:p>
        </p:txBody>
      </p:sp>
      <p:sp>
        <p:nvSpPr>
          <p:cNvPr id="21" name="Content Placeholder 2"/>
          <p:cNvSpPr txBox="1">
            <a:spLocks/>
          </p:cNvSpPr>
          <p:nvPr/>
        </p:nvSpPr>
        <p:spPr>
          <a:xfrm>
            <a:off x="4163166" y="717735"/>
            <a:ext cx="4906517" cy="85107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Advanced Very High Resolution Radiometer (AVHRR; channel 4) satellite image of a polar between Greenland and Iceland at 1209 UTC 2 March 2009. Figure 2 adapted from Kolstad (2011).  </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24" name="Picture 23" descr="Screen Shot 2018-01-29 at 3.44.0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3132" y="3554667"/>
            <a:ext cx="1733428" cy="350101"/>
          </a:xfrm>
          <a:prstGeom prst="rect">
            <a:avLst/>
          </a:prstGeom>
        </p:spPr>
      </p:pic>
      <p:pic>
        <p:nvPicPr>
          <p:cNvPr id="25" name="Picture 24" descr="Screen Shot 2018-01-29 at 3.44.1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3106" y="3557296"/>
            <a:ext cx="1687721" cy="347472"/>
          </a:xfrm>
          <a:prstGeom prst="rect">
            <a:avLst/>
          </a:prstGeom>
        </p:spPr>
      </p:pic>
    </p:spTree>
    <p:extLst>
      <p:ext uri="{BB962C8B-B14F-4D97-AF65-F5344CB8AC3E}">
        <p14:creationId xmlns:p14="http://schemas.microsoft.com/office/powerpoint/2010/main" val="36530418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86036" y="634525"/>
            <a:ext cx="3989628" cy="3989882"/>
            <a:chOff x="231525" y="1329575"/>
            <a:chExt cx="4835108" cy="4835419"/>
          </a:xfrm>
        </p:grpSpPr>
        <p:pic>
          <p:nvPicPr>
            <p:cNvPr id="12" name="Picture 11" descr="Screen Shot 2018-01-21 at 12.19.58 PM.png"/>
            <p:cNvPicPr>
              <a:picLocks noChangeAspect="1"/>
            </p:cNvPicPr>
            <p:nvPr/>
          </p:nvPicPr>
          <p:blipFill rotWithShape="1">
            <a:blip r:embed="rId3">
              <a:extLst>
                <a:ext uri="{28A0092B-C50C-407E-A947-70E740481C1C}">
                  <a14:useLocalDpi xmlns:a14="http://schemas.microsoft.com/office/drawing/2010/main" val="0"/>
                </a:ext>
              </a:extLst>
            </a:blip>
            <a:srcRect r="20798"/>
            <a:stretch/>
          </p:blipFill>
          <p:spPr>
            <a:xfrm>
              <a:off x="231525" y="1329575"/>
              <a:ext cx="4835107" cy="4665577"/>
            </a:xfrm>
            <a:prstGeom prst="rect">
              <a:avLst/>
            </a:prstGeom>
          </p:spPr>
        </p:pic>
        <p:sp>
          <p:nvSpPr>
            <p:cNvPr id="13" name="Rectangle 12"/>
            <p:cNvSpPr/>
            <p:nvPr/>
          </p:nvSpPr>
          <p:spPr>
            <a:xfrm>
              <a:off x="4037263" y="5494421"/>
              <a:ext cx="1029369" cy="670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465053" y="1499415"/>
              <a:ext cx="601580" cy="1414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Crawford and Serreze (2015)</a:t>
            </a:r>
            <a:endParaRPr lang="en-US" sz="1800" dirty="0">
              <a:latin typeface="Arial" panose="020B0604020202020204" pitchFamily="34" charset="0"/>
              <a:cs typeface="Arial" panose="020B0604020202020204" pitchFamily="34" charset="0"/>
            </a:endParaRPr>
          </a:p>
        </p:txBody>
      </p:sp>
      <p:pic>
        <p:nvPicPr>
          <p:cNvPr id="22" name="Picture 21" descr="Screen Shot 2018-01-21 at 12.26.26 PM.png"/>
          <p:cNvPicPr>
            <a:picLocks noChangeAspect="1"/>
          </p:cNvPicPr>
          <p:nvPr/>
        </p:nvPicPr>
        <p:blipFill rotWithShape="1">
          <a:blip r:embed="rId4">
            <a:extLst>
              <a:ext uri="{28A0092B-C50C-407E-A947-70E740481C1C}">
                <a14:useLocalDpi xmlns:a14="http://schemas.microsoft.com/office/drawing/2010/main" val="0"/>
              </a:ext>
            </a:extLst>
          </a:blip>
          <a:srcRect r="50247" b="26954"/>
          <a:stretch/>
        </p:blipFill>
        <p:spPr>
          <a:xfrm>
            <a:off x="5370793" y="709172"/>
            <a:ext cx="3475841" cy="2980512"/>
          </a:xfrm>
          <a:prstGeom prst="rect">
            <a:avLst/>
          </a:prstGeom>
        </p:spPr>
      </p:pic>
      <p:pic>
        <p:nvPicPr>
          <p:cNvPr id="46" name="Picture 45" descr="Screen Shot 2018-01-21 at 12.26.26 PM.png"/>
          <p:cNvPicPr>
            <a:picLocks noChangeAspect="1"/>
          </p:cNvPicPr>
          <p:nvPr/>
        </p:nvPicPr>
        <p:blipFill rotWithShape="1">
          <a:blip r:embed="rId4">
            <a:extLst>
              <a:ext uri="{28A0092B-C50C-407E-A947-70E740481C1C}">
                <a14:useLocalDpi xmlns:a14="http://schemas.microsoft.com/office/drawing/2010/main" val="0"/>
              </a:ext>
            </a:extLst>
          </a:blip>
          <a:srcRect l="50280" r="2716" b="26954"/>
          <a:stretch/>
        </p:blipFill>
        <p:spPr>
          <a:xfrm>
            <a:off x="5448019" y="3811904"/>
            <a:ext cx="3280930" cy="2977893"/>
          </a:xfrm>
          <a:prstGeom prst="rect">
            <a:avLst/>
          </a:prstGeom>
        </p:spPr>
      </p:pic>
      <p:sp>
        <p:nvSpPr>
          <p:cNvPr id="23" name="Oval 22"/>
          <p:cNvSpPr/>
          <p:nvPr/>
        </p:nvSpPr>
        <p:spPr>
          <a:xfrm rot="1034243">
            <a:off x="629632" y="1970577"/>
            <a:ext cx="2281911" cy="71918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descr="Screen Shot 2018-01-21 at 12.26.26 PM.png"/>
          <p:cNvPicPr>
            <a:picLocks noChangeAspect="1"/>
          </p:cNvPicPr>
          <p:nvPr/>
        </p:nvPicPr>
        <p:blipFill rotWithShape="1">
          <a:blip r:embed="rId4">
            <a:extLst>
              <a:ext uri="{28A0092B-C50C-407E-A947-70E740481C1C}">
                <a14:useLocalDpi xmlns:a14="http://schemas.microsoft.com/office/drawing/2010/main" val="0"/>
              </a:ext>
            </a:extLst>
          </a:blip>
          <a:srcRect t="73126"/>
          <a:stretch/>
        </p:blipFill>
        <p:spPr>
          <a:xfrm>
            <a:off x="120312" y="6072596"/>
            <a:ext cx="5173579" cy="812050"/>
          </a:xfrm>
          <a:prstGeom prst="rect">
            <a:avLst/>
          </a:prstGeom>
        </p:spPr>
      </p:pic>
      <p:grpSp>
        <p:nvGrpSpPr>
          <p:cNvPr id="50" name="Group 49"/>
          <p:cNvGrpSpPr/>
          <p:nvPr/>
        </p:nvGrpSpPr>
        <p:grpSpPr>
          <a:xfrm>
            <a:off x="213855" y="4795575"/>
            <a:ext cx="1614905" cy="1430301"/>
            <a:chOff x="29411" y="4025900"/>
            <a:chExt cx="3197629" cy="2832100"/>
          </a:xfrm>
        </p:grpSpPr>
        <p:pic>
          <p:nvPicPr>
            <p:cNvPr id="51" name="Picture 50" descr="Screen Shot 2018-01-21 at 12.23.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11" y="4025900"/>
              <a:ext cx="3149600" cy="2832100"/>
            </a:xfrm>
            <a:prstGeom prst="rect">
              <a:avLst/>
            </a:prstGeom>
          </p:spPr>
        </p:pic>
        <p:sp>
          <p:nvSpPr>
            <p:cNvPr id="52" name="Rectangle 51"/>
            <p:cNvSpPr/>
            <p:nvPr/>
          </p:nvSpPr>
          <p:spPr>
            <a:xfrm>
              <a:off x="2072106" y="5641474"/>
              <a:ext cx="1154934" cy="1216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3" name="Picture 52" descr="Screen Shot 2018-01-21 at 12.23.5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00" y="4154164"/>
            <a:ext cx="1937778" cy="619513"/>
          </a:xfrm>
          <a:prstGeom prst="rect">
            <a:avLst/>
          </a:prstGeom>
        </p:spPr>
      </p:pic>
      <p:sp>
        <p:nvSpPr>
          <p:cNvPr id="18" name="Content Placeholder 2"/>
          <p:cNvSpPr txBox="1">
            <a:spLocks/>
          </p:cNvSpPr>
          <p:nvPr/>
        </p:nvSpPr>
        <p:spPr>
          <a:xfrm>
            <a:off x="1882991" y="4994775"/>
            <a:ext cx="3393844" cy="61921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AFZ strength quantified by 2-m temperature gradient magnitude. All quantities shown here are 1979–2012 monthly means from MERRA. Figures 3 and 5 adapted from Crawford and Serreze (2015).</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16775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 and Arctic Cyclones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Crawford and Serreze (2016)</a:t>
            </a:r>
            <a:endParaRPr lang="en-US" sz="1800" dirty="0">
              <a:latin typeface="Arial" panose="020B0604020202020204" pitchFamily="34" charset="0"/>
              <a:cs typeface="Arial" panose="020B0604020202020204" pitchFamily="34" charset="0"/>
            </a:endParaRPr>
          </a:p>
        </p:txBody>
      </p:sp>
      <p:pic>
        <p:nvPicPr>
          <p:cNvPr id="3" name="Picture 2" descr="Screen Shot 2018-01-21 at 1.10.10 PM.png"/>
          <p:cNvPicPr>
            <a:picLocks noChangeAspect="1"/>
          </p:cNvPicPr>
          <p:nvPr/>
        </p:nvPicPr>
        <p:blipFill rotWithShape="1">
          <a:blip r:embed="rId3">
            <a:extLst>
              <a:ext uri="{28A0092B-C50C-407E-A947-70E740481C1C}">
                <a14:useLocalDpi xmlns:a14="http://schemas.microsoft.com/office/drawing/2010/main" val="0"/>
              </a:ext>
            </a:extLst>
          </a:blip>
          <a:srcRect t="1951"/>
          <a:stretch/>
        </p:blipFill>
        <p:spPr>
          <a:xfrm>
            <a:off x="9181" y="1154337"/>
            <a:ext cx="9144000" cy="3986904"/>
          </a:xfrm>
          <a:prstGeom prst="rect">
            <a:avLst/>
          </a:prstGeom>
        </p:spPr>
      </p:pic>
      <p:sp>
        <p:nvSpPr>
          <p:cNvPr id="9" name="Content Placeholder 2"/>
          <p:cNvSpPr txBox="1">
            <a:spLocks/>
          </p:cNvSpPr>
          <p:nvPr/>
        </p:nvSpPr>
        <p:spPr>
          <a:xfrm>
            <a:off x="-44292" y="767586"/>
            <a:ext cx="4121661"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smtClean="0">
                <a:latin typeface="Arial" panose="020B0604020202020204" pitchFamily="34" charset="0"/>
                <a:cs typeface="Arial" panose="020B0604020202020204" pitchFamily="34" charset="0"/>
              </a:rPr>
              <a:t>Winter</a:t>
            </a:r>
            <a:endParaRPr lang="en-US" sz="2000" b="1" dirty="0">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919581" y="767586"/>
            <a:ext cx="4096630"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smtClean="0">
                <a:latin typeface="Arial" panose="020B0604020202020204" pitchFamily="34" charset="0"/>
                <a:cs typeface="Arial" panose="020B0604020202020204" pitchFamily="34" charset="0"/>
              </a:rPr>
              <a:t>Summer</a:t>
            </a:r>
            <a:endParaRPr lang="en-US" sz="2000" b="1" dirty="0">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9106" y="5035211"/>
            <a:ext cx="9153106" cy="73065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Average </a:t>
            </a:r>
            <a:r>
              <a:rPr lang="en-US" sz="1400" dirty="0" err="1" smtClean="0">
                <a:solidFill>
                  <a:srgbClr val="000000"/>
                </a:solidFill>
                <a:latin typeface="Arial" panose="020B0604020202020204" pitchFamily="34" charset="0"/>
                <a:cs typeface="Arial" panose="020B0604020202020204" pitchFamily="34" charset="0"/>
              </a:rPr>
              <a:t>Eady</a:t>
            </a:r>
            <a:r>
              <a:rPr lang="en-US" sz="1400" dirty="0" smtClean="0">
                <a:solidFill>
                  <a:srgbClr val="000000"/>
                </a:solidFill>
                <a:latin typeface="Arial" panose="020B0604020202020204" pitchFamily="34" charset="0"/>
                <a:cs typeface="Arial" panose="020B0604020202020204" pitchFamily="34" charset="0"/>
              </a:rPr>
              <a:t> growth rate (EGR) at 500 hPa (day</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for (left) winter and right (summer) 1979–2014 using MERRA. Figure 2 adapted from Crawford and Serreze (2016).</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4" name="Picture 3" descr="Screen Shot 2018-01-21 at 3.46.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87" y="5684696"/>
            <a:ext cx="2810729" cy="1051832"/>
          </a:xfrm>
          <a:prstGeom prst="rect">
            <a:avLst/>
          </a:prstGeom>
        </p:spPr>
      </p:pic>
      <p:sp>
        <p:nvSpPr>
          <p:cNvPr id="13" name="Content Placeholder 2"/>
          <p:cNvSpPr txBox="1">
            <a:spLocks/>
          </p:cNvSpPr>
          <p:nvPr/>
        </p:nvSpPr>
        <p:spPr>
          <a:xfrm>
            <a:off x="3800099" y="5842495"/>
            <a:ext cx="5008508" cy="73065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V(z) is the vertical profile of the horizontal wind</a:t>
            </a:r>
          </a:p>
          <a:p>
            <a:pPr marL="0" indent="0">
              <a:buNone/>
            </a:pPr>
            <a:r>
              <a:rPr lang="en-US" sz="1400" dirty="0" smtClean="0">
                <a:solidFill>
                  <a:srgbClr val="000000"/>
                </a:solidFill>
                <a:latin typeface="Arial" panose="020B0604020202020204" pitchFamily="34" charset="0"/>
                <a:cs typeface="Arial" panose="020B0604020202020204" pitchFamily="34" charset="0"/>
              </a:rPr>
              <a:t>f is </a:t>
            </a:r>
            <a:r>
              <a:rPr lang="en-US" sz="1400" dirty="0" err="1">
                <a:solidFill>
                  <a:srgbClr val="000000"/>
                </a:solidFill>
                <a:latin typeface="Arial" panose="020B0604020202020204" pitchFamily="34" charset="0"/>
                <a:cs typeface="Arial" panose="020B0604020202020204" pitchFamily="34" charset="0"/>
              </a:rPr>
              <a:t>C</a:t>
            </a:r>
            <a:r>
              <a:rPr lang="en-US" sz="1400" dirty="0" err="1" smtClean="0">
                <a:solidFill>
                  <a:srgbClr val="000000"/>
                </a:solidFill>
                <a:latin typeface="Arial" panose="020B0604020202020204" pitchFamily="34" charset="0"/>
                <a:cs typeface="Arial" panose="020B0604020202020204" pitchFamily="34" charset="0"/>
              </a:rPr>
              <a:t>oriolis</a:t>
            </a:r>
            <a:r>
              <a:rPr lang="en-US" sz="1400" dirty="0" smtClean="0">
                <a:solidFill>
                  <a:srgbClr val="000000"/>
                </a:solidFill>
                <a:latin typeface="Arial" panose="020B0604020202020204" pitchFamily="34" charset="0"/>
                <a:cs typeface="Arial" panose="020B0604020202020204" pitchFamily="34" charset="0"/>
              </a:rPr>
              <a:t> parameter</a:t>
            </a:r>
          </a:p>
          <a:p>
            <a:pPr marL="0" indent="0">
              <a:buNone/>
            </a:pPr>
            <a:r>
              <a:rPr lang="en-US" sz="1400" dirty="0" smtClean="0">
                <a:solidFill>
                  <a:srgbClr val="000000"/>
                </a:solidFill>
                <a:latin typeface="Arial" panose="020B0604020202020204" pitchFamily="34" charset="0"/>
                <a:cs typeface="Arial" panose="020B0604020202020204" pitchFamily="34" charset="0"/>
              </a:rPr>
              <a:t>N is Brunt–</a:t>
            </a:r>
            <a:r>
              <a:rPr lang="en-US" sz="1400" dirty="0" err="1" smtClean="0">
                <a:solidFill>
                  <a:srgbClr val="000000"/>
                </a:solidFill>
                <a:latin typeface="Arial" panose="020B0604020202020204" pitchFamily="34" charset="0"/>
                <a:cs typeface="Arial" panose="020B0604020202020204" pitchFamily="34" charset="0"/>
              </a:rPr>
              <a:t>Väisälä</a:t>
            </a:r>
            <a:r>
              <a:rPr lang="en-US" sz="1400" dirty="0" smtClean="0">
                <a:solidFill>
                  <a:srgbClr val="000000"/>
                </a:solidFill>
                <a:latin typeface="Arial" panose="020B0604020202020204" pitchFamily="34" charset="0"/>
                <a:cs typeface="Arial" panose="020B0604020202020204" pitchFamily="34" charset="0"/>
              </a:rPr>
              <a:t> frequency, where</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7" name="Picture 6" descr="Screen Shot 2018-01-21 at 3.52.46 PM.png"/>
          <p:cNvPicPr>
            <a:picLocks noChangeAspect="1"/>
          </p:cNvPicPr>
          <p:nvPr/>
        </p:nvPicPr>
        <p:blipFill rotWithShape="1">
          <a:blip r:embed="rId5">
            <a:extLst>
              <a:ext uri="{28A0092B-C50C-407E-A947-70E740481C1C}">
                <a14:useLocalDpi xmlns:a14="http://schemas.microsoft.com/office/drawing/2010/main" val="0"/>
              </a:ext>
            </a:extLst>
          </a:blip>
          <a:srcRect r="8955"/>
          <a:stretch/>
        </p:blipFill>
        <p:spPr>
          <a:xfrm>
            <a:off x="6793439" y="6206440"/>
            <a:ext cx="1093591" cy="530088"/>
          </a:xfrm>
          <a:prstGeom prst="rect">
            <a:avLst/>
          </a:prstGeom>
        </p:spPr>
      </p:pic>
    </p:spTree>
    <p:extLst>
      <p:ext uri="{BB962C8B-B14F-4D97-AF65-F5344CB8AC3E}">
        <p14:creationId xmlns:p14="http://schemas.microsoft.com/office/powerpoint/2010/main" val="393732128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 and Arctic Cyclones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Crawford and Serreze (2016)</a:t>
            </a:r>
            <a:endParaRPr lang="en-US" sz="1800" dirty="0">
              <a:latin typeface="Arial" panose="020B0604020202020204" pitchFamily="34" charset="0"/>
              <a:cs typeface="Arial" panose="020B0604020202020204" pitchFamily="34" charset="0"/>
            </a:endParaRPr>
          </a:p>
        </p:txBody>
      </p:sp>
      <p:grpSp>
        <p:nvGrpSpPr>
          <p:cNvPr id="7" name="Group 6"/>
          <p:cNvGrpSpPr/>
          <p:nvPr/>
        </p:nvGrpSpPr>
        <p:grpSpPr>
          <a:xfrm>
            <a:off x="100618" y="990493"/>
            <a:ext cx="5350383" cy="5787881"/>
            <a:chOff x="1041247" y="0"/>
            <a:chExt cx="6339613" cy="6858000"/>
          </a:xfrm>
        </p:grpSpPr>
        <p:pic>
          <p:nvPicPr>
            <p:cNvPr id="2" name="Picture 1" descr="Screen Shot 2018-01-21 at 1.1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247" y="0"/>
              <a:ext cx="6339613" cy="6858000"/>
            </a:xfrm>
            <a:prstGeom prst="rect">
              <a:avLst/>
            </a:prstGeom>
          </p:spPr>
        </p:pic>
        <p:sp>
          <p:nvSpPr>
            <p:cNvPr id="4" name="Rectangle 3"/>
            <p:cNvSpPr/>
            <p:nvPr/>
          </p:nvSpPr>
          <p:spPr>
            <a:xfrm>
              <a:off x="1041247" y="6443579"/>
              <a:ext cx="2390811" cy="414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999791" y="6443579"/>
              <a:ext cx="2381069" cy="414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Content Placeholder 2"/>
          <p:cNvSpPr txBox="1">
            <a:spLocks/>
          </p:cNvSpPr>
          <p:nvPr/>
        </p:nvSpPr>
        <p:spPr>
          <a:xfrm>
            <a:off x="5655188" y="1448980"/>
            <a:ext cx="3074391" cy="166679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Frequency of cyclone tracks (number of tracks per 500 km</a:t>
            </a:r>
            <a:r>
              <a:rPr lang="en-US" sz="1400" baseline="30000" dirty="0" smtClean="0">
                <a:solidFill>
                  <a:srgbClr val="000000"/>
                </a:solidFill>
                <a:latin typeface="Arial" panose="020B0604020202020204" pitchFamily="34" charset="0"/>
                <a:cs typeface="Arial" panose="020B0604020202020204" pitchFamily="34" charset="0"/>
              </a:rPr>
              <a:t>2</a:t>
            </a:r>
            <a:r>
              <a:rPr lang="en-US" sz="1400" dirty="0" smtClean="0">
                <a:solidFill>
                  <a:srgbClr val="000000"/>
                </a:solidFill>
                <a:latin typeface="Arial" panose="020B0604020202020204" pitchFamily="34" charset="0"/>
                <a:cs typeface="Arial" panose="020B0604020202020204" pitchFamily="34" charset="0"/>
              </a:rPr>
              <a:t> area per month) averaged over 1979–2014 for (a) winter and (b) summer using MERRA.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100619" y="696393"/>
            <a:ext cx="2559698"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Winter</a:t>
            </a:r>
            <a:endParaRPr lang="en-US" sz="1800" b="1" dirty="0">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2887577" y="696393"/>
            <a:ext cx="2486527"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Summer</a:t>
            </a:r>
            <a:endParaRPr lang="en-US" sz="1800" b="1" dirty="0">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5655188" y="4258282"/>
            <a:ext cx="3074391" cy="166679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Frequency of cyclogenesis events (number of events per 500 km</a:t>
            </a:r>
            <a:r>
              <a:rPr lang="en-US" sz="1400" baseline="30000" dirty="0" smtClean="0">
                <a:solidFill>
                  <a:srgbClr val="000000"/>
                </a:solidFill>
                <a:latin typeface="Arial" panose="020B0604020202020204" pitchFamily="34" charset="0"/>
                <a:cs typeface="Arial" panose="020B0604020202020204" pitchFamily="34" charset="0"/>
              </a:rPr>
              <a:t>2</a:t>
            </a:r>
            <a:r>
              <a:rPr lang="en-US" sz="1400" dirty="0" smtClean="0">
                <a:solidFill>
                  <a:srgbClr val="000000"/>
                </a:solidFill>
                <a:latin typeface="Arial" panose="020B0604020202020204" pitchFamily="34" charset="0"/>
                <a:cs typeface="Arial" panose="020B0604020202020204" pitchFamily="34" charset="0"/>
              </a:rPr>
              <a:t> area per month) averaged over 1979–2014 for (c) winter and (d) summer using MERRA</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7" name="Content Placeholder 2"/>
          <p:cNvSpPr txBox="1">
            <a:spLocks/>
          </p:cNvSpPr>
          <p:nvPr/>
        </p:nvSpPr>
        <p:spPr>
          <a:xfrm>
            <a:off x="3476123" y="6229676"/>
            <a:ext cx="4785559" cy="86611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i="1" dirty="0" smtClean="0">
                <a:solidFill>
                  <a:srgbClr val="000000"/>
                </a:solidFill>
                <a:latin typeface="Arial" panose="020B0604020202020204" pitchFamily="34" charset="0"/>
                <a:cs typeface="Arial" panose="020B0604020202020204" pitchFamily="34" charset="0"/>
              </a:rPr>
              <a:t>Figure 3 adapted from Crawford and Serreze (2016)</a:t>
            </a:r>
            <a:endParaRPr lang="en-US" sz="1400" i="1"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2558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200" dirty="0" smtClean="0">
                <a:latin typeface="Arial" panose="020B0604020202020204" pitchFamily="34" charset="0"/>
                <a:cs typeface="Arial" panose="020B0604020202020204" pitchFamily="34" charset="0"/>
              </a:rPr>
              <a:t>From Serreze et al. (2001):</a:t>
            </a:r>
          </a:p>
          <a:p>
            <a:pPr marL="0" indent="0">
              <a:lnSpc>
                <a:spcPct val="50000"/>
              </a:lnSpc>
              <a:buNone/>
            </a:pPr>
            <a:endParaRPr lang="en-US" sz="2200" dirty="0" smtClean="0">
              <a:latin typeface="Arial" panose="020B0604020202020204" pitchFamily="34" charset="0"/>
              <a:cs typeface="Arial" panose="020B0604020202020204" pitchFamily="34" charset="0"/>
            </a:endParaRPr>
          </a:p>
          <a:p>
            <a:pPr lvl="1"/>
            <a:r>
              <a:rPr lang="en-US" sz="1900" dirty="0" smtClean="0">
                <a:solidFill>
                  <a:srgbClr val="0000FF"/>
                </a:solidFill>
                <a:latin typeface="Arial" panose="020B0604020202020204" pitchFamily="34" charset="0"/>
                <a:cs typeface="Arial" panose="020B0604020202020204" pitchFamily="34" charset="0"/>
              </a:rPr>
              <a:t>“It nevertheless seems that despite a fairly ample literature, there is as yet no universally accepted view as to what truly distinguishes “Arctic” from “Polar” front. When combined with the variety of terminology and study approaches employed, it becomes difficult to compare results from previous work.”</a:t>
            </a:r>
            <a:endParaRPr lang="en-US" sz="1900" dirty="0">
              <a:solidFill>
                <a:srgbClr val="0000FF"/>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What is an Arctic Front?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5561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AFZ and Arctic Cyclones</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Crawford and Serreze (2016)</a:t>
            </a:r>
            <a:endParaRPr lang="en-US" sz="1800" dirty="0">
              <a:latin typeface="Arial" panose="020B0604020202020204" pitchFamily="34" charset="0"/>
              <a:cs typeface="Arial" panose="020B0604020202020204" pitchFamily="34" charset="0"/>
            </a:endParaRPr>
          </a:p>
        </p:txBody>
      </p:sp>
      <p:grpSp>
        <p:nvGrpSpPr>
          <p:cNvPr id="7" name="Group 6"/>
          <p:cNvGrpSpPr/>
          <p:nvPr/>
        </p:nvGrpSpPr>
        <p:grpSpPr>
          <a:xfrm>
            <a:off x="100618" y="990493"/>
            <a:ext cx="5350383" cy="5787881"/>
            <a:chOff x="1041247" y="0"/>
            <a:chExt cx="6339613" cy="6858000"/>
          </a:xfrm>
        </p:grpSpPr>
        <p:pic>
          <p:nvPicPr>
            <p:cNvPr id="2" name="Picture 1" descr="Screen Shot 2018-01-21 at 1.1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247" y="0"/>
              <a:ext cx="6339613" cy="6858000"/>
            </a:xfrm>
            <a:prstGeom prst="rect">
              <a:avLst/>
            </a:prstGeom>
          </p:spPr>
        </p:pic>
        <p:sp>
          <p:nvSpPr>
            <p:cNvPr id="4" name="Rectangle 3"/>
            <p:cNvSpPr/>
            <p:nvPr/>
          </p:nvSpPr>
          <p:spPr>
            <a:xfrm>
              <a:off x="1041247" y="6443579"/>
              <a:ext cx="2390811" cy="414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999791" y="6443579"/>
              <a:ext cx="2381069" cy="414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Content Placeholder 2"/>
          <p:cNvSpPr txBox="1">
            <a:spLocks/>
          </p:cNvSpPr>
          <p:nvPr/>
        </p:nvSpPr>
        <p:spPr>
          <a:xfrm>
            <a:off x="100619" y="696393"/>
            <a:ext cx="2559698"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Winter</a:t>
            </a:r>
            <a:endParaRPr lang="en-US" sz="1800" b="1" dirty="0">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2887577" y="696393"/>
            <a:ext cx="2486527"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Summer</a:t>
            </a:r>
            <a:endParaRPr lang="en-US" sz="1800" b="1" dirty="0">
              <a:latin typeface="Arial" panose="020B0604020202020204" pitchFamily="34" charset="0"/>
              <a:cs typeface="Arial" panose="020B0604020202020204" pitchFamily="34" charset="0"/>
            </a:endParaRPr>
          </a:p>
        </p:txBody>
      </p:sp>
      <p:sp>
        <p:nvSpPr>
          <p:cNvPr id="17" name="Content Placeholder 2"/>
          <p:cNvSpPr>
            <a:spLocks noGrp="1"/>
          </p:cNvSpPr>
          <p:nvPr>
            <p:ph idx="1"/>
          </p:nvPr>
        </p:nvSpPr>
        <p:spPr>
          <a:xfrm>
            <a:off x="5568405" y="1006033"/>
            <a:ext cx="3350297" cy="5422586"/>
          </a:xfrm>
        </p:spPr>
        <p:txBody>
          <a:bodyPr>
            <a:normAutofit fontScale="92500" lnSpcReduction="20000"/>
          </a:bodyPr>
          <a:lstStyle/>
          <a:p>
            <a:r>
              <a:rPr lang="en-US" sz="2000" dirty="0" smtClean="0">
                <a:latin typeface="Arial" panose="020B0604020202020204" pitchFamily="34" charset="0"/>
                <a:cs typeface="Arial" panose="020B0604020202020204" pitchFamily="34" charset="0"/>
              </a:rPr>
              <a:t>AFZ not a genesis region for Arctic cyclones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AFZ may act to intensify Arctic cyclones moving poleward across AFZ</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Greater deepening of Arctic cyclones moving poleward toward Arctic Ocean when AFZ is strong at </a:t>
            </a:r>
            <a:r>
              <a:rPr lang="en-US" sz="2000" dirty="0" err="1" smtClean="0">
                <a:latin typeface="Arial" panose="020B0604020202020204" pitchFamily="34" charset="0"/>
                <a:cs typeface="Arial" panose="020B0604020202020204" pitchFamily="34" charset="0"/>
              </a:rPr>
              <a:t>midtropospheric</a:t>
            </a:r>
            <a:r>
              <a:rPr lang="en-US" sz="2000" dirty="0" smtClean="0">
                <a:latin typeface="Arial" panose="020B0604020202020204" pitchFamily="34" charset="0"/>
                <a:cs typeface="Arial" panose="020B0604020202020204" pitchFamily="34" charset="0"/>
              </a:rPr>
              <a:t> levels (i.e., strong temperature gradients at </a:t>
            </a:r>
            <a:r>
              <a:rPr lang="en-US" sz="2000" dirty="0" err="1" smtClean="0">
                <a:latin typeface="Arial" panose="020B0604020202020204" pitchFamily="34" charset="0"/>
                <a:cs typeface="Arial" panose="020B0604020202020204" pitchFamily="34" charset="0"/>
              </a:rPr>
              <a:t>midtropospheric</a:t>
            </a:r>
            <a:r>
              <a:rPr lang="en-US" sz="2000" dirty="0" smtClean="0">
                <a:latin typeface="Arial" panose="020B0604020202020204" pitchFamily="34" charset="0"/>
                <a:cs typeface="Arial" panose="020B0604020202020204" pitchFamily="34" charset="0"/>
              </a:rPr>
              <a:t> levels)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Positive correlation between summer AFZ at </a:t>
            </a:r>
            <a:r>
              <a:rPr lang="en-US" sz="2000" dirty="0" err="1" smtClean="0">
                <a:latin typeface="Arial" panose="020B0604020202020204" pitchFamily="34" charset="0"/>
                <a:cs typeface="Arial" panose="020B0604020202020204" pitchFamily="34" charset="0"/>
              </a:rPr>
              <a:t>midtropospheric</a:t>
            </a:r>
            <a:r>
              <a:rPr lang="en-US" sz="2000" dirty="0" smtClean="0">
                <a:latin typeface="Arial" panose="020B0604020202020204" pitchFamily="34" charset="0"/>
                <a:cs typeface="Arial" panose="020B0604020202020204" pitchFamily="34" charset="0"/>
              </a:rPr>
              <a:t> levels and cyclone intensity in Arctic Ocean in summer</a:t>
            </a:r>
          </a:p>
          <a:p>
            <a:endParaRPr lang="en-US" sz="20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3476123" y="6229676"/>
            <a:ext cx="4785559" cy="86611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i="1" dirty="0" smtClean="0">
                <a:solidFill>
                  <a:srgbClr val="000000"/>
                </a:solidFill>
                <a:latin typeface="Arial" panose="020B0604020202020204" pitchFamily="34" charset="0"/>
                <a:cs typeface="Arial" panose="020B0604020202020204" pitchFamily="34" charset="0"/>
              </a:rPr>
              <a:t>Figure 3 adapted from Crawford and Serreze (2016)</a:t>
            </a:r>
            <a:endParaRPr lang="en-US" sz="1400" i="1"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5913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200" dirty="0" smtClean="0">
                <a:latin typeface="Arial" panose="020B0604020202020204" pitchFamily="34" charset="0"/>
                <a:cs typeface="Arial" panose="020B0604020202020204" pitchFamily="34" charset="0"/>
              </a:rPr>
              <a:t>AC12 formed over Siberia on 2 August 2012 and tracked northeastward into the Arctic, reaching a minimum central sea level pressure (SLP) of 966.4 hPa at 1800 UTC 6 August (Simmonds and </a:t>
            </a:r>
            <a:r>
              <a:rPr lang="en-US" sz="2200" dirty="0" err="1" smtClean="0">
                <a:latin typeface="Arial" panose="020B0604020202020204" pitchFamily="34" charset="0"/>
                <a:cs typeface="Arial" panose="020B0604020202020204" pitchFamily="34" charset="0"/>
              </a:rPr>
              <a:t>Rudeva</a:t>
            </a:r>
            <a:r>
              <a:rPr lang="en-US" sz="2200" dirty="0" smtClean="0">
                <a:latin typeface="Arial" panose="020B0604020202020204" pitchFamily="34" charset="0"/>
                <a:cs typeface="Arial" panose="020B0604020202020204" pitchFamily="34" charset="0"/>
              </a:rPr>
              <a:t> 2012)</a:t>
            </a: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AC12 led to reductions in Arctic sea-ice extent during a time in which sea ice was thin and sea-ice volume was well below normal (Zhang et al. 2013)</a:t>
            </a:r>
          </a:p>
          <a:p>
            <a:endParaRPr lang="en-US" sz="2200" dirty="0" smtClean="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Simmonds and </a:t>
            </a:r>
            <a:r>
              <a:rPr lang="en-US" sz="2200" dirty="0" err="1">
                <a:latin typeface="Arial" panose="020B0604020202020204" pitchFamily="34" charset="0"/>
                <a:cs typeface="Arial" panose="020B0604020202020204" pitchFamily="34" charset="0"/>
              </a:rPr>
              <a:t>Rudeva</a:t>
            </a:r>
            <a:r>
              <a:rPr lang="en-US" sz="2200" dirty="0">
                <a:latin typeface="Arial" panose="020B0604020202020204" pitchFamily="34" charset="0"/>
                <a:cs typeface="Arial" panose="020B0604020202020204" pitchFamily="34" charset="0"/>
              </a:rPr>
              <a:t> (2012) and Yamazaki et al. (2015) found that a </a:t>
            </a:r>
            <a:r>
              <a:rPr lang="en-US" sz="2200" dirty="0" smtClean="0">
                <a:latin typeface="Arial" panose="020B0604020202020204" pitchFamily="34" charset="0"/>
                <a:cs typeface="Arial" panose="020B0604020202020204" pitchFamily="34" charset="0"/>
              </a:rPr>
              <a:t>TPV interacted with AC12 in a region of strong baroclinicity over Eurasia</a:t>
            </a:r>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The Great </a:t>
            </a:r>
            <a:r>
              <a:rPr lang="en-US" sz="2400" b="1" dirty="0">
                <a:solidFill>
                  <a:srgbClr val="FF0000"/>
                </a:solidFill>
                <a:latin typeface="Arial" panose="020B0604020202020204" pitchFamily="34" charset="0"/>
                <a:cs typeface="Arial" panose="020B0604020202020204" pitchFamily="34" charset="0"/>
              </a:rPr>
              <a:t>Arctic Cyclone of August 2012 </a:t>
            </a:r>
            <a:r>
              <a:rPr lang="en-US" sz="2400" b="1" dirty="0" smtClean="0">
                <a:solidFill>
                  <a:srgbClr val="FF0000"/>
                </a:solidFill>
                <a:latin typeface="Arial" panose="020B0604020202020204" pitchFamily="34" charset="0"/>
                <a:cs typeface="Arial" panose="020B0604020202020204" pitchFamily="34" charset="0"/>
              </a:rPr>
              <a:t>(AC12)</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2752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474391"/>
          </a:xfrm>
        </p:spPr>
        <p:txBody>
          <a:bodyPr>
            <a:normAutofit/>
          </a:bodyPr>
          <a:lstStyle/>
          <a:p>
            <a:pPr lvl="1"/>
            <a:endParaRPr lang="en-US" sz="2000" dirty="0" smtClean="0">
              <a:latin typeface="Arial" panose="020B0604020202020204" pitchFamily="34" charset="0"/>
              <a:cs typeface="Arial" panose="020B0604020202020204" pitchFamily="34" charset="0"/>
            </a:endParaRPr>
          </a:p>
          <a:p>
            <a:pPr lvl="1"/>
            <a:endParaRPr lang="en-US" sz="1800" dirty="0" smtClean="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TPV_tracks_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3" y="1130982"/>
            <a:ext cx="4482169" cy="4172627"/>
          </a:xfrm>
          <a:prstGeom prst="rect">
            <a:avLst/>
          </a:prstGeom>
        </p:spPr>
      </p:pic>
      <p:pic>
        <p:nvPicPr>
          <p:cNvPr id="6" name="Picture 5" descr="cyclone_tracks_on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434" y="1130982"/>
            <a:ext cx="4478986" cy="4169664"/>
          </a:xfrm>
          <a:prstGeom prst="rect">
            <a:avLst/>
          </a:prstGeom>
        </p:spPr>
      </p:pic>
      <p:sp>
        <p:nvSpPr>
          <p:cNvPr id="21" name="TextBox 20"/>
          <p:cNvSpPr txBox="1"/>
          <p:nvPr/>
        </p:nvSpPr>
        <p:spPr>
          <a:xfrm>
            <a:off x="1546780" y="734496"/>
            <a:ext cx="1404188" cy="400110"/>
          </a:xfrm>
          <a:prstGeom prst="rect">
            <a:avLst/>
          </a:prstGeom>
          <a:noFill/>
        </p:spPr>
        <p:txBody>
          <a:bodyPr wrap="square" rtlCol="0">
            <a:spAutoFit/>
          </a:bodyPr>
          <a:lstStyle/>
          <a:p>
            <a:pPr algn="ctr"/>
            <a:r>
              <a:rPr lang="en-US" sz="2000" b="1" dirty="0" smtClean="0">
                <a:latin typeface="Arial"/>
                <a:cs typeface="Arial"/>
              </a:rPr>
              <a:t>TPVs</a:t>
            </a:r>
            <a:endParaRPr lang="en-US" sz="2000" b="1" dirty="0">
              <a:latin typeface="Arial"/>
              <a:cs typeface="Arial"/>
            </a:endParaRPr>
          </a:p>
        </p:txBody>
      </p:sp>
      <p:sp>
        <p:nvSpPr>
          <p:cNvPr id="22" name="TextBox 21"/>
          <p:cNvSpPr txBox="1"/>
          <p:nvPr/>
        </p:nvSpPr>
        <p:spPr>
          <a:xfrm>
            <a:off x="5457536" y="734496"/>
            <a:ext cx="2728769" cy="400110"/>
          </a:xfrm>
          <a:prstGeom prst="rect">
            <a:avLst/>
          </a:prstGeom>
          <a:noFill/>
        </p:spPr>
        <p:txBody>
          <a:bodyPr wrap="square" rtlCol="0">
            <a:spAutoFit/>
          </a:bodyPr>
          <a:lstStyle/>
          <a:p>
            <a:pPr algn="ctr"/>
            <a:r>
              <a:rPr lang="en-US" sz="2000" b="1" dirty="0" smtClean="0">
                <a:latin typeface="Arial"/>
                <a:cs typeface="Arial"/>
              </a:rPr>
              <a:t>Surface Cyclones</a:t>
            </a:r>
            <a:endParaRPr lang="en-US" sz="2000" b="1" dirty="0">
              <a:latin typeface="Arial"/>
              <a:cs typeface="Arial"/>
            </a:endParaRPr>
          </a:p>
        </p:txBody>
      </p:sp>
      <p:sp>
        <p:nvSpPr>
          <p:cNvPr id="23" name="Rectangle 22"/>
          <p:cNvSpPr/>
          <p:nvPr/>
        </p:nvSpPr>
        <p:spPr>
          <a:xfrm>
            <a:off x="1106885" y="1418591"/>
            <a:ext cx="1182460" cy="523220"/>
          </a:xfrm>
          <a:prstGeom prst="rect">
            <a:avLst/>
          </a:prstGeom>
          <a:noFill/>
        </p:spPr>
        <p:txBody>
          <a:bodyPr wrap="none" lIns="91440" tIns="45720" rIns="91440" bIns="45720">
            <a:spAutoFit/>
          </a:bodyPr>
          <a:lstStyle/>
          <a:p>
            <a:pPr algn="ctr"/>
            <a:r>
              <a:rPr lang="en-US" sz="2800" b="1" cap="none" spc="0" dirty="0" smtClean="0">
                <a:ln w="15875">
                  <a:solidFill>
                    <a:schemeClr val="tx1"/>
                  </a:solidFill>
                  <a:prstDash val="solid"/>
                </a:ln>
                <a:solidFill>
                  <a:srgbClr val="29F002"/>
                </a:solidFill>
                <a:latin typeface="Arial" panose="020B0604020202020204" pitchFamily="34" charset="0"/>
                <a:cs typeface="Arial" panose="020B0604020202020204" pitchFamily="34" charset="0"/>
              </a:rPr>
              <a:t>TPV 1</a:t>
            </a:r>
            <a:endParaRPr lang="en-US" sz="2800" b="1" cap="none" spc="0" dirty="0">
              <a:ln w="15875">
                <a:solidFill>
                  <a:schemeClr val="tx1"/>
                </a:solidFill>
                <a:prstDash val="solid"/>
              </a:ln>
              <a:solidFill>
                <a:srgbClr val="29F002"/>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1602299" y="1826355"/>
            <a:ext cx="201047" cy="395654"/>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210491" y="3167328"/>
            <a:ext cx="1182460" cy="523220"/>
          </a:xfrm>
          <a:prstGeom prst="rect">
            <a:avLst/>
          </a:prstGeom>
          <a:noFill/>
        </p:spPr>
        <p:txBody>
          <a:bodyPr wrap="none" lIns="91440" tIns="45720" rIns="91440" bIns="45720">
            <a:spAutoFit/>
          </a:bodyPr>
          <a:lstStyle/>
          <a:p>
            <a:pPr algn="ctr"/>
            <a:r>
              <a:rPr lang="en-US" sz="2800" b="1" cap="none" spc="0" dirty="0" smtClean="0">
                <a:ln w="15875">
                  <a:solidFill>
                    <a:schemeClr val="tx1"/>
                  </a:solidFill>
                  <a:prstDash val="solid"/>
                </a:ln>
                <a:solidFill>
                  <a:srgbClr val="A00002"/>
                </a:solidFill>
                <a:latin typeface="Arial" panose="020B0604020202020204" pitchFamily="34" charset="0"/>
                <a:cs typeface="Arial" panose="020B0604020202020204" pitchFamily="34" charset="0"/>
              </a:rPr>
              <a:t>TPV 2</a:t>
            </a:r>
            <a:endParaRPr lang="en-US" sz="2800" b="1" cap="none" spc="0" dirty="0">
              <a:ln w="15875">
                <a:solidFill>
                  <a:schemeClr val="tx1"/>
                </a:solidFill>
                <a:prstDash val="solid"/>
              </a:ln>
              <a:solidFill>
                <a:srgbClr val="A00002"/>
              </a:solidFill>
              <a:latin typeface="Arial" panose="020B0604020202020204" pitchFamily="34" charset="0"/>
              <a:cs typeface="Arial" panose="020B0604020202020204" pitchFamily="34" charset="0"/>
            </a:endParaRPr>
          </a:p>
        </p:txBody>
      </p:sp>
      <p:cxnSp>
        <p:nvCxnSpPr>
          <p:cNvPr id="35" name="Straight Arrow Connector 34"/>
          <p:cNvCxnSpPr/>
          <p:nvPr/>
        </p:nvCxnSpPr>
        <p:spPr>
          <a:xfrm>
            <a:off x="1340476" y="3481411"/>
            <a:ext cx="251328" cy="22895"/>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5-Point Star 36"/>
          <p:cNvSpPr>
            <a:spLocks noChangeAspect="1"/>
          </p:cNvSpPr>
          <p:nvPr/>
        </p:nvSpPr>
        <p:spPr>
          <a:xfrm rot="10580098" flipV="1">
            <a:off x="1416740" y="3075398"/>
            <a:ext cx="164592" cy="164592"/>
          </a:xfrm>
          <a:prstGeom prst="star5">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5-Point Star 40"/>
          <p:cNvSpPr>
            <a:spLocks noChangeAspect="1"/>
          </p:cNvSpPr>
          <p:nvPr/>
        </p:nvSpPr>
        <p:spPr>
          <a:xfrm rot="10580098" flipV="1">
            <a:off x="1937440" y="3140408"/>
            <a:ext cx="164592" cy="164592"/>
          </a:xfrm>
          <a:prstGeom prst="star5">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Multiply 42"/>
          <p:cNvSpPr>
            <a:spLocks/>
          </p:cNvSpPr>
          <p:nvPr/>
        </p:nvSpPr>
        <p:spPr>
          <a:xfrm>
            <a:off x="2374816" y="3402290"/>
            <a:ext cx="164592" cy="164592"/>
          </a:xfrm>
          <a:prstGeom prst="mathMultiply">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1354751" y="2472015"/>
            <a:ext cx="164592" cy="164592"/>
          </a:xfrm>
          <a:prstGeom prst="mathMultiply">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5-Point Star 46"/>
          <p:cNvSpPr>
            <a:spLocks noChangeAspect="1"/>
          </p:cNvSpPr>
          <p:nvPr/>
        </p:nvSpPr>
        <p:spPr>
          <a:xfrm rot="10580098" flipV="1">
            <a:off x="6195460" y="3794336"/>
            <a:ext cx="164592" cy="164592"/>
          </a:xfrm>
          <a:prstGeom prst="star5">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5-Point Star 47"/>
          <p:cNvSpPr>
            <a:spLocks noChangeAspect="1"/>
          </p:cNvSpPr>
          <p:nvPr/>
        </p:nvSpPr>
        <p:spPr>
          <a:xfrm rot="10580098" flipV="1">
            <a:off x="5954160" y="4070561"/>
            <a:ext cx="164592" cy="164592"/>
          </a:xfrm>
          <a:prstGeom prst="star5">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Multiply 48"/>
          <p:cNvSpPr>
            <a:spLocks/>
          </p:cNvSpPr>
          <p:nvPr/>
        </p:nvSpPr>
        <p:spPr>
          <a:xfrm>
            <a:off x="6899315" y="3566882"/>
            <a:ext cx="164592" cy="164592"/>
          </a:xfrm>
          <a:prstGeom prst="mathMultiply">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Multiply 49"/>
          <p:cNvSpPr>
            <a:spLocks/>
          </p:cNvSpPr>
          <p:nvPr/>
        </p:nvSpPr>
        <p:spPr>
          <a:xfrm>
            <a:off x="7245390" y="2817582"/>
            <a:ext cx="164592" cy="164592"/>
          </a:xfrm>
          <a:prstGeom prst="mathMultiply">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878217" y="4374853"/>
            <a:ext cx="1102686"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9F002"/>
                </a:solidFill>
                <a:latin typeface="Arial" panose="020B0604020202020204" pitchFamily="34" charset="0"/>
                <a:cs typeface="Arial" panose="020B0604020202020204" pitchFamily="34" charset="0"/>
              </a:rPr>
              <a:t>AC12</a:t>
            </a:r>
            <a:endParaRPr lang="en-US" sz="2800" b="1" cap="none" spc="0" dirty="0">
              <a:ln w="15875">
                <a:solidFill>
                  <a:schemeClr val="tx1"/>
                </a:solidFill>
                <a:prstDash val="solid"/>
              </a:ln>
              <a:solidFill>
                <a:srgbClr val="29F002"/>
              </a:solidFill>
              <a:latin typeface="Arial" panose="020B0604020202020204" pitchFamily="34" charset="0"/>
              <a:cs typeface="Arial" panose="020B0604020202020204" pitchFamily="34" charset="0"/>
            </a:endParaRPr>
          </a:p>
        </p:txBody>
      </p:sp>
      <p:sp>
        <p:nvSpPr>
          <p:cNvPr id="52" name="Rectangle 51"/>
          <p:cNvSpPr/>
          <p:nvPr/>
        </p:nvSpPr>
        <p:spPr>
          <a:xfrm>
            <a:off x="6222256" y="3111459"/>
            <a:ext cx="603701" cy="523220"/>
          </a:xfrm>
          <a:prstGeom prst="rect">
            <a:avLst/>
          </a:prstGeom>
          <a:noFill/>
        </p:spPr>
        <p:txBody>
          <a:bodyPr wrap="none" lIns="91440" tIns="45720" rIns="91440" bIns="45720">
            <a:spAutoFit/>
          </a:bodyPr>
          <a:lstStyle/>
          <a:p>
            <a:pPr algn="ctr"/>
            <a:r>
              <a:rPr lang="en-US" sz="2800" b="1" cap="none" spc="0" dirty="0" smtClean="0">
                <a:ln w="15875">
                  <a:solidFill>
                    <a:schemeClr val="tx1"/>
                  </a:solidFill>
                  <a:prstDash val="solid"/>
                </a:ln>
                <a:solidFill>
                  <a:srgbClr val="A00002"/>
                </a:solidFill>
                <a:latin typeface="Arial" panose="020B0604020202020204" pitchFamily="34" charset="0"/>
                <a:cs typeface="Arial" panose="020B0604020202020204" pitchFamily="34" charset="0"/>
              </a:rPr>
              <a:t>L1</a:t>
            </a:r>
            <a:endParaRPr lang="en-US" sz="2800" b="1" cap="none" spc="0" dirty="0">
              <a:ln w="15875">
                <a:solidFill>
                  <a:schemeClr val="tx1"/>
                </a:solidFill>
                <a:prstDash val="solid"/>
              </a:ln>
              <a:solidFill>
                <a:srgbClr val="A00002"/>
              </a:solidFill>
              <a:latin typeface="Arial" panose="020B0604020202020204" pitchFamily="34" charset="0"/>
              <a:cs typeface="Arial" panose="020B0604020202020204" pitchFamily="34" charset="0"/>
            </a:endParaRPr>
          </a:p>
        </p:txBody>
      </p:sp>
      <p:cxnSp>
        <p:nvCxnSpPr>
          <p:cNvPr id="53" name="Straight Arrow Connector 52"/>
          <p:cNvCxnSpPr/>
          <p:nvPr/>
        </p:nvCxnSpPr>
        <p:spPr>
          <a:xfrm flipV="1">
            <a:off x="6398075" y="4175415"/>
            <a:ext cx="0" cy="36058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555125" y="3548192"/>
            <a:ext cx="0" cy="395654"/>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5-Point Star 11"/>
          <p:cNvSpPr>
            <a:spLocks noChangeAspect="1"/>
          </p:cNvSpPr>
          <p:nvPr/>
        </p:nvSpPr>
        <p:spPr>
          <a:xfrm rot="10580098" flipV="1">
            <a:off x="2006363" y="5377137"/>
            <a:ext cx="228600" cy="228600"/>
          </a:xfrm>
          <a:prstGeom prst="star5">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231958" y="5360044"/>
            <a:ext cx="1404188" cy="307777"/>
          </a:xfrm>
          <a:prstGeom prst="rect">
            <a:avLst/>
          </a:prstGeom>
          <a:noFill/>
        </p:spPr>
        <p:txBody>
          <a:bodyPr wrap="square" rtlCol="0">
            <a:spAutoFit/>
          </a:bodyPr>
          <a:lstStyle/>
          <a:p>
            <a:r>
              <a:rPr lang="en-US" sz="1400" dirty="0" smtClean="0">
                <a:latin typeface="Arial"/>
                <a:cs typeface="Arial"/>
              </a:rPr>
              <a:t>Genesis</a:t>
            </a:r>
            <a:endParaRPr lang="en-US" sz="1400" dirty="0">
              <a:latin typeface="Arial"/>
              <a:cs typeface="Arial"/>
            </a:endParaRPr>
          </a:p>
        </p:txBody>
      </p:sp>
      <p:sp>
        <p:nvSpPr>
          <p:cNvPr id="30" name="TextBox 29"/>
          <p:cNvSpPr txBox="1"/>
          <p:nvPr/>
        </p:nvSpPr>
        <p:spPr>
          <a:xfrm>
            <a:off x="6504435" y="5361280"/>
            <a:ext cx="1404188" cy="307777"/>
          </a:xfrm>
          <a:prstGeom prst="rect">
            <a:avLst/>
          </a:prstGeom>
          <a:noFill/>
        </p:spPr>
        <p:txBody>
          <a:bodyPr wrap="square" rtlCol="0">
            <a:spAutoFit/>
          </a:bodyPr>
          <a:lstStyle/>
          <a:p>
            <a:r>
              <a:rPr lang="en-US" sz="1400" dirty="0" err="1" smtClean="0">
                <a:latin typeface="Arial"/>
                <a:cs typeface="Arial"/>
              </a:rPr>
              <a:t>Lysis</a:t>
            </a:r>
            <a:endParaRPr lang="en-US" sz="1400" dirty="0">
              <a:latin typeface="Arial"/>
              <a:cs typeface="Arial"/>
            </a:endParaRPr>
          </a:p>
        </p:txBody>
      </p:sp>
      <p:sp>
        <p:nvSpPr>
          <p:cNvPr id="38" name="Multiply 37"/>
          <p:cNvSpPr/>
          <p:nvPr/>
        </p:nvSpPr>
        <p:spPr>
          <a:xfrm>
            <a:off x="6259121" y="5391486"/>
            <a:ext cx="256319" cy="256319"/>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Content Placeholder 2"/>
          <p:cNvSpPr txBox="1">
            <a:spLocks/>
          </p:cNvSpPr>
          <p:nvPr/>
        </p:nvSpPr>
        <p:spPr>
          <a:xfrm>
            <a:off x="114474" y="5766663"/>
            <a:ext cx="2036459" cy="10439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latin typeface="Arial" panose="020B0604020202020204" pitchFamily="34" charset="0"/>
                <a:cs typeface="Arial" panose="020B0604020202020204" pitchFamily="34" charset="0"/>
              </a:rPr>
              <a:t>TPV 1</a:t>
            </a:r>
            <a:endParaRPr lang="en-US" sz="1400" dirty="0">
              <a:latin typeface="Arial" panose="020B0604020202020204" pitchFamily="34" charset="0"/>
              <a:cs typeface="Arial" panose="020B0604020202020204" pitchFamily="34" charset="0"/>
            </a:endParaRPr>
          </a:p>
          <a:p>
            <a:pPr marL="0" indent="0">
              <a:buNone/>
            </a:pPr>
            <a:r>
              <a:rPr lang="en-US" sz="1400" b="1" dirty="0" smtClean="0">
                <a:solidFill>
                  <a:srgbClr val="0000FF"/>
                </a:solidFill>
                <a:latin typeface="Arial" panose="020B0604020202020204" pitchFamily="34" charset="0"/>
                <a:cs typeface="Arial" panose="020B0604020202020204" pitchFamily="34" charset="0"/>
              </a:rPr>
              <a:t>Genesis: </a:t>
            </a:r>
            <a:r>
              <a:rPr lang="en-US" sz="1400" dirty="0" smtClean="0">
                <a:latin typeface="Arial" panose="020B0604020202020204" pitchFamily="34" charset="0"/>
                <a:cs typeface="Arial" panose="020B0604020202020204" pitchFamily="34" charset="0"/>
              </a:rPr>
              <a:t>23 Jul 2012</a:t>
            </a:r>
            <a:endParaRPr lang="en-US" sz="1400" dirty="0">
              <a:solidFill>
                <a:srgbClr val="0000FF"/>
              </a:solidFill>
              <a:latin typeface="Arial" panose="020B0604020202020204" pitchFamily="34" charset="0"/>
              <a:cs typeface="Arial" panose="020B0604020202020204" pitchFamily="34" charset="0"/>
            </a:endParaRPr>
          </a:p>
          <a:p>
            <a:pPr marL="0" indent="0">
              <a:buNone/>
            </a:pPr>
            <a:r>
              <a:rPr lang="en-US" sz="1400" b="1" dirty="0" err="1" smtClean="0">
                <a:solidFill>
                  <a:srgbClr val="0000FF"/>
                </a:solidFill>
                <a:latin typeface="Arial" panose="020B0604020202020204" pitchFamily="34" charset="0"/>
                <a:cs typeface="Arial" panose="020B0604020202020204" pitchFamily="34" charset="0"/>
              </a:rPr>
              <a:t>Lysis</a:t>
            </a:r>
            <a:r>
              <a:rPr lang="en-US" sz="1400" b="1" dirty="0" smtClean="0">
                <a:solidFill>
                  <a:srgbClr val="0000FF"/>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7 Sep 2012</a:t>
            </a:r>
          </a:p>
          <a:p>
            <a:pPr marL="0" indent="0">
              <a:buNone/>
            </a:pPr>
            <a:r>
              <a:rPr lang="en-US" sz="1400" b="1" dirty="0" smtClean="0">
                <a:solidFill>
                  <a:srgbClr val="0000FF"/>
                </a:solidFill>
                <a:latin typeface="Arial" panose="020B0604020202020204" pitchFamily="34" charset="0"/>
                <a:cs typeface="Arial" panose="020B0604020202020204" pitchFamily="34" charset="0"/>
              </a:rPr>
              <a:t>Lifetime: </a:t>
            </a:r>
            <a:r>
              <a:rPr lang="en-US" sz="1400" dirty="0" smtClean="0">
                <a:latin typeface="Arial" panose="020B0604020202020204" pitchFamily="34" charset="0"/>
                <a:cs typeface="Arial" panose="020B0604020202020204" pitchFamily="34" charset="0"/>
              </a:rPr>
              <a:t>~46 days</a:t>
            </a:r>
          </a:p>
        </p:txBody>
      </p:sp>
      <p:sp>
        <p:nvSpPr>
          <p:cNvPr id="59" name="Content Placeholder 2"/>
          <p:cNvSpPr txBox="1">
            <a:spLocks/>
          </p:cNvSpPr>
          <p:nvPr/>
        </p:nvSpPr>
        <p:spPr>
          <a:xfrm>
            <a:off x="2435348" y="5766663"/>
            <a:ext cx="1927967" cy="10439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latin typeface="Arial" panose="020B0604020202020204" pitchFamily="34" charset="0"/>
                <a:cs typeface="Arial" panose="020B0604020202020204" pitchFamily="34" charset="0"/>
              </a:rPr>
              <a:t>TPV </a:t>
            </a:r>
            <a:r>
              <a:rPr lang="en-US" sz="1400" b="1" dirty="0">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a:p>
            <a:pPr marL="0" indent="0">
              <a:buNone/>
            </a:pPr>
            <a:r>
              <a:rPr lang="en-US" sz="1400" b="1" dirty="0" smtClean="0">
                <a:solidFill>
                  <a:srgbClr val="0000FF"/>
                </a:solidFill>
                <a:latin typeface="Arial" panose="020B0604020202020204" pitchFamily="34" charset="0"/>
                <a:cs typeface="Arial" panose="020B0604020202020204" pitchFamily="34" charset="0"/>
              </a:rPr>
              <a:t>Genesis: </a:t>
            </a:r>
            <a:r>
              <a:rPr lang="en-US" sz="1400" dirty="0" smtClean="0">
                <a:latin typeface="Arial" panose="020B0604020202020204" pitchFamily="34" charset="0"/>
                <a:cs typeface="Arial" panose="020B0604020202020204" pitchFamily="34" charset="0"/>
              </a:rPr>
              <a:t>30 Jul 2012</a:t>
            </a:r>
            <a:endParaRPr lang="en-US" sz="1400" dirty="0">
              <a:solidFill>
                <a:srgbClr val="0000FF"/>
              </a:solidFill>
              <a:latin typeface="Arial" panose="020B0604020202020204" pitchFamily="34" charset="0"/>
              <a:cs typeface="Arial" panose="020B0604020202020204" pitchFamily="34" charset="0"/>
            </a:endParaRPr>
          </a:p>
          <a:p>
            <a:pPr marL="0" indent="0">
              <a:buNone/>
            </a:pPr>
            <a:r>
              <a:rPr lang="en-US" sz="1400" b="1" dirty="0" err="1" smtClean="0">
                <a:solidFill>
                  <a:srgbClr val="0000FF"/>
                </a:solidFill>
                <a:latin typeface="Arial" panose="020B0604020202020204" pitchFamily="34" charset="0"/>
                <a:cs typeface="Arial" panose="020B0604020202020204" pitchFamily="34" charset="0"/>
              </a:rPr>
              <a:t>Lysis</a:t>
            </a:r>
            <a:r>
              <a:rPr lang="en-US" sz="1400" b="1" dirty="0" smtClean="0">
                <a:solidFill>
                  <a:srgbClr val="0000FF"/>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8 Aug 2012</a:t>
            </a:r>
          </a:p>
          <a:p>
            <a:pPr marL="0" indent="0">
              <a:buNone/>
            </a:pPr>
            <a:r>
              <a:rPr lang="en-US" sz="1400" b="1" dirty="0" smtClean="0">
                <a:solidFill>
                  <a:srgbClr val="0000FF"/>
                </a:solidFill>
                <a:latin typeface="Arial" panose="020B0604020202020204" pitchFamily="34" charset="0"/>
                <a:cs typeface="Arial" panose="020B0604020202020204" pitchFamily="34" charset="0"/>
              </a:rPr>
              <a:t>Lifetime: </a:t>
            </a:r>
            <a:r>
              <a:rPr lang="en-US" sz="1400" dirty="0" smtClean="0">
                <a:latin typeface="Arial" panose="020B0604020202020204" pitchFamily="34" charset="0"/>
                <a:cs typeface="Arial" panose="020B0604020202020204" pitchFamily="34" charset="0"/>
              </a:rPr>
              <a:t>~9 days</a:t>
            </a:r>
          </a:p>
        </p:txBody>
      </p:sp>
      <p:sp>
        <p:nvSpPr>
          <p:cNvPr id="60" name="Content Placeholder 2"/>
          <p:cNvSpPr txBox="1">
            <a:spLocks/>
          </p:cNvSpPr>
          <p:nvPr/>
        </p:nvSpPr>
        <p:spPr>
          <a:xfrm>
            <a:off x="4672192" y="5766080"/>
            <a:ext cx="1959500" cy="10439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latin typeface="Arial" panose="020B0604020202020204" pitchFamily="34" charset="0"/>
                <a:cs typeface="Arial" panose="020B0604020202020204" pitchFamily="34" charset="0"/>
              </a:rPr>
              <a:t>L1</a:t>
            </a:r>
            <a:endParaRPr lang="en-US" sz="1400" dirty="0">
              <a:latin typeface="Arial" panose="020B0604020202020204" pitchFamily="34" charset="0"/>
              <a:cs typeface="Arial" panose="020B0604020202020204" pitchFamily="34" charset="0"/>
            </a:endParaRPr>
          </a:p>
          <a:p>
            <a:pPr marL="0" indent="0">
              <a:buNone/>
            </a:pPr>
            <a:r>
              <a:rPr lang="en-US" sz="1400" b="1" dirty="0" smtClean="0">
                <a:solidFill>
                  <a:srgbClr val="0000FF"/>
                </a:solidFill>
                <a:latin typeface="Arial" panose="020B0604020202020204" pitchFamily="34" charset="0"/>
                <a:cs typeface="Arial" panose="020B0604020202020204" pitchFamily="34" charset="0"/>
              </a:rPr>
              <a:t>Genesis: </a:t>
            </a:r>
            <a:r>
              <a:rPr lang="en-US" sz="1400" dirty="0" smtClean="0">
                <a:latin typeface="Arial" panose="020B0604020202020204" pitchFamily="34" charset="0"/>
                <a:cs typeface="Arial" panose="020B0604020202020204" pitchFamily="34" charset="0"/>
              </a:rPr>
              <a:t>31 Jul 2012</a:t>
            </a:r>
            <a:endParaRPr lang="en-US" sz="1400" dirty="0">
              <a:solidFill>
                <a:srgbClr val="0000FF"/>
              </a:solidFill>
              <a:latin typeface="Arial" panose="020B0604020202020204" pitchFamily="34" charset="0"/>
              <a:cs typeface="Arial" panose="020B0604020202020204" pitchFamily="34" charset="0"/>
            </a:endParaRPr>
          </a:p>
          <a:p>
            <a:pPr marL="0" indent="0">
              <a:buNone/>
            </a:pPr>
            <a:r>
              <a:rPr lang="en-US" sz="1400" b="1" dirty="0" err="1" smtClean="0">
                <a:solidFill>
                  <a:srgbClr val="0000FF"/>
                </a:solidFill>
                <a:latin typeface="Arial" panose="020B0604020202020204" pitchFamily="34" charset="0"/>
                <a:cs typeface="Arial" panose="020B0604020202020204" pitchFamily="34" charset="0"/>
              </a:rPr>
              <a:t>Lysis</a:t>
            </a:r>
            <a:r>
              <a:rPr lang="en-US" sz="1400" b="1" dirty="0" smtClean="0">
                <a:solidFill>
                  <a:srgbClr val="0000FF"/>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5 Aug 2012</a:t>
            </a:r>
          </a:p>
          <a:p>
            <a:pPr marL="0" indent="0">
              <a:buNone/>
            </a:pPr>
            <a:r>
              <a:rPr lang="en-US" sz="1400" b="1" dirty="0" smtClean="0">
                <a:solidFill>
                  <a:srgbClr val="0000FF"/>
                </a:solidFill>
                <a:latin typeface="Arial" panose="020B0604020202020204" pitchFamily="34" charset="0"/>
                <a:cs typeface="Arial" panose="020B0604020202020204" pitchFamily="34" charset="0"/>
              </a:rPr>
              <a:t>Lifetime: </a:t>
            </a:r>
            <a:r>
              <a:rPr lang="en-US" sz="1400" dirty="0" smtClean="0">
                <a:latin typeface="Arial" panose="020B0604020202020204" pitchFamily="34" charset="0"/>
                <a:cs typeface="Arial" panose="020B0604020202020204" pitchFamily="34" charset="0"/>
              </a:rPr>
              <a:t>~5 days</a:t>
            </a:r>
          </a:p>
        </p:txBody>
      </p:sp>
      <p:sp>
        <p:nvSpPr>
          <p:cNvPr id="61" name="Content Placeholder 2"/>
          <p:cNvSpPr txBox="1">
            <a:spLocks/>
          </p:cNvSpPr>
          <p:nvPr/>
        </p:nvSpPr>
        <p:spPr>
          <a:xfrm>
            <a:off x="6954468" y="5766080"/>
            <a:ext cx="1966758" cy="10439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latin typeface="Arial" panose="020B0604020202020204" pitchFamily="34" charset="0"/>
                <a:cs typeface="Arial" panose="020B0604020202020204" pitchFamily="34" charset="0"/>
              </a:rPr>
              <a:t>AC12</a:t>
            </a:r>
            <a:endParaRPr lang="en-US" sz="1400" dirty="0">
              <a:latin typeface="Arial" panose="020B0604020202020204" pitchFamily="34" charset="0"/>
              <a:cs typeface="Arial" panose="020B0604020202020204" pitchFamily="34" charset="0"/>
            </a:endParaRPr>
          </a:p>
          <a:p>
            <a:pPr marL="0" indent="0">
              <a:buNone/>
            </a:pPr>
            <a:r>
              <a:rPr lang="en-US" sz="1400" b="1" dirty="0" smtClean="0">
                <a:solidFill>
                  <a:srgbClr val="0000FF"/>
                </a:solidFill>
                <a:latin typeface="Arial" panose="020B0604020202020204" pitchFamily="34" charset="0"/>
                <a:cs typeface="Arial" panose="020B0604020202020204" pitchFamily="34" charset="0"/>
              </a:rPr>
              <a:t>Genesis: </a:t>
            </a:r>
            <a:r>
              <a:rPr lang="en-US" sz="1400" dirty="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 Aug 2012</a:t>
            </a:r>
            <a:endParaRPr lang="en-US" sz="1400" dirty="0">
              <a:solidFill>
                <a:srgbClr val="0000FF"/>
              </a:solidFill>
              <a:latin typeface="Arial" panose="020B0604020202020204" pitchFamily="34" charset="0"/>
              <a:cs typeface="Arial" panose="020B0604020202020204" pitchFamily="34" charset="0"/>
            </a:endParaRPr>
          </a:p>
          <a:p>
            <a:pPr marL="0" indent="0">
              <a:buNone/>
            </a:pPr>
            <a:r>
              <a:rPr lang="en-US" sz="1400" b="1" dirty="0" err="1" smtClean="0">
                <a:solidFill>
                  <a:srgbClr val="0000FF"/>
                </a:solidFill>
                <a:latin typeface="Arial" panose="020B0604020202020204" pitchFamily="34" charset="0"/>
                <a:cs typeface="Arial" panose="020B0604020202020204" pitchFamily="34" charset="0"/>
              </a:rPr>
              <a:t>Lysis</a:t>
            </a:r>
            <a:r>
              <a:rPr lang="en-US" sz="1400" b="1" dirty="0" smtClean="0">
                <a:solidFill>
                  <a:srgbClr val="0000FF"/>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14 Aug 2012</a:t>
            </a:r>
          </a:p>
          <a:p>
            <a:pPr marL="0" indent="0">
              <a:buNone/>
            </a:pPr>
            <a:r>
              <a:rPr lang="en-US" sz="1400" b="1" dirty="0" smtClean="0">
                <a:solidFill>
                  <a:srgbClr val="0000FF"/>
                </a:solidFill>
                <a:latin typeface="Arial" panose="020B0604020202020204" pitchFamily="34" charset="0"/>
                <a:cs typeface="Arial" panose="020B0604020202020204" pitchFamily="34" charset="0"/>
              </a:rPr>
              <a:t>Lifetime: </a:t>
            </a:r>
            <a:r>
              <a:rPr lang="en-US" sz="1400" dirty="0" smtClean="0">
                <a:latin typeface="Arial" panose="020B0604020202020204" pitchFamily="34" charset="0"/>
                <a:cs typeface="Arial" panose="020B0604020202020204" pitchFamily="34" charset="0"/>
              </a:rPr>
              <a:t>~12 days</a:t>
            </a:r>
          </a:p>
        </p:txBody>
      </p:sp>
      <p:sp>
        <p:nvSpPr>
          <p:cNvPr id="62" name="TextBox 61"/>
          <p:cNvSpPr txBox="1"/>
          <p:nvPr/>
        </p:nvSpPr>
        <p:spPr>
          <a:xfrm>
            <a:off x="3683447" y="5366337"/>
            <a:ext cx="2244778" cy="307777"/>
          </a:xfrm>
          <a:prstGeom prst="rect">
            <a:avLst/>
          </a:prstGeom>
          <a:noFill/>
        </p:spPr>
        <p:txBody>
          <a:bodyPr wrap="square" rtlCol="0">
            <a:spAutoFit/>
          </a:bodyPr>
          <a:lstStyle/>
          <a:p>
            <a:r>
              <a:rPr lang="en-US" sz="1400" dirty="0" smtClean="0">
                <a:latin typeface="Arial"/>
                <a:cs typeface="Arial"/>
              </a:rPr>
              <a:t>0000 UTC (every 48 h)</a:t>
            </a:r>
            <a:endParaRPr lang="en-US" sz="1400" dirty="0">
              <a:latin typeface="Arial"/>
              <a:cs typeface="Arial"/>
            </a:endParaRPr>
          </a:p>
        </p:txBody>
      </p:sp>
      <p:sp>
        <p:nvSpPr>
          <p:cNvPr id="63" name="Oval 62"/>
          <p:cNvSpPr>
            <a:spLocks noChangeAspect="1"/>
          </p:cNvSpPr>
          <p:nvPr/>
        </p:nvSpPr>
        <p:spPr>
          <a:xfrm>
            <a:off x="3573529" y="5359685"/>
            <a:ext cx="137160" cy="137160"/>
          </a:xfrm>
          <a:prstGeom prst="ellipse">
            <a:avLst/>
          </a:prstGeom>
          <a:solidFill>
            <a:srgbClr val="A0000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a:spLocks noChangeAspect="1"/>
          </p:cNvSpPr>
          <p:nvPr/>
        </p:nvSpPr>
        <p:spPr>
          <a:xfrm>
            <a:off x="3573529" y="5547938"/>
            <a:ext cx="137160" cy="137160"/>
          </a:xfrm>
          <a:prstGeom prst="ellipse">
            <a:avLst/>
          </a:prstGeom>
          <a:solidFill>
            <a:srgbClr val="29F00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TPV and Surface Cyclone Tracks for AC12 case</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74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an_850T_and_cyclone_trac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534" y="1131588"/>
            <a:ext cx="4478986" cy="4169664"/>
          </a:xfrm>
          <a:prstGeom prst="rect">
            <a:avLst/>
          </a:prstGeom>
        </p:spPr>
      </p:pic>
      <p:pic>
        <p:nvPicPr>
          <p:cNvPr id="7" name="Picture 6" descr="mean_300Z_and_TPV_trac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8" y="1130122"/>
            <a:ext cx="4478986" cy="4169664"/>
          </a:xfrm>
          <a:prstGeom prst="rect">
            <a:avLst/>
          </a:prstGeom>
        </p:spPr>
      </p:pic>
      <p:sp>
        <p:nvSpPr>
          <p:cNvPr id="3" name="Content Placeholder 2"/>
          <p:cNvSpPr>
            <a:spLocks noGrp="1"/>
          </p:cNvSpPr>
          <p:nvPr>
            <p:ph idx="1"/>
          </p:nvPr>
        </p:nvSpPr>
        <p:spPr>
          <a:xfrm>
            <a:off x="457200" y="1083334"/>
            <a:ext cx="8229600" cy="5474391"/>
          </a:xfrm>
        </p:spPr>
        <p:txBody>
          <a:bodyPr>
            <a:normAutofit/>
          </a:bodyPr>
          <a:lstStyle/>
          <a:p>
            <a:pPr lvl="1"/>
            <a:endParaRPr lang="en-US" sz="2000" dirty="0" smtClean="0">
              <a:latin typeface="Arial" panose="020B0604020202020204" pitchFamily="34" charset="0"/>
              <a:cs typeface="Arial" panose="020B0604020202020204" pitchFamily="34" charset="0"/>
            </a:endParaRPr>
          </a:p>
          <a:p>
            <a:pPr lvl="1"/>
            <a:endParaRPr lang="en-US" sz="1800" dirty="0" smtClean="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546780" y="734496"/>
            <a:ext cx="1404188" cy="400110"/>
          </a:xfrm>
          <a:prstGeom prst="rect">
            <a:avLst/>
          </a:prstGeom>
          <a:noFill/>
        </p:spPr>
        <p:txBody>
          <a:bodyPr wrap="square" rtlCol="0">
            <a:spAutoFit/>
          </a:bodyPr>
          <a:lstStyle/>
          <a:p>
            <a:pPr algn="ctr"/>
            <a:r>
              <a:rPr lang="en-US" sz="2000" b="1" dirty="0" smtClean="0">
                <a:latin typeface="Arial"/>
                <a:cs typeface="Arial"/>
              </a:rPr>
              <a:t>TPVs</a:t>
            </a:r>
            <a:endParaRPr lang="en-US" sz="2000" b="1" dirty="0">
              <a:latin typeface="Arial"/>
              <a:cs typeface="Arial"/>
            </a:endParaRPr>
          </a:p>
        </p:txBody>
      </p:sp>
      <p:sp>
        <p:nvSpPr>
          <p:cNvPr id="22" name="TextBox 21"/>
          <p:cNvSpPr txBox="1"/>
          <p:nvPr/>
        </p:nvSpPr>
        <p:spPr>
          <a:xfrm>
            <a:off x="5457536" y="734496"/>
            <a:ext cx="2728769" cy="400110"/>
          </a:xfrm>
          <a:prstGeom prst="rect">
            <a:avLst/>
          </a:prstGeom>
          <a:noFill/>
        </p:spPr>
        <p:txBody>
          <a:bodyPr wrap="square" rtlCol="0">
            <a:spAutoFit/>
          </a:bodyPr>
          <a:lstStyle/>
          <a:p>
            <a:pPr algn="ctr"/>
            <a:r>
              <a:rPr lang="en-US" sz="2000" b="1" dirty="0" smtClean="0">
                <a:latin typeface="Arial"/>
                <a:cs typeface="Arial"/>
              </a:rPr>
              <a:t>Surface Cyclones</a:t>
            </a:r>
            <a:endParaRPr lang="en-US" sz="2000" b="1" dirty="0">
              <a:latin typeface="Arial"/>
              <a:cs typeface="Arial"/>
            </a:endParaRPr>
          </a:p>
        </p:txBody>
      </p:sp>
      <p:sp>
        <p:nvSpPr>
          <p:cNvPr id="23" name="Rectangle 22"/>
          <p:cNvSpPr/>
          <p:nvPr/>
        </p:nvSpPr>
        <p:spPr>
          <a:xfrm>
            <a:off x="1953337" y="4261240"/>
            <a:ext cx="1182460" cy="523220"/>
          </a:xfrm>
          <a:prstGeom prst="rect">
            <a:avLst/>
          </a:prstGeom>
          <a:noFill/>
        </p:spPr>
        <p:txBody>
          <a:bodyPr wrap="none" lIns="91440" tIns="45720" rIns="91440" bIns="45720">
            <a:spAutoFit/>
          </a:bodyPr>
          <a:lstStyle/>
          <a:p>
            <a:pPr algn="ctr"/>
            <a:r>
              <a:rPr lang="en-US" sz="2800" b="1" cap="none" spc="0" dirty="0" smtClean="0">
                <a:ln w="15875">
                  <a:solidFill>
                    <a:schemeClr val="tx1"/>
                  </a:solidFill>
                  <a:prstDash val="solid"/>
                </a:ln>
                <a:solidFill>
                  <a:srgbClr val="29F002"/>
                </a:solidFill>
                <a:latin typeface="Arial" panose="020B0604020202020204" pitchFamily="34" charset="0"/>
                <a:cs typeface="Arial" panose="020B0604020202020204" pitchFamily="34" charset="0"/>
              </a:rPr>
              <a:t>TPV 1</a:t>
            </a:r>
            <a:endParaRPr lang="en-US" sz="2800" b="1" cap="none" spc="0" dirty="0">
              <a:ln w="15875">
                <a:solidFill>
                  <a:schemeClr val="tx1"/>
                </a:solidFill>
                <a:prstDash val="solid"/>
              </a:ln>
              <a:solidFill>
                <a:srgbClr val="29F002"/>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flipH="1" flipV="1">
            <a:off x="2369534" y="4110901"/>
            <a:ext cx="49150" cy="263952"/>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210491" y="3167328"/>
            <a:ext cx="1182460" cy="523220"/>
          </a:xfrm>
          <a:prstGeom prst="rect">
            <a:avLst/>
          </a:prstGeom>
          <a:noFill/>
        </p:spPr>
        <p:txBody>
          <a:bodyPr wrap="none" lIns="91440" tIns="45720" rIns="91440" bIns="45720">
            <a:spAutoFit/>
          </a:bodyPr>
          <a:lstStyle/>
          <a:p>
            <a:pPr algn="ctr"/>
            <a:r>
              <a:rPr lang="en-US" sz="2800" b="1" cap="none" spc="0" dirty="0" smtClean="0">
                <a:ln w="15875">
                  <a:solidFill>
                    <a:schemeClr val="tx1"/>
                  </a:solidFill>
                  <a:prstDash val="solid"/>
                </a:ln>
                <a:solidFill>
                  <a:srgbClr val="A00002"/>
                </a:solidFill>
                <a:latin typeface="Arial" panose="020B0604020202020204" pitchFamily="34" charset="0"/>
                <a:cs typeface="Arial" panose="020B0604020202020204" pitchFamily="34" charset="0"/>
              </a:rPr>
              <a:t>TPV 2</a:t>
            </a:r>
            <a:endParaRPr lang="en-US" sz="2800" b="1" cap="none" spc="0" dirty="0">
              <a:ln w="15875">
                <a:solidFill>
                  <a:schemeClr val="tx1"/>
                </a:solidFill>
                <a:prstDash val="solid"/>
              </a:ln>
              <a:solidFill>
                <a:srgbClr val="A00002"/>
              </a:solidFill>
              <a:latin typeface="Arial" panose="020B0604020202020204" pitchFamily="34" charset="0"/>
              <a:cs typeface="Arial" panose="020B0604020202020204" pitchFamily="34" charset="0"/>
            </a:endParaRPr>
          </a:p>
        </p:txBody>
      </p:sp>
      <p:cxnSp>
        <p:nvCxnSpPr>
          <p:cNvPr id="35" name="Straight Arrow Connector 34"/>
          <p:cNvCxnSpPr/>
          <p:nvPr/>
        </p:nvCxnSpPr>
        <p:spPr>
          <a:xfrm>
            <a:off x="1340476" y="3481411"/>
            <a:ext cx="251328" cy="22895"/>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5-Point Star 36"/>
          <p:cNvSpPr>
            <a:spLocks noChangeAspect="1"/>
          </p:cNvSpPr>
          <p:nvPr/>
        </p:nvSpPr>
        <p:spPr>
          <a:xfrm rot="10580098" flipV="1">
            <a:off x="1416740" y="3075398"/>
            <a:ext cx="164592" cy="164592"/>
          </a:xfrm>
          <a:prstGeom prst="star5">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5-Point Star 40"/>
          <p:cNvSpPr>
            <a:spLocks noChangeAspect="1"/>
          </p:cNvSpPr>
          <p:nvPr/>
        </p:nvSpPr>
        <p:spPr>
          <a:xfrm rot="10580098" flipV="1">
            <a:off x="1937440" y="3140408"/>
            <a:ext cx="164592" cy="164592"/>
          </a:xfrm>
          <a:prstGeom prst="star5">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5-Point Star 46"/>
          <p:cNvSpPr>
            <a:spLocks noChangeAspect="1"/>
          </p:cNvSpPr>
          <p:nvPr/>
        </p:nvSpPr>
        <p:spPr>
          <a:xfrm rot="10580098" flipV="1">
            <a:off x="6195460" y="3794336"/>
            <a:ext cx="164592" cy="164592"/>
          </a:xfrm>
          <a:prstGeom prst="star5">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5-Point Star 47"/>
          <p:cNvSpPr>
            <a:spLocks noChangeAspect="1"/>
          </p:cNvSpPr>
          <p:nvPr/>
        </p:nvSpPr>
        <p:spPr>
          <a:xfrm rot="10580098" flipV="1">
            <a:off x="5954160" y="4070561"/>
            <a:ext cx="164592" cy="164592"/>
          </a:xfrm>
          <a:prstGeom prst="star5">
            <a:avLst/>
          </a:prstGeom>
          <a:solidFill>
            <a:srgbClr val="FFFF0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5878217" y="4374853"/>
            <a:ext cx="1102686"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9F002"/>
                </a:solidFill>
                <a:latin typeface="Arial" panose="020B0604020202020204" pitchFamily="34" charset="0"/>
                <a:cs typeface="Arial" panose="020B0604020202020204" pitchFamily="34" charset="0"/>
              </a:rPr>
              <a:t>AC12</a:t>
            </a:r>
            <a:endParaRPr lang="en-US" sz="2800" b="1" cap="none" spc="0" dirty="0">
              <a:ln w="15875">
                <a:solidFill>
                  <a:schemeClr val="tx1"/>
                </a:solidFill>
                <a:prstDash val="solid"/>
              </a:ln>
              <a:solidFill>
                <a:srgbClr val="29F002"/>
              </a:solidFill>
              <a:latin typeface="Arial" panose="020B0604020202020204" pitchFamily="34" charset="0"/>
              <a:cs typeface="Arial" panose="020B0604020202020204" pitchFamily="34" charset="0"/>
            </a:endParaRPr>
          </a:p>
        </p:txBody>
      </p:sp>
      <p:sp>
        <p:nvSpPr>
          <p:cNvPr id="52" name="Rectangle 51"/>
          <p:cNvSpPr/>
          <p:nvPr/>
        </p:nvSpPr>
        <p:spPr>
          <a:xfrm>
            <a:off x="6222256" y="3111459"/>
            <a:ext cx="603701" cy="523220"/>
          </a:xfrm>
          <a:prstGeom prst="rect">
            <a:avLst/>
          </a:prstGeom>
          <a:noFill/>
        </p:spPr>
        <p:txBody>
          <a:bodyPr wrap="none" lIns="91440" tIns="45720" rIns="91440" bIns="45720">
            <a:spAutoFit/>
          </a:bodyPr>
          <a:lstStyle/>
          <a:p>
            <a:pPr algn="ctr"/>
            <a:r>
              <a:rPr lang="en-US" sz="2800" b="1" cap="none" spc="0" dirty="0" smtClean="0">
                <a:ln w="15875">
                  <a:solidFill>
                    <a:schemeClr val="tx1"/>
                  </a:solidFill>
                  <a:prstDash val="solid"/>
                </a:ln>
                <a:solidFill>
                  <a:srgbClr val="A00002"/>
                </a:solidFill>
                <a:latin typeface="Arial" panose="020B0604020202020204" pitchFamily="34" charset="0"/>
                <a:cs typeface="Arial" panose="020B0604020202020204" pitchFamily="34" charset="0"/>
              </a:rPr>
              <a:t>L1</a:t>
            </a:r>
            <a:endParaRPr lang="en-US" sz="2800" b="1" cap="none" spc="0" dirty="0">
              <a:ln w="15875">
                <a:solidFill>
                  <a:schemeClr val="tx1"/>
                </a:solidFill>
                <a:prstDash val="solid"/>
              </a:ln>
              <a:solidFill>
                <a:srgbClr val="A00002"/>
              </a:solidFill>
              <a:latin typeface="Arial" panose="020B0604020202020204" pitchFamily="34" charset="0"/>
              <a:cs typeface="Arial" panose="020B0604020202020204" pitchFamily="34" charset="0"/>
            </a:endParaRPr>
          </a:p>
        </p:txBody>
      </p:sp>
      <p:cxnSp>
        <p:nvCxnSpPr>
          <p:cNvPr id="53" name="Straight Arrow Connector 52"/>
          <p:cNvCxnSpPr/>
          <p:nvPr/>
        </p:nvCxnSpPr>
        <p:spPr>
          <a:xfrm flipV="1">
            <a:off x="6398075" y="4175415"/>
            <a:ext cx="0" cy="36058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555125" y="3548192"/>
            <a:ext cx="0" cy="395654"/>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5-Point Star 11"/>
          <p:cNvSpPr>
            <a:spLocks noChangeAspect="1"/>
          </p:cNvSpPr>
          <p:nvPr/>
        </p:nvSpPr>
        <p:spPr>
          <a:xfrm rot="10580098" flipV="1">
            <a:off x="1616823" y="5334403"/>
            <a:ext cx="228600" cy="228600"/>
          </a:xfrm>
          <a:prstGeom prst="star5">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852497" y="5317310"/>
            <a:ext cx="1404188"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30" name="TextBox 29"/>
          <p:cNvSpPr txBox="1"/>
          <p:nvPr/>
        </p:nvSpPr>
        <p:spPr>
          <a:xfrm>
            <a:off x="5893297" y="5331025"/>
            <a:ext cx="2032647" cy="307777"/>
          </a:xfrm>
          <a:prstGeom prst="rect">
            <a:avLst/>
          </a:prstGeom>
          <a:noFill/>
        </p:spPr>
        <p:txBody>
          <a:bodyPr wrap="square" rtlCol="0">
            <a:spAutoFit/>
          </a:bodyPr>
          <a:lstStyle/>
          <a:p>
            <a:r>
              <a:rPr lang="en-US" sz="1400" dirty="0" smtClean="0">
                <a:latin typeface="Arial"/>
                <a:cs typeface="Arial"/>
              </a:rPr>
              <a:t>1800 UTC 6 Aug 2012 </a:t>
            </a:r>
            <a:endParaRPr lang="en-US" sz="1400" dirty="0">
              <a:latin typeface="Arial"/>
              <a:cs typeface="Arial"/>
            </a:endParaRPr>
          </a:p>
        </p:txBody>
      </p:sp>
      <p:sp>
        <p:nvSpPr>
          <p:cNvPr id="9" name="Oval 8"/>
          <p:cNvSpPr/>
          <p:nvPr/>
        </p:nvSpPr>
        <p:spPr>
          <a:xfrm>
            <a:off x="2441513" y="3418430"/>
            <a:ext cx="82296" cy="82296"/>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694774" y="3514692"/>
            <a:ext cx="82296" cy="82296"/>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004076" y="3377282"/>
            <a:ext cx="82296" cy="82296"/>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5783379" y="5418837"/>
            <a:ext cx="137160" cy="1371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ontent Placeholder 2"/>
          <p:cNvSpPr txBox="1">
            <a:spLocks/>
          </p:cNvSpPr>
          <p:nvPr/>
        </p:nvSpPr>
        <p:spPr>
          <a:xfrm>
            <a:off x="42109" y="5928448"/>
            <a:ext cx="9054411" cy="100490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solidFill>
                  <a:srgbClr val="000000"/>
                </a:solidFill>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–6 Aug 2012 time-mean (left) 300-hPa geopotential height (dam, black) and                                                                 standardized anomaly of 300-hPa geopotential height (σ, shaded); (right) 850-hPa temperature            (°C, black) and standardized anomaly of 850-hPa temperature </a:t>
            </a:r>
            <a:r>
              <a:rPr lang="en-US" sz="1500" dirty="0">
                <a:solidFill>
                  <a:srgbClr val="000000"/>
                </a:solidFill>
                <a:latin typeface="Arial" panose="020B0604020202020204" pitchFamily="34" charset="0"/>
                <a:cs typeface="Arial" panose="020B0604020202020204" pitchFamily="34" charset="0"/>
              </a:rPr>
              <a:t>(σ, shaded)</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58" name="TextBox 57"/>
          <p:cNvSpPr txBox="1"/>
          <p:nvPr/>
        </p:nvSpPr>
        <p:spPr>
          <a:xfrm>
            <a:off x="3256685" y="5331604"/>
            <a:ext cx="2244778" cy="307777"/>
          </a:xfrm>
          <a:prstGeom prst="rect">
            <a:avLst/>
          </a:prstGeom>
          <a:noFill/>
        </p:spPr>
        <p:txBody>
          <a:bodyPr wrap="square" rtlCol="0">
            <a:spAutoFit/>
          </a:bodyPr>
          <a:lstStyle/>
          <a:p>
            <a:r>
              <a:rPr lang="en-US" sz="1400" dirty="0" smtClean="0">
                <a:latin typeface="Arial"/>
                <a:cs typeface="Arial"/>
              </a:rPr>
              <a:t>0000 UTC (every 24 h)</a:t>
            </a:r>
            <a:endParaRPr lang="en-US" sz="1400" dirty="0">
              <a:latin typeface="Arial"/>
              <a:cs typeface="Arial"/>
            </a:endParaRPr>
          </a:p>
        </p:txBody>
      </p:sp>
      <p:sp>
        <p:nvSpPr>
          <p:cNvPr id="59" name="Oval 58"/>
          <p:cNvSpPr>
            <a:spLocks noChangeAspect="1"/>
          </p:cNvSpPr>
          <p:nvPr/>
        </p:nvSpPr>
        <p:spPr>
          <a:xfrm>
            <a:off x="3146767" y="5324952"/>
            <a:ext cx="137160" cy="137160"/>
          </a:xfrm>
          <a:prstGeom prst="ellipse">
            <a:avLst/>
          </a:prstGeom>
          <a:solidFill>
            <a:srgbClr val="A0000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a:spLocks noChangeAspect="1"/>
          </p:cNvSpPr>
          <p:nvPr/>
        </p:nvSpPr>
        <p:spPr>
          <a:xfrm>
            <a:off x="3146767" y="5513205"/>
            <a:ext cx="137160" cy="137160"/>
          </a:xfrm>
          <a:prstGeom prst="ellipse">
            <a:avLst/>
          </a:prstGeom>
          <a:solidFill>
            <a:srgbClr val="29F00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4551559" y="2662962"/>
            <a:ext cx="146304" cy="6250524"/>
          </a:xfrm>
          <a:prstGeom prst="rect">
            <a:avLst/>
          </a:prstGeom>
        </p:spPr>
      </p:pic>
      <p:sp>
        <p:nvSpPr>
          <p:cNvPr id="64" name="TextBox 63"/>
          <p:cNvSpPr txBox="1"/>
          <p:nvPr/>
        </p:nvSpPr>
        <p:spPr>
          <a:xfrm>
            <a:off x="4477025" y="5862601"/>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65" name="TextBox 64"/>
          <p:cNvSpPr txBox="1"/>
          <p:nvPr/>
        </p:nvSpPr>
        <p:spPr>
          <a:xfrm>
            <a:off x="5096054" y="5862601"/>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66" name="TextBox 65"/>
          <p:cNvSpPr txBox="1"/>
          <p:nvPr/>
        </p:nvSpPr>
        <p:spPr>
          <a:xfrm>
            <a:off x="5716503" y="5862601"/>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67" name="TextBox 66"/>
          <p:cNvSpPr txBox="1"/>
          <p:nvPr/>
        </p:nvSpPr>
        <p:spPr>
          <a:xfrm>
            <a:off x="6332095" y="5861377"/>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68" name="TextBox 67"/>
          <p:cNvSpPr txBox="1"/>
          <p:nvPr/>
        </p:nvSpPr>
        <p:spPr>
          <a:xfrm>
            <a:off x="6954603" y="5862601"/>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69" name="TextBox 68"/>
          <p:cNvSpPr txBox="1"/>
          <p:nvPr/>
        </p:nvSpPr>
        <p:spPr>
          <a:xfrm>
            <a:off x="3851455" y="5861377"/>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70" name="TextBox 69"/>
          <p:cNvSpPr txBox="1"/>
          <p:nvPr/>
        </p:nvSpPr>
        <p:spPr>
          <a:xfrm>
            <a:off x="3237147" y="5861377"/>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71" name="TextBox 70"/>
          <p:cNvSpPr txBox="1"/>
          <p:nvPr/>
        </p:nvSpPr>
        <p:spPr>
          <a:xfrm>
            <a:off x="2612879" y="5862601"/>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73" name="TextBox 72"/>
          <p:cNvSpPr txBox="1"/>
          <p:nvPr/>
        </p:nvSpPr>
        <p:spPr>
          <a:xfrm>
            <a:off x="1986711" y="5862601"/>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sp>
        <p:nvSpPr>
          <p:cNvPr id="74" name="TextBox 73"/>
          <p:cNvSpPr txBox="1"/>
          <p:nvPr/>
        </p:nvSpPr>
        <p:spPr>
          <a:xfrm>
            <a:off x="7720527" y="5651720"/>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45"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Time mean conditions (1–6 Aug 2012)</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436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erai_pv_cross_cfd_62.5N165E_87.5N165E_20120804_0600.png"/>
          <p:cNvPicPr>
            <a:picLocks noChangeAspect="1"/>
          </p:cNvPicPr>
          <p:nvPr/>
        </p:nvPicPr>
        <p:blipFill rotWithShape="1">
          <a:blip r:embed="rId3">
            <a:extLst>
              <a:ext uri="{28A0092B-C50C-407E-A947-70E740481C1C}">
                <a14:useLocalDpi xmlns:a14="http://schemas.microsoft.com/office/drawing/2010/main" val="0"/>
              </a:ext>
            </a:extLst>
          </a:blip>
          <a:srcRect t="2667" b="7111"/>
          <a:stretch/>
        </p:blipFill>
        <p:spPr>
          <a:xfrm>
            <a:off x="5870527" y="743663"/>
            <a:ext cx="3254196" cy="3154680"/>
          </a:xfrm>
          <a:prstGeom prst="rect">
            <a:avLst/>
          </a:prstGeom>
        </p:spPr>
      </p:pic>
      <p:pic>
        <p:nvPicPr>
          <p:cNvPr id="9" name="Picture 8" descr="erai_pv_cross_cfd_70N80E_70N160E_20120804_0600.png"/>
          <p:cNvPicPr>
            <a:picLocks noChangeAspect="1"/>
          </p:cNvPicPr>
          <p:nvPr/>
        </p:nvPicPr>
        <p:blipFill rotWithShape="1">
          <a:blip r:embed="rId4">
            <a:extLst>
              <a:ext uri="{28A0092B-C50C-407E-A947-70E740481C1C}">
                <a14:useLocalDpi xmlns:a14="http://schemas.microsoft.com/office/drawing/2010/main" val="0"/>
              </a:ext>
            </a:extLst>
          </a:blip>
          <a:srcRect t="2667" b="6963"/>
          <a:stretch/>
        </p:blipFill>
        <p:spPr>
          <a:xfrm>
            <a:off x="2559580" y="732916"/>
            <a:ext cx="3248861" cy="3154680"/>
          </a:xfrm>
          <a:prstGeom prst="rect">
            <a:avLst/>
          </a:prstGeom>
        </p:spPr>
      </p:pic>
      <p:pic>
        <p:nvPicPr>
          <p:cNvPr id="4" name="Picture 3" descr="DT_theta_crossline_2lines20120804_0600.png"/>
          <p:cNvPicPr>
            <a:picLocks noChangeAspect="1"/>
          </p:cNvPicPr>
          <p:nvPr/>
        </p:nvPicPr>
        <p:blipFill rotWithShape="1">
          <a:blip r:embed="rId5">
            <a:extLst>
              <a:ext uri="{28A0092B-C50C-407E-A947-70E740481C1C}">
                <a14:useLocalDpi xmlns:a14="http://schemas.microsoft.com/office/drawing/2010/main" val="0"/>
              </a:ext>
            </a:extLst>
          </a:blip>
          <a:srcRect l="25005" t="27687" r="14757" b="13740"/>
          <a:stretch/>
        </p:blipFill>
        <p:spPr>
          <a:xfrm>
            <a:off x="3769361" y="4222776"/>
            <a:ext cx="2641600" cy="2396572"/>
          </a:xfrm>
          <a:prstGeom prst="rect">
            <a:avLst/>
          </a:prstGeom>
        </p:spPr>
      </p:pic>
      <p:pic>
        <p:nvPicPr>
          <p:cNvPr id="7" name="Picture 6" descr="MSLP_crossline_2lines20120804_0600.png"/>
          <p:cNvPicPr>
            <a:picLocks noChangeAspect="1"/>
          </p:cNvPicPr>
          <p:nvPr/>
        </p:nvPicPr>
        <p:blipFill rotWithShape="1">
          <a:blip r:embed="rId6">
            <a:extLst>
              <a:ext uri="{28A0092B-C50C-407E-A947-70E740481C1C}">
                <a14:useLocalDpi xmlns:a14="http://schemas.microsoft.com/office/drawing/2010/main" val="0"/>
              </a:ext>
            </a:extLst>
          </a:blip>
          <a:srcRect l="25025" t="27848" r="14752" b="13755"/>
          <a:stretch/>
        </p:blipFill>
        <p:spPr>
          <a:xfrm>
            <a:off x="6461760" y="4229577"/>
            <a:ext cx="2641600" cy="2389771"/>
          </a:xfrm>
          <a:prstGeom prst="rect">
            <a:avLst/>
          </a:prstGeom>
        </p:spPr>
      </p:pic>
      <p:grpSp>
        <p:nvGrpSpPr>
          <p:cNvPr id="68" name="Group 67"/>
          <p:cNvGrpSpPr/>
          <p:nvPr/>
        </p:nvGrpSpPr>
        <p:grpSpPr>
          <a:xfrm>
            <a:off x="7257" y="728568"/>
            <a:ext cx="585907" cy="6119108"/>
            <a:chOff x="97542" y="728568"/>
            <a:chExt cx="585907" cy="6119108"/>
          </a:xfrm>
        </p:grpSpPr>
        <p:pic>
          <p:nvPicPr>
            <p:cNvPr id="80" name="Picture 79" descr="DT_theta_na_0.png"/>
            <p:cNvPicPr>
              <a:picLocks/>
            </p:cNvPicPr>
            <p:nvPr/>
          </p:nvPicPr>
          <p:blipFill rotWithShape="1">
            <a:blip r:embed="rId7">
              <a:extLst>
                <a:ext uri="{28A0092B-C50C-407E-A947-70E740481C1C}">
                  <a14:useLocalDpi xmlns:a14="http://schemas.microsoft.com/office/drawing/2010/main" val="0"/>
                </a:ext>
              </a:extLst>
            </a:blip>
            <a:srcRect l="7937" t="96667" r="11685" b="1296"/>
            <a:stretch/>
          </p:blipFill>
          <p:spPr>
            <a:xfrm rot="16200000">
              <a:off x="-2500536" y="3631788"/>
              <a:ext cx="5943600" cy="137160"/>
            </a:xfrm>
            <a:prstGeom prst="rect">
              <a:avLst/>
            </a:prstGeom>
          </p:spPr>
        </p:pic>
        <p:sp>
          <p:nvSpPr>
            <p:cNvPr id="81" name="TextBox 80"/>
            <p:cNvSpPr txBox="1"/>
            <p:nvPr/>
          </p:nvSpPr>
          <p:spPr>
            <a:xfrm>
              <a:off x="97542" y="5635761"/>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2" name="TextBox 81"/>
            <p:cNvSpPr txBox="1"/>
            <p:nvPr/>
          </p:nvSpPr>
          <p:spPr>
            <a:xfrm>
              <a:off x="97542" y="5364805"/>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3" name="TextBox 82"/>
            <p:cNvSpPr txBox="1"/>
            <p:nvPr/>
          </p:nvSpPr>
          <p:spPr>
            <a:xfrm>
              <a:off x="97542" y="5091376"/>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4" name="TextBox 83"/>
            <p:cNvSpPr txBox="1"/>
            <p:nvPr/>
          </p:nvSpPr>
          <p:spPr>
            <a:xfrm>
              <a:off x="97542" y="483694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85" name="TextBox 84"/>
            <p:cNvSpPr txBox="1"/>
            <p:nvPr/>
          </p:nvSpPr>
          <p:spPr>
            <a:xfrm>
              <a:off x="102127" y="456025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86" name="TextBox 85"/>
            <p:cNvSpPr txBox="1"/>
            <p:nvPr/>
          </p:nvSpPr>
          <p:spPr>
            <a:xfrm>
              <a:off x="102127" y="4291066"/>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87" name="TextBox 86"/>
            <p:cNvSpPr txBox="1"/>
            <p:nvPr/>
          </p:nvSpPr>
          <p:spPr>
            <a:xfrm>
              <a:off x="97542" y="4032956"/>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88" name="TextBox 87"/>
            <p:cNvSpPr txBox="1"/>
            <p:nvPr/>
          </p:nvSpPr>
          <p:spPr>
            <a:xfrm>
              <a:off x="102127" y="3761255"/>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89" name="TextBox 88"/>
            <p:cNvSpPr txBox="1"/>
            <p:nvPr/>
          </p:nvSpPr>
          <p:spPr>
            <a:xfrm>
              <a:off x="102127" y="348576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0" name="TextBox 89"/>
            <p:cNvSpPr txBox="1"/>
            <p:nvPr/>
          </p:nvSpPr>
          <p:spPr>
            <a:xfrm>
              <a:off x="97542" y="321233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1" name="TextBox 90"/>
            <p:cNvSpPr txBox="1"/>
            <p:nvPr/>
          </p:nvSpPr>
          <p:spPr>
            <a:xfrm>
              <a:off x="102127" y="29592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2" name="TextBox 91"/>
            <p:cNvSpPr txBox="1"/>
            <p:nvPr/>
          </p:nvSpPr>
          <p:spPr>
            <a:xfrm>
              <a:off x="102127" y="2690780"/>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3" name="TextBox 92"/>
            <p:cNvSpPr txBox="1"/>
            <p:nvPr/>
          </p:nvSpPr>
          <p:spPr>
            <a:xfrm>
              <a:off x="97542" y="2407025"/>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4" name="TextBox 93"/>
            <p:cNvSpPr txBox="1"/>
            <p:nvPr/>
          </p:nvSpPr>
          <p:spPr>
            <a:xfrm>
              <a:off x="102127" y="2153908"/>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95" name="TextBox 94"/>
            <p:cNvSpPr txBox="1"/>
            <p:nvPr/>
          </p:nvSpPr>
          <p:spPr>
            <a:xfrm>
              <a:off x="97542" y="1885475"/>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96" name="TextBox 95"/>
            <p:cNvSpPr txBox="1"/>
            <p:nvPr/>
          </p:nvSpPr>
          <p:spPr>
            <a:xfrm>
              <a:off x="97542" y="1601720"/>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97" name="TextBox 96"/>
            <p:cNvSpPr txBox="1"/>
            <p:nvPr/>
          </p:nvSpPr>
          <p:spPr>
            <a:xfrm>
              <a:off x="97542" y="1348521"/>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98" name="TextBox 97"/>
            <p:cNvSpPr txBox="1"/>
            <p:nvPr/>
          </p:nvSpPr>
          <p:spPr>
            <a:xfrm>
              <a:off x="97542" y="1075119"/>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99" name="TextBox 98"/>
            <p:cNvSpPr txBox="1"/>
            <p:nvPr/>
          </p:nvSpPr>
          <p:spPr>
            <a:xfrm>
              <a:off x="97542" y="810933"/>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0" name="TextBox 99"/>
            <p:cNvSpPr txBox="1"/>
            <p:nvPr/>
          </p:nvSpPr>
          <p:spPr>
            <a:xfrm>
              <a:off x="102127" y="5914522"/>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1" name="TextBox 100"/>
            <p:cNvSpPr txBox="1"/>
            <p:nvPr/>
          </p:nvSpPr>
          <p:spPr>
            <a:xfrm>
              <a:off x="102127" y="617263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2" name="TextBox 101"/>
            <p:cNvSpPr txBox="1"/>
            <p:nvPr/>
          </p:nvSpPr>
          <p:spPr>
            <a:xfrm>
              <a:off x="97542" y="6441012"/>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3" name="TextBox 102"/>
            <p:cNvSpPr txBox="1"/>
            <p:nvPr/>
          </p:nvSpPr>
          <p:spPr>
            <a:xfrm>
              <a:off x="287116" y="6616844"/>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104" name="Group 103"/>
          <p:cNvGrpSpPr/>
          <p:nvPr/>
        </p:nvGrpSpPr>
        <p:grpSpPr>
          <a:xfrm>
            <a:off x="463911" y="828017"/>
            <a:ext cx="569567" cy="3090871"/>
            <a:chOff x="872951" y="828017"/>
            <a:chExt cx="569567" cy="3090871"/>
          </a:xfrm>
        </p:grpSpPr>
        <p:pic>
          <p:nvPicPr>
            <p:cNvPr id="105" name="Picture 104" descr="erai_pv_cross_cfd_25N92W_65N92W_19820110_0000.png"/>
            <p:cNvPicPr>
              <a:picLocks noChangeAspect="1"/>
            </p:cNvPicPr>
            <p:nvPr/>
          </p:nvPicPr>
          <p:blipFill rotWithShape="1">
            <a:blip r:embed="rId8">
              <a:extLst>
                <a:ext uri="{28A0092B-C50C-407E-A947-70E740481C1C}">
                  <a14:useLocalDpi xmlns:a14="http://schemas.microsoft.com/office/drawing/2010/main" val="0"/>
                </a:ext>
              </a:extLst>
            </a:blip>
            <a:srcRect l="24067" t="94759" r="16544" b="2296"/>
            <a:stretch/>
          </p:blipFill>
          <p:spPr>
            <a:xfrm rot="16200000">
              <a:off x="-236037" y="2216912"/>
              <a:ext cx="2933237" cy="155448"/>
            </a:xfrm>
            <a:prstGeom prst="rect">
              <a:avLst/>
            </a:prstGeom>
          </p:spPr>
        </p:pic>
        <p:sp>
          <p:nvSpPr>
            <p:cNvPr id="106" name="TextBox 105"/>
            <p:cNvSpPr txBox="1"/>
            <p:nvPr/>
          </p:nvSpPr>
          <p:spPr>
            <a:xfrm>
              <a:off x="872951" y="3385540"/>
              <a:ext cx="300556" cy="138499"/>
            </a:xfrm>
            <a:prstGeom prst="rect">
              <a:avLst/>
            </a:prstGeom>
            <a:noFill/>
          </p:spPr>
          <p:txBody>
            <a:bodyPr wrap="square" lIns="0" tIns="0" rIns="0" bIns="0" rtlCol="0">
              <a:spAutoFit/>
            </a:bodyPr>
            <a:lstStyle/>
            <a:p>
              <a:pPr algn="ctr"/>
              <a:r>
                <a:rPr lang="en-US" sz="900" dirty="0" smtClean="0">
                  <a:latin typeface="Arial"/>
                  <a:cs typeface="Arial"/>
                </a:rPr>
                <a:t>0.5</a:t>
              </a:r>
              <a:endParaRPr lang="en-US" sz="900" dirty="0">
                <a:latin typeface="Arial"/>
                <a:cs typeface="Arial"/>
              </a:endParaRPr>
            </a:p>
          </p:txBody>
        </p:sp>
        <p:sp>
          <p:nvSpPr>
            <p:cNvPr id="107" name="TextBox 106"/>
            <p:cNvSpPr txBox="1"/>
            <p:nvPr/>
          </p:nvSpPr>
          <p:spPr>
            <a:xfrm>
              <a:off x="872951" y="3094329"/>
              <a:ext cx="300556" cy="138499"/>
            </a:xfrm>
            <a:prstGeom prst="rect">
              <a:avLst/>
            </a:prstGeom>
            <a:noFill/>
          </p:spPr>
          <p:txBody>
            <a:bodyPr wrap="square" lIns="0" tIns="0" rIns="0" bIns="0" rtlCol="0">
              <a:spAutoFit/>
            </a:bodyPr>
            <a:lstStyle/>
            <a:p>
              <a:pPr algn="ctr"/>
              <a:r>
                <a:rPr lang="en-US" sz="900" dirty="0">
                  <a:latin typeface="Arial"/>
                  <a:cs typeface="Arial"/>
                </a:rPr>
                <a:t>1</a:t>
              </a:r>
            </a:p>
          </p:txBody>
        </p:sp>
        <p:sp>
          <p:nvSpPr>
            <p:cNvPr id="108" name="TextBox 107"/>
            <p:cNvSpPr txBox="1"/>
            <p:nvPr/>
          </p:nvSpPr>
          <p:spPr>
            <a:xfrm>
              <a:off x="872951" y="2815283"/>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875073" y="2514181"/>
              <a:ext cx="300556" cy="138499"/>
            </a:xfrm>
            <a:prstGeom prst="rect">
              <a:avLst/>
            </a:prstGeom>
            <a:noFill/>
          </p:spPr>
          <p:txBody>
            <a:bodyPr wrap="square" lIns="0" tIns="0" rIns="0" bIns="0" rtlCol="0">
              <a:spAutoFit/>
            </a:bodyPr>
            <a:lstStyle/>
            <a:p>
              <a:pPr algn="ctr"/>
              <a:r>
                <a:rPr lang="en-US" sz="900" dirty="0">
                  <a:latin typeface="Arial"/>
                  <a:cs typeface="Arial"/>
                </a:rPr>
                <a:t>2</a:t>
              </a:r>
            </a:p>
          </p:txBody>
        </p:sp>
        <p:sp>
          <p:nvSpPr>
            <p:cNvPr id="110" name="TextBox 109"/>
            <p:cNvSpPr txBox="1"/>
            <p:nvPr/>
          </p:nvSpPr>
          <p:spPr>
            <a:xfrm>
              <a:off x="872951" y="2230007"/>
              <a:ext cx="300556" cy="138499"/>
            </a:xfrm>
            <a:prstGeom prst="rect">
              <a:avLst/>
            </a:prstGeom>
            <a:noFill/>
          </p:spPr>
          <p:txBody>
            <a:bodyPr wrap="square" lIns="0" tIns="0" rIns="0" bIns="0" rtlCol="0">
              <a:spAutoFit/>
            </a:bodyPr>
            <a:lstStyle/>
            <a:p>
              <a:pPr algn="ctr"/>
              <a:r>
                <a:rPr lang="en-US" sz="900" dirty="0">
                  <a:latin typeface="Arial"/>
                  <a:cs typeface="Arial"/>
                </a:rPr>
                <a:t>4</a:t>
              </a:r>
              <a:endParaRPr lang="en-US" sz="900" dirty="0" smtClean="0">
                <a:latin typeface="Arial"/>
                <a:cs typeface="Arial"/>
              </a:endParaRPr>
            </a:p>
          </p:txBody>
        </p:sp>
        <p:sp>
          <p:nvSpPr>
            <p:cNvPr id="111" name="TextBox 110"/>
            <p:cNvSpPr txBox="1"/>
            <p:nvPr/>
          </p:nvSpPr>
          <p:spPr>
            <a:xfrm>
              <a:off x="875073" y="1935674"/>
              <a:ext cx="300556" cy="138499"/>
            </a:xfrm>
            <a:prstGeom prst="rect">
              <a:avLst/>
            </a:prstGeom>
            <a:noFill/>
          </p:spPr>
          <p:txBody>
            <a:bodyPr wrap="square" lIns="0" tIns="0" rIns="0" bIns="0" rtlCol="0">
              <a:spAutoFit/>
            </a:bodyPr>
            <a:lstStyle/>
            <a:p>
              <a:pPr algn="ctr"/>
              <a:r>
                <a:rPr lang="en-US" sz="900" dirty="0" smtClean="0">
                  <a:latin typeface="Arial"/>
                  <a:cs typeface="Arial"/>
                </a:rPr>
                <a:t>6</a:t>
              </a:r>
            </a:p>
          </p:txBody>
        </p:sp>
        <p:sp>
          <p:nvSpPr>
            <p:cNvPr id="112" name="TextBox 111"/>
            <p:cNvSpPr txBox="1"/>
            <p:nvPr/>
          </p:nvSpPr>
          <p:spPr>
            <a:xfrm>
              <a:off x="875073" y="1645569"/>
              <a:ext cx="300556" cy="138499"/>
            </a:xfrm>
            <a:prstGeom prst="rect">
              <a:avLst/>
            </a:prstGeom>
            <a:noFill/>
          </p:spPr>
          <p:txBody>
            <a:bodyPr wrap="square" lIns="0" tIns="0" rIns="0" bIns="0" rtlCol="0">
              <a:spAutoFit/>
            </a:bodyPr>
            <a:lstStyle/>
            <a:p>
              <a:pPr algn="ctr"/>
              <a:r>
                <a:rPr lang="en-US" sz="900" dirty="0">
                  <a:latin typeface="Arial"/>
                  <a:cs typeface="Arial"/>
                </a:rPr>
                <a:t>8</a:t>
              </a:r>
              <a:endParaRPr lang="en-US" sz="900" dirty="0" smtClean="0">
                <a:latin typeface="Arial"/>
                <a:cs typeface="Arial"/>
              </a:endParaRPr>
            </a:p>
          </p:txBody>
        </p:sp>
        <p:sp>
          <p:nvSpPr>
            <p:cNvPr id="113" name="TextBox 112"/>
            <p:cNvSpPr txBox="1"/>
            <p:nvPr/>
          </p:nvSpPr>
          <p:spPr>
            <a:xfrm>
              <a:off x="875073" y="135688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p>
          </p:txBody>
        </p:sp>
        <p:sp>
          <p:nvSpPr>
            <p:cNvPr id="114" name="TextBox 113"/>
            <p:cNvSpPr txBox="1"/>
            <p:nvPr/>
          </p:nvSpPr>
          <p:spPr>
            <a:xfrm>
              <a:off x="875073" y="1066161"/>
              <a:ext cx="300556" cy="138499"/>
            </a:xfrm>
            <a:prstGeom prst="rect">
              <a:avLst/>
            </a:prstGeom>
            <a:noFill/>
          </p:spPr>
          <p:txBody>
            <a:bodyPr wrap="square" lIns="0" tIns="0" rIns="0" bIns="0" rtlCol="0">
              <a:spAutoFit/>
            </a:bodyPr>
            <a:lstStyle/>
            <a:p>
              <a:pPr algn="ctr"/>
              <a:r>
                <a:rPr lang="en-US" sz="900" dirty="0" smtClean="0">
                  <a:latin typeface="Arial"/>
                  <a:cs typeface="Arial"/>
                </a:rPr>
                <a:t>12</a:t>
              </a:r>
            </a:p>
          </p:txBody>
        </p:sp>
        <p:sp>
          <p:nvSpPr>
            <p:cNvPr id="115" name="TextBox 114"/>
            <p:cNvSpPr txBox="1"/>
            <p:nvPr/>
          </p:nvSpPr>
          <p:spPr>
            <a:xfrm>
              <a:off x="1018061" y="3780389"/>
              <a:ext cx="424457" cy="138499"/>
            </a:xfrm>
            <a:prstGeom prst="rect">
              <a:avLst/>
            </a:prstGeom>
            <a:noFill/>
          </p:spPr>
          <p:txBody>
            <a:bodyPr wrap="square" lIns="0" tIns="0" rIns="0" bIns="0" rtlCol="0">
              <a:spAutoFit/>
            </a:bodyPr>
            <a:lstStyle/>
            <a:p>
              <a:pPr algn="ctr"/>
              <a:r>
                <a:rPr lang="en-US" sz="900" dirty="0" smtClean="0">
                  <a:latin typeface="Arial"/>
                  <a:cs typeface="Arial"/>
                </a:rPr>
                <a:t>(PVU)</a:t>
              </a:r>
            </a:p>
          </p:txBody>
        </p:sp>
      </p:grpSp>
      <p:grpSp>
        <p:nvGrpSpPr>
          <p:cNvPr id="10" name="Group 9"/>
          <p:cNvGrpSpPr/>
          <p:nvPr/>
        </p:nvGrpSpPr>
        <p:grpSpPr>
          <a:xfrm>
            <a:off x="354708" y="4202072"/>
            <a:ext cx="634733" cy="2535071"/>
            <a:chOff x="496948" y="4202072"/>
            <a:chExt cx="634733" cy="2535071"/>
          </a:xfrm>
        </p:grpSpPr>
        <p:pic>
          <p:nvPicPr>
            <p:cNvPr id="118" name="Picture 117" descr="250_jet_mslp_pac_polar20131109_1200.png"/>
            <p:cNvPicPr>
              <a:picLocks/>
            </p:cNvPicPr>
            <p:nvPr/>
          </p:nvPicPr>
          <p:blipFill rotWithShape="1">
            <a:blip r:embed="rId9">
              <a:extLst>
                <a:ext uri="{28A0092B-C50C-407E-A947-70E740481C1C}">
                  <a14:useLocalDpi xmlns:a14="http://schemas.microsoft.com/office/drawing/2010/main" val="0"/>
                </a:ext>
              </a:extLst>
            </a:blip>
            <a:srcRect l="4113" t="94735" r="59367" b="2317"/>
            <a:stretch/>
          </p:blipFill>
          <p:spPr>
            <a:xfrm rot="16200000">
              <a:off x="-297766" y="5313068"/>
              <a:ext cx="2377440" cy="155448"/>
            </a:xfrm>
            <a:prstGeom prst="rect">
              <a:avLst/>
            </a:prstGeom>
          </p:spPr>
        </p:pic>
        <p:sp>
          <p:nvSpPr>
            <p:cNvPr id="120" name="TextBox 119"/>
            <p:cNvSpPr txBox="1"/>
            <p:nvPr/>
          </p:nvSpPr>
          <p:spPr>
            <a:xfrm>
              <a:off x="498219" y="6194034"/>
              <a:ext cx="300556" cy="138499"/>
            </a:xfrm>
            <a:prstGeom prst="rect">
              <a:avLst/>
            </a:prstGeom>
            <a:noFill/>
          </p:spPr>
          <p:txBody>
            <a:bodyPr wrap="square" lIns="0" tIns="0" rIns="0" bIns="0" rtlCol="0">
              <a:spAutoFit/>
            </a:bodyPr>
            <a:lstStyle/>
            <a:p>
              <a:pPr algn="r"/>
              <a:r>
                <a:rPr lang="en-US" sz="900" dirty="0" smtClean="0">
                  <a:latin typeface="Arial"/>
                  <a:cs typeface="Arial"/>
                </a:rPr>
                <a:t>25</a:t>
              </a:r>
              <a:endParaRPr lang="en-US" sz="1000" dirty="0">
                <a:latin typeface="Arial"/>
                <a:cs typeface="Arial"/>
              </a:endParaRPr>
            </a:p>
          </p:txBody>
        </p:sp>
        <p:sp>
          <p:nvSpPr>
            <p:cNvPr id="121" name="TextBox 120"/>
            <p:cNvSpPr txBox="1"/>
            <p:nvPr/>
          </p:nvSpPr>
          <p:spPr>
            <a:xfrm>
              <a:off x="498219" y="5907633"/>
              <a:ext cx="300556" cy="138499"/>
            </a:xfrm>
            <a:prstGeom prst="rect">
              <a:avLst/>
            </a:prstGeom>
            <a:noFill/>
          </p:spPr>
          <p:txBody>
            <a:bodyPr wrap="square" lIns="0" tIns="0" rIns="0" bIns="0" rtlCol="0">
              <a:spAutoFit/>
            </a:bodyPr>
            <a:lstStyle/>
            <a:p>
              <a:pPr algn="r"/>
              <a:r>
                <a:rPr lang="en-US" sz="900" dirty="0" smtClean="0">
                  <a:latin typeface="Arial"/>
                  <a:cs typeface="Arial"/>
                </a:rPr>
                <a:t>30</a:t>
              </a:r>
              <a:endParaRPr lang="en-US" sz="1000" dirty="0">
                <a:latin typeface="Arial"/>
                <a:cs typeface="Arial"/>
              </a:endParaRPr>
            </a:p>
          </p:txBody>
        </p:sp>
        <p:sp>
          <p:nvSpPr>
            <p:cNvPr id="122" name="TextBox 121"/>
            <p:cNvSpPr txBox="1"/>
            <p:nvPr/>
          </p:nvSpPr>
          <p:spPr>
            <a:xfrm>
              <a:off x="498219" y="5621884"/>
              <a:ext cx="300556" cy="138499"/>
            </a:xfrm>
            <a:prstGeom prst="rect">
              <a:avLst/>
            </a:prstGeom>
            <a:noFill/>
          </p:spPr>
          <p:txBody>
            <a:bodyPr wrap="square" lIns="0" tIns="0" rIns="0" bIns="0" rtlCol="0">
              <a:spAutoFit/>
            </a:bodyPr>
            <a:lstStyle/>
            <a:p>
              <a:pPr algn="r"/>
              <a:r>
                <a:rPr lang="en-US" sz="900" dirty="0" smtClean="0">
                  <a:latin typeface="Arial"/>
                  <a:cs typeface="Arial"/>
                </a:rPr>
                <a:t>35</a:t>
              </a:r>
              <a:endParaRPr lang="en-US" sz="900" dirty="0">
                <a:latin typeface="Arial"/>
                <a:cs typeface="Arial"/>
              </a:endParaRPr>
            </a:p>
          </p:txBody>
        </p:sp>
        <p:sp>
          <p:nvSpPr>
            <p:cNvPr id="123" name="TextBox 122"/>
            <p:cNvSpPr txBox="1"/>
            <p:nvPr/>
          </p:nvSpPr>
          <p:spPr>
            <a:xfrm>
              <a:off x="496948" y="5332308"/>
              <a:ext cx="300556" cy="138499"/>
            </a:xfrm>
            <a:prstGeom prst="rect">
              <a:avLst/>
            </a:prstGeom>
            <a:noFill/>
          </p:spPr>
          <p:txBody>
            <a:bodyPr wrap="square" lIns="0" tIns="0" rIns="0" bIns="0" rtlCol="0">
              <a:spAutoFit/>
            </a:bodyPr>
            <a:lstStyle/>
            <a:p>
              <a:pPr algn="r"/>
              <a:r>
                <a:rPr lang="en-US" sz="900" dirty="0" smtClean="0">
                  <a:latin typeface="Arial"/>
                  <a:cs typeface="Arial"/>
                </a:rPr>
                <a:t>40</a:t>
              </a:r>
              <a:endParaRPr lang="en-US" sz="1000" dirty="0">
                <a:latin typeface="Arial"/>
                <a:cs typeface="Arial"/>
              </a:endParaRPr>
            </a:p>
          </p:txBody>
        </p:sp>
        <p:sp>
          <p:nvSpPr>
            <p:cNvPr id="124" name="TextBox 123"/>
            <p:cNvSpPr txBox="1"/>
            <p:nvPr/>
          </p:nvSpPr>
          <p:spPr>
            <a:xfrm>
              <a:off x="498219" y="5037116"/>
              <a:ext cx="300556" cy="138499"/>
            </a:xfrm>
            <a:prstGeom prst="rect">
              <a:avLst/>
            </a:prstGeom>
            <a:noFill/>
          </p:spPr>
          <p:txBody>
            <a:bodyPr wrap="square" lIns="0" tIns="0" rIns="0" bIns="0" rtlCol="0">
              <a:spAutoFit/>
            </a:bodyPr>
            <a:lstStyle/>
            <a:p>
              <a:pPr algn="r"/>
              <a:r>
                <a:rPr lang="en-US" sz="900" dirty="0" smtClean="0">
                  <a:latin typeface="Arial"/>
                  <a:cs typeface="Arial"/>
                </a:rPr>
                <a:t>45</a:t>
              </a:r>
              <a:endParaRPr lang="en-US" sz="1000" dirty="0">
                <a:latin typeface="Arial"/>
                <a:cs typeface="Arial"/>
              </a:endParaRPr>
            </a:p>
          </p:txBody>
        </p:sp>
        <p:sp>
          <p:nvSpPr>
            <p:cNvPr id="125" name="TextBox 124"/>
            <p:cNvSpPr txBox="1"/>
            <p:nvPr/>
          </p:nvSpPr>
          <p:spPr>
            <a:xfrm>
              <a:off x="496948" y="4751200"/>
              <a:ext cx="300556" cy="138499"/>
            </a:xfrm>
            <a:prstGeom prst="rect">
              <a:avLst/>
            </a:prstGeom>
            <a:noFill/>
          </p:spPr>
          <p:txBody>
            <a:bodyPr wrap="square" lIns="0" tIns="0" rIns="0" bIns="0" rtlCol="0">
              <a:spAutoFit/>
            </a:bodyPr>
            <a:lstStyle/>
            <a:p>
              <a:pPr algn="r"/>
              <a:r>
                <a:rPr lang="en-US" sz="900" dirty="0" smtClean="0">
                  <a:latin typeface="Arial"/>
                  <a:cs typeface="Arial"/>
                </a:rPr>
                <a:t>50</a:t>
              </a:r>
              <a:endParaRPr lang="en-US" sz="1000" dirty="0">
                <a:latin typeface="Arial"/>
                <a:cs typeface="Arial"/>
              </a:endParaRPr>
            </a:p>
          </p:txBody>
        </p:sp>
        <p:sp>
          <p:nvSpPr>
            <p:cNvPr id="126" name="TextBox 125"/>
            <p:cNvSpPr txBox="1"/>
            <p:nvPr/>
          </p:nvSpPr>
          <p:spPr>
            <a:xfrm>
              <a:off x="498218" y="4464228"/>
              <a:ext cx="300556" cy="138499"/>
            </a:xfrm>
            <a:prstGeom prst="rect">
              <a:avLst/>
            </a:prstGeom>
            <a:noFill/>
          </p:spPr>
          <p:txBody>
            <a:bodyPr wrap="square" lIns="0" tIns="0" rIns="0" bIns="0" rtlCol="0">
              <a:spAutoFit/>
            </a:bodyPr>
            <a:lstStyle/>
            <a:p>
              <a:pPr algn="r"/>
              <a:r>
                <a:rPr lang="en-US" sz="900" dirty="0">
                  <a:latin typeface="Arial"/>
                  <a:cs typeface="Arial"/>
                </a:rPr>
                <a:t>5</a:t>
              </a:r>
              <a:r>
                <a:rPr lang="en-US" sz="900" dirty="0" smtClean="0">
                  <a:latin typeface="Arial"/>
                  <a:cs typeface="Arial"/>
                </a:rPr>
                <a:t>5</a:t>
              </a:r>
              <a:endParaRPr lang="en-US" sz="1000" dirty="0">
                <a:latin typeface="Arial"/>
                <a:cs typeface="Arial"/>
              </a:endParaRPr>
            </a:p>
          </p:txBody>
        </p:sp>
        <p:sp>
          <p:nvSpPr>
            <p:cNvPr id="147" name="TextBox 146"/>
            <p:cNvSpPr txBox="1"/>
            <p:nvPr/>
          </p:nvSpPr>
          <p:spPr>
            <a:xfrm>
              <a:off x="662173" y="6506311"/>
              <a:ext cx="469508"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11" name="Group 10"/>
          <p:cNvGrpSpPr/>
          <p:nvPr/>
        </p:nvGrpSpPr>
        <p:grpSpPr>
          <a:xfrm>
            <a:off x="768169" y="4229376"/>
            <a:ext cx="682448" cy="2508614"/>
            <a:chOff x="869769" y="4229376"/>
            <a:chExt cx="682448" cy="2508614"/>
          </a:xfrm>
        </p:grpSpPr>
        <p:sp>
          <p:nvSpPr>
            <p:cNvPr id="130" name="TextBox 129"/>
            <p:cNvSpPr txBox="1"/>
            <p:nvPr/>
          </p:nvSpPr>
          <p:spPr>
            <a:xfrm>
              <a:off x="869769" y="6227983"/>
              <a:ext cx="300556" cy="138499"/>
            </a:xfrm>
            <a:prstGeom prst="rect">
              <a:avLst/>
            </a:prstGeom>
            <a:noFill/>
          </p:spPr>
          <p:txBody>
            <a:bodyPr wrap="square" lIns="0" tIns="0" rIns="0" bIns="0" rtlCol="0">
              <a:spAutoFit/>
            </a:bodyPr>
            <a:lstStyle/>
            <a:p>
              <a:pPr algn="r"/>
              <a:r>
                <a:rPr lang="en-US" sz="900" dirty="0" smtClean="0">
                  <a:latin typeface="Arial"/>
                  <a:cs typeface="Arial"/>
                </a:rPr>
                <a:t>30</a:t>
              </a:r>
              <a:endParaRPr lang="en-US" sz="1000" dirty="0">
                <a:latin typeface="Arial"/>
                <a:cs typeface="Arial"/>
              </a:endParaRPr>
            </a:p>
          </p:txBody>
        </p:sp>
        <p:sp>
          <p:nvSpPr>
            <p:cNvPr id="131" name="TextBox 130"/>
            <p:cNvSpPr txBox="1"/>
            <p:nvPr/>
          </p:nvSpPr>
          <p:spPr>
            <a:xfrm>
              <a:off x="869769" y="5973222"/>
              <a:ext cx="300556" cy="138499"/>
            </a:xfrm>
            <a:prstGeom prst="rect">
              <a:avLst/>
            </a:prstGeom>
            <a:noFill/>
          </p:spPr>
          <p:txBody>
            <a:bodyPr wrap="square" lIns="0" tIns="0" rIns="0" bIns="0" rtlCol="0">
              <a:spAutoFit/>
            </a:bodyPr>
            <a:lstStyle/>
            <a:p>
              <a:pPr algn="r"/>
              <a:r>
                <a:rPr lang="en-US" sz="900" dirty="0" smtClean="0">
                  <a:latin typeface="Arial"/>
                  <a:cs typeface="Arial"/>
                </a:rPr>
                <a:t>40</a:t>
              </a:r>
              <a:endParaRPr lang="en-US" sz="1000" dirty="0">
                <a:latin typeface="Arial"/>
                <a:cs typeface="Arial"/>
              </a:endParaRPr>
            </a:p>
          </p:txBody>
        </p:sp>
        <p:sp>
          <p:nvSpPr>
            <p:cNvPr id="132" name="TextBox 131"/>
            <p:cNvSpPr txBox="1"/>
            <p:nvPr/>
          </p:nvSpPr>
          <p:spPr>
            <a:xfrm>
              <a:off x="869769" y="5716390"/>
              <a:ext cx="300556" cy="138499"/>
            </a:xfrm>
            <a:prstGeom prst="rect">
              <a:avLst/>
            </a:prstGeom>
            <a:noFill/>
          </p:spPr>
          <p:txBody>
            <a:bodyPr wrap="square" lIns="0" tIns="0" rIns="0" bIns="0" rtlCol="0">
              <a:spAutoFit/>
            </a:bodyPr>
            <a:lstStyle/>
            <a:p>
              <a:pPr algn="r"/>
              <a:r>
                <a:rPr lang="en-US" sz="900" dirty="0" smtClean="0">
                  <a:latin typeface="Arial"/>
                  <a:cs typeface="Arial"/>
                </a:rPr>
                <a:t>50</a:t>
              </a:r>
              <a:endParaRPr lang="en-US" sz="1000" dirty="0">
                <a:latin typeface="Arial"/>
                <a:cs typeface="Arial"/>
              </a:endParaRPr>
            </a:p>
          </p:txBody>
        </p:sp>
        <p:sp>
          <p:nvSpPr>
            <p:cNvPr id="133" name="TextBox 132"/>
            <p:cNvSpPr txBox="1"/>
            <p:nvPr/>
          </p:nvSpPr>
          <p:spPr>
            <a:xfrm>
              <a:off x="869769" y="5456014"/>
              <a:ext cx="300556" cy="138499"/>
            </a:xfrm>
            <a:prstGeom prst="rect">
              <a:avLst/>
            </a:prstGeom>
            <a:noFill/>
          </p:spPr>
          <p:txBody>
            <a:bodyPr wrap="square" lIns="0" tIns="0" rIns="0" bIns="0" rtlCol="0">
              <a:spAutoFit/>
            </a:bodyPr>
            <a:lstStyle/>
            <a:p>
              <a:pPr algn="r"/>
              <a:r>
                <a:rPr lang="en-US" sz="900" dirty="0" smtClean="0">
                  <a:latin typeface="Arial"/>
                  <a:cs typeface="Arial"/>
                </a:rPr>
                <a:t>60</a:t>
              </a:r>
              <a:endParaRPr lang="en-US" sz="1000" dirty="0">
                <a:latin typeface="Arial"/>
                <a:cs typeface="Arial"/>
              </a:endParaRPr>
            </a:p>
          </p:txBody>
        </p:sp>
        <p:sp>
          <p:nvSpPr>
            <p:cNvPr id="134" name="TextBox 133"/>
            <p:cNvSpPr txBox="1"/>
            <p:nvPr/>
          </p:nvSpPr>
          <p:spPr>
            <a:xfrm>
              <a:off x="869769" y="5204789"/>
              <a:ext cx="300556" cy="138499"/>
            </a:xfrm>
            <a:prstGeom prst="rect">
              <a:avLst/>
            </a:prstGeom>
            <a:noFill/>
          </p:spPr>
          <p:txBody>
            <a:bodyPr wrap="square" lIns="0" tIns="0" rIns="0" bIns="0" rtlCol="0">
              <a:spAutoFit/>
            </a:bodyPr>
            <a:lstStyle/>
            <a:p>
              <a:pPr algn="r"/>
              <a:r>
                <a:rPr lang="en-US" sz="900" dirty="0">
                  <a:latin typeface="Arial"/>
                  <a:cs typeface="Arial"/>
                </a:rPr>
                <a:t>7</a:t>
              </a:r>
              <a:r>
                <a:rPr lang="en-US" sz="900" dirty="0" smtClean="0">
                  <a:latin typeface="Arial"/>
                  <a:cs typeface="Arial"/>
                </a:rPr>
                <a:t>0</a:t>
              </a:r>
              <a:endParaRPr lang="en-US" sz="1000" dirty="0">
                <a:latin typeface="Arial"/>
                <a:cs typeface="Arial"/>
              </a:endParaRPr>
            </a:p>
          </p:txBody>
        </p:sp>
        <p:sp>
          <p:nvSpPr>
            <p:cNvPr id="135" name="TextBox 134"/>
            <p:cNvSpPr txBox="1"/>
            <p:nvPr/>
          </p:nvSpPr>
          <p:spPr>
            <a:xfrm>
              <a:off x="869769" y="4949203"/>
              <a:ext cx="300556" cy="138499"/>
            </a:xfrm>
            <a:prstGeom prst="rect">
              <a:avLst/>
            </a:prstGeom>
            <a:noFill/>
          </p:spPr>
          <p:txBody>
            <a:bodyPr wrap="square" lIns="0" tIns="0" rIns="0" bIns="0" rtlCol="0">
              <a:spAutoFit/>
            </a:bodyPr>
            <a:lstStyle/>
            <a:p>
              <a:pPr algn="r"/>
              <a:r>
                <a:rPr lang="en-US" sz="900" dirty="0">
                  <a:latin typeface="Arial"/>
                  <a:cs typeface="Arial"/>
                </a:rPr>
                <a:t>8</a:t>
              </a:r>
              <a:r>
                <a:rPr lang="en-US" sz="900" dirty="0" smtClean="0">
                  <a:latin typeface="Arial"/>
                  <a:cs typeface="Arial"/>
                </a:rPr>
                <a:t>0</a:t>
              </a:r>
              <a:endParaRPr lang="en-US" sz="1000" dirty="0">
                <a:latin typeface="Arial"/>
                <a:cs typeface="Arial"/>
              </a:endParaRPr>
            </a:p>
          </p:txBody>
        </p:sp>
        <p:pic>
          <p:nvPicPr>
            <p:cNvPr id="137" name="Picture 136" descr="250_jet_mslp_24.png"/>
            <p:cNvPicPr>
              <a:picLocks/>
            </p:cNvPicPr>
            <p:nvPr/>
          </p:nvPicPr>
          <p:blipFill rotWithShape="1">
            <a:blip r:embed="rId10">
              <a:extLst>
                <a:ext uri="{28A0092B-C50C-407E-A947-70E740481C1C}">
                  <a14:useLocalDpi xmlns:a14="http://schemas.microsoft.com/office/drawing/2010/main" val="0"/>
                </a:ext>
              </a:extLst>
            </a:blip>
            <a:srcRect l="49220" t="95259" r="17498" b="2074"/>
            <a:stretch/>
          </p:blipFill>
          <p:spPr>
            <a:xfrm rot="16200000">
              <a:off x="95170" y="5322084"/>
              <a:ext cx="2340864" cy="155448"/>
            </a:xfrm>
            <a:prstGeom prst="rect">
              <a:avLst/>
            </a:prstGeom>
          </p:spPr>
        </p:pic>
        <p:sp>
          <p:nvSpPr>
            <p:cNvPr id="148" name="TextBox 147"/>
            <p:cNvSpPr txBox="1"/>
            <p:nvPr/>
          </p:nvSpPr>
          <p:spPr>
            <a:xfrm>
              <a:off x="869769" y="4438092"/>
              <a:ext cx="300556" cy="138499"/>
            </a:xfrm>
            <a:prstGeom prst="rect">
              <a:avLst/>
            </a:prstGeom>
            <a:noFill/>
          </p:spPr>
          <p:txBody>
            <a:bodyPr wrap="square" lIns="0" tIns="0" rIns="0" bIns="0" rtlCol="0">
              <a:spAutoFit/>
            </a:bodyPr>
            <a:lstStyle/>
            <a:p>
              <a:pPr algn="r"/>
              <a:r>
                <a:rPr lang="en-US" sz="900" dirty="0" smtClean="0">
                  <a:latin typeface="Arial"/>
                  <a:cs typeface="Arial"/>
                </a:rPr>
                <a:t>100</a:t>
              </a:r>
              <a:endParaRPr lang="en-US" sz="1000" dirty="0">
                <a:latin typeface="Arial"/>
                <a:cs typeface="Arial"/>
              </a:endParaRPr>
            </a:p>
          </p:txBody>
        </p:sp>
        <p:sp>
          <p:nvSpPr>
            <p:cNvPr id="149" name="TextBox 148"/>
            <p:cNvSpPr txBox="1"/>
            <p:nvPr/>
          </p:nvSpPr>
          <p:spPr>
            <a:xfrm>
              <a:off x="869769" y="4687462"/>
              <a:ext cx="300556" cy="138499"/>
            </a:xfrm>
            <a:prstGeom prst="rect">
              <a:avLst/>
            </a:prstGeom>
            <a:noFill/>
          </p:spPr>
          <p:txBody>
            <a:bodyPr wrap="square" lIns="0" tIns="0" rIns="0" bIns="0" rtlCol="0">
              <a:spAutoFit/>
            </a:bodyPr>
            <a:lstStyle/>
            <a:p>
              <a:pPr algn="r"/>
              <a:r>
                <a:rPr lang="en-US" sz="900" dirty="0" smtClean="0">
                  <a:latin typeface="Arial"/>
                  <a:cs typeface="Arial"/>
                </a:rPr>
                <a:t>90</a:t>
              </a:r>
              <a:endParaRPr lang="en-US" sz="1000" dirty="0">
                <a:latin typeface="Arial"/>
                <a:cs typeface="Arial"/>
              </a:endParaRPr>
            </a:p>
          </p:txBody>
        </p:sp>
        <p:sp>
          <p:nvSpPr>
            <p:cNvPr id="150" name="TextBox 149"/>
            <p:cNvSpPr txBox="1"/>
            <p:nvPr/>
          </p:nvSpPr>
          <p:spPr>
            <a:xfrm>
              <a:off x="975998" y="6507158"/>
              <a:ext cx="576219" cy="230832"/>
            </a:xfrm>
            <a:prstGeom prst="rect">
              <a:avLst/>
            </a:prstGeom>
            <a:noFill/>
          </p:spPr>
          <p:txBody>
            <a:bodyPr wrap="square" rtlCol="0">
              <a:spAutoFit/>
            </a:bodyPr>
            <a:lstStyle/>
            <a:p>
              <a:r>
                <a:rPr lang="en-US" sz="900" dirty="0" smtClean="0">
                  <a:latin typeface="Arial"/>
                  <a:cs typeface="Arial"/>
                </a:rPr>
                <a:t>(m s</a:t>
              </a:r>
              <a:r>
                <a:rPr lang="en-US" sz="900" baseline="30000" dirty="0" smtClean="0">
                  <a:latin typeface="Arial"/>
                  <a:cs typeface="Arial"/>
                </a:rPr>
                <a:t>−1</a:t>
              </a:r>
              <a:r>
                <a:rPr lang="en-US" sz="900" dirty="0" smtClean="0">
                  <a:latin typeface="Arial"/>
                  <a:cs typeface="Arial"/>
                </a:rPr>
                <a:t>)</a:t>
              </a:r>
              <a:endParaRPr lang="en-US" sz="900" dirty="0">
                <a:latin typeface="Arial"/>
                <a:cs typeface="Arial"/>
              </a:endParaRPr>
            </a:p>
          </p:txBody>
        </p:sp>
      </p:grpSp>
      <p:sp>
        <p:nvSpPr>
          <p:cNvPr id="151" name="Content Placeholder 2"/>
          <p:cNvSpPr txBox="1">
            <a:spLocks/>
          </p:cNvSpPr>
          <p:nvPr/>
        </p:nvSpPr>
        <p:spPr>
          <a:xfrm>
            <a:off x="911312" y="1028101"/>
            <a:ext cx="1694223" cy="248440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00" dirty="0">
                <a:solidFill>
                  <a:srgbClr val="000000"/>
                </a:solidFill>
                <a:latin typeface="Arial" panose="020B0604020202020204" pitchFamily="34" charset="0"/>
                <a:cs typeface="Arial" panose="020B0604020202020204" pitchFamily="34" charset="0"/>
              </a:rPr>
              <a:t>C</a:t>
            </a:r>
            <a:r>
              <a:rPr lang="en-US" sz="1300" dirty="0" smtClean="0">
                <a:solidFill>
                  <a:srgbClr val="000000"/>
                </a:solidFill>
                <a:latin typeface="Arial" panose="020B0604020202020204" pitchFamily="34" charset="0"/>
                <a:cs typeface="Arial" panose="020B0604020202020204" pitchFamily="34" charset="0"/>
              </a:rPr>
              <a:t>ross sections of potential </a:t>
            </a:r>
            <a:r>
              <a:rPr lang="en-US" sz="1300" dirty="0">
                <a:solidFill>
                  <a:srgbClr val="000000"/>
                </a:solidFill>
                <a:latin typeface="Arial" panose="020B0604020202020204" pitchFamily="34" charset="0"/>
                <a:cs typeface="Arial" panose="020B0604020202020204" pitchFamily="34" charset="0"/>
              </a:rPr>
              <a:t>vorticity (PVU, shaded)</a:t>
            </a:r>
            <a:r>
              <a:rPr lang="en-US" sz="1300" dirty="0" smtClean="0">
                <a:solidFill>
                  <a:srgbClr val="000000"/>
                </a:solidFill>
                <a:latin typeface="Arial" panose="020B0604020202020204" pitchFamily="34" charset="0"/>
                <a:cs typeface="Arial" panose="020B0604020202020204" pitchFamily="34" charset="0"/>
              </a:rPr>
              <a:t>, wind </a:t>
            </a:r>
            <a:r>
              <a:rPr lang="en-US" sz="1300" dirty="0">
                <a:solidFill>
                  <a:srgbClr val="000000"/>
                </a:solidFill>
                <a:latin typeface="Arial" panose="020B0604020202020204" pitchFamily="34" charset="0"/>
                <a:cs typeface="Arial" panose="020B0604020202020204" pitchFamily="34" charset="0"/>
              </a:rPr>
              <a:t>speed (white, </a:t>
            </a:r>
            <a:r>
              <a:rPr lang="en-US" sz="1300" dirty="0" smtClean="0">
                <a:solidFill>
                  <a:srgbClr val="000000"/>
                </a:solidFill>
                <a:latin typeface="Arial" panose="020B0604020202020204" pitchFamily="34" charset="0"/>
                <a:cs typeface="Arial" panose="020B0604020202020204" pitchFamily="34" charset="0"/>
              </a:rPr>
              <a:t>every 10 </a:t>
            </a:r>
            <a:r>
              <a:rPr lang="en-US" sz="1300" dirty="0">
                <a:latin typeface="Arial" panose="020B0604020202020204" pitchFamily="34" charset="0"/>
                <a:cs typeface="Arial" panose="020B0604020202020204" pitchFamily="34" charset="0"/>
              </a:rPr>
              <a:t>m s</a:t>
            </a:r>
            <a:r>
              <a:rPr lang="en-US" sz="1300" baseline="30000" dirty="0">
                <a:latin typeface="Arial" panose="020B0604020202020204" pitchFamily="34" charset="0"/>
                <a:cs typeface="Arial" panose="020B0604020202020204" pitchFamily="34" charset="0"/>
              </a:rPr>
              <a:t>−1</a:t>
            </a:r>
            <a:r>
              <a:rPr lang="en-US" sz="1300" baseline="30000" dirty="0">
                <a:solidFill>
                  <a:srgbClr val="000000"/>
                </a:solidFill>
                <a:latin typeface="Arial" panose="020B0604020202020204" pitchFamily="34" charset="0"/>
                <a:cs typeface="Arial" panose="020B0604020202020204" pitchFamily="34" charset="0"/>
              </a:rPr>
              <a:t>  </a:t>
            </a:r>
            <a:r>
              <a:rPr lang="en-US" sz="1300" dirty="0">
                <a:solidFill>
                  <a:srgbClr val="000000"/>
                </a:solidFill>
                <a:latin typeface="Arial" panose="020B0604020202020204" pitchFamily="34" charset="0"/>
                <a:cs typeface="Arial" panose="020B0604020202020204" pitchFamily="34" charset="0"/>
              </a:rPr>
              <a:t>starting at </a:t>
            </a:r>
            <a:r>
              <a:rPr lang="en-US" sz="1300" dirty="0" smtClean="0">
                <a:solidFill>
                  <a:srgbClr val="000000"/>
                </a:solidFill>
                <a:latin typeface="Arial" panose="020B0604020202020204" pitchFamily="34" charset="0"/>
                <a:cs typeface="Arial" panose="020B0604020202020204" pitchFamily="34" charset="0"/>
              </a:rPr>
              <a:t>30 </a:t>
            </a:r>
            <a:r>
              <a:rPr lang="en-US" sz="1300" dirty="0" smtClean="0">
                <a:latin typeface="Arial" panose="020B0604020202020204" pitchFamily="34" charset="0"/>
                <a:cs typeface="Arial" panose="020B0604020202020204" pitchFamily="34" charset="0"/>
              </a:rPr>
              <a:t>m </a:t>
            </a:r>
            <a:r>
              <a:rPr lang="en-US" sz="1300" dirty="0">
                <a:latin typeface="Arial" panose="020B0604020202020204" pitchFamily="34" charset="0"/>
                <a:cs typeface="Arial" panose="020B0604020202020204" pitchFamily="34" charset="0"/>
              </a:rPr>
              <a:t>s</a:t>
            </a:r>
            <a:r>
              <a:rPr lang="en-US" sz="1300" baseline="30000" dirty="0">
                <a:latin typeface="Arial" panose="020B0604020202020204" pitchFamily="34" charset="0"/>
                <a:cs typeface="Arial" panose="020B0604020202020204" pitchFamily="34" charset="0"/>
              </a:rPr>
              <a:t>−1</a:t>
            </a:r>
            <a:r>
              <a:rPr lang="en-US" sz="1300" dirty="0">
                <a:solidFill>
                  <a:srgbClr val="000000"/>
                </a:solidFill>
                <a:latin typeface="Arial" panose="020B0604020202020204" pitchFamily="34" charset="0"/>
                <a:cs typeface="Arial" panose="020B0604020202020204" pitchFamily="34" charset="0"/>
              </a:rPr>
              <a:t>), </a:t>
            </a:r>
            <a:r>
              <a:rPr lang="en-US" sz="1300" dirty="0" smtClean="0">
                <a:solidFill>
                  <a:srgbClr val="000000"/>
                </a:solidFill>
                <a:latin typeface="Arial" panose="020B0604020202020204" pitchFamily="34" charset="0"/>
                <a:cs typeface="Arial" panose="020B0604020202020204" pitchFamily="34" charset="0"/>
              </a:rPr>
              <a:t>potential </a:t>
            </a:r>
            <a:r>
              <a:rPr lang="en-US" sz="1300" dirty="0">
                <a:solidFill>
                  <a:srgbClr val="000000"/>
                </a:solidFill>
                <a:latin typeface="Arial" panose="020B0604020202020204" pitchFamily="34" charset="0"/>
                <a:cs typeface="Arial" panose="020B0604020202020204" pitchFamily="34" charset="0"/>
              </a:rPr>
              <a:t>temperature </a:t>
            </a:r>
            <a:r>
              <a:rPr lang="en-US" sz="1300" dirty="0" smtClean="0">
                <a:solidFill>
                  <a:srgbClr val="000000"/>
                </a:solidFill>
                <a:latin typeface="Arial" panose="020B0604020202020204" pitchFamily="34" charset="0"/>
                <a:cs typeface="Arial" panose="020B0604020202020204" pitchFamily="34" charset="0"/>
              </a:rPr>
              <a:t>(K, black), and upward vertical motion </a:t>
            </a:r>
            <a:r>
              <a:rPr lang="en-US" sz="1300" dirty="0" smtClean="0">
                <a:latin typeface="Arial" panose="020B0604020202020204" pitchFamily="34" charset="0"/>
                <a:cs typeface="Arial" panose="020B0604020202020204" pitchFamily="34" charset="0"/>
              </a:rPr>
              <a:t>(red, every 2.5 </a:t>
            </a:r>
            <a:r>
              <a:rPr lang="en-US" sz="1300" dirty="0">
                <a:latin typeface="Arial" panose="020B0604020202020204" pitchFamily="34" charset="0"/>
                <a:cs typeface="Arial" panose="020B0604020202020204" pitchFamily="34" charset="0"/>
              </a:rPr>
              <a:t>× 10</a:t>
            </a:r>
            <a:r>
              <a:rPr lang="en-US" sz="1300" baseline="30000" dirty="0">
                <a:latin typeface="Arial" panose="020B0604020202020204" pitchFamily="34" charset="0"/>
                <a:cs typeface="Arial" panose="020B0604020202020204" pitchFamily="34" charset="0"/>
              </a:rPr>
              <a:t>−3 </a:t>
            </a:r>
            <a:r>
              <a:rPr lang="en-US" sz="1300" baseline="30000" dirty="0" smtClean="0">
                <a:latin typeface="Arial" panose="020B0604020202020204" pitchFamily="34" charset="0"/>
                <a:cs typeface="Arial" panose="020B0604020202020204" pitchFamily="34" charset="0"/>
              </a:rPr>
              <a:t>  </a:t>
            </a:r>
            <a:r>
              <a:rPr lang="en-US" sz="1300" dirty="0" smtClean="0">
                <a:latin typeface="Arial" panose="020B0604020202020204" pitchFamily="34" charset="0"/>
                <a:cs typeface="Arial" panose="020B0604020202020204" pitchFamily="34" charset="0"/>
              </a:rPr>
              <a:t>hPa </a:t>
            </a:r>
            <a:r>
              <a:rPr lang="en-US" sz="1300" dirty="0">
                <a:latin typeface="Arial" panose="020B0604020202020204" pitchFamily="34" charset="0"/>
                <a:cs typeface="Arial" panose="020B0604020202020204" pitchFamily="34" charset="0"/>
              </a:rPr>
              <a:t>s</a:t>
            </a:r>
            <a:r>
              <a:rPr lang="en-US" sz="1300" baseline="30000" dirty="0">
                <a:latin typeface="Arial" panose="020B0604020202020204" pitchFamily="34" charset="0"/>
                <a:cs typeface="Arial" panose="020B0604020202020204" pitchFamily="34" charset="0"/>
              </a:rPr>
              <a:t>−</a:t>
            </a:r>
            <a:r>
              <a:rPr lang="en-US" sz="1300" baseline="30000" dirty="0" smtClean="0">
                <a:latin typeface="Arial" panose="020B0604020202020204" pitchFamily="34" charset="0"/>
                <a:cs typeface="Arial" panose="020B0604020202020204" pitchFamily="34" charset="0"/>
              </a:rPr>
              <a:t>1</a:t>
            </a:r>
            <a:r>
              <a:rPr lang="en-US" sz="1300" dirty="0" smtClean="0">
                <a:latin typeface="Arial" panose="020B0604020202020204" pitchFamily="34" charset="0"/>
                <a:cs typeface="Arial" panose="020B0604020202020204" pitchFamily="34" charset="0"/>
              </a:rPr>
              <a:t>)</a:t>
            </a:r>
          </a:p>
        </p:txBody>
      </p:sp>
      <p:sp>
        <p:nvSpPr>
          <p:cNvPr id="152" name="Content Placeholder 2"/>
          <p:cNvSpPr txBox="1">
            <a:spLocks/>
          </p:cNvSpPr>
          <p:nvPr/>
        </p:nvSpPr>
        <p:spPr>
          <a:xfrm>
            <a:off x="1241727" y="4137592"/>
            <a:ext cx="2527634" cy="267209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300" dirty="0" smtClean="0">
                <a:solidFill>
                  <a:srgbClr val="000000"/>
                </a:solidFill>
                <a:latin typeface="Arial" panose="020B0604020202020204" pitchFamily="34" charset="0"/>
                <a:cs typeface="Arial" panose="020B0604020202020204" pitchFamily="34" charset="0"/>
              </a:rPr>
              <a:t>(left) </a:t>
            </a:r>
            <a:r>
              <a:rPr lang="en-US" sz="1300" dirty="0">
                <a:solidFill>
                  <a:srgbClr val="000000"/>
                </a:solidFill>
                <a:latin typeface="Arial" panose="020B0604020202020204" pitchFamily="34" charset="0"/>
                <a:cs typeface="Arial" panose="020B0604020202020204" pitchFamily="34" charset="0"/>
              </a:rPr>
              <a:t>Potential temperature </a:t>
            </a:r>
            <a:r>
              <a:rPr lang="en-US" sz="1300" dirty="0" smtClean="0">
                <a:solidFill>
                  <a:srgbClr val="000000"/>
                </a:solidFill>
                <a:latin typeface="Arial" panose="020B0604020202020204" pitchFamily="34" charset="0"/>
                <a:cs typeface="Arial" panose="020B0604020202020204" pitchFamily="34" charset="0"/>
              </a:rPr>
              <a:t>    (</a:t>
            </a:r>
            <a:r>
              <a:rPr lang="en-US" sz="1300" dirty="0">
                <a:solidFill>
                  <a:srgbClr val="000000"/>
                </a:solidFill>
                <a:latin typeface="Arial" panose="020B0604020202020204" pitchFamily="34" charset="0"/>
                <a:cs typeface="Arial" panose="020B0604020202020204" pitchFamily="34" charset="0"/>
              </a:rPr>
              <a:t>K, shaded), wind speed (black, every 10 </a:t>
            </a:r>
            <a:r>
              <a:rPr lang="en-US" sz="1300" dirty="0">
                <a:latin typeface="Arial" panose="020B0604020202020204" pitchFamily="34" charset="0"/>
                <a:cs typeface="Arial" panose="020B0604020202020204" pitchFamily="34" charset="0"/>
              </a:rPr>
              <a:t>m s</a:t>
            </a:r>
            <a:r>
              <a:rPr lang="en-US" sz="1300" baseline="30000" dirty="0">
                <a:latin typeface="Arial" panose="020B0604020202020204" pitchFamily="34" charset="0"/>
                <a:cs typeface="Arial" panose="020B0604020202020204" pitchFamily="34" charset="0"/>
              </a:rPr>
              <a:t>−1</a:t>
            </a:r>
            <a:r>
              <a:rPr lang="en-US" sz="1300" baseline="30000" dirty="0">
                <a:solidFill>
                  <a:srgbClr val="000000"/>
                </a:solidFill>
                <a:latin typeface="Arial" panose="020B0604020202020204" pitchFamily="34" charset="0"/>
                <a:cs typeface="Arial" panose="020B0604020202020204" pitchFamily="34" charset="0"/>
              </a:rPr>
              <a:t>  </a:t>
            </a:r>
            <a:r>
              <a:rPr lang="en-US" sz="1300" dirty="0">
                <a:solidFill>
                  <a:srgbClr val="000000"/>
                </a:solidFill>
                <a:latin typeface="Arial" panose="020B0604020202020204" pitchFamily="34" charset="0"/>
                <a:cs typeface="Arial" panose="020B0604020202020204" pitchFamily="34" charset="0"/>
              </a:rPr>
              <a:t>starting </a:t>
            </a:r>
            <a:r>
              <a:rPr lang="en-US" sz="1300" dirty="0" smtClean="0">
                <a:solidFill>
                  <a:srgbClr val="000000"/>
                </a:solidFill>
                <a:latin typeface="Arial" panose="020B0604020202020204" pitchFamily="34" charset="0"/>
                <a:cs typeface="Arial" panose="020B0604020202020204" pitchFamily="34" charset="0"/>
              </a:rPr>
              <a:t>at        30 </a:t>
            </a:r>
            <a:r>
              <a:rPr lang="en-US" sz="1300" dirty="0">
                <a:latin typeface="Arial" panose="020B0604020202020204" pitchFamily="34" charset="0"/>
                <a:cs typeface="Arial" panose="020B0604020202020204" pitchFamily="34" charset="0"/>
              </a:rPr>
              <a:t>m s</a:t>
            </a:r>
            <a:r>
              <a:rPr lang="en-US" sz="1300" baseline="30000" dirty="0">
                <a:latin typeface="Arial" panose="020B0604020202020204" pitchFamily="34" charset="0"/>
                <a:cs typeface="Arial" panose="020B0604020202020204" pitchFamily="34" charset="0"/>
              </a:rPr>
              <a:t>−1</a:t>
            </a:r>
            <a:r>
              <a:rPr lang="en-US" sz="1300" dirty="0">
                <a:solidFill>
                  <a:srgbClr val="000000"/>
                </a:solidFill>
                <a:latin typeface="Arial" panose="020B0604020202020204" pitchFamily="34" charset="0"/>
                <a:cs typeface="Arial" panose="020B0604020202020204" pitchFamily="34" charset="0"/>
              </a:rPr>
              <a:t>), </a:t>
            </a:r>
            <a:r>
              <a:rPr lang="en-US" sz="1300" dirty="0" smtClean="0">
                <a:solidFill>
                  <a:srgbClr val="000000"/>
                </a:solidFill>
                <a:latin typeface="Arial" panose="020B0604020202020204" pitchFamily="34" charset="0"/>
                <a:cs typeface="Arial" panose="020B0604020202020204" pitchFamily="34" charset="0"/>
              </a:rPr>
              <a:t>and </a:t>
            </a:r>
            <a:r>
              <a:rPr lang="en-US" sz="1300" dirty="0">
                <a:solidFill>
                  <a:srgbClr val="000000"/>
                </a:solidFill>
                <a:latin typeface="Arial" panose="020B0604020202020204" pitchFamily="34" charset="0"/>
                <a:cs typeface="Arial" panose="020B0604020202020204" pitchFamily="34" charset="0"/>
              </a:rPr>
              <a:t>wind (</a:t>
            </a:r>
            <a:r>
              <a:rPr lang="en-US" sz="1300" dirty="0">
                <a:latin typeface="Arial" panose="020B0604020202020204" pitchFamily="34" charset="0"/>
                <a:cs typeface="Arial" panose="020B0604020202020204" pitchFamily="34" charset="0"/>
              </a:rPr>
              <a:t>m s</a:t>
            </a:r>
            <a:r>
              <a:rPr lang="en-US" sz="1300" baseline="30000" dirty="0">
                <a:latin typeface="Arial" panose="020B0604020202020204" pitchFamily="34" charset="0"/>
                <a:cs typeface="Arial" panose="020B0604020202020204" pitchFamily="34" charset="0"/>
              </a:rPr>
              <a:t>−1</a:t>
            </a:r>
            <a:r>
              <a:rPr lang="en-US" sz="1300" dirty="0">
                <a:latin typeface="Arial" panose="020B0604020202020204" pitchFamily="34" charset="0"/>
                <a:cs typeface="Arial" panose="020B0604020202020204" pitchFamily="34" charset="0"/>
              </a:rPr>
              <a:t>, </a:t>
            </a:r>
            <a:r>
              <a:rPr lang="en-US" sz="1300" dirty="0" smtClean="0">
                <a:latin typeface="Arial" panose="020B0604020202020204" pitchFamily="34" charset="0"/>
                <a:cs typeface="Arial" panose="020B0604020202020204" pitchFamily="34" charset="0"/>
              </a:rPr>
              <a:t>barbs</a:t>
            </a:r>
            <a:r>
              <a:rPr lang="en-US" sz="1300" dirty="0" smtClean="0">
                <a:solidFill>
                  <a:srgbClr val="000000"/>
                </a:solidFill>
                <a:latin typeface="Arial" panose="020B0604020202020204" pitchFamily="34" charset="0"/>
                <a:cs typeface="Arial" panose="020B0604020202020204" pitchFamily="34" charset="0"/>
              </a:rPr>
              <a:t>) </a:t>
            </a:r>
            <a:r>
              <a:rPr lang="en-US" sz="1300" dirty="0">
                <a:solidFill>
                  <a:srgbClr val="000000"/>
                </a:solidFill>
                <a:latin typeface="Arial" panose="020B0604020202020204" pitchFamily="34" charset="0"/>
                <a:cs typeface="Arial" panose="020B0604020202020204" pitchFamily="34" charset="0"/>
              </a:rPr>
              <a:t>on 2-PVU </a:t>
            </a:r>
            <a:r>
              <a:rPr lang="en-US" sz="1300" dirty="0" smtClean="0">
                <a:solidFill>
                  <a:srgbClr val="000000"/>
                </a:solidFill>
                <a:latin typeface="Arial" panose="020B0604020202020204" pitchFamily="34" charset="0"/>
                <a:cs typeface="Arial" panose="020B0604020202020204" pitchFamily="34" charset="0"/>
              </a:rPr>
              <a:t>surface; and (right) </a:t>
            </a:r>
            <a:r>
              <a:rPr lang="en-US" sz="1300" dirty="0">
                <a:latin typeface="Arial" panose="020B0604020202020204" pitchFamily="34" charset="0"/>
                <a:cs typeface="Arial" panose="020B0604020202020204" pitchFamily="34" charset="0"/>
              </a:rPr>
              <a:t>250-hPa wind speed </a:t>
            </a:r>
            <a:r>
              <a:rPr lang="en-US" sz="1300" dirty="0" smtClean="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m s</a:t>
            </a:r>
            <a:r>
              <a:rPr lang="en-US" sz="1300" baseline="30000" dirty="0">
                <a:latin typeface="Arial" panose="020B0604020202020204" pitchFamily="34" charset="0"/>
                <a:cs typeface="Arial" panose="020B0604020202020204" pitchFamily="34" charset="0"/>
              </a:rPr>
              <a:t>−1</a:t>
            </a:r>
            <a:r>
              <a:rPr lang="en-US" sz="1300" dirty="0">
                <a:latin typeface="Arial" panose="020B0604020202020204" pitchFamily="34" charset="0"/>
                <a:cs typeface="Arial" panose="020B0604020202020204" pitchFamily="34" charset="0"/>
              </a:rPr>
              <a:t>, shaded</a:t>
            </a:r>
            <a:r>
              <a:rPr lang="en-US" sz="1300" dirty="0" smtClean="0">
                <a:latin typeface="Arial" panose="020B0604020202020204" pitchFamily="34" charset="0"/>
                <a:cs typeface="Arial" panose="020B0604020202020204" pitchFamily="34" charset="0"/>
              </a:rPr>
              <a:t>)</a:t>
            </a:r>
            <a:r>
              <a:rPr lang="en-US" sz="1300" dirty="0">
                <a:latin typeface="Arial" panose="020B0604020202020204" pitchFamily="34" charset="0"/>
                <a:cs typeface="Arial" panose="020B0604020202020204" pitchFamily="34" charset="0"/>
              </a:rPr>
              <a:t>,</a:t>
            </a:r>
            <a:r>
              <a:rPr lang="en-US" sz="1300" dirty="0" smtClean="0">
                <a:latin typeface="Arial" panose="020B0604020202020204" pitchFamily="34" charset="0"/>
                <a:cs typeface="Arial" panose="020B0604020202020204" pitchFamily="34" charset="0"/>
              </a:rPr>
              <a:t>1000</a:t>
            </a:r>
            <a:r>
              <a:rPr lang="en-US" sz="1300" dirty="0">
                <a:latin typeface="Arial" panose="020B0604020202020204" pitchFamily="34" charset="0"/>
                <a:cs typeface="Arial" panose="020B0604020202020204" pitchFamily="34" charset="0"/>
              </a:rPr>
              <a:t>–500-hPa thickness (dam, blue/red)</a:t>
            </a:r>
            <a:r>
              <a:rPr lang="en-US" sz="1300" dirty="0" smtClean="0">
                <a:latin typeface="Arial" panose="020B0604020202020204" pitchFamily="34" charset="0"/>
                <a:cs typeface="Arial" panose="020B0604020202020204" pitchFamily="34" charset="0"/>
              </a:rPr>
              <a:t>,     SLP </a:t>
            </a:r>
            <a:r>
              <a:rPr lang="en-US" sz="1300" dirty="0">
                <a:latin typeface="Arial" panose="020B0604020202020204" pitchFamily="34" charset="0"/>
                <a:cs typeface="Arial" panose="020B0604020202020204" pitchFamily="34" charset="0"/>
              </a:rPr>
              <a:t>(hPa, black), </a:t>
            </a:r>
            <a:r>
              <a:rPr lang="en-US" sz="1300" dirty="0" smtClean="0">
                <a:latin typeface="Arial" panose="020B0604020202020204" pitchFamily="34" charset="0"/>
                <a:cs typeface="Arial" panose="020B0604020202020204" pitchFamily="34" charset="0"/>
              </a:rPr>
              <a:t>and PW (</a:t>
            </a:r>
            <a:r>
              <a:rPr lang="en-US" sz="1300" dirty="0">
                <a:latin typeface="Arial" panose="020B0604020202020204" pitchFamily="34" charset="0"/>
                <a:cs typeface="Arial" panose="020B0604020202020204" pitchFamily="34" charset="0"/>
              </a:rPr>
              <a:t>mm, shaded)</a:t>
            </a:r>
            <a:endParaRPr lang="en-US" sz="1300" baseline="30000" dirty="0">
              <a:latin typeface="Arial" panose="020B0604020202020204" pitchFamily="34" charset="0"/>
              <a:cs typeface="Arial" panose="020B0604020202020204" pitchFamily="34" charset="0"/>
            </a:endParaRPr>
          </a:p>
          <a:p>
            <a:pPr marL="0" indent="0" algn="ctr">
              <a:buNone/>
            </a:pP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57" name="TextBox 156"/>
          <p:cNvSpPr txBox="1"/>
          <p:nvPr/>
        </p:nvSpPr>
        <p:spPr>
          <a:xfrm>
            <a:off x="2704954" y="3750306"/>
            <a:ext cx="350873" cy="215444"/>
          </a:xfrm>
          <a:prstGeom prst="rect">
            <a:avLst/>
          </a:prstGeom>
          <a:solidFill>
            <a:schemeClr val="bg1"/>
          </a:solidFill>
        </p:spPr>
        <p:txBody>
          <a:bodyPr wrap="square" lIns="0" tIns="0" rIns="0" bIns="0" rtlCol="0">
            <a:spAutoFit/>
          </a:bodyPr>
          <a:lstStyle/>
          <a:p>
            <a:pPr algn="ctr"/>
            <a:r>
              <a:rPr lang="en-US" sz="1400" dirty="0">
                <a:latin typeface="Arial"/>
                <a:cs typeface="Arial"/>
              </a:rPr>
              <a:t>A</a:t>
            </a:r>
          </a:p>
        </p:txBody>
      </p:sp>
      <p:sp>
        <p:nvSpPr>
          <p:cNvPr id="158" name="TextBox 157"/>
          <p:cNvSpPr txBox="1"/>
          <p:nvPr/>
        </p:nvSpPr>
        <p:spPr>
          <a:xfrm>
            <a:off x="5552816" y="3750306"/>
            <a:ext cx="350873" cy="215444"/>
          </a:xfrm>
          <a:prstGeom prst="rect">
            <a:avLst/>
          </a:prstGeom>
          <a:solidFill>
            <a:schemeClr val="bg1"/>
          </a:solidFill>
        </p:spPr>
        <p:txBody>
          <a:bodyPr wrap="square" lIns="0" tIns="0" rIns="0" bIns="0" rtlCol="0">
            <a:spAutoFit/>
          </a:bodyPr>
          <a:lstStyle/>
          <a:p>
            <a:pPr algn="ctr"/>
            <a:r>
              <a:rPr lang="en-US" sz="1400" dirty="0" smtClean="0">
                <a:latin typeface="Arial"/>
                <a:cs typeface="Arial"/>
              </a:rPr>
              <a:t>A’</a:t>
            </a:r>
            <a:endParaRPr lang="en-US" sz="1400" dirty="0">
              <a:latin typeface="Arial"/>
              <a:cs typeface="Arial"/>
            </a:endParaRPr>
          </a:p>
        </p:txBody>
      </p:sp>
      <p:sp>
        <p:nvSpPr>
          <p:cNvPr id="159" name="TextBox 158"/>
          <p:cNvSpPr txBox="1"/>
          <p:nvPr/>
        </p:nvSpPr>
        <p:spPr>
          <a:xfrm>
            <a:off x="6030400" y="3750907"/>
            <a:ext cx="350873" cy="215444"/>
          </a:xfrm>
          <a:prstGeom prst="rect">
            <a:avLst/>
          </a:prstGeom>
          <a:solidFill>
            <a:schemeClr val="bg1"/>
          </a:solidFill>
        </p:spPr>
        <p:txBody>
          <a:bodyPr wrap="square" lIns="0" tIns="0" rIns="0" bIns="0" rtlCol="0">
            <a:spAutoFit/>
          </a:bodyPr>
          <a:lstStyle/>
          <a:p>
            <a:pPr algn="ctr"/>
            <a:r>
              <a:rPr lang="en-US" sz="1400" dirty="0">
                <a:latin typeface="Arial"/>
                <a:cs typeface="Arial"/>
              </a:rPr>
              <a:t>B</a:t>
            </a:r>
          </a:p>
        </p:txBody>
      </p:sp>
      <p:sp>
        <p:nvSpPr>
          <p:cNvPr id="160" name="TextBox 159"/>
          <p:cNvSpPr txBox="1"/>
          <p:nvPr/>
        </p:nvSpPr>
        <p:spPr>
          <a:xfrm>
            <a:off x="8861176" y="3750907"/>
            <a:ext cx="350873" cy="215444"/>
          </a:xfrm>
          <a:prstGeom prst="rect">
            <a:avLst/>
          </a:prstGeom>
          <a:solidFill>
            <a:schemeClr val="bg1"/>
          </a:solidFill>
        </p:spPr>
        <p:txBody>
          <a:bodyPr wrap="square" lIns="0" tIns="0" rIns="0" bIns="0" rtlCol="0">
            <a:spAutoFit/>
          </a:bodyPr>
          <a:lstStyle/>
          <a:p>
            <a:pPr algn="ctr"/>
            <a:r>
              <a:rPr lang="en-US" sz="1400" dirty="0" smtClean="0">
                <a:latin typeface="Arial"/>
                <a:cs typeface="Arial"/>
              </a:rPr>
              <a:t>B’</a:t>
            </a:r>
            <a:endParaRPr lang="en-US" sz="1400" dirty="0">
              <a:latin typeface="Arial"/>
              <a:cs typeface="Arial"/>
            </a:endParaRPr>
          </a:p>
        </p:txBody>
      </p:sp>
      <p:sp>
        <p:nvSpPr>
          <p:cNvPr id="12" name="TextBox 11"/>
          <p:cNvSpPr txBox="1"/>
          <p:nvPr/>
        </p:nvSpPr>
        <p:spPr>
          <a:xfrm>
            <a:off x="3287845" y="4065897"/>
            <a:ext cx="184666" cy="369332"/>
          </a:xfrm>
          <a:prstGeom prst="rect">
            <a:avLst/>
          </a:prstGeom>
          <a:noFill/>
        </p:spPr>
        <p:txBody>
          <a:bodyPr wrap="none" rtlCol="0">
            <a:spAutoFit/>
          </a:bodyPr>
          <a:lstStyle/>
          <a:p>
            <a:endParaRPr lang="en-US" dirty="0"/>
          </a:p>
        </p:txBody>
      </p:sp>
      <p:sp>
        <p:nvSpPr>
          <p:cNvPr id="161" name="Rectangle 160"/>
          <p:cNvSpPr/>
          <p:nvPr/>
        </p:nvSpPr>
        <p:spPr>
          <a:xfrm>
            <a:off x="3961076" y="5201280"/>
            <a:ext cx="406932" cy="461665"/>
          </a:xfrm>
          <a:prstGeom prst="rect">
            <a:avLst/>
          </a:prstGeom>
          <a:noFill/>
        </p:spPr>
        <p:txBody>
          <a:bodyPr wrap="none" lIns="91440" tIns="45720" rIns="91440" bIns="45720">
            <a:spAutoFit/>
          </a:bodyPr>
          <a:lstStyle/>
          <a:p>
            <a:pPr algn="ctr"/>
            <a:r>
              <a:rPr lang="en-US" sz="2400" b="1" dirty="0">
                <a:ln w="15875">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2000" b="1" cap="none" spc="0" dirty="0">
              <a:ln w="15875">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63" name="Rectangle 162"/>
          <p:cNvSpPr/>
          <p:nvPr/>
        </p:nvSpPr>
        <p:spPr>
          <a:xfrm>
            <a:off x="5301937" y="5684996"/>
            <a:ext cx="480119" cy="461665"/>
          </a:xfrm>
          <a:prstGeom prst="rect">
            <a:avLst/>
          </a:prstGeom>
          <a:noFill/>
        </p:spPr>
        <p:txBody>
          <a:bodyPr wrap="none" lIns="91440" tIns="45720" rIns="91440" bIns="45720">
            <a:spAutoFit/>
          </a:bodyPr>
          <a:lstStyle/>
          <a:p>
            <a:pPr algn="ctr"/>
            <a:r>
              <a:rPr lang="en-US" sz="2400" b="1" dirty="0" smtClean="0">
                <a:ln w="15875">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2000" b="1" cap="none" spc="0" dirty="0">
              <a:ln w="15875">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64" name="Rectangle 163"/>
          <p:cNvSpPr/>
          <p:nvPr/>
        </p:nvSpPr>
        <p:spPr>
          <a:xfrm>
            <a:off x="5029345" y="4398597"/>
            <a:ext cx="492443" cy="461665"/>
          </a:xfrm>
          <a:prstGeom prst="rect">
            <a:avLst/>
          </a:prstGeom>
          <a:noFill/>
        </p:spPr>
        <p:txBody>
          <a:bodyPr wrap="none" lIns="91440" tIns="45720" rIns="91440" bIns="45720">
            <a:spAutoFit/>
          </a:bodyPr>
          <a:lstStyle/>
          <a:p>
            <a:pPr algn="ctr"/>
            <a:r>
              <a:rPr lang="en-US" sz="2400" b="1" dirty="0" smtClean="0">
                <a:ln w="15875">
                  <a:solidFill>
                    <a:schemeClr val="tx1"/>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a:t>
            </a:r>
            <a:endParaRPr lang="en-US" sz="2000" b="1" cap="none" spc="0" dirty="0">
              <a:ln w="15875">
                <a:solidFill>
                  <a:schemeClr val="tx1"/>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65" name="Rectangle 164"/>
          <p:cNvSpPr/>
          <p:nvPr/>
        </p:nvSpPr>
        <p:spPr>
          <a:xfrm>
            <a:off x="5711321" y="6044775"/>
            <a:ext cx="406932" cy="461665"/>
          </a:xfrm>
          <a:prstGeom prst="rect">
            <a:avLst/>
          </a:prstGeom>
          <a:noFill/>
        </p:spPr>
        <p:txBody>
          <a:bodyPr wrap="none" lIns="91440" tIns="45720" rIns="91440" bIns="45720">
            <a:spAutoFit/>
          </a:bodyPr>
          <a:lstStyle/>
          <a:p>
            <a:pPr algn="ctr"/>
            <a:r>
              <a:rPr lang="en-US" sz="2400" b="1" dirty="0" smtClean="0">
                <a:ln w="15875">
                  <a:solidFill>
                    <a:schemeClr val="tx1"/>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a:t>
            </a:r>
            <a:endParaRPr lang="en-US" sz="2000" b="1" cap="none" spc="0" dirty="0">
              <a:ln w="15875">
                <a:solidFill>
                  <a:schemeClr val="tx1"/>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66" name="Rectangle 165"/>
          <p:cNvSpPr/>
          <p:nvPr/>
        </p:nvSpPr>
        <p:spPr>
          <a:xfrm>
            <a:off x="6648222" y="5205303"/>
            <a:ext cx="406932" cy="461665"/>
          </a:xfrm>
          <a:prstGeom prst="rect">
            <a:avLst/>
          </a:prstGeom>
          <a:noFill/>
        </p:spPr>
        <p:txBody>
          <a:bodyPr wrap="none" lIns="91440" tIns="45720" rIns="91440" bIns="45720">
            <a:spAutoFit/>
          </a:bodyPr>
          <a:lstStyle/>
          <a:p>
            <a:pPr algn="ctr"/>
            <a:r>
              <a:rPr lang="en-US" sz="2400" b="1" dirty="0">
                <a:ln w="15875">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2000" b="1" cap="none" spc="0" dirty="0">
              <a:ln w="15875">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67" name="Rectangle 166"/>
          <p:cNvSpPr/>
          <p:nvPr/>
        </p:nvSpPr>
        <p:spPr>
          <a:xfrm>
            <a:off x="7989083" y="5689019"/>
            <a:ext cx="480119" cy="461665"/>
          </a:xfrm>
          <a:prstGeom prst="rect">
            <a:avLst/>
          </a:prstGeom>
          <a:noFill/>
        </p:spPr>
        <p:txBody>
          <a:bodyPr wrap="none" lIns="91440" tIns="45720" rIns="91440" bIns="45720">
            <a:spAutoFit/>
          </a:bodyPr>
          <a:lstStyle/>
          <a:p>
            <a:pPr algn="ctr"/>
            <a:r>
              <a:rPr lang="en-US" sz="2400" b="1" dirty="0" smtClean="0">
                <a:ln w="15875">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2000" b="1" cap="none" spc="0" dirty="0">
              <a:ln w="15875">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68" name="Rectangle 167"/>
          <p:cNvSpPr/>
          <p:nvPr/>
        </p:nvSpPr>
        <p:spPr>
          <a:xfrm>
            <a:off x="7716491" y="4402620"/>
            <a:ext cx="492443" cy="461665"/>
          </a:xfrm>
          <a:prstGeom prst="rect">
            <a:avLst/>
          </a:prstGeom>
          <a:noFill/>
        </p:spPr>
        <p:txBody>
          <a:bodyPr wrap="none" lIns="91440" tIns="45720" rIns="91440" bIns="45720">
            <a:spAutoFit/>
          </a:bodyPr>
          <a:lstStyle/>
          <a:p>
            <a:pPr algn="ctr"/>
            <a:r>
              <a:rPr lang="en-US" sz="2400" b="1" dirty="0" smtClean="0">
                <a:ln w="15875">
                  <a:solidFill>
                    <a:schemeClr val="tx1"/>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a:t>
            </a:r>
            <a:endParaRPr lang="en-US" sz="2000" b="1" cap="none" spc="0" dirty="0">
              <a:ln w="15875">
                <a:solidFill>
                  <a:schemeClr val="tx1"/>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69" name="Rectangle 168"/>
          <p:cNvSpPr/>
          <p:nvPr/>
        </p:nvSpPr>
        <p:spPr>
          <a:xfrm>
            <a:off x="8398467" y="6048798"/>
            <a:ext cx="406932" cy="461665"/>
          </a:xfrm>
          <a:prstGeom prst="rect">
            <a:avLst/>
          </a:prstGeom>
          <a:noFill/>
        </p:spPr>
        <p:txBody>
          <a:bodyPr wrap="none" lIns="91440" tIns="45720" rIns="91440" bIns="45720">
            <a:spAutoFit/>
          </a:bodyPr>
          <a:lstStyle/>
          <a:p>
            <a:pPr algn="ctr"/>
            <a:r>
              <a:rPr lang="en-US" sz="2400" b="1" dirty="0" smtClean="0">
                <a:ln w="15875">
                  <a:solidFill>
                    <a:schemeClr val="tx1"/>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a:t>
            </a:r>
            <a:endParaRPr lang="en-US" sz="2000" b="1" cap="none" spc="0" dirty="0">
              <a:ln w="15875">
                <a:solidFill>
                  <a:schemeClr val="tx1"/>
                </a:solidFill>
                <a:prstDash val="solid"/>
              </a:ln>
              <a:solidFill>
                <a:srgbClr val="FFFF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70" name="Rectangle 169"/>
          <p:cNvSpPr/>
          <p:nvPr/>
        </p:nvSpPr>
        <p:spPr>
          <a:xfrm>
            <a:off x="3533489" y="1935674"/>
            <a:ext cx="1182460" cy="523220"/>
          </a:xfrm>
          <a:prstGeom prst="rect">
            <a:avLst/>
          </a:prstGeom>
          <a:noFill/>
        </p:spPr>
        <p:txBody>
          <a:bodyPr wrap="none" lIns="91440" tIns="45720" rIns="91440" bIns="45720">
            <a:spAutoFit/>
          </a:bodyPr>
          <a:lstStyle/>
          <a:p>
            <a:pPr algn="ctr"/>
            <a:r>
              <a:rPr lang="en-US" sz="2800" b="1" cap="none" spc="0" dirty="0" smtClean="0">
                <a:ln w="1905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2800" b="1" cap="none" spc="0" dirty="0">
              <a:ln w="1905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71" name="Rectangle 170"/>
          <p:cNvSpPr/>
          <p:nvPr/>
        </p:nvSpPr>
        <p:spPr>
          <a:xfrm>
            <a:off x="7486530" y="1975792"/>
            <a:ext cx="1182460" cy="523220"/>
          </a:xfrm>
          <a:prstGeom prst="rect">
            <a:avLst/>
          </a:prstGeom>
          <a:noFill/>
        </p:spPr>
        <p:txBody>
          <a:bodyPr wrap="none" lIns="91440" tIns="45720" rIns="91440" bIns="45720">
            <a:spAutoFit/>
          </a:bodyPr>
          <a:lstStyle/>
          <a:p>
            <a:pPr algn="ctr"/>
            <a:r>
              <a:rPr lang="en-US" sz="2800" b="1" cap="none" spc="0" dirty="0" smtClean="0">
                <a:ln w="1905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2800" b="1" cap="none" spc="0" dirty="0">
              <a:ln w="1905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72" name="Rectangle 171"/>
          <p:cNvSpPr/>
          <p:nvPr/>
        </p:nvSpPr>
        <p:spPr>
          <a:xfrm>
            <a:off x="5312180" y="4565497"/>
            <a:ext cx="1182460" cy="523220"/>
          </a:xfrm>
          <a:prstGeom prst="rect">
            <a:avLst/>
          </a:prstGeom>
          <a:noFill/>
        </p:spPr>
        <p:txBody>
          <a:bodyPr wrap="none" lIns="91440" tIns="45720" rIns="91440" bIns="45720">
            <a:spAutoFit/>
          </a:bodyPr>
          <a:lstStyle/>
          <a:p>
            <a:pPr algn="ctr"/>
            <a:r>
              <a:rPr lang="en-US" sz="2800" b="1" cap="none" spc="0" dirty="0" smtClean="0">
                <a:ln w="1905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2800" b="1" cap="none" spc="0" dirty="0">
              <a:ln w="1905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73" name="Rectangle 172"/>
          <p:cNvSpPr/>
          <p:nvPr/>
        </p:nvSpPr>
        <p:spPr>
          <a:xfrm>
            <a:off x="4339328" y="6027825"/>
            <a:ext cx="1182460" cy="523220"/>
          </a:xfrm>
          <a:prstGeom prst="rect">
            <a:avLst/>
          </a:prstGeom>
          <a:noFill/>
        </p:spPr>
        <p:txBody>
          <a:bodyPr wrap="none" lIns="91440" tIns="45720" rIns="91440" bIns="45720">
            <a:spAutoFit/>
          </a:bodyPr>
          <a:lstStyle/>
          <a:p>
            <a:pPr algn="ctr"/>
            <a:r>
              <a:rPr lang="en-US" sz="2800" b="1" cap="none" spc="0" dirty="0" smtClean="0">
                <a:ln w="1905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2800" b="1" cap="none" spc="0" dirty="0">
              <a:ln w="1905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74" name="Straight Arrow Connector 173"/>
          <p:cNvCxnSpPr/>
          <p:nvPr/>
        </p:nvCxnSpPr>
        <p:spPr>
          <a:xfrm flipH="1">
            <a:off x="5521788" y="5001064"/>
            <a:ext cx="291268" cy="228811"/>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flipH="1" flipV="1">
            <a:off x="4762591" y="5747083"/>
            <a:ext cx="82116" cy="39957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7" name="Title 1"/>
          <p:cNvSpPr txBox="1">
            <a:spLocks/>
          </p:cNvSpPr>
          <p:nvPr/>
        </p:nvSpPr>
        <p:spPr>
          <a:xfrm>
            <a:off x="5528028"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dirty="0" smtClean="0">
                <a:latin typeface="Arial" panose="020B0604020202020204" pitchFamily="34" charset="0"/>
                <a:cs typeface="Arial" panose="020B0604020202020204" pitchFamily="34" charset="0"/>
              </a:rPr>
              <a:t>0600 UTC </a:t>
            </a:r>
            <a:r>
              <a:rPr lang="en-US" sz="2000" dirty="0">
                <a:latin typeface="Arial" panose="020B0604020202020204" pitchFamily="34" charset="0"/>
                <a:cs typeface="Arial" panose="020B0604020202020204" pitchFamily="34" charset="0"/>
              </a:rPr>
              <a:t>4</a:t>
            </a:r>
            <a:r>
              <a:rPr lang="en-US" sz="2000" dirty="0" smtClean="0">
                <a:latin typeface="Arial" panose="020B0604020202020204" pitchFamily="34" charset="0"/>
                <a:cs typeface="Arial" panose="020B0604020202020204" pitchFamily="34" charset="0"/>
              </a:rPr>
              <a:t> Aug 2012</a:t>
            </a:r>
            <a:endParaRPr lang="en-US" sz="2000" dirty="0">
              <a:latin typeface="Arial" panose="020B0604020202020204" pitchFamily="34" charset="0"/>
              <a:cs typeface="Arial" panose="020B0604020202020204" pitchFamily="34" charset="0"/>
            </a:endParaRPr>
          </a:p>
        </p:txBody>
      </p:sp>
      <p:sp>
        <p:nvSpPr>
          <p:cNvPr id="119" name="Rectangle 118"/>
          <p:cNvSpPr/>
          <p:nvPr/>
        </p:nvSpPr>
        <p:spPr>
          <a:xfrm>
            <a:off x="3276897" y="3014537"/>
            <a:ext cx="1102686" cy="523220"/>
          </a:xfrm>
          <a:prstGeom prst="rect">
            <a:avLst/>
          </a:prstGeom>
          <a:noFill/>
        </p:spPr>
        <p:txBody>
          <a:bodyPr wrap="none" lIns="91440" tIns="45720" rIns="91440" bIns="45720">
            <a:spAutoFit/>
          </a:bodyPr>
          <a:lstStyle/>
          <a:p>
            <a:pPr algn="ctr"/>
            <a:r>
              <a:rPr lang="en-US" sz="2800" b="1"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AC12</a:t>
            </a:r>
            <a:endParaRPr lang="en-US" sz="28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V="1">
            <a:off x="7815639" y="5871485"/>
            <a:ext cx="0" cy="36058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a:off x="4343014" y="3330670"/>
            <a:ext cx="372935" cy="2016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40" name="Rectangle 139"/>
          <p:cNvSpPr/>
          <p:nvPr/>
        </p:nvSpPr>
        <p:spPr>
          <a:xfrm>
            <a:off x="7265544" y="6152473"/>
            <a:ext cx="1102686" cy="523220"/>
          </a:xfrm>
          <a:prstGeom prst="rect">
            <a:avLst/>
          </a:prstGeom>
          <a:noFill/>
        </p:spPr>
        <p:txBody>
          <a:bodyPr wrap="none" lIns="91440" tIns="45720" rIns="91440" bIns="45720">
            <a:spAutoFit/>
          </a:bodyPr>
          <a:lstStyle/>
          <a:p>
            <a:pPr algn="ctr"/>
            <a:r>
              <a:rPr lang="en-US" sz="2800" b="1" dirty="0" smtClean="0">
                <a:ln w="19050">
                  <a:solidFill>
                    <a:schemeClr val="tx1"/>
                  </a:solidFill>
                  <a:prstDash val="solid"/>
                </a:ln>
                <a:solidFill>
                  <a:schemeClr val="bg1"/>
                </a:solidFill>
                <a:latin typeface="Arial" panose="020B0604020202020204" pitchFamily="34" charset="0"/>
                <a:cs typeface="Arial" panose="020B0604020202020204" pitchFamily="34" charset="0"/>
              </a:rPr>
              <a:t>AC12</a:t>
            </a:r>
            <a:endParaRPr lang="en-US" sz="2800" b="1" cap="none" spc="0" dirty="0">
              <a:ln w="1905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2" name="Oval 1"/>
          <p:cNvSpPr/>
          <p:nvPr/>
        </p:nvSpPr>
        <p:spPr>
          <a:xfrm>
            <a:off x="6820366" y="3347923"/>
            <a:ext cx="733491" cy="394849"/>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4521754" y="3266276"/>
            <a:ext cx="551384" cy="394849"/>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Arrow Connector 128"/>
          <p:cNvCxnSpPr/>
          <p:nvPr/>
        </p:nvCxnSpPr>
        <p:spPr>
          <a:xfrm flipH="1">
            <a:off x="4785253" y="3014537"/>
            <a:ext cx="526927" cy="52322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838801" y="2670195"/>
            <a:ext cx="1554563"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a:cs typeface="Arial"/>
              </a:rPr>
              <a:t>Arctic Front?</a:t>
            </a:r>
            <a:endParaRPr lang="en-US" dirty="0">
              <a:latin typeface="Arial"/>
              <a:cs typeface="Arial"/>
            </a:endParaRPr>
          </a:p>
        </p:txBody>
      </p:sp>
      <p:sp>
        <p:nvSpPr>
          <p:cNvPr id="141" name="TextBox 140"/>
          <p:cNvSpPr txBox="1"/>
          <p:nvPr/>
        </p:nvSpPr>
        <p:spPr>
          <a:xfrm>
            <a:off x="7737765" y="2870028"/>
            <a:ext cx="799849"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a:cs typeface="Arial"/>
              </a:rPr>
              <a:t>AFZ?</a:t>
            </a:r>
            <a:endParaRPr lang="en-US" dirty="0">
              <a:latin typeface="Arial"/>
              <a:cs typeface="Arial"/>
            </a:endParaRPr>
          </a:p>
        </p:txBody>
      </p:sp>
      <p:cxnSp>
        <p:nvCxnSpPr>
          <p:cNvPr id="142" name="Straight Arrow Connector 141"/>
          <p:cNvCxnSpPr>
            <a:stCxn id="141" idx="1"/>
          </p:cNvCxnSpPr>
          <p:nvPr/>
        </p:nvCxnSpPr>
        <p:spPr>
          <a:xfrm flipH="1">
            <a:off x="7135079" y="3054694"/>
            <a:ext cx="602686" cy="504739"/>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28"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fronts in AC12 case?</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692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Another Arctic Cyclone Example</a:t>
            </a:r>
            <a:endParaRPr lang="en-US" sz="2400" b="1" dirty="0">
              <a:solidFill>
                <a:srgbClr val="FF0000"/>
              </a:solidFill>
              <a:latin typeface="Arial" panose="020B0604020202020204" pitchFamily="34" charset="0"/>
              <a:cs typeface="Arial" panose="020B0604020202020204" pitchFamily="34" charset="0"/>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Tao et al. (2017)</a:t>
            </a:r>
            <a:endParaRPr lang="en-US" sz="1800" dirty="0">
              <a:latin typeface="Arial" panose="020B0604020202020204" pitchFamily="34" charset="0"/>
              <a:cs typeface="Arial" panose="020B0604020202020204" pitchFamily="34" charset="0"/>
            </a:endParaRPr>
          </a:p>
        </p:txBody>
      </p:sp>
      <p:pic>
        <p:nvPicPr>
          <p:cNvPr id="8" name="Picture 7" descr="Screen Shot 2018-01-21 at 9.29.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59" y="709173"/>
            <a:ext cx="2142372" cy="1667607"/>
          </a:xfrm>
          <a:prstGeom prst="rect">
            <a:avLst/>
          </a:prstGeom>
        </p:spPr>
      </p:pic>
      <p:pic>
        <p:nvPicPr>
          <p:cNvPr id="9" name="Picture 8" descr="Screen Shot 2018-01-21 at 9.29.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4623" y="709173"/>
            <a:ext cx="2135590" cy="1664208"/>
          </a:xfrm>
          <a:prstGeom prst="rect">
            <a:avLst/>
          </a:prstGeom>
        </p:spPr>
      </p:pic>
      <p:pic>
        <p:nvPicPr>
          <p:cNvPr id="10" name="Picture 9" descr="Screen Shot 2018-01-21 at 9.30.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60" y="2376780"/>
            <a:ext cx="2138005" cy="1664208"/>
          </a:xfrm>
          <a:prstGeom prst="rect">
            <a:avLst/>
          </a:prstGeom>
        </p:spPr>
      </p:pic>
      <p:pic>
        <p:nvPicPr>
          <p:cNvPr id="11" name="Picture 10" descr="Screen Shot 2018-01-21 at 9.30.3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9764" y="2391824"/>
            <a:ext cx="2140449" cy="1622597"/>
          </a:xfrm>
          <a:prstGeom prst="rect">
            <a:avLst/>
          </a:prstGeom>
        </p:spPr>
      </p:pic>
      <p:pic>
        <p:nvPicPr>
          <p:cNvPr id="13" name="Picture 12" descr="Screen Shot 2018-01-21 at 9.30.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460" y="4040988"/>
            <a:ext cx="2133373" cy="1664208"/>
          </a:xfrm>
          <a:prstGeom prst="rect">
            <a:avLst/>
          </a:prstGeom>
        </p:spPr>
      </p:pic>
      <p:pic>
        <p:nvPicPr>
          <p:cNvPr id="16" name="Picture 15" descr="Screen Shot 2018-01-21 at 9.30.5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1416" y="4054572"/>
            <a:ext cx="2135589" cy="1626156"/>
          </a:xfrm>
          <a:prstGeom prst="rect">
            <a:avLst/>
          </a:prstGeom>
        </p:spPr>
      </p:pic>
      <p:pic>
        <p:nvPicPr>
          <p:cNvPr id="18" name="Picture 17" descr="Screen Shot 2018-01-21 at 9.31.22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460" y="5731867"/>
            <a:ext cx="2133373" cy="255890"/>
          </a:xfrm>
          <a:prstGeom prst="rect">
            <a:avLst/>
          </a:prstGeom>
        </p:spPr>
      </p:pic>
      <p:pic>
        <p:nvPicPr>
          <p:cNvPr id="19" name="Picture 18" descr="Screen Shot 2018-01-21 at 9.31.36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3466" y="5728498"/>
            <a:ext cx="2153540" cy="268831"/>
          </a:xfrm>
          <a:prstGeom prst="rect">
            <a:avLst/>
          </a:prstGeom>
        </p:spPr>
      </p:pic>
      <p:sp>
        <p:nvSpPr>
          <p:cNvPr id="21" name="Content Placeholder 2"/>
          <p:cNvSpPr txBox="1">
            <a:spLocks/>
          </p:cNvSpPr>
          <p:nvPr/>
        </p:nvSpPr>
        <p:spPr>
          <a:xfrm>
            <a:off x="135459" y="5858241"/>
            <a:ext cx="2155957" cy="93291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SLP (hPa, contours), 2-m temperature (K, shading), and 10-m wind (barbs) </a:t>
            </a:r>
            <a:endParaRPr lang="en-US" sz="1200" baseline="30000" dirty="0">
              <a:solidFill>
                <a:srgbClr val="000000"/>
              </a:solidFill>
              <a:latin typeface="Arial" panose="020B0604020202020204" pitchFamily="34" charset="0"/>
              <a:cs typeface="Arial" panose="020B0604020202020204" pitchFamily="34" charset="0"/>
            </a:endParaRPr>
          </a:p>
        </p:txBody>
      </p:sp>
      <p:sp>
        <p:nvSpPr>
          <p:cNvPr id="22" name="Content Placeholder 2"/>
          <p:cNvSpPr txBox="1">
            <a:spLocks/>
          </p:cNvSpPr>
          <p:nvPr/>
        </p:nvSpPr>
        <p:spPr>
          <a:xfrm>
            <a:off x="2291416" y="5858241"/>
            <a:ext cx="2155957" cy="93291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SLP (hPa, contours) and tropopause pressure (hPa)</a:t>
            </a:r>
            <a:endParaRPr lang="en-US" sz="1200" baseline="30000" dirty="0">
              <a:solidFill>
                <a:srgbClr val="000000"/>
              </a:solidFill>
              <a:latin typeface="Arial" panose="020B0604020202020204" pitchFamily="34" charset="0"/>
              <a:cs typeface="Arial" panose="020B0604020202020204" pitchFamily="34" charset="0"/>
            </a:endParaRPr>
          </a:p>
        </p:txBody>
      </p:sp>
      <p:pic>
        <p:nvPicPr>
          <p:cNvPr id="23" name="Picture 22" descr="Screen Shot 2018-01-21 at 9.47.24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7196" y="688503"/>
            <a:ext cx="4478151" cy="4910649"/>
          </a:xfrm>
          <a:prstGeom prst="rect">
            <a:avLst/>
          </a:prstGeom>
        </p:spPr>
      </p:pic>
      <p:sp>
        <p:nvSpPr>
          <p:cNvPr id="25" name="Content Placeholder 2"/>
          <p:cNvSpPr txBox="1">
            <a:spLocks/>
          </p:cNvSpPr>
          <p:nvPr/>
        </p:nvSpPr>
        <p:spPr>
          <a:xfrm>
            <a:off x="4742412" y="5524361"/>
            <a:ext cx="4194763" cy="1286724"/>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(a) Pressure–time cross section of the </a:t>
            </a:r>
            <a:r>
              <a:rPr lang="en-US" sz="1200" dirty="0" err="1" smtClean="0">
                <a:solidFill>
                  <a:srgbClr val="000000"/>
                </a:solidFill>
                <a:latin typeface="Arial" panose="020B0604020202020204" pitchFamily="34" charset="0"/>
                <a:cs typeface="Arial" panose="020B0604020202020204" pitchFamily="34" charset="0"/>
              </a:rPr>
              <a:t>Eady</a:t>
            </a:r>
            <a:r>
              <a:rPr lang="en-US" sz="1200" dirty="0" smtClean="0">
                <a:solidFill>
                  <a:srgbClr val="000000"/>
                </a:solidFill>
                <a:latin typeface="Arial" panose="020B0604020202020204" pitchFamily="34" charset="0"/>
                <a:cs typeface="Arial" panose="020B0604020202020204" pitchFamily="34" charset="0"/>
              </a:rPr>
              <a:t> Growth Rate (day</a:t>
            </a:r>
            <a:r>
              <a:rPr lang="en-US" sz="1200" baseline="30000" dirty="0" smtClean="0">
                <a:solidFill>
                  <a:srgbClr val="000000"/>
                </a:solidFill>
                <a:latin typeface="Arial" panose="020B0604020202020204" pitchFamily="34" charset="0"/>
                <a:cs typeface="Arial" panose="020B0604020202020204" pitchFamily="34" charset="0"/>
              </a:rPr>
              <a:t>−1</a:t>
            </a:r>
            <a:r>
              <a:rPr lang="en-US" sz="1200" dirty="0" smtClean="0">
                <a:solidFill>
                  <a:srgbClr val="000000"/>
                </a:solidFill>
                <a:latin typeface="Arial" panose="020B0604020202020204" pitchFamily="34" charset="0"/>
                <a:cs typeface="Arial" panose="020B0604020202020204" pitchFamily="34" charset="0"/>
              </a:rPr>
              <a:t>), and (b) turbulent heat fluxes averaged over a radius of 200 km around the surface storm center during 1800 UTC 23 September–1800 UTC 30 September 2010. Figure 4 adapted from Tao et al. (2017).</a:t>
            </a:r>
            <a:endParaRPr lang="en-US" sz="1200" baseline="30000" dirty="0">
              <a:solidFill>
                <a:srgbClr val="000000"/>
              </a:solidFill>
              <a:latin typeface="Arial" panose="020B0604020202020204" pitchFamily="34" charset="0"/>
              <a:cs typeface="Arial" panose="020B0604020202020204" pitchFamily="34" charset="0"/>
            </a:endParaRPr>
          </a:p>
        </p:txBody>
      </p:sp>
      <p:sp>
        <p:nvSpPr>
          <p:cNvPr id="17" name="Content Placeholder 2"/>
          <p:cNvSpPr txBox="1">
            <a:spLocks/>
          </p:cNvSpPr>
          <p:nvPr/>
        </p:nvSpPr>
        <p:spPr>
          <a:xfrm>
            <a:off x="202517" y="6617370"/>
            <a:ext cx="4194763" cy="280738"/>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i="1" dirty="0" smtClean="0">
                <a:solidFill>
                  <a:srgbClr val="000000"/>
                </a:solidFill>
                <a:latin typeface="Arial" panose="020B0604020202020204" pitchFamily="34" charset="0"/>
                <a:cs typeface="Arial" panose="020B0604020202020204" pitchFamily="34" charset="0"/>
              </a:rPr>
              <a:t>Figure 3 adapted from Tao et al. (2017)</a:t>
            </a:r>
            <a:endParaRPr lang="en-US" sz="1200" i="1"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63063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531029"/>
          </a:xfrm>
        </p:spPr>
        <p:txBody>
          <a:bodyPr>
            <a:normAutofit/>
          </a:bodyPr>
          <a:lstStyle/>
          <a:p>
            <a:r>
              <a:rPr lang="en-US" sz="2200" dirty="0">
                <a:solidFill>
                  <a:srgbClr val="000000"/>
                </a:solidFill>
                <a:latin typeface="Arial" panose="020B0604020202020204" pitchFamily="34" charset="0"/>
                <a:cs typeface="Arial" panose="020B0604020202020204" pitchFamily="34" charset="0"/>
              </a:rPr>
              <a:t>Skill of weather forecasts in </a:t>
            </a:r>
            <a:r>
              <a:rPr lang="en-US" sz="2200" dirty="0" smtClean="0">
                <a:solidFill>
                  <a:srgbClr val="000000"/>
                </a:solidFill>
                <a:latin typeface="Arial" panose="020B0604020202020204" pitchFamily="34" charset="0"/>
                <a:cs typeface="Arial" panose="020B0604020202020204" pitchFamily="34" charset="0"/>
              </a:rPr>
              <a:t>polar regions is </a:t>
            </a:r>
            <a:r>
              <a:rPr lang="en-US" sz="2200" dirty="0">
                <a:solidFill>
                  <a:srgbClr val="000000"/>
                </a:solidFill>
                <a:latin typeface="Arial" panose="020B0604020202020204" pitchFamily="34" charset="0"/>
                <a:cs typeface="Arial" panose="020B0604020202020204" pitchFamily="34" charset="0"/>
              </a:rPr>
              <a:t>relative low, which may be attributed to by the sparseness of observations in </a:t>
            </a:r>
            <a:r>
              <a:rPr lang="en-US" sz="2200" dirty="0" smtClean="0">
                <a:solidFill>
                  <a:srgbClr val="000000"/>
                </a:solidFill>
                <a:latin typeface="Arial" panose="020B0604020202020204" pitchFamily="34" charset="0"/>
                <a:cs typeface="Arial" panose="020B0604020202020204" pitchFamily="34" charset="0"/>
              </a:rPr>
              <a:t>polar regions </a:t>
            </a:r>
            <a:r>
              <a:rPr lang="en-US" sz="2200" dirty="0">
                <a:solidFill>
                  <a:srgbClr val="000000"/>
                </a:solidFill>
                <a:latin typeface="Arial" panose="020B0604020202020204" pitchFamily="34" charset="0"/>
                <a:cs typeface="Arial" panose="020B0604020202020204" pitchFamily="34" charset="0"/>
              </a:rPr>
              <a:t>(Jung et al. 2016)</a:t>
            </a:r>
          </a:p>
          <a:p>
            <a:pPr marL="0" indent="0">
              <a:buNone/>
            </a:pPr>
            <a:endParaRPr lang="en-US" sz="2200" dirty="0">
              <a:solidFill>
                <a:srgbClr val="000000"/>
              </a:solidFill>
              <a:latin typeface="Arial" panose="020B0604020202020204" pitchFamily="34" charset="0"/>
              <a:cs typeface="Arial" panose="020B0604020202020204" pitchFamily="34" charset="0"/>
            </a:endParaRPr>
          </a:p>
          <a:p>
            <a:r>
              <a:rPr lang="en-US" sz="2200" dirty="0" smtClean="0">
                <a:solidFill>
                  <a:srgbClr val="000000"/>
                </a:solidFill>
                <a:latin typeface="Arial" panose="020B0604020202020204" pitchFamily="34" charset="0"/>
                <a:cs typeface="Arial" panose="020B0604020202020204" pitchFamily="34" charset="0"/>
              </a:rPr>
              <a:t>Models predictions of polar lows can be quite poor, especially given that polar lows have </a:t>
            </a:r>
            <a:r>
              <a:rPr lang="en-US" sz="2200" dirty="0" err="1" smtClean="0">
                <a:solidFill>
                  <a:srgbClr val="000000"/>
                </a:solidFill>
                <a:latin typeface="Arial" panose="020B0604020202020204" pitchFamily="34" charset="0"/>
                <a:cs typeface="Arial" panose="020B0604020202020204" pitchFamily="34" charset="0"/>
              </a:rPr>
              <a:t>mesoscale</a:t>
            </a:r>
            <a:r>
              <a:rPr lang="en-US" sz="2200" dirty="0" smtClean="0">
                <a:solidFill>
                  <a:srgbClr val="000000"/>
                </a:solidFill>
                <a:latin typeface="Arial" panose="020B0604020202020204" pitchFamily="34" charset="0"/>
                <a:cs typeface="Arial" panose="020B0604020202020204" pitchFamily="34" charset="0"/>
              </a:rPr>
              <a:t> horizontal dimensions and can grow rapidly (e.g., Kristjánsson et al. 2011; Spengler et al. 2017)</a:t>
            </a:r>
          </a:p>
          <a:p>
            <a:endParaRPr lang="en-US" sz="2200" dirty="0">
              <a:solidFill>
                <a:srgbClr val="000000"/>
              </a:solidFill>
              <a:latin typeface="Arial" panose="020B0604020202020204" pitchFamily="34" charset="0"/>
              <a:cs typeface="Arial" panose="020B0604020202020204" pitchFamily="34" charset="0"/>
            </a:endParaRPr>
          </a:p>
          <a:p>
            <a:r>
              <a:rPr lang="en-US" sz="2200" dirty="0" smtClean="0">
                <a:solidFill>
                  <a:srgbClr val="000000"/>
                </a:solidFill>
                <a:latin typeface="Arial" panose="020B0604020202020204" pitchFamily="34" charset="0"/>
                <a:cs typeface="Arial" panose="020B0604020202020204" pitchFamily="34" charset="0"/>
              </a:rPr>
              <a:t>As suggested by </a:t>
            </a:r>
            <a:r>
              <a:rPr lang="en-US" sz="2200" dirty="0" err="1" smtClean="0">
                <a:solidFill>
                  <a:srgbClr val="000000"/>
                </a:solidFill>
                <a:latin typeface="Arial" panose="020B0604020202020204" pitchFamily="34" charset="0"/>
                <a:cs typeface="Arial" panose="020B0604020202020204" pitchFamily="34" charset="0"/>
              </a:rPr>
              <a:t>Mc</a:t>
            </a:r>
            <a:r>
              <a:rPr lang="en-US" sz="2200" dirty="0" smtClean="0">
                <a:solidFill>
                  <a:srgbClr val="000000"/>
                </a:solidFill>
                <a:latin typeface="Arial" panose="020B0604020202020204" pitchFamily="34" charset="0"/>
                <a:cs typeface="Arial" panose="020B0604020202020204" pitchFamily="34" charset="0"/>
              </a:rPr>
              <a:t> Innes et al. (2013), model prediction of Arctic fronts may at least have some impact on model prediction of polar lows</a:t>
            </a: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Predictability and Representation</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679447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531029"/>
          </a:xfrm>
        </p:spPr>
        <p:txBody>
          <a:bodyPr>
            <a:normAutofit/>
          </a:bodyPr>
          <a:lstStyle/>
          <a:p>
            <a:r>
              <a:rPr lang="en-US" sz="2200" dirty="0">
                <a:solidFill>
                  <a:srgbClr val="000000"/>
                </a:solidFill>
                <a:latin typeface="Arial" panose="020B0604020202020204" pitchFamily="34" charset="0"/>
                <a:cs typeface="Arial" panose="020B0604020202020204" pitchFamily="34" charset="0"/>
              </a:rPr>
              <a:t>Given their </a:t>
            </a:r>
            <a:r>
              <a:rPr lang="en-US" sz="2200" dirty="0" err="1">
                <a:solidFill>
                  <a:srgbClr val="000000"/>
                </a:solidFill>
                <a:latin typeface="Arial" panose="020B0604020202020204" pitchFamily="34" charset="0"/>
                <a:cs typeface="Arial" panose="020B0604020202020204" pitchFamily="34" charset="0"/>
              </a:rPr>
              <a:t>mesoscale</a:t>
            </a:r>
            <a:r>
              <a:rPr lang="en-US" sz="2200" dirty="0">
                <a:solidFill>
                  <a:srgbClr val="000000"/>
                </a:solidFill>
                <a:latin typeface="Arial" panose="020B0604020202020204" pitchFamily="34" charset="0"/>
                <a:cs typeface="Arial" panose="020B0604020202020204" pitchFamily="34" charset="0"/>
              </a:rPr>
              <a:t> horizontal dimensions, polar lows may not be represented well in some reanalysis </a:t>
            </a:r>
            <a:r>
              <a:rPr lang="en-US" sz="2200" dirty="0" smtClean="0">
                <a:solidFill>
                  <a:srgbClr val="000000"/>
                </a:solidFill>
                <a:latin typeface="Arial" panose="020B0604020202020204" pitchFamily="34" charset="0"/>
                <a:cs typeface="Arial" panose="020B0604020202020204" pitchFamily="34" charset="0"/>
              </a:rPr>
              <a:t>datasets (e.g., </a:t>
            </a:r>
            <a:r>
              <a:rPr lang="en-US" sz="2200" dirty="0" err="1" smtClean="0">
                <a:solidFill>
                  <a:srgbClr val="000000"/>
                </a:solidFill>
                <a:latin typeface="Arial" panose="020B0604020202020204" pitchFamily="34" charset="0"/>
                <a:cs typeface="Arial" panose="020B0604020202020204" pitchFamily="34" charset="0"/>
              </a:rPr>
              <a:t>Smirnova</a:t>
            </a:r>
            <a:r>
              <a:rPr lang="en-US" sz="2200" dirty="0" smtClean="0">
                <a:solidFill>
                  <a:srgbClr val="000000"/>
                </a:solidFill>
                <a:latin typeface="Arial" panose="020B0604020202020204" pitchFamily="34" charset="0"/>
                <a:cs typeface="Arial" panose="020B0604020202020204" pitchFamily="34" charset="0"/>
              </a:rPr>
              <a:t> and </a:t>
            </a:r>
            <a:r>
              <a:rPr lang="en-US" sz="2200" dirty="0" err="1" smtClean="0">
                <a:solidFill>
                  <a:srgbClr val="000000"/>
                </a:solidFill>
                <a:latin typeface="Arial" panose="020B0604020202020204" pitchFamily="34" charset="0"/>
                <a:cs typeface="Arial" panose="020B0604020202020204" pitchFamily="34" charset="0"/>
              </a:rPr>
              <a:t>Golubkin</a:t>
            </a:r>
            <a:r>
              <a:rPr lang="en-US" sz="2200" dirty="0" smtClean="0">
                <a:solidFill>
                  <a:srgbClr val="000000"/>
                </a:solidFill>
                <a:latin typeface="Arial" panose="020B0604020202020204" pitchFamily="34" charset="0"/>
                <a:cs typeface="Arial" panose="020B0604020202020204" pitchFamily="34" charset="0"/>
              </a:rPr>
              <a:t> 2017; </a:t>
            </a:r>
            <a:r>
              <a:rPr lang="en-US" sz="2200" dirty="0" err="1" smtClean="0">
                <a:solidFill>
                  <a:srgbClr val="000000"/>
                </a:solidFill>
                <a:latin typeface="Arial" panose="020B0604020202020204" pitchFamily="34" charset="0"/>
                <a:cs typeface="Arial" panose="020B0604020202020204" pitchFamily="34" charset="0"/>
              </a:rPr>
              <a:t>Sprenger</a:t>
            </a:r>
            <a:r>
              <a:rPr lang="en-US" sz="2200" dirty="0" smtClean="0">
                <a:solidFill>
                  <a:srgbClr val="000000"/>
                </a:solidFill>
                <a:latin typeface="Arial" panose="020B0604020202020204" pitchFamily="34" charset="0"/>
                <a:cs typeface="Arial" panose="020B0604020202020204" pitchFamily="34" charset="0"/>
              </a:rPr>
              <a:t> et al. 2017)</a:t>
            </a:r>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pPr lvl="1"/>
            <a:r>
              <a:rPr lang="en-US" sz="1900" dirty="0" smtClean="0">
                <a:solidFill>
                  <a:srgbClr val="0000FF"/>
                </a:solidFill>
                <a:latin typeface="Arial" panose="020B0604020202020204" pitchFamily="34" charset="0"/>
                <a:cs typeface="Arial" panose="020B0604020202020204" pitchFamily="34" charset="0"/>
              </a:rPr>
              <a:t>E.g., </a:t>
            </a:r>
            <a:r>
              <a:rPr lang="en-US" sz="1900" dirty="0" err="1">
                <a:solidFill>
                  <a:srgbClr val="0000FF"/>
                </a:solidFill>
                <a:latin typeface="Arial" panose="020B0604020202020204" pitchFamily="34" charset="0"/>
                <a:cs typeface="Arial" panose="020B0604020202020204" pitchFamily="34" charset="0"/>
              </a:rPr>
              <a:t>Smirnova</a:t>
            </a:r>
            <a:r>
              <a:rPr lang="en-US" sz="1900" dirty="0">
                <a:solidFill>
                  <a:srgbClr val="0000FF"/>
                </a:solidFill>
                <a:latin typeface="Arial" panose="020B0604020202020204" pitchFamily="34" charset="0"/>
                <a:cs typeface="Arial" panose="020B0604020202020204" pitchFamily="34" charset="0"/>
              </a:rPr>
              <a:t> and </a:t>
            </a:r>
            <a:r>
              <a:rPr lang="en-US" sz="1900" dirty="0" err="1" smtClean="0">
                <a:solidFill>
                  <a:srgbClr val="0000FF"/>
                </a:solidFill>
                <a:latin typeface="Arial" panose="020B0604020202020204" pitchFamily="34" charset="0"/>
                <a:cs typeface="Arial" panose="020B0604020202020204" pitchFamily="34" charset="0"/>
              </a:rPr>
              <a:t>Golubkin</a:t>
            </a:r>
            <a:r>
              <a:rPr lang="en-US" sz="1900" dirty="0" smtClean="0">
                <a:solidFill>
                  <a:srgbClr val="0000FF"/>
                </a:solidFill>
                <a:latin typeface="Arial" panose="020B0604020202020204" pitchFamily="34" charset="0"/>
                <a:cs typeface="Arial" panose="020B0604020202020204" pitchFamily="34" charset="0"/>
              </a:rPr>
              <a:t> (2017) </a:t>
            </a:r>
            <a:r>
              <a:rPr lang="en-US" sz="1900" dirty="0">
                <a:solidFill>
                  <a:srgbClr val="0000FF"/>
                </a:solidFill>
                <a:latin typeface="Arial" panose="020B0604020202020204" pitchFamily="34" charset="0"/>
                <a:cs typeface="Arial" panose="020B0604020202020204" pitchFamily="34" charset="0"/>
              </a:rPr>
              <a:t>found that in a polar low climatology created by </a:t>
            </a:r>
            <a:r>
              <a:rPr lang="en-US" sz="1900" dirty="0" err="1">
                <a:solidFill>
                  <a:srgbClr val="0000FF"/>
                </a:solidFill>
                <a:latin typeface="Arial" panose="020B0604020202020204" pitchFamily="34" charset="0"/>
                <a:cs typeface="Arial" panose="020B0604020202020204" pitchFamily="34" charset="0"/>
              </a:rPr>
              <a:t>Smirnova</a:t>
            </a:r>
            <a:r>
              <a:rPr lang="en-US" sz="1900" dirty="0">
                <a:solidFill>
                  <a:srgbClr val="0000FF"/>
                </a:solidFill>
                <a:latin typeface="Arial" panose="020B0604020202020204" pitchFamily="34" charset="0"/>
                <a:cs typeface="Arial" panose="020B0604020202020204" pitchFamily="34" charset="0"/>
              </a:rPr>
              <a:t> et al. (2015), only 26% of the polar lows are represented in the ERA-</a:t>
            </a:r>
            <a:r>
              <a:rPr lang="en-US" sz="1900" dirty="0" smtClean="0">
                <a:solidFill>
                  <a:srgbClr val="0000FF"/>
                </a:solidFill>
                <a:latin typeface="Arial" panose="020B0604020202020204" pitchFamily="34" charset="0"/>
                <a:cs typeface="Arial" panose="020B0604020202020204" pitchFamily="34" charset="0"/>
              </a:rPr>
              <a:t>Interim (Dee et al. 2011), which has a horizontal resolution of ~79 km</a:t>
            </a:r>
            <a:endParaRPr lang="en-US" sz="1900" dirty="0">
              <a:solidFill>
                <a:srgbClr val="0000FF"/>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Predictability and Representation</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57592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774666"/>
          </a:xfrm>
        </p:spPr>
        <p:txBody>
          <a:bodyPr>
            <a:normAutofit fontScale="92500" lnSpcReduction="20000"/>
          </a:bodyPr>
          <a:lstStyle/>
          <a:p>
            <a:r>
              <a:rPr lang="en-US" sz="1900" dirty="0" smtClean="0">
                <a:solidFill>
                  <a:srgbClr val="000000"/>
                </a:solidFill>
                <a:latin typeface="Arial" panose="020B0604020202020204" pitchFamily="34" charset="0"/>
                <a:cs typeface="Arial" panose="020B0604020202020204" pitchFamily="34" charset="0"/>
              </a:rPr>
              <a:t>Is there a dynamical difference between Arctic fronts developing in response to surface </a:t>
            </a:r>
            <a:r>
              <a:rPr lang="en-US" sz="1900" dirty="0" err="1" smtClean="0">
                <a:solidFill>
                  <a:srgbClr val="000000"/>
                </a:solidFill>
                <a:latin typeface="Arial" panose="020B0604020202020204" pitchFamily="34" charset="0"/>
                <a:cs typeface="Arial" panose="020B0604020202020204" pitchFamily="34" charset="0"/>
              </a:rPr>
              <a:t>inhomogeneities</a:t>
            </a:r>
            <a:r>
              <a:rPr lang="en-US" sz="1900" dirty="0" smtClean="0">
                <a:solidFill>
                  <a:srgbClr val="000000"/>
                </a:solidFill>
                <a:latin typeface="Arial" panose="020B0604020202020204" pitchFamily="34" charset="0"/>
                <a:cs typeface="Arial" panose="020B0604020202020204" pitchFamily="34" charset="0"/>
              </a:rPr>
              <a:t> compared to those </a:t>
            </a:r>
            <a:r>
              <a:rPr lang="en-US" sz="1900" dirty="0">
                <a:solidFill>
                  <a:srgbClr val="000000"/>
                </a:solidFill>
                <a:latin typeface="Arial" panose="020B0604020202020204" pitchFamily="34" charset="0"/>
                <a:cs typeface="Arial" panose="020B0604020202020204" pitchFamily="34" charset="0"/>
              </a:rPr>
              <a:t>developing in response to TPVs </a:t>
            </a:r>
            <a:r>
              <a:rPr lang="en-US" sz="1900" dirty="0" smtClean="0">
                <a:solidFill>
                  <a:srgbClr val="000000"/>
                </a:solidFill>
                <a:latin typeface="Arial" panose="020B0604020202020204" pitchFamily="34" charset="0"/>
                <a:cs typeface="Arial" panose="020B0604020202020204" pitchFamily="34" charset="0"/>
              </a:rPr>
              <a:t>over land?</a:t>
            </a:r>
          </a:p>
          <a:p>
            <a:endParaRPr lang="en-US" sz="1900" dirty="0">
              <a:solidFill>
                <a:srgbClr val="000000"/>
              </a:solidFill>
              <a:latin typeface="Arial" panose="020B0604020202020204" pitchFamily="34" charset="0"/>
              <a:cs typeface="Arial" panose="020B0604020202020204" pitchFamily="34" charset="0"/>
            </a:endParaRPr>
          </a:p>
          <a:p>
            <a:r>
              <a:rPr lang="en-US" sz="1900" dirty="0">
                <a:solidFill>
                  <a:srgbClr val="000000"/>
                </a:solidFill>
                <a:latin typeface="Arial" panose="020B0604020202020204" pitchFamily="34" charset="0"/>
                <a:cs typeface="Arial" panose="020B0604020202020204" pitchFamily="34" charset="0"/>
              </a:rPr>
              <a:t>How often </a:t>
            </a:r>
            <a:r>
              <a:rPr lang="en-US" sz="1900" dirty="0" smtClean="0">
                <a:solidFill>
                  <a:srgbClr val="000000"/>
                </a:solidFill>
                <a:latin typeface="Arial" panose="020B0604020202020204" pitchFamily="34" charset="0"/>
                <a:cs typeface="Arial" panose="020B0604020202020204" pitchFamily="34" charset="0"/>
              </a:rPr>
              <a:t>and where may </a:t>
            </a:r>
            <a:r>
              <a:rPr lang="en-US" sz="1900" dirty="0">
                <a:solidFill>
                  <a:srgbClr val="000000"/>
                </a:solidFill>
                <a:latin typeface="Arial" panose="020B0604020202020204" pitchFamily="34" charset="0"/>
                <a:cs typeface="Arial" panose="020B0604020202020204" pitchFamily="34" charset="0"/>
              </a:rPr>
              <a:t>Arctic fronts develop in combination with surface </a:t>
            </a:r>
            <a:r>
              <a:rPr lang="en-US" sz="1900" dirty="0" err="1">
                <a:solidFill>
                  <a:srgbClr val="000000"/>
                </a:solidFill>
                <a:latin typeface="Arial" panose="020B0604020202020204" pitchFamily="34" charset="0"/>
                <a:cs typeface="Arial" panose="020B0604020202020204" pitchFamily="34" charset="0"/>
              </a:rPr>
              <a:t>inhomogeneities</a:t>
            </a:r>
            <a:r>
              <a:rPr lang="en-US" sz="1900" dirty="0">
                <a:solidFill>
                  <a:srgbClr val="000000"/>
                </a:solidFill>
                <a:latin typeface="Arial" panose="020B0604020202020204" pitchFamily="34" charset="0"/>
                <a:cs typeface="Arial" panose="020B0604020202020204" pitchFamily="34" charset="0"/>
              </a:rPr>
              <a:t> (e.g., ice–sea boundaries) and TPVs?</a:t>
            </a:r>
          </a:p>
          <a:p>
            <a:pPr marL="457200" lvl="1" indent="0">
              <a:buNone/>
            </a:pPr>
            <a:endParaRPr lang="en-US" sz="1900" dirty="0">
              <a:solidFill>
                <a:srgbClr val="0000FF"/>
              </a:solidFill>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How is the development and intensity of polar lows and Arctic cyclones developing in the vicinity of Arctic fronts impacted by the presence or absence of TPVs? </a:t>
            </a:r>
          </a:p>
          <a:p>
            <a:pPr marL="0" indent="0">
              <a:buNone/>
            </a:pPr>
            <a:endParaRPr lang="en-US" sz="1900" dirty="0">
              <a:latin typeface="Arial" panose="020B0604020202020204" pitchFamily="34" charset="0"/>
              <a:cs typeface="Arial" panose="020B0604020202020204" pitchFamily="34" charset="0"/>
            </a:endParaRPr>
          </a:p>
          <a:p>
            <a:r>
              <a:rPr lang="en-US" sz="1900" dirty="0">
                <a:solidFill>
                  <a:srgbClr val="000000"/>
                </a:solidFill>
                <a:latin typeface="Arial" panose="020B0604020202020204" pitchFamily="34" charset="0"/>
                <a:cs typeface="Arial" panose="020B0604020202020204" pitchFamily="34" charset="0"/>
              </a:rPr>
              <a:t>What is the probability of a polar low developing in the cold air in the wake of an Arctic cyclone and how does this probability depend upon the presence or absence of TPVs?</a:t>
            </a:r>
          </a:p>
          <a:p>
            <a:endParaRPr lang="en-US" sz="1900" dirty="0">
              <a:solidFill>
                <a:srgbClr val="000000"/>
              </a:solidFill>
              <a:latin typeface="Arial" panose="020B0604020202020204" pitchFamily="34" charset="0"/>
              <a:cs typeface="Arial" panose="020B0604020202020204" pitchFamily="34" charset="0"/>
            </a:endParaRPr>
          </a:p>
          <a:p>
            <a:r>
              <a:rPr lang="en-US" sz="1900" dirty="0">
                <a:solidFill>
                  <a:srgbClr val="000000"/>
                </a:solidFill>
                <a:latin typeface="Arial" panose="020B0604020202020204" pitchFamily="34" charset="0"/>
                <a:cs typeface="Arial" panose="020B0604020202020204" pitchFamily="34" charset="0"/>
              </a:rPr>
              <a:t>How </a:t>
            </a:r>
            <a:r>
              <a:rPr lang="en-US" sz="1900" dirty="0" smtClean="0">
                <a:solidFill>
                  <a:srgbClr val="000000"/>
                </a:solidFill>
                <a:latin typeface="Arial" panose="020B0604020202020204" pitchFamily="34" charset="0"/>
                <a:cs typeface="Arial" panose="020B0604020202020204" pitchFamily="34" charset="0"/>
              </a:rPr>
              <a:t>may uncertainty in the position and strength of Arctic fronts impact the predictability of polar </a:t>
            </a:r>
            <a:r>
              <a:rPr lang="en-US" sz="1900" dirty="0">
                <a:solidFill>
                  <a:srgbClr val="000000"/>
                </a:solidFill>
                <a:latin typeface="Arial" panose="020B0604020202020204" pitchFamily="34" charset="0"/>
                <a:cs typeface="Arial" panose="020B0604020202020204" pitchFamily="34" charset="0"/>
              </a:rPr>
              <a:t>lows and Arctic </a:t>
            </a:r>
            <a:r>
              <a:rPr lang="en-US" sz="1900" dirty="0" smtClean="0">
                <a:solidFill>
                  <a:srgbClr val="000000"/>
                </a:solidFill>
                <a:latin typeface="Arial" panose="020B0604020202020204" pitchFamily="34" charset="0"/>
                <a:cs typeface="Arial" panose="020B0604020202020204" pitchFamily="34" charset="0"/>
              </a:rPr>
              <a:t>cyclones?</a:t>
            </a:r>
          </a:p>
          <a:p>
            <a:endParaRPr lang="en-US" sz="1900" dirty="0" smtClean="0">
              <a:solidFill>
                <a:srgbClr val="000000"/>
              </a:solidFill>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How might warming in the Arctic via climate change impact the distribution, number, and structure of Arctic fronts, and consequently the development of polar lows and Arctic cyclones?</a:t>
            </a:r>
          </a:p>
          <a:p>
            <a:endParaRPr lang="en-US" sz="1900" dirty="0">
              <a:solidFill>
                <a:srgbClr val="000000"/>
              </a:solidFill>
              <a:latin typeface="Arial" panose="020B0604020202020204" pitchFamily="34" charset="0"/>
              <a:cs typeface="Arial" panose="020B0604020202020204" pitchFamily="34" charset="0"/>
            </a:endParaRPr>
          </a:p>
          <a:p>
            <a:endParaRPr lang="en-US" sz="1900" dirty="0">
              <a:solidFill>
                <a:srgbClr val="000000"/>
              </a:solidFill>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2100" dirty="0">
              <a:solidFill>
                <a:srgbClr val="0000FF"/>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a:solidFill>
                <a:srgbClr val="000000"/>
              </a:solidFill>
              <a:latin typeface="Arial" panose="020B0604020202020204" pitchFamily="34" charset="0"/>
              <a:cs typeface="Arial" panose="020B0604020202020204" pitchFamily="34" charset="0"/>
            </a:endParaRPr>
          </a:p>
          <a:p>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Discussion Questions</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590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34282" y="-33716"/>
            <a:ext cx="8809717" cy="722220"/>
          </a:xfrm>
        </p:spPr>
        <p:txBody>
          <a:bodyPr>
            <a:noAutofit/>
          </a:bodyPr>
          <a:lstStyle/>
          <a:p>
            <a:pPr algn="l"/>
            <a:r>
              <a:rPr lang="en-US" sz="2400" b="1" dirty="0" smtClean="0">
                <a:solidFill>
                  <a:srgbClr val="FF0000"/>
                </a:solidFill>
                <a:latin typeface="Arial" panose="020B0604020202020204" pitchFamily="34" charset="0"/>
                <a:cs typeface="Arial" panose="020B0604020202020204" pitchFamily="34" charset="0"/>
              </a:rPr>
              <a:t>References </a:t>
            </a:r>
            <a:endParaRPr lang="en-US" sz="2400" b="1" dirty="0">
              <a:solidFill>
                <a:srgbClr val="FF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57200" y="848173"/>
            <a:ext cx="8229600" cy="59451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Arial"/>
                <a:cs typeface="Arial"/>
              </a:rPr>
              <a:t>Businger, S., 1987: The synoptic climatology of polar-low outbreaks over the Gulf of Alaska and </a:t>
            </a:r>
          </a:p>
          <a:p>
            <a:pPr marL="0" indent="0">
              <a:buNone/>
            </a:pPr>
            <a:r>
              <a:rPr lang="en-US" sz="1400" dirty="0">
                <a:latin typeface="Arial"/>
                <a:cs typeface="Arial"/>
              </a:rPr>
              <a:t>	    the Bering Sea. </a:t>
            </a:r>
            <a:r>
              <a:rPr lang="en-US" sz="1400" i="1" dirty="0" err="1">
                <a:latin typeface="Arial"/>
                <a:cs typeface="Arial"/>
              </a:rPr>
              <a:t>Tellus</a:t>
            </a:r>
            <a:r>
              <a:rPr lang="en-US" sz="1400" i="1" dirty="0">
                <a:latin typeface="Arial"/>
                <a:cs typeface="Arial"/>
              </a:rPr>
              <a:t>, </a:t>
            </a:r>
            <a:r>
              <a:rPr lang="en-US" sz="1400" b="1" dirty="0">
                <a:latin typeface="Arial"/>
                <a:cs typeface="Arial"/>
              </a:rPr>
              <a:t>39A, </a:t>
            </a:r>
            <a:r>
              <a:rPr lang="en-US" sz="1400" dirty="0">
                <a:latin typeface="Arial"/>
                <a:cs typeface="Arial"/>
              </a:rPr>
              <a:t>307–325.</a:t>
            </a:r>
          </a:p>
          <a:p>
            <a:r>
              <a:rPr lang="en-US" sz="1400" dirty="0">
                <a:latin typeface="Arial"/>
                <a:cs typeface="Arial"/>
              </a:rPr>
              <a:t>——, and R. J. Reed, 1989: Cyclogenesis in cold air masses. </a:t>
            </a:r>
            <a:r>
              <a:rPr lang="en-US" sz="1400" i="1" dirty="0" err="1">
                <a:latin typeface="Arial"/>
                <a:cs typeface="Arial"/>
              </a:rPr>
              <a:t>Wea</a:t>
            </a:r>
            <a:r>
              <a:rPr lang="en-US" sz="1400" i="1" dirty="0">
                <a:latin typeface="Arial"/>
                <a:cs typeface="Arial"/>
              </a:rPr>
              <a:t>. Forecasting,</a:t>
            </a:r>
            <a:r>
              <a:rPr lang="en-US" sz="1400" dirty="0">
                <a:latin typeface="Arial"/>
                <a:cs typeface="Arial"/>
              </a:rPr>
              <a:t> </a:t>
            </a:r>
            <a:r>
              <a:rPr lang="en-US" sz="1400" b="1" dirty="0">
                <a:latin typeface="Arial"/>
                <a:cs typeface="Arial"/>
              </a:rPr>
              <a:t>4, </a:t>
            </a:r>
            <a:r>
              <a:rPr lang="en-US" sz="1400" dirty="0">
                <a:latin typeface="Arial"/>
                <a:cs typeface="Arial"/>
              </a:rPr>
              <a:t>133–156</a:t>
            </a:r>
            <a:r>
              <a:rPr lang="en-US" sz="1400" dirty="0" smtClean="0">
                <a:latin typeface="Arial"/>
                <a:cs typeface="Arial"/>
              </a:rPr>
              <a:t>.</a:t>
            </a:r>
            <a:endParaRPr lang="en-US" sz="1400" dirty="0">
              <a:latin typeface="Arial"/>
              <a:cs typeface="Arial"/>
            </a:endParaRPr>
          </a:p>
          <a:p>
            <a:r>
              <a:rPr lang="en-US" sz="1400" dirty="0" smtClean="0">
                <a:latin typeface="Arial"/>
                <a:cs typeface="Arial"/>
              </a:rPr>
              <a:t>Cavallo</a:t>
            </a:r>
            <a:r>
              <a:rPr lang="en-US" sz="1400" dirty="0">
                <a:latin typeface="Arial"/>
                <a:cs typeface="Arial"/>
              </a:rPr>
              <a:t>, S. M., and G. J. Hakim, 2009: Potential vorticity diagnosis of a tropopause </a:t>
            </a:r>
            <a:r>
              <a:rPr lang="en-US" sz="1400" dirty="0" smtClean="0">
                <a:latin typeface="Arial"/>
                <a:cs typeface="Arial"/>
              </a:rPr>
              <a:t>polar </a:t>
            </a:r>
          </a:p>
          <a:p>
            <a:pPr marL="0" indent="0">
              <a:buNone/>
            </a:pPr>
            <a:r>
              <a:rPr lang="en-US" sz="1400" dirty="0">
                <a:latin typeface="Arial"/>
                <a:cs typeface="Arial"/>
              </a:rPr>
              <a:t>	</a:t>
            </a:r>
            <a:r>
              <a:rPr lang="en-US" sz="1400" dirty="0" smtClean="0">
                <a:latin typeface="Arial"/>
                <a:cs typeface="Arial"/>
              </a:rPr>
              <a:t>    cyclone</a:t>
            </a:r>
            <a:r>
              <a:rPr lang="en-US" sz="1400" dirty="0">
                <a:latin typeface="Arial"/>
                <a:cs typeface="Arial"/>
              </a:rPr>
              <a:t>. </a:t>
            </a:r>
            <a:r>
              <a:rPr lang="en-US" sz="1400" i="1" dirty="0" smtClean="0">
                <a:latin typeface="Arial"/>
                <a:cs typeface="Arial"/>
              </a:rPr>
              <a:t>Mon. </a:t>
            </a:r>
            <a:r>
              <a:rPr lang="en-US" sz="1400" i="1" dirty="0" err="1" smtClean="0">
                <a:latin typeface="Arial"/>
                <a:cs typeface="Arial"/>
              </a:rPr>
              <a:t>Wea</a:t>
            </a:r>
            <a:r>
              <a:rPr lang="en-US" sz="1400" i="1" dirty="0">
                <a:latin typeface="Arial"/>
                <a:cs typeface="Arial"/>
              </a:rPr>
              <a:t>. Rev.,</a:t>
            </a:r>
            <a:r>
              <a:rPr lang="en-US" sz="1400" dirty="0">
                <a:latin typeface="Arial"/>
                <a:cs typeface="Arial"/>
              </a:rPr>
              <a:t> </a:t>
            </a:r>
            <a:r>
              <a:rPr lang="en-US" sz="1400" b="1" dirty="0">
                <a:latin typeface="Arial"/>
                <a:cs typeface="Arial"/>
              </a:rPr>
              <a:t>137,</a:t>
            </a:r>
            <a:r>
              <a:rPr lang="en-US" sz="1400" dirty="0">
                <a:latin typeface="Arial"/>
                <a:cs typeface="Arial"/>
              </a:rPr>
              <a:t> 1358–1371.</a:t>
            </a:r>
          </a:p>
          <a:p>
            <a:r>
              <a:rPr lang="en-US" sz="1400" dirty="0">
                <a:latin typeface="Arial"/>
                <a:cs typeface="Arial"/>
              </a:rPr>
              <a:t>——, and ——, 2010: Composite structure of tropopause polar cyclones. </a:t>
            </a:r>
            <a:r>
              <a:rPr lang="en-US" sz="1400" i="1" dirty="0">
                <a:latin typeface="Arial"/>
                <a:cs typeface="Arial"/>
              </a:rPr>
              <a:t>Mon. </a:t>
            </a:r>
            <a:r>
              <a:rPr lang="en-US" sz="1400" i="1" dirty="0" err="1">
                <a:latin typeface="Arial"/>
                <a:cs typeface="Arial"/>
              </a:rPr>
              <a:t>Wea</a:t>
            </a:r>
            <a:r>
              <a:rPr lang="en-US" sz="1400" i="1" dirty="0">
                <a:latin typeface="Arial"/>
                <a:cs typeface="Arial"/>
              </a:rPr>
              <a:t>. </a:t>
            </a:r>
            <a:r>
              <a:rPr lang="en-US" sz="1400" i="1" dirty="0" smtClean="0">
                <a:latin typeface="Arial"/>
                <a:cs typeface="Arial"/>
              </a:rPr>
              <a:t>Rev</a:t>
            </a:r>
            <a:r>
              <a:rPr lang="en-US" sz="1400" i="1" dirty="0">
                <a:latin typeface="Arial"/>
                <a:cs typeface="Arial"/>
              </a:rPr>
              <a:t>.,</a:t>
            </a:r>
            <a:r>
              <a:rPr lang="en-US" sz="1400" dirty="0">
                <a:latin typeface="Arial"/>
                <a:cs typeface="Arial"/>
              </a:rPr>
              <a:t> </a:t>
            </a:r>
            <a:r>
              <a:rPr lang="en-US" sz="1400" b="1" dirty="0">
                <a:latin typeface="Arial"/>
                <a:cs typeface="Arial"/>
              </a:rPr>
              <a:t>138,</a:t>
            </a:r>
            <a:r>
              <a:rPr lang="en-US" sz="1400" dirty="0">
                <a:latin typeface="Arial"/>
                <a:cs typeface="Arial"/>
              </a:rPr>
              <a:t> </a:t>
            </a:r>
            <a:endParaRPr lang="en-US" sz="1400" dirty="0" smtClean="0">
              <a:latin typeface="Arial"/>
              <a:cs typeface="Arial"/>
            </a:endParaRPr>
          </a:p>
          <a:p>
            <a:pPr marL="0" indent="0">
              <a:buNone/>
            </a:pPr>
            <a:r>
              <a:rPr lang="en-US" sz="1400" dirty="0">
                <a:latin typeface="Arial"/>
                <a:cs typeface="Arial"/>
              </a:rPr>
              <a:t>	</a:t>
            </a:r>
            <a:r>
              <a:rPr lang="en-US" sz="1400" dirty="0" smtClean="0">
                <a:latin typeface="Arial"/>
                <a:cs typeface="Arial"/>
              </a:rPr>
              <a:t>    3840–3857</a:t>
            </a:r>
            <a:r>
              <a:rPr lang="en-US" sz="1400" dirty="0">
                <a:latin typeface="Arial"/>
                <a:cs typeface="Arial"/>
              </a:rPr>
              <a:t>. </a:t>
            </a:r>
          </a:p>
          <a:p>
            <a:r>
              <a:rPr lang="en-US" sz="1400" dirty="0">
                <a:latin typeface="Arial"/>
                <a:cs typeface="Arial"/>
              </a:rPr>
              <a:t>——, and ——, 2012: Radiative impact on tropopause polar vortices over the Arctic. </a:t>
            </a:r>
            <a:r>
              <a:rPr lang="en-US" sz="1400" i="1" dirty="0">
                <a:latin typeface="Arial"/>
                <a:cs typeface="Arial"/>
              </a:rPr>
              <a:t>Mon. </a:t>
            </a:r>
            <a:r>
              <a:rPr lang="en-US" sz="1400" i="1" dirty="0" err="1" smtClean="0">
                <a:latin typeface="Arial"/>
                <a:cs typeface="Arial"/>
              </a:rPr>
              <a:t>Wea</a:t>
            </a:r>
            <a:r>
              <a:rPr lang="en-US" sz="1400" i="1" dirty="0">
                <a:latin typeface="Arial"/>
                <a:cs typeface="Arial"/>
              </a:rPr>
              <a:t>. </a:t>
            </a:r>
          </a:p>
          <a:p>
            <a:pPr marL="0" indent="0">
              <a:buNone/>
            </a:pPr>
            <a:r>
              <a:rPr lang="en-US" sz="1400" i="1" dirty="0" smtClean="0">
                <a:latin typeface="Arial"/>
                <a:cs typeface="Arial"/>
              </a:rPr>
              <a:t>	    Rev</a:t>
            </a:r>
            <a:r>
              <a:rPr lang="en-US" sz="1400" i="1" dirty="0">
                <a:latin typeface="Arial"/>
                <a:cs typeface="Arial"/>
              </a:rPr>
              <a:t>.,</a:t>
            </a:r>
            <a:r>
              <a:rPr lang="en-US" sz="1400" dirty="0">
                <a:latin typeface="Arial"/>
                <a:cs typeface="Arial"/>
              </a:rPr>
              <a:t> </a:t>
            </a:r>
            <a:r>
              <a:rPr lang="en-US" sz="1400" b="1" dirty="0">
                <a:latin typeface="Arial"/>
                <a:cs typeface="Arial"/>
              </a:rPr>
              <a:t>140,</a:t>
            </a:r>
            <a:r>
              <a:rPr lang="en-US" sz="1400" dirty="0">
                <a:latin typeface="Arial"/>
                <a:cs typeface="Arial"/>
              </a:rPr>
              <a:t> 1683–1702.</a:t>
            </a:r>
          </a:p>
          <a:p>
            <a:r>
              <a:rPr lang="en-US" sz="1400" dirty="0">
                <a:latin typeface="Arial"/>
                <a:cs typeface="Arial"/>
              </a:rPr>
              <a:t>——, and ——, 2013: Physical mechanisms of tropopause polar vortex intensity change. </a:t>
            </a:r>
            <a:r>
              <a:rPr lang="en-US" sz="1400" i="1" dirty="0">
                <a:latin typeface="Arial"/>
                <a:cs typeface="Arial"/>
              </a:rPr>
              <a:t>J. </a:t>
            </a:r>
            <a:endParaRPr lang="en-US" sz="1400" i="1" dirty="0" smtClean="0">
              <a:latin typeface="Arial"/>
              <a:cs typeface="Arial"/>
            </a:endParaRPr>
          </a:p>
          <a:p>
            <a:pPr marL="0" indent="0">
              <a:buNone/>
            </a:pPr>
            <a:r>
              <a:rPr lang="en-US" sz="1400" i="1" dirty="0">
                <a:latin typeface="Arial"/>
                <a:cs typeface="Arial"/>
              </a:rPr>
              <a:t>	</a:t>
            </a:r>
            <a:r>
              <a:rPr lang="en-US" sz="1400" i="1" dirty="0" smtClean="0">
                <a:latin typeface="Arial"/>
                <a:cs typeface="Arial"/>
              </a:rPr>
              <a:t>    Atmos. Sci</a:t>
            </a:r>
            <a:r>
              <a:rPr lang="en-US" sz="1400" i="1" dirty="0">
                <a:latin typeface="Arial"/>
                <a:cs typeface="Arial"/>
              </a:rPr>
              <a:t>.,</a:t>
            </a:r>
            <a:r>
              <a:rPr lang="en-US" sz="1400" dirty="0">
                <a:latin typeface="Arial"/>
                <a:cs typeface="Arial"/>
              </a:rPr>
              <a:t> </a:t>
            </a:r>
            <a:r>
              <a:rPr lang="en-US" sz="1400" b="1" dirty="0">
                <a:latin typeface="Arial"/>
                <a:cs typeface="Arial"/>
              </a:rPr>
              <a:t>70,</a:t>
            </a:r>
            <a:r>
              <a:rPr lang="en-US" sz="1400" dirty="0">
                <a:latin typeface="Arial"/>
                <a:cs typeface="Arial"/>
              </a:rPr>
              <a:t> 3359–3373</a:t>
            </a:r>
            <a:r>
              <a:rPr lang="en-US" sz="1400" dirty="0" smtClean="0">
                <a:latin typeface="Arial"/>
                <a:cs typeface="Arial"/>
              </a:rPr>
              <a:t>.</a:t>
            </a:r>
          </a:p>
          <a:p>
            <a:r>
              <a:rPr lang="en-US" sz="1400" dirty="0">
                <a:latin typeface="Arial"/>
                <a:cs typeface="Arial"/>
              </a:rPr>
              <a:t>Crawford, A., and M. Serreze, 2015: A new look at the summer arctic frontal zone. </a:t>
            </a:r>
            <a:r>
              <a:rPr lang="en-US" sz="1400" i="1" dirty="0">
                <a:latin typeface="Arial"/>
                <a:cs typeface="Arial"/>
              </a:rPr>
              <a:t>J. Climate,</a:t>
            </a:r>
            <a:r>
              <a:rPr lang="en-US" sz="1400" dirty="0">
                <a:latin typeface="Arial"/>
                <a:cs typeface="Arial"/>
              </a:rPr>
              <a:t> </a:t>
            </a:r>
          </a:p>
          <a:p>
            <a:pPr marL="0" indent="0">
              <a:buNone/>
            </a:pPr>
            <a:r>
              <a:rPr lang="en-US" sz="1400" b="1" dirty="0" smtClean="0">
                <a:latin typeface="Arial"/>
                <a:cs typeface="Arial"/>
              </a:rPr>
              <a:t>	    28</a:t>
            </a:r>
            <a:r>
              <a:rPr lang="en-US" sz="1400" b="1" dirty="0">
                <a:latin typeface="Arial"/>
                <a:cs typeface="Arial"/>
              </a:rPr>
              <a:t>,</a:t>
            </a:r>
            <a:r>
              <a:rPr lang="en-US" sz="1400" dirty="0">
                <a:latin typeface="Arial"/>
                <a:cs typeface="Arial"/>
              </a:rPr>
              <a:t> 737–754.</a:t>
            </a:r>
          </a:p>
          <a:p>
            <a:r>
              <a:rPr lang="en-US" sz="1400" dirty="0">
                <a:latin typeface="Arial"/>
                <a:cs typeface="Arial"/>
              </a:rPr>
              <a:t>——, and ——, 2016: Does the summer Arctic frontal zone influence Arctic </a:t>
            </a:r>
            <a:r>
              <a:rPr lang="en-US" sz="1400" dirty="0" smtClean="0">
                <a:latin typeface="Arial"/>
                <a:cs typeface="Arial"/>
              </a:rPr>
              <a:t>Ocean cyclone </a:t>
            </a:r>
          </a:p>
          <a:p>
            <a:pPr marL="0" indent="0">
              <a:buNone/>
            </a:pPr>
            <a:r>
              <a:rPr lang="en-US" sz="1400" dirty="0">
                <a:latin typeface="Arial"/>
                <a:cs typeface="Arial"/>
              </a:rPr>
              <a:t>	</a:t>
            </a:r>
            <a:r>
              <a:rPr lang="en-US" sz="1400" dirty="0" smtClean="0">
                <a:latin typeface="Arial"/>
                <a:cs typeface="Arial"/>
              </a:rPr>
              <a:t>    activity</a:t>
            </a:r>
            <a:r>
              <a:rPr lang="en-US" sz="1400" dirty="0">
                <a:latin typeface="Arial"/>
                <a:cs typeface="Arial"/>
              </a:rPr>
              <a:t>? </a:t>
            </a:r>
            <a:r>
              <a:rPr lang="en-US" sz="1400" i="1" dirty="0">
                <a:latin typeface="Arial"/>
                <a:cs typeface="Arial"/>
              </a:rPr>
              <a:t>J. Climate,</a:t>
            </a:r>
            <a:r>
              <a:rPr lang="en-US" sz="1400" dirty="0">
                <a:latin typeface="Arial"/>
                <a:cs typeface="Arial"/>
              </a:rPr>
              <a:t> </a:t>
            </a:r>
            <a:r>
              <a:rPr lang="en-US" sz="1400" b="1" dirty="0">
                <a:latin typeface="Arial"/>
                <a:cs typeface="Arial"/>
              </a:rPr>
              <a:t>29,</a:t>
            </a:r>
            <a:r>
              <a:rPr lang="en-US" sz="1400" dirty="0">
                <a:latin typeface="Arial"/>
                <a:cs typeface="Arial"/>
              </a:rPr>
              <a:t> 4977–4993.</a:t>
            </a:r>
          </a:p>
          <a:p>
            <a:r>
              <a:rPr lang="en-US" sz="1400" dirty="0">
                <a:latin typeface="Arial"/>
                <a:cs typeface="Arial"/>
              </a:rPr>
              <a:t>Curry, J., 1983: On the formation of continental polar air. </a:t>
            </a:r>
            <a:r>
              <a:rPr lang="en-US" sz="1400" i="1" dirty="0">
                <a:latin typeface="Arial"/>
                <a:cs typeface="Arial"/>
              </a:rPr>
              <a:t>J. Atmos. Sci.,</a:t>
            </a:r>
            <a:r>
              <a:rPr lang="en-US" sz="1400" dirty="0">
                <a:latin typeface="Arial"/>
                <a:cs typeface="Arial"/>
              </a:rPr>
              <a:t> </a:t>
            </a:r>
            <a:r>
              <a:rPr lang="en-US" sz="1400" b="1" dirty="0">
                <a:latin typeface="Arial"/>
                <a:cs typeface="Arial"/>
              </a:rPr>
              <a:t>40,</a:t>
            </a:r>
            <a:r>
              <a:rPr lang="en-US" sz="1400" dirty="0">
                <a:latin typeface="Arial"/>
                <a:cs typeface="Arial"/>
              </a:rPr>
              <a:t> 2278–2292.</a:t>
            </a:r>
          </a:p>
          <a:p>
            <a:r>
              <a:rPr lang="en-US" sz="1400" dirty="0">
                <a:latin typeface="Arial"/>
                <a:cs typeface="Arial"/>
              </a:rPr>
              <a:t>Dee, D. P., and Coauthors, 2011: The ERA-Interim reanalysis: Configuration and performance </a:t>
            </a:r>
          </a:p>
          <a:p>
            <a:pPr marL="0" indent="0">
              <a:buNone/>
            </a:pPr>
            <a:r>
              <a:rPr lang="en-US" sz="1400" dirty="0" smtClean="0">
                <a:latin typeface="Arial"/>
                <a:cs typeface="Arial"/>
              </a:rPr>
              <a:t>	    of </a:t>
            </a:r>
            <a:r>
              <a:rPr lang="en-US" sz="1400" dirty="0">
                <a:latin typeface="Arial"/>
                <a:cs typeface="Arial"/>
              </a:rPr>
              <a:t>the data assimilation system. </a:t>
            </a:r>
            <a:r>
              <a:rPr lang="en-US" sz="1400" i="1" dirty="0">
                <a:latin typeface="Arial"/>
                <a:cs typeface="Arial"/>
              </a:rPr>
              <a:t>Quart. J. Roy. Meteor. Soc.,</a:t>
            </a:r>
            <a:r>
              <a:rPr lang="en-US" sz="1400" dirty="0">
                <a:latin typeface="Arial"/>
                <a:cs typeface="Arial"/>
              </a:rPr>
              <a:t> </a:t>
            </a:r>
            <a:r>
              <a:rPr lang="en-US" sz="1400" b="1" dirty="0">
                <a:latin typeface="Arial"/>
                <a:cs typeface="Arial"/>
              </a:rPr>
              <a:t>137,</a:t>
            </a:r>
            <a:r>
              <a:rPr lang="en-US" sz="1400" dirty="0">
                <a:latin typeface="Arial"/>
                <a:cs typeface="Arial"/>
              </a:rPr>
              <a:t> 553–597.</a:t>
            </a:r>
          </a:p>
          <a:p>
            <a:r>
              <a:rPr lang="en-US" sz="1400" dirty="0" smtClean="0">
                <a:latin typeface="Arial"/>
                <a:cs typeface="Arial"/>
              </a:rPr>
              <a:t>Emanuel</a:t>
            </a:r>
            <a:r>
              <a:rPr lang="en-US" sz="1400" dirty="0">
                <a:latin typeface="Arial"/>
                <a:cs typeface="Arial"/>
              </a:rPr>
              <a:t>, K. A., 2008: Back to Norway: An essay. </a:t>
            </a:r>
            <a:r>
              <a:rPr lang="en-US" sz="1400" i="1" dirty="0">
                <a:latin typeface="Arial"/>
                <a:cs typeface="Arial"/>
              </a:rPr>
              <a:t>Meteorological Monographs,</a:t>
            </a:r>
            <a:r>
              <a:rPr lang="en-US" sz="1400" dirty="0">
                <a:latin typeface="Arial"/>
                <a:cs typeface="Arial"/>
              </a:rPr>
              <a:t> </a:t>
            </a:r>
            <a:r>
              <a:rPr lang="en-US" sz="1400" b="1" dirty="0">
                <a:latin typeface="Arial"/>
                <a:cs typeface="Arial"/>
              </a:rPr>
              <a:t>33,</a:t>
            </a:r>
            <a:r>
              <a:rPr lang="en-US" sz="1400" dirty="0">
                <a:latin typeface="Arial"/>
                <a:cs typeface="Arial"/>
              </a:rPr>
              <a:t> 87–96</a:t>
            </a:r>
            <a:r>
              <a:rPr lang="en-US" sz="1400" dirty="0" smtClean="0">
                <a:latin typeface="Arial"/>
                <a:cs typeface="Arial"/>
              </a:rPr>
              <a:t>.</a:t>
            </a:r>
          </a:p>
          <a:p>
            <a:r>
              <a:rPr lang="en-US" sz="1400" dirty="0">
                <a:latin typeface="Arial"/>
                <a:cs typeface="Arial"/>
              </a:rPr>
              <a:t>——, </a:t>
            </a:r>
            <a:r>
              <a:rPr lang="en-US" sz="1400" dirty="0" smtClean="0">
                <a:latin typeface="Arial"/>
                <a:cs typeface="Arial"/>
              </a:rPr>
              <a:t>and </a:t>
            </a:r>
            <a:r>
              <a:rPr lang="en-US" sz="1400" dirty="0">
                <a:latin typeface="Arial"/>
                <a:cs typeface="Arial"/>
              </a:rPr>
              <a:t>R. </a:t>
            </a:r>
            <a:r>
              <a:rPr lang="en-US" sz="1400" dirty="0" err="1">
                <a:latin typeface="Arial"/>
                <a:cs typeface="Arial"/>
              </a:rPr>
              <a:t>Rotunno</a:t>
            </a:r>
            <a:r>
              <a:rPr lang="en-US" sz="1400" dirty="0">
                <a:latin typeface="Arial"/>
                <a:cs typeface="Arial"/>
              </a:rPr>
              <a:t>, 1989: Polar lows as arctic hurricanes. </a:t>
            </a:r>
            <a:r>
              <a:rPr lang="en-US" sz="1400" i="1" dirty="0" err="1">
                <a:latin typeface="Arial"/>
                <a:cs typeface="Arial"/>
              </a:rPr>
              <a:t>Tellus</a:t>
            </a:r>
            <a:r>
              <a:rPr lang="en-US" sz="1400" i="1" dirty="0">
                <a:latin typeface="Arial"/>
                <a:cs typeface="Arial"/>
              </a:rPr>
              <a:t>, </a:t>
            </a:r>
            <a:r>
              <a:rPr lang="en-US" sz="1400" b="1" dirty="0">
                <a:latin typeface="Arial"/>
                <a:cs typeface="Arial"/>
              </a:rPr>
              <a:t>41A, </a:t>
            </a:r>
            <a:r>
              <a:rPr lang="en-US" sz="1400" dirty="0">
                <a:latin typeface="Arial"/>
                <a:cs typeface="Arial"/>
              </a:rPr>
              <a:t>1–17</a:t>
            </a:r>
            <a:r>
              <a:rPr lang="en-US" sz="1400" dirty="0" smtClean="0">
                <a:latin typeface="Arial"/>
                <a:cs typeface="Arial"/>
              </a:rPr>
              <a:t>.</a:t>
            </a:r>
          </a:p>
          <a:p>
            <a:r>
              <a:rPr lang="en-US" sz="1400" dirty="0" err="1">
                <a:latin typeface="Arial"/>
                <a:cs typeface="Arial"/>
              </a:rPr>
              <a:t>Føre</a:t>
            </a:r>
            <a:r>
              <a:rPr lang="en-US" sz="1400" dirty="0">
                <a:latin typeface="Arial"/>
                <a:cs typeface="Arial"/>
              </a:rPr>
              <a:t>, I.</a:t>
            </a:r>
            <a:r>
              <a:rPr lang="en-US" sz="1400" dirty="0" smtClean="0">
                <a:latin typeface="Arial"/>
                <a:cs typeface="Arial"/>
              </a:rPr>
              <a:t>, J</a:t>
            </a:r>
            <a:r>
              <a:rPr lang="en-US" sz="1400" dirty="0">
                <a:latin typeface="Arial"/>
                <a:cs typeface="Arial"/>
              </a:rPr>
              <a:t>. E. Kristjánsson, </a:t>
            </a:r>
            <a:r>
              <a:rPr lang="en-US" sz="1400" dirty="0" err="1">
                <a:latin typeface="Arial"/>
                <a:cs typeface="Arial"/>
              </a:rPr>
              <a:t>Ø</a:t>
            </a:r>
            <a:r>
              <a:rPr lang="en-US" sz="1400" dirty="0">
                <a:latin typeface="Arial"/>
                <a:cs typeface="Arial"/>
              </a:rPr>
              <a:t>. </a:t>
            </a:r>
            <a:r>
              <a:rPr lang="en-US" sz="1400" dirty="0" err="1">
                <a:latin typeface="Arial"/>
                <a:cs typeface="Arial"/>
              </a:rPr>
              <a:t>Saetre</a:t>
            </a:r>
            <a:r>
              <a:rPr lang="en-US" sz="1400" dirty="0">
                <a:latin typeface="Arial"/>
                <a:cs typeface="Arial"/>
              </a:rPr>
              <a:t>, </a:t>
            </a:r>
            <a:r>
              <a:rPr lang="en-US" sz="1400" dirty="0" err="1">
                <a:latin typeface="Arial"/>
                <a:cs typeface="Arial"/>
              </a:rPr>
              <a:t>Ø</a:t>
            </a:r>
            <a:r>
              <a:rPr lang="en-US" sz="1400" dirty="0">
                <a:latin typeface="Arial"/>
                <a:cs typeface="Arial"/>
              </a:rPr>
              <a:t>. </a:t>
            </a:r>
            <a:r>
              <a:rPr lang="en-US" sz="1400" dirty="0" err="1">
                <a:latin typeface="Arial"/>
                <a:cs typeface="Arial"/>
              </a:rPr>
              <a:t>Breivik</a:t>
            </a:r>
            <a:r>
              <a:rPr lang="en-US" sz="1400" dirty="0">
                <a:latin typeface="Arial"/>
                <a:cs typeface="Arial"/>
              </a:rPr>
              <a:t>, B. </a:t>
            </a:r>
            <a:r>
              <a:rPr lang="en-US" sz="1400" dirty="0" err="1">
                <a:latin typeface="Arial"/>
                <a:cs typeface="Arial"/>
              </a:rPr>
              <a:t>Røsting</a:t>
            </a:r>
            <a:r>
              <a:rPr lang="en-US" sz="1400" dirty="0">
                <a:latin typeface="Arial"/>
                <a:cs typeface="Arial"/>
              </a:rPr>
              <a:t>, and M. Shapiro, 2011: The full life </a:t>
            </a:r>
          </a:p>
          <a:p>
            <a:pPr marL="0" indent="0">
              <a:buNone/>
            </a:pPr>
            <a:r>
              <a:rPr lang="en-US" sz="1400" dirty="0">
                <a:latin typeface="Arial"/>
                <a:cs typeface="Arial"/>
              </a:rPr>
              <a:t>	</a:t>
            </a:r>
            <a:r>
              <a:rPr lang="en-US" sz="1400" dirty="0" smtClean="0">
                <a:latin typeface="Arial"/>
                <a:cs typeface="Arial"/>
              </a:rPr>
              <a:t>    cycle </a:t>
            </a:r>
            <a:r>
              <a:rPr lang="en-US" sz="1400" dirty="0">
                <a:latin typeface="Arial"/>
                <a:cs typeface="Arial"/>
              </a:rPr>
              <a:t>of a polar low over the Norwegian Sea observed by three research aircraft flights. </a:t>
            </a:r>
            <a:r>
              <a:rPr lang="en-US" sz="1400" i="1" dirty="0">
                <a:latin typeface="Arial"/>
                <a:cs typeface="Arial"/>
              </a:rPr>
              <a:t>Quart.  </a:t>
            </a:r>
            <a:r>
              <a:rPr lang="en-US" sz="1400" i="1" dirty="0" smtClean="0">
                <a:latin typeface="Arial"/>
                <a:cs typeface="Arial"/>
              </a:rPr>
              <a:t>	    J</a:t>
            </a:r>
            <a:r>
              <a:rPr lang="en-US" sz="1400" i="1" dirty="0">
                <a:latin typeface="Arial"/>
                <a:cs typeface="Arial"/>
              </a:rPr>
              <a:t>. Roy. Meteor. Soc.,</a:t>
            </a:r>
            <a:r>
              <a:rPr lang="en-US" sz="1400" dirty="0">
                <a:latin typeface="Arial"/>
                <a:cs typeface="Arial"/>
              </a:rPr>
              <a:t> </a:t>
            </a:r>
            <a:r>
              <a:rPr lang="en-US" sz="1400" b="1" dirty="0">
                <a:latin typeface="Arial"/>
                <a:cs typeface="Arial"/>
              </a:rPr>
              <a:t>137,</a:t>
            </a:r>
            <a:r>
              <a:rPr lang="en-US" sz="1400" dirty="0">
                <a:latin typeface="Arial"/>
                <a:cs typeface="Arial"/>
              </a:rPr>
              <a:t> 1659–1673</a:t>
            </a:r>
            <a:r>
              <a:rPr lang="en-US" sz="1400" dirty="0" smtClean="0">
                <a:latin typeface="Arial"/>
                <a:cs typeface="Arial"/>
              </a:rPr>
              <a:t>.</a:t>
            </a:r>
          </a:p>
          <a:p>
            <a:pPr>
              <a:spcBef>
                <a:spcPts val="0"/>
              </a:spcBef>
            </a:pPr>
            <a:endParaRPr lang="en-US" sz="1400" dirty="0" smtClean="0">
              <a:latin typeface="Arial"/>
              <a:cs typeface="Arial"/>
            </a:endParaRPr>
          </a:p>
          <a:p>
            <a:pPr>
              <a:spcBef>
                <a:spcPts val="0"/>
              </a:spcBef>
            </a:pPr>
            <a:endParaRPr lang="en-US" sz="1400" dirty="0">
              <a:latin typeface="Arial"/>
              <a:cs typeface="Arial"/>
            </a:endParaRPr>
          </a:p>
          <a:p>
            <a:pPr>
              <a:spcBef>
                <a:spcPts val="0"/>
              </a:spcBef>
            </a:pPr>
            <a:endParaRPr lang="en-US" sz="1400" dirty="0" smtClean="0">
              <a:solidFill>
                <a:srgbClr val="000000"/>
              </a:solidFill>
              <a:latin typeface="Arial"/>
              <a:ea typeface="Times New Roman"/>
              <a:cs typeface="Arial"/>
            </a:endParaRPr>
          </a:p>
          <a:p>
            <a:pPr marL="0" marR="0" indent="0">
              <a:spcBef>
                <a:spcPts val="0"/>
              </a:spcBef>
              <a:spcAft>
                <a:spcPts val="0"/>
              </a:spcAft>
              <a:buNone/>
            </a:pPr>
            <a:endParaRPr lang="en-US" sz="1400" dirty="0">
              <a:latin typeface="Arial"/>
              <a:ea typeface="Calibri"/>
              <a:cs typeface="Arial"/>
            </a:endParaRPr>
          </a:p>
          <a:p>
            <a:endParaRPr lang="en-US" sz="1400" dirty="0">
              <a:latin typeface="Arial"/>
              <a:cs typeface="Arial"/>
            </a:endParaRPr>
          </a:p>
          <a:p>
            <a:endParaRPr lang="en-US" sz="1400" dirty="0">
              <a:latin typeface="Arial"/>
              <a:cs typeface="Arial"/>
            </a:endParaRPr>
          </a:p>
          <a:p>
            <a:pPr marL="0" indent="0">
              <a:buNone/>
            </a:pPr>
            <a:endParaRPr lang="en-US" sz="1400" dirty="0"/>
          </a:p>
        </p:txBody>
      </p:sp>
    </p:spTree>
    <p:extLst>
      <p:ext uri="{BB962C8B-B14F-4D97-AF65-F5344CB8AC3E}">
        <p14:creationId xmlns:p14="http://schemas.microsoft.com/office/powerpoint/2010/main" val="377175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200" dirty="0" smtClean="0">
                <a:latin typeface="Arial" panose="020B0604020202020204" pitchFamily="34" charset="0"/>
                <a:cs typeface="Arial" panose="020B0604020202020204" pitchFamily="34" charset="0"/>
              </a:rPr>
              <a:t>Hazards of Arctic fronts:</a:t>
            </a:r>
          </a:p>
          <a:p>
            <a:pPr marL="0" indent="0">
              <a:buNone/>
            </a:pPr>
            <a:endParaRPr lang="en-US" sz="2200" dirty="0">
              <a:solidFill>
                <a:srgbClr val="0000FF"/>
              </a:solidFill>
              <a:latin typeface="Arial" panose="020B0604020202020204" pitchFamily="34" charset="0"/>
              <a:cs typeface="Arial" panose="020B0604020202020204" pitchFamily="34" charset="0"/>
            </a:endParaRPr>
          </a:p>
          <a:p>
            <a:pPr lvl="1"/>
            <a:r>
              <a:rPr lang="en-US" sz="1900" dirty="0" smtClean="0">
                <a:solidFill>
                  <a:srgbClr val="0000FF"/>
                </a:solidFill>
                <a:latin typeface="Arial" panose="020B0604020202020204" pitchFamily="34" charset="0"/>
                <a:cs typeface="Arial" panose="020B0604020202020204" pitchFamily="34" charset="0"/>
              </a:rPr>
              <a:t>Strong low-level winds (</a:t>
            </a:r>
            <a:r>
              <a:rPr lang="en-US" sz="1900" dirty="0">
                <a:solidFill>
                  <a:srgbClr val="0000FF"/>
                </a:solidFill>
                <a:latin typeface="Arial" panose="020B0604020202020204" pitchFamily="34" charset="0"/>
                <a:cs typeface="Arial" panose="020B0604020202020204" pitchFamily="34" charset="0"/>
              </a:rPr>
              <a:t>Grønås and </a:t>
            </a:r>
            <a:r>
              <a:rPr lang="en-US" sz="1900" dirty="0" err="1" smtClean="0">
                <a:solidFill>
                  <a:srgbClr val="0000FF"/>
                </a:solidFill>
                <a:latin typeface="Arial" panose="020B0604020202020204" pitchFamily="34" charset="0"/>
                <a:cs typeface="Arial" panose="020B0604020202020204" pitchFamily="34" charset="0"/>
              </a:rPr>
              <a:t>Skeie</a:t>
            </a:r>
            <a:r>
              <a:rPr lang="en-US" sz="1900" dirty="0" smtClean="0">
                <a:solidFill>
                  <a:srgbClr val="0000FF"/>
                </a:solidFill>
                <a:latin typeface="Arial" panose="020B0604020202020204" pitchFamily="34" charset="0"/>
                <a:cs typeface="Arial" panose="020B0604020202020204" pitchFamily="34" charset="0"/>
              </a:rPr>
              <a:t> 1999; </a:t>
            </a:r>
            <a:r>
              <a:rPr lang="en-US" sz="1900" dirty="0">
                <a:solidFill>
                  <a:srgbClr val="0000FF"/>
                </a:solidFill>
                <a:latin typeface="Arial" panose="020B0604020202020204" pitchFamily="34" charset="0"/>
                <a:cs typeface="Arial" panose="020B0604020202020204" pitchFamily="34" charset="0"/>
              </a:rPr>
              <a:t>Kristjánsson et al. </a:t>
            </a:r>
            <a:r>
              <a:rPr lang="en-US" sz="1900" dirty="0" smtClean="0">
                <a:solidFill>
                  <a:srgbClr val="0000FF"/>
                </a:solidFill>
                <a:latin typeface="Arial" panose="020B0604020202020204" pitchFamily="34" charset="0"/>
                <a:cs typeface="Arial" panose="020B0604020202020204" pitchFamily="34" charset="0"/>
              </a:rPr>
              <a:t>2011; </a:t>
            </a:r>
            <a:r>
              <a:rPr lang="en-US" sz="1900" dirty="0" err="1" smtClean="0">
                <a:solidFill>
                  <a:srgbClr val="0000FF"/>
                </a:solidFill>
                <a:latin typeface="Arial" panose="020B0604020202020204" pitchFamily="34" charset="0"/>
                <a:cs typeface="Arial" panose="020B0604020202020204" pitchFamily="34" charset="0"/>
              </a:rPr>
              <a:t>Mc</a:t>
            </a:r>
            <a:r>
              <a:rPr lang="en-US" sz="1900" dirty="0" smtClean="0">
                <a:solidFill>
                  <a:srgbClr val="0000FF"/>
                </a:solidFill>
                <a:latin typeface="Arial" panose="020B0604020202020204" pitchFamily="34" charset="0"/>
                <a:cs typeface="Arial" panose="020B0604020202020204" pitchFamily="34" charset="0"/>
              </a:rPr>
              <a:t> Innes et al. 2013)</a:t>
            </a:r>
          </a:p>
          <a:p>
            <a:pPr lvl="1"/>
            <a:endParaRPr lang="en-US" sz="1900" dirty="0">
              <a:solidFill>
                <a:srgbClr val="0000FF"/>
              </a:solidFill>
              <a:latin typeface="Arial" panose="020B0604020202020204" pitchFamily="34" charset="0"/>
              <a:cs typeface="Arial" panose="020B0604020202020204" pitchFamily="34" charset="0"/>
            </a:endParaRPr>
          </a:p>
          <a:p>
            <a:pPr lvl="1"/>
            <a:r>
              <a:rPr lang="en-US" sz="1900" dirty="0" smtClean="0">
                <a:solidFill>
                  <a:srgbClr val="0000FF"/>
                </a:solidFill>
                <a:latin typeface="Arial" panose="020B0604020202020204" pitchFamily="34" charset="0"/>
                <a:cs typeface="Arial" panose="020B0604020202020204" pitchFamily="34" charset="0"/>
              </a:rPr>
              <a:t>Precipitation (e.g., Shapiro et al. 1989; Wang et al. 1995)</a:t>
            </a:r>
          </a:p>
          <a:p>
            <a:pPr lvl="1"/>
            <a:endParaRPr lang="en-US" sz="1900" dirty="0" smtClean="0">
              <a:solidFill>
                <a:srgbClr val="0000FF"/>
              </a:solidFill>
              <a:latin typeface="Arial" panose="020B0604020202020204" pitchFamily="34" charset="0"/>
              <a:cs typeface="Arial" panose="020B0604020202020204" pitchFamily="34" charset="0"/>
            </a:endParaRPr>
          </a:p>
          <a:p>
            <a:pPr lvl="1"/>
            <a:r>
              <a:rPr lang="en-US" sz="1900" dirty="0">
                <a:solidFill>
                  <a:srgbClr val="0000FF"/>
                </a:solidFill>
                <a:latin typeface="Arial" panose="020B0604020202020204" pitchFamily="34" charset="0"/>
                <a:cs typeface="Arial" panose="020B0604020202020204" pitchFamily="34" charset="0"/>
              </a:rPr>
              <a:t>D</a:t>
            </a:r>
            <a:r>
              <a:rPr lang="en-US" sz="1900" dirty="0" smtClean="0">
                <a:solidFill>
                  <a:srgbClr val="0000FF"/>
                </a:solidFill>
                <a:latin typeface="Arial" panose="020B0604020202020204" pitchFamily="34" charset="0"/>
                <a:cs typeface="Arial" panose="020B0604020202020204" pitchFamily="34" charset="0"/>
              </a:rPr>
              <a:t>evelopment of hazardous polar lows (e.g., Shapiro et al. 1987; Businger and Reed 1989) and Arctic cyclones (e.g., Crawford and Serreze 2016)</a:t>
            </a:r>
          </a:p>
          <a:p>
            <a:pPr lvl="1"/>
            <a:endParaRPr lang="en-US" sz="2100" dirty="0">
              <a:solidFill>
                <a:srgbClr val="0000FF"/>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What is an Arctic Front?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42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34282" y="-33716"/>
            <a:ext cx="8809717" cy="722220"/>
          </a:xfrm>
        </p:spPr>
        <p:txBody>
          <a:bodyPr>
            <a:noAutofit/>
          </a:bodyPr>
          <a:lstStyle/>
          <a:p>
            <a:pPr algn="l"/>
            <a:r>
              <a:rPr lang="en-US" sz="2400" b="1" dirty="0" smtClean="0">
                <a:solidFill>
                  <a:srgbClr val="FF0000"/>
                </a:solidFill>
                <a:latin typeface="Arial" panose="020B0604020202020204" pitchFamily="34" charset="0"/>
                <a:cs typeface="Arial" panose="020B0604020202020204" pitchFamily="34" charset="0"/>
              </a:rPr>
              <a:t>References </a:t>
            </a:r>
            <a:endParaRPr lang="en-US" sz="2400" b="1" dirty="0">
              <a:solidFill>
                <a:srgbClr val="FF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57200" y="848172"/>
            <a:ext cx="8229600" cy="600982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latin typeface="Arial"/>
                <a:cs typeface="Arial"/>
              </a:rPr>
              <a:t>Grønås</a:t>
            </a:r>
            <a:r>
              <a:rPr lang="en-US" sz="1400" dirty="0">
                <a:latin typeface="Arial"/>
                <a:cs typeface="Arial"/>
              </a:rPr>
              <a:t>, S</a:t>
            </a:r>
            <a:r>
              <a:rPr lang="en-US" sz="1400" dirty="0" smtClean="0">
                <a:latin typeface="Arial"/>
                <a:cs typeface="Arial"/>
              </a:rPr>
              <a:t>, and </a:t>
            </a:r>
            <a:r>
              <a:rPr lang="en-US" sz="1400" dirty="0">
                <a:latin typeface="Arial"/>
                <a:cs typeface="Arial"/>
              </a:rPr>
              <a:t>P. </a:t>
            </a:r>
            <a:r>
              <a:rPr lang="en-US" sz="1400" dirty="0" err="1">
                <a:latin typeface="Arial"/>
                <a:cs typeface="Arial"/>
              </a:rPr>
              <a:t>Skeie</a:t>
            </a:r>
            <a:r>
              <a:rPr lang="en-US" sz="1400" dirty="0">
                <a:latin typeface="Arial"/>
                <a:cs typeface="Arial"/>
              </a:rPr>
              <a:t>, 1999: A case study of strong winds </a:t>
            </a:r>
            <a:r>
              <a:rPr lang="en-US" sz="1400" dirty="0" smtClean="0">
                <a:latin typeface="Arial"/>
                <a:cs typeface="Arial"/>
              </a:rPr>
              <a:t>at an </a:t>
            </a:r>
            <a:r>
              <a:rPr lang="en-US" sz="1400" dirty="0">
                <a:latin typeface="Arial"/>
                <a:cs typeface="Arial"/>
              </a:rPr>
              <a:t>arctic front. </a:t>
            </a:r>
            <a:r>
              <a:rPr lang="en-US" sz="1400" i="1" dirty="0" err="1">
                <a:latin typeface="Arial"/>
                <a:cs typeface="Arial"/>
              </a:rPr>
              <a:t>Tellus</a:t>
            </a:r>
            <a:r>
              <a:rPr lang="en-US" sz="1400" i="1" dirty="0">
                <a:latin typeface="Arial"/>
                <a:cs typeface="Arial"/>
              </a:rPr>
              <a:t>, </a:t>
            </a:r>
            <a:r>
              <a:rPr lang="en-US" sz="1400" b="1" dirty="0">
                <a:latin typeface="Arial"/>
                <a:cs typeface="Arial"/>
              </a:rPr>
              <a:t>51A, </a:t>
            </a:r>
            <a:r>
              <a:rPr lang="en-US" sz="1400" dirty="0">
                <a:latin typeface="Arial"/>
                <a:cs typeface="Arial"/>
              </a:rPr>
              <a:t>865</a:t>
            </a:r>
            <a:r>
              <a:rPr lang="en-US" sz="1400" dirty="0" smtClean="0">
                <a:latin typeface="Arial"/>
                <a:cs typeface="Arial"/>
              </a:rPr>
              <a:t>–</a:t>
            </a:r>
          </a:p>
          <a:p>
            <a:pPr marL="0" indent="0">
              <a:buNone/>
            </a:pPr>
            <a:r>
              <a:rPr lang="en-US" sz="1400" dirty="0">
                <a:latin typeface="Arial"/>
                <a:cs typeface="Arial"/>
              </a:rPr>
              <a:t>	</a:t>
            </a:r>
            <a:r>
              <a:rPr lang="en-US" sz="1400" dirty="0" smtClean="0">
                <a:latin typeface="Arial"/>
                <a:cs typeface="Arial"/>
              </a:rPr>
              <a:t>    879.</a:t>
            </a:r>
          </a:p>
          <a:p>
            <a:pPr>
              <a:spcBef>
                <a:spcPts val="0"/>
              </a:spcBef>
            </a:pPr>
            <a:r>
              <a:rPr lang="en-US" sz="1400" dirty="0">
                <a:latin typeface="Arial"/>
                <a:cs typeface="Arial"/>
              </a:rPr>
              <a:t>Jung, T. and Coauthors, 2016: Advancing Polar Prediction Capabilities on Daily to Seasonal Time </a:t>
            </a:r>
          </a:p>
          <a:p>
            <a:pPr marL="0" indent="0">
              <a:spcBef>
                <a:spcPts val="0"/>
              </a:spcBef>
              <a:buNone/>
            </a:pPr>
            <a:r>
              <a:rPr lang="en-US" sz="1400" dirty="0">
                <a:latin typeface="Arial"/>
                <a:cs typeface="Arial"/>
              </a:rPr>
              <a:t>	    Scale. </a:t>
            </a:r>
            <a:r>
              <a:rPr lang="en-US" sz="1400" i="1" dirty="0">
                <a:latin typeface="Arial"/>
                <a:cs typeface="Arial"/>
              </a:rPr>
              <a:t>Bull. Amer. Meteor. Soc.,</a:t>
            </a:r>
            <a:r>
              <a:rPr lang="en-US" sz="1400" b="1" i="1" dirty="0">
                <a:latin typeface="Arial"/>
                <a:cs typeface="Arial"/>
              </a:rPr>
              <a:t> </a:t>
            </a:r>
            <a:r>
              <a:rPr lang="en-US" sz="1400" b="1" dirty="0">
                <a:latin typeface="Arial"/>
                <a:cs typeface="Arial"/>
              </a:rPr>
              <a:t>92, </a:t>
            </a:r>
            <a:r>
              <a:rPr lang="en-US" sz="1400" dirty="0">
                <a:latin typeface="Arial"/>
                <a:cs typeface="Arial"/>
              </a:rPr>
              <a:t>1443–</a:t>
            </a:r>
            <a:r>
              <a:rPr lang="en-US" sz="1400" dirty="0" smtClean="0">
                <a:latin typeface="Arial"/>
                <a:cs typeface="Arial"/>
              </a:rPr>
              <a:t>1466</a:t>
            </a:r>
          </a:p>
          <a:p>
            <a:pPr marL="0" marR="0">
              <a:spcBef>
                <a:spcPts val="0"/>
              </a:spcBef>
              <a:spcAft>
                <a:spcPts val="0"/>
              </a:spcAft>
            </a:pPr>
            <a:r>
              <a:rPr lang="en-US" sz="1400" dirty="0">
                <a:solidFill>
                  <a:srgbClr val="000000"/>
                </a:solidFill>
                <a:latin typeface="Arial"/>
                <a:ea typeface="Times New Roman"/>
                <a:cs typeface="Arial"/>
              </a:rPr>
              <a:t>Kolstad, E. W., 2011: A global climatology of </a:t>
            </a:r>
            <a:r>
              <a:rPr lang="en-US" sz="1400" dirty="0" err="1">
                <a:solidFill>
                  <a:srgbClr val="000000"/>
                </a:solidFill>
                <a:latin typeface="Arial"/>
                <a:ea typeface="Times New Roman"/>
                <a:cs typeface="Arial"/>
              </a:rPr>
              <a:t>favourable</a:t>
            </a:r>
            <a:r>
              <a:rPr lang="en-US" sz="1400" dirty="0">
                <a:solidFill>
                  <a:srgbClr val="000000"/>
                </a:solidFill>
                <a:latin typeface="Arial"/>
                <a:ea typeface="Times New Roman"/>
                <a:cs typeface="Arial"/>
              </a:rPr>
              <a:t> conditions for polar lows. </a:t>
            </a:r>
            <a:r>
              <a:rPr lang="en-US" sz="1400" i="1" dirty="0">
                <a:solidFill>
                  <a:srgbClr val="000000"/>
                </a:solidFill>
                <a:latin typeface="Arial"/>
                <a:ea typeface="Times New Roman"/>
                <a:cs typeface="Arial"/>
              </a:rPr>
              <a:t>Quart. J. Roy. </a:t>
            </a:r>
          </a:p>
          <a:p>
            <a:pPr marL="0" marR="0" indent="0">
              <a:spcBef>
                <a:spcPts val="0"/>
              </a:spcBef>
              <a:spcAft>
                <a:spcPts val="0"/>
              </a:spcAft>
              <a:buNone/>
            </a:pPr>
            <a:r>
              <a:rPr lang="en-US" sz="1400" i="1" dirty="0">
                <a:solidFill>
                  <a:srgbClr val="000000"/>
                </a:solidFill>
                <a:latin typeface="Arial"/>
                <a:ea typeface="Times New Roman"/>
                <a:cs typeface="Arial"/>
              </a:rPr>
              <a:t>	     Meteor. Soc.,</a:t>
            </a:r>
            <a:r>
              <a:rPr lang="en-US" sz="1400" dirty="0">
                <a:solidFill>
                  <a:srgbClr val="000000"/>
                </a:solidFill>
                <a:latin typeface="Arial"/>
                <a:ea typeface="Times New Roman"/>
                <a:cs typeface="Arial"/>
              </a:rPr>
              <a:t> </a:t>
            </a:r>
            <a:r>
              <a:rPr lang="en-US" sz="1400" b="1" dirty="0">
                <a:solidFill>
                  <a:srgbClr val="000000"/>
                </a:solidFill>
                <a:latin typeface="Arial"/>
                <a:ea typeface="Times New Roman"/>
                <a:cs typeface="Arial"/>
              </a:rPr>
              <a:t>137,</a:t>
            </a:r>
            <a:r>
              <a:rPr lang="en-US" sz="1400" dirty="0">
                <a:solidFill>
                  <a:srgbClr val="000000"/>
                </a:solidFill>
                <a:latin typeface="Arial"/>
                <a:ea typeface="Times New Roman"/>
                <a:cs typeface="Arial"/>
              </a:rPr>
              <a:t> 1749–1761</a:t>
            </a:r>
            <a:r>
              <a:rPr lang="en-US" sz="1400" dirty="0" smtClean="0">
                <a:solidFill>
                  <a:srgbClr val="000000"/>
                </a:solidFill>
                <a:latin typeface="Arial"/>
                <a:ea typeface="Times New Roman"/>
                <a:cs typeface="Arial"/>
              </a:rPr>
              <a:t>.</a:t>
            </a:r>
          </a:p>
          <a:p>
            <a:pPr>
              <a:spcBef>
                <a:spcPts val="0"/>
              </a:spcBef>
            </a:pPr>
            <a:r>
              <a:rPr lang="en-US" sz="1400" dirty="0">
                <a:latin typeface="Arial"/>
                <a:cs typeface="Arial"/>
              </a:rPr>
              <a:t>Kristjánsson, J. E., and Coauthors, 2011: The Norwegian IPY-THORPEX: Polar lows and Arctic </a:t>
            </a:r>
          </a:p>
          <a:p>
            <a:pPr marL="0" indent="0">
              <a:spcBef>
                <a:spcPts val="0"/>
              </a:spcBef>
              <a:buNone/>
            </a:pPr>
            <a:r>
              <a:rPr lang="en-US" sz="1400" dirty="0">
                <a:latin typeface="Arial"/>
                <a:cs typeface="Arial"/>
              </a:rPr>
              <a:t>	    fronts during the 2008 </a:t>
            </a:r>
            <a:r>
              <a:rPr lang="en-US" sz="1400" dirty="0" err="1">
                <a:latin typeface="Arial"/>
                <a:cs typeface="Arial"/>
              </a:rPr>
              <a:t>Andøya</a:t>
            </a:r>
            <a:r>
              <a:rPr lang="en-US" sz="1400" dirty="0">
                <a:latin typeface="Arial"/>
                <a:cs typeface="Arial"/>
              </a:rPr>
              <a:t> </a:t>
            </a:r>
            <a:r>
              <a:rPr lang="en-US" sz="1400" dirty="0" err="1">
                <a:latin typeface="Arial"/>
                <a:cs typeface="Arial"/>
              </a:rPr>
              <a:t>Campagn</a:t>
            </a:r>
            <a:r>
              <a:rPr lang="en-US" sz="1400" dirty="0">
                <a:latin typeface="Arial"/>
                <a:cs typeface="Arial"/>
              </a:rPr>
              <a:t>. </a:t>
            </a:r>
            <a:r>
              <a:rPr lang="en-US" sz="1400" i="1" dirty="0">
                <a:latin typeface="Arial"/>
                <a:cs typeface="Arial"/>
              </a:rPr>
              <a:t>Bull. Amer. Meteor. Soc.</a:t>
            </a:r>
            <a:r>
              <a:rPr lang="en-US" sz="1400" b="1" i="1" dirty="0">
                <a:latin typeface="Arial"/>
                <a:cs typeface="Arial"/>
              </a:rPr>
              <a:t>, </a:t>
            </a:r>
            <a:r>
              <a:rPr lang="en-US" sz="1400" b="1" dirty="0">
                <a:latin typeface="Arial"/>
                <a:cs typeface="Arial"/>
              </a:rPr>
              <a:t>92, </a:t>
            </a:r>
            <a:r>
              <a:rPr lang="en-US" sz="1400" dirty="0">
                <a:latin typeface="Arial"/>
                <a:cs typeface="Arial"/>
              </a:rPr>
              <a:t>1443–1466</a:t>
            </a:r>
            <a:r>
              <a:rPr lang="en-US" sz="1400" dirty="0" smtClean="0">
                <a:latin typeface="Arial"/>
                <a:cs typeface="Arial"/>
              </a:rPr>
              <a:t>.</a:t>
            </a:r>
          </a:p>
          <a:p>
            <a:pPr marL="0" marR="0">
              <a:spcBef>
                <a:spcPts val="0"/>
              </a:spcBef>
              <a:spcAft>
                <a:spcPts val="0"/>
              </a:spcAft>
            </a:pPr>
            <a:r>
              <a:rPr lang="en-US" sz="1400" dirty="0" err="1" smtClean="0">
                <a:latin typeface="Arial"/>
                <a:cs typeface="Arial"/>
              </a:rPr>
              <a:t>Mc</a:t>
            </a:r>
            <a:r>
              <a:rPr lang="en-US" sz="1400" dirty="0" smtClean="0">
                <a:latin typeface="Arial"/>
                <a:cs typeface="Arial"/>
              </a:rPr>
              <a:t> Innes, H., J. E. Kristjánsson, S. </a:t>
            </a:r>
            <a:r>
              <a:rPr lang="en-US" sz="1400" dirty="0" err="1" smtClean="0">
                <a:latin typeface="Arial"/>
                <a:cs typeface="Arial"/>
              </a:rPr>
              <a:t>Rahm</a:t>
            </a:r>
            <a:r>
              <a:rPr lang="en-US" sz="1400" dirty="0" smtClean="0">
                <a:latin typeface="Arial"/>
                <a:cs typeface="Arial"/>
              </a:rPr>
              <a:t>, B. </a:t>
            </a:r>
            <a:r>
              <a:rPr lang="en-US" sz="1400" dirty="0" err="1" smtClean="0">
                <a:latin typeface="Arial"/>
                <a:cs typeface="Arial"/>
              </a:rPr>
              <a:t>Røsting</a:t>
            </a:r>
            <a:r>
              <a:rPr lang="en-US" sz="1400" dirty="0" smtClean="0">
                <a:latin typeface="Arial"/>
                <a:cs typeface="Arial"/>
              </a:rPr>
              <a:t>, and H. </a:t>
            </a:r>
            <a:r>
              <a:rPr lang="en-US" sz="1400" dirty="0" err="1" smtClean="0">
                <a:latin typeface="Arial"/>
                <a:cs typeface="Arial"/>
              </a:rPr>
              <a:t>Schyberg</a:t>
            </a:r>
            <a:r>
              <a:rPr lang="en-US" sz="1400" dirty="0" smtClean="0">
                <a:latin typeface="Arial"/>
                <a:cs typeface="Arial"/>
              </a:rPr>
              <a:t>, 2013: An </a:t>
            </a:r>
            <a:r>
              <a:rPr lang="en-US" sz="1400" dirty="0" err="1" smtClean="0">
                <a:latin typeface="Arial"/>
                <a:cs typeface="Arial"/>
              </a:rPr>
              <a:t>obervational</a:t>
            </a:r>
            <a:r>
              <a:rPr lang="en-US" sz="1400" dirty="0" smtClean="0">
                <a:latin typeface="Arial"/>
                <a:cs typeface="Arial"/>
              </a:rPr>
              <a:t> </a:t>
            </a:r>
          </a:p>
          <a:p>
            <a:pPr marL="0" marR="0" indent="0">
              <a:spcBef>
                <a:spcPts val="0"/>
              </a:spcBef>
              <a:spcAft>
                <a:spcPts val="0"/>
              </a:spcAft>
              <a:buNone/>
            </a:pPr>
            <a:r>
              <a:rPr lang="en-US" sz="1400" dirty="0" smtClean="0">
                <a:latin typeface="Arial"/>
                <a:cs typeface="Arial"/>
              </a:rPr>
              <a:t>	    study of an arctic front during the IPY-THORPEX 2008 campaign. </a:t>
            </a:r>
            <a:r>
              <a:rPr lang="en-US" sz="1400" i="1" dirty="0">
                <a:solidFill>
                  <a:srgbClr val="000000"/>
                </a:solidFill>
                <a:latin typeface="Arial"/>
                <a:ea typeface="Times New Roman"/>
                <a:cs typeface="Arial"/>
              </a:rPr>
              <a:t>Quart. J. Roy. </a:t>
            </a:r>
            <a:r>
              <a:rPr lang="en-US" sz="1400" i="1" dirty="0" smtClean="0">
                <a:solidFill>
                  <a:srgbClr val="000000"/>
                </a:solidFill>
                <a:latin typeface="Arial"/>
                <a:ea typeface="Times New Roman"/>
                <a:cs typeface="Arial"/>
              </a:rPr>
              <a:t>Meteor</a:t>
            </a:r>
            <a:r>
              <a:rPr lang="en-US" sz="1400" i="1" dirty="0">
                <a:solidFill>
                  <a:srgbClr val="000000"/>
                </a:solidFill>
                <a:latin typeface="Arial"/>
                <a:ea typeface="Times New Roman"/>
                <a:cs typeface="Arial"/>
              </a:rPr>
              <a:t>. Soc.,</a:t>
            </a:r>
            <a:r>
              <a:rPr lang="en-US" sz="1400" dirty="0">
                <a:solidFill>
                  <a:srgbClr val="000000"/>
                </a:solidFill>
                <a:latin typeface="Arial"/>
                <a:ea typeface="Times New Roman"/>
                <a:cs typeface="Arial"/>
              </a:rPr>
              <a:t> </a:t>
            </a:r>
            <a:r>
              <a:rPr lang="en-US" sz="1400" dirty="0" smtClean="0">
                <a:solidFill>
                  <a:srgbClr val="000000"/>
                </a:solidFill>
                <a:latin typeface="Arial"/>
                <a:ea typeface="Times New Roman"/>
                <a:cs typeface="Arial"/>
              </a:rPr>
              <a:t>	    </a:t>
            </a:r>
            <a:r>
              <a:rPr lang="en-US" sz="1400" b="1" dirty="0" smtClean="0">
                <a:solidFill>
                  <a:srgbClr val="000000"/>
                </a:solidFill>
                <a:latin typeface="Arial"/>
                <a:ea typeface="Times New Roman"/>
                <a:cs typeface="Arial"/>
              </a:rPr>
              <a:t>137</a:t>
            </a:r>
            <a:r>
              <a:rPr lang="en-US" sz="1400" b="1" dirty="0">
                <a:solidFill>
                  <a:srgbClr val="000000"/>
                </a:solidFill>
                <a:latin typeface="Arial"/>
                <a:ea typeface="Times New Roman"/>
                <a:cs typeface="Arial"/>
              </a:rPr>
              <a:t>,</a:t>
            </a:r>
            <a:r>
              <a:rPr lang="en-US" sz="1400" dirty="0">
                <a:solidFill>
                  <a:srgbClr val="000000"/>
                </a:solidFill>
                <a:latin typeface="Arial"/>
                <a:ea typeface="Times New Roman"/>
                <a:cs typeface="Arial"/>
              </a:rPr>
              <a:t> </a:t>
            </a:r>
            <a:r>
              <a:rPr lang="en-US" sz="1400" dirty="0" smtClean="0">
                <a:solidFill>
                  <a:srgbClr val="000000"/>
                </a:solidFill>
                <a:latin typeface="Arial"/>
                <a:ea typeface="Times New Roman"/>
                <a:cs typeface="Arial"/>
              </a:rPr>
              <a:t>2134–2147.</a:t>
            </a:r>
          </a:p>
          <a:p>
            <a:pPr>
              <a:spcBef>
                <a:spcPts val="0"/>
              </a:spcBef>
            </a:pPr>
            <a:r>
              <a:rPr lang="en-US" sz="1400" dirty="0">
                <a:latin typeface="Arial"/>
                <a:cs typeface="Arial"/>
              </a:rPr>
              <a:t>Montgomery, M. T., and B. F. Farrell, 1992: Polar low dynamics. </a:t>
            </a:r>
            <a:r>
              <a:rPr lang="en-US" sz="1400" i="1" dirty="0">
                <a:latin typeface="Arial"/>
                <a:cs typeface="Arial"/>
              </a:rPr>
              <a:t>J. Atmos. Sci.,</a:t>
            </a:r>
            <a:r>
              <a:rPr lang="en-US" sz="1400" dirty="0">
                <a:latin typeface="Arial"/>
                <a:cs typeface="Arial"/>
              </a:rPr>
              <a:t> </a:t>
            </a:r>
            <a:r>
              <a:rPr lang="en-US" sz="1400" b="1" dirty="0">
                <a:latin typeface="Arial"/>
                <a:cs typeface="Arial"/>
              </a:rPr>
              <a:t>49,</a:t>
            </a:r>
            <a:r>
              <a:rPr lang="en-US" sz="1400" dirty="0">
                <a:latin typeface="Arial"/>
                <a:cs typeface="Arial"/>
              </a:rPr>
              <a:t> 2484–</a:t>
            </a:r>
            <a:r>
              <a:rPr lang="en-US" sz="1400" dirty="0" smtClean="0">
                <a:latin typeface="Arial"/>
                <a:cs typeface="Arial"/>
              </a:rPr>
              <a:t>2505</a:t>
            </a:r>
            <a:endParaRPr lang="en-US" sz="1400" dirty="0">
              <a:latin typeface="Arial"/>
              <a:cs typeface="Arial"/>
            </a:endParaRPr>
          </a:p>
          <a:p>
            <a:r>
              <a:rPr lang="en-US" sz="1400" dirty="0" smtClean="0">
                <a:latin typeface="Arial"/>
                <a:cs typeface="Arial"/>
              </a:rPr>
              <a:t>Palmén</a:t>
            </a:r>
            <a:r>
              <a:rPr lang="en-US" sz="1400" dirty="0">
                <a:latin typeface="Arial"/>
                <a:cs typeface="Arial"/>
              </a:rPr>
              <a:t>, E.</a:t>
            </a:r>
            <a:r>
              <a:rPr lang="en-US" sz="1400" dirty="0" smtClean="0">
                <a:latin typeface="Arial"/>
                <a:cs typeface="Arial"/>
              </a:rPr>
              <a:t>, , </a:t>
            </a:r>
            <a:r>
              <a:rPr lang="en-US" sz="1400" dirty="0">
                <a:latin typeface="Arial"/>
                <a:cs typeface="Arial"/>
              </a:rPr>
              <a:t>and C. W. Newton, 1969: Atmospheric Circulation </a:t>
            </a:r>
            <a:r>
              <a:rPr lang="en-US" sz="1400" dirty="0" smtClean="0">
                <a:latin typeface="Arial"/>
                <a:cs typeface="Arial"/>
              </a:rPr>
              <a:t>Systems. Their </a:t>
            </a:r>
            <a:r>
              <a:rPr lang="en-US" sz="1400" dirty="0">
                <a:latin typeface="Arial"/>
                <a:cs typeface="Arial"/>
              </a:rPr>
              <a:t>Structure and </a:t>
            </a:r>
            <a:endParaRPr lang="en-US" sz="1400" dirty="0" smtClean="0">
              <a:latin typeface="Arial"/>
              <a:cs typeface="Arial"/>
            </a:endParaRPr>
          </a:p>
          <a:p>
            <a:pPr marL="0" indent="0">
              <a:buNone/>
            </a:pPr>
            <a:r>
              <a:rPr lang="en-US" sz="1400" dirty="0">
                <a:latin typeface="Arial"/>
                <a:cs typeface="Arial"/>
              </a:rPr>
              <a:t>	</a:t>
            </a:r>
            <a:r>
              <a:rPr lang="en-US" sz="1400" dirty="0" smtClean="0">
                <a:latin typeface="Arial"/>
                <a:cs typeface="Arial"/>
              </a:rPr>
              <a:t>    Physical </a:t>
            </a:r>
            <a:r>
              <a:rPr lang="en-US" sz="1400" dirty="0">
                <a:latin typeface="Arial"/>
                <a:cs typeface="Arial"/>
              </a:rPr>
              <a:t>Interpretation. Academic Press</a:t>
            </a:r>
            <a:r>
              <a:rPr lang="en-US" sz="1400" dirty="0" smtClean="0">
                <a:latin typeface="Arial"/>
                <a:cs typeface="Arial"/>
              </a:rPr>
              <a:t>, 603 </a:t>
            </a:r>
            <a:r>
              <a:rPr lang="en-US" sz="1400" dirty="0">
                <a:latin typeface="Arial"/>
                <a:cs typeface="Arial"/>
              </a:rPr>
              <a:t>pp</a:t>
            </a:r>
            <a:r>
              <a:rPr lang="en-US" sz="1400" dirty="0" smtClean="0">
                <a:latin typeface="Arial"/>
                <a:cs typeface="Arial"/>
              </a:rPr>
              <a:t>.</a:t>
            </a:r>
          </a:p>
          <a:p>
            <a:pPr>
              <a:spcBef>
                <a:spcPts val="0"/>
              </a:spcBef>
            </a:pPr>
            <a:r>
              <a:rPr lang="en-US" sz="1400" dirty="0" smtClean="0">
                <a:latin typeface="Arial"/>
                <a:cs typeface="Arial"/>
              </a:rPr>
              <a:t>Papritz, </a:t>
            </a:r>
            <a:r>
              <a:rPr lang="en-US" sz="1400" dirty="0">
                <a:latin typeface="Arial"/>
                <a:cs typeface="Arial"/>
              </a:rPr>
              <a:t>L., and T. Spengler, 2017: A </a:t>
            </a:r>
            <a:r>
              <a:rPr lang="en-US" sz="1400" dirty="0" err="1">
                <a:latin typeface="Arial"/>
                <a:cs typeface="Arial"/>
              </a:rPr>
              <a:t>Lagrangian</a:t>
            </a:r>
            <a:r>
              <a:rPr lang="en-US" sz="1400" dirty="0">
                <a:latin typeface="Arial"/>
                <a:cs typeface="Arial"/>
              </a:rPr>
              <a:t> climatology of wintertime cold air outbreaks in the </a:t>
            </a:r>
          </a:p>
          <a:p>
            <a:pPr marL="0" indent="0">
              <a:spcBef>
                <a:spcPts val="0"/>
              </a:spcBef>
              <a:buNone/>
            </a:pPr>
            <a:r>
              <a:rPr lang="en-US" sz="1400" dirty="0">
                <a:latin typeface="Arial"/>
                <a:cs typeface="Arial"/>
              </a:rPr>
              <a:t>	    </a:t>
            </a:r>
            <a:r>
              <a:rPr lang="en-US" sz="1400" dirty="0" err="1">
                <a:latin typeface="Arial"/>
                <a:cs typeface="Arial"/>
              </a:rPr>
              <a:t>Irminger</a:t>
            </a:r>
            <a:r>
              <a:rPr lang="en-US" sz="1400" dirty="0">
                <a:latin typeface="Arial"/>
                <a:cs typeface="Arial"/>
              </a:rPr>
              <a:t> and Nordic Seas and their role in shaping air-sea heat fluxes. </a:t>
            </a:r>
            <a:r>
              <a:rPr lang="en-US" sz="1400" i="1" dirty="0">
                <a:latin typeface="Arial"/>
                <a:cs typeface="Arial"/>
              </a:rPr>
              <a:t>J. Climate, </a:t>
            </a:r>
            <a:r>
              <a:rPr lang="en-US" sz="1400" b="1" dirty="0">
                <a:latin typeface="Arial"/>
                <a:cs typeface="Arial"/>
              </a:rPr>
              <a:t>30, </a:t>
            </a:r>
            <a:r>
              <a:rPr lang="en-US" sz="1400" dirty="0">
                <a:latin typeface="Arial"/>
                <a:cs typeface="Arial"/>
              </a:rPr>
              <a:t>2717–	    2737.</a:t>
            </a:r>
          </a:p>
          <a:p>
            <a:pPr>
              <a:lnSpc>
                <a:spcPct val="90000"/>
              </a:lnSpc>
            </a:pPr>
            <a:r>
              <a:rPr lang="en-US" sz="1400" dirty="0">
                <a:latin typeface="Arial"/>
                <a:cs typeface="Arial"/>
              </a:rPr>
              <a:t>Pyle, M. E., et al., 2004: A diagnostic study of jet streaks: Kinematic signatures and relationship </a:t>
            </a:r>
          </a:p>
          <a:p>
            <a:pPr marL="0" indent="0">
              <a:lnSpc>
                <a:spcPct val="90000"/>
              </a:lnSpc>
              <a:buNone/>
            </a:pPr>
            <a:r>
              <a:rPr lang="en-US" sz="1400" dirty="0">
                <a:latin typeface="Arial"/>
                <a:cs typeface="Arial"/>
              </a:rPr>
              <a:t>		to coherent tropopause disturbances. </a:t>
            </a:r>
            <a:r>
              <a:rPr lang="en-US" sz="1400" i="1" dirty="0">
                <a:latin typeface="Arial"/>
                <a:cs typeface="Arial"/>
              </a:rPr>
              <a:t>Mon. </a:t>
            </a:r>
            <a:r>
              <a:rPr lang="en-US" sz="1400" i="1" dirty="0" err="1">
                <a:latin typeface="Arial"/>
                <a:cs typeface="Arial"/>
              </a:rPr>
              <a:t>Wea</a:t>
            </a:r>
            <a:r>
              <a:rPr lang="en-US" sz="1400" i="1" dirty="0">
                <a:latin typeface="Arial"/>
                <a:cs typeface="Arial"/>
              </a:rPr>
              <a:t>. Rev., </a:t>
            </a:r>
            <a:r>
              <a:rPr lang="en-US" sz="1400" b="1" dirty="0">
                <a:latin typeface="Arial"/>
                <a:cs typeface="Arial"/>
              </a:rPr>
              <a:t>132,</a:t>
            </a:r>
            <a:r>
              <a:rPr lang="en-US" sz="1400" dirty="0">
                <a:latin typeface="Arial"/>
                <a:cs typeface="Arial"/>
              </a:rPr>
              <a:t> 297–319</a:t>
            </a:r>
            <a:r>
              <a:rPr lang="en-US" sz="1400" dirty="0" smtClean="0">
                <a:latin typeface="Arial"/>
                <a:cs typeface="Arial"/>
              </a:rPr>
              <a:t>.</a:t>
            </a:r>
          </a:p>
          <a:p>
            <a:r>
              <a:rPr lang="en-US" sz="1400" dirty="0">
                <a:latin typeface="Arial"/>
                <a:cs typeface="Arial"/>
              </a:rPr>
              <a:t>Rasmussen, E., and J. Turner, 2003: </a:t>
            </a:r>
            <a:r>
              <a:rPr lang="en-US" sz="1400" i="1" dirty="0">
                <a:latin typeface="Arial"/>
                <a:cs typeface="Arial"/>
              </a:rPr>
              <a:t>Polar Lows: </a:t>
            </a:r>
            <a:r>
              <a:rPr lang="en-US" sz="1400" i="1" dirty="0" err="1">
                <a:latin typeface="Arial"/>
                <a:cs typeface="Arial"/>
              </a:rPr>
              <a:t>Mesoscale</a:t>
            </a:r>
            <a:r>
              <a:rPr lang="en-US" sz="1400" i="1" dirty="0">
                <a:latin typeface="Arial"/>
                <a:cs typeface="Arial"/>
              </a:rPr>
              <a:t> Weather Systems in the Polar</a:t>
            </a:r>
          </a:p>
          <a:p>
            <a:pPr marL="0" indent="0">
              <a:buNone/>
            </a:pPr>
            <a:r>
              <a:rPr lang="en-US" sz="1400" i="1" dirty="0">
                <a:latin typeface="Arial"/>
                <a:cs typeface="Arial"/>
              </a:rPr>
              <a:t>	    Regions.</a:t>
            </a:r>
            <a:r>
              <a:rPr lang="en-US" sz="1400" dirty="0">
                <a:latin typeface="Arial"/>
                <a:cs typeface="Arial"/>
              </a:rPr>
              <a:t> Cambridge University Press, 612 pp</a:t>
            </a:r>
            <a:r>
              <a:rPr lang="en-US" sz="1400" dirty="0" smtClean="0">
                <a:latin typeface="Arial"/>
                <a:cs typeface="Arial"/>
              </a:rPr>
              <a:t>.</a:t>
            </a:r>
          </a:p>
          <a:p>
            <a:r>
              <a:rPr lang="en-US" sz="1400" dirty="0">
                <a:latin typeface="Arial"/>
                <a:cs typeface="Arial"/>
              </a:rPr>
              <a:t>Reed, R. J., 1960: Principal frontal zones of the Northern Hemisphere in winter and summer. </a:t>
            </a:r>
            <a:r>
              <a:rPr lang="en-US" sz="1400" i="1" dirty="0">
                <a:latin typeface="Arial"/>
                <a:cs typeface="Arial"/>
              </a:rPr>
              <a:t>Bull. </a:t>
            </a:r>
          </a:p>
          <a:p>
            <a:pPr marL="0" indent="0">
              <a:buNone/>
            </a:pPr>
            <a:r>
              <a:rPr lang="en-US" sz="1400" i="1" dirty="0">
                <a:latin typeface="Arial"/>
                <a:cs typeface="Arial"/>
              </a:rPr>
              <a:t>	    Amer. Meteor. Soc.,</a:t>
            </a:r>
            <a:r>
              <a:rPr lang="en-US" sz="1400" dirty="0">
                <a:latin typeface="Arial"/>
                <a:cs typeface="Arial"/>
              </a:rPr>
              <a:t> </a:t>
            </a:r>
            <a:r>
              <a:rPr lang="en-US" sz="1400" b="1" dirty="0">
                <a:latin typeface="Arial"/>
                <a:cs typeface="Arial"/>
              </a:rPr>
              <a:t>41, </a:t>
            </a:r>
            <a:r>
              <a:rPr lang="en-US" sz="1400" dirty="0">
                <a:latin typeface="Arial"/>
                <a:cs typeface="Arial"/>
              </a:rPr>
              <a:t>591–598</a:t>
            </a:r>
            <a:r>
              <a:rPr lang="en-US" sz="1400" dirty="0" smtClean="0">
                <a:latin typeface="Arial"/>
                <a:cs typeface="Arial"/>
              </a:rPr>
              <a:t>.</a:t>
            </a:r>
          </a:p>
          <a:p>
            <a:r>
              <a:rPr lang="en-US" sz="1400" dirty="0">
                <a:latin typeface="Arial"/>
                <a:cs typeface="Arial"/>
              </a:rPr>
              <a:t>——, </a:t>
            </a:r>
            <a:r>
              <a:rPr lang="en-US" sz="1400" dirty="0" smtClean="0">
                <a:latin typeface="Arial"/>
                <a:cs typeface="Arial"/>
              </a:rPr>
              <a:t>1979: Cyclogenesis in polar air streams. </a:t>
            </a:r>
            <a:r>
              <a:rPr lang="en-US" sz="1400" i="1" dirty="0" smtClean="0">
                <a:latin typeface="Arial"/>
                <a:cs typeface="Arial"/>
              </a:rPr>
              <a:t>Mon. </a:t>
            </a:r>
            <a:r>
              <a:rPr lang="en-US" sz="1400" i="1" dirty="0" err="1" smtClean="0">
                <a:latin typeface="Arial"/>
                <a:cs typeface="Arial"/>
              </a:rPr>
              <a:t>Wea</a:t>
            </a:r>
            <a:r>
              <a:rPr lang="en-US" sz="1400" i="1" dirty="0" smtClean="0">
                <a:latin typeface="Arial"/>
                <a:cs typeface="Arial"/>
              </a:rPr>
              <a:t>. Rev., </a:t>
            </a:r>
            <a:r>
              <a:rPr lang="en-US" sz="1400" b="1" dirty="0" smtClean="0">
                <a:latin typeface="Arial"/>
                <a:cs typeface="Arial"/>
              </a:rPr>
              <a:t>107, </a:t>
            </a:r>
            <a:r>
              <a:rPr lang="en-US" sz="1400" dirty="0" smtClean="0">
                <a:latin typeface="Arial"/>
                <a:cs typeface="Arial"/>
              </a:rPr>
              <a:t>38–52.</a:t>
            </a:r>
            <a:endParaRPr lang="en-US" sz="1400" dirty="0">
              <a:latin typeface="Arial"/>
              <a:cs typeface="Arial"/>
            </a:endParaRPr>
          </a:p>
          <a:p>
            <a:r>
              <a:rPr lang="en-US" sz="1400" dirty="0">
                <a:latin typeface="Arial"/>
                <a:cs typeface="Arial"/>
              </a:rPr>
              <a:t>——, and B. A. Kunkel, 1960: The Arctic circulation in summer. </a:t>
            </a:r>
            <a:r>
              <a:rPr lang="en-US" sz="1400" i="1" dirty="0">
                <a:latin typeface="Arial"/>
                <a:cs typeface="Arial"/>
              </a:rPr>
              <a:t>J. Meteor., </a:t>
            </a:r>
            <a:r>
              <a:rPr lang="en-US" sz="1400" b="1" dirty="0">
                <a:latin typeface="Arial"/>
                <a:cs typeface="Arial"/>
              </a:rPr>
              <a:t>17, </a:t>
            </a:r>
            <a:r>
              <a:rPr lang="en-US" sz="1400" dirty="0">
                <a:latin typeface="Arial"/>
                <a:cs typeface="Arial"/>
              </a:rPr>
              <a:t>489–506.</a:t>
            </a:r>
          </a:p>
          <a:p>
            <a:r>
              <a:rPr lang="en-US" sz="1400" dirty="0">
                <a:latin typeface="Arial"/>
                <a:cs typeface="Arial"/>
              </a:rPr>
              <a:t>——, and C. N. Duncan, 1987: Baroclinic instability as a mechanism for the serial </a:t>
            </a:r>
          </a:p>
          <a:p>
            <a:pPr marL="0" indent="0">
              <a:buNone/>
            </a:pPr>
            <a:r>
              <a:rPr lang="en-US" sz="1400" dirty="0">
                <a:latin typeface="Arial"/>
                <a:cs typeface="Arial"/>
              </a:rPr>
              <a:t>	    development of polar lows: A case </a:t>
            </a:r>
            <a:r>
              <a:rPr lang="cs-CZ" sz="1400" dirty="0">
                <a:latin typeface="Arial"/>
                <a:cs typeface="Arial"/>
              </a:rPr>
              <a:t>study. </a:t>
            </a:r>
            <a:r>
              <a:rPr lang="cs-CZ" sz="1400" i="1" dirty="0" err="1">
                <a:latin typeface="Arial"/>
                <a:cs typeface="Arial"/>
              </a:rPr>
              <a:t>Tellus</a:t>
            </a:r>
            <a:r>
              <a:rPr lang="cs-CZ" sz="1400" i="1" dirty="0">
                <a:latin typeface="Arial"/>
                <a:cs typeface="Arial"/>
              </a:rPr>
              <a:t>, </a:t>
            </a:r>
            <a:r>
              <a:rPr lang="cs-CZ" sz="1400" b="1" dirty="0">
                <a:latin typeface="Arial"/>
                <a:cs typeface="Arial"/>
              </a:rPr>
              <a:t>39A,</a:t>
            </a:r>
            <a:r>
              <a:rPr lang="cs-CZ" sz="1400" dirty="0">
                <a:latin typeface="Arial"/>
                <a:cs typeface="Arial"/>
              </a:rPr>
              <a:t> 376–384.</a:t>
            </a:r>
            <a:endParaRPr lang="en-US" sz="1400" dirty="0">
              <a:latin typeface="Arial"/>
              <a:cs typeface="Arial"/>
            </a:endParaRPr>
          </a:p>
          <a:p>
            <a:pPr marL="0" indent="0">
              <a:lnSpc>
                <a:spcPct val="90000"/>
              </a:lnSpc>
              <a:buNone/>
            </a:pPr>
            <a:endParaRPr lang="en-US" sz="1400" dirty="0">
              <a:latin typeface="Arial"/>
              <a:cs typeface="Arial"/>
            </a:endParaRPr>
          </a:p>
          <a:p>
            <a:pPr marL="0" indent="0">
              <a:buNone/>
            </a:pPr>
            <a:endParaRPr lang="en-US" sz="1400" dirty="0" smtClean="0">
              <a:latin typeface="Arial"/>
              <a:cs typeface="Arial"/>
            </a:endParaRPr>
          </a:p>
          <a:p>
            <a:pPr marL="0" indent="0">
              <a:buNone/>
            </a:pPr>
            <a:endParaRPr lang="en-US" sz="1400" dirty="0" smtClean="0">
              <a:latin typeface="Arial"/>
              <a:cs typeface="Arial"/>
            </a:endParaRPr>
          </a:p>
          <a:p>
            <a:pPr>
              <a:spcBef>
                <a:spcPts val="0"/>
              </a:spcBef>
            </a:pPr>
            <a:endParaRPr lang="en-US" sz="1400" dirty="0">
              <a:latin typeface="Arial"/>
              <a:cs typeface="Arial"/>
            </a:endParaRPr>
          </a:p>
          <a:p>
            <a:pPr>
              <a:spcBef>
                <a:spcPts val="0"/>
              </a:spcBef>
            </a:pPr>
            <a:endParaRPr lang="en-US" sz="1400" dirty="0" smtClean="0">
              <a:solidFill>
                <a:srgbClr val="000000"/>
              </a:solidFill>
              <a:latin typeface="Arial"/>
              <a:ea typeface="Times New Roman"/>
              <a:cs typeface="Arial"/>
            </a:endParaRPr>
          </a:p>
          <a:p>
            <a:pPr marL="0" marR="0" indent="0">
              <a:spcBef>
                <a:spcPts val="0"/>
              </a:spcBef>
              <a:spcAft>
                <a:spcPts val="0"/>
              </a:spcAft>
              <a:buNone/>
            </a:pPr>
            <a:endParaRPr lang="en-US" sz="1400" dirty="0">
              <a:latin typeface="Arial"/>
              <a:ea typeface="Calibri"/>
              <a:cs typeface="Arial"/>
            </a:endParaRPr>
          </a:p>
          <a:p>
            <a:endParaRPr lang="en-US" sz="1400" dirty="0">
              <a:latin typeface="Arial"/>
              <a:cs typeface="Arial"/>
            </a:endParaRPr>
          </a:p>
          <a:p>
            <a:endParaRPr lang="en-US" sz="1400" dirty="0">
              <a:latin typeface="Arial"/>
              <a:cs typeface="Arial"/>
            </a:endParaRPr>
          </a:p>
          <a:p>
            <a:pPr marL="0" indent="0">
              <a:buNone/>
            </a:pPr>
            <a:endParaRPr lang="en-US" sz="1400" dirty="0"/>
          </a:p>
        </p:txBody>
      </p:sp>
    </p:spTree>
    <p:extLst>
      <p:ext uri="{BB962C8B-B14F-4D97-AF65-F5344CB8AC3E}">
        <p14:creationId xmlns:p14="http://schemas.microsoft.com/office/powerpoint/2010/main" val="328914872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34282" y="-33716"/>
            <a:ext cx="8809717" cy="722220"/>
          </a:xfrm>
        </p:spPr>
        <p:txBody>
          <a:bodyPr>
            <a:noAutofit/>
          </a:bodyPr>
          <a:lstStyle/>
          <a:p>
            <a:pPr algn="l"/>
            <a:r>
              <a:rPr lang="en-US" sz="2400" b="1" dirty="0" smtClean="0">
                <a:solidFill>
                  <a:srgbClr val="FF0000"/>
                </a:solidFill>
                <a:latin typeface="Arial" panose="020B0604020202020204" pitchFamily="34" charset="0"/>
                <a:cs typeface="Arial" panose="020B0604020202020204" pitchFamily="34" charset="0"/>
              </a:rPr>
              <a:t>References </a:t>
            </a:r>
            <a:endParaRPr lang="en-US" sz="2400" b="1" dirty="0">
              <a:solidFill>
                <a:srgbClr val="FF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57200" y="848173"/>
            <a:ext cx="8229600" cy="594515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latin typeface="Arial"/>
                <a:cs typeface="Arial"/>
              </a:rPr>
              <a:t>Serreze</a:t>
            </a:r>
            <a:r>
              <a:rPr lang="en-US" sz="1400" dirty="0">
                <a:latin typeface="Arial"/>
                <a:cs typeface="Arial"/>
              </a:rPr>
              <a:t>, M. C., A. H. Lynch, and M. P. Clark, 2001: The Arctic frontal zone as seen in the NCEP–</a:t>
            </a:r>
          </a:p>
          <a:p>
            <a:pPr marL="0" indent="0">
              <a:buNone/>
            </a:pPr>
            <a:r>
              <a:rPr lang="en-US" sz="1400" dirty="0">
                <a:latin typeface="Arial"/>
                <a:cs typeface="Arial"/>
              </a:rPr>
              <a:t>	    NCAR reanalysis. </a:t>
            </a:r>
            <a:r>
              <a:rPr lang="en-US" sz="1400" i="1" dirty="0">
                <a:latin typeface="Arial"/>
                <a:cs typeface="Arial"/>
              </a:rPr>
              <a:t>J. Climate, </a:t>
            </a:r>
            <a:r>
              <a:rPr lang="en-US" sz="1400" b="1" dirty="0">
                <a:latin typeface="Arial"/>
                <a:cs typeface="Arial"/>
              </a:rPr>
              <a:t>14, </a:t>
            </a:r>
            <a:r>
              <a:rPr lang="en-US" sz="1400" dirty="0">
                <a:latin typeface="Arial"/>
                <a:cs typeface="Arial"/>
              </a:rPr>
              <a:t>1550–1567</a:t>
            </a:r>
            <a:r>
              <a:rPr lang="en-US" sz="1400" dirty="0" smtClean="0">
                <a:latin typeface="Arial"/>
                <a:cs typeface="Arial"/>
              </a:rPr>
              <a:t>.</a:t>
            </a:r>
            <a:endParaRPr lang="en-US" sz="1400" dirty="0">
              <a:latin typeface="Arial"/>
              <a:cs typeface="Arial"/>
            </a:endParaRPr>
          </a:p>
          <a:p>
            <a:r>
              <a:rPr lang="en-US" sz="1400" dirty="0" smtClean="0">
                <a:latin typeface="Arial"/>
                <a:cs typeface="Arial"/>
              </a:rPr>
              <a:t>Shapiro</a:t>
            </a:r>
            <a:r>
              <a:rPr lang="en-US" sz="1400" dirty="0">
                <a:latin typeface="Arial"/>
                <a:cs typeface="Arial"/>
              </a:rPr>
              <a:t>, M. A., </a:t>
            </a:r>
            <a:r>
              <a:rPr lang="en-US" sz="1400" dirty="0" smtClean="0">
                <a:latin typeface="Arial"/>
                <a:cs typeface="Arial"/>
              </a:rPr>
              <a:t>and </a:t>
            </a:r>
            <a:r>
              <a:rPr lang="en-US" sz="1400" dirty="0">
                <a:latin typeface="Arial"/>
                <a:cs typeface="Arial"/>
              </a:rPr>
              <a:t>L. S. </a:t>
            </a:r>
            <a:r>
              <a:rPr lang="en-US" sz="1400" dirty="0" err="1">
                <a:latin typeface="Arial"/>
                <a:cs typeface="Arial"/>
              </a:rPr>
              <a:t>Fedor</a:t>
            </a:r>
            <a:r>
              <a:rPr lang="en-US" sz="1400" dirty="0">
                <a:latin typeface="Arial"/>
                <a:cs typeface="Arial"/>
              </a:rPr>
              <a:t>, 1989: A case study of an ice-edge boundary layer front and </a:t>
            </a:r>
            <a:r>
              <a:rPr lang="en-US" sz="1400" dirty="0" smtClean="0">
                <a:latin typeface="Arial"/>
                <a:cs typeface="Arial"/>
              </a:rPr>
              <a:t>polar </a:t>
            </a:r>
          </a:p>
          <a:p>
            <a:pPr marL="0" indent="0">
              <a:buNone/>
            </a:pPr>
            <a:r>
              <a:rPr lang="en-US" sz="1400" dirty="0">
                <a:latin typeface="Arial"/>
                <a:cs typeface="Arial"/>
              </a:rPr>
              <a:t>	</a:t>
            </a:r>
            <a:r>
              <a:rPr lang="en-US" sz="1400" dirty="0" smtClean="0">
                <a:latin typeface="Arial"/>
                <a:cs typeface="Arial"/>
              </a:rPr>
              <a:t>    low development </a:t>
            </a:r>
            <a:r>
              <a:rPr lang="en-US" sz="1400" dirty="0">
                <a:latin typeface="Arial"/>
                <a:cs typeface="Arial"/>
              </a:rPr>
              <a:t>over the Norwegian and </a:t>
            </a:r>
            <a:r>
              <a:rPr lang="en-US" sz="1400" dirty="0" err="1">
                <a:latin typeface="Arial"/>
                <a:cs typeface="Arial"/>
              </a:rPr>
              <a:t>Barrents</a:t>
            </a:r>
            <a:r>
              <a:rPr lang="en-US" sz="1400" dirty="0">
                <a:latin typeface="Arial"/>
                <a:cs typeface="Arial"/>
              </a:rPr>
              <a:t> Seas. Polar and Arctic Lows, P. F</a:t>
            </a:r>
            <a:r>
              <a:rPr lang="en-US" sz="1400" dirty="0" smtClean="0">
                <a:latin typeface="Arial"/>
                <a:cs typeface="Arial"/>
              </a:rPr>
              <a:t>. 	   	    </a:t>
            </a:r>
            <a:r>
              <a:rPr lang="en-US" sz="1400" dirty="0" err="1" smtClean="0">
                <a:latin typeface="Arial"/>
                <a:cs typeface="Arial"/>
              </a:rPr>
              <a:t>Twitchell</a:t>
            </a:r>
            <a:r>
              <a:rPr lang="en-US" sz="1400" dirty="0">
                <a:latin typeface="Arial"/>
                <a:cs typeface="Arial"/>
              </a:rPr>
              <a:t>, </a:t>
            </a:r>
            <a:r>
              <a:rPr lang="en-US" sz="1400" dirty="0" smtClean="0">
                <a:latin typeface="Arial"/>
                <a:cs typeface="Arial"/>
              </a:rPr>
              <a:t>E. Rasmussen</a:t>
            </a:r>
            <a:r>
              <a:rPr lang="en-US" sz="1400" dirty="0">
                <a:latin typeface="Arial"/>
                <a:cs typeface="Arial"/>
              </a:rPr>
              <a:t>, and K. L. Davidson, Eds., Deepak, 257–277</a:t>
            </a:r>
            <a:r>
              <a:rPr lang="en-US" sz="1400" dirty="0" smtClean="0">
                <a:latin typeface="Arial"/>
                <a:cs typeface="Arial"/>
              </a:rPr>
              <a:t>.</a:t>
            </a:r>
          </a:p>
          <a:p>
            <a:r>
              <a:rPr lang="en-US" sz="1400" dirty="0">
                <a:latin typeface="Arial"/>
                <a:cs typeface="Arial"/>
              </a:rPr>
              <a:t>—</a:t>
            </a:r>
            <a:r>
              <a:rPr lang="en-US" sz="1400" dirty="0" smtClean="0">
                <a:latin typeface="Arial"/>
                <a:cs typeface="Arial"/>
              </a:rPr>
              <a:t>—, </a:t>
            </a:r>
            <a:r>
              <a:rPr lang="en-US" sz="1400" dirty="0">
                <a:latin typeface="Arial"/>
                <a:cs typeface="Arial"/>
              </a:rPr>
              <a:t>L. S. </a:t>
            </a:r>
            <a:r>
              <a:rPr lang="en-US" sz="1400" dirty="0" err="1">
                <a:latin typeface="Arial"/>
                <a:cs typeface="Arial"/>
              </a:rPr>
              <a:t>Fedor</a:t>
            </a:r>
            <a:r>
              <a:rPr lang="en-US" sz="1400" dirty="0">
                <a:latin typeface="Arial"/>
                <a:cs typeface="Arial"/>
              </a:rPr>
              <a:t>, and T. </a:t>
            </a:r>
            <a:r>
              <a:rPr lang="en-US" sz="1400" dirty="0" err="1">
                <a:latin typeface="Arial"/>
                <a:cs typeface="Arial"/>
              </a:rPr>
              <a:t>Hampel</a:t>
            </a:r>
            <a:r>
              <a:rPr lang="en-US" sz="1400" dirty="0">
                <a:latin typeface="Arial"/>
                <a:cs typeface="Arial"/>
              </a:rPr>
              <a:t>, </a:t>
            </a:r>
            <a:r>
              <a:rPr lang="en-US" sz="1400" dirty="0" smtClean="0">
                <a:latin typeface="Arial"/>
                <a:cs typeface="Arial"/>
              </a:rPr>
              <a:t>1987a: </a:t>
            </a:r>
            <a:r>
              <a:rPr lang="en-US" sz="1400" dirty="0">
                <a:latin typeface="Arial"/>
                <a:cs typeface="Arial"/>
              </a:rPr>
              <a:t>Research aircraft measurements of a polar </a:t>
            </a:r>
            <a:r>
              <a:rPr lang="en-US" sz="1400" dirty="0" smtClean="0">
                <a:latin typeface="Arial"/>
                <a:cs typeface="Arial"/>
              </a:rPr>
              <a:t>low </a:t>
            </a:r>
            <a:r>
              <a:rPr lang="en-US" sz="1400" dirty="0">
                <a:latin typeface="Arial"/>
                <a:cs typeface="Arial"/>
              </a:rPr>
              <a:t>over the </a:t>
            </a:r>
            <a:endParaRPr lang="en-US" sz="1400" dirty="0" smtClean="0">
              <a:latin typeface="Arial"/>
              <a:cs typeface="Arial"/>
            </a:endParaRPr>
          </a:p>
          <a:p>
            <a:pPr marL="0" indent="0">
              <a:buNone/>
            </a:pPr>
            <a:r>
              <a:rPr lang="en-US" sz="1400" dirty="0" smtClean="0">
                <a:latin typeface="Arial"/>
                <a:cs typeface="Arial"/>
              </a:rPr>
              <a:t>	    Norwegian </a:t>
            </a:r>
            <a:r>
              <a:rPr lang="en-US" sz="1400" dirty="0">
                <a:latin typeface="Arial"/>
                <a:cs typeface="Arial"/>
              </a:rPr>
              <a:t>Sea. </a:t>
            </a:r>
            <a:r>
              <a:rPr lang="en-US" sz="1400" i="1" dirty="0" err="1">
                <a:latin typeface="Arial"/>
                <a:cs typeface="Arial"/>
              </a:rPr>
              <a:t>Tellus</a:t>
            </a:r>
            <a:r>
              <a:rPr lang="en-US" sz="1400" i="1" dirty="0">
                <a:latin typeface="Arial"/>
                <a:cs typeface="Arial"/>
              </a:rPr>
              <a:t>, </a:t>
            </a:r>
            <a:r>
              <a:rPr lang="en-US" sz="1400" b="1" dirty="0">
                <a:latin typeface="Arial"/>
                <a:cs typeface="Arial"/>
              </a:rPr>
              <a:t>39A, </a:t>
            </a:r>
            <a:r>
              <a:rPr lang="en-US" sz="1400" dirty="0">
                <a:latin typeface="Arial"/>
                <a:cs typeface="Arial"/>
              </a:rPr>
              <a:t>272–306</a:t>
            </a:r>
            <a:r>
              <a:rPr lang="en-US" sz="1400" dirty="0" smtClean="0">
                <a:latin typeface="Arial"/>
                <a:cs typeface="Arial"/>
              </a:rPr>
              <a:t>.</a:t>
            </a:r>
          </a:p>
          <a:p>
            <a:r>
              <a:rPr lang="en-US" sz="1400" dirty="0">
                <a:latin typeface="Arial"/>
                <a:cs typeface="Arial"/>
              </a:rPr>
              <a:t>——, </a:t>
            </a:r>
            <a:r>
              <a:rPr lang="en-US" sz="1400" dirty="0" smtClean="0">
                <a:latin typeface="Arial"/>
                <a:cs typeface="Arial"/>
              </a:rPr>
              <a:t>T</a:t>
            </a:r>
            <a:r>
              <a:rPr lang="en-US" sz="1400" dirty="0">
                <a:latin typeface="Arial"/>
                <a:cs typeface="Arial"/>
              </a:rPr>
              <a:t>. </a:t>
            </a:r>
            <a:r>
              <a:rPr lang="en-US" sz="1400" dirty="0" err="1">
                <a:latin typeface="Arial"/>
                <a:cs typeface="Arial"/>
              </a:rPr>
              <a:t>Hampel</a:t>
            </a:r>
            <a:r>
              <a:rPr lang="en-US" sz="1400" dirty="0">
                <a:latin typeface="Arial"/>
                <a:cs typeface="Arial"/>
              </a:rPr>
              <a:t>, and A. J. Krueger, </a:t>
            </a:r>
            <a:r>
              <a:rPr lang="en-US" sz="1400" dirty="0" smtClean="0">
                <a:latin typeface="Arial"/>
                <a:cs typeface="Arial"/>
              </a:rPr>
              <a:t>1987b: </a:t>
            </a:r>
            <a:r>
              <a:rPr lang="en-US" sz="1400" dirty="0">
                <a:latin typeface="Arial"/>
                <a:cs typeface="Arial"/>
              </a:rPr>
              <a:t>The Arctic tropopause fold. </a:t>
            </a:r>
            <a:r>
              <a:rPr lang="en-US" sz="1400" i="1" dirty="0">
                <a:latin typeface="Arial"/>
                <a:cs typeface="Arial"/>
              </a:rPr>
              <a:t>Mon. </a:t>
            </a:r>
            <a:r>
              <a:rPr lang="en-US" sz="1400" i="1" dirty="0" err="1">
                <a:latin typeface="Arial"/>
                <a:cs typeface="Arial"/>
              </a:rPr>
              <a:t>Wea</a:t>
            </a:r>
            <a:r>
              <a:rPr lang="en-US" sz="1400" i="1" dirty="0">
                <a:latin typeface="Arial"/>
                <a:cs typeface="Arial"/>
              </a:rPr>
              <a:t>. Rev.</a:t>
            </a:r>
            <a:r>
              <a:rPr lang="en-US" sz="1400" i="1" dirty="0" smtClean="0">
                <a:latin typeface="Arial"/>
                <a:cs typeface="Arial"/>
              </a:rPr>
              <a:t>,</a:t>
            </a:r>
            <a:r>
              <a:rPr lang="en-US" sz="1400" b="1" dirty="0" smtClean="0">
                <a:latin typeface="Arial"/>
                <a:cs typeface="Arial"/>
              </a:rPr>
              <a:t>115</a:t>
            </a:r>
            <a:r>
              <a:rPr lang="en-US" sz="1400" b="1" dirty="0">
                <a:latin typeface="Arial"/>
                <a:cs typeface="Arial"/>
              </a:rPr>
              <a:t>,</a:t>
            </a:r>
            <a:r>
              <a:rPr lang="en-US" sz="1400" dirty="0">
                <a:latin typeface="Arial"/>
                <a:cs typeface="Arial"/>
              </a:rPr>
              <a:t> 444</a:t>
            </a:r>
            <a:r>
              <a:rPr lang="en-US" sz="1400" dirty="0" smtClean="0">
                <a:latin typeface="Arial"/>
                <a:cs typeface="Arial"/>
              </a:rPr>
              <a:t>–</a:t>
            </a:r>
          </a:p>
          <a:p>
            <a:pPr marL="0" indent="0">
              <a:buNone/>
            </a:pPr>
            <a:r>
              <a:rPr lang="en-US" sz="1400" dirty="0">
                <a:latin typeface="Arial"/>
                <a:cs typeface="Arial"/>
              </a:rPr>
              <a:t>	</a:t>
            </a:r>
            <a:r>
              <a:rPr lang="en-US" sz="1400" dirty="0" smtClean="0">
                <a:latin typeface="Arial"/>
                <a:cs typeface="Arial"/>
              </a:rPr>
              <a:t>    454.</a:t>
            </a:r>
            <a:endParaRPr lang="en-US" sz="1400" dirty="0">
              <a:latin typeface="Arial"/>
              <a:cs typeface="Arial"/>
            </a:endParaRPr>
          </a:p>
          <a:p>
            <a:r>
              <a:rPr lang="en-US" sz="1400" dirty="0" smtClean="0">
                <a:latin typeface="Arial"/>
                <a:cs typeface="Arial"/>
              </a:rPr>
              <a:t>—</a:t>
            </a:r>
            <a:r>
              <a:rPr lang="en-US" sz="1400" dirty="0">
                <a:latin typeface="Arial"/>
                <a:cs typeface="Arial"/>
              </a:rPr>
              <a:t>—, T. </a:t>
            </a:r>
            <a:r>
              <a:rPr lang="en-US" sz="1400" dirty="0" err="1">
                <a:latin typeface="Arial"/>
                <a:cs typeface="Arial"/>
              </a:rPr>
              <a:t>Hampel</a:t>
            </a:r>
            <a:r>
              <a:rPr lang="en-US" sz="1400" dirty="0">
                <a:latin typeface="Arial"/>
                <a:cs typeface="Arial"/>
              </a:rPr>
              <a:t>, and L. S. </a:t>
            </a:r>
            <a:r>
              <a:rPr lang="en-US" sz="1400" dirty="0" err="1">
                <a:latin typeface="Arial"/>
                <a:cs typeface="Arial"/>
              </a:rPr>
              <a:t>Fedor</a:t>
            </a:r>
            <a:r>
              <a:rPr lang="en-US" sz="1400" dirty="0">
                <a:latin typeface="Arial"/>
                <a:cs typeface="Arial"/>
              </a:rPr>
              <a:t>, 1989: Research aircraft observations of an arctic front over the </a:t>
            </a:r>
          </a:p>
          <a:p>
            <a:pPr marL="0" indent="0">
              <a:buNone/>
            </a:pPr>
            <a:r>
              <a:rPr lang="en-US" sz="1400" dirty="0">
                <a:latin typeface="Arial"/>
                <a:cs typeface="Arial"/>
              </a:rPr>
              <a:t>	    Barents Sea. Polar and Arctic Lows, P. F. </a:t>
            </a:r>
            <a:r>
              <a:rPr lang="en-US" sz="1400" dirty="0" err="1">
                <a:latin typeface="Arial"/>
                <a:cs typeface="Arial"/>
              </a:rPr>
              <a:t>Twitchell</a:t>
            </a:r>
            <a:r>
              <a:rPr lang="en-US" sz="1400" dirty="0">
                <a:latin typeface="Arial"/>
                <a:cs typeface="Arial"/>
              </a:rPr>
              <a:t>, E. Rasmussen, and K. L. Davidson, Eds., </a:t>
            </a:r>
          </a:p>
          <a:p>
            <a:pPr marL="0" indent="0">
              <a:buNone/>
            </a:pPr>
            <a:r>
              <a:rPr lang="en-US" sz="1400" dirty="0">
                <a:latin typeface="Arial"/>
                <a:cs typeface="Arial"/>
              </a:rPr>
              <a:t>	    Deepak, 279–289.</a:t>
            </a:r>
          </a:p>
          <a:p>
            <a:r>
              <a:rPr lang="en-US" sz="1400" dirty="0">
                <a:latin typeface="Arial"/>
                <a:cs typeface="Arial"/>
              </a:rPr>
              <a:t>Simmonds, I., and I. </a:t>
            </a:r>
            <a:r>
              <a:rPr lang="en-US" sz="1400" dirty="0" err="1">
                <a:latin typeface="Arial"/>
                <a:cs typeface="Arial"/>
              </a:rPr>
              <a:t>Rudeva</a:t>
            </a:r>
            <a:r>
              <a:rPr lang="en-US" sz="1400" dirty="0">
                <a:latin typeface="Arial"/>
                <a:cs typeface="Arial"/>
              </a:rPr>
              <a:t>, 2012: The great Arctic cyclone of August 2012. </a:t>
            </a:r>
            <a:r>
              <a:rPr lang="en-US" sz="1400" i="1" dirty="0" err="1">
                <a:latin typeface="Arial"/>
                <a:cs typeface="Arial"/>
              </a:rPr>
              <a:t>Geophys</a:t>
            </a:r>
            <a:r>
              <a:rPr lang="en-US" sz="1400" i="1" dirty="0">
                <a:latin typeface="Arial"/>
                <a:cs typeface="Arial"/>
              </a:rPr>
              <a:t>. Res. </a:t>
            </a:r>
            <a:r>
              <a:rPr lang="en-US" sz="1400" i="1" dirty="0" err="1">
                <a:latin typeface="Arial"/>
                <a:cs typeface="Arial"/>
              </a:rPr>
              <a:t>Lett</a:t>
            </a:r>
            <a:r>
              <a:rPr lang="en-US" sz="1400" i="1" dirty="0">
                <a:latin typeface="Arial"/>
                <a:cs typeface="Arial"/>
              </a:rPr>
              <a:t>.,</a:t>
            </a:r>
            <a:r>
              <a:rPr lang="en-US" sz="1400" dirty="0">
                <a:latin typeface="Arial"/>
                <a:cs typeface="Arial"/>
              </a:rPr>
              <a:t> </a:t>
            </a:r>
          </a:p>
          <a:p>
            <a:pPr marL="0" indent="0">
              <a:buNone/>
            </a:pPr>
            <a:r>
              <a:rPr lang="en-US" sz="1400" b="1" dirty="0">
                <a:latin typeface="Arial"/>
                <a:cs typeface="Arial"/>
              </a:rPr>
              <a:t>	    39,</a:t>
            </a:r>
            <a:r>
              <a:rPr lang="en-US" sz="1400" dirty="0">
                <a:latin typeface="Arial"/>
                <a:cs typeface="Arial"/>
              </a:rPr>
              <a:t> L23709.</a:t>
            </a:r>
          </a:p>
          <a:p>
            <a:r>
              <a:rPr lang="en-US" sz="1400" dirty="0">
                <a:latin typeface="Arial"/>
                <a:cs typeface="Arial"/>
              </a:rPr>
              <a:t>——, and ——, 2014: A comparison of tracking methods for extreme cyclones in the Arctic </a:t>
            </a:r>
          </a:p>
          <a:p>
            <a:pPr marL="0" indent="0">
              <a:buNone/>
            </a:pPr>
            <a:r>
              <a:rPr lang="en-US" sz="1400" dirty="0">
                <a:latin typeface="Arial"/>
                <a:cs typeface="Arial"/>
              </a:rPr>
              <a:t>	    basin. </a:t>
            </a:r>
            <a:r>
              <a:rPr lang="en-US" sz="1400" i="1" dirty="0" err="1">
                <a:latin typeface="Arial"/>
                <a:cs typeface="Arial"/>
              </a:rPr>
              <a:t>Tellus</a:t>
            </a:r>
            <a:r>
              <a:rPr lang="en-US" sz="1400" dirty="0">
                <a:latin typeface="Arial"/>
                <a:cs typeface="Arial"/>
              </a:rPr>
              <a:t>, </a:t>
            </a:r>
            <a:r>
              <a:rPr lang="en-US" sz="1400" b="1" dirty="0">
                <a:latin typeface="Arial"/>
                <a:cs typeface="Arial"/>
              </a:rPr>
              <a:t>66A,</a:t>
            </a:r>
            <a:r>
              <a:rPr lang="en-US" sz="1400" dirty="0">
                <a:latin typeface="Arial"/>
                <a:cs typeface="Arial"/>
              </a:rPr>
              <a:t> 25252.</a:t>
            </a:r>
          </a:p>
          <a:p>
            <a:r>
              <a:rPr lang="en-US" sz="1400" dirty="0" err="1">
                <a:latin typeface="Arial"/>
                <a:cs typeface="Arial"/>
              </a:rPr>
              <a:t>Smirnova</a:t>
            </a:r>
            <a:r>
              <a:rPr lang="en-US" sz="1400" dirty="0">
                <a:latin typeface="Arial"/>
                <a:cs typeface="Arial"/>
              </a:rPr>
              <a:t>, J. and P. </a:t>
            </a:r>
            <a:r>
              <a:rPr lang="en-US" sz="1400" dirty="0" err="1">
                <a:latin typeface="Arial"/>
                <a:cs typeface="Arial"/>
              </a:rPr>
              <a:t>Golubkin</a:t>
            </a:r>
            <a:r>
              <a:rPr lang="en-US" sz="1400" dirty="0">
                <a:latin typeface="Arial"/>
                <a:cs typeface="Arial"/>
              </a:rPr>
              <a:t>, 2017: Comparing polar lows in atmospheric </a:t>
            </a:r>
            <a:r>
              <a:rPr lang="en-US" sz="1400" dirty="0" err="1">
                <a:latin typeface="Arial"/>
                <a:cs typeface="Arial"/>
              </a:rPr>
              <a:t>reanalyses</a:t>
            </a:r>
            <a:r>
              <a:rPr lang="en-US" sz="1400" dirty="0">
                <a:latin typeface="Arial"/>
                <a:cs typeface="Arial"/>
              </a:rPr>
              <a:t>: Arctic </a:t>
            </a:r>
          </a:p>
          <a:p>
            <a:pPr marL="0" indent="0">
              <a:buNone/>
            </a:pPr>
            <a:r>
              <a:rPr lang="en-US" sz="1400" dirty="0">
                <a:latin typeface="Arial"/>
                <a:cs typeface="Arial"/>
              </a:rPr>
              <a:t>	    system reanalysis versus ERA-Interim. </a:t>
            </a:r>
            <a:r>
              <a:rPr lang="en-US" sz="1400" i="1" dirty="0">
                <a:latin typeface="Arial"/>
                <a:cs typeface="Arial"/>
              </a:rPr>
              <a:t>Mon. </a:t>
            </a:r>
            <a:r>
              <a:rPr lang="en-US" sz="1400" i="1" dirty="0" err="1">
                <a:latin typeface="Arial"/>
                <a:cs typeface="Arial"/>
              </a:rPr>
              <a:t>Wea</a:t>
            </a:r>
            <a:r>
              <a:rPr lang="en-US" sz="1400" i="1" dirty="0">
                <a:latin typeface="Arial"/>
                <a:cs typeface="Arial"/>
              </a:rPr>
              <a:t>. Rev.,</a:t>
            </a:r>
            <a:r>
              <a:rPr lang="en-US" sz="1400" dirty="0">
                <a:latin typeface="Arial"/>
                <a:cs typeface="Arial"/>
              </a:rPr>
              <a:t> </a:t>
            </a:r>
            <a:r>
              <a:rPr lang="en-US" sz="1400" b="1" dirty="0">
                <a:latin typeface="Arial"/>
                <a:cs typeface="Arial"/>
              </a:rPr>
              <a:t>145,</a:t>
            </a:r>
            <a:r>
              <a:rPr lang="en-US" sz="1400" dirty="0">
                <a:latin typeface="Arial"/>
                <a:cs typeface="Arial"/>
              </a:rPr>
              <a:t> 2375–2383.</a:t>
            </a:r>
          </a:p>
          <a:p>
            <a:r>
              <a:rPr lang="en-US" sz="1400" dirty="0">
                <a:latin typeface="Arial"/>
                <a:cs typeface="Arial"/>
              </a:rPr>
              <a:t>——, ——, L. P. </a:t>
            </a:r>
            <a:r>
              <a:rPr lang="en-US" sz="1400" dirty="0" err="1">
                <a:latin typeface="Arial"/>
                <a:cs typeface="Arial"/>
              </a:rPr>
              <a:t>Bobylev</a:t>
            </a:r>
            <a:r>
              <a:rPr lang="en-US" sz="1400" dirty="0">
                <a:latin typeface="Arial"/>
                <a:cs typeface="Arial"/>
              </a:rPr>
              <a:t>, E. V. </a:t>
            </a:r>
            <a:r>
              <a:rPr lang="en-US" sz="1400" dirty="0" err="1">
                <a:latin typeface="Arial"/>
                <a:cs typeface="Arial"/>
              </a:rPr>
              <a:t>Zabolotskikh</a:t>
            </a:r>
            <a:r>
              <a:rPr lang="en-US" sz="1400" dirty="0">
                <a:latin typeface="Arial"/>
                <a:cs typeface="Arial"/>
              </a:rPr>
              <a:t>, and B. </a:t>
            </a:r>
            <a:r>
              <a:rPr lang="en-US" sz="1400" dirty="0" err="1">
                <a:latin typeface="Arial"/>
                <a:cs typeface="Arial"/>
              </a:rPr>
              <a:t>Chapron</a:t>
            </a:r>
            <a:r>
              <a:rPr lang="en-US" sz="1400" dirty="0">
                <a:latin typeface="Arial"/>
                <a:cs typeface="Arial"/>
              </a:rPr>
              <a:t>, 2015: Polar low climatology </a:t>
            </a:r>
          </a:p>
          <a:p>
            <a:pPr marL="0" indent="0">
              <a:buNone/>
            </a:pPr>
            <a:r>
              <a:rPr lang="en-US" sz="1400" dirty="0">
                <a:latin typeface="Arial"/>
                <a:cs typeface="Arial"/>
              </a:rPr>
              <a:t>	    over the Nordic and Barents Seas based on satellite passive microwave data. </a:t>
            </a:r>
            <a:r>
              <a:rPr lang="en-US" sz="1400" i="1" dirty="0" err="1">
                <a:latin typeface="Arial"/>
                <a:cs typeface="Arial"/>
              </a:rPr>
              <a:t>Geophys</a:t>
            </a:r>
            <a:r>
              <a:rPr lang="en-US" sz="1400" i="1" dirty="0">
                <a:latin typeface="Arial"/>
                <a:cs typeface="Arial"/>
              </a:rPr>
              <a:t>. Res. 	    </a:t>
            </a:r>
            <a:r>
              <a:rPr lang="en-US" sz="1400" i="1" dirty="0" err="1">
                <a:latin typeface="Arial"/>
                <a:cs typeface="Arial"/>
              </a:rPr>
              <a:t>Lett</a:t>
            </a:r>
            <a:r>
              <a:rPr lang="en-US" sz="1400" i="1" dirty="0">
                <a:latin typeface="Arial"/>
                <a:cs typeface="Arial"/>
              </a:rPr>
              <a:t>.,</a:t>
            </a:r>
            <a:r>
              <a:rPr lang="en-US" sz="1400" dirty="0">
                <a:latin typeface="Arial"/>
                <a:cs typeface="Arial"/>
              </a:rPr>
              <a:t> </a:t>
            </a:r>
            <a:r>
              <a:rPr lang="en-US" sz="1400" b="1" dirty="0">
                <a:latin typeface="Arial"/>
                <a:cs typeface="Arial"/>
              </a:rPr>
              <a:t>42,</a:t>
            </a:r>
            <a:r>
              <a:rPr lang="en-US" sz="1400" dirty="0">
                <a:latin typeface="Arial"/>
                <a:cs typeface="Arial"/>
              </a:rPr>
              <a:t> 5603–5609.</a:t>
            </a:r>
          </a:p>
          <a:p>
            <a:r>
              <a:rPr lang="en-US" sz="1400" dirty="0">
                <a:latin typeface="Arial"/>
                <a:cs typeface="Arial"/>
              </a:rPr>
              <a:t>Spengler, T., C. </a:t>
            </a:r>
            <a:r>
              <a:rPr lang="en-US" sz="1400" dirty="0" err="1">
                <a:latin typeface="Arial"/>
                <a:cs typeface="Arial"/>
              </a:rPr>
              <a:t>Claud</a:t>
            </a:r>
            <a:r>
              <a:rPr lang="en-US" sz="1400" dirty="0">
                <a:latin typeface="Arial"/>
                <a:cs typeface="Arial"/>
              </a:rPr>
              <a:t>, and G. Heinemann, 2017: Polar low workshop summary. </a:t>
            </a:r>
            <a:r>
              <a:rPr lang="en-US" sz="1400" i="1" dirty="0">
                <a:latin typeface="Arial"/>
                <a:cs typeface="Arial"/>
              </a:rPr>
              <a:t>Bull. Amer. </a:t>
            </a:r>
            <a:endParaRPr lang="en-US" sz="1400" dirty="0">
              <a:latin typeface="Arial"/>
              <a:cs typeface="Arial"/>
            </a:endParaRPr>
          </a:p>
          <a:p>
            <a:pPr marL="0" indent="0">
              <a:buNone/>
            </a:pPr>
            <a:r>
              <a:rPr lang="en-US" sz="1400" i="1" dirty="0">
                <a:latin typeface="Arial"/>
                <a:cs typeface="Arial"/>
              </a:rPr>
              <a:t>	    Meteor. Soc.,</a:t>
            </a:r>
            <a:r>
              <a:rPr lang="en-US" sz="1400" dirty="0">
                <a:latin typeface="Arial"/>
                <a:cs typeface="Arial"/>
              </a:rPr>
              <a:t> </a:t>
            </a:r>
            <a:r>
              <a:rPr lang="en-US" sz="1400" b="1" dirty="0">
                <a:latin typeface="Arial"/>
                <a:cs typeface="Arial"/>
              </a:rPr>
              <a:t>98,</a:t>
            </a:r>
            <a:r>
              <a:rPr lang="en-US" sz="1400" dirty="0">
                <a:latin typeface="Arial"/>
                <a:cs typeface="Arial"/>
              </a:rPr>
              <a:t> ES139–ES142.</a:t>
            </a:r>
          </a:p>
          <a:p>
            <a:r>
              <a:rPr lang="en-US" sz="1400" dirty="0">
                <a:latin typeface="Arial"/>
                <a:cs typeface="Arial"/>
              </a:rPr>
              <a:t>Tao, W., J. Zhang, and X. Zhang, 2017: The role of stratosphere vortex downward intrusion in a </a:t>
            </a:r>
          </a:p>
          <a:p>
            <a:pPr marL="0" indent="0">
              <a:buNone/>
            </a:pPr>
            <a:r>
              <a:rPr lang="en-US" sz="1400" dirty="0">
                <a:latin typeface="Arial"/>
                <a:cs typeface="Arial"/>
              </a:rPr>
              <a:t>	    long-lasting late-summer Arctic storm. </a:t>
            </a:r>
            <a:r>
              <a:rPr lang="en-US" sz="1400" i="1" dirty="0">
                <a:latin typeface="Arial"/>
                <a:cs typeface="Arial"/>
              </a:rPr>
              <a:t>Quart. J. Roy. Meteor. Soc.,</a:t>
            </a:r>
            <a:r>
              <a:rPr lang="en-US" sz="1400" dirty="0">
                <a:latin typeface="Arial"/>
                <a:cs typeface="Arial"/>
              </a:rPr>
              <a:t> </a:t>
            </a:r>
            <a:r>
              <a:rPr lang="en-US" sz="1400" b="1" dirty="0">
                <a:latin typeface="Arial"/>
                <a:cs typeface="Arial"/>
              </a:rPr>
              <a:t>143,</a:t>
            </a:r>
            <a:r>
              <a:rPr lang="en-US" sz="1400" dirty="0">
                <a:latin typeface="Arial"/>
                <a:cs typeface="Arial"/>
              </a:rPr>
              <a:t> 1953–1966.</a:t>
            </a:r>
          </a:p>
          <a:p>
            <a:pPr marL="0" indent="0">
              <a:buNone/>
            </a:pPr>
            <a:endParaRPr lang="en-US" sz="1400" dirty="0" smtClean="0">
              <a:latin typeface="Arial"/>
              <a:cs typeface="Arial"/>
            </a:endParaRPr>
          </a:p>
          <a:p>
            <a:pPr>
              <a:spcBef>
                <a:spcPts val="0"/>
              </a:spcBef>
            </a:pPr>
            <a:endParaRPr lang="en-US" sz="1400" dirty="0">
              <a:latin typeface="Arial"/>
              <a:cs typeface="Arial"/>
            </a:endParaRPr>
          </a:p>
          <a:p>
            <a:pPr>
              <a:spcBef>
                <a:spcPts val="0"/>
              </a:spcBef>
            </a:pPr>
            <a:endParaRPr lang="en-US" sz="1400" dirty="0" smtClean="0">
              <a:solidFill>
                <a:srgbClr val="000000"/>
              </a:solidFill>
              <a:latin typeface="Arial"/>
              <a:ea typeface="Times New Roman"/>
              <a:cs typeface="Arial"/>
            </a:endParaRPr>
          </a:p>
          <a:p>
            <a:pPr marL="0" marR="0" indent="0">
              <a:spcBef>
                <a:spcPts val="0"/>
              </a:spcBef>
              <a:spcAft>
                <a:spcPts val="0"/>
              </a:spcAft>
              <a:buNone/>
            </a:pPr>
            <a:endParaRPr lang="en-US" sz="1400" dirty="0">
              <a:latin typeface="Arial"/>
              <a:ea typeface="Calibri"/>
              <a:cs typeface="Arial"/>
            </a:endParaRPr>
          </a:p>
          <a:p>
            <a:endParaRPr lang="en-US" sz="1400" dirty="0">
              <a:latin typeface="Arial"/>
              <a:cs typeface="Arial"/>
            </a:endParaRPr>
          </a:p>
          <a:p>
            <a:endParaRPr lang="en-US" sz="1400" dirty="0">
              <a:latin typeface="Arial"/>
              <a:cs typeface="Arial"/>
            </a:endParaRPr>
          </a:p>
          <a:p>
            <a:pPr marL="0" indent="0">
              <a:buNone/>
            </a:pPr>
            <a:endParaRPr lang="en-US" sz="1400" dirty="0"/>
          </a:p>
        </p:txBody>
      </p:sp>
    </p:spTree>
    <p:extLst>
      <p:ext uri="{BB962C8B-B14F-4D97-AF65-F5344CB8AC3E}">
        <p14:creationId xmlns:p14="http://schemas.microsoft.com/office/powerpoint/2010/main" val="112329638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34282" y="-33716"/>
            <a:ext cx="8809717" cy="722220"/>
          </a:xfrm>
        </p:spPr>
        <p:txBody>
          <a:bodyPr>
            <a:noAutofit/>
          </a:bodyPr>
          <a:lstStyle/>
          <a:p>
            <a:pPr algn="l"/>
            <a:r>
              <a:rPr lang="en-US" sz="2400" b="1" dirty="0" smtClean="0">
                <a:solidFill>
                  <a:srgbClr val="FF0000"/>
                </a:solidFill>
                <a:latin typeface="Arial" panose="020B0604020202020204" pitchFamily="34" charset="0"/>
                <a:cs typeface="Arial" panose="020B0604020202020204" pitchFamily="34" charset="0"/>
              </a:rPr>
              <a:t>References </a:t>
            </a:r>
            <a:endParaRPr lang="en-US" sz="2400" b="1" dirty="0">
              <a:solidFill>
                <a:srgbClr val="FF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57200" y="848173"/>
            <a:ext cx="8229600" cy="61434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Arial"/>
                <a:cs typeface="Arial"/>
              </a:rPr>
              <a:t>Wang, P.-Y., J. E. Martin, J. D. </a:t>
            </a:r>
            <a:r>
              <a:rPr lang="en-US" sz="1400" dirty="0" err="1">
                <a:latin typeface="Arial"/>
                <a:cs typeface="Arial"/>
              </a:rPr>
              <a:t>Locatelli</a:t>
            </a:r>
            <a:r>
              <a:rPr lang="en-US" sz="1400" dirty="0">
                <a:latin typeface="Arial"/>
                <a:cs typeface="Arial"/>
              </a:rPr>
              <a:t> and P. V. Hobbs, 1995: Structure and evolution of winter</a:t>
            </a:r>
          </a:p>
          <a:p>
            <a:pPr marL="0" indent="0">
              <a:buNone/>
            </a:pPr>
            <a:r>
              <a:rPr lang="en-US" sz="1400" dirty="0">
                <a:latin typeface="Arial"/>
                <a:cs typeface="Arial"/>
              </a:rPr>
              <a:t>	    cyclones in the central United States and their effects on the distribution of precipitation. Part 	    II: Arctic fronts. </a:t>
            </a:r>
            <a:r>
              <a:rPr lang="en-US" sz="1400" i="1" dirty="0">
                <a:latin typeface="Arial"/>
                <a:cs typeface="Arial"/>
              </a:rPr>
              <a:t>Mon. </a:t>
            </a:r>
            <a:r>
              <a:rPr lang="en-US" sz="1400" i="1" dirty="0" err="1">
                <a:latin typeface="Arial"/>
                <a:cs typeface="Arial"/>
              </a:rPr>
              <a:t>Wea</a:t>
            </a:r>
            <a:r>
              <a:rPr lang="en-US" sz="1400" i="1" dirty="0">
                <a:latin typeface="Arial"/>
                <a:cs typeface="Arial"/>
              </a:rPr>
              <a:t>. Rev., </a:t>
            </a:r>
            <a:r>
              <a:rPr lang="en-US" sz="1400" b="1" dirty="0">
                <a:latin typeface="Arial"/>
                <a:cs typeface="Arial"/>
              </a:rPr>
              <a:t>123, </a:t>
            </a:r>
            <a:r>
              <a:rPr lang="en-US" sz="1400" dirty="0">
                <a:latin typeface="Arial"/>
                <a:cs typeface="Arial"/>
              </a:rPr>
              <a:t>1328-</a:t>
            </a:r>
            <a:r>
              <a:rPr lang="en-US" sz="1400" dirty="0" smtClean="0">
                <a:latin typeface="Arial"/>
                <a:cs typeface="Arial"/>
              </a:rPr>
              <a:t>1344.</a:t>
            </a:r>
            <a:endParaRPr lang="en-US" sz="1400" dirty="0">
              <a:latin typeface="Arial"/>
              <a:cs typeface="Arial"/>
            </a:endParaRPr>
          </a:p>
          <a:p>
            <a:r>
              <a:rPr lang="en-US" sz="1400" dirty="0" smtClean="0">
                <a:latin typeface="Arial"/>
                <a:cs typeface="Arial"/>
              </a:rPr>
              <a:t>Yamazaki</a:t>
            </a:r>
            <a:r>
              <a:rPr lang="en-US" sz="1400" dirty="0">
                <a:latin typeface="Arial"/>
                <a:cs typeface="Arial"/>
              </a:rPr>
              <a:t>, A., J. Inoue, K. </a:t>
            </a:r>
            <a:r>
              <a:rPr lang="en-US" sz="1400" dirty="0" err="1">
                <a:latin typeface="Arial"/>
                <a:cs typeface="Arial"/>
              </a:rPr>
              <a:t>Dethloff</a:t>
            </a:r>
            <a:r>
              <a:rPr lang="en-US" sz="1400" dirty="0">
                <a:latin typeface="Arial"/>
                <a:cs typeface="Arial"/>
              </a:rPr>
              <a:t>, M. </a:t>
            </a:r>
            <a:r>
              <a:rPr lang="en-US" sz="1400" dirty="0" err="1">
                <a:latin typeface="Arial"/>
                <a:cs typeface="Arial"/>
              </a:rPr>
              <a:t>Maturilli</a:t>
            </a:r>
            <a:r>
              <a:rPr lang="en-US" sz="1400" dirty="0">
                <a:latin typeface="Arial"/>
                <a:cs typeface="Arial"/>
              </a:rPr>
              <a:t>, and G. </a:t>
            </a:r>
            <a:r>
              <a:rPr lang="en-US" sz="1400" dirty="0" err="1">
                <a:latin typeface="Arial"/>
                <a:cs typeface="Arial"/>
              </a:rPr>
              <a:t>König-Langlo</a:t>
            </a:r>
            <a:r>
              <a:rPr lang="en-US" sz="1400" dirty="0">
                <a:latin typeface="Arial"/>
                <a:cs typeface="Arial"/>
              </a:rPr>
              <a:t>, 2015: Impact of </a:t>
            </a:r>
            <a:r>
              <a:rPr lang="en-US" sz="1400" dirty="0" smtClean="0">
                <a:latin typeface="Arial"/>
                <a:cs typeface="Arial"/>
              </a:rPr>
              <a:t>radiosonde </a:t>
            </a:r>
          </a:p>
          <a:p>
            <a:pPr marL="0" indent="0">
              <a:buNone/>
            </a:pPr>
            <a:r>
              <a:rPr lang="en-US" sz="1400" dirty="0">
                <a:latin typeface="Arial"/>
                <a:cs typeface="Arial"/>
              </a:rPr>
              <a:t>	</a:t>
            </a:r>
            <a:r>
              <a:rPr lang="en-US" sz="1400" dirty="0" smtClean="0">
                <a:latin typeface="Arial"/>
                <a:cs typeface="Arial"/>
              </a:rPr>
              <a:t>    observations </a:t>
            </a:r>
            <a:r>
              <a:rPr lang="en-US" sz="1400" dirty="0">
                <a:latin typeface="Arial"/>
                <a:cs typeface="Arial"/>
              </a:rPr>
              <a:t>on forecasting summertime arctic cyclone formation. </a:t>
            </a:r>
            <a:r>
              <a:rPr lang="en-US" sz="1400" i="1" dirty="0">
                <a:latin typeface="Arial"/>
                <a:cs typeface="Arial"/>
              </a:rPr>
              <a:t>J. </a:t>
            </a:r>
            <a:r>
              <a:rPr lang="en-US" sz="1400" i="1" dirty="0" err="1" smtClean="0">
                <a:latin typeface="Arial"/>
                <a:cs typeface="Arial"/>
              </a:rPr>
              <a:t>Geophys</a:t>
            </a:r>
            <a:r>
              <a:rPr lang="en-US" sz="1400" i="1" dirty="0">
                <a:latin typeface="Arial"/>
                <a:cs typeface="Arial"/>
              </a:rPr>
              <a:t>. Res. Atmos.,</a:t>
            </a:r>
            <a:r>
              <a:rPr lang="en-US" sz="1400" dirty="0">
                <a:latin typeface="Arial"/>
                <a:cs typeface="Arial"/>
              </a:rPr>
              <a:t> </a:t>
            </a:r>
            <a:r>
              <a:rPr lang="en-US" sz="1400" b="1" dirty="0">
                <a:latin typeface="Arial"/>
                <a:cs typeface="Arial"/>
              </a:rPr>
              <a:t>120,</a:t>
            </a:r>
            <a:r>
              <a:rPr lang="en-US" sz="1400" dirty="0">
                <a:latin typeface="Arial"/>
                <a:cs typeface="Arial"/>
              </a:rPr>
              <a:t> 	</a:t>
            </a:r>
            <a:r>
              <a:rPr lang="en-US" sz="1400" dirty="0" smtClean="0">
                <a:latin typeface="Arial"/>
                <a:cs typeface="Arial"/>
              </a:rPr>
              <a:t>  </a:t>
            </a:r>
            <a:r>
              <a:rPr lang="en-US" sz="1400" dirty="0">
                <a:latin typeface="Arial"/>
                <a:cs typeface="Arial"/>
              </a:rPr>
              <a:t> </a:t>
            </a:r>
            <a:r>
              <a:rPr lang="en-US" sz="1400" dirty="0" smtClean="0">
                <a:latin typeface="Arial"/>
                <a:cs typeface="Arial"/>
              </a:rPr>
              <a:t>3249</a:t>
            </a:r>
            <a:r>
              <a:rPr lang="en-US" sz="1400" dirty="0">
                <a:latin typeface="Arial"/>
                <a:cs typeface="Arial"/>
              </a:rPr>
              <a:t>–3273.</a:t>
            </a:r>
          </a:p>
          <a:p>
            <a:r>
              <a:rPr lang="en-US" sz="1400" dirty="0" err="1">
                <a:latin typeface="Arial"/>
                <a:cs typeface="Arial"/>
              </a:rPr>
              <a:t>Yanase</a:t>
            </a:r>
            <a:r>
              <a:rPr lang="en-US" sz="1400" dirty="0">
                <a:latin typeface="Arial"/>
                <a:cs typeface="Arial"/>
              </a:rPr>
              <a:t>, W., and H. </a:t>
            </a:r>
            <a:r>
              <a:rPr lang="en-US" sz="1400" dirty="0" err="1">
                <a:latin typeface="Arial"/>
                <a:cs typeface="Arial"/>
              </a:rPr>
              <a:t>Niino</a:t>
            </a:r>
            <a:r>
              <a:rPr lang="en-US" sz="1400" dirty="0">
                <a:latin typeface="Arial"/>
                <a:cs typeface="Arial"/>
              </a:rPr>
              <a:t>, 2007: Dependence of polar low development on baroclinicity and </a:t>
            </a:r>
          </a:p>
          <a:p>
            <a:pPr marL="0" indent="0">
              <a:buNone/>
            </a:pPr>
            <a:r>
              <a:rPr lang="en-US" sz="1400" dirty="0">
                <a:latin typeface="Arial"/>
                <a:cs typeface="Arial"/>
              </a:rPr>
              <a:t>	</a:t>
            </a:r>
            <a:r>
              <a:rPr lang="en-US" sz="1400" dirty="0" smtClean="0">
                <a:latin typeface="Arial"/>
                <a:cs typeface="Arial"/>
              </a:rPr>
              <a:t>    physical </a:t>
            </a:r>
            <a:r>
              <a:rPr lang="en-US" sz="1400" dirty="0">
                <a:latin typeface="Arial"/>
                <a:cs typeface="Arial"/>
              </a:rPr>
              <a:t>processes: An idealized high-resolution numerical experiment. </a:t>
            </a:r>
            <a:r>
              <a:rPr lang="en-US" sz="1400" i="1" dirty="0">
                <a:latin typeface="Arial"/>
                <a:cs typeface="Arial"/>
              </a:rPr>
              <a:t>J. Atmos. Sci., </a:t>
            </a:r>
            <a:r>
              <a:rPr lang="en-US" sz="1400" b="1" dirty="0" smtClean="0">
                <a:latin typeface="Arial"/>
                <a:cs typeface="Arial"/>
              </a:rPr>
              <a:t>64</a:t>
            </a:r>
            <a:r>
              <a:rPr lang="en-US" sz="1400" b="1" dirty="0">
                <a:latin typeface="Arial"/>
                <a:cs typeface="Arial"/>
              </a:rPr>
              <a:t>,</a:t>
            </a:r>
            <a:r>
              <a:rPr lang="en-US" sz="1400" dirty="0">
                <a:latin typeface="Arial"/>
                <a:cs typeface="Arial"/>
              </a:rPr>
              <a:t> 3044</a:t>
            </a:r>
            <a:r>
              <a:rPr lang="en-US" sz="1400" dirty="0" smtClean="0">
                <a:latin typeface="Arial"/>
                <a:cs typeface="Arial"/>
              </a:rPr>
              <a:t>–	 </a:t>
            </a:r>
            <a:r>
              <a:rPr lang="en-US" sz="1400" dirty="0">
                <a:latin typeface="Arial"/>
                <a:cs typeface="Arial"/>
              </a:rPr>
              <a:t> </a:t>
            </a:r>
            <a:r>
              <a:rPr lang="en-US" sz="1400" dirty="0" smtClean="0">
                <a:latin typeface="Arial"/>
                <a:cs typeface="Arial"/>
              </a:rPr>
              <a:t> 3067</a:t>
            </a:r>
            <a:r>
              <a:rPr lang="en-US" sz="1400" dirty="0">
                <a:latin typeface="Arial"/>
                <a:cs typeface="Arial"/>
              </a:rPr>
              <a:t>.</a:t>
            </a:r>
          </a:p>
          <a:p>
            <a:r>
              <a:rPr lang="en-US" sz="1400" dirty="0">
                <a:latin typeface="Arial"/>
                <a:cs typeface="Arial"/>
              </a:rPr>
              <a:t>——, ——, S. I. Watanabe, K. Hodges, M. Zahn, T. Spengler, and I. A. </a:t>
            </a:r>
            <a:r>
              <a:rPr lang="en-US" sz="1400" dirty="0" err="1">
                <a:latin typeface="Arial"/>
                <a:cs typeface="Arial"/>
              </a:rPr>
              <a:t>Gurvich</a:t>
            </a:r>
            <a:r>
              <a:rPr lang="en-US" sz="1400" dirty="0">
                <a:latin typeface="Arial"/>
                <a:cs typeface="Arial"/>
              </a:rPr>
              <a:t>, 2016: </a:t>
            </a:r>
          </a:p>
          <a:p>
            <a:pPr marL="0" indent="0">
              <a:buNone/>
            </a:pPr>
            <a:r>
              <a:rPr lang="en-US" sz="1400" dirty="0">
                <a:latin typeface="Arial"/>
                <a:cs typeface="Arial"/>
              </a:rPr>
              <a:t>	</a:t>
            </a:r>
            <a:r>
              <a:rPr lang="en-US" sz="1400" dirty="0" smtClean="0">
                <a:latin typeface="Arial"/>
                <a:cs typeface="Arial"/>
              </a:rPr>
              <a:t>    Climatology </a:t>
            </a:r>
            <a:r>
              <a:rPr lang="en-US" sz="1400" dirty="0">
                <a:latin typeface="Arial"/>
                <a:cs typeface="Arial"/>
              </a:rPr>
              <a:t>of polar lows over the Sea of Japan using the JRA-55 reanalysis. </a:t>
            </a:r>
            <a:r>
              <a:rPr lang="en-US" sz="1400" i="1" dirty="0">
                <a:latin typeface="Arial"/>
                <a:cs typeface="Arial"/>
              </a:rPr>
              <a:t>J. Climate,</a:t>
            </a:r>
            <a:r>
              <a:rPr lang="en-US" sz="1400" dirty="0">
                <a:latin typeface="Arial"/>
                <a:cs typeface="Arial"/>
              </a:rPr>
              <a:t> </a:t>
            </a:r>
            <a:r>
              <a:rPr lang="en-US" sz="1400" b="1" dirty="0">
                <a:latin typeface="Arial"/>
                <a:cs typeface="Arial"/>
              </a:rPr>
              <a:t>29,</a:t>
            </a:r>
            <a:r>
              <a:rPr lang="en-US" sz="1400" dirty="0">
                <a:latin typeface="Arial"/>
                <a:cs typeface="Arial"/>
              </a:rPr>
              <a:t> 419</a:t>
            </a:r>
            <a:r>
              <a:rPr lang="en-US" sz="1400" dirty="0" smtClean="0">
                <a:latin typeface="Arial"/>
                <a:cs typeface="Arial"/>
              </a:rPr>
              <a:t>–	    437.</a:t>
            </a:r>
          </a:p>
          <a:p>
            <a:r>
              <a:rPr lang="en-US" sz="1400" dirty="0">
                <a:latin typeface="Arial"/>
                <a:cs typeface="Arial"/>
              </a:rPr>
              <a:t>Zhang, J., R. Lindsay, A. </a:t>
            </a:r>
            <a:r>
              <a:rPr lang="en-US" sz="1400" dirty="0" err="1">
                <a:latin typeface="Arial"/>
                <a:cs typeface="Arial"/>
              </a:rPr>
              <a:t>Schweiger</a:t>
            </a:r>
            <a:r>
              <a:rPr lang="en-US" sz="1400" dirty="0">
                <a:latin typeface="Arial"/>
                <a:cs typeface="Arial"/>
              </a:rPr>
              <a:t>, and M. Steele, 2013: The impact of an intense summer </a:t>
            </a:r>
          </a:p>
          <a:p>
            <a:pPr marL="0" indent="0">
              <a:buNone/>
            </a:pPr>
            <a:r>
              <a:rPr lang="en-US" sz="1400" dirty="0">
                <a:latin typeface="Arial"/>
                <a:cs typeface="Arial"/>
              </a:rPr>
              <a:t>	    cyclone on 2012 Arctic sea ice retreat. </a:t>
            </a:r>
            <a:r>
              <a:rPr lang="en-US" sz="1400" i="1" dirty="0" err="1">
                <a:latin typeface="Arial"/>
                <a:cs typeface="Arial"/>
              </a:rPr>
              <a:t>Geophys</a:t>
            </a:r>
            <a:r>
              <a:rPr lang="en-US" sz="1400" i="1" dirty="0">
                <a:latin typeface="Arial"/>
                <a:cs typeface="Arial"/>
              </a:rPr>
              <a:t>. </a:t>
            </a:r>
            <a:r>
              <a:rPr lang="hu-HU" sz="1400" i="1" dirty="0">
                <a:latin typeface="Arial"/>
                <a:cs typeface="Arial"/>
              </a:rPr>
              <a:t>Res. Lett.,</a:t>
            </a:r>
            <a:r>
              <a:rPr lang="hu-HU" sz="1400" dirty="0">
                <a:latin typeface="Arial"/>
                <a:cs typeface="Arial"/>
              </a:rPr>
              <a:t> </a:t>
            </a:r>
            <a:r>
              <a:rPr lang="hu-HU" sz="1400" b="1" dirty="0">
                <a:latin typeface="Arial"/>
                <a:cs typeface="Arial"/>
              </a:rPr>
              <a:t>40,</a:t>
            </a:r>
            <a:r>
              <a:rPr lang="hu-HU" sz="1400" dirty="0">
                <a:latin typeface="Arial"/>
                <a:cs typeface="Arial"/>
              </a:rPr>
              <a:t> 720–726</a:t>
            </a:r>
            <a:r>
              <a:rPr lang="hu-HU" sz="1400" dirty="0" smtClean="0">
                <a:latin typeface="Arial"/>
                <a:cs typeface="Arial"/>
              </a:rPr>
              <a:t>.</a:t>
            </a:r>
            <a:endParaRPr lang="en-US" sz="1400" dirty="0">
              <a:latin typeface="Arial"/>
              <a:cs typeface="Arial"/>
            </a:endParaRPr>
          </a:p>
          <a:p>
            <a:r>
              <a:rPr lang="en-US" sz="1400" dirty="0">
                <a:latin typeface="Arial"/>
                <a:cs typeface="Arial"/>
              </a:rPr>
              <a:t>Zhang, X., J. E. Walsh, J. Zhang, U. S. Bhatt, and M. Ikeda, 2004</a:t>
            </a:r>
            <a:r>
              <a:rPr lang="en-US" sz="1400" dirty="0" smtClean="0">
                <a:latin typeface="Arial"/>
                <a:cs typeface="Arial"/>
              </a:rPr>
              <a:t>: Climatology </a:t>
            </a:r>
            <a:r>
              <a:rPr lang="en-US" sz="1400" dirty="0">
                <a:latin typeface="Arial"/>
                <a:cs typeface="Arial"/>
              </a:rPr>
              <a:t>and </a:t>
            </a:r>
            <a:r>
              <a:rPr lang="en-US" sz="1400" dirty="0" err="1">
                <a:latin typeface="Arial"/>
                <a:cs typeface="Arial"/>
              </a:rPr>
              <a:t>interannual</a:t>
            </a:r>
            <a:r>
              <a:rPr lang="en-US" sz="1400" dirty="0">
                <a:latin typeface="Arial"/>
                <a:cs typeface="Arial"/>
              </a:rPr>
              <a:t> </a:t>
            </a:r>
            <a:endParaRPr lang="en-US" sz="1400" dirty="0" smtClean="0">
              <a:latin typeface="Arial"/>
              <a:cs typeface="Arial"/>
            </a:endParaRPr>
          </a:p>
          <a:p>
            <a:pPr marL="0" indent="0">
              <a:buNone/>
            </a:pPr>
            <a:r>
              <a:rPr lang="en-US" sz="1400" dirty="0">
                <a:latin typeface="Arial"/>
                <a:cs typeface="Arial"/>
              </a:rPr>
              <a:t>	</a:t>
            </a:r>
            <a:r>
              <a:rPr lang="en-US" sz="1400" dirty="0" smtClean="0">
                <a:latin typeface="Arial"/>
                <a:cs typeface="Arial"/>
              </a:rPr>
              <a:t>    variability </a:t>
            </a:r>
            <a:r>
              <a:rPr lang="en-US" sz="1400" dirty="0">
                <a:latin typeface="Arial"/>
                <a:cs typeface="Arial"/>
              </a:rPr>
              <a:t>of arctic cyclone activity</a:t>
            </a:r>
            <a:r>
              <a:rPr lang="en-US" sz="1400" dirty="0" smtClean="0">
                <a:latin typeface="Arial"/>
                <a:cs typeface="Arial"/>
              </a:rPr>
              <a:t>: 1948</a:t>
            </a:r>
            <a:r>
              <a:rPr lang="en-US" sz="1400" dirty="0">
                <a:latin typeface="Arial"/>
                <a:cs typeface="Arial"/>
              </a:rPr>
              <a:t>–2002. </a:t>
            </a:r>
            <a:r>
              <a:rPr lang="en-US" sz="1400" i="1" dirty="0">
                <a:latin typeface="Arial"/>
                <a:cs typeface="Arial"/>
              </a:rPr>
              <a:t>J. Climate, </a:t>
            </a:r>
            <a:r>
              <a:rPr lang="en-US" sz="1400" b="1" dirty="0">
                <a:latin typeface="Arial"/>
                <a:cs typeface="Arial"/>
              </a:rPr>
              <a:t>17,</a:t>
            </a:r>
            <a:r>
              <a:rPr lang="en-US" sz="1400" dirty="0">
                <a:latin typeface="Arial"/>
                <a:cs typeface="Arial"/>
              </a:rPr>
              <a:t> 2300–</a:t>
            </a:r>
            <a:r>
              <a:rPr lang="en-US" sz="1400" dirty="0" smtClean="0">
                <a:latin typeface="Arial"/>
                <a:cs typeface="Arial"/>
              </a:rPr>
              <a:t>2317.</a:t>
            </a:r>
          </a:p>
          <a:p>
            <a:pPr marL="0" indent="0">
              <a:buNone/>
            </a:pPr>
            <a:endParaRPr lang="en-US" sz="1400" dirty="0">
              <a:latin typeface="Arial"/>
              <a:cs typeface="Arial"/>
            </a:endParaRPr>
          </a:p>
          <a:p>
            <a:pPr>
              <a:spcBef>
                <a:spcPts val="0"/>
              </a:spcBef>
            </a:pPr>
            <a:endParaRPr lang="en-US" sz="1500" dirty="0" smtClean="0">
              <a:latin typeface="Arial"/>
              <a:cs typeface="Arial"/>
            </a:endParaRPr>
          </a:p>
          <a:p>
            <a:pPr>
              <a:spcBef>
                <a:spcPts val="0"/>
              </a:spcBef>
            </a:pPr>
            <a:endParaRPr lang="en-US" sz="1500" dirty="0">
              <a:latin typeface="Arial"/>
              <a:cs typeface="Arial"/>
            </a:endParaRPr>
          </a:p>
          <a:p>
            <a:pPr>
              <a:spcBef>
                <a:spcPts val="0"/>
              </a:spcBef>
            </a:pPr>
            <a:endParaRPr lang="en-US" sz="1500" dirty="0" smtClean="0">
              <a:solidFill>
                <a:srgbClr val="000000"/>
              </a:solidFill>
              <a:latin typeface="Arial"/>
              <a:ea typeface="Times New Roman"/>
              <a:cs typeface="Arial"/>
            </a:endParaRPr>
          </a:p>
          <a:p>
            <a:pPr marL="0" marR="0" indent="0">
              <a:spcBef>
                <a:spcPts val="0"/>
              </a:spcBef>
              <a:spcAft>
                <a:spcPts val="0"/>
              </a:spcAft>
              <a:buNone/>
            </a:pPr>
            <a:endParaRPr lang="en-US" sz="1500" dirty="0">
              <a:latin typeface="Arial"/>
              <a:ea typeface="Calibri"/>
              <a:cs typeface="Arial"/>
            </a:endParaRPr>
          </a:p>
          <a:p>
            <a:endParaRPr lang="en-US" sz="1500" dirty="0">
              <a:latin typeface="Arial"/>
              <a:cs typeface="Arial"/>
            </a:endParaRPr>
          </a:p>
          <a:p>
            <a:endParaRPr lang="en-US" sz="1400" dirty="0">
              <a:latin typeface="Arial"/>
              <a:cs typeface="Arial"/>
            </a:endParaRPr>
          </a:p>
          <a:p>
            <a:pPr marL="0" indent="0">
              <a:buNone/>
            </a:pPr>
            <a:endParaRPr lang="en-US" sz="1400" dirty="0"/>
          </a:p>
        </p:txBody>
      </p:sp>
    </p:spTree>
    <p:extLst>
      <p:ext uri="{BB962C8B-B14F-4D97-AF65-F5344CB8AC3E}">
        <p14:creationId xmlns:p14="http://schemas.microsoft.com/office/powerpoint/2010/main" val="2353717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318" y="4929335"/>
            <a:ext cx="8688217" cy="1710176"/>
          </a:xfrm>
        </p:spPr>
        <p:txBody>
          <a:bodyPr>
            <a:normAutofit/>
          </a:bodyPr>
          <a:lstStyle/>
          <a:p>
            <a:r>
              <a:rPr lang="en-US" sz="2200" dirty="0">
                <a:latin typeface="Arial"/>
                <a:cs typeface="Arial"/>
              </a:rPr>
              <a:t>Longwave radiative cooling </a:t>
            </a:r>
            <a:r>
              <a:rPr lang="en-US" sz="2200" dirty="0" smtClean="0">
                <a:latin typeface="Arial"/>
                <a:cs typeface="Arial"/>
              </a:rPr>
              <a:t>from </a:t>
            </a:r>
            <a:r>
              <a:rPr lang="en-US" sz="2200" dirty="0">
                <a:latin typeface="Arial"/>
                <a:cs typeface="Arial"/>
              </a:rPr>
              <a:t>surface snow and ice cover, as well as from ice crystals, condensate, and low-level clouds often found </a:t>
            </a:r>
            <a:r>
              <a:rPr lang="en-US" sz="2200" dirty="0" smtClean="0">
                <a:latin typeface="Arial"/>
                <a:cs typeface="Arial"/>
              </a:rPr>
              <a:t>in the </a:t>
            </a:r>
            <a:r>
              <a:rPr lang="en-US" sz="2200" dirty="0">
                <a:latin typeface="Arial"/>
                <a:cs typeface="Arial"/>
              </a:rPr>
              <a:t>Arctic </a:t>
            </a:r>
            <a:r>
              <a:rPr lang="en-US" sz="2200" dirty="0" smtClean="0">
                <a:latin typeface="Arial"/>
                <a:cs typeface="Arial"/>
              </a:rPr>
              <a:t>may lead to Arctic air mass formation (Curry 1983; Emanuel 2008)</a:t>
            </a:r>
          </a:p>
          <a:p>
            <a:endParaRPr lang="en-US" sz="2200" dirty="0">
              <a:latin typeface="Arial"/>
              <a:cs typeface="Arial"/>
            </a:endParaRPr>
          </a:p>
          <a:p>
            <a:endParaRPr lang="en-US" sz="2200" dirty="0" smtClean="0">
              <a:latin typeface="Arial"/>
              <a:cs typeface="Arial"/>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Formation of Arctic Air Masses</a:t>
            </a:r>
            <a:endParaRPr lang="en-US" sz="24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1-23 at 11.01.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52" y="707506"/>
            <a:ext cx="5352029" cy="3982906"/>
          </a:xfrm>
          <a:prstGeom prst="rect">
            <a:avLst/>
          </a:prstGeom>
        </p:spPr>
      </p:pic>
      <p:sp>
        <p:nvSpPr>
          <p:cNvPr id="7" name="Content Placeholder 2"/>
          <p:cNvSpPr txBox="1">
            <a:spLocks/>
          </p:cNvSpPr>
          <p:nvPr/>
        </p:nvSpPr>
        <p:spPr>
          <a:xfrm>
            <a:off x="5620306" y="1683272"/>
            <a:ext cx="3231363" cy="143528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Successive temperature soundings at Fairbanks, Alaska, in December 1961. Curves labeled with time in days relative to first sounding. Fig. 1 from Emanuel (2008), who adapted figure from Curry (1983).</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47150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4593" y="4511668"/>
            <a:ext cx="3691983" cy="149910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panose="020B0604020202020204" pitchFamily="34" charset="0"/>
                <a:cs typeface="Arial" panose="020B0604020202020204" pitchFamily="34" charset="0"/>
              </a:rPr>
              <a:t>Surface potential temperature (θ; K, thin contours) at 1200 UTC 18 February 1984. Near-surface winds shown by wind barbs where a full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and a half barb = 2.5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Numbers next to barbs represent potential temperature values. Figure 4 adapted from Shapiro et al. (1989).</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2" name="Picture 1" descr="Screen Shot 2018-01-19 at 8.31.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6" y="718634"/>
            <a:ext cx="3447812" cy="3700616"/>
          </a:xfrm>
          <a:prstGeom prst="rect">
            <a:avLst/>
          </a:prstGeom>
        </p:spPr>
      </p:pic>
      <p:pic>
        <p:nvPicPr>
          <p:cNvPr id="3" name="Picture 2" descr="Screen Shot 2018-01-19 at 8.30.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878" y="854913"/>
            <a:ext cx="5608546" cy="3563076"/>
          </a:xfrm>
          <a:prstGeom prst="rect">
            <a:avLst/>
          </a:prstGeom>
        </p:spPr>
      </p:pic>
      <p:sp>
        <p:nvSpPr>
          <p:cNvPr id="23" name="TextBox 22"/>
          <p:cNvSpPr txBox="1"/>
          <p:nvPr/>
        </p:nvSpPr>
        <p:spPr>
          <a:xfrm>
            <a:off x="1208301" y="2612870"/>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5" name="TextBox 24"/>
          <p:cNvSpPr txBox="1"/>
          <p:nvPr/>
        </p:nvSpPr>
        <p:spPr>
          <a:xfrm>
            <a:off x="1565442" y="1044738"/>
            <a:ext cx="646416"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cxnSp>
        <p:nvCxnSpPr>
          <p:cNvPr id="34" name="Straight Connector 33"/>
          <p:cNvCxnSpPr/>
          <p:nvPr/>
        </p:nvCxnSpPr>
        <p:spPr>
          <a:xfrm flipH="1">
            <a:off x="1450779" y="1454608"/>
            <a:ext cx="373380" cy="1254681"/>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963984" y="3894769"/>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4" name="TextBox 23"/>
          <p:cNvSpPr txBox="1"/>
          <p:nvPr/>
        </p:nvSpPr>
        <p:spPr>
          <a:xfrm>
            <a:off x="8610336" y="3896030"/>
            <a:ext cx="633958"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et al. (1989)</a:t>
            </a:r>
            <a:endParaRPr lang="en-US" sz="1800" dirty="0">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3872598" y="4471246"/>
            <a:ext cx="5167666"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Cross section of θ (K, thin contours) on 18 February 1984. Heavy dashed lines indicate frontal boundaries. Wind shown </a:t>
            </a:r>
            <a:r>
              <a:rPr lang="en-US" sz="1400" dirty="0">
                <a:solidFill>
                  <a:srgbClr val="000000"/>
                </a:solidFill>
                <a:latin typeface="Arial" panose="020B0604020202020204" pitchFamily="34" charset="0"/>
                <a:cs typeface="Arial" panose="020B0604020202020204" pitchFamily="34" charset="0"/>
              </a:rPr>
              <a:t>by wind </a:t>
            </a:r>
            <a:r>
              <a:rPr lang="en-US" sz="1400" dirty="0" smtClean="0">
                <a:solidFill>
                  <a:srgbClr val="000000"/>
                </a:solidFill>
                <a:latin typeface="Arial" panose="020B0604020202020204" pitchFamily="34" charset="0"/>
                <a:cs typeface="Arial" panose="020B0604020202020204" pitchFamily="34" charset="0"/>
              </a:rPr>
              <a:t>barbs, </a:t>
            </a:r>
            <a:r>
              <a:rPr lang="en-US" sz="1400" dirty="0">
                <a:solidFill>
                  <a:srgbClr val="000000"/>
                </a:solidFill>
                <a:latin typeface="Arial" panose="020B0604020202020204" pitchFamily="34" charset="0"/>
                <a:cs typeface="Arial" panose="020B0604020202020204" pitchFamily="34" charset="0"/>
              </a:rPr>
              <a:t>where a full barb = 5 m s</a:t>
            </a:r>
            <a:r>
              <a:rPr lang="en-US" sz="1400" baseline="30000" dirty="0">
                <a:solidFill>
                  <a:srgbClr val="000000"/>
                </a:solidFill>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 and a half barb = 2.5 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Figure 3 adapted from Shapiro et al. (1989).</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14" name="Straight Arrow Connector 13"/>
          <p:cNvCxnSpPr/>
          <p:nvPr/>
        </p:nvCxnSpPr>
        <p:spPr>
          <a:xfrm flipH="1" flipV="1">
            <a:off x="1866136" y="2693386"/>
            <a:ext cx="481696" cy="261372"/>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211858" y="2527474"/>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sp>
        <p:nvSpPr>
          <p:cNvPr id="16" name="TextBox 15"/>
          <p:cNvSpPr txBox="1"/>
          <p:nvPr/>
        </p:nvSpPr>
        <p:spPr>
          <a:xfrm>
            <a:off x="1824159" y="598461"/>
            <a:ext cx="1166463" cy="830997"/>
          </a:xfrm>
          <a:prstGeom prst="rect">
            <a:avLst/>
          </a:prstGeom>
          <a:noFill/>
        </p:spPr>
        <p:txBody>
          <a:bodyPr wrap="square" rtlCol="0">
            <a:spAutoFit/>
          </a:bodyPr>
          <a:lstStyle/>
          <a:p>
            <a:pPr algn="ctr"/>
            <a:r>
              <a:rPr lang="en-US" sz="2400" b="1" dirty="0" smtClean="0">
                <a:solidFill>
                  <a:srgbClr val="660066"/>
                </a:solidFill>
                <a:latin typeface="Arial"/>
                <a:cs typeface="Arial"/>
              </a:rPr>
              <a:t>Ice Edge</a:t>
            </a:r>
            <a:endParaRPr lang="en-US" sz="2400" dirty="0">
              <a:solidFill>
                <a:srgbClr val="660066"/>
              </a:solidFill>
              <a:latin typeface="Arial"/>
              <a:cs typeface="Arial"/>
            </a:endParaRPr>
          </a:p>
        </p:txBody>
      </p:sp>
      <p:cxnSp>
        <p:nvCxnSpPr>
          <p:cNvPr id="17" name="Straight Arrow Connector 16"/>
          <p:cNvCxnSpPr>
            <a:stCxn id="16" idx="2"/>
          </p:cNvCxnSpPr>
          <p:nvPr/>
        </p:nvCxnSpPr>
        <p:spPr>
          <a:xfrm flipH="1">
            <a:off x="2353247" y="1429458"/>
            <a:ext cx="54144" cy="431617"/>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4483518" y="2954758"/>
            <a:ext cx="192391" cy="768894"/>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040271" y="2197371"/>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spTree>
    <p:extLst>
      <p:ext uri="{BB962C8B-B14F-4D97-AF65-F5344CB8AC3E}">
        <p14:creationId xmlns:p14="http://schemas.microsoft.com/office/powerpoint/2010/main" val="15096934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1-19 at 9.02.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1" y="758718"/>
            <a:ext cx="5685582" cy="348671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Arctic Front Examples</a:t>
            </a:r>
            <a:endParaRPr lang="en-US" sz="24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1-19 at 8.31.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4" y="718634"/>
            <a:ext cx="3447812" cy="3700616"/>
          </a:xfrm>
          <a:prstGeom prst="rect">
            <a:avLst/>
          </a:prstGeom>
        </p:spPr>
      </p:pic>
      <p:sp>
        <p:nvSpPr>
          <p:cNvPr id="23" name="TextBox 22"/>
          <p:cNvSpPr txBox="1"/>
          <p:nvPr/>
        </p:nvSpPr>
        <p:spPr>
          <a:xfrm>
            <a:off x="1120290" y="2575145"/>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5" name="TextBox 24"/>
          <p:cNvSpPr txBox="1"/>
          <p:nvPr/>
        </p:nvSpPr>
        <p:spPr>
          <a:xfrm>
            <a:off x="1392449" y="1981176"/>
            <a:ext cx="646416"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cxnSp>
        <p:nvCxnSpPr>
          <p:cNvPr id="34" name="Straight Connector 33"/>
          <p:cNvCxnSpPr/>
          <p:nvPr/>
        </p:nvCxnSpPr>
        <p:spPr>
          <a:xfrm flipH="1">
            <a:off x="1400487" y="2411428"/>
            <a:ext cx="247262" cy="297861"/>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952016" y="3891634"/>
            <a:ext cx="320730" cy="523220"/>
          </a:xfrm>
          <a:prstGeom prst="rect">
            <a:avLst/>
          </a:prstGeom>
          <a:noFill/>
        </p:spPr>
        <p:txBody>
          <a:bodyPr wrap="square" rtlCol="0">
            <a:spAutoFit/>
          </a:bodyPr>
          <a:lstStyle/>
          <a:p>
            <a:pPr algn="ctr"/>
            <a:r>
              <a:rPr lang="en-US" sz="2800" b="1" dirty="0" smtClean="0">
                <a:solidFill>
                  <a:srgbClr val="FF0000"/>
                </a:solidFill>
                <a:latin typeface="Arial"/>
                <a:cs typeface="Arial"/>
              </a:rPr>
              <a:t>A</a:t>
            </a:r>
            <a:endParaRPr lang="en-US" sz="2800" dirty="0">
              <a:solidFill>
                <a:srgbClr val="FF0000"/>
              </a:solidFill>
              <a:latin typeface="Arial"/>
              <a:cs typeface="Arial"/>
            </a:endParaRPr>
          </a:p>
        </p:txBody>
      </p:sp>
      <p:sp>
        <p:nvSpPr>
          <p:cNvPr id="24" name="TextBox 23"/>
          <p:cNvSpPr txBox="1"/>
          <p:nvPr/>
        </p:nvSpPr>
        <p:spPr>
          <a:xfrm>
            <a:off x="8506504" y="3891634"/>
            <a:ext cx="633958" cy="523220"/>
          </a:xfrm>
          <a:prstGeom prst="rect">
            <a:avLst/>
          </a:prstGeom>
          <a:noFill/>
        </p:spPr>
        <p:txBody>
          <a:bodyPr wrap="square" rtlCol="0">
            <a:spAutoFit/>
          </a:bodyPr>
          <a:lstStyle/>
          <a:p>
            <a:pPr algn="ctr"/>
            <a:r>
              <a:rPr lang="en-US" sz="2800" b="1" dirty="0" smtClean="0">
                <a:solidFill>
                  <a:srgbClr val="FF0000"/>
                </a:solidFill>
                <a:latin typeface="Arial"/>
                <a:cs typeface="Arial"/>
              </a:rPr>
              <a:t>B</a:t>
            </a:r>
            <a:endParaRPr lang="en-US" sz="2800" dirty="0">
              <a:solidFill>
                <a:srgbClr val="FF0000"/>
              </a:solidFill>
              <a:latin typeface="Arial"/>
              <a:cs typeface="Arial"/>
            </a:endParaRPr>
          </a:p>
        </p:txBody>
      </p:sp>
      <p:sp>
        <p:nvSpPr>
          <p:cNvPr id="37"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et al. (1989)</a:t>
            </a:r>
            <a:endParaRPr lang="en-US" sz="1800" dirty="0">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3746868" y="4436218"/>
            <a:ext cx="5375677" cy="9567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Cross section of θ (K, thin contours) on 18 February 1984. Heavy dashed lines indicate frontal boundaries. Wind shown </a:t>
            </a:r>
            <a:r>
              <a:rPr lang="en-US" sz="1400" dirty="0">
                <a:solidFill>
                  <a:srgbClr val="000000"/>
                </a:solidFill>
                <a:latin typeface="Arial" panose="020B0604020202020204" pitchFamily="34" charset="0"/>
                <a:cs typeface="Arial" panose="020B0604020202020204" pitchFamily="34" charset="0"/>
              </a:rPr>
              <a:t>by wind </a:t>
            </a:r>
            <a:r>
              <a:rPr lang="en-US" sz="1400" dirty="0" smtClean="0">
                <a:solidFill>
                  <a:srgbClr val="000000"/>
                </a:solidFill>
                <a:latin typeface="Arial" panose="020B0604020202020204" pitchFamily="34" charset="0"/>
                <a:cs typeface="Arial" panose="020B0604020202020204" pitchFamily="34" charset="0"/>
              </a:rPr>
              <a:t>barbs, </a:t>
            </a:r>
            <a:r>
              <a:rPr lang="en-US" sz="1400" dirty="0">
                <a:solidFill>
                  <a:srgbClr val="000000"/>
                </a:solidFill>
                <a:latin typeface="Arial" panose="020B0604020202020204" pitchFamily="34" charset="0"/>
                <a:cs typeface="Arial" panose="020B0604020202020204" pitchFamily="34" charset="0"/>
              </a:rPr>
              <a:t>where a full barb = 5 m s</a:t>
            </a:r>
            <a:r>
              <a:rPr lang="en-US" sz="1400" baseline="30000" dirty="0">
                <a:solidFill>
                  <a:srgbClr val="000000"/>
                </a:solidFill>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 and a half barb = 2.5 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Figure 5 adapted from Shapiro et al. (1989).</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14" name="Straight Arrow Connector 13"/>
          <p:cNvCxnSpPr/>
          <p:nvPr/>
        </p:nvCxnSpPr>
        <p:spPr>
          <a:xfrm flipH="1" flipV="1">
            <a:off x="1815844" y="2693386"/>
            <a:ext cx="481696" cy="261372"/>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61566" y="2527474"/>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sp>
        <p:nvSpPr>
          <p:cNvPr id="16" name="TextBox 15"/>
          <p:cNvSpPr txBox="1"/>
          <p:nvPr/>
        </p:nvSpPr>
        <p:spPr>
          <a:xfrm>
            <a:off x="1773867" y="598461"/>
            <a:ext cx="1166463" cy="830997"/>
          </a:xfrm>
          <a:prstGeom prst="rect">
            <a:avLst/>
          </a:prstGeom>
          <a:noFill/>
        </p:spPr>
        <p:txBody>
          <a:bodyPr wrap="square" rtlCol="0">
            <a:spAutoFit/>
          </a:bodyPr>
          <a:lstStyle/>
          <a:p>
            <a:pPr algn="ctr"/>
            <a:r>
              <a:rPr lang="en-US" sz="2400" b="1" dirty="0" smtClean="0">
                <a:solidFill>
                  <a:srgbClr val="660066"/>
                </a:solidFill>
                <a:latin typeface="Arial"/>
                <a:cs typeface="Arial"/>
              </a:rPr>
              <a:t>Ice Edge</a:t>
            </a:r>
            <a:endParaRPr lang="en-US" sz="2400" dirty="0">
              <a:solidFill>
                <a:srgbClr val="660066"/>
              </a:solidFill>
              <a:latin typeface="Arial"/>
              <a:cs typeface="Arial"/>
            </a:endParaRPr>
          </a:p>
        </p:txBody>
      </p:sp>
      <p:cxnSp>
        <p:nvCxnSpPr>
          <p:cNvPr id="17" name="Straight Arrow Connector 16"/>
          <p:cNvCxnSpPr/>
          <p:nvPr/>
        </p:nvCxnSpPr>
        <p:spPr>
          <a:xfrm flipH="1">
            <a:off x="2302955" y="1391733"/>
            <a:ext cx="54144" cy="519642"/>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Content Placeholder 2"/>
          <p:cNvSpPr txBox="1">
            <a:spLocks/>
          </p:cNvSpPr>
          <p:nvPr/>
        </p:nvSpPr>
        <p:spPr>
          <a:xfrm>
            <a:off x="4593" y="4511668"/>
            <a:ext cx="3691983" cy="149910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panose="020B0604020202020204" pitchFamily="34" charset="0"/>
                <a:cs typeface="Arial" panose="020B0604020202020204" pitchFamily="34" charset="0"/>
              </a:rPr>
              <a:t>Surface potential temperature (θ; K, thin contours) at 1200 UTC 18 February 1984. Near-surface winds shown by wind barbs where a full barb = 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and a half barb = 2.5 m s</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Numbers next to barbs represent potential temperature values. Figure 4 adapted from Shapiro et al. (1989).</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21" name="TextBox 20"/>
          <p:cNvSpPr txBox="1"/>
          <p:nvPr/>
        </p:nvSpPr>
        <p:spPr>
          <a:xfrm>
            <a:off x="3952016" y="1884566"/>
            <a:ext cx="1166463" cy="830997"/>
          </a:xfrm>
          <a:prstGeom prst="rect">
            <a:avLst/>
          </a:prstGeom>
          <a:noFill/>
        </p:spPr>
        <p:txBody>
          <a:bodyPr wrap="square" rtlCol="0">
            <a:spAutoFit/>
          </a:bodyPr>
          <a:lstStyle/>
          <a:p>
            <a:pPr algn="ctr"/>
            <a:r>
              <a:rPr lang="en-US" sz="2400" b="1" dirty="0" smtClean="0">
                <a:solidFill>
                  <a:srgbClr val="0000FF"/>
                </a:solidFill>
                <a:latin typeface="Arial"/>
                <a:cs typeface="Arial"/>
              </a:rPr>
              <a:t>Arctic Front</a:t>
            </a:r>
            <a:endParaRPr lang="en-US" sz="2400" dirty="0">
              <a:solidFill>
                <a:srgbClr val="0000FF"/>
              </a:solidFill>
              <a:latin typeface="Arial"/>
              <a:cs typeface="Arial"/>
            </a:endParaRPr>
          </a:p>
        </p:txBody>
      </p:sp>
      <p:cxnSp>
        <p:nvCxnSpPr>
          <p:cNvPr id="22" name="Straight Arrow Connector 21"/>
          <p:cNvCxnSpPr/>
          <p:nvPr/>
        </p:nvCxnSpPr>
        <p:spPr>
          <a:xfrm>
            <a:off x="4562758" y="2693386"/>
            <a:ext cx="309424" cy="931887"/>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42691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124019</TotalTime>
  <Words>6711</Words>
  <Application>Microsoft Macintosh PowerPoint</Application>
  <PresentationFormat>On-screen Show (4:3)</PresentationFormat>
  <Paragraphs>832</Paragraphs>
  <Slides>62</Slides>
  <Notes>62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The Structure and Evolution of Arctic Fronts and Their Role in the Development of Polar Lows and Arctic Cyclones</vt:lpstr>
      <vt:lpstr>What is an Arctic Front?</vt:lpstr>
      <vt:lpstr>What is an Arctic Front?</vt:lpstr>
      <vt:lpstr>What is an Arctic Front?</vt:lpstr>
      <vt:lpstr>What is an Arctic Front?</vt:lpstr>
      <vt:lpstr>What is an Arctic Front?</vt:lpstr>
      <vt:lpstr>Formation of Arctic Air Masses</vt:lpstr>
      <vt:lpstr>Arctic Front Examples</vt:lpstr>
      <vt:lpstr>Arctic Front Examples</vt:lpstr>
      <vt:lpstr>Arctic Front Examples</vt:lpstr>
      <vt:lpstr>Arctic Front Examples</vt:lpstr>
      <vt:lpstr>Arctic Front Examples</vt:lpstr>
      <vt:lpstr>Arctic Front Examples</vt:lpstr>
      <vt:lpstr>Arctic Front Examples</vt:lpstr>
      <vt:lpstr>Arctic Front Examples</vt:lpstr>
      <vt:lpstr>Arctic Front Examples</vt:lpstr>
      <vt:lpstr>Arctic Fronts and TPVs</vt:lpstr>
      <vt:lpstr>Arctic Fronts and TPVs</vt:lpstr>
      <vt:lpstr>Arctic Fronts and TPVs</vt:lpstr>
      <vt:lpstr>Arctic Front Examples</vt:lpstr>
      <vt:lpstr>Arctic Front Examples</vt:lpstr>
      <vt:lpstr>Arctic Front Examples</vt:lpstr>
      <vt:lpstr>Arctic Front Examples</vt:lpstr>
      <vt:lpstr>The Arctic Frontal Zone (AFZ)</vt:lpstr>
      <vt:lpstr>The AFZ</vt:lpstr>
      <vt:lpstr>The AFZ</vt:lpstr>
      <vt:lpstr>The AFZ</vt:lpstr>
      <vt:lpstr>The AFZ</vt:lpstr>
      <vt:lpstr>The AFZ</vt:lpstr>
      <vt:lpstr>The AFZ</vt:lpstr>
      <vt:lpstr>Polar Lows and Arctic Cyclones</vt:lpstr>
      <vt:lpstr>Polar Lows and Arctic Cyclones</vt:lpstr>
      <vt:lpstr>Polar Lows and Arctic Cyclones</vt:lpstr>
      <vt:lpstr>Polar Lows Types </vt:lpstr>
      <vt:lpstr>Polar Lows Locations </vt:lpstr>
      <vt:lpstr>Arctic Fronts and Polar Lows</vt:lpstr>
      <vt:lpstr>Arctic Front Examples</vt:lpstr>
      <vt:lpstr>Arctic Front Examples</vt:lpstr>
      <vt:lpstr>Arctic Fronts and Polar Lows</vt:lpstr>
      <vt:lpstr>Arctic Fronts and Polar Lows</vt:lpstr>
      <vt:lpstr>Arctic Front and Polar Lows</vt:lpstr>
      <vt:lpstr>Arctic Front and Polar Lows</vt:lpstr>
      <vt:lpstr>Arctic Front and Polar Lows</vt:lpstr>
      <vt:lpstr>Arctic Front and Polar Lows</vt:lpstr>
      <vt:lpstr>Arctic Front and Polar Lows</vt:lpstr>
      <vt:lpstr>Arctic Front and Polar Lows</vt:lpstr>
      <vt:lpstr>The AFZ</vt:lpstr>
      <vt:lpstr>The AFZ and Arctic Cyclones</vt:lpstr>
      <vt:lpstr>The AFZ and Arctic Cyclones</vt:lpstr>
      <vt:lpstr>The AFZ and Arctic Cyclones</vt:lpstr>
      <vt:lpstr>The Great Arctic Cyclone of August 2012 (AC12)</vt:lpstr>
      <vt:lpstr>TPV and Surface Cyclone Tracks for AC12 case</vt:lpstr>
      <vt:lpstr>Time mean conditions (1–6 Aug 2012)</vt:lpstr>
      <vt:lpstr>Arctic fronts in AC12 case?</vt:lpstr>
      <vt:lpstr>Another Arctic Cyclone Example</vt:lpstr>
      <vt:lpstr>Predictability and Representation</vt:lpstr>
      <vt:lpstr>Predictability and Representation</vt:lpstr>
      <vt:lpstr>Discussion Questions</vt:lpstr>
      <vt:lpstr>References </vt:lpstr>
      <vt:lpstr>References </vt:lpstr>
      <vt:lpstr>References </vt:lpstr>
      <vt:lpstr>References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Extreme Weather Events Originating from Tropopause Polar Vortex Interactions with the North Atlantic Jet Stream</dc:title>
  <dc:creator>Kevin Biernat</dc:creator>
  <cp:lastModifiedBy>Kevin Biernat</cp:lastModifiedBy>
  <cp:revision>1250</cp:revision>
  <dcterms:created xsi:type="dcterms:W3CDTF">2015-06-02T14:46:59Z</dcterms:created>
  <dcterms:modified xsi:type="dcterms:W3CDTF">2018-01-30T21:38:02Z</dcterms:modified>
</cp:coreProperties>
</file>