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2"/>
  </p:notesMasterIdLst>
  <p:sldIdLst>
    <p:sldId id="257" r:id="rId2"/>
    <p:sldId id="259" r:id="rId3"/>
    <p:sldId id="320" r:id="rId4"/>
    <p:sldId id="321" r:id="rId5"/>
    <p:sldId id="399" r:id="rId6"/>
    <p:sldId id="322" r:id="rId7"/>
    <p:sldId id="323" r:id="rId8"/>
    <p:sldId id="260" r:id="rId9"/>
    <p:sldId id="324" r:id="rId10"/>
    <p:sldId id="319" r:id="rId11"/>
    <p:sldId id="325" r:id="rId12"/>
    <p:sldId id="326" r:id="rId13"/>
    <p:sldId id="263" r:id="rId14"/>
    <p:sldId id="363" r:id="rId15"/>
    <p:sldId id="316" r:id="rId16"/>
    <p:sldId id="317" r:id="rId17"/>
    <p:sldId id="318" r:id="rId18"/>
    <p:sldId id="416" r:id="rId19"/>
    <p:sldId id="417" r:id="rId20"/>
    <p:sldId id="328" r:id="rId21"/>
    <p:sldId id="329" r:id="rId22"/>
    <p:sldId id="330" r:id="rId23"/>
    <p:sldId id="331" r:id="rId24"/>
    <p:sldId id="332" r:id="rId25"/>
    <p:sldId id="333" r:id="rId26"/>
    <p:sldId id="334" r:id="rId27"/>
    <p:sldId id="335" r:id="rId28"/>
    <p:sldId id="336" r:id="rId29"/>
    <p:sldId id="337" r:id="rId30"/>
    <p:sldId id="338" r:id="rId31"/>
    <p:sldId id="339" r:id="rId32"/>
    <p:sldId id="340" r:id="rId33"/>
    <p:sldId id="341" r:id="rId34"/>
    <p:sldId id="342" r:id="rId35"/>
    <p:sldId id="344" r:id="rId36"/>
    <p:sldId id="345" r:id="rId37"/>
    <p:sldId id="346" r:id="rId38"/>
    <p:sldId id="347" r:id="rId39"/>
    <p:sldId id="348" r:id="rId40"/>
    <p:sldId id="349" r:id="rId41"/>
    <p:sldId id="350" r:id="rId42"/>
    <p:sldId id="351" r:id="rId43"/>
    <p:sldId id="352" r:id="rId44"/>
    <p:sldId id="353" r:id="rId45"/>
    <p:sldId id="354" r:id="rId46"/>
    <p:sldId id="355" r:id="rId47"/>
    <p:sldId id="356" r:id="rId48"/>
    <p:sldId id="357" r:id="rId49"/>
    <p:sldId id="358" r:id="rId50"/>
    <p:sldId id="359" r:id="rId51"/>
    <p:sldId id="382" r:id="rId52"/>
    <p:sldId id="419" r:id="rId53"/>
    <p:sldId id="381" r:id="rId54"/>
    <p:sldId id="380" r:id="rId55"/>
    <p:sldId id="400" r:id="rId56"/>
    <p:sldId id="401" r:id="rId57"/>
    <p:sldId id="402" r:id="rId58"/>
    <p:sldId id="403" r:id="rId59"/>
    <p:sldId id="404" r:id="rId60"/>
    <p:sldId id="405" r:id="rId61"/>
    <p:sldId id="418" r:id="rId62"/>
    <p:sldId id="406" r:id="rId63"/>
    <p:sldId id="408" r:id="rId64"/>
    <p:sldId id="409" r:id="rId65"/>
    <p:sldId id="384" r:id="rId66"/>
    <p:sldId id="383" r:id="rId67"/>
    <p:sldId id="386" r:id="rId68"/>
    <p:sldId id="387" r:id="rId69"/>
    <p:sldId id="388" r:id="rId70"/>
    <p:sldId id="389" r:id="rId71"/>
    <p:sldId id="395" r:id="rId72"/>
    <p:sldId id="393" r:id="rId73"/>
    <p:sldId id="396" r:id="rId74"/>
    <p:sldId id="394" r:id="rId75"/>
    <p:sldId id="390" r:id="rId76"/>
    <p:sldId id="413" r:id="rId77"/>
    <p:sldId id="414" r:id="rId78"/>
    <p:sldId id="412" r:id="rId79"/>
    <p:sldId id="415" r:id="rId80"/>
    <p:sldId id="420"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8487"/>
    <a:srgbClr val="22CFFF"/>
    <a:srgbClr val="38EC30"/>
    <a:srgbClr val="33DB2D"/>
    <a:srgbClr val="2BFFFF"/>
    <a:srgbClr val="DC000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7" d="100"/>
          <a:sy n="97" d="100"/>
        </p:scale>
        <p:origin x="-102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notesMaster" Target="notesMasters/notesMaster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4C3BEE-20BD-7A45-8E4B-8F4C2E1FFC4F}" type="datetimeFigureOut">
              <a:rPr lang="en-US" smtClean="0"/>
              <a:t>4/29/18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37A230-956B-6645-A968-A4EE0A5C506E}" type="slidenum">
              <a:rPr lang="en-US" smtClean="0"/>
              <a:t>‹#›</a:t>
            </a:fld>
            <a:endParaRPr lang="en-US"/>
          </a:p>
        </p:txBody>
      </p:sp>
    </p:spTree>
    <p:extLst>
      <p:ext uri="{BB962C8B-B14F-4D97-AF65-F5344CB8AC3E}">
        <p14:creationId xmlns:p14="http://schemas.microsoft.com/office/powerpoint/2010/main" val="25964688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14</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15</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16</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17</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18</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19</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20</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21</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22</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24</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25</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26</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27</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28</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29</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30</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31</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32</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34</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35</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36</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37</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38</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39</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40</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41</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42</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44</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45</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46</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47</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48</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49</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50</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51</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52</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54</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55</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56</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57</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58</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59</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60</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61</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62</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63</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64</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69</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70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71</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72</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73</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74</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75</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76</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77</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78</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79</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80</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8</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9</a:t>
            </a:fld>
            <a:endParaRPr lang="en-US"/>
          </a:p>
        </p:txBody>
      </p:sp>
    </p:spTree>
    <p:extLst>
      <p:ext uri="{BB962C8B-B14F-4D97-AF65-F5344CB8AC3E}">
        <p14:creationId xmlns:p14="http://schemas.microsoft.com/office/powerpoint/2010/main" val="797896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4/29/18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396905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4/29/18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580181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4/29/18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1085923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4/29/18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891653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00D6F1-54CA-1A4F-8C66-2DFE7378633E}" type="datetimeFigureOut">
              <a:rPr lang="en-US" smtClean="0"/>
              <a:t>4/29/18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4075085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00D6F1-54CA-1A4F-8C66-2DFE7378633E}" type="datetimeFigureOut">
              <a:rPr lang="en-US" smtClean="0"/>
              <a:t>4/29/18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2917569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00D6F1-54CA-1A4F-8C66-2DFE7378633E}" type="datetimeFigureOut">
              <a:rPr lang="en-US" smtClean="0"/>
              <a:t>4/29/18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1920642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00D6F1-54CA-1A4F-8C66-2DFE7378633E}" type="datetimeFigureOut">
              <a:rPr lang="en-US" smtClean="0"/>
              <a:t>4/29/18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884149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00D6F1-54CA-1A4F-8C66-2DFE7378633E}" type="datetimeFigureOut">
              <a:rPr lang="en-US" smtClean="0"/>
              <a:t>4/29/18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2567438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00D6F1-54CA-1A4F-8C66-2DFE7378633E}" type="datetimeFigureOut">
              <a:rPr lang="en-US" smtClean="0"/>
              <a:t>4/29/18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247806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00D6F1-54CA-1A4F-8C66-2DFE7378633E}" type="datetimeFigureOut">
              <a:rPr lang="en-US" smtClean="0"/>
              <a:t>4/29/18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4245198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00D6F1-54CA-1A4F-8C66-2DFE7378633E}" type="datetimeFigureOut">
              <a:rPr lang="en-US" smtClean="0"/>
              <a:t>4/29/18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4B3B2-FB0E-4B41-A793-6CF3F50B11A1}" type="slidenum">
              <a:rPr lang="en-US" smtClean="0"/>
              <a:t>‹#›</a:t>
            </a:fld>
            <a:endParaRPr lang="en-US"/>
          </a:p>
        </p:txBody>
      </p:sp>
    </p:spTree>
    <p:extLst>
      <p:ext uri="{BB962C8B-B14F-4D97-AF65-F5344CB8AC3E}">
        <p14:creationId xmlns:p14="http://schemas.microsoft.com/office/powerpoint/2010/main" val="3998819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polarlow.met.no/stars-dat/"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github.com/nickszap/tpvTrack"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hyperlink" Target="http://polarlow.met.no/STARS-DAT/browser/view_stars-dat_4tiles.php" TargetMode="External"/><Relationship Id="rId6"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52.png"/><Relationship Id="rId5" Type="http://schemas.openxmlformats.org/officeDocument/2006/relationships/image" Target="../media/image55.png"/><Relationship Id="rId6"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52.png"/><Relationship Id="rId5" Type="http://schemas.openxmlformats.org/officeDocument/2006/relationships/image" Target="../media/image57.png"/><Relationship Id="rId6"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52.png"/><Relationship Id="rId5" Type="http://schemas.openxmlformats.org/officeDocument/2006/relationships/image" Target="../media/image59.png"/><Relationship Id="rId6"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52.png"/><Relationship Id="rId5" Type="http://schemas.openxmlformats.org/officeDocument/2006/relationships/image" Target="../media/image61.png"/><Relationship Id="rId6"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52.png"/><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17.png"/><Relationship Id="rId5" Type="http://schemas.openxmlformats.org/officeDocument/2006/relationships/image" Target="../media/image52.png"/><Relationship Id="rId6"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17.png"/><Relationship Id="rId5" Type="http://schemas.openxmlformats.org/officeDocument/2006/relationships/image" Target="../media/image52.png"/><Relationship Id="rId6"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17.png"/><Relationship Id="rId5" Type="http://schemas.openxmlformats.org/officeDocument/2006/relationships/image" Target="../media/image52.png"/><Relationship Id="rId6"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17.png"/><Relationship Id="rId5" Type="http://schemas.openxmlformats.org/officeDocument/2006/relationships/image" Target="../media/image52.png"/><Relationship Id="rId6"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17.png"/><Relationship Id="rId5" Type="http://schemas.openxmlformats.org/officeDocument/2006/relationships/image" Target="../media/image52.png"/><Relationship Id="rId6"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17.png"/><Relationship Id="rId5" Type="http://schemas.openxmlformats.org/officeDocument/2006/relationships/image" Target="../media/image52.png"/><Relationship Id="rId6"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17.png"/><Relationship Id="rId5" Type="http://schemas.openxmlformats.org/officeDocument/2006/relationships/image" Target="../media/image52.png"/><Relationship Id="rId6"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17.png"/><Relationship Id="rId5" Type="http://schemas.openxmlformats.org/officeDocument/2006/relationships/image" Target="../media/image52.png"/><Relationship Id="rId6"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17.png"/><Relationship Id="rId5" Type="http://schemas.openxmlformats.org/officeDocument/2006/relationships/image" Target="../media/image52.png"/><Relationship Id="rId6"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17.png"/><Relationship Id="rId7"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17.png"/><Relationship Id="rId7" Type="http://schemas.openxmlformats.org/officeDocument/2006/relationships/image" Target="../media/image92.png"/><Relationship Id="rId8"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1.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8.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9.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71.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 Id="rId7"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3.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png"/><Relationship Id="rId7"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19.png"/><Relationship Id="rId7"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65225"/>
            <a:ext cx="9135245" cy="1470025"/>
          </a:xfrm>
        </p:spPr>
        <p:txBody>
          <a:bodyPr>
            <a:noAutofit/>
          </a:bodyPr>
          <a:lstStyle/>
          <a:p>
            <a:r>
              <a:rPr lang="en-US" sz="3600" b="1" dirty="0">
                <a:solidFill>
                  <a:srgbClr val="FF0000"/>
                </a:solidFill>
                <a:latin typeface="Arial"/>
                <a:cs typeface="Arial"/>
              </a:rPr>
              <a:t>A Multiscale Analysis and Predictability Study of a Polar Low Linked to a </a:t>
            </a:r>
            <a:r>
              <a:rPr lang="en-US" sz="3600" b="1" dirty="0" smtClean="0">
                <a:solidFill>
                  <a:srgbClr val="FF0000"/>
                </a:solidFill>
                <a:latin typeface="Arial"/>
                <a:cs typeface="Arial"/>
              </a:rPr>
              <a:t>                   Tropopause Polar </a:t>
            </a:r>
            <a:r>
              <a:rPr lang="en-US" sz="3600" b="1" dirty="0">
                <a:solidFill>
                  <a:srgbClr val="FF0000"/>
                </a:solidFill>
                <a:latin typeface="Arial"/>
                <a:cs typeface="Arial"/>
              </a:rPr>
              <a:t>Vortex </a:t>
            </a:r>
            <a:endParaRPr lang="en-US" sz="3600" dirty="0">
              <a:solidFill>
                <a:srgbClr val="FF0000"/>
              </a:solidFill>
              <a:latin typeface="Arial"/>
              <a:cs typeface="Arial"/>
            </a:endParaRPr>
          </a:p>
        </p:txBody>
      </p:sp>
      <p:sp>
        <p:nvSpPr>
          <p:cNvPr id="3" name="Subtitle 2"/>
          <p:cNvSpPr>
            <a:spLocks noGrp="1"/>
          </p:cNvSpPr>
          <p:nvPr>
            <p:ph type="subTitle" idx="1"/>
          </p:nvPr>
        </p:nvSpPr>
        <p:spPr>
          <a:xfrm>
            <a:off x="-1" y="3006619"/>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Kevin A. Biernat</a:t>
            </a:r>
            <a:endParaRPr lang="en-US" sz="2400" b="1" i="1" dirty="0" smtClean="0">
              <a:solidFill>
                <a:schemeClr val="tx1"/>
              </a:solidFill>
              <a:latin typeface="Arial" panose="020B0604020202020204" pitchFamily="34" charset="0"/>
              <a:cs typeface="Arial" panose="020B0604020202020204" pitchFamily="34" charset="0"/>
            </a:endParaRP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SUNY</a:t>
            </a:r>
          </a:p>
          <a:p>
            <a:endParaRPr lang="en-US" sz="2000" i="1" dirty="0" smtClean="0">
              <a:solidFill>
                <a:schemeClr val="tx1"/>
              </a:solidFill>
              <a:latin typeface="Arial" panose="020B0604020202020204" pitchFamily="34" charset="0"/>
              <a:cs typeface="Arial" panose="020B0604020202020204" pitchFamily="34" charset="0"/>
            </a:endParaRPr>
          </a:p>
          <a:p>
            <a:r>
              <a:rPr lang="en-US" sz="2400" dirty="0" smtClean="0">
                <a:solidFill>
                  <a:srgbClr val="0000FF"/>
                </a:solidFill>
                <a:latin typeface="Arial" panose="020B0604020202020204" pitchFamily="34" charset="0"/>
                <a:cs typeface="Arial" panose="020B0604020202020204" pitchFamily="34" charset="0"/>
              </a:rPr>
              <a:t>ATM 631 Project Presentation</a:t>
            </a:r>
          </a:p>
          <a:p>
            <a:r>
              <a:rPr lang="en-US" sz="2400" dirty="0" smtClean="0">
                <a:solidFill>
                  <a:srgbClr val="0000FF"/>
                </a:solidFill>
                <a:latin typeface="Arial" panose="020B0604020202020204" pitchFamily="34" charset="0"/>
                <a:cs typeface="Arial" panose="020B0604020202020204" pitchFamily="34" charset="0"/>
              </a:rPr>
              <a:t>26 April 2018</a:t>
            </a:r>
          </a:p>
          <a:p>
            <a:endParaRPr lang="en-US" sz="2400" dirty="0" smtClean="0">
              <a:solidFill>
                <a:srgbClr val="0000FF"/>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390168"/>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435272"/>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12413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83334"/>
            <a:ext cx="8433053" cy="5042829"/>
          </a:xfrm>
        </p:spPr>
        <p:txBody>
          <a:bodyPr>
            <a:normAutofit/>
          </a:bodyPr>
          <a:lstStyle/>
          <a:p>
            <a:r>
              <a:rPr lang="en-US" sz="2400" dirty="0" smtClean="0">
                <a:latin typeface="Arial"/>
                <a:cs typeface="Arial"/>
              </a:rPr>
              <a:t>Polar lows obtained from Sea </a:t>
            </a:r>
            <a:r>
              <a:rPr lang="en-US" sz="2400" dirty="0">
                <a:latin typeface="Arial"/>
                <a:cs typeface="Arial"/>
              </a:rPr>
              <a:t>Surface Temperature and Altimeter Synergy for Improved Forecasting of Polar lows (STARS) database of polar lows in the Norwegian Sea and Barents Sea (</a:t>
            </a:r>
            <a:r>
              <a:rPr lang="en-US" sz="2400" dirty="0" err="1">
                <a:latin typeface="Arial"/>
                <a:cs typeface="Arial"/>
              </a:rPr>
              <a:t>Sætra</a:t>
            </a:r>
            <a:r>
              <a:rPr lang="en-US" sz="2400" dirty="0">
                <a:latin typeface="Arial"/>
                <a:cs typeface="Arial"/>
              </a:rPr>
              <a:t> et al. 2010</a:t>
            </a:r>
            <a:r>
              <a:rPr lang="en-US" sz="2400" dirty="0" smtClean="0">
                <a:latin typeface="Arial"/>
                <a:cs typeface="Arial"/>
              </a:rPr>
              <a:t>)</a:t>
            </a:r>
          </a:p>
          <a:p>
            <a:endParaRPr lang="en-US" sz="2400" dirty="0" smtClean="0">
              <a:latin typeface="Arial"/>
              <a:cs typeface="Arial"/>
            </a:endParaRPr>
          </a:p>
          <a:p>
            <a:r>
              <a:rPr lang="en-US" sz="2400" dirty="0">
                <a:latin typeface="Arial"/>
                <a:cs typeface="Arial"/>
              </a:rPr>
              <a:t>The STARS database covers the 2002–2011 period, for a total of 140 polar lows. </a:t>
            </a:r>
            <a:endParaRPr lang="en-US" sz="2400" dirty="0" smtClean="0">
              <a:latin typeface="Arial"/>
              <a:cs typeface="Arial"/>
            </a:endParaRPr>
          </a:p>
          <a:p>
            <a:endParaRPr lang="en-US" sz="2400" dirty="0">
              <a:latin typeface="Arial"/>
              <a:cs typeface="Arial"/>
            </a:endParaRPr>
          </a:p>
          <a:p>
            <a:pPr lvl="1"/>
            <a:r>
              <a:rPr lang="en-US" sz="2000" dirty="0" smtClean="0">
                <a:solidFill>
                  <a:srgbClr val="0000FF"/>
                </a:solidFill>
                <a:latin typeface="Arial"/>
                <a:cs typeface="Arial"/>
              </a:rPr>
              <a:t>Of </a:t>
            </a:r>
            <a:r>
              <a:rPr lang="en-US" sz="2000" dirty="0">
                <a:solidFill>
                  <a:srgbClr val="0000FF"/>
                </a:solidFill>
                <a:latin typeface="Arial"/>
                <a:cs typeface="Arial"/>
              </a:rPr>
              <a:t>the total 140 polar lows, 137 occur during the months of October–April, while 3 occur during September or </a:t>
            </a:r>
            <a:r>
              <a:rPr lang="en-US" sz="2000" dirty="0" smtClean="0">
                <a:solidFill>
                  <a:srgbClr val="0000FF"/>
                </a:solidFill>
                <a:latin typeface="Arial"/>
                <a:cs typeface="Arial"/>
              </a:rPr>
              <a:t>May </a:t>
            </a:r>
          </a:p>
          <a:p>
            <a:pPr lvl="1"/>
            <a:endParaRPr lang="en-US" sz="2000" dirty="0">
              <a:solidFill>
                <a:srgbClr val="0000FF"/>
              </a:solidFill>
              <a:latin typeface="Arial"/>
              <a:cs typeface="Arial"/>
            </a:endParaRPr>
          </a:p>
          <a:p>
            <a:pPr lvl="1"/>
            <a:r>
              <a:rPr lang="en-US" sz="2000" dirty="0" smtClean="0">
                <a:solidFill>
                  <a:srgbClr val="0000FF"/>
                </a:solidFill>
                <a:latin typeface="Arial"/>
                <a:cs typeface="Arial"/>
              </a:rPr>
              <a:t>The </a:t>
            </a:r>
            <a:r>
              <a:rPr lang="en-US" sz="2000" dirty="0">
                <a:solidFill>
                  <a:srgbClr val="0000FF"/>
                </a:solidFill>
                <a:latin typeface="Arial"/>
                <a:cs typeface="Arial"/>
              </a:rPr>
              <a:t>polar lows were identified and tracked hourly via manual inspection of satellite products and operational weather forecasts </a:t>
            </a:r>
          </a:p>
          <a:p>
            <a:endParaRPr lang="en-US" sz="2400" dirty="0">
              <a:latin typeface="Arial"/>
              <a:cs typeface="Arial"/>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a:t>
            </a:r>
            <a:endParaRPr lang="en-US" sz="2800" b="1" dirty="0">
              <a:solidFill>
                <a:srgbClr val="FF0000"/>
              </a:solidFill>
              <a:latin typeface="Arial" panose="020B0604020202020204" pitchFamily="34" charset="0"/>
              <a:cs typeface="Arial" panose="020B0604020202020204" pitchFamily="34" charset="0"/>
            </a:endParaRPr>
          </a:p>
        </p:txBody>
      </p:sp>
      <p:sp>
        <p:nvSpPr>
          <p:cNvPr id="7" name="Content Placeholder 2"/>
          <p:cNvSpPr txBox="1">
            <a:spLocks/>
          </p:cNvSpPr>
          <p:nvPr/>
        </p:nvSpPr>
        <p:spPr>
          <a:xfrm>
            <a:off x="-217100" y="6544959"/>
            <a:ext cx="9376509" cy="379061"/>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1200" dirty="0" smtClean="0">
                <a:solidFill>
                  <a:srgbClr val="000000"/>
                </a:solidFill>
                <a:latin typeface="Arial" panose="020B0604020202020204" pitchFamily="34" charset="0"/>
                <a:cs typeface="Arial" panose="020B0604020202020204" pitchFamily="34" charset="0"/>
              </a:rPr>
              <a:t>Link to STARS Database</a:t>
            </a:r>
            <a:r>
              <a:rPr lang="en-US" sz="1200" dirty="0">
                <a:solidFill>
                  <a:srgbClr val="000000"/>
                </a:solidFill>
                <a:latin typeface="Arial" panose="020B0604020202020204" pitchFamily="34" charset="0"/>
                <a:cs typeface="Arial" panose="020B0604020202020204" pitchFamily="34" charset="0"/>
              </a:rPr>
              <a:t>: </a:t>
            </a:r>
            <a:r>
              <a:rPr lang="en-US" sz="1200" dirty="0">
                <a:solidFill>
                  <a:srgbClr val="000000"/>
                </a:solidFill>
                <a:latin typeface="Arial" panose="020B0604020202020204" pitchFamily="34" charset="0"/>
                <a:cs typeface="Arial" panose="020B0604020202020204" pitchFamily="34" charset="0"/>
                <a:hlinkClick r:id="rId2"/>
              </a:rPr>
              <a:t>http://</a:t>
            </a:r>
            <a:r>
              <a:rPr lang="en-US" sz="1200" dirty="0" err="1">
                <a:solidFill>
                  <a:srgbClr val="000000"/>
                </a:solidFill>
                <a:latin typeface="Arial" panose="020B0604020202020204" pitchFamily="34" charset="0"/>
                <a:cs typeface="Arial" panose="020B0604020202020204" pitchFamily="34" charset="0"/>
                <a:hlinkClick r:id="rId2"/>
              </a:rPr>
              <a:t>polarlow.met.no</a:t>
            </a:r>
            <a:r>
              <a:rPr lang="en-US" sz="1200" dirty="0">
                <a:solidFill>
                  <a:srgbClr val="000000"/>
                </a:solidFill>
                <a:latin typeface="Arial" panose="020B0604020202020204" pitchFamily="34" charset="0"/>
                <a:cs typeface="Arial" panose="020B0604020202020204" pitchFamily="34" charset="0"/>
                <a:hlinkClick r:id="rId2"/>
              </a:rPr>
              <a:t>/stars-</a:t>
            </a:r>
            <a:r>
              <a:rPr lang="en-US" sz="1200" dirty="0" err="1">
                <a:solidFill>
                  <a:srgbClr val="000000"/>
                </a:solidFill>
                <a:latin typeface="Arial" panose="020B0604020202020204" pitchFamily="34" charset="0"/>
                <a:cs typeface="Arial" panose="020B0604020202020204" pitchFamily="34" charset="0"/>
                <a:hlinkClick r:id="rId2"/>
              </a:rPr>
              <a:t>dat</a:t>
            </a:r>
            <a:r>
              <a:rPr lang="en-US" sz="1200" dirty="0" smtClean="0">
                <a:solidFill>
                  <a:srgbClr val="000000"/>
                </a:solidFill>
                <a:latin typeface="Arial" panose="020B0604020202020204" pitchFamily="34" charset="0"/>
                <a:cs typeface="Arial" panose="020B0604020202020204" pitchFamily="34" charset="0"/>
                <a:hlinkClick r:id="rId2"/>
              </a:rPr>
              <a:t>/</a:t>
            </a:r>
            <a:endParaRPr lang="en-US" sz="1200" dirty="0" smtClean="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638152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83334"/>
            <a:ext cx="8433053" cy="5042829"/>
          </a:xfrm>
        </p:spPr>
        <p:txBody>
          <a:bodyPr>
            <a:normAutofit/>
          </a:bodyPr>
          <a:lstStyle/>
          <a:p>
            <a:r>
              <a:rPr lang="en-US" sz="2400" dirty="0" smtClean="0">
                <a:latin typeface="Arial"/>
                <a:cs typeface="Arial"/>
              </a:rPr>
              <a:t>The STARS database was compared to an existing 1979</a:t>
            </a:r>
            <a:r>
              <a:rPr lang="en-US" sz="2400" dirty="0">
                <a:latin typeface="Arial"/>
                <a:cs typeface="Arial"/>
              </a:rPr>
              <a:t>–2015 database of TPVs constructed using the ERA-</a:t>
            </a:r>
            <a:r>
              <a:rPr lang="en-US" sz="2400" dirty="0" smtClean="0">
                <a:latin typeface="Arial"/>
                <a:cs typeface="Arial"/>
              </a:rPr>
              <a:t>Interim</a:t>
            </a:r>
          </a:p>
          <a:p>
            <a:endParaRPr lang="en-US" sz="2400" dirty="0">
              <a:solidFill>
                <a:srgbClr val="0000FF"/>
              </a:solidFill>
              <a:latin typeface="Arial"/>
              <a:cs typeface="Arial"/>
            </a:endParaRPr>
          </a:p>
          <a:p>
            <a:r>
              <a:rPr lang="en-US" sz="2400" dirty="0">
                <a:latin typeface="Arial"/>
                <a:cs typeface="Arial"/>
              </a:rPr>
              <a:t>In order to determine which polar lows </a:t>
            </a:r>
            <a:r>
              <a:rPr lang="en-US" sz="2400" dirty="0" smtClean="0">
                <a:latin typeface="Arial"/>
                <a:cs typeface="Arial"/>
              </a:rPr>
              <a:t>may be </a:t>
            </a:r>
            <a:r>
              <a:rPr lang="en-US" sz="2400" dirty="0">
                <a:latin typeface="Arial"/>
                <a:cs typeface="Arial"/>
              </a:rPr>
              <a:t>linked to TPVs, polar lows were required to be located within a certain distance threshold of at least one TPV </a:t>
            </a:r>
            <a:r>
              <a:rPr lang="en-US" sz="2400" dirty="0" smtClean="0">
                <a:latin typeface="Arial"/>
                <a:cs typeface="Arial"/>
              </a:rPr>
              <a:t>at any point in the lifetime </a:t>
            </a:r>
            <a:r>
              <a:rPr lang="en-US" sz="2400" dirty="0">
                <a:latin typeface="Arial"/>
                <a:cs typeface="Arial"/>
              </a:rPr>
              <a:t>of </a:t>
            </a:r>
            <a:r>
              <a:rPr lang="en-US" sz="2400" dirty="0" smtClean="0">
                <a:latin typeface="Arial"/>
                <a:cs typeface="Arial"/>
              </a:rPr>
              <a:t>the </a:t>
            </a:r>
            <a:r>
              <a:rPr lang="en-US" sz="2400" dirty="0">
                <a:latin typeface="Arial"/>
                <a:cs typeface="Arial"/>
              </a:rPr>
              <a:t>polar low </a:t>
            </a:r>
            <a:endParaRPr lang="en-US" sz="2400" dirty="0">
              <a:solidFill>
                <a:srgbClr val="0000FF"/>
              </a:solidFill>
              <a:latin typeface="Arial"/>
              <a:cs typeface="Arial"/>
            </a:endParaRPr>
          </a:p>
          <a:p>
            <a:endParaRPr lang="en-US" sz="2400" dirty="0" smtClean="0">
              <a:latin typeface="Arial"/>
              <a:cs typeface="Arial"/>
            </a:endParaRPr>
          </a:p>
          <a:p>
            <a:r>
              <a:rPr lang="en-US" sz="2400" dirty="0">
                <a:latin typeface="Arial"/>
                <a:cs typeface="Arial"/>
              </a:rPr>
              <a:t>500 km </a:t>
            </a:r>
            <a:r>
              <a:rPr lang="en-US" sz="2400" dirty="0" smtClean="0">
                <a:latin typeface="Arial"/>
                <a:cs typeface="Arial"/>
              </a:rPr>
              <a:t>is utilized </a:t>
            </a:r>
            <a:r>
              <a:rPr lang="en-US" sz="2400" dirty="0">
                <a:latin typeface="Arial"/>
                <a:cs typeface="Arial"/>
              </a:rPr>
              <a:t>for this study to ensure that the TPVs are located close enough to the polar lows to have </a:t>
            </a:r>
            <a:r>
              <a:rPr lang="en-US" sz="2400" dirty="0" smtClean="0">
                <a:latin typeface="Arial"/>
                <a:cs typeface="Arial"/>
              </a:rPr>
              <a:t>an influence </a:t>
            </a:r>
            <a:r>
              <a:rPr lang="en-US" sz="2400" dirty="0">
                <a:latin typeface="Arial"/>
                <a:cs typeface="Arial"/>
              </a:rPr>
              <a:t>on the life </a:t>
            </a:r>
            <a:r>
              <a:rPr lang="en-US" sz="2400" dirty="0" smtClean="0">
                <a:latin typeface="Arial"/>
                <a:cs typeface="Arial"/>
              </a:rPr>
              <a:t>cycles </a:t>
            </a:r>
            <a:r>
              <a:rPr lang="en-US" sz="2400" dirty="0">
                <a:latin typeface="Arial"/>
                <a:cs typeface="Arial"/>
              </a:rPr>
              <a:t>of the polar lows </a:t>
            </a:r>
            <a:endParaRPr lang="en-US" sz="2400" dirty="0" smtClean="0">
              <a:latin typeface="Arial"/>
              <a:cs typeface="Arial"/>
            </a:endParaRPr>
          </a:p>
          <a:p>
            <a:endParaRPr lang="en-US" sz="2400" dirty="0">
              <a:latin typeface="Arial"/>
              <a:cs typeface="Arial"/>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 Linked to TPVs </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736400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83334"/>
            <a:ext cx="8433053" cy="5042829"/>
          </a:xfrm>
        </p:spPr>
        <p:txBody>
          <a:bodyPr>
            <a:normAutofit/>
          </a:bodyPr>
          <a:lstStyle/>
          <a:p>
            <a:r>
              <a:rPr lang="en-US" sz="2400" dirty="0" smtClean="0">
                <a:latin typeface="Arial"/>
                <a:cs typeface="Arial"/>
              </a:rPr>
              <a:t>104 </a:t>
            </a:r>
            <a:r>
              <a:rPr lang="en-US" sz="2400" dirty="0">
                <a:latin typeface="Arial"/>
                <a:cs typeface="Arial"/>
              </a:rPr>
              <a:t>out of the total 140 polar lows, or </a:t>
            </a:r>
            <a:r>
              <a:rPr lang="en-US" sz="2400" dirty="0" smtClean="0">
                <a:latin typeface="Arial"/>
                <a:cs typeface="Arial"/>
              </a:rPr>
              <a:t>74.3%</a:t>
            </a:r>
            <a:r>
              <a:rPr lang="en-US" sz="2400" dirty="0">
                <a:latin typeface="Arial"/>
                <a:cs typeface="Arial"/>
              </a:rPr>
              <a:t>, match with at least one TPV </a:t>
            </a: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 Linked to TPVs </a:t>
            </a:r>
            <a:endParaRPr lang="en-US" sz="2800" b="1" dirty="0">
              <a:solidFill>
                <a:srgbClr val="FF0000"/>
              </a:solidFill>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80295" y="3540356"/>
            <a:ext cx="3161230" cy="956727"/>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a:latin typeface="Arial"/>
                <a:cs typeface="Arial"/>
              </a:rPr>
              <a:t>Tracks of the polar lows in the STARS database. Tracks of polar lows that are linked to TPVs </a:t>
            </a:r>
            <a:r>
              <a:rPr lang="en-US" sz="1400" dirty="0" smtClean="0">
                <a:latin typeface="Arial"/>
                <a:cs typeface="Arial"/>
              </a:rPr>
              <a:t>(red) and </a:t>
            </a:r>
            <a:r>
              <a:rPr lang="en-US" sz="1400" dirty="0">
                <a:latin typeface="Arial"/>
                <a:cs typeface="Arial"/>
              </a:rPr>
              <a:t>tracks of polar lows that are not linked to </a:t>
            </a:r>
            <a:r>
              <a:rPr lang="en-US" sz="1400" dirty="0" smtClean="0">
                <a:latin typeface="Arial"/>
                <a:cs typeface="Arial"/>
              </a:rPr>
              <a:t>TPVs (blue). </a:t>
            </a:r>
            <a:r>
              <a:rPr lang="en-US" sz="1400" dirty="0">
                <a:latin typeface="Arial"/>
                <a:cs typeface="Arial"/>
              </a:rPr>
              <a:t>Dots indicate the genesis locations of the polar lows. </a:t>
            </a:r>
            <a:endParaRPr lang="en-US" sz="1400" baseline="30000" dirty="0">
              <a:solidFill>
                <a:srgbClr val="000000"/>
              </a:solidFill>
              <a:latin typeface="Arial"/>
              <a:cs typeface="Arial"/>
            </a:endParaRPr>
          </a:p>
        </p:txBody>
      </p:sp>
      <p:pic>
        <p:nvPicPr>
          <p:cNvPr id="4" name="Picture 3" descr="updated_trac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5237" y="1823734"/>
            <a:ext cx="5420145" cy="4882896"/>
          </a:xfrm>
          <a:prstGeom prst="rect">
            <a:avLst/>
          </a:prstGeom>
        </p:spPr>
      </p:pic>
    </p:spTree>
    <p:extLst>
      <p:ext uri="{BB962C8B-B14F-4D97-AF65-F5344CB8AC3E}">
        <p14:creationId xmlns:p14="http://schemas.microsoft.com/office/powerpoint/2010/main" val="416149663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istogram_pl_withTPV_lifetime_correct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496" y="863379"/>
            <a:ext cx="7556637" cy="4882896"/>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770088" y="1386834"/>
            <a:ext cx="1444894" cy="461665"/>
          </a:xfrm>
          <a:prstGeom prst="rect">
            <a:avLst/>
          </a:prstGeom>
          <a:noFill/>
        </p:spPr>
        <p:txBody>
          <a:bodyPr wrap="square" rtlCol="0">
            <a:spAutoFit/>
          </a:bodyPr>
          <a:lstStyle/>
          <a:p>
            <a:pPr algn="r"/>
            <a:r>
              <a:rPr lang="en-US" sz="2400" kern="1200" dirty="0" smtClean="0">
                <a:latin typeface="Arial"/>
                <a:cs typeface="Arial"/>
              </a:rPr>
              <a:t>N = 104</a:t>
            </a:r>
            <a:endParaRPr lang="en-US" sz="2400" kern="1200" dirty="0">
              <a:latin typeface="Arial"/>
              <a:cs typeface="Arial"/>
            </a:endParaRPr>
          </a:p>
        </p:txBody>
      </p:sp>
      <p:sp>
        <p:nvSpPr>
          <p:cNvPr id="10" name="Title 1"/>
          <p:cNvSpPr txBox="1">
            <a:spLocks/>
          </p:cNvSpPr>
          <p:nvPr/>
        </p:nvSpPr>
        <p:spPr>
          <a:xfrm>
            <a:off x="80294" y="-33716"/>
            <a:ext cx="9063706"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Climatology of Polar Lows Linked to TPVs </a:t>
            </a:r>
            <a:endParaRPr lang="en-US" sz="2800" b="1" dirty="0">
              <a:solidFill>
                <a:srgbClr val="FF0000"/>
              </a:solidFill>
              <a:latin typeface="Arial" panose="020B0604020202020204" pitchFamily="34" charset="0"/>
              <a:cs typeface="Arial" panose="020B0604020202020204" pitchFamily="34" charset="0"/>
            </a:endParaRPr>
          </a:p>
        </p:txBody>
      </p:sp>
      <p:sp>
        <p:nvSpPr>
          <p:cNvPr id="11" name="Content Placeholder 2"/>
          <p:cNvSpPr txBox="1">
            <a:spLocks/>
          </p:cNvSpPr>
          <p:nvPr/>
        </p:nvSpPr>
        <p:spPr>
          <a:xfrm>
            <a:off x="2987" y="5790071"/>
            <a:ext cx="9094455" cy="956727"/>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a:latin typeface="Arial"/>
                <a:cs typeface="Arial"/>
              </a:rPr>
              <a:t>Lifetime distribution of polar lows that are linked to TPVs, with lifetime in number of hours. For each bin, the first number on the bottom axis is inclusive while the second number on the bottom axis is exclusive. For example, the second bin includes polar lows that last ≥ 6 h and &lt; 12 h. </a:t>
            </a:r>
            <a:endParaRPr lang="en-US" sz="1400" baseline="30000" dirty="0">
              <a:solidFill>
                <a:srgbClr val="000000"/>
              </a:solidFill>
              <a:latin typeface="Arial"/>
              <a:cs typeface="Arial"/>
            </a:endParaRPr>
          </a:p>
        </p:txBody>
      </p:sp>
      <p:sp>
        <p:nvSpPr>
          <p:cNvPr id="7" name="TextBox 6"/>
          <p:cNvSpPr txBox="1"/>
          <p:nvPr/>
        </p:nvSpPr>
        <p:spPr>
          <a:xfrm>
            <a:off x="5393145" y="1848499"/>
            <a:ext cx="2825765" cy="646331"/>
          </a:xfrm>
          <a:prstGeom prst="rect">
            <a:avLst/>
          </a:prstGeom>
          <a:noFill/>
        </p:spPr>
        <p:txBody>
          <a:bodyPr wrap="square" rtlCol="0">
            <a:spAutoFit/>
          </a:bodyPr>
          <a:lstStyle/>
          <a:p>
            <a:pPr algn="r"/>
            <a:r>
              <a:rPr lang="en-US" dirty="0" smtClean="0">
                <a:solidFill>
                  <a:srgbClr val="0000FF"/>
                </a:solidFill>
                <a:latin typeface="Arial"/>
                <a:cs typeface="Arial"/>
              </a:rPr>
              <a:t>Mean: 12.9 h</a:t>
            </a:r>
          </a:p>
          <a:p>
            <a:pPr algn="r"/>
            <a:r>
              <a:rPr lang="en-US" dirty="0" smtClean="0">
                <a:solidFill>
                  <a:srgbClr val="0000FF"/>
                </a:solidFill>
                <a:latin typeface="Arial"/>
                <a:cs typeface="Arial"/>
              </a:rPr>
              <a:t>Median: </a:t>
            </a:r>
            <a:r>
              <a:rPr lang="en-US" dirty="0">
                <a:solidFill>
                  <a:srgbClr val="0000FF"/>
                </a:solidFill>
                <a:latin typeface="Arial"/>
                <a:cs typeface="Arial"/>
              </a:rPr>
              <a:t>9</a:t>
            </a:r>
            <a:r>
              <a:rPr lang="en-US" dirty="0" smtClean="0">
                <a:solidFill>
                  <a:srgbClr val="0000FF"/>
                </a:solidFill>
                <a:latin typeface="Arial"/>
                <a:cs typeface="Arial"/>
              </a:rPr>
              <a:t> h</a:t>
            </a:r>
            <a:endParaRPr lang="en-US" dirty="0">
              <a:solidFill>
                <a:srgbClr val="0000FF"/>
              </a:solidFill>
              <a:latin typeface="Arial"/>
              <a:cs typeface="Arial"/>
            </a:endParaRPr>
          </a:p>
        </p:txBody>
      </p:sp>
    </p:spTree>
    <p:extLst>
      <p:ext uri="{BB962C8B-B14F-4D97-AF65-F5344CB8AC3E}">
        <p14:creationId xmlns:p14="http://schemas.microsoft.com/office/powerpoint/2010/main" val="285267867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83334"/>
            <a:ext cx="8433053" cy="5042829"/>
          </a:xfrm>
        </p:spPr>
        <p:txBody>
          <a:bodyPr>
            <a:normAutofit/>
          </a:bodyPr>
          <a:lstStyle/>
          <a:p>
            <a:r>
              <a:rPr lang="en-US" sz="2400" b="1" dirty="0">
                <a:solidFill>
                  <a:srgbClr val="0000FF"/>
                </a:solidFill>
                <a:latin typeface="Arial"/>
                <a:cs typeface="Arial"/>
              </a:rPr>
              <a:t>A</a:t>
            </a:r>
            <a:r>
              <a:rPr lang="en-US" sz="2400" b="1" dirty="0" smtClean="0">
                <a:solidFill>
                  <a:srgbClr val="0000FF"/>
                </a:solidFill>
                <a:latin typeface="Arial"/>
                <a:cs typeface="Arial"/>
              </a:rPr>
              <a:t>nalyze </a:t>
            </a:r>
            <a:r>
              <a:rPr lang="en-US" sz="2400" b="1" dirty="0">
                <a:solidFill>
                  <a:srgbClr val="0000FF"/>
                </a:solidFill>
                <a:latin typeface="Arial"/>
                <a:cs typeface="Arial"/>
              </a:rPr>
              <a:t>the evolution of a polar low that is linked to a </a:t>
            </a:r>
            <a:r>
              <a:rPr lang="en-US" sz="2400" b="1" dirty="0" smtClean="0">
                <a:solidFill>
                  <a:srgbClr val="0000FF"/>
                </a:solidFill>
                <a:latin typeface="Arial"/>
                <a:cs typeface="Arial"/>
              </a:rPr>
              <a:t>TPV</a:t>
            </a:r>
            <a:endParaRPr lang="en-US" sz="2400" b="1" dirty="0">
              <a:solidFill>
                <a:srgbClr val="0000FF"/>
              </a:solidFill>
              <a:latin typeface="Arial"/>
              <a:cs typeface="Arial"/>
            </a:endParaRPr>
          </a:p>
          <a:p>
            <a:endParaRPr lang="en-US" sz="2400" dirty="0" smtClean="0">
              <a:latin typeface="Arial"/>
              <a:cs typeface="Arial"/>
            </a:endParaRPr>
          </a:p>
          <a:p>
            <a:r>
              <a:rPr lang="en-US" sz="2400" dirty="0">
                <a:latin typeface="Arial"/>
                <a:cs typeface="Arial"/>
              </a:rPr>
              <a:t>I</a:t>
            </a:r>
            <a:r>
              <a:rPr lang="en-US" sz="2400" dirty="0" smtClean="0">
                <a:latin typeface="Arial"/>
                <a:cs typeface="Arial"/>
              </a:rPr>
              <a:t>nvestigate </a:t>
            </a:r>
            <a:r>
              <a:rPr lang="en-US" sz="2400" dirty="0">
                <a:latin typeface="Arial"/>
                <a:cs typeface="Arial"/>
              </a:rPr>
              <a:t>factors influencing the predictability of the evolution of the polar low. </a:t>
            </a:r>
            <a:endParaRPr lang="en-US" sz="2400" dirty="0" smtClean="0">
              <a:latin typeface="Arial"/>
              <a:cs typeface="Arial"/>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Goals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205976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3334"/>
            <a:ext cx="8229600" cy="5627156"/>
          </a:xfrm>
        </p:spPr>
        <p:txBody>
          <a:bodyPr>
            <a:normAutofit/>
          </a:bodyPr>
          <a:lstStyle/>
          <a:p>
            <a:pPr>
              <a:lnSpc>
                <a:spcPct val="110000"/>
              </a:lnSpc>
            </a:pPr>
            <a:r>
              <a:rPr lang="en-US" sz="2400" dirty="0" smtClean="0">
                <a:latin typeface="Arial"/>
                <a:cs typeface="Arial"/>
              </a:rPr>
              <a:t>Choose a case for which ERA5 </a:t>
            </a:r>
            <a:r>
              <a:rPr lang="en-US" sz="2400" dirty="0">
                <a:latin typeface="Arial"/>
                <a:cs typeface="Arial"/>
              </a:rPr>
              <a:t>(</a:t>
            </a:r>
            <a:r>
              <a:rPr lang="en-US" sz="2400" dirty="0" err="1">
                <a:latin typeface="Arial"/>
                <a:cs typeface="Arial"/>
              </a:rPr>
              <a:t>Hersbach</a:t>
            </a:r>
            <a:r>
              <a:rPr lang="en-US" sz="2400" dirty="0">
                <a:latin typeface="Arial"/>
                <a:cs typeface="Arial"/>
              </a:rPr>
              <a:t> and Dee 2016) </a:t>
            </a:r>
            <a:r>
              <a:rPr lang="en-US" sz="2400" dirty="0" smtClean="0">
                <a:latin typeface="Arial"/>
                <a:cs typeface="Arial"/>
              </a:rPr>
              <a:t>can be used for analysis</a:t>
            </a:r>
          </a:p>
          <a:p>
            <a:pPr>
              <a:lnSpc>
                <a:spcPct val="110000"/>
              </a:lnSpc>
            </a:pPr>
            <a:endParaRPr lang="en-US" sz="2400" dirty="0">
              <a:solidFill>
                <a:srgbClr val="000000"/>
              </a:solidFill>
              <a:latin typeface="Arial"/>
              <a:cs typeface="Arial"/>
            </a:endParaRPr>
          </a:p>
          <a:p>
            <a:pPr>
              <a:lnSpc>
                <a:spcPct val="110000"/>
              </a:lnSpc>
            </a:pPr>
            <a:r>
              <a:rPr lang="en-US" sz="2400" dirty="0" smtClean="0">
                <a:solidFill>
                  <a:srgbClr val="000000"/>
                </a:solidFill>
                <a:latin typeface="Arial"/>
                <a:cs typeface="Arial"/>
              </a:rPr>
              <a:t>Choose a case for which </a:t>
            </a:r>
            <a:r>
              <a:rPr lang="en-US" sz="2400" dirty="0">
                <a:solidFill>
                  <a:srgbClr val="000000"/>
                </a:solidFill>
                <a:latin typeface="Arial"/>
                <a:cs typeface="Arial"/>
              </a:rPr>
              <a:t>a</a:t>
            </a:r>
            <a:r>
              <a:rPr lang="en-US" sz="2400" dirty="0" smtClean="0">
                <a:solidFill>
                  <a:srgbClr val="000000"/>
                </a:solidFill>
                <a:latin typeface="Arial"/>
                <a:cs typeface="Arial"/>
              </a:rPr>
              <a:t> polar low can be tracked in the ERA5 and in the </a:t>
            </a:r>
            <a:r>
              <a:rPr lang="en-US" sz="2400" dirty="0">
                <a:latin typeface="Arial"/>
                <a:cs typeface="Arial"/>
              </a:rPr>
              <a:t>51-member ECMWF Ensemble Prediction System (EPS; </a:t>
            </a:r>
            <a:r>
              <a:rPr lang="en-US" sz="2400" dirty="0" err="1">
                <a:latin typeface="Arial"/>
                <a:cs typeface="Arial"/>
              </a:rPr>
              <a:t>Buizza</a:t>
            </a:r>
            <a:r>
              <a:rPr lang="en-US" sz="2400" dirty="0">
                <a:latin typeface="Arial"/>
                <a:cs typeface="Arial"/>
              </a:rPr>
              <a:t> et al. 2007) from TIGGE (</a:t>
            </a:r>
            <a:r>
              <a:rPr lang="en-US" sz="2400" dirty="0" err="1">
                <a:latin typeface="Arial"/>
                <a:cs typeface="Arial"/>
              </a:rPr>
              <a:t>Bougeault</a:t>
            </a:r>
            <a:r>
              <a:rPr lang="en-US" sz="2400" dirty="0">
                <a:latin typeface="Arial"/>
                <a:cs typeface="Arial"/>
              </a:rPr>
              <a:t> et al. 2010) </a:t>
            </a:r>
            <a:endParaRPr lang="en-US" sz="2400" dirty="0" smtClean="0">
              <a:latin typeface="Arial"/>
              <a:cs typeface="Arial"/>
            </a:endParaRPr>
          </a:p>
          <a:p>
            <a:pPr marL="0" indent="0">
              <a:lnSpc>
                <a:spcPct val="110000"/>
              </a:lnSpc>
              <a:buNone/>
            </a:pPr>
            <a:endParaRPr lang="en-US" sz="2400" dirty="0">
              <a:solidFill>
                <a:srgbClr val="000000"/>
              </a:solidFill>
              <a:latin typeface="Arial"/>
              <a:cs typeface="Arial"/>
            </a:endParaRPr>
          </a:p>
          <a:p>
            <a:pPr>
              <a:lnSpc>
                <a:spcPct val="110000"/>
              </a:lnSpc>
            </a:pPr>
            <a:r>
              <a:rPr lang="en-US" sz="2400" dirty="0" smtClean="0">
                <a:solidFill>
                  <a:srgbClr val="000000"/>
                </a:solidFill>
                <a:latin typeface="Arial"/>
                <a:cs typeface="Arial"/>
              </a:rPr>
              <a:t>Choose a case for which the polar low is clearly related to a single TPV</a:t>
            </a:r>
            <a:endParaRPr lang="en-US" sz="2400" dirty="0">
              <a:solidFill>
                <a:srgbClr val="000000"/>
              </a:solidFill>
              <a:latin typeface="Arial" panose="020B0604020202020204" pitchFamily="34" charset="0"/>
              <a:cs typeface="Arial" panose="020B0604020202020204" pitchFamily="34" charset="0"/>
            </a:endParaRPr>
          </a:p>
          <a:p>
            <a:pPr>
              <a:lnSpc>
                <a:spcPct val="110000"/>
              </a:lnSpc>
            </a:pPr>
            <a:endParaRPr lang="en-US" sz="2400" dirty="0">
              <a:solidFill>
                <a:srgbClr val="000000"/>
              </a:solidFill>
              <a:latin typeface="Arial" panose="020B0604020202020204" pitchFamily="34" charset="0"/>
              <a:cs typeface="Arial" panose="020B0604020202020204" pitchFamily="34" charset="0"/>
            </a:endParaRPr>
          </a:p>
          <a:p>
            <a:pPr>
              <a:lnSpc>
                <a:spcPct val="110000"/>
              </a:lnSpc>
            </a:pPr>
            <a:endParaRPr lang="en-US" sz="2400" dirty="0" smtClean="0">
              <a:latin typeface="Arial" panose="020B0604020202020204" pitchFamily="34" charset="0"/>
              <a:cs typeface="Arial" panose="020B0604020202020204" pitchFamily="34" charset="0"/>
            </a:endParaRPr>
          </a:p>
          <a:p>
            <a:pPr>
              <a:lnSpc>
                <a:spcPct val="110000"/>
              </a:lnSpc>
            </a:pPr>
            <a:endParaRPr lang="en-US" sz="2400" dirty="0" smtClean="0">
              <a:latin typeface="Arial" panose="020B0604020202020204" pitchFamily="34" charset="0"/>
              <a:cs typeface="Arial" panose="020B0604020202020204" pitchFamily="34" charset="0"/>
            </a:endParaRPr>
          </a:p>
          <a:p>
            <a:pPr>
              <a:lnSpc>
                <a:spcPct val="110000"/>
              </a:lnSpc>
            </a:pPr>
            <a:endParaRPr lang="en-US" sz="2400" dirty="0" smtClean="0">
              <a:latin typeface="Arial" panose="020B0604020202020204" pitchFamily="34" charset="0"/>
              <a:cs typeface="Arial" panose="020B0604020202020204" pitchFamily="34" charset="0"/>
            </a:endParaRPr>
          </a:p>
          <a:p>
            <a:pPr>
              <a:lnSpc>
                <a:spcPct val="110000"/>
              </a:lnSpc>
            </a:pPr>
            <a:endParaRPr lang="en-US" sz="2600" dirty="0" smtClean="0">
              <a:latin typeface="Arial" panose="020B0604020202020204" pitchFamily="34" charset="0"/>
              <a:cs typeface="Arial" panose="020B0604020202020204" pitchFamily="34" charset="0"/>
            </a:endParaRPr>
          </a:p>
          <a:p>
            <a:pPr>
              <a:lnSpc>
                <a:spcPct val="110000"/>
              </a:lnSpc>
            </a:pPr>
            <a:endParaRPr lang="en-US" sz="2400" dirty="0">
              <a:latin typeface="Arial" panose="020B0604020202020204" pitchFamily="34" charset="0"/>
              <a:cs typeface="Arial" panose="020B0604020202020204" pitchFamily="34" charset="0"/>
            </a:endParaRPr>
          </a:p>
          <a:p>
            <a:pPr lvl="1"/>
            <a:endParaRPr lang="en-US" sz="2000" dirty="0" smtClean="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Case Selection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201891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3335"/>
            <a:ext cx="8229600" cy="4924188"/>
          </a:xfrm>
        </p:spPr>
        <p:txBody>
          <a:bodyPr>
            <a:normAutofit lnSpcReduction="10000"/>
          </a:bodyPr>
          <a:lstStyle/>
          <a:p>
            <a:r>
              <a:rPr lang="en-US" sz="2400" dirty="0" smtClean="0">
                <a:latin typeface="Arial" panose="020B0604020202020204" pitchFamily="34" charset="0"/>
                <a:cs typeface="Arial" panose="020B0604020202020204" pitchFamily="34" charset="0"/>
              </a:rPr>
              <a:t>Data:</a:t>
            </a:r>
          </a:p>
          <a:p>
            <a:pPr marL="0" indent="0">
              <a:lnSpc>
                <a:spcPct val="60000"/>
              </a:lnSpc>
              <a:buNone/>
            </a:pPr>
            <a:endParaRPr lang="en-US" sz="2200" dirty="0" smtClean="0">
              <a:latin typeface="Arial" panose="020B0604020202020204" pitchFamily="34" charset="0"/>
              <a:cs typeface="Arial" panose="020B0604020202020204" pitchFamily="34" charset="0"/>
            </a:endParaRPr>
          </a:p>
          <a:p>
            <a:pPr lvl="1">
              <a:lnSpc>
                <a:spcPct val="120000"/>
              </a:lnSpc>
            </a:pPr>
            <a:r>
              <a:rPr lang="en-US" sz="2200" dirty="0" smtClean="0">
                <a:solidFill>
                  <a:srgbClr val="0000FF"/>
                </a:solidFill>
                <a:latin typeface="Arial" panose="020B0604020202020204" pitchFamily="34" charset="0"/>
                <a:cs typeface="Arial" panose="020B0604020202020204" pitchFamily="34" charset="0"/>
              </a:rPr>
              <a:t>0.3° ERA5 (</a:t>
            </a:r>
            <a:r>
              <a:rPr lang="en-US" sz="2200" dirty="0" err="1" smtClean="0">
                <a:solidFill>
                  <a:srgbClr val="0000FF"/>
                </a:solidFill>
                <a:latin typeface="Arial" panose="020B0604020202020204" pitchFamily="34" charset="0"/>
                <a:cs typeface="Arial" panose="020B0604020202020204" pitchFamily="34" charset="0"/>
              </a:rPr>
              <a:t>Hersbach</a:t>
            </a:r>
            <a:r>
              <a:rPr lang="en-US" sz="2200" dirty="0" smtClean="0">
                <a:solidFill>
                  <a:srgbClr val="0000FF"/>
                </a:solidFill>
                <a:latin typeface="Arial" panose="020B0604020202020204" pitchFamily="34" charset="0"/>
                <a:cs typeface="Arial" panose="020B0604020202020204" pitchFamily="34" charset="0"/>
              </a:rPr>
              <a:t> and Dee 2016)</a:t>
            </a:r>
          </a:p>
          <a:p>
            <a:pPr marL="457200" lvl="1" indent="0">
              <a:lnSpc>
                <a:spcPct val="110000"/>
              </a:lnSpc>
              <a:buNone/>
            </a:pPr>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Utilized TPV tracking algorithm developed by Nicholas </a:t>
            </a:r>
            <a:r>
              <a:rPr lang="en-US" sz="2400" dirty="0" err="1" smtClean="0">
                <a:latin typeface="Arial" panose="020B0604020202020204" pitchFamily="34" charset="0"/>
                <a:cs typeface="Arial" panose="020B0604020202020204" pitchFamily="34" charset="0"/>
              </a:rPr>
              <a:t>Szapiro</a:t>
            </a:r>
            <a:r>
              <a:rPr lang="en-US" sz="2400" dirty="0" smtClean="0">
                <a:latin typeface="Arial" panose="020B0604020202020204" pitchFamily="34" charset="0"/>
                <a:cs typeface="Arial" panose="020B0604020202020204" pitchFamily="34" charset="0"/>
              </a:rPr>
              <a:t> and Steven Cavallo to identify and track TPV of interest</a:t>
            </a:r>
          </a:p>
          <a:p>
            <a:pPr marL="0" indent="0">
              <a:lnSpc>
                <a:spcPct val="60000"/>
              </a:lnSpc>
              <a:buNone/>
            </a:pPr>
            <a:endParaRPr lang="en-US" sz="2400" dirty="0">
              <a:solidFill>
                <a:srgbClr val="0000FF"/>
              </a:solidFill>
              <a:latin typeface="Arial" panose="020B0604020202020204" pitchFamily="34" charset="0"/>
              <a:cs typeface="Arial" panose="020B0604020202020204" pitchFamily="34" charset="0"/>
            </a:endParaRPr>
          </a:p>
          <a:p>
            <a:pPr lvl="1"/>
            <a:r>
              <a:rPr lang="en-US" sz="2200" dirty="0">
                <a:solidFill>
                  <a:srgbClr val="0000FF"/>
                </a:solidFill>
                <a:latin typeface="Arial" panose="020B0604020202020204" pitchFamily="34" charset="0"/>
                <a:cs typeface="Arial" panose="020B0604020202020204" pitchFamily="34" charset="0"/>
              </a:rPr>
              <a:t>Input variables: potential temperature, relative vorticity, and wind on 2-PVU surface</a:t>
            </a:r>
          </a:p>
          <a:p>
            <a:pPr lvl="1">
              <a:lnSpc>
                <a:spcPct val="110000"/>
              </a:lnSpc>
            </a:pPr>
            <a:endParaRPr lang="en-US" sz="2200" dirty="0">
              <a:solidFill>
                <a:srgbClr val="0000FF"/>
              </a:solidFill>
              <a:latin typeface="Arial" panose="020B0604020202020204" pitchFamily="34" charset="0"/>
              <a:cs typeface="Arial" panose="020B0604020202020204" pitchFamily="34" charset="0"/>
            </a:endParaRPr>
          </a:p>
          <a:p>
            <a:pPr lvl="1"/>
            <a:r>
              <a:rPr lang="en-US" sz="2200" dirty="0">
                <a:solidFill>
                  <a:srgbClr val="0000FF"/>
                </a:solidFill>
                <a:latin typeface="Arial" panose="020B0604020202020204" pitchFamily="34" charset="0"/>
                <a:cs typeface="Arial" panose="020B0604020202020204" pitchFamily="34" charset="0"/>
              </a:rPr>
              <a:t>Potential temperature minima on 2-PVU surface tracked spatially and temporally to create TPV tracks</a:t>
            </a:r>
          </a:p>
          <a:p>
            <a:endParaRPr lang="en-US" dirty="0" smtClean="0">
              <a:solidFill>
                <a:srgbClr val="0000FF"/>
              </a:solidFill>
              <a:latin typeface="Arial" panose="020B0604020202020204" pitchFamily="34" charset="0"/>
              <a:cs typeface="Arial" panose="020B0604020202020204" pitchFamily="34" charset="0"/>
            </a:endParaRPr>
          </a:p>
          <a:p>
            <a:pPr lvl="1"/>
            <a:endParaRPr lang="en-US" dirty="0">
              <a:solidFill>
                <a:srgbClr val="0000FF"/>
              </a:solidFill>
              <a:latin typeface="Arial" panose="020B0604020202020204" pitchFamily="34" charset="0"/>
              <a:cs typeface="Arial" panose="020B0604020202020204" pitchFamily="34" charset="0"/>
            </a:endParaRPr>
          </a:p>
          <a:p>
            <a:endParaRPr lang="en-US" sz="2600" dirty="0" smtClean="0">
              <a:solidFill>
                <a:srgbClr val="0000FF"/>
              </a:solidFill>
              <a:latin typeface="Arial" panose="020B0604020202020204" pitchFamily="34" charset="0"/>
              <a:cs typeface="Arial" panose="020B0604020202020204" pitchFamily="34" charset="0"/>
            </a:endParaRPr>
          </a:p>
          <a:p>
            <a:pPr lvl="1"/>
            <a:endParaRPr lang="en-US" sz="2200" dirty="0" smtClean="0">
              <a:solidFill>
                <a:srgbClr val="0000FF"/>
              </a:solidFill>
              <a:latin typeface="Arial" panose="020B0604020202020204" pitchFamily="34" charset="0"/>
              <a:cs typeface="Arial" panose="020B0604020202020204" pitchFamily="34" charset="0"/>
            </a:endParaRPr>
          </a:p>
          <a:p>
            <a:pPr lvl="1"/>
            <a:endParaRPr lang="en-US" sz="1700" dirty="0">
              <a:latin typeface="Arial" panose="020B0604020202020204" pitchFamily="34" charset="0"/>
              <a:cs typeface="Arial" panose="020B0604020202020204" pitchFamily="34" charset="0"/>
            </a:endParaRPr>
          </a:p>
          <a:p>
            <a:pPr lvl="1"/>
            <a:endParaRPr lang="en-US" sz="1800" dirty="0" smtClean="0">
              <a:latin typeface="Arial" panose="020B0604020202020204" pitchFamily="34" charset="0"/>
              <a:cs typeface="Arial" panose="020B0604020202020204" pitchFamily="34" charset="0"/>
            </a:endParaRPr>
          </a:p>
          <a:p>
            <a:pPr lvl="1"/>
            <a:endParaRPr lang="en-US" sz="1800" dirty="0" smtClean="0">
              <a:latin typeface="Arial" panose="020B0604020202020204" pitchFamily="34" charset="0"/>
              <a:cs typeface="Arial" panose="020B0604020202020204" pitchFamily="34" charset="0"/>
            </a:endParaRPr>
          </a:p>
          <a:p>
            <a:pPr lvl="1"/>
            <a:endParaRPr lang="en-US" sz="1800" dirty="0">
              <a:latin typeface="Arial" panose="020B0604020202020204" pitchFamily="34" charset="0"/>
              <a:cs typeface="Arial" panose="020B0604020202020204" pitchFamily="34" charset="0"/>
            </a:endParaRPr>
          </a:p>
          <a:p>
            <a:pPr lvl="1"/>
            <a:endParaRPr lang="en-US" sz="1800" dirty="0">
              <a:latin typeface="Arial" panose="020B0604020202020204" pitchFamily="34" charset="0"/>
              <a:cs typeface="Arial" panose="020B0604020202020204" pitchFamily="34" charset="0"/>
            </a:endParaRPr>
          </a:p>
          <a:p>
            <a:endParaRPr lang="en-US" sz="2200" dirty="0" smtClean="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80002" y="6392820"/>
            <a:ext cx="8944468"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Link for Tracking Algorithm: </a:t>
            </a:r>
            <a:r>
              <a:rPr lang="en-US" sz="2000" dirty="0" smtClean="0">
                <a:latin typeface="Arial" panose="020B0604020202020204" pitchFamily="34" charset="0"/>
                <a:cs typeface="Arial" panose="020B0604020202020204" pitchFamily="34" charset="0"/>
                <a:hlinkClick r:id="rId3"/>
              </a:rPr>
              <a:t>https://github.com/nickszap/tpvTrack</a:t>
            </a:r>
            <a:endParaRPr lang="en-US" sz="2000" dirty="0"/>
          </a:p>
        </p:txBody>
      </p:sp>
      <p:cxnSp>
        <p:nvCxnSpPr>
          <p:cNvPr id="6" name="Straight Connector 5"/>
          <p:cNvCxnSpPr/>
          <p:nvPr/>
        </p:nvCxnSpPr>
        <p:spPr>
          <a:xfrm>
            <a:off x="-3264" y="6382845"/>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Data and Methods for Analysis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25363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an_850T_and_PL_track_10-11_Feb_2011_zoomedx2.png"/>
          <p:cNvPicPr>
            <a:picLocks noChangeAspect="1"/>
          </p:cNvPicPr>
          <p:nvPr/>
        </p:nvPicPr>
        <p:blipFill rotWithShape="1">
          <a:blip r:embed="rId3">
            <a:extLst>
              <a:ext uri="{28A0092B-C50C-407E-A947-70E740481C1C}">
                <a14:useLocalDpi xmlns:a14="http://schemas.microsoft.com/office/drawing/2010/main" val="0"/>
              </a:ext>
            </a:extLst>
          </a:blip>
          <a:srcRect l="11314"/>
          <a:stretch/>
        </p:blipFill>
        <p:spPr>
          <a:xfrm>
            <a:off x="5019850" y="727300"/>
            <a:ext cx="4051294" cy="4133088"/>
          </a:xfrm>
          <a:prstGeom prst="rect">
            <a:avLst/>
          </a:prstGeom>
          <a:ln w="9525">
            <a:solidFill>
              <a:schemeClr val="tx1"/>
            </a:solidFill>
          </a:ln>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The Polar Low</a:t>
            </a:r>
            <a:endParaRPr lang="en-US" sz="2800" b="1" dirty="0">
              <a:solidFill>
                <a:srgbClr val="FF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4308" y="727300"/>
            <a:ext cx="4959705" cy="4133088"/>
          </a:xfrm>
          <a:prstGeom prst="rect">
            <a:avLst/>
          </a:prstGeom>
          <a:ln w="9525">
            <a:solidFill>
              <a:schemeClr val="tx1"/>
            </a:solidFill>
          </a:ln>
        </p:spPr>
      </p:pic>
      <p:sp>
        <p:nvSpPr>
          <p:cNvPr id="9" name="5-Point Star 8"/>
          <p:cNvSpPr>
            <a:spLocks noChangeAspect="1"/>
          </p:cNvSpPr>
          <p:nvPr/>
        </p:nvSpPr>
        <p:spPr>
          <a:xfrm rot="10580098" flipV="1">
            <a:off x="6978059" y="2752463"/>
            <a:ext cx="228600" cy="22860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Multiply 9"/>
          <p:cNvSpPr/>
          <p:nvPr/>
        </p:nvSpPr>
        <p:spPr>
          <a:xfrm>
            <a:off x="7391522" y="3031542"/>
            <a:ext cx="256319" cy="256319"/>
          </a:xfrm>
          <a:prstGeom prst="mathMultiply">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p:cNvSpPr txBox="1">
            <a:spLocks/>
          </p:cNvSpPr>
          <p:nvPr/>
        </p:nvSpPr>
        <p:spPr>
          <a:xfrm>
            <a:off x="4987007" y="5579351"/>
            <a:ext cx="4172401" cy="100490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dirty="0" smtClean="0">
                <a:solidFill>
                  <a:srgbClr val="000000"/>
                </a:solidFill>
                <a:latin typeface="Arial" panose="020B0604020202020204" pitchFamily="34" charset="0"/>
                <a:cs typeface="Arial" panose="020B0604020202020204" pitchFamily="34" charset="0"/>
              </a:rPr>
              <a:t>10–11 Feb 2011 time-mean 850-hPa temperature (°C, black) and standardized anomaly of 850-hPa temperature </a:t>
            </a:r>
            <a:r>
              <a:rPr lang="en-US" sz="1500" dirty="0">
                <a:solidFill>
                  <a:srgbClr val="000000"/>
                </a:solidFill>
                <a:latin typeface="Arial" panose="020B0604020202020204" pitchFamily="34" charset="0"/>
                <a:cs typeface="Arial" panose="020B0604020202020204" pitchFamily="34" charset="0"/>
              </a:rPr>
              <a:t>(σ, shaded)</a:t>
            </a:r>
            <a:endParaRPr lang="en-US" sz="1500" baseline="30000" dirty="0">
              <a:solidFill>
                <a:srgbClr val="000000"/>
              </a:solidFill>
              <a:latin typeface="Arial" panose="020B0604020202020204" pitchFamily="34" charset="0"/>
              <a:cs typeface="Arial" panose="020B0604020202020204" pitchFamily="34" charset="0"/>
            </a:endParaRPr>
          </a:p>
        </p:txBody>
      </p:sp>
      <p:sp>
        <p:nvSpPr>
          <p:cNvPr id="12" name="TextBox 11"/>
          <p:cNvSpPr txBox="1"/>
          <p:nvPr/>
        </p:nvSpPr>
        <p:spPr>
          <a:xfrm>
            <a:off x="6277902" y="5347566"/>
            <a:ext cx="1038704" cy="307777"/>
          </a:xfrm>
          <a:prstGeom prst="rect">
            <a:avLst/>
          </a:prstGeom>
          <a:noFill/>
        </p:spPr>
        <p:txBody>
          <a:bodyPr wrap="square" rtlCol="0">
            <a:spAutoFit/>
          </a:bodyPr>
          <a:lstStyle/>
          <a:p>
            <a:r>
              <a:rPr lang="en-US" sz="1400" b="1" dirty="0" smtClean="0">
                <a:latin typeface="Arial"/>
                <a:cs typeface="Arial"/>
              </a:rPr>
              <a:t>Genesis</a:t>
            </a:r>
            <a:endParaRPr lang="en-US" sz="1600" b="1" dirty="0">
              <a:latin typeface="Arial"/>
              <a:cs typeface="Arial"/>
            </a:endParaRPr>
          </a:p>
        </p:txBody>
      </p:sp>
      <p:sp>
        <p:nvSpPr>
          <p:cNvPr id="13" name="5-Point Star 12"/>
          <p:cNvSpPr>
            <a:spLocks noChangeAspect="1"/>
          </p:cNvSpPr>
          <p:nvPr/>
        </p:nvSpPr>
        <p:spPr>
          <a:xfrm rot="10580098" flipV="1">
            <a:off x="6029506" y="5383819"/>
            <a:ext cx="228600" cy="22860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Multiply 13"/>
          <p:cNvSpPr/>
          <p:nvPr/>
        </p:nvSpPr>
        <p:spPr>
          <a:xfrm>
            <a:off x="7297432" y="5380656"/>
            <a:ext cx="256319" cy="256319"/>
          </a:xfrm>
          <a:prstGeom prst="mathMultiply">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7535592" y="5338052"/>
            <a:ext cx="667929" cy="307777"/>
          </a:xfrm>
          <a:prstGeom prst="rect">
            <a:avLst/>
          </a:prstGeom>
          <a:noFill/>
        </p:spPr>
        <p:txBody>
          <a:bodyPr wrap="square" rtlCol="0">
            <a:spAutoFit/>
          </a:bodyPr>
          <a:lstStyle/>
          <a:p>
            <a:r>
              <a:rPr lang="en-US" sz="1400" b="1" dirty="0" err="1" smtClean="0">
                <a:latin typeface="Arial"/>
                <a:cs typeface="Arial"/>
              </a:rPr>
              <a:t>Lysis</a:t>
            </a:r>
            <a:endParaRPr lang="en-US" sz="1600" b="1" dirty="0">
              <a:latin typeface="Arial"/>
              <a:cs typeface="Arial"/>
            </a:endParaRPr>
          </a:p>
        </p:txBody>
      </p:sp>
      <p:sp>
        <p:nvSpPr>
          <p:cNvPr id="16" name="Content Placeholder 2"/>
          <p:cNvSpPr txBox="1">
            <a:spLocks/>
          </p:cNvSpPr>
          <p:nvPr/>
        </p:nvSpPr>
        <p:spPr>
          <a:xfrm>
            <a:off x="-9106" y="4827823"/>
            <a:ext cx="4996114" cy="817060"/>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dirty="0" smtClean="0">
                <a:solidFill>
                  <a:srgbClr val="000000"/>
                </a:solidFill>
                <a:latin typeface="Arial" panose="020B0604020202020204" pitchFamily="34" charset="0"/>
                <a:cs typeface="Arial" panose="020B0604020202020204" pitchFamily="34" charset="0"/>
              </a:rPr>
              <a:t>NOAA AVHRR satellite image valid                                                                  0015 UTC 11 February 2011. Image obtained from the </a:t>
            </a:r>
            <a:r>
              <a:rPr lang="en-US" sz="1500" dirty="0">
                <a:solidFill>
                  <a:srgbClr val="000000"/>
                </a:solidFill>
                <a:latin typeface="Arial" panose="020B0604020202020204" pitchFamily="34" charset="0"/>
                <a:cs typeface="Arial" panose="020B0604020202020204" pitchFamily="34" charset="0"/>
              </a:rPr>
              <a:t>STARS </a:t>
            </a:r>
            <a:r>
              <a:rPr lang="en-US" sz="1500" dirty="0" smtClean="0">
                <a:solidFill>
                  <a:srgbClr val="000000"/>
                </a:solidFill>
                <a:latin typeface="Arial" panose="020B0604020202020204" pitchFamily="34" charset="0"/>
                <a:cs typeface="Arial" panose="020B0604020202020204" pitchFamily="34" charset="0"/>
              </a:rPr>
              <a:t>database.</a:t>
            </a:r>
            <a:endParaRPr lang="en-US" sz="1500" baseline="30000" dirty="0">
              <a:solidFill>
                <a:srgbClr val="000000"/>
              </a:solidFill>
              <a:latin typeface="Arial" panose="020B0604020202020204" pitchFamily="34" charset="0"/>
              <a:cs typeface="Arial" panose="020B0604020202020204" pitchFamily="34" charset="0"/>
            </a:endParaRPr>
          </a:p>
        </p:txBody>
      </p:sp>
      <p:sp>
        <p:nvSpPr>
          <p:cNvPr id="7" name="Oval 6"/>
          <p:cNvSpPr/>
          <p:nvPr/>
        </p:nvSpPr>
        <p:spPr>
          <a:xfrm>
            <a:off x="2040744" y="2325932"/>
            <a:ext cx="1487138" cy="1519779"/>
          </a:xfrm>
          <a:prstGeom prst="ellipse">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ontent Placeholder 2"/>
          <p:cNvSpPr txBox="1">
            <a:spLocks/>
          </p:cNvSpPr>
          <p:nvPr/>
        </p:nvSpPr>
        <p:spPr>
          <a:xfrm>
            <a:off x="-217100" y="6544959"/>
            <a:ext cx="9376509" cy="379061"/>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1200" dirty="0" smtClean="0">
                <a:solidFill>
                  <a:srgbClr val="000000"/>
                </a:solidFill>
                <a:latin typeface="Arial" panose="020B0604020202020204" pitchFamily="34" charset="0"/>
                <a:cs typeface="Arial" panose="020B0604020202020204" pitchFamily="34" charset="0"/>
              </a:rPr>
              <a:t>Link to STARS Database: </a:t>
            </a:r>
            <a:r>
              <a:rPr lang="en-US" sz="1200" dirty="0" smtClean="0">
                <a:solidFill>
                  <a:srgbClr val="000000"/>
                </a:solidFill>
                <a:latin typeface="Arial" panose="020B0604020202020204" pitchFamily="34" charset="0"/>
                <a:cs typeface="Arial" panose="020B0604020202020204" pitchFamily="34" charset="0"/>
                <a:hlinkClick r:id="rId5"/>
              </a:rPr>
              <a:t>http</a:t>
            </a:r>
            <a:r>
              <a:rPr lang="en-US" sz="1200" dirty="0">
                <a:solidFill>
                  <a:srgbClr val="000000"/>
                </a:solidFill>
                <a:latin typeface="Arial" panose="020B0604020202020204" pitchFamily="34" charset="0"/>
                <a:cs typeface="Arial" panose="020B0604020202020204" pitchFamily="34" charset="0"/>
                <a:hlinkClick r:id="rId5"/>
              </a:rPr>
              <a:t>://polarlow.met.no/STARS-</a:t>
            </a:r>
            <a:r>
              <a:rPr lang="en-US" sz="1200" dirty="0" smtClean="0">
                <a:solidFill>
                  <a:srgbClr val="000000"/>
                </a:solidFill>
                <a:latin typeface="Arial" panose="020B0604020202020204" pitchFamily="34" charset="0"/>
                <a:cs typeface="Arial" panose="020B0604020202020204" pitchFamily="34" charset="0"/>
                <a:hlinkClick r:id="rId5"/>
              </a:rPr>
              <a:t>DAT/browser</a:t>
            </a:r>
            <a:r>
              <a:rPr lang="en-US" sz="1200" dirty="0">
                <a:solidFill>
                  <a:srgbClr val="000000"/>
                </a:solidFill>
                <a:latin typeface="Arial" panose="020B0604020202020204" pitchFamily="34" charset="0"/>
                <a:cs typeface="Arial" panose="020B0604020202020204" pitchFamily="34" charset="0"/>
                <a:hlinkClick r:id="rId5"/>
              </a:rPr>
              <a:t>/view_stars-</a:t>
            </a:r>
            <a:r>
              <a:rPr lang="en-US" sz="1200" dirty="0" smtClean="0">
                <a:solidFill>
                  <a:srgbClr val="000000"/>
                </a:solidFill>
                <a:latin typeface="Arial" panose="020B0604020202020204" pitchFamily="34" charset="0"/>
                <a:cs typeface="Arial" panose="020B0604020202020204" pitchFamily="34" charset="0"/>
                <a:hlinkClick r:id="rId5"/>
              </a:rPr>
              <a:t>dat_4tiles.php</a:t>
            </a:r>
            <a:endParaRPr lang="en-US" sz="1200" dirty="0" smtClean="0">
              <a:solidFill>
                <a:srgbClr val="000000"/>
              </a:solidFill>
              <a:latin typeface="Arial" panose="020B0604020202020204" pitchFamily="34" charset="0"/>
              <a:cs typeface="Arial" panose="020B0604020202020204" pitchFamily="34"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2827069907"/>
              </p:ext>
            </p:extLst>
          </p:nvPr>
        </p:nvGraphicFramePr>
        <p:xfrm>
          <a:off x="472097" y="5644877"/>
          <a:ext cx="4141287" cy="935629"/>
        </p:xfrm>
        <a:graphic>
          <a:graphicData uri="http://schemas.openxmlformats.org/drawingml/2006/table">
            <a:tbl>
              <a:tblPr firstRow="1" bandRow="1">
                <a:tableStyleId>{5C22544A-7EE6-4342-B048-85BDC9FD1C3A}</a:tableStyleId>
              </a:tblPr>
              <a:tblGrid>
                <a:gridCol w="1563314"/>
                <a:gridCol w="1519704"/>
                <a:gridCol w="1058269"/>
              </a:tblGrid>
              <a:tr h="417470">
                <a:tc>
                  <a:txBody>
                    <a:bodyPr/>
                    <a:lstStyle/>
                    <a:p>
                      <a:pPr algn="ctr"/>
                      <a:r>
                        <a:rPr lang="en-US" sz="1400" dirty="0" smtClean="0">
                          <a:solidFill>
                            <a:srgbClr val="000000"/>
                          </a:solidFill>
                          <a:latin typeface="Arial"/>
                          <a:cs typeface="Arial"/>
                        </a:rPr>
                        <a:t>Genesis</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err="1" smtClean="0">
                          <a:solidFill>
                            <a:srgbClr val="000000"/>
                          </a:solidFill>
                          <a:latin typeface="Arial"/>
                          <a:cs typeface="Arial"/>
                        </a:rPr>
                        <a:t>Lysis</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Lifetime</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417470">
                <a:tc>
                  <a:txBody>
                    <a:bodyPr/>
                    <a:lstStyle/>
                    <a:p>
                      <a:pPr algn="ctr"/>
                      <a:r>
                        <a:rPr lang="en-US" sz="1400" dirty="0" smtClean="0">
                          <a:solidFill>
                            <a:srgbClr val="000000"/>
                          </a:solidFill>
                          <a:latin typeface="Arial"/>
                          <a:cs typeface="Arial"/>
                        </a:rPr>
                        <a:t>1800</a:t>
                      </a:r>
                      <a:r>
                        <a:rPr lang="en-US" sz="1400" baseline="0" dirty="0" smtClean="0">
                          <a:solidFill>
                            <a:srgbClr val="000000"/>
                          </a:solidFill>
                          <a:latin typeface="Arial"/>
                          <a:cs typeface="Arial"/>
                        </a:rPr>
                        <a:t> UTC 10 Feb 2011</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1200 UTC 11 Feb 2011</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18 h</a:t>
                      </a:r>
                      <a:endParaRPr lang="en-US" sz="1400" dirty="0">
                        <a:solidFill>
                          <a:srgbClr val="000000"/>
                        </a:solidFill>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grpSp>
        <p:nvGrpSpPr>
          <p:cNvPr id="46" name="Group 45"/>
          <p:cNvGrpSpPr/>
          <p:nvPr/>
        </p:nvGrpSpPr>
        <p:grpSpPr>
          <a:xfrm>
            <a:off x="4987007" y="4882085"/>
            <a:ext cx="4226677" cy="414101"/>
            <a:chOff x="4987007" y="4882085"/>
            <a:chExt cx="4226677" cy="414101"/>
          </a:xfrm>
        </p:grpSpPr>
        <p:pic>
          <p:nvPicPr>
            <p:cNvPr id="19" name="Picture 18" descr="mean_300Z_and_track_nov_2013.png"/>
            <p:cNvPicPr>
              <a:picLocks/>
            </p:cNvPicPr>
            <p:nvPr/>
          </p:nvPicPr>
          <p:blipFill rotWithShape="1">
            <a:blip r:embed="rId6">
              <a:extLst>
                <a:ext uri="{28A0092B-C50C-407E-A947-70E740481C1C}">
                  <a14:useLocalDpi xmlns:a14="http://schemas.microsoft.com/office/drawing/2010/main" val="0"/>
                </a:ext>
              </a:extLst>
            </a:blip>
            <a:srcRect l="92908" t="12365" r="4545" b="15690"/>
            <a:stretch/>
          </p:blipFill>
          <p:spPr>
            <a:xfrm rot="5400000">
              <a:off x="6876337" y="3080641"/>
              <a:ext cx="146305" cy="3924966"/>
            </a:xfrm>
            <a:prstGeom prst="rect">
              <a:avLst/>
            </a:prstGeom>
          </p:spPr>
        </p:pic>
        <p:sp>
          <p:nvSpPr>
            <p:cNvPr id="20" name="TextBox 19"/>
            <p:cNvSpPr txBox="1"/>
            <p:nvPr/>
          </p:nvSpPr>
          <p:spPr>
            <a:xfrm>
              <a:off x="8834741" y="4882085"/>
              <a:ext cx="378943" cy="276999"/>
            </a:xfrm>
            <a:prstGeom prst="rect">
              <a:avLst/>
            </a:prstGeom>
            <a:noFill/>
          </p:spPr>
          <p:txBody>
            <a:bodyPr wrap="square" rtlCol="0">
              <a:spAutoFit/>
            </a:bodyPr>
            <a:lstStyle/>
            <a:p>
              <a:pPr algn="ctr"/>
              <a:r>
                <a:rPr lang="en-US" sz="1200" dirty="0" smtClean="0">
                  <a:latin typeface="Arial"/>
                  <a:cs typeface="Arial"/>
                </a:rPr>
                <a:t>(</a:t>
              </a:r>
              <a:r>
                <a:rPr lang="en-US" sz="1200" dirty="0">
                  <a:solidFill>
                    <a:srgbClr val="000000"/>
                  </a:solidFill>
                  <a:latin typeface="Arial" panose="020B0604020202020204" pitchFamily="34" charset="0"/>
                  <a:cs typeface="Arial" panose="020B0604020202020204" pitchFamily="34" charset="0"/>
                </a:rPr>
                <a:t>σ</a:t>
              </a:r>
              <a:r>
                <a:rPr lang="en-US" sz="1200" dirty="0" smtClean="0">
                  <a:latin typeface="Arial"/>
                  <a:cs typeface="Arial"/>
                </a:rPr>
                <a:t>)</a:t>
              </a:r>
              <a:endParaRPr lang="en-US" sz="1200" dirty="0">
                <a:latin typeface="Arial"/>
                <a:cs typeface="Arial"/>
              </a:endParaRPr>
            </a:p>
          </p:txBody>
        </p:sp>
        <p:sp>
          <p:nvSpPr>
            <p:cNvPr id="21" name="TextBox 20"/>
            <p:cNvSpPr txBox="1"/>
            <p:nvPr/>
          </p:nvSpPr>
          <p:spPr>
            <a:xfrm>
              <a:off x="6798154"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0</a:t>
              </a:r>
            </a:p>
          </p:txBody>
        </p:sp>
        <p:sp>
          <p:nvSpPr>
            <p:cNvPr id="22" name="TextBox 21"/>
            <p:cNvSpPr txBox="1"/>
            <p:nvPr/>
          </p:nvSpPr>
          <p:spPr>
            <a:xfrm>
              <a:off x="7185356"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0.5</a:t>
              </a:r>
            </a:p>
          </p:txBody>
        </p:sp>
        <p:sp>
          <p:nvSpPr>
            <p:cNvPr id="23" name="TextBox 22"/>
            <p:cNvSpPr txBox="1"/>
            <p:nvPr/>
          </p:nvSpPr>
          <p:spPr>
            <a:xfrm>
              <a:off x="7577536" y="5111520"/>
              <a:ext cx="300556" cy="184666"/>
            </a:xfrm>
            <a:prstGeom prst="rect">
              <a:avLst/>
            </a:prstGeom>
            <a:noFill/>
          </p:spPr>
          <p:txBody>
            <a:bodyPr wrap="square" lIns="0" tIns="0" rIns="0" bIns="0" rtlCol="0">
              <a:spAutoFit/>
            </a:bodyPr>
            <a:lstStyle/>
            <a:p>
              <a:pPr algn="ctr"/>
              <a:r>
                <a:rPr lang="en-US" sz="1200" dirty="0">
                  <a:latin typeface="Arial"/>
                  <a:cs typeface="Arial"/>
                </a:rPr>
                <a:t>1</a:t>
              </a:r>
              <a:endParaRPr lang="en-US" sz="1200" dirty="0" smtClean="0">
                <a:latin typeface="Arial"/>
                <a:cs typeface="Arial"/>
              </a:endParaRPr>
            </a:p>
          </p:txBody>
        </p:sp>
        <p:sp>
          <p:nvSpPr>
            <p:cNvPr id="24" name="TextBox 23"/>
            <p:cNvSpPr txBox="1"/>
            <p:nvPr/>
          </p:nvSpPr>
          <p:spPr>
            <a:xfrm>
              <a:off x="7965294"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25" name="TextBox 24"/>
            <p:cNvSpPr txBox="1"/>
            <p:nvPr/>
          </p:nvSpPr>
          <p:spPr>
            <a:xfrm>
              <a:off x="8359487" y="5111520"/>
              <a:ext cx="300556" cy="184666"/>
            </a:xfrm>
            <a:prstGeom prst="rect">
              <a:avLst/>
            </a:prstGeom>
            <a:noFill/>
          </p:spPr>
          <p:txBody>
            <a:bodyPr wrap="square" lIns="0" tIns="0" rIns="0" bIns="0" rtlCol="0">
              <a:spAutoFit/>
            </a:bodyPr>
            <a:lstStyle/>
            <a:p>
              <a:pPr algn="ctr"/>
              <a:r>
                <a:rPr lang="en-US" sz="1200" dirty="0">
                  <a:latin typeface="Arial"/>
                  <a:cs typeface="Arial"/>
                </a:rPr>
                <a:t>2</a:t>
              </a:r>
              <a:endParaRPr lang="en-US" sz="1200" dirty="0" smtClean="0">
                <a:latin typeface="Arial"/>
                <a:cs typeface="Arial"/>
              </a:endParaRPr>
            </a:p>
          </p:txBody>
        </p:sp>
        <p:sp>
          <p:nvSpPr>
            <p:cNvPr id="26" name="TextBox 25"/>
            <p:cNvSpPr txBox="1"/>
            <p:nvPr/>
          </p:nvSpPr>
          <p:spPr>
            <a:xfrm>
              <a:off x="6407438" y="5111520"/>
              <a:ext cx="300556" cy="184666"/>
            </a:xfrm>
            <a:prstGeom prst="rect">
              <a:avLst/>
            </a:prstGeom>
            <a:noFill/>
          </p:spPr>
          <p:txBody>
            <a:bodyPr wrap="square" lIns="0" tIns="0" rIns="0" bIns="0" rtlCol="0">
              <a:spAutoFit/>
            </a:bodyPr>
            <a:lstStyle/>
            <a:p>
              <a:pPr algn="ctr"/>
              <a:r>
                <a:rPr lang="en-US" sz="1200" dirty="0">
                  <a:latin typeface="Arial"/>
                  <a:cs typeface="Arial"/>
                </a:rPr>
                <a:t>-</a:t>
              </a:r>
              <a:r>
                <a:rPr lang="en-US" sz="1200" dirty="0" smtClean="0">
                  <a:latin typeface="Arial"/>
                  <a:cs typeface="Arial"/>
                </a:rPr>
                <a:t>0.5</a:t>
              </a:r>
            </a:p>
          </p:txBody>
        </p:sp>
        <p:sp>
          <p:nvSpPr>
            <p:cNvPr id="27" name="TextBox 26"/>
            <p:cNvSpPr txBox="1"/>
            <p:nvPr/>
          </p:nvSpPr>
          <p:spPr>
            <a:xfrm>
              <a:off x="6013865"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a:t>
              </a:r>
            </a:p>
          </p:txBody>
        </p:sp>
        <p:sp>
          <p:nvSpPr>
            <p:cNvPr id="28" name="TextBox 27"/>
            <p:cNvSpPr txBox="1"/>
            <p:nvPr/>
          </p:nvSpPr>
          <p:spPr>
            <a:xfrm>
              <a:off x="5625501"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29" name="TextBox 28"/>
            <p:cNvSpPr txBox="1"/>
            <p:nvPr/>
          </p:nvSpPr>
          <p:spPr>
            <a:xfrm>
              <a:off x="5233291"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-2</a:t>
              </a:r>
            </a:p>
          </p:txBody>
        </p:sp>
      </p:grpSp>
    </p:spTree>
    <p:extLst>
      <p:ext uri="{BB962C8B-B14F-4D97-AF65-F5344CB8AC3E}">
        <p14:creationId xmlns:p14="http://schemas.microsoft.com/office/powerpoint/2010/main" val="160880075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ean_300Z_and_TPV_track_10-11_Feb_20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53" y="767269"/>
            <a:ext cx="4514115" cy="4206240"/>
          </a:xfrm>
          <a:prstGeom prst="rect">
            <a:avLst/>
          </a:prstGeom>
        </p:spPr>
      </p:pic>
      <p:pic>
        <p:nvPicPr>
          <p:cNvPr id="6" name="Picture 5" descr="mean_850T_and_PL_track_10-11_Feb_2011_glob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9208" y="767269"/>
            <a:ext cx="4514115" cy="4206240"/>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35763" y="5048894"/>
            <a:ext cx="1038704" cy="307777"/>
          </a:xfrm>
          <a:prstGeom prst="rect">
            <a:avLst/>
          </a:prstGeom>
          <a:noFill/>
        </p:spPr>
        <p:txBody>
          <a:bodyPr wrap="square" rtlCol="0">
            <a:spAutoFit/>
          </a:bodyPr>
          <a:lstStyle/>
          <a:p>
            <a:r>
              <a:rPr lang="en-US" sz="1400" dirty="0" smtClean="0">
                <a:latin typeface="Arial"/>
                <a:cs typeface="Arial"/>
              </a:rPr>
              <a:t>Genesis</a:t>
            </a:r>
            <a:endParaRPr lang="en-US" sz="1600" dirty="0">
              <a:latin typeface="Arial"/>
              <a:cs typeface="Arial"/>
            </a:endParaRPr>
          </a:p>
        </p:txBody>
      </p:sp>
      <p:sp>
        <p:nvSpPr>
          <p:cNvPr id="44" name="Content Placeholder 2"/>
          <p:cNvSpPr txBox="1">
            <a:spLocks/>
          </p:cNvSpPr>
          <p:nvPr/>
        </p:nvSpPr>
        <p:spPr>
          <a:xfrm>
            <a:off x="3914347" y="5751334"/>
            <a:ext cx="5245062" cy="100490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dirty="0" smtClean="0">
                <a:solidFill>
                  <a:srgbClr val="000000"/>
                </a:solidFill>
                <a:latin typeface="Arial" panose="020B0604020202020204" pitchFamily="34" charset="0"/>
                <a:cs typeface="Arial" panose="020B0604020202020204" pitchFamily="34" charset="0"/>
              </a:rPr>
              <a:t>10–11 Feb 2011 time-mean (left) 300-hPa geopotential height (dam, black) and standardized anomaly of 300-hPa geopotential height (σ, shaded); (right) 850-hPa temperature (°C, black) and standardized anomaly of       850-hPa temperature </a:t>
            </a:r>
            <a:r>
              <a:rPr lang="en-US" sz="1500" dirty="0">
                <a:solidFill>
                  <a:srgbClr val="000000"/>
                </a:solidFill>
                <a:latin typeface="Arial" panose="020B0604020202020204" pitchFamily="34" charset="0"/>
                <a:cs typeface="Arial" panose="020B0604020202020204" pitchFamily="34" charset="0"/>
              </a:rPr>
              <a:t>(σ, shaded)</a:t>
            </a:r>
            <a:endParaRPr lang="en-US" sz="1500" baseline="30000" dirty="0">
              <a:solidFill>
                <a:srgbClr val="000000"/>
              </a:solidFill>
              <a:latin typeface="Arial" panose="020B0604020202020204" pitchFamily="34" charset="0"/>
              <a:cs typeface="Arial" panose="020B0604020202020204" pitchFamily="34" charset="0"/>
            </a:endParaRPr>
          </a:p>
        </p:txBody>
      </p:sp>
      <p:sp>
        <p:nvSpPr>
          <p:cNvPr id="4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The Polar Low and TPV</a:t>
            </a:r>
            <a:endParaRPr lang="en-US" sz="2800" b="1" dirty="0">
              <a:solidFill>
                <a:srgbClr val="FF0000"/>
              </a:solidFill>
              <a:latin typeface="Arial" panose="020B0604020202020204" pitchFamily="34" charset="0"/>
              <a:cs typeface="Arial" panose="020B0604020202020204"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4242608370"/>
              </p:ext>
            </p:extLst>
          </p:nvPr>
        </p:nvGraphicFramePr>
        <p:xfrm>
          <a:off x="89787" y="5662293"/>
          <a:ext cx="3824560" cy="914399"/>
        </p:xfrm>
        <a:graphic>
          <a:graphicData uri="http://schemas.openxmlformats.org/drawingml/2006/table">
            <a:tbl>
              <a:tblPr firstRow="1" bandRow="1">
                <a:tableStyleId>{5C22544A-7EE6-4342-B048-85BDC9FD1C3A}</a:tableStyleId>
              </a:tblPr>
              <a:tblGrid>
                <a:gridCol w="956140"/>
                <a:gridCol w="956140"/>
                <a:gridCol w="956140"/>
                <a:gridCol w="956140"/>
              </a:tblGrid>
              <a:tr h="260066">
                <a:tc>
                  <a:txBody>
                    <a:bodyPr/>
                    <a:lstStyle/>
                    <a:p>
                      <a:pPr algn="ctr"/>
                      <a:r>
                        <a:rPr lang="en-US" sz="1400" dirty="0" smtClean="0">
                          <a:solidFill>
                            <a:srgbClr val="000000"/>
                          </a:solidFill>
                          <a:latin typeface="Arial"/>
                          <a:cs typeface="Arial"/>
                        </a:rPr>
                        <a:t>Feature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Genesis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err="1" smtClean="0">
                          <a:solidFill>
                            <a:srgbClr val="000000"/>
                          </a:solidFill>
                          <a:latin typeface="Arial"/>
                          <a:cs typeface="Arial"/>
                        </a:rPr>
                        <a:t>Lysis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Lifetime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TPV</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31 Jan</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19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~21 d</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PL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10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11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18</a:t>
                      </a:r>
                      <a:r>
                        <a:rPr lang="en-US" sz="1400" baseline="0" dirty="0" smtClean="0">
                          <a:solidFill>
                            <a:srgbClr val="000000"/>
                          </a:solidFill>
                          <a:latin typeface="Arial"/>
                          <a:cs typeface="Arial"/>
                        </a:rPr>
                        <a:t> h</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sp>
        <p:nvSpPr>
          <p:cNvPr id="55" name="5-Point Star 54"/>
          <p:cNvSpPr>
            <a:spLocks noChangeAspect="1"/>
          </p:cNvSpPr>
          <p:nvPr/>
        </p:nvSpPr>
        <p:spPr>
          <a:xfrm rot="10580098" flipV="1">
            <a:off x="87367" y="5074291"/>
            <a:ext cx="228600" cy="228600"/>
          </a:xfrm>
          <a:prstGeom prst="star5">
            <a:avLst/>
          </a:prstGeom>
          <a:solidFill>
            <a:srgbClr val="38EC3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Multiply 55"/>
          <p:cNvSpPr/>
          <p:nvPr/>
        </p:nvSpPr>
        <p:spPr>
          <a:xfrm>
            <a:off x="1391233" y="5081984"/>
            <a:ext cx="256319" cy="256319"/>
          </a:xfrm>
          <a:prstGeom prst="mathMultiply">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p:cNvSpPr txBox="1"/>
          <p:nvPr/>
        </p:nvSpPr>
        <p:spPr>
          <a:xfrm>
            <a:off x="1629393" y="5039380"/>
            <a:ext cx="667929" cy="307777"/>
          </a:xfrm>
          <a:prstGeom prst="rect">
            <a:avLst/>
          </a:prstGeom>
          <a:noFill/>
        </p:spPr>
        <p:txBody>
          <a:bodyPr wrap="square" rtlCol="0">
            <a:spAutoFit/>
          </a:bodyPr>
          <a:lstStyle/>
          <a:p>
            <a:r>
              <a:rPr lang="en-US" sz="1400" dirty="0" err="1" smtClean="0">
                <a:latin typeface="Arial"/>
                <a:cs typeface="Arial"/>
              </a:rPr>
              <a:t>Lysis</a:t>
            </a:r>
            <a:endParaRPr lang="en-US" sz="1600" dirty="0">
              <a:latin typeface="Arial"/>
              <a:cs typeface="Arial"/>
            </a:endParaRPr>
          </a:p>
        </p:txBody>
      </p:sp>
      <p:sp>
        <p:nvSpPr>
          <p:cNvPr id="86" name="Oval 85"/>
          <p:cNvSpPr>
            <a:spLocks noChangeAspect="1"/>
          </p:cNvSpPr>
          <p:nvPr/>
        </p:nvSpPr>
        <p:spPr>
          <a:xfrm>
            <a:off x="2545492" y="5143272"/>
            <a:ext cx="137160" cy="137160"/>
          </a:xfrm>
          <a:prstGeom prst="ellipse">
            <a:avLst/>
          </a:prstGeom>
          <a:solidFill>
            <a:srgbClr val="FFFF0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TextBox 86"/>
          <p:cNvSpPr txBox="1"/>
          <p:nvPr/>
        </p:nvSpPr>
        <p:spPr>
          <a:xfrm>
            <a:off x="2668381" y="5048894"/>
            <a:ext cx="1800399" cy="523220"/>
          </a:xfrm>
          <a:prstGeom prst="rect">
            <a:avLst/>
          </a:prstGeom>
          <a:noFill/>
        </p:spPr>
        <p:txBody>
          <a:bodyPr wrap="square" rtlCol="0">
            <a:spAutoFit/>
          </a:bodyPr>
          <a:lstStyle/>
          <a:p>
            <a:r>
              <a:rPr lang="en-US" sz="1400" dirty="0" smtClean="0">
                <a:latin typeface="Arial"/>
                <a:cs typeface="Arial"/>
              </a:rPr>
              <a:t>0000 UTC positions</a:t>
            </a:r>
          </a:p>
          <a:p>
            <a:r>
              <a:rPr lang="en-US" sz="1400" dirty="0" smtClean="0">
                <a:latin typeface="Arial"/>
                <a:cs typeface="Arial"/>
              </a:rPr>
              <a:t>(every 48 h)</a:t>
            </a:r>
            <a:endParaRPr lang="en-US" sz="1600" dirty="0">
              <a:latin typeface="Arial"/>
              <a:cs typeface="Arial"/>
            </a:endParaRPr>
          </a:p>
        </p:txBody>
      </p:sp>
      <p:grpSp>
        <p:nvGrpSpPr>
          <p:cNvPr id="51" name="Group 50"/>
          <p:cNvGrpSpPr/>
          <p:nvPr/>
        </p:nvGrpSpPr>
        <p:grpSpPr>
          <a:xfrm>
            <a:off x="4806769" y="5051007"/>
            <a:ext cx="4226677" cy="414101"/>
            <a:chOff x="4987007" y="4882085"/>
            <a:chExt cx="4226677" cy="414101"/>
          </a:xfrm>
        </p:grpSpPr>
        <p:pic>
          <p:nvPicPr>
            <p:cNvPr id="52" name="Picture 51" descr="mean_300Z_and_track_nov_2013.png"/>
            <p:cNvPicPr>
              <a:picLocks/>
            </p:cNvPicPr>
            <p:nvPr/>
          </p:nvPicPr>
          <p:blipFill rotWithShape="1">
            <a:blip r:embed="rId5">
              <a:extLst>
                <a:ext uri="{28A0092B-C50C-407E-A947-70E740481C1C}">
                  <a14:useLocalDpi xmlns:a14="http://schemas.microsoft.com/office/drawing/2010/main" val="0"/>
                </a:ext>
              </a:extLst>
            </a:blip>
            <a:srcRect l="92908" t="12365" r="4545" b="15690"/>
            <a:stretch/>
          </p:blipFill>
          <p:spPr>
            <a:xfrm rot="5400000">
              <a:off x="6876337" y="3080641"/>
              <a:ext cx="146305" cy="3924966"/>
            </a:xfrm>
            <a:prstGeom prst="rect">
              <a:avLst/>
            </a:prstGeom>
          </p:spPr>
        </p:pic>
        <p:sp>
          <p:nvSpPr>
            <p:cNvPr id="53" name="TextBox 52"/>
            <p:cNvSpPr txBox="1"/>
            <p:nvPr/>
          </p:nvSpPr>
          <p:spPr>
            <a:xfrm>
              <a:off x="8834741" y="4882085"/>
              <a:ext cx="378943" cy="276999"/>
            </a:xfrm>
            <a:prstGeom prst="rect">
              <a:avLst/>
            </a:prstGeom>
            <a:noFill/>
          </p:spPr>
          <p:txBody>
            <a:bodyPr wrap="square" rtlCol="0">
              <a:spAutoFit/>
            </a:bodyPr>
            <a:lstStyle/>
            <a:p>
              <a:pPr algn="ctr"/>
              <a:r>
                <a:rPr lang="en-US" sz="1200" dirty="0" smtClean="0">
                  <a:latin typeface="Arial"/>
                  <a:cs typeface="Arial"/>
                </a:rPr>
                <a:t>(</a:t>
              </a:r>
              <a:r>
                <a:rPr lang="en-US" sz="1200" dirty="0">
                  <a:solidFill>
                    <a:srgbClr val="000000"/>
                  </a:solidFill>
                  <a:latin typeface="Arial" panose="020B0604020202020204" pitchFamily="34" charset="0"/>
                  <a:cs typeface="Arial" panose="020B0604020202020204" pitchFamily="34" charset="0"/>
                </a:rPr>
                <a:t>σ</a:t>
              </a:r>
              <a:r>
                <a:rPr lang="en-US" sz="1200" dirty="0" smtClean="0">
                  <a:latin typeface="Arial"/>
                  <a:cs typeface="Arial"/>
                </a:rPr>
                <a:t>)</a:t>
              </a:r>
              <a:endParaRPr lang="en-US" sz="1200" dirty="0">
                <a:latin typeface="Arial"/>
                <a:cs typeface="Arial"/>
              </a:endParaRPr>
            </a:p>
          </p:txBody>
        </p:sp>
        <p:sp>
          <p:nvSpPr>
            <p:cNvPr id="54" name="TextBox 53"/>
            <p:cNvSpPr txBox="1"/>
            <p:nvPr/>
          </p:nvSpPr>
          <p:spPr>
            <a:xfrm>
              <a:off x="6798154"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0</a:t>
              </a:r>
            </a:p>
          </p:txBody>
        </p:sp>
        <p:sp>
          <p:nvSpPr>
            <p:cNvPr id="58" name="TextBox 57"/>
            <p:cNvSpPr txBox="1"/>
            <p:nvPr/>
          </p:nvSpPr>
          <p:spPr>
            <a:xfrm>
              <a:off x="7185356"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0.5</a:t>
              </a:r>
            </a:p>
          </p:txBody>
        </p:sp>
        <p:sp>
          <p:nvSpPr>
            <p:cNvPr id="59" name="TextBox 58"/>
            <p:cNvSpPr txBox="1"/>
            <p:nvPr/>
          </p:nvSpPr>
          <p:spPr>
            <a:xfrm>
              <a:off x="7577536" y="5111520"/>
              <a:ext cx="300556" cy="184666"/>
            </a:xfrm>
            <a:prstGeom prst="rect">
              <a:avLst/>
            </a:prstGeom>
            <a:noFill/>
          </p:spPr>
          <p:txBody>
            <a:bodyPr wrap="square" lIns="0" tIns="0" rIns="0" bIns="0" rtlCol="0">
              <a:spAutoFit/>
            </a:bodyPr>
            <a:lstStyle/>
            <a:p>
              <a:pPr algn="ctr"/>
              <a:r>
                <a:rPr lang="en-US" sz="1200" dirty="0">
                  <a:latin typeface="Arial"/>
                  <a:cs typeface="Arial"/>
                </a:rPr>
                <a:t>1</a:t>
              </a:r>
              <a:endParaRPr lang="en-US" sz="1200" dirty="0" smtClean="0">
                <a:latin typeface="Arial"/>
                <a:cs typeface="Arial"/>
              </a:endParaRPr>
            </a:p>
          </p:txBody>
        </p:sp>
        <p:sp>
          <p:nvSpPr>
            <p:cNvPr id="60" name="TextBox 59"/>
            <p:cNvSpPr txBox="1"/>
            <p:nvPr/>
          </p:nvSpPr>
          <p:spPr>
            <a:xfrm>
              <a:off x="7965294"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88" name="TextBox 87"/>
            <p:cNvSpPr txBox="1"/>
            <p:nvPr/>
          </p:nvSpPr>
          <p:spPr>
            <a:xfrm>
              <a:off x="8359487" y="5111520"/>
              <a:ext cx="300556" cy="184666"/>
            </a:xfrm>
            <a:prstGeom prst="rect">
              <a:avLst/>
            </a:prstGeom>
            <a:noFill/>
          </p:spPr>
          <p:txBody>
            <a:bodyPr wrap="square" lIns="0" tIns="0" rIns="0" bIns="0" rtlCol="0">
              <a:spAutoFit/>
            </a:bodyPr>
            <a:lstStyle/>
            <a:p>
              <a:pPr algn="ctr"/>
              <a:r>
                <a:rPr lang="en-US" sz="1200" dirty="0">
                  <a:latin typeface="Arial"/>
                  <a:cs typeface="Arial"/>
                </a:rPr>
                <a:t>2</a:t>
              </a:r>
              <a:endParaRPr lang="en-US" sz="1200" dirty="0" smtClean="0">
                <a:latin typeface="Arial"/>
                <a:cs typeface="Arial"/>
              </a:endParaRPr>
            </a:p>
          </p:txBody>
        </p:sp>
        <p:sp>
          <p:nvSpPr>
            <p:cNvPr id="89" name="TextBox 88"/>
            <p:cNvSpPr txBox="1"/>
            <p:nvPr/>
          </p:nvSpPr>
          <p:spPr>
            <a:xfrm>
              <a:off x="6407438" y="5111520"/>
              <a:ext cx="300556" cy="184666"/>
            </a:xfrm>
            <a:prstGeom prst="rect">
              <a:avLst/>
            </a:prstGeom>
            <a:noFill/>
          </p:spPr>
          <p:txBody>
            <a:bodyPr wrap="square" lIns="0" tIns="0" rIns="0" bIns="0" rtlCol="0">
              <a:spAutoFit/>
            </a:bodyPr>
            <a:lstStyle/>
            <a:p>
              <a:pPr algn="ctr"/>
              <a:r>
                <a:rPr lang="en-US" sz="1200" dirty="0">
                  <a:latin typeface="Arial"/>
                  <a:cs typeface="Arial"/>
                </a:rPr>
                <a:t>-</a:t>
              </a:r>
              <a:r>
                <a:rPr lang="en-US" sz="1200" dirty="0" smtClean="0">
                  <a:latin typeface="Arial"/>
                  <a:cs typeface="Arial"/>
                </a:rPr>
                <a:t>0.5</a:t>
              </a:r>
            </a:p>
          </p:txBody>
        </p:sp>
        <p:sp>
          <p:nvSpPr>
            <p:cNvPr id="90" name="TextBox 89"/>
            <p:cNvSpPr txBox="1"/>
            <p:nvPr/>
          </p:nvSpPr>
          <p:spPr>
            <a:xfrm>
              <a:off x="6013865"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a:t>
              </a:r>
            </a:p>
          </p:txBody>
        </p:sp>
        <p:sp>
          <p:nvSpPr>
            <p:cNvPr id="97" name="TextBox 96"/>
            <p:cNvSpPr txBox="1"/>
            <p:nvPr/>
          </p:nvSpPr>
          <p:spPr>
            <a:xfrm>
              <a:off x="5625501"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-1.5</a:t>
              </a:r>
            </a:p>
          </p:txBody>
        </p:sp>
        <p:sp>
          <p:nvSpPr>
            <p:cNvPr id="98" name="TextBox 97"/>
            <p:cNvSpPr txBox="1"/>
            <p:nvPr/>
          </p:nvSpPr>
          <p:spPr>
            <a:xfrm>
              <a:off x="5233291" y="5111520"/>
              <a:ext cx="300556" cy="184666"/>
            </a:xfrm>
            <a:prstGeom prst="rect">
              <a:avLst/>
            </a:prstGeom>
            <a:noFill/>
          </p:spPr>
          <p:txBody>
            <a:bodyPr wrap="square" lIns="0" tIns="0" rIns="0" bIns="0" rtlCol="0">
              <a:spAutoFit/>
            </a:bodyPr>
            <a:lstStyle/>
            <a:p>
              <a:pPr algn="ctr"/>
              <a:r>
                <a:rPr lang="en-US" sz="1200" dirty="0" smtClean="0">
                  <a:latin typeface="Arial"/>
                  <a:cs typeface="Arial"/>
                </a:rPr>
                <a:t>-2</a:t>
              </a:r>
            </a:p>
          </p:txBody>
        </p:sp>
      </p:grpSp>
      <p:sp>
        <p:nvSpPr>
          <p:cNvPr id="99" name="5-Point Star 98"/>
          <p:cNvSpPr>
            <a:spLocks noChangeAspect="1"/>
          </p:cNvSpPr>
          <p:nvPr/>
        </p:nvSpPr>
        <p:spPr>
          <a:xfrm rot="10580098" flipV="1">
            <a:off x="2803018" y="2145072"/>
            <a:ext cx="182880" cy="182880"/>
          </a:xfrm>
          <a:prstGeom prst="star5">
            <a:avLst/>
          </a:prstGeom>
          <a:solidFill>
            <a:srgbClr val="38EC3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Multiply 103"/>
          <p:cNvSpPr/>
          <p:nvPr/>
        </p:nvSpPr>
        <p:spPr>
          <a:xfrm>
            <a:off x="3262104" y="1504649"/>
            <a:ext cx="201168" cy="201168"/>
          </a:xfrm>
          <a:prstGeom prst="mathMultiply">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Multiply 104"/>
          <p:cNvSpPr/>
          <p:nvPr/>
        </p:nvSpPr>
        <p:spPr>
          <a:xfrm>
            <a:off x="6925080" y="3520390"/>
            <a:ext cx="201168" cy="201168"/>
          </a:xfrm>
          <a:prstGeom prst="mathMultiply">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5-Point Star 105"/>
          <p:cNvSpPr>
            <a:spLocks noChangeAspect="1"/>
          </p:cNvSpPr>
          <p:nvPr/>
        </p:nvSpPr>
        <p:spPr>
          <a:xfrm rot="10580098" flipV="1">
            <a:off x="6833646" y="3417781"/>
            <a:ext cx="182880" cy="182880"/>
          </a:xfrm>
          <a:prstGeom prst="star5">
            <a:avLst/>
          </a:prstGeom>
          <a:solidFill>
            <a:srgbClr val="38EC3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014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8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7" y="810068"/>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8</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9" name="Group 8"/>
          <p:cNvGrpSpPr/>
          <p:nvPr/>
        </p:nvGrpSpPr>
        <p:grpSpPr>
          <a:xfrm>
            <a:off x="26604" y="4722927"/>
            <a:ext cx="969630" cy="307777"/>
            <a:chOff x="16081" y="4780343"/>
            <a:chExt cx="969630" cy="307777"/>
          </a:xfrm>
        </p:grpSpPr>
        <p:sp>
          <p:nvSpPr>
            <p:cNvPr id="77" name="Rectangle 76"/>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sp>
        <p:nvSpPr>
          <p:cNvPr id="62" name="Rectangle 61"/>
          <p:cNvSpPr/>
          <p:nvPr/>
        </p:nvSpPr>
        <p:spPr>
          <a:xfrm>
            <a:off x="159721" y="2549054"/>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pic>
        <p:nvPicPr>
          <p:cNvPr id="7" name="Picture 6" descr="mslp_cyclones_era5_20110208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0326" y="810068"/>
            <a:ext cx="4535424" cy="4191832"/>
          </a:xfrm>
          <a:prstGeom prst="rect">
            <a:avLst/>
          </a:prstGeom>
          <a:ln w="9525">
            <a:solidFill>
              <a:schemeClr val="tx1"/>
            </a:solidFill>
          </a:ln>
        </p:spPr>
      </p:pic>
    </p:spTree>
    <p:extLst>
      <p:ext uri="{BB962C8B-B14F-4D97-AF65-F5344CB8AC3E}">
        <p14:creationId xmlns:p14="http://schemas.microsoft.com/office/powerpoint/2010/main" val="186591059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3334"/>
            <a:ext cx="8229600" cy="5042829"/>
          </a:xfrm>
        </p:spPr>
        <p:txBody>
          <a:bodyPr>
            <a:normAutofit/>
          </a:bodyPr>
          <a:lstStyle/>
          <a:p>
            <a:r>
              <a:rPr lang="en-US" sz="2400" dirty="0" smtClean="0">
                <a:latin typeface="Arial" panose="020B0604020202020204" pitchFamily="34" charset="0"/>
                <a:cs typeface="Arial" panose="020B0604020202020204" pitchFamily="34" charset="0"/>
              </a:rPr>
              <a:t>TPVs </a:t>
            </a:r>
            <a:r>
              <a:rPr lang="en-US" sz="2400" dirty="0">
                <a:latin typeface="Arial" panose="020B0604020202020204" pitchFamily="34" charset="0"/>
                <a:cs typeface="Arial" panose="020B0604020202020204" pitchFamily="34" charset="0"/>
              </a:rPr>
              <a:t>are defined </a:t>
            </a:r>
            <a:r>
              <a:rPr lang="en-US" sz="2400" dirty="0" smtClean="0">
                <a:latin typeface="Arial" panose="020B0604020202020204" pitchFamily="34" charset="0"/>
                <a:cs typeface="Arial" panose="020B0604020202020204" pitchFamily="34" charset="0"/>
              </a:rPr>
              <a:t>as tropopause</a:t>
            </a:r>
            <a:r>
              <a:rPr lang="en-US" sz="2400" dirty="0">
                <a:latin typeface="Arial" panose="020B0604020202020204" pitchFamily="34" charset="0"/>
                <a:cs typeface="Arial" panose="020B0604020202020204" pitchFamily="34" charset="0"/>
              </a:rPr>
              <a:t>-based vortices of high-latitude origin and are material </a:t>
            </a:r>
            <a:r>
              <a:rPr lang="en-US" sz="2400" dirty="0" smtClean="0">
                <a:latin typeface="Arial" panose="020B0604020202020204" pitchFamily="34" charset="0"/>
                <a:cs typeface="Arial" panose="020B0604020202020204" pitchFamily="34" charset="0"/>
              </a:rPr>
              <a:t>features (Pyle et al. 2004; Cavallo and Hakim 2009, 2010, 2012, 2013)</a:t>
            </a:r>
            <a:endParaRPr lang="en-US" sz="24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 name="Group 1"/>
          <p:cNvGrpSpPr/>
          <p:nvPr/>
        </p:nvGrpSpPr>
        <p:grpSpPr>
          <a:xfrm>
            <a:off x="332453" y="2476866"/>
            <a:ext cx="8478247" cy="3200400"/>
            <a:chOff x="332453" y="2432043"/>
            <a:chExt cx="8478247" cy="3200400"/>
          </a:xfrm>
        </p:grpSpPr>
        <p:pic>
          <p:nvPicPr>
            <p:cNvPr id="8" name="Picture 7" descr="Screen Shot 2015-06-24 at 3.35.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1189" y="2432043"/>
              <a:ext cx="4159511" cy="3200400"/>
            </a:xfrm>
            <a:prstGeom prst="rect">
              <a:avLst/>
            </a:prstGeom>
          </p:spPr>
        </p:pic>
        <p:pic>
          <p:nvPicPr>
            <p:cNvPr id="9" name="Picture 8" descr="Screen Shot 2015-06-24 at 3.36.2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53" y="2432043"/>
              <a:ext cx="4134897" cy="3200400"/>
            </a:xfrm>
            <a:prstGeom prst="rect">
              <a:avLst/>
            </a:prstGeom>
          </p:spPr>
        </p:pic>
        <p:sp>
          <p:nvSpPr>
            <p:cNvPr id="10" name="Rectangle 9"/>
            <p:cNvSpPr/>
            <p:nvPr/>
          </p:nvSpPr>
          <p:spPr>
            <a:xfrm>
              <a:off x="2533942" y="3307484"/>
              <a:ext cx="1007701" cy="600164"/>
            </a:xfrm>
            <a:prstGeom prst="rect">
              <a:avLst/>
            </a:prstGeom>
            <a:noFill/>
          </p:spPr>
          <p:txBody>
            <a:bodyPr wrap="none" lIns="91440" tIns="45720" rIns="91440" bIns="45720">
              <a:spAutoFit/>
            </a:bodyPr>
            <a:lstStyle/>
            <a:p>
              <a:pPr algn="ctr"/>
              <a:r>
                <a:rPr lang="en-US" sz="3300" b="1" cap="none" spc="0"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33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1" name="Straight Arrow Connector 10"/>
            <p:cNvCxnSpPr/>
            <p:nvPr/>
          </p:nvCxnSpPr>
          <p:spPr>
            <a:xfrm flipH="1">
              <a:off x="2210586" y="3617775"/>
              <a:ext cx="423944"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6901603" y="3322425"/>
              <a:ext cx="1007701" cy="600164"/>
            </a:xfrm>
            <a:prstGeom prst="rect">
              <a:avLst/>
            </a:prstGeom>
            <a:noFill/>
          </p:spPr>
          <p:txBody>
            <a:bodyPr wrap="none" lIns="91440" tIns="45720" rIns="91440" bIns="45720">
              <a:spAutoFit/>
            </a:bodyPr>
            <a:lstStyle/>
            <a:p>
              <a:pPr algn="ctr"/>
              <a:r>
                <a:rPr lang="en-US" sz="3300" b="1" cap="none" spc="0" dirty="0" smtClean="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rPr>
                <a:t>TPV</a:t>
              </a:r>
              <a:endParaRPr lang="en-US" sz="3300" b="1" cap="none" spc="0" dirty="0">
                <a:ln w="25400">
                  <a:solidFill>
                    <a:srgbClr val="FF0000"/>
                  </a:solidFill>
                  <a:prstDash val="solid"/>
                </a:ln>
                <a:solidFill>
                  <a:schemeClr val="bg1"/>
                </a:solidFill>
                <a:effectLst>
                  <a:outerShdw blurRad="41275" dist="20320" dir="1800000" algn="tl" rotWithShape="0">
                    <a:srgbClr val="000000">
                      <a:alpha val="40000"/>
                    </a:srgbClr>
                  </a:outerShdw>
                </a:effectLst>
                <a:latin typeface="Helvetica"/>
                <a:cs typeface="Helvetica"/>
              </a:endParaRPr>
            </a:p>
          </p:txBody>
        </p:sp>
        <p:cxnSp>
          <p:nvCxnSpPr>
            <p:cNvPr id="13" name="Straight Arrow Connector 12"/>
            <p:cNvCxnSpPr/>
            <p:nvPr/>
          </p:nvCxnSpPr>
          <p:spPr>
            <a:xfrm flipH="1">
              <a:off x="6578247" y="3647657"/>
              <a:ext cx="423944" cy="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4" name="Content Placeholder 2"/>
          <p:cNvSpPr txBox="1">
            <a:spLocks/>
          </p:cNvSpPr>
          <p:nvPr/>
        </p:nvSpPr>
        <p:spPr>
          <a:xfrm>
            <a:off x="51060" y="5719906"/>
            <a:ext cx="9060139" cy="950731"/>
          </a:xfrm>
          <a:prstGeom prst="rect">
            <a:avLst/>
          </a:prstGeom>
        </p:spPr>
        <p:txBody>
          <a:bodyPr vert="horz" lIns="91440" tIns="45720" rIns="91440" bIns="45720" rtlCol="0" anchor="ct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b="1" dirty="0" smtClean="0">
                <a:solidFill>
                  <a:srgbClr val="000000"/>
                </a:solidFill>
                <a:latin typeface="Arial" panose="020B0604020202020204" pitchFamily="34" charset="0"/>
                <a:cs typeface="Arial" panose="020B0604020202020204" pitchFamily="34" charset="0"/>
              </a:rPr>
              <a:t>(left) </a:t>
            </a:r>
            <a:r>
              <a:rPr lang="en-US" sz="1500" dirty="0" smtClean="0">
                <a:solidFill>
                  <a:srgbClr val="000000"/>
                </a:solidFill>
                <a:latin typeface="Arial" panose="020B0604020202020204" pitchFamily="34" charset="0"/>
                <a:cs typeface="Arial" panose="020B0604020202020204" pitchFamily="34" charset="0"/>
              </a:rPr>
              <a:t>Dynamic tropopause (DT)</a:t>
            </a:r>
            <a:r>
              <a:rPr lang="en-US" sz="1500" dirty="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wind speed (every 15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a:solidFill>
                  <a:srgbClr val="000000"/>
                </a:solidFill>
                <a:latin typeface="Arial" panose="020B0604020202020204" pitchFamily="34" charset="0"/>
                <a:cs typeface="Arial" panose="020B0604020202020204" pitchFamily="34" charset="0"/>
              </a:rPr>
              <a:t>  </a:t>
            </a:r>
            <a:r>
              <a:rPr lang="en-US" sz="1500" dirty="0">
                <a:solidFill>
                  <a:srgbClr val="000000"/>
                </a:solidFill>
                <a:latin typeface="Arial" panose="020B0604020202020204" pitchFamily="34" charset="0"/>
                <a:cs typeface="Arial" panose="020B0604020202020204" pitchFamily="34" charset="0"/>
              </a:rPr>
              <a:t>starting at 50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thick contours) and                          DT </a:t>
            </a:r>
            <a:r>
              <a:rPr lang="en-US" sz="1500" dirty="0">
                <a:solidFill>
                  <a:srgbClr val="000000"/>
                </a:solidFill>
                <a:latin typeface="Arial" panose="020B0604020202020204" pitchFamily="34" charset="0"/>
                <a:cs typeface="Arial" panose="020B0604020202020204" pitchFamily="34" charset="0"/>
              </a:rPr>
              <a:t>p</a:t>
            </a:r>
            <a:r>
              <a:rPr lang="en-US" sz="1500" dirty="0" smtClean="0">
                <a:solidFill>
                  <a:srgbClr val="000000"/>
                </a:solidFill>
                <a:latin typeface="Arial" panose="020B0604020202020204" pitchFamily="34" charset="0"/>
                <a:cs typeface="Arial" panose="020B0604020202020204" pitchFamily="34" charset="0"/>
              </a:rPr>
              <a:t>otential temperature (K, thin contours and shading) </a:t>
            </a:r>
            <a:r>
              <a:rPr lang="en-US" sz="1500" dirty="0">
                <a:solidFill>
                  <a:srgbClr val="000000"/>
                </a:solidFill>
                <a:latin typeface="Arial" panose="020B0604020202020204" pitchFamily="34" charset="0"/>
                <a:cs typeface="Arial" panose="020B0604020202020204" pitchFamily="34" charset="0"/>
              </a:rPr>
              <a:t>on 1.5-PVU </a:t>
            </a:r>
            <a:r>
              <a:rPr lang="en-US" sz="1500" dirty="0" smtClean="0">
                <a:solidFill>
                  <a:srgbClr val="000000"/>
                </a:solidFill>
                <a:latin typeface="Arial" panose="020B0604020202020204" pitchFamily="34" charset="0"/>
                <a:cs typeface="Arial" panose="020B0604020202020204" pitchFamily="34" charset="0"/>
              </a:rPr>
              <a:t>surface valid </a:t>
            </a:r>
            <a:r>
              <a:rPr lang="en-US" sz="1500" dirty="0">
                <a:solidFill>
                  <a:srgbClr val="000000"/>
                </a:solidFill>
                <a:latin typeface="Arial" panose="020B0604020202020204" pitchFamily="34" charset="0"/>
                <a:cs typeface="Arial" panose="020B0604020202020204" pitchFamily="34" charset="0"/>
              </a:rPr>
              <a:t>0000 UTC 1 Dec </a:t>
            </a:r>
            <a:r>
              <a:rPr lang="en-US" sz="1500" dirty="0" smtClean="0">
                <a:solidFill>
                  <a:srgbClr val="000000"/>
                </a:solidFill>
                <a:latin typeface="Arial" panose="020B0604020202020204" pitchFamily="34" charset="0"/>
                <a:cs typeface="Arial" panose="020B0604020202020204" pitchFamily="34" charset="0"/>
              </a:rPr>
              <a:t>1991;                             </a:t>
            </a:r>
            <a:r>
              <a:rPr lang="en-US" sz="1500" b="1" dirty="0" smtClean="0">
                <a:solidFill>
                  <a:srgbClr val="000000"/>
                </a:solidFill>
                <a:latin typeface="Arial" panose="020B0604020202020204" pitchFamily="34" charset="0"/>
                <a:cs typeface="Arial" panose="020B0604020202020204" pitchFamily="34" charset="0"/>
              </a:rPr>
              <a:t>(right) </a:t>
            </a:r>
            <a:r>
              <a:rPr lang="en-US" sz="1500" dirty="0" smtClean="0">
                <a:solidFill>
                  <a:srgbClr val="000000"/>
                </a:solidFill>
                <a:latin typeface="Arial" panose="020B0604020202020204" pitchFamily="34" charset="0"/>
                <a:cs typeface="Arial" panose="020B0604020202020204" pitchFamily="34" charset="0"/>
              </a:rPr>
              <a:t>same as left except DT pressure (hPa, thin contours and shading).                                          Adapted from Fig. 11 in Pyle et al. (2004).</a:t>
            </a:r>
            <a:endParaRPr lang="en-US" sz="1500" dirty="0">
              <a:solidFill>
                <a:srgbClr val="000000"/>
              </a:solidFill>
              <a:latin typeface="Arial" panose="020B0604020202020204" pitchFamily="34" charset="0"/>
              <a:cs typeface="Arial" panose="020B0604020202020204" pitchFamily="34" charset="0"/>
            </a:endParaRPr>
          </a:p>
        </p:txBody>
      </p:sp>
      <p:sp>
        <p:nvSpPr>
          <p:cNvPr id="15"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What are Tropopause Polar Vortices (TPVs)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395454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T_theta_TPVs_era5_20110208_06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87" y="807289"/>
            <a:ext cx="4535424" cy="4192574"/>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0600 UTC </a:t>
            </a:r>
            <a:r>
              <a:rPr lang="en-US" sz="2400" dirty="0">
                <a:latin typeface="Arial" panose="020B0604020202020204" pitchFamily="34" charset="0"/>
                <a:cs typeface="Arial" panose="020B0604020202020204" pitchFamily="34" charset="0"/>
              </a:rPr>
              <a:t>8</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
        <p:nvSpPr>
          <p:cNvPr id="62" name="Rectangle 61"/>
          <p:cNvSpPr/>
          <p:nvPr/>
        </p:nvSpPr>
        <p:spPr>
          <a:xfrm>
            <a:off x="355184" y="2308181"/>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5" name="Group 74"/>
          <p:cNvGrpSpPr/>
          <p:nvPr/>
        </p:nvGrpSpPr>
        <p:grpSpPr>
          <a:xfrm>
            <a:off x="26604" y="4722927"/>
            <a:ext cx="969630" cy="307777"/>
            <a:chOff x="16081" y="4780343"/>
            <a:chExt cx="969630" cy="307777"/>
          </a:xfrm>
        </p:grpSpPr>
        <p:sp>
          <p:nvSpPr>
            <p:cNvPr id="76" name="Rectangle 75"/>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5" name="Picture 4" descr="mslp_cyclones_era5_20110208_06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9107" y="807289"/>
            <a:ext cx="4535424" cy="4191832"/>
          </a:xfrm>
          <a:prstGeom prst="rect">
            <a:avLst/>
          </a:prstGeom>
          <a:ln w="9525">
            <a:solidFill>
              <a:schemeClr val="tx1"/>
            </a:solidFill>
          </a:ln>
        </p:spPr>
      </p:pic>
    </p:spTree>
    <p:extLst>
      <p:ext uri="{BB962C8B-B14F-4D97-AF65-F5344CB8AC3E}">
        <p14:creationId xmlns:p14="http://schemas.microsoft.com/office/powerpoint/2010/main" val="319622569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8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44" y="807290"/>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a:t>
            </a:r>
            <a:r>
              <a:rPr lang="en-US" sz="2400" dirty="0">
                <a:latin typeface="Arial" panose="020B0604020202020204" pitchFamily="34" charset="0"/>
                <a:cs typeface="Arial" panose="020B0604020202020204" pitchFamily="34" charset="0"/>
              </a:rPr>
              <a:t>8</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
        <p:nvSpPr>
          <p:cNvPr id="62" name="Rectangle 61"/>
          <p:cNvSpPr/>
          <p:nvPr/>
        </p:nvSpPr>
        <p:spPr>
          <a:xfrm>
            <a:off x="587042" y="2262874"/>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5" name="Group 74"/>
          <p:cNvGrpSpPr/>
          <p:nvPr/>
        </p:nvGrpSpPr>
        <p:grpSpPr>
          <a:xfrm>
            <a:off x="26604" y="4722927"/>
            <a:ext cx="969630" cy="307777"/>
            <a:chOff x="16081" y="4780343"/>
            <a:chExt cx="969630" cy="307777"/>
          </a:xfrm>
        </p:grpSpPr>
        <p:sp>
          <p:nvSpPr>
            <p:cNvPr id="76" name="Rectangle 75"/>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7" name="Picture 6" descr="mslp_cyclones_era5_20110208_12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0530" y="807290"/>
            <a:ext cx="4535424" cy="4191832"/>
          </a:xfrm>
          <a:prstGeom prst="rect">
            <a:avLst/>
          </a:prstGeom>
          <a:ln w="9525">
            <a:solidFill>
              <a:schemeClr val="tx1"/>
            </a:solidFill>
          </a:ln>
        </p:spPr>
      </p:pic>
    </p:spTree>
    <p:extLst>
      <p:ext uri="{BB962C8B-B14F-4D97-AF65-F5344CB8AC3E}">
        <p14:creationId xmlns:p14="http://schemas.microsoft.com/office/powerpoint/2010/main" val="426083624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T_theta_TPVs_era5_20110208_18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4" y="807290"/>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a:t>
            </a:r>
            <a:r>
              <a:rPr lang="en-US" sz="2400" dirty="0">
                <a:latin typeface="Arial" panose="020B0604020202020204" pitchFamily="34" charset="0"/>
                <a:cs typeface="Arial" panose="020B0604020202020204" pitchFamily="34" charset="0"/>
              </a:rPr>
              <a:t>8</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
        <p:nvSpPr>
          <p:cNvPr id="62" name="Rectangle 61"/>
          <p:cNvSpPr/>
          <p:nvPr/>
        </p:nvSpPr>
        <p:spPr>
          <a:xfrm>
            <a:off x="741823" y="1946877"/>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6" name="Group 75"/>
          <p:cNvGrpSpPr/>
          <p:nvPr/>
        </p:nvGrpSpPr>
        <p:grpSpPr>
          <a:xfrm>
            <a:off x="26604" y="4722927"/>
            <a:ext cx="969630" cy="307777"/>
            <a:chOff x="16081" y="4780343"/>
            <a:chExt cx="969630" cy="307777"/>
          </a:xfrm>
        </p:grpSpPr>
        <p:sp>
          <p:nvSpPr>
            <p:cNvPr id="80" name="Rectangle 79"/>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5" name="Picture 4" descr="mslp_cyclones_era5_20110208_18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3662" y="807290"/>
            <a:ext cx="4535424" cy="4191832"/>
          </a:xfrm>
          <a:prstGeom prst="rect">
            <a:avLst/>
          </a:prstGeom>
          <a:ln w="9525">
            <a:solidFill>
              <a:schemeClr val="tx1"/>
            </a:solidFill>
          </a:ln>
        </p:spPr>
      </p:pic>
    </p:spTree>
    <p:extLst>
      <p:ext uri="{BB962C8B-B14F-4D97-AF65-F5344CB8AC3E}">
        <p14:creationId xmlns:p14="http://schemas.microsoft.com/office/powerpoint/2010/main" val="395638916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9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4" y="804987"/>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9</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
        <p:nvSpPr>
          <p:cNvPr id="62" name="Rectangle 61"/>
          <p:cNvSpPr/>
          <p:nvPr/>
        </p:nvSpPr>
        <p:spPr>
          <a:xfrm>
            <a:off x="856636" y="170600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5" name="Group 74"/>
          <p:cNvGrpSpPr/>
          <p:nvPr/>
        </p:nvGrpSpPr>
        <p:grpSpPr>
          <a:xfrm>
            <a:off x="26604" y="4722927"/>
            <a:ext cx="969630" cy="307777"/>
            <a:chOff x="16081" y="4780343"/>
            <a:chExt cx="969630" cy="307777"/>
          </a:xfrm>
        </p:grpSpPr>
        <p:sp>
          <p:nvSpPr>
            <p:cNvPr id="76" name="Rectangle 75"/>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7" name="Picture 6" descr="mslp_cyclones_era5_20110209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2983" y="808031"/>
            <a:ext cx="4535424" cy="4191832"/>
          </a:xfrm>
          <a:prstGeom prst="rect">
            <a:avLst/>
          </a:prstGeom>
          <a:ln w="9525">
            <a:solidFill>
              <a:schemeClr val="tx1"/>
            </a:solidFill>
          </a:ln>
        </p:spPr>
      </p:pic>
      <p:sp>
        <p:nvSpPr>
          <p:cNvPr id="115" name="Rectangle 114"/>
          <p:cNvSpPr/>
          <p:nvPr/>
        </p:nvSpPr>
        <p:spPr>
          <a:xfrm>
            <a:off x="3861069" y="1747808"/>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985832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slp_cyclones_era5_20110209_06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107" y="807290"/>
            <a:ext cx="4535424" cy="4191832"/>
          </a:xfrm>
          <a:prstGeom prst="rect">
            <a:avLst/>
          </a:prstGeom>
          <a:ln w="9525">
            <a:solidFill>
              <a:schemeClr val="tx1"/>
            </a:solidFill>
          </a:ln>
        </p:spPr>
      </p:pic>
      <p:pic>
        <p:nvPicPr>
          <p:cNvPr id="5" name="Picture 4" descr="DT_theta_TPVs_era5_20110209_06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04" y="807290"/>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0600 UTC </a:t>
            </a:r>
            <a:r>
              <a:rPr lang="en-US" sz="2400" dirty="0">
                <a:latin typeface="Arial" panose="020B0604020202020204" pitchFamily="34" charset="0"/>
                <a:cs typeface="Arial" panose="020B0604020202020204" pitchFamily="34" charset="0"/>
              </a:rPr>
              <a:t>9</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
        <p:nvSpPr>
          <p:cNvPr id="62" name="Rectangle 61"/>
          <p:cNvSpPr/>
          <p:nvPr/>
        </p:nvSpPr>
        <p:spPr>
          <a:xfrm>
            <a:off x="996234" y="1517884"/>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118" name="Group 117"/>
          <p:cNvGrpSpPr/>
          <p:nvPr/>
        </p:nvGrpSpPr>
        <p:grpSpPr>
          <a:xfrm>
            <a:off x="26604" y="4722927"/>
            <a:ext cx="969630" cy="307777"/>
            <a:chOff x="16081" y="4780343"/>
            <a:chExt cx="969630" cy="307777"/>
          </a:xfrm>
        </p:grpSpPr>
        <p:sp>
          <p:nvSpPr>
            <p:cNvPr id="119" name="Rectangle 118"/>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TextBox 120"/>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sp>
        <p:nvSpPr>
          <p:cNvPr id="122" name="Rectangle 121"/>
          <p:cNvSpPr/>
          <p:nvPr/>
        </p:nvSpPr>
        <p:spPr>
          <a:xfrm>
            <a:off x="3828919" y="1651262"/>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501494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lp_cyclones_era5_20110209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0530" y="808031"/>
            <a:ext cx="4535424" cy="4191832"/>
          </a:xfrm>
          <a:prstGeom prst="rect">
            <a:avLst/>
          </a:prstGeom>
          <a:ln w="9525">
            <a:solidFill>
              <a:schemeClr val="tx1"/>
            </a:solidFill>
          </a:ln>
        </p:spPr>
      </p:pic>
      <p:pic>
        <p:nvPicPr>
          <p:cNvPr id="6" name="Picture 5" descr="DT_theta_TPVs_era5_20110209_12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44" y="808644"/>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a:t>
            </a:r>
            <a:r>
              <a:rPr lang="en-US" sz="2400" dirty="0">
                <a:latin typeface="Arial" panose="020B0604020202020204" pitchFamily="34" charset="0"/>
                <a:cs typeface="Arial" panose="020B0604020202020204" pitchFamily="34" charset="0"/>
              </a:rPr>
              <a:t>9</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
        <p:nvSpPr>
          <p:cNvPr id="62" name="Rectangle 61"/>
          <p:cNvSpPr/>
          <p:nvPr/>
        </p:nvSpPr>
        <p:spPr>
          <a:xfrm>
            <a:off x="1102452" y="1465135"/>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5" name="Rectangle 74"/>
          <p:cNvSpPr/>
          <p:nvPr/>
        </p:nvSpPr>
        <p:spPr>
          <a:xfrm>
            <a:off x="3828919" y="1463140"/>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6" name="Group 75"/>
          <p:cNvGrpSpPr/>
          <p:nvPr/>
        </p:nvGrpSpPr>
        <p:grpSpPr>
          <a:xfrm>
            <a:off x="26604" y="4722927"/>
            <a:ext cx="969630" cy="307777"/>
            <a:chOff x="16081" y="4780343"/>
            <a:chExt cx="969630" cy="307777"/>
          </a:xfrm>
        </p:grpSpPr>
        <p:sp>
          <p:nvSpPr>
            <p:cNvPr id="80" name="Rectangle 79"/>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spTree>
    <p:extLst>
      <p:ext uri="{BB962C8B-B14F-4D97-AF65-F5344CB8AC3E}">
        <p14:creationId xmlns:p14="http://schemas.microsoft.com/office/powerpoint/2010/main" val="111344956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slp_cyclones_era5_20110209_18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082" y="808031"/>
            <a:ext cx="4535424" cy="4191832"/>
          </a:xfrm>
          <a:prstGeom prst="rect">
            <a:avLst/>
          </a:prstGeom>
          <a:ln w="9525">
            <a:solidFill>
              <a:schemeClr val="tx1"/>
            </a:solidFill>
          </a:ln>
        </p:spPr>
      </p:pic>
      <p:pic>
        <p:nvPicPr>
          <p:cNvPr id="4" name="Picture 3" descr="DT_theta_TPVs_era5_20110209_18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81" y="810465"/>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a:t>
            </a:r>
            <a:r>
              <a:rPr lang="en-US" sz="2400" dirty="0">
                <a:latin typeface="Arial" panose="020B0604020202020204" pitchFamily="34" charset="0"/>
                <a:cs typeface="Arial" panose="020B0604020202020204" pitchFamily="34" charset="0"/>
              </a:rPr>
              <a:t>9</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
        <p:nvSpPr>
          <p:cNvPr id="62" name="Rectangle 61"/>
          <p:cNvSpPr/>
          <p:nvPr/>
        </p:nvSpPr>
        <p:spPr>
          <a:xfrm>
            <a:off x="1347921" y="1432288"/>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5" name="Rectangle 74"/>
          <p:cNvSpPr/>
          <p:nvPr/>
        </p:nvSpPr>
        <p:spPr>
          <a:xfrm>
            <a:off x="3759894" y="1397447"/>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6" name="Group 75"/>
          <p:cNvGrpSpPr/>
          <p:nvPr/>
        </p:nvGrpSpPr>
        <p:grpSpPr>
          <a:xfrm>
            <a:off x="26604" y="4722927"/>
            <a:ext cx="969630" cy="307777"/>
            <a:chOff x="16081" y="4780343"/>
            <a:chExt cx="969630" cy="307777"/>
          </a:xfrm>
        </p:grpSpPr>
        <p:sp>
          <p:nvSpPr>
            <p:cNvPr id="80" name="Rectangle 79"/>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spTree>
    <p:extLst>
      <p:ext uri="{BB962C8B-B14F-4D97-AF65-F5344CB8AC3E}">
        <p14:creationId xmlns:p14="http://schemas.microsoft.com/office/powerpoint/2010/main" val="428447205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T_theta_TPVs_era5_20110210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28" y="806584"/>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
        <p:nvSpPr>
          <p:cNvPr id="62" name="Rectangle 61"/>
          <p:cNvSpPr/>
          <p:nvPr/>
        </p:nvSpPr>
        <p:spPr>
          <a:xfrm>
            <a:off x="1534548" y="1607469"/>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5" name="Rectangle 74"/>
          <p:cNvSpPr/>
          <p:nvPr/>
        </p:nvSpPr>
        <p:spPr>
          <a:xfrm>
            <a:off x="3726767" y="134469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6" name="Group 75"/>
          <p:cNvGrpSpPr/>
          <p:nvPr/>
        </p:nvGrpSpPr>
        <p:grpSpPr>
          <a:xfrm>
            <a:off x="26604" y="4722927"/>
            <a:ext cx="969630" cy="307777"/>
            <a:chOff x="16081" y="4780343"/>
            <a:chExt cx="969630" cy="307777"/>
          </a:xfrm>
        </p:grpSpPr>
        <p:sp>
          <p:nvSpPr>
            <p:cNvPr id="80" name="Rectangle 79"/>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8" name="Picture 7" descr="mslp_cyclones_era5_20110210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9636" y="806584"/>
            <a:ext cx="4535424" cy="4191832"/>
          </a:xfrm>
          <a:prstGeom prst="rect">
            <a:avLst/>
          </a:prstGeom>
          <a:ln w="9525">
            <a:solidFill>
              <a:schemeClr val="tx1"/>
            </a:solidFill>
          </a:ln>
        </p:spPr>
      </p:pic>
    </p:spTree>
    <p:extLst>
      <p:ext uri="{BB962C8B-B14F-4D97-AF65-F5344CB8AC3E}">
        <p14:creationId xmlns:p14="http://schemas.microsoft.com/office/powerpoint/2010/main" val="171548768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slp_cyclones_era5_20110210_06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924" y="807290"/>
            <a:ext cx="4535424" cy="4191832"/>
          </a:xfrm>
          <a:prstGeom prst="rect">
            <a:avLst/>
          </a:prstGeom>
          <a:ln w="9525">
            <a:solidFill>
              <a:schemeClr val="tx1"/>
            </a:solidFill>
          </a:ln>
        </p:spPr>
      </p:pic>
      <p:pic>
        <p:nvPicPr>
          <p:cNvPr id="4" name="Picture 3" descr="DT_theta_TPVs_era5_20110210_06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81" y="807290"/>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0600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
        <p:nvSpPr>
          <p:cNvPr id="62" name="Rectangle 61"/>
          <p:cNvSpPr/>
          <p:nvPr/>
        </p:nvSpPr>
        <p:spPr>
          <a:xfrm>
            <a:off x="1631066" y="1682118"/>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5" name="Rectangle 74"/>
          <p:cNvSpPr/>
          <p:nvPr/>
        </p:nvSpPr>
        <p:spPr>
          <a:xfrm>
            <a:off x="3615222" y="1231703"/>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80" name="Group 79"/>
          <p:cNvGrpSpPr/>
          <p:nvPr/>
        </p:nvGrpSpPr>
        <p:grpSpPr>
          <a:xfrm>
            <a:off x="26604" y="4722927"/>
            <a:ext cx="969630" cy="307777"/>
            <a:chOff x="16081" y="4780343"/>
            <a:chExt cx="969630" cy="307777"/>
          </a:xfrm>
        </p:grpSpPr>
        <p:sp>
          <p:nvSpPr>
            <p:cNvPr id="81" name="Rectangle 80"/>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TextBox 115"/>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spTree>
    <p:extLst>
      <p:ext uri="{BB962C8B-B14F-4D97-AF65-F5344CB8AC3E}">
        <p14:creationId xmlns:p14="http://schemas.microsoft.com/office/powerpoint/2010/main" val="43798250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lp_cyclones_era5_20110210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0528" y="807290"/>
            <a:ext cx="4535424" cy="4191832"/>
          </a:xfrm>
          <a:prstGeom prst="rect">
            <a:avLst/>
          </a:prstGeom>
          <a:ln w="9525">
            <a:solidFill>
              <a:schemeClr val="tx1"/>
            </a:solidFill>
          </a:ln>
        </p:spPr>
      </p:pic>
      <p:pic>
        <p:nvPicPr>
          <p:cNvPr id="6" name="Picture 5" descr="DT_theta_TPVs_era5_20110210_12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66" y="807290"/>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
        <p:nvSpPr>
          <p:cNvPr id="62" name="Rectangle 61"/>
          <p:cNvSpPr/>
          <p:nvPr/>
        </p:nvSpPr>
        <p:spPr>
          <a:xfrm>
            <a:off x="1669686" y="1738852"/>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5" name="Rectangle 74"/>
          <p:cNvSpPr/>
          <p:nvPr/>
        </p:nvSpPr>
        <p:spPr>
          <a:xfrm>
            <a:off x="3527107" y="1189898"/>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6" name="Group 75"/>
          <p:cNvGrpSpPr/>
          <p:nvPr/>
        </p:nvGrpSpPr>
        <p:grpSpPr>
          <a:xfrm>
            <a:off x="26604" y="4722927"/>
            <a:ext cx="969630" cy="307777"/>
            <a:chOff x="16081" y="4780343"/>
            <a:chExt cx="969630" cy="307777"/>
          </a:xfrm>
        </p:grpSpPr>
        <p:sp>
          <p:nvSpPr>
            <p:cNvPr id="80" name="Rectangle 79"/>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spTree>
    <p:extLst>
      <p:ext uri="{BB962C8B-B14F-4D97-AF65-F5344CB8AC3E}">
        <p14:creationId xmlns:p14="http://schemas.microsoft.com/office/powerpoint/2010/main" val="45762418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3334"/>
            <a:ext cx="8229600" cy="5663866"/>
          </a:xfrm>
        </p:spPr>
        <p:txBody>
          <a:bodyPr>
            <a:normAutofit/>
          </a:bodyPr>
          <a:lstStyle/>
          <a:p>
            <a:r>
              <a:rPr lang="en-US" sz="2400" dirty="0" smtClean="0">
                <a:latin typeface="Arial" panose="020B0604020202020204" pitchFamily="34" charset="0"/>
                <a:cs typeface="Arial" panose="020B0604020202020204" pitchFamily="34" charset="0"/>
              </a:rPr>
              <a:t>Polar lows are small, intense cyclones with horizontal scales 10s to 100s of km that form in cold air advected over warmer water equatorward of sea ice margin in high latitudes (AMS glossary; Rasmussen and Turner 2003)</a:t>
            </a:r>
          </a:p>
          <a:p>
            <a:pPr lvl="1"/>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Polar lows may be associated with strong surface winds and heavy precipitation, posing hazards to shipping and infrastructure (e.g.,</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Businger and Reed 1989)</a:t>
            </a:r>
          </a:p>
          <a:p>
            <a:pPr lvl="1"/>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Polar lows have short lifetimes [average lifetime of 14.7 h according to </a:t>
            </a:r>
            <a:r>
              <a:rPr lang="en-US" sz="2400" dirty="0" err="1" smtClean="0">
                <a:latin typeface="Arial" panose="020B0604020202020204" pitchFamily="34" charset="0"/>
                <a:cs typeface="Arial" panose="020B0604020202020204" pitchFamily="34" charset="0"/>
              </a:rPr>
              <a:t>Smirnova</a:t>
            </a:r>
            <a:r>
              <a:rPr lang="en-US" sz="2400" dirty="0" smtClean="0">
                <a:latin typeface="Arial" panose="020B0604020202020204" pitchFamily="34" charset="0"/>
                <a:cs typeface="Arial" panose="020B0604020202020204" pitchFamily="34" charset="0"/>
              </a:rPr>
              <a:t> et al. (2015)] and may evolve rapidly</a:t>
            </a:r>
            <a:endParaRPr lang="en-US" sz="2400" dirty="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2999454" y="6554067"/>
            <a:ext cx="6153727" cy="584776"/>
          </a:xfrm>
          <a:prstGeom prst="rect">
            <a:avLst/>
          </a:prstGeom>
        </p:spPr>
        <p:txBody>
          <a:bodyPr wrap="square">
            <a:spAutoFit/>
          </a:bodyPr>
          <a:lstStyle/>
          <a:p>
            <a:pPr algn="r"/>
            <a:r>
              <a:rPr lang="en-US" sz="1400" dirty="0" smtClean="0">
                <a:latin typeface="Arial"/>
                <a:cs typeface="Arial"/>
              </a:rPr>
              <a:t>AMS Glossary: http</a:t>
            </a:r>
            <a:r>
              <a:rPr lang="en-US" sz="1400" dirty="0">
                <a:latin typeface="Arial"/>
                <a:cs typeface="Arial"/>
              </a:rPr>
              <a:t>://</a:t>
            </a:r>
            <a:r>
              <a:rPr lang="en-US" sz="1400" dirty="0" err="1">
                <a:latin typeface="Arial"/>
                <a:cs typeface="Arial"/>
              </a:rPr>
              <a:t>glossary.ametsoc.org</a:t>
            </a:r>
            <a:r>
              <a:rPr lang="en-US" sz="1400" dirty="0">
                <a:latin typeface="Arial"/>
                <a:cs typeface="Arial"/>
              </a:rPr>
              <a:t>/wiki/</a:t>
            </a:r>
            <a:r>
              <a:rPr lang="en-US" sz="1400" dirty="0" err="1" smtClean="0">
                <a:latin typeface="Arial"/>
                <a:cs typeface="Arial"/>
              </a:rPr>
              <a:t>Main_Page</a:t>
            </a:r>
            <a:endParaRPr lang="en-US" sz="1400" dirty="0" smtClean="0">
              <a:latin typeface="Arial"/>
              <a:cs typeface="Arial"/>
            </a:endParaRPr>
          </a:p>
          <a:p>
            <a:endParaRPr lang="en-US" dirty="0"/>
          </a:p>
        </p:txBody>
      </p: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What are Polar Lows?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831564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T_theta_TPVs_era5_20110210_18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4" y="807290"/>
            <a:ext cx="4535424" cy="4192573"/>
          </a:xfrm>
          <a:prstGeom prst="rect">
            <a:avLst/>
          </a:prstGeom>
          <a:ln w="9525">
            <a:solidFill>
              <a:schemeClr val="tx1"/>
            </a:solidFill>
          </a:ln>
        </p:spPr>
      </p:pic>
      <p:pic>
        <p:nvPicPr>
          <p:cNvPr id="5" name="Picture 4" descr="mslp_cyclones_era5_20110210_18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8385" y="808031"/>
            <a:ext cx="4535424" cy="4191832"/>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
        <p:nvSpPr>
          <p:cNvPr id="75" name="Rectangle 74"/>
          <p:cNvSpPr/>
          <p:nvPr/>
        </p:nvSpPr>
        <p:spPr>
          <a:xfrm>
            <a:off x="1799698" y="1928911"/>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5" name="Rectangle 114"/>
          <p:cNvSpPr/>
          <p:nvPr/>
        </p:nvSpPr>
        <p:spPr>
          <a:xfrm>
            <a:off x="3389366" y="1137572"/>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116" name="Group 115"/>
          <p:cNvGrpSpPr/>
          <p:nvPr/>
        </p:nvGrpSpPr>
        <p:grpSpPr>
          <a:xfrm>
            <a:off x="26604" y="4722927"/>
            <a:ext cx="969630" cy="307777"/>
            <a:chOff x="16081" y="4780343"/>
            <a:chExt cx="969630" cy="307777"/>
          </a:xfrm>
        </p:grpSpPr>
        <p:sp>
          <p:nvSpPr>
            <p:cNvPr id="118" name="Rectangle 117"/>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TextBox 119"/>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grpSp>
        <p:nvGrpSpPr>
          <p:cNvPr id="121" name="Group 120"/>
          <p:cNvGrpSpPr/>
          <p:nvPr/>
        </p:nvGrpSpPr>
        <p:grpSpPr>
          <a:xfrm>
            <a:off x="4587355" y="4729135"/>
            <a:ext cx="571548" cy="307777"/>
            <a:chOff x="4583628" y="4484262"/>
            <a:chExt cx="571548" cy="307777"/>
          </a:xfrm>
        </p:grpSpPr>
        <p:sp>
          <p:nvSpPr>
            <p:cNvPr id="122" name="Rectangle 121"/>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TextBox 122"/>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124" name="Oval 123"/>
            <p:cNvSpPr>
              <a:spLocks noChangeAspect="1"/>
            </p:cNvSpPr>
            <p:nvPr/>
          </p:nvSpPr>
          <p:spPr>
            <a:xfrm>
              <a:off x="4636842" y="4592812"/>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9467791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lp_cyclones_era5_20110211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355" y="807290"/>
            <a:ext cx="4535424" cy="4191831"/>
          </a:xfrm>
          <a:prstGeom prst="rect">
            <a:avLst/>
          </a:prstGeom>
          <a:ln w="9525">
            <a:solidFill>
              <a:schemeClr val="tx1"/>
            </a:solidFill>
          </a:ln>
        </p:spPr>
      </p:pic>
      <p:pic>
        <p:nvPicPr>
          <p:cNvPr id="6" name="Picture 5" descr="DT_theta_TPVs_era5_20110211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51" y="807290"/>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
        <p:nvSpPr>
          <p:cNvPr id="75" name="Rectangle 74"/>
          <p:cNvSpPr/>
          <p:nvPr/>
        </p:nvSpPr>
        <p:spPr>
          <a:xfrm>
            <a:off x="1898544" y="2045421"/>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5" name="Rectangle 114"/>
          <p:cNvSpPr/>
          <p:nvPr/>
        </p:nvSpPr>
        <p:spPr>
          <a:xfrm>
            <a:off x="3188678" y="1254082"/>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121" name="Group 120"/>
          <p:cNvGrpSpPr/>
          <p:nvPr/>
        </p:nvGrpSpPr>
        <p:grpSpPr>
          <a:xfrm>
            <a:off x="26604" y="4722927"/>
            <a:ext cx="969630" cy="307777"/>
            <a:chOff x="16081" y="4780343"/>
            <a:chExt cx="969630" cy="307777"/>
          </a:xfrm>
        </p:grpSpPr>
        <p:sp>
          <p:nvSpPr>
            <p:cNvPr id="122" name="Rectangle 121"/>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TextBox 123"/>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grpSp>
        <p:nvGrpSpPr>
          <p:cNvPr id="125" name="Group 124"/>
          <p:cNvGrpSpPr/>
          <p:nvPr/>
        </p:nvGrpSpPr>
        <p:grpSpPr>
          <a:xfrm>
            <a:off x="4587355" y="4729135"/>
            <a:ext cx="571548" cy="307777"/>
            <a:chOff x="4583628" y="4484262"/>
            <a:chExt cx="571548" cy="307777"/>
          </a:xfrm>
        </p:grpSpPr>
        <p:sp>
          <p:nvSpPr>
            <p:cNvPr id="126" name="Rectangle 125"/>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TextBox 126"/>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128" name="Oval 127"/>
            <p:cNvSpPr>
              <a:spLocks noChangeAspect="1"/>
            </p:cNvSpPr>
            <p:nvPr/>
          </p:nvSpPr>
          <p:spPr>
            <a:xfrm>
              <a:off x="4636842" y="4592812"/>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5358501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slp_cyclones_era5_20110211_06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924" y="809191"/>
            <a:ext cx="4535424" cy="4191832"/>
          </a:xfrm>
          <a:prstGeom prst="rect">
            <a:avLst/>
          </a:prstGeom>
          <a:ln w="9525">
            <a:solidFill>
              <a:schemeClr val="tx1"/>
            </a:solidFill>
          </a:ln>
        </p:spPr>
      </p:pic>
      <p:pic>
        <p:nvPicPr>
          <p:cNvPr id="4" name="Picture 3" descr="DT_theta_TPVs_era5_20110211_06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04" y="807290"/>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0600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
        <p:nvSpPr>
          <p:cNvPr id="75" name="Rectangle 74"/>
          <p:cNvSpPr/>
          <p:nvPr/>
        </p:nvSpPr>
        <p:spPr>
          <a:xfrm>
            <a:off x="1910947" y="2263163"/>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5" name="Rectangle 114"/>
          <p:cNvSpPr/>
          <p:nvPr/>
        </p:nvSpPr>
        <p:spPr>
          <a:xfrm>
            <a:off x="3059043" y="1300901"/>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116" name="Group 115"/>
          <p:cNvGrpSpPr/>
          <p:nvPr/>
        </p:nvGrpSpPr>
        <p:grpSpPr>
          <a:xfrm>
            <a:off x="26604" y="4722927"/>
            <a:ext cx="969630" cy="307777"/>
            <a:chOff x="16081" y="4780343"/>
            <a:chExt cx="969630" cy="307777"/>
          </a:xfrm>
        </p:grpSpPr>
        <p:sp>
          <p:nvSpPr>
            <p:cNvPr id="118" name="Rectangle 117"/>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TextBox 119"/>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grpSp>
        <p:nvGrpSpPr>
          <p:cNvPr id="121" name="Group 120"/>
          <p:cNvGrpSpPr/>
          <p:nvPr/>
        </p:nvGrpSpPr>
        <p:grpSpPr>
          <a:xfrm>
            <a:off x="4587355" y="4729135"/>
            <a:ext cx="571548" cy="307777"/>
            <a:chOff x="4583628" y="4484262"/>
            <a:chExt cx="571548" cy="307777"/>
          </a:xfrm>
        </p:grpSpPr>
        <p:sp>
          <p:nvSpPr>
            <p:cNvPr id="122" name="Rectangle 121"/>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TextBox 122"/>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124" name="Oval 123"/>
            <p:cNvSpPr>
              <a:spLocks noChangeAspect="1"/>
            </p:cNvSpPr>
            <p:nvPr/>
          </p:nvSpPr>
          <p:spPr>
            <a:xfrm>
              <a:off x="4636842" y="4592812"/>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6710309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lp_cyclones_era5_20110211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385" y="807290"/>
            <a:ext cx="4535424" cy="4191832"/>
          </a:xfrm>
          <a:prstGeom prst="rect">
            <a:avLst/>
          </a:prstGeom>
          <a:ln w="9525">
            <a:solidFill>
              <a:schemeClr val="tx1"/>
            </a:solidFill>
          </a:ln>
        </p:spPr>
      </p:pic>
      <p:pic>
        <p:nvPicPr>
          <p:cNvPr id="6" name="Picture 5" descr="DT_theta_TPVs_era5_20110211_12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29" y="807290"/>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
        <p:nvSpPr>
          <p:cNvPr id="75" name="Rectangle 74"/>
          <p:cNvSpPr/>
          <p:nvPr/>
        </p:nvSpPr>
        <p:spPr>
          <a:xfrm>
            <a:off x="1859486" y="2450513"/>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5" name="Rectangle 114"/>
          <p:cNvSpPr/>
          <p:nvPr/>
        </p:nvSpPr>
        <p:spPr>
          <a:xfrm>
            <a:off x="3008097" y="1311851"/>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116" name="Group 115"/>
          <p:cNvGrpSpPr/>
          <p:nvPr/>
        </p:nvGrpSpPr>
        <p:grpSpPr>
          <a:xfrm>
            <a:off x="26604" y="4722927"/>
            <a:ext cx="969630" cy="307777"/>
            <a:chOff x="16081" y="4780343"/>
            <a:chExt cx="969630" cy="307777"/>
          </a:xfrm>
        </p:grpSpPr>
        <p:sp>
          <p:nvSpPr>
            <p:cNvPr id="118" name="Rectangle 117"/>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TextBox 119"/>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grpSp>
        <p:nvGrpSpPr>
          <p:cNvPr id="121" name="Group 120"/>
          <p:cNvGrpSpPr/>
          <p:nvPr/>
        </p:nvGrpSpPr>
        <p:grpSpPr>
          <a:xfrm>
            <a:off x="4587355" y="4729135"/>
            <a:ext cx="571548" cy="307777"/>
            <a:chOff x="4583628" y="4484262"/>
            <a:chExt cx="571548" cy="307777"/>
          </a:xfrm>
        </p:grpSpPr>
        <p:sp>
          <p:nvSpPr>
            <p:cNvPr id="122" name="Rectangle 121"/>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TextBox 122"/>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124" name="Oval 123"/>
            <p:cNvSpPr>
              <a:spLocks noChangeAspect="1"/>
            </p:cNvSpPr>
            <p:nvPr/>
          </p:nvSpPr>
          <p:spPr>
            <a:xfrm>
              <a:off x="4636842" y="4592812"/>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2129050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slp_cyclones_era5_20110211_18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0082" y="808031"/>
            <a:ext cx="4535424" cy="4191832"/>
          </a:xfrm>
          <a:prstGeom prst="rect">
            <a:avLst/>
          </a:prstGeom>
          <a:ln w="9525">
            <a:solidFill>
              <a:schemeClr val="tx1"/>
            </a:solidFill>
          </a:ln>
        </p:spPr>
      </p:pic>
      <p:pic>
        <p:nvPicPr>
          <p:cNvPr id="4" name="Picture 3" descr="DT_theta_TPVs_era5_20110211_18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99" y="810204"/>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Synoptic Evolution</a:t>
            </a:r>
            <a:endParaRPr lang="en-US" sz="2800" b="1" dirty="0">
              <a:solidFill>
                <a:srgbClr val="FF0000"/>
              </a:solidFill>
              <a:latin typeface="Arial" panose="020B0604020202020204" pitchFamily="34" charset="0"/>
              <a:cs typeface="Arial" panose="020B0604020202020204" pitchFamily="34" charset="0"/>
            </a:endParaRPr>
          </a:p>
        </p:txBody>
      </p:sp>
      <p:sp>
        <p:nvSpPr>
          <p:cNvPr id="75" name="Multiply 74"/>
          <p:cNvSpPr>
            <a:spLocks noChangeAspect="1"/>
          </p:cNvSpPr>
          <p:nvPr/>
        </p:nvSpPr>
        <p:spPr>
          <a:xfrm>
            <a:off x="7563835" y="2605794"/>
            <a:ext cx="228856" cy="228600"/>
          </a:xfrm>
          <a:prstGeom prst="mathMultiply">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Rectangle 114"/>
          <p:cNvSpPr/>
          <p:nvPr/>
        </p:nvSpPr>
        <p:spPr>
          <a:xfrm>
            <a:off x="1957209" y="2728472"/>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6" name="Rectangle 115"/>
          <p:cNvSpPr/>
          <p:nvPr/>
        </p:nvSpPr>
        <p:spPr>
          <a:xfrm>
            <a:off x="2951618" y="1397443"/>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118" name="Group 117"/>
          <p:cNvGrpSpPr/>
          <p:nvPr/>
        </p:nvGrpSpPr>
        <p:grpSpPr>
          <a:xfrm>
            <a:off x="26604" y="4722927"/>
            <a:ext cx="969630" cy="307777"/>
            <a:chOff x="16081" y="4780343"/>
            <a:chExt cx="969630" cy="307777"/>
          </a:xfrm>
        </p:grpSpPr>
        <p:sp>
          <p:nvSpPr>
            <p:cNvPr id="119" name="Rectangle 118"/>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TextBox 120"/>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grpSp>
        <p:nvGrpSpPr>
          <p:cNvPr id="122" name="Group 121"/>
          <p:cNvGrpSpPr/>
          <p:nvPr/>
        </p:nvGrpSpPr>
        <p:grpSpPr>
          <a:xfrm>
            <a:off x="4587355" y="4729135"/>
            <a:ext cx="571548" cy="307777"/>
            <a:chOff x="4583628" y="4484262"/>
            <a:chExt cx="571548" cy="307777"/>
          </a:xfrm>
        </p:grpSpPr>
        <p:sp>
          <p:nvSpPr>
            <p:cNvPr id="123" name="Rectangle 122"/>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TextBox 123"/>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125" name="Oval 124"/>
            <p:cNvSpPr>
              <a:spLocks noChangeAspect="1"/>
            </p:cNvSpPr>
            <p:nvPr/>
          </p:nvSpPr>
          <p:spPr>
            <a:xfrm>
              <a:off x="4636842" y="4592812"/>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7497415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DT_theta_TPVs_era5_20110210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54" y="748757"/>
            <a:ext cx="4525649" cy="4251960"/>
          </a:xfrm>
          <a:prstGeom prst="rect">
            <a:avLst/>
          </a:prstGeom>
          <a:ln w="9525">
            <a:solidFill>
              <a:schemeClr val="tx1"/>
            </a:solidFill>
          </a:ln>
        </p:spPr>
      </p:pic>
      <p:pic>
        <p:nvPicPr>
          <p:cNvPr id="7" name="Picture 6" descr="mslp_vort_cyclone_era5_20110210_00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104" y="748757"/>
            <a:ext cx="4536733" cy="4251960"/>
          </a:xfrm>
          <a:prstGeom prst="rect">
            <a:avLst/>
          </a:prstGeom>
          <a:ln w="9525">
            <a:solidFill>
              <a:schemeClr val="tx1"/>
            </a:solidFill>
          </a:ln>
        </p:spPr>
      </p:pic>
      <p:grpSp>
        <p:nvGrpSpPr>
          <p:cNvPr id="115" name="Group 114"/>
          <p:cNvGrpSpPr/>
          <p:nvPr/>
        </p:nvGrpSpPr>
        <p:grpSpPr>
          <a:xfrm>
            <a:off x="129823" y="5459365"/>
            <a:ext cx="8593895" cy="270060"/>
            <a:chOff x="97258" y="5459365"/>
            <a:chExt cx="8593895" cy="270060"/>
          </a:xfrm>
        </p:grpSpPr>
        <p:sp>
          <p:nvSpPr>
            <p:cNvPr id="116" name="TextBox 115"/>
            <p:cNvSpPr txBox="1"/>
            <p:nvPr/>
          </p:nvSpPr>
          <p:spPr>
            <a:xfrm>
              <a:off x="57323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pic>
          <p:nvPicPr>
            <p:cNvPr id="118" name="Picture 117"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119" name="TextBox 118"/>
            <p:cNvSpPr txBox="1"/>
            <p:nvPr/>
          </p:nvSpPr>
          <p:spPr>
            <a:xfrm>
              <a:off x="1183537" y="5590926"/>
              <a:ext cx="300556" cy="138499"/>
            </a:xfrm>
            <a:prstGeom prst="rect">
              <a:avLst/>
            </a:prstGeom>
            <a:noFill/>
          </p:spPr>
          <p:txBody>
            <a:bodyPr wrap="square" lIns="0" tIns="0" rIns="0" bIns="0" rtlCol="0">
              <a:spAutoFit/>
            </a:bodyPr>
            <a:lstStyle/>
            <a:p>
              <a:pPr algn="ctr"/>
              <a:r>
                <a:rPr lang="en-US" sz="900" dirty="0">
                  <a:latin typeface="Arial"/>
                  <a:cs typeface="Arial"/>
                </a:rPr>
                <a:t>8</a:t>
              </a:r>
            </a:p>
          </p:txBody>
        </p:sp>
        <p:sp>
          <p:nvSpPr>
            <p:cNvPr id="120" name="TextBox 119"/>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121" name="TextBox 120"/>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22" name="TextBox 121"/>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23" name="TextBox 122"/>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24" name="TextBox 123"/>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25" name="TextBox 124"/>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26" name="TextBox 125"/>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22</a:t>
              </a:r>
              <a:endParaRPr lang="en-US" sz="900" dirty="0">
                <a:latin typeface="Arial"/>
                <a:cs typeface="Arial"/>
              </a:endParaRPr>
            </a:p>
          </p:txBody>
        </p:sp>
        <p:sp>
          <p:nvSpPr>
            <p:cNvPr id="127" name="TextBox 126"/>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24</a:t>
              </a:r>
              <a:endParaRPr lang="en-US" sz="900" dirty="0">
                <a:latin typeface="Arial"/>
                <a:cs typeface="Arial"/>
              </a:endParaRPr>
            </a:p>
          </p:txBody>
        </p:sp>
        <p:sp>
          <p:nvSpPr>
            <p:cNvPr id="128" name="TextBox 127"/>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26</a:t>
              </a:r>
              <a:endParaRPr lang="en-US" sz="900" dirty="0">
                <a:latin typeface="Arial"/>
                <a:cs typeface="Arial"/>
              </a:endParaRPr>
            </a:p>
          </p:txBody>
        </p:sp>
        <p:sp>
          <p:nvSpPr>
            <p:cNvPr id="129" name="TextBox 128"/>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28</a:t>
              </a:r>
              <a:endParaRPr lang="en-US" sz="900" dirty="0">
                <a:latin typeface="Arial"/>
                <a:cs typeface="Arial"/>
              </a:endParaRPr>
            </a:p>
          </p:txBody>
        </p:sp>
        <p:sp>
          <p:nvSpPr>
            <p:cNvPr id="130" name="TextBox 129"/>
            <p:cNvSpPr txBox="1"/>
            <p:nvPr/>
          </p:nvSpPr>
          <p:spPr>
            <a:xfrm>
              <a:off x="79178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grpSp>
      <p:sp>
        <p:nvSpPr>
          <p:cNvPr id="131" name="Oval 130"/>
          <p:cNvSpPr/>
          <p:nvPr/>
        </p:nvSpPr>
        <p:spPr>
          <a:xfrm>
            <a:off x="4792668" y="905565"/>
            <a:ext cx="870628" cy="861391"/>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505227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 name="Group 4"/>
          <p:cNvGrpSpPr/>
          <p:nvPr/>
        </p:nvGrpSpPr>
        <p:grpSpPr>
          <a:xfrm>
            <a:off x="129823" y="5459365"/>
            <a:ext cx="8593895" cy="270060"/>
            <a:chOff x="97258" y="5459365"/>
            <a:chExt cx="8593895" cy="270060"/>
          </a:xfrm>
        </p:grpSpPr>
        <p:sp>
          <p:nvSpPr>
            <p:cNvPr id="82" name="TextBox 81"/>
            <p:cNvSpPr txBox="1"/>
            <p:nvPr/>
          </p:nvSpPr>
          <p:spPr>
            <a:xfrm>
              <a:off x="57323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pic>
          <p:nvPicPr>
            <p:cNvPr id="4" name="Picture 3" descr="850rvort_20110211_0200.png"/>
            <p:cNvPicPr>
              <a:picLocks/>
            </p:cNvPicPr>
            <p:nvPr/>
          </p:nvPicPr>
          <p:blipFill rotWithShape="1">
            <a:blip r:embed="rId4">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59" name="TextBox 58"/>
            <p:cNvSpPr txBox="1"/>
            <p:nvPr/>
          </p:nvSpPr>
          <p:spPr>
            <a:xfrm>
              <a:off x="1183537" y="5590926"/>
              <a:ext cx="300556" cy="138499"/>
            </a:xfrm>
            <a:prstGeom prst="rect">
              <a:avLst/>
            </a:prstGeom>
            <a:noFill/>
          </p:spPr>
          <p:txBody>
            <a:bodyPr wrap="square" lIns="0" tIns="0" rIns="0" bIns="0" rtlCol="0">
              <a:spAutoFit/>
            </a:bodyPr>
            <a:lstStyle/>
            <a:p>
              <a:pPr algn="ctr"/>
              <a:r>
                <a:rPr lang="en-US" sz="900" dirty="0">
                  <a:latin typeface="Arial"/>
                  <a:cs typeface="Arial"/>
                </a:rPr>
                <a:t>8</a:t>
              </a:r>
            </a:p>
          </p:txBody>
        </p:sp>
        <p:sp>
          <p:nvSpPr>
            <p:cNvPr id="60" name="TextBox 59"/>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61" name="TextBox 60"/>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62" name="TextBox 61"/>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5" name="TextBox 74"/>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6" name="TextBox 75"/>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7" name="TextBox 76"/>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78" name="TextBox 77"/>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22</a:t>
              </a:r>
              <a:endParaRPr lang="en-US" sz="900" dirty="0">
                <a:latin typeface="Arial"/>
                <a:cs typeface="Arial"/>
              </a:endParaRPr>
            </a:p>
          </p:txBody>
        </p:sp>
        <p:sp>
          <p:nvSpPr>
            <p:cNvPr id="79" name="TextBox 7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24</a:t>
              </a:r>
              <a:endParaRPr lang="en-US" sz="900" dirty="0">
                <a:latin typeface="Arial"/>
                <a:cs typeface="Arial"/>
              </a:endParaRPr>
            </a:p>
          </p:txBody>
        </p:sp>
        <p:sp>
          <p:nvSpPr>
            <p:cNvPr id="80" name="TextBox 7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26</a:t>
              </a:r>
              <a:endParaRPr lang="en-US" sz="900" dirty="0">
                <a:latin typeface="Arial"/>
                <a:cs typeface="Arial"/>
              </a:endParaRPr>
            </a:p>
          </p:txBody>
        </p:sp>
        <p:sp>
          <p:nvSpPr>
            <p:cNvPr id="81" name="TextBox 8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28</a:t>
              </a:r>
              <a:endParaRPr lang="en-US" sz="900" dirty="0">
                <a:latin typeface="Arial"/>
                <a:cs typeface="Arial"/>
              </a:endParaRPr>
            </a:p>
          </p:txBody>
        </p:sp>
        <p:sp>
          <p:nvSpPr>
            <p:cNvPr id="115" name="TextBox 114"/>
            <p:cNvSpPr txBox="1"/>
            <p:nvPr/>
          </p:nvSpPr>
          <p:spPr>
            <a:xfrm>
              <a:off x="79178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grpSp>
      <p:pic>
        <p:nvPicPr>
          <p:cNvPr id="8" name="Picture 7" descr="DT_theta_TPVs_era5_20110210_03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45" y="748757"/>
            <a:ext cx="4525649" cy="4251960"/>
          </a:xfrm>
          <a:prstGeom prst="rect">
            <a:avLst/>
          </a:prstGeom>
          <a:ln w="9525">
            <a:solidFill>
              <a:schemeClr val="tx1"/>
            </a:solidFill>
          </a:ln>
        </p:spPr>
      </p:pic>
      <p:pic>
        <p:nvPicPr>
          <p:cNvPr id="9" name="Picture 8" descr="mslp_vort_cyclone_era5_20110210_03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0118" y="748757"/>
            <a:ext cx="4536733" cy="4251960"/>
          </a:xfrm>
          <a:prstGeom prst="rect">
            <a:avLst/>
          </a:prstGeom>
          <a:ln w="9525">
            <a:solidFill>
              <a:schemeClr val="tx1"/>
            </a:solidFill>
          </a:ln>
        </p:spPr>
      </p:pic>
      <p:sp>
        <p:nvSpPr>
          <p:cNvPr id="116" name="Oval 115"/>
          <p:cNvSpPr/>
          <p:nvPr/>
        </p:nvSpPr>
        <p:spPr>
          <a:xfrm>
            <a:off x="4892055" y="971823"/>
            <a:ext cx="870628" cy="861391"/>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954248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0600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 name="Group 4"/>
          <p:cNvGrpSpPr/>
          <p:nvPr/>
        </p:nvGrpSpPr>
        <p:grpSpPr>
          <a:xfrm>
            <a:off x="129823" y="5459365"/>
            <a:ext cx="8593895" cy="270060"/>
            <a:chOff x="97258" y="5459365"/>
            <a:chExt cx="8593895" cy="270060"/>
          </a:xfrm>
        </p:grpSpPr>
        <p:sp>
          <p:nvSpPr>
            <p:cNvPr id="82" name="TextBox 81"/>
            <p:cNvSpPr txBox="1"/>
            <p:nvPr/>
          </p:nvSpPr>
          <p:spPr>
            <a:xfrm>
              <a:off x="57323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pic>
          <p:nvPicPr>
            <p:cNvPr id="4" name="Picture 3" descr="850rvort_20110211_0200.png"/>
            <p:cNvPicPr>
              <a:picLocks/>
            </p:cNvPicPr>
            <p:nvPr/>
          </p:nvPicPr>
          <p:blipFill rotWithShape="1">
            <a:blip r:embed="rId4">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59" name="TextBox 58"/>
            <p:cNvSpPr txBox="1"/>
            <p:nvPr/>
          </p:nvSpPr>
          <p:spPr>
            <a:xfrm>
              <a:off x="1183537" y="5590926"/>
              <a:ext cx="300556" cy="138499"/>
            </a:xfrm>
            <a:prstGeom prst="rect">
              <a:avLst/>
            </a:prstGeom>
            <a:noFill/>
          </p:spPr>
          <p:txBody>
            <a:bodyPr wrap="square" lIns="0" tIns="0" rIns="0" bIns="0" rtlCol="0">
              <a:spAutoFit/>
            </a:bodyPr>
            <a:lstStyle/>
            <a:p>
              <a:pPr algn="ctr"/>
              <a:r>
                <a:rPr lang="en-US" sz="900" dirty="0">
                  <a:latin typeface="Arial"/>
                  <a:cs typeface="Arial"/>
                </a:rPr>
                <a:t>8</a:t>
              </a:r>
            </a:p>
          </p:txBody>
        </p:sp>
        <p:sp>
          <p:nvSpPr>
            <p:cNvPr id="60" name="TextBox 59"/>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61" name="TextBox 60"/>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62" name="TextBox 61"/>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5" name="TextBox 74"/>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6" name="TextBox 75"/>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7" name="TextBox 76"/>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78" name="TextBox 77"/>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22</a:t>
              </a:r>
              <a:endParaRPr lang="en-US" sz="900" dirty="0">
                <a:latin typeface="Arial"/>
                <a:cs typeface="Arial"/>
              </a:endParaRPr>
            </a:p>
          </p:txBody>
        </p:sp>
        <p:sp>
          <p:nvSpPr>
            <p:cNvPr id="79" name="TextBox 7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24</a:t>
              </a:r>
              <a:endParaRPr lang="en-US" sz="900" dirty="0">
                <a:latin typeface="Arial"/>
                <a:cs typeface="Arial"/>
              </a:endParaRPr>
            </a:p>
          </p:txBody>
        </p:sp>
        <p:sp>
          <p:nvSpPr>
            <p:cNvPr id="80" name="TextBox 7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26</a:t>
              </a:r>
              <a:endParaRPr lang="en-US" sz="900" dirty="0">
                <a:latin typeface="Arial"/>
                <a:cs typeface="Arial"/>
              </a:endParaRPr>
            </a:p>
          </p:txBody>
        </p:sp>
        <p:sp>
          <p:nvSpPr>
            <p:cNvPr id="81" name="TextBox 8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28</a:t>
              </a:r>
              <a:endParaRPr lang="en-US" sz="900" dirty="0">
                <a:latin typeface="Arial"/>
                <a:cs typeface="Arial"/>
              </a:endParaRPr>
            </a:p>
          </p:txBody>
        </p:sp>
        <p:sp>
          <p:nvSpPr>
            <p:cNvPr id="115" name="TextBox 114"/>
            <p:cNvSpPr txBox="1"/>
            <p:nvPr/>
          </p:nvSpPr>
          <p:spPr>
            <a:xfrm>
              <a:off x="79178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grpSp>
      <p:pic>
        <p:nvPicPr>
          <p:cNvPr id="2" name="Picture 1" descr="DT_theta_TPVs_era5_20110210_06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10" y="748757"/>
            <a:ext cx="4525648" cy="4251960"/>
          </a:xfrm>
          <a:prstGeom prst="rect">
            <a:avLst/>
          </a:prstGeom>
          <a:ln w="9525">
            <a:solidFill>
              <a:schemeClr val="tx1"/>
            </a:solidFill>
          </a:ln>
        </p:spPr>
      </p:pic>
      <p:pic>
        <p:nvPicPr>
          <p:cNvPr id="3" name="Picture 2" descr="mslp_vort_cyclone_era5_20110210_06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8994" y="748757"/>
            <a:ext cx="4536733" cy="4251960"/>
          </a:xfrm>
          <a:prstGeom prst="rect">
            <a:avLst/>
          </a:prstGeom>
          <a:ln w="9525">
            <a:solidFill>
              <a:schemeClr val="tx1"/>
            </a:solidFill>
          </a:ln>
        </p:spPr>
      </p:pic>
      <p:sp>
        <p:nvSpPr>
          <p:cNvPr id="54" name="Oval 53"/>
          <p:cNvSpPr/>
          <p:nvPr/>
        </p:nvSpPr>
        <p:spPr>
          <a:xfrm>
            <a:off x="5232350" y="1281040"/>
            <a:ext cx="870628" cy="861391"/>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03295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0900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 name="Group 4"/>
          <p:cNvGrpSpPr/>
          <p:nvPr/>
        </p:nvGrpSpPr>
        <p:grpSpPr>
          <a:xfrm>
            <a:off x="129823" y="5459365"/>
            <a:ext cx="8593895" cy="270060"/>
            <a:chOff x="97258" y="5459365"/>
            <a:chExt cx="8593895" cy="270060"/>
          </a:xfrm>
        </p:grpSpPr>
        <p:sp>
          <p:nvSpPr>
            <p:cNvPr id="82" name="TextBox 81"/>
            <p:cNvSpPr txBox="1"/>
            <p:nvPr/>
          </p:nvSpPr>
          <p:spPr>
            <a:xfrm>
              <a:off x="57323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pic>
          <p:nvPicPr>
            <p:cNvPr id="4" name="Picture 3" descr="850rvort_20110211_0200.png"/>
            <p:cNvPicPr>
              <a:picLocks/>
            </p:cNvPicPr>
            <p:nvPr/>
          </p:nvPicPr>
          <p:blipFill rotWithShape="1">
            <a:blip r:embed="rId4">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59" name="TextBox 58"/>
            <p:cNvSpPr txBox="1"/>
            <p:nvPr/>
          </p:nvSpPr>
          <p:spPr>
            <a:xfrm>
              <a:off x="1183537" y="5590926"/>
              <a:ext cx="300556" cy="138499"/>
            </a:xfrm>
            <a:prstGeom prst="rect">
              <a:avLst/>
            </a:prstGeom>
            <a:noFill/>
          </p:spPr>
          <p:txBody>
            <a:bodyPr wrap="square" lIns="0" tIns="0" rIns="0" bIns="0" rtlCol="0">
              <a:spAutoFit/>
            </a:bodyPr>
            <a:lstStyle/>
            <a:p>
              <a:pPr algn="ctr"/>
              <a:r>
                <a:rPr lang="en-US" sz="900" dirty="0">
                  <a:latin typeface="Arial"/>
                  <a:cs typeface="Arial"/>
                </a:rPr>
                <a:t>8</a:t>
              </a:r>
            </a:p>
          </p:txBody>
        </p:sp>
        <p:sp>
          <p:nvSpPr>
            <p:cNvPr id="60" name="TextBox 59"/>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61" name="TextBox 60"/>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62" name="TextBox 61"/>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5" name="TextBox 74"/>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6" name="TextBox 75"/>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7" name="TextBox 76"/>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78" name="TextBox 77"/>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22</a:t>
              </a:r>
              <a:endParaRPr lang="en-US" sz="900" dirty="0">
                <a:latin typeface="Arial"/>
                <a:cs typeface="Arial"/>
              </a:endParaRPr>
            </a:p>
          </p:txBody>
        </p:sp>
        <p:sp>
          <p:nvSpPr>
            <p:cNvPr id="79" name="TextBox 7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24</a:t>
              </a:r>
              <a:endParaRPr lang="en-US" sz="900" dirty="0">
                <a:latin typeface="Arial"/>
                <a:cs typeface="Arial"/>
              </a:endParaRPr>
            </a:p>
          </p:txBody>
        </p:sp>
        <p:sp>
          <p:nvSpPr>
            <p:cNvPr id="80" name="TextBox 7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26</a:t>
              </a:r>
              <a:endParaRPr lang="en-US" sz="900" dirty="0">
                <a:latin typeface="Arial"/>
                <a:cs typeface="Arial"/>
              </a:endParaRPr>
            </a:p>
          </p:txBody>
        </p:sp>
        <p:sp>
          <p:nvSpPr>
            <p:cNvPr id="81" name="TextBox 8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28</a:t>
              </a:r>
              <a:endParaRPr lang="en-US" sz="900" dirty="0">
                <a:latin typeface="Arial"/>
                <a:cs typeface="Arial"/>
              </a:endParaRPr>
            </a:p>
          </p:txBody>
        </p:sp>
        <p:sp>
          <p:nvSpPr>
            <p:cNvPr id="115" name="TextBox 114"/>
            <p:cNvSpPr txBox="1"/>
            <p:nvPr/>
          </p:nvSpPr>
          <p:spPr>
            <a:xfrm>
              <a:off x="79178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grpSp>
      <p:pic>
        <p:nvPicPr>
          <p:cNvPr id="6" name="Picture 5" descr="DT_theta_TPVs_era5_20110210_09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35" y="748757"/>
            <a:ext cx="4525649" cy="4251960"/>
          </a:xfrm>
          <a:prstGeom prst="rect">
            <a:avLst/>
          </a:prstGeom>
          <a:ln w="9525">
            <a:solidFill>
              <a:schemeClr val="tx1"/>
            </a:solidFill>
          </a:ln>
        </p:spPr>
      </p:pic>
      <p:pic>
        <p:nvPicPr>
          <p:cNvPr id="7" name="Picture 6" descr="mslp_vort_cyclone_era5_20110210_09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8994" y="748757"/>
            <a:ext cx="4536733" cy="4251960"/>
          </a:xfrm>
          <a:prstGeom prst="rect">
            <a:avLst/>
          </a:prstGeom>
          <a:ln w="9525">
            <a:solidFill>
              <a:schemeClr val="tx1"/>
            </a:solidFill>
          </a:ln>
        </p:spPr>
      </p:pic>
      <p:sp>
        <p:nvSpPr>
          <p:cNvPr id="54" name="Oval 53"/>
          <p:cNvSpPr/>
          <p:nvPr/>
        </p:nvSpPr>
        <p:spPr>
          <a:xfrm>
            <a:off x="5477246" y="1546085"/>
            <a:ext cx="870628" cy="861391"/>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100277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 name="Group 4"/>
          <p:cNvGrpSpPr/>
          <p:nvPr/>
        </p:nvGrpSpPr>
        <p:grpSpPr>
          <a:xfrm>
            <a:off x="129823" y="5459365"/>
            <a:ext cx="8593895" cy="270060"/>
            <a:chOff x="97258" y="5459365"/>
            <a:chExt cx="8593895" cy="270060"/>
          </a:xfrm>
        </p:grpSpPr>
        <p:sp>
          <p:nvSpPr>
            <p:cNvPr id="82" name="TextBox 81"/>
            <p:cNvSpPr txBox="1"/>
            <p:nvPr/>
          </p:nvSpPr>
          <p:spPr>
            <a:xfrm>
              <a:off x="57323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pic>
          <p:nvPicPr>
            <p:cNvPr id="4" name="Picture 3" descr="850rvort_20110211_0200.png"/>
            <p:cNvPicPr>
              <a:picLocks/>
            </p:cNvPicPr>
            <p:nvPr/>
          </p:nvPicPr>
          <p:blipFill rotWithShape="1">
            <a:blip r:embed="rId4">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59" name="TextBox 58"/>
            <p:cNvSpPr txBox="1"/>
            <p:nvPr/>
          </p:nvSpPr>
          <p:spPr>
            <a:xfrm>
              <a:off x="1183537" y="5590926"/>
              <a:ext cx="300556" cy="138499"/>
            </a:xfrm>
            <a:prstGeom prst="rect">
              <a:avLst/>
            </a:prstGeom>
            <a:noFill/>
          </p:spPr>
          <p:txBody>
            <a:bodyPr wrap="square" lIns="0" tIns="0" rIns="0" bIns="0" rtlCol="0">
              <a:spAutoFit/>
            </a:bodyPr>
            <a:lstStyle/>
            <a:p>
              <a:pPr algn="ctr"/>
              <a:r>
                <a:rPr lang="en-US" sz="900" dirty="0">
                  <a:latin typeface="Arial"/>
                  <a:cs typeface="Arial"/>
                </a:rPr>
                <a:t>8</a:t>
              </a:r>
            </a:p>
          </p:txBody>
        </p:sp>
        <p:sp>
          <p:nvSpPr>
            <p:cNvPr id="60" name="TextBox 59"/>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61" name="TextBox 60"/>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62" name="TextBox 61"/>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5" name="TextBox 74"/>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6" name="TextBox 75"/>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7" name="TextBox 76"/>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78" name="TextBox 77"/>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22</a:t>
              </a:r>
              <a:endParaRPr lang="en-US" sz="900" dirty="0">
                <a:latin typeface="Arial"/>
                <a:cs typeface="Arial"/>
              </a:endParaRPr>
            </a:p>
          </p:txBody>
        </p:sp>
        <p:sp>
          <p:nvSpPr>
            <p:cNvPr id="79" name="TextBox 7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24</a:t>
              </a:r>
              <a:endParaRPr lang="en-US" sz="900" dirty="0">
                <a:latin typeface="Arial"/>
                <a:cs typeface="Arial"/>
              </a:endParaRPr>
            </a:p>
          </p:txBody>
        </p:sp>
        <p:sp>
          <p:nvSpPr>
            <p:cNvPr id="80" name="TextBox 7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26</a:t>
              </a:r>
              <a:endParaRPr lang="en-US" sz="900" dirty="0">
                <a:latin typeface="Arial"/>
                <a:cs typeface="Arial"/>
              </a:endParaRPr>
            </a:p>
          </p:txBody>
        </p:sp>
        <p:sp>
          <p:nvSpPr>
            <p:cNvPr id="81" name="TextBox 8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28</a:t>
              </a:r>
              <a:endParaRPr lang="en-US" sz="900" dirty="0">
                <a:latin typeface="Arial"/>
                <a:cs typeface="Arial"/>
              </a:endParaRPr>
            </a:p>
          </p:txBody>
        </p:sp>
        <p:sp>
          <p:nvSpPr>
            <p:cNvPr id="115" name="TextBox 114"/>
            <p:cNvSpPr txBox="1"/>
            <p:nvPr/>
          </p:nvSpPr>
          <p:spPr>
            <a:xfrm>
              <a:off x="79178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grpSp>
      <p:pic>
        <p:nvPicPr>
          <p:cNvPr id="2" name="Picture 1" descr="DT_theta_TPVs_era5_20110210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2" y="748757"/>
            <a:ext cx="4525648" cy="4251960"/>
          </a:xfrm>
          <a:prstGeom prst="rect">
            <a:avLst/>
          </a:prstGeom>
          <a:ln w="9525">
            <a:solidFill>
              <a:schemeClr val="tx1"/>
            </a:solidFill>
          </a:ln>
        </p:spPr>
      </p:pic>
      <p:pic>
        <p:nvPicPr>
          <p:cNvPr id="3" name="Picture 2" descr="mslp_vort_cyclone_era5_20110210_12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023" y="748757"/>
            <a:ext cx="4536733" cy="4251960"/>
          </a:xfrm>
          <a:prstGeom prst="rect">
            <a:avLst/>
          </a:prstGeom>
          <a:ln w="9525">
            <a:solidFill>
              <a:schemeClr val="tx1"/>
            </a:solidFill>
          </a:ln>
        </p:spPr>
      </p:pic>
      <p:sp>
        <p:nvSpPr>
          <p:cNvPr id="54" name="Oval 53"/>
          <p:cNvSpPr/>
          <p:nvPr/>
        </p:nvSpPr>
        <p:spPr>
          <a:xfrm>
            <a:off x="5793317" y="1822173"/>
            <a:ext cx="870628" cy="861391"/>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197909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3334"/>
            <a:ext cx="8229600" cy="5663866"/>
          </a:xfrm>
        </p:spPr>
        <p:txBody>
          <a:bodyPr>
            <a:normAutofit/>
          </a:bodyPr>
          <a:lstStyle/>
          <a:p>
            <a:r>
              <a:rPr lang="en-US" sz="2400" dirty="0">
                <a:latin typeface="Arial"/>
                <a:cs typeface="Arial"/>
              </a:rPr>
              <a:t>Low values of lower-tropospheric static stability (e.g., </a:t>
            </a:r>
            <a:r>
              <a:rPr lang="en-US" sz="2400" dirty="0" err="1">
                <a:latin typeface="Arial"/>
                <a:cs typeface="Arial"/>
              </a:rPr>
              <a:t>Kolstad</a:t>
            </a:r>
            <a:r>
              <a:rPr lang="en-US" sz="2400" dirty="0">
                <a:latin typeface="Arial"/>
                <a:cs typeface="Arial"/>
              </a:rPr>
              <a:t> 2011</a:t>
            </a:r>
            <a:r>
              <a:rPr lang="en-US" sz="2400" dirty="0" smtClean="0">
                <a:latin typeface="Arial"/>
                <a:cs typeface="Arial"/>
              </a:rPr>
              <a:t>)</a:t>
            </a:r>
          </a:p>
          <a:p>
            <a:endParaRPr lang="en-US" sz="2400" dirty="0">
              <a:latin typeface="Arial"/>
              <a:cs typeface="Arial"/>
            </a:endParaRPr>
          </a:p>
          <a:p>
            <a:r>
              <a:rPr lang="en-US" sz="2400" dirty="0">
                <a:latin typeface="Arial"/>
                <a:cs typeface="Arial"/>
              </a:rPr>
              <a:t>A lowered tropopause (e.g., </a:t>
            </a:r>
            <a:r>
              <a:rPr lang="en-US" sz="2400" dirty="0" err="1">
                <a:latin typeface="Arial"/>
                <a:cs typeface="Arial"/>
              </a:rPr>
              <a:t>Kolstad</a:t>
            </a:r>
            <a:r>
              <a:rPr lang="en-US" sz="2400" dirty="0">
                <a:latin typeface="Arial"/>
                <a:cs typeface="Arial"/>
              </a:rPr>
              <a:t> 2011</a:t>
            </a:r>
            <a:r>
              <a:rPr lang="en-US" sz="2400" dirty="0" smtClean="0">
                <a:latin typeface="Arial"/>
                <a:cs typeface="Arial"/>
              </a:rPr>
              <a:t>)</a:t>
            </a:r>
          </a:p>
          <a:p>
            <a:endParaRPr lang="en-US" sz="2400" dirty="0">
              <a:latin typeface="Arial"/>
              <a:cs typeface="Arial"/>
            </a:endParaRPr>
          </a:p>
          <a:p>
            <a:r>
              <a:rPr lang="en-US" sz="2400" dirty="0">
                <a:latin typeface="Arial"/>
                <a:cs typeface="Arial"/>
              </a:rPr>
              <a:t>Large surface sensible and latent heat fluxes (e.g., Emanuel and </a:t>
            </a:r>
            <a:r>
              <a:rPr lang="en-US" sz="2400" dirty="0" err="1">
                <a:latin typeface="Arial"/>
                <a:cs typeface="Arial"/>
              </a:rPr>
              <a:t>Rotunno</a:t>
            </a:r>
            <a:r>
              <a:rPr lang="en-US" sz="2400" dirty="0">
                <a:latin typeface="Arial"/>
                <a:cs typeface="Arial"/>
              </a:rPr>
              <a:t> 1989</a:t>
            </a:r>
            <a:r>
              <a:rPr lang="en-US" sz="2400" dirty="0" smtClean="0">
                <a:latin typeface="Arial"/>
                <a:cs typeface="Arial"/>
              </a:rPr>
              <a:t>)</a:t>
            </a:r>
          </a:p>
          <a:p>
            <a:endParaRPr lang="en-US" sz="2400" dirty="0">
              <a:latin typeface="Arial"/>
              <a:cs typeface="Arial"/>
            </a:endParaRPr>
          </a:p>
          <a:p>
            <a:r>
              <a:rPr lang="en-US" sz="2400" dirty="0">
                <a:latin typeface="Arial"/>
                <a:cs typeface="Arial"/>
              </a:rPr>
              <a:t>Strong baroclinicity, including at Arctic fronts (e.g., Shapiro et al. 1987</a:t>
            </a:r>
            <a:r>
              <a:rPr lang="en-US" sz="2400" dirty="0" smtClean="0">
                <a:latin typeface="Arial"/>
                <a:cs typeface="Arial"/>
              </a:rPr>
              <a:t>)</a:t>
            </a:r>
          </a:p>
          <a:p>
            <a:endParaRPr lang="en-US" sz="2400" dirty="0">
              <a:latin typeface="Arial"/>
              <a:cs typeface="Arial"/>
            </a:endParaRPr>
          </a:p>
          <a:p>
            <a:r>
              <a:rPr lang="en-US" sz="2400" dirty="0">
                <a:latin typeface="Arial"/>
                <a:cs typeface="Arial"/>
              </a:rPr>
              <a:t>Quasi-geostrophic (QG) forcing for ascent (e.g., Bracegirdle and Gray 2009)</a:t>
            </a: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69969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Favorable Conditions for Polar Low Development</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003559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1500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 name="Group 4"/>
          <p:cNvGrpSpPr/>
          <p:nvPr/>
        </p:nvGrpSpPr>
        <p:grpSpPr>
          <a:xfrm>
            <a:off x="129823" y="5459365"/>
            <a:ext cx="8593895" cy="270060"/>
            <a:chOff x="97258" y="5459365"/>
            <a:chExt cx="8593895" cy="270060"/>
          </a:xfrm>
        </p:grpSpPr>
        <p:sp>
          <p:nvSpPr>
            <p:cNvPr id="82" name="TextBox 81"/>
            <p:cNvSpPr txBox="1"/>
            <p:nvPr/>
          </p:nvSpPr>
          <p:spPr>
            <a:xfrm>
              <a:off x="57323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pic>
          <p:nvPicPr>
            <p:cNvPr id="4" name="Picture 3" descr="850rvort_20110211_0200.png"/>
            <p:cNvPicPr>
              <a:picLocks/>
            </p:cNvPicPr>
            <p:nvPr/>
          </p:nvPicPr>
          <p:blipFill rotWithShape="1">
            <a:blip r:embed="rId4">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59" name="TextBox 58"/>
            <p:cNvSpPr txBox="1"/>
            <p:nvPr/>
          </p:nvSpPr>
          <p:spPr>
            <a:xfrm>
              <a:off x="1183537" y="5590926"/>
              <a:ext cx="300556" cy="138499"/>
            </a:xfrm>
            <a:prstGeom prst="rect">
              <a:avLst/>
            </a:prstGeom>
            <a:noFill/>
          </p:spPr>
          <p:txBody>
            <a:bodyPr wrap="square" lIns="0" tIns="0" rIns="0" bIns="0" rtlCol="0">
              <a:spAutoFit/>
            </a:bodyPr>
            <a:lstStyle/>
            <a:p>
              <a:pPr algn="ctr"/>
              <a:r>
                <a:rPr lang="en-US" sz="900" dirty="0">
                  <a:latin typeface="Arial"/>
                  <a:cs typeface="Arial"/>
                </a:rPr>
                <a:t>8</a:t>
              </a:r>
            </a:p>
          </p:txBody>
        </p:sp>
        <p:sp>
          <p:nvSpPr>
            <p:cNvPr id="60" name="TextBox 59"/>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61" name="TextBox 60"/>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62" name="TextBox 61"/>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5" name="TextBox 74"/>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6" name="TextBox 75"/>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7" name="TextBox 76"/>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78" name="TextBox 77"/>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22</a:t>
              </a:r>
              <a:endParaRPr lang="en-US" sz="900" dirty="0">
                <a:latin typeface="Arial"/>
                <a:cs typeface="Arial"/>
              </a:endParaRPr>
            </a:p>
          </p:txBody>
        </p:sp>
        <p:sp>
          <p:nvSpPr>
            <p:cNvPr id="79" name="TextBox 7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24</a:t>
              </a:r>
              <a:endParaRPr lang="en-US" sz="900" dirty="0">
                <a:latin typeface="Arial"/>
                <a:cs typeface="Arial"/>
              </a:endParaRPr>
            </a:p>
          </p:txBody>
        </p:sp>
        <p:sp>
          <p:nvSpPr>
            <p:cNvPr id="80" name="TextBox 7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26</a:t>
              </a:r>
              <a:endParaRPr lang="en-US" sz="900" dirty="0">
                <a:latin typeface="Arial"/>
                <a:cs typeface="Arial"/>
              </a:endParaRPr>
            </a:p>
          </p:txBody>
        </p:sp>
        <p:sp>
          <p:nvSpPr>
            <p:cNvPr id="81" name="TextBox 8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28</a:t>
              </a:r>
              <a:endParaRPr lang="en-US" sz="900" dirty="0">
                <a:latin typeface="Arial"/>
                <a:cs typeface="Arial"/>
              </a:endParaRPr>
            </a:p>
          </p:txBody>
        </p:sp>
        <p:sp>
          <p:nvSpPr>
            <p:cNvPr id="115" name="TextBox 114"/>
            <p:cNvSpPr txBox="1"/>
            <p:nvPr/>
          </p:nvSpPr>
          <p:spPr>
            <a:xfrm>
              <a:off x="79178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grpSp>
      <p:pic>
        <p:nvPicPr>
          <p:cNvPr id="6" name="Picture 5" descr="DT_theta_TPVs_era5_20110210_15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49" y="748757"/>
            <a:ext cx="4525649" cy="4251960"/>
          </a:xfrm>
          <a:prstGeom prst="rect">
            <a:avLst/>
          </a:prstGeom>
          <a:ln w="9525">
            <a:solidFill>
              <a:schemeClr val="tx1"/>
            </a:solidFill>
          </a:ln>
        </p:spPr>
      </p:pic>
      <p:pic>
        <p:nvPicPr>
          <p:cNvPr id="7" name="Picture 6" descr="mslp_vort_cyclone_era5_20110210_15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8976" y="748757"/>
            <a:ext cx="4536733" cy="4251960"/>
          </a:xfrm>
          <a:prstGeom prst="rect">
            <a:avLst/>
          </a:prstGeom>
          <a:ln w="9525">
            <a:solidFill>
              <a:schemeClr val="tx1"/>
            </a:solidFill>
          </a:ln>
        </p:spPr>
      </p:pic>
      <p:sp>
        <p:nvSpPr>
          <p:cNvPr id="54" name="Oval 53"/>
          <p:cNvSpPr/>
          <p:nvPr/>
        </p:nvSpPr>
        <p:spPr>
          <a:xfrm>
            <a:off x="5935091" y="2197652"/>
            <a:ext cx="870628" cy="861391"/>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421005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3">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 name="Group 4"/>
          <p:cNvGrpSpPr/>
          <p:nvPr/>
        </p:nvGrpSpPr>
        <p:grpSpPr>
          <a:xfrm>
            <a:off x="129823" y="5459365"/>
            <a:ext cx="8593895" cy="270060"/>
            <a:chOff x="97258" y="5459365"/>
            <a:chExt cx="8593895" cy="270060"/>
          </a:xfrm>
        </p:grpSpPr>
        <p:sp>
          <p:nvSpPr>
            <p:cNvPr id="82" name="TextBox 81"/>
            <p:cNvSpPr txBox="1"/>
            <p:nvPr/>
          </p:nvSpPr>
          <p:spPr>
            <a:xfrm>
              <a:off x="57323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pic>
          <p:nvPicPr>
            <p:cNvPr id="4" name="Picture 3" descr="850rvort_20110211_0200.png"/>
            <p:cNvPicPr>
              <a:picLocks/>
            </p:cNvPicPr>
            <p:nvPr/>
          </p:nvPicPr>
          <p:blipFill rotWithShape="1">
            <a:blip r:embed="rId4">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59" name="TextBox 58"/>
            <p:cNvSpPr txBox="1"/>
            <p:nvPr/>
          </p:nvSpPr>
          <p:spPr>
            <a:xfrm>
              <a:off x="1183537" y="5590926"/>
              <a:ext cx="300556" cy="138499"/>
            </a:xfrm>
            <a:prstGeom prst="rect">
              <a:avLst/>
            </a:prstGeom>
            <a:noFill/>
          </p:spPr>
          <p:txBody>
            <a:bodyPr wrap="square" lIns="0" tIns="0" rIns="0" bIns="0" rtlCol="0">
              <a:spAutoFit/>
            </a:bodyPr>
            <a:lstStyle/>
            <a:p>
              <a:pPr algn="ctr"/>
              <a:r>
                <a:rPr lang="en-US" sz="900" dirty="0">
                  <a:latin typeface="Arial"/>
                  <a:cs typeface="Arial"/>
                </a:rPr>
                <a:t>8</a:t>
              </a:r>
            </a:p>
          </p:txBody>
        </p:sp>
        <p:sp>
          <p:nvSpPr>
            <p:cNvPr id="60" name="TextBox 59"/>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61" name="TextBox 60"/>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62" name="TextBox 61"/>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5" name="TextBox 74"/>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6" name="TextBox 75"/>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7" name="TextBox 76"/>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78" name="TextBox 77"/>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22</a:t>
              </a:r>
              <a:endParaRPr lang="en-US" sz="900" dirty="0">
                <a:latin typeface="Arial"/>
                <a:cs typeface="Arial"/>
              </a:endParaRPr>
            </a:p>
          </p:txBody>
        </p:sp>
        <p:sp>
          <p:nvSpPr>
            <p:cNvPr id="79" name="TextBox 7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24</a:t>
              </a:r>
              <a:endParaRPr lang="en-US" sz="900" dirty="0">
                <a:latin typeface="Arial"/>
                <a:cs typeface="Arial"/>
              </a:endParaRPr>
            </a:p>
          </p:txBody>
        </p:sp>
        <p:sp>
          <p:nvSpPr>
            <p:cNvPr id="80" name="TextBox 7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26</a:t>
              </a:r>
              <a:endParaRPr lang="en-US" sz="900" dirty="0">
                <a:latin typeface="Arial"/>
                <a:cs typeface="Arial"/>
              </a:endParaRPr>
            </a:p>
          </p:txBody>
        </p:sp>
        <p:sp>
          <p:nvSpPr>
            <p:cNvPr id="81" name="TextBox 8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28</a:t>
              </a:r>
              <a:endParaRPr lang="en-US" sz="900" dirty="0">
                <a:latin typeface="Arial"/>
                <a:cs typeface="Arial"/>
              </a:endParaRPr>
            </a:p>
          </p:txBody>
        </p:sp>
        <p:sp>
          <p:nvSpPr>
            <p:cNvPr id="115" name="TextBox 114"/>
            <p:cNvSpPr txBox="1"/>
            <p:nvPr/>
          </p:nvSpPr>
          <p:spPr>
            <a:xfrm>
              <a:off x="79178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grpSp>
      <p:pic>
        <p:nvPicPr>
          <p:cNvPr id="2" name="Picture 1" descr="DT_theta_TPVs_era5_20110210_18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35" y="748757"/>
            <a:ext cx="4525649" cy="4251960"/>
          </a:xfrm>
          <a:prstGeom prst="rect">
            <a:avLst/>
          </a:prstGeom>
          <a:ln w="9525">
            <a:solidFill>
              <a:schemeClr val="tx1"/>
            </a:solidFill>
          </a:ln>
        </p:spPr>
      </p:pic>
      <p:pic>
        <p:nvPicPr>
          <p:cNvPr id="3" name="Picture 2" descr="mslp_vort_cyclone_era5_20110210_18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8976" y="748757"/>
            <a:ext cx="4536733" cy="4251960"/>
          </a:xfrm>
          <a:prstGeom prst="rect">
            <a:avLst/>
          </a:prstGeom>
          <a:ln w="9525">
            <a:solidFill>
              <a:schemeClr val="tx1"/>
            </a:solidFill>
          </a:ln>
        </p:spPr>
      </p:pic>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4718930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slp_vort_cyclone_era5_20110210_21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382" y="750791"/>
            <a:ext cx="4536733"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2100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 name="Group 4"/>
          <p:cNvGrpSpPr/>
          <p:nvPr/>
        </p:nvGrpSpPr>
        <p:grpSpPr>
          <a:xfrm>
            <a:off x="129823" y="5459365"/>
            <a:ext cx="8593895" cy="270060"/>
            <a:chOff x="97258" y="5459365"/>
            <a:chExt cx="8593895" cy="270060"/>
          </a:xfrm>
        </p:grpSpPr>
        <p:sp>
          <p:nvSpPr>
            <p:cNvPr id="82" name="TextBox 81"/>
            <p:cNvSpPr txBox="1"/>
            <p:nvPr/>
          </p:nvSpPr>
          <p:spPr>
            <a:xfrm>
              <a:off x="57323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pic>
          <p:nvPicPr>
            <p:cNvPr id="4" name="Picture 3" descr="850rvort_20110211_0200.png"/>
            <p:cNvPicPr>
              <a:picLocks/>
            </p:cNvPicPr>
            <p:nvPr/>
          </p:nvPicPr>
          <p:blipFill rotWithShape="1">
            <a:blip r:embed="rId5">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59" name="TextBox 58"/>
            <p:cNvSpPr txBox="1"/>
            <p:nvPr/>
          </p:nvSpPr>
          <p:spPr>
            <a:xfrm>
              <a:off x="1183537" y="5590926"/>
              <a:ext cx="300556" cy="138499"/>
            </a:xfrm>
            <a:prstGeom prst="rect">
              <a:avLst/>
            </a:prstGeom>
            <a:noFill/>
          </p:spPr>
          <p:txBody>
            <a:bodyPr wrap="square" lIns="0" tIns="0" rIns="0" bIns="0" rtlCol="0">
              <a:spAutoFit/>
            </a:bodyPr>
            <a:lstStyle/>
            <a:p>
              <a:pPr algn="ctr"/>
              <a:r>
                <a:rPr lang="en-US" sz="900" dirty="0">
                  <a:latin typeface="Arial"/>
                  <a:cs typeface="Arial"/>
                </a:rPr>
                <a:t>8</a:t>
              </a:r>
            </a:p>
          </p:txBody>
        </p:sp>
        <p:sp>
          <p:nvSpPr>
            <p:cNvPr id="60" name="TextBox 59"/>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61" name="TextBox 60"/>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62" name="TextBox 61"/>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5" name="TextBox 74"/>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6" name="TextBox 75"/>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7" name="TextBox 76"/>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78" name="TextBox 77"/>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22</a:t>
              </a:r>
              <a:endParaRPr lang="en-US" sz="900" dirty="0">
                <a:latin typeface="Arial"/>
                <a:cs typeface="Arial"/>
              </a:endParaRPr>
            </a:p>
          </p:txBody>
        </p:sp>
        <p:sp>
          <p:nvSpPr>
            <p:cNvPr id="79" name="TextBox 7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24</a:t>
              </a:r>
              <a:endParaRPr lang="en-US" sz="900" dirty="0">
                <a:latin typeface="Arial"/>
                <a:cs typeface="Arial"/>
              </a:endParaRPr>
            </a:p>
          </p:txBody>
        </p:sp>
        <p:sp>
          <p:nvSpPr>
            <p:cNvPr id="80" name="TextBox 7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26</a:t>
              </a:r>
              <a:endParaRPr lang="en-US" sz="900" dirty="0">
                <a:latin typeface="Arial"/>
                <a:cs typeface="Arial"/>
              </a:endParaRPr>
            </a:p>
          </p:txBody>
        </p:sp>
        <p:sp>
          <p:nvSpPr>
            <p:cNvPr id="81" name="TextBox 8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28</a:t>
              </a:r>
              <a:endParaRPr lang="en-US" sz="900" dirty="0">
                <a:latin typeface="Arial"/>
                <a:cs typeface="Arial"/>
              </a:endParaRPr>
            </a:p>
          </p:txBody>
        </p:sp>
        <p:sp>
          <p:nvSpPr>
            <p:cNvPr id="115" name="TextBox 114"/>
            <p:cNvSpPr txBox="1"/>
            <p:nvPr/>
          </p:nvSpPr>
          <p:spPr>
            <a:xfrm>
              <a:off x="79178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gr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descr="DT_theta_TPVs_era5_20110210_21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80" y="750791"/>
            <a:ext cx="4525649" cy="4251960"/>
          </a:xfrm>
          <a:prstGeom prst="rect">
            <a:avLst/>
          </a:prstGeom>
          <a:ln w="9525">
            <a:solidFill>
              <a:schemeClr val="tx1"/>
            </a:solidFill>
          </a:ln>
        </p:spPr>
      </p:pic>
    </p:spTree>
    <p:extLst>
      <p:ext uri="{BB962C8B-B14F-4D97-AF65-F5344CB8AC3E}">
        <p14:creationId xmlns:p14="http://schemas.microsoft.com/office/powerpoint/2010/main" val="244287767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lp_vort_cyclone_era5_20110211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5309" y="750791"/>
            <a:ext cx="4536733"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 name="Group 4"/>
          <p:cNvGrpSpPr/>
          <p:nvPr/>
        </p:nvGrpSpPr>
        <p:grpSpPr>
          <a:xfrm>
            <a:off x="129823" y="5459365"/>
            <a:ext cx="8593895" cy="270060"/>
            <a:chOff x="97258" y="5459365"/>
            <a:chExt cx="8593895" cy="270060"/>
          </a:xfrm>
        </p:grpSpPr>
        <p:sp>
          <p:nvSpPr>
            <p:cNvPr id="82" name="TextBox 81"/>
            <p:cNvSpPr txBox="1"/>
            <p:nvPr/>
          </p:nvSpPr>
          <p:spPr>
            <a:xfrm>
              <a:off x="57323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pic>
          <p:nvPicPr>
            <p:cNvPr id="4" name="Picture 3" descr="850rvort_20110211_0200.png"/>
            <p:cNvPicPr>
              <a:picLocks/>
            </p:cNvPicPr>
            <p:nvPr/>
          </p:nvPicPr>
          <p:blipFill rotWithShape="1">
            <a:blip r:embed="rId5">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59" name="TextBox 58"/>
            <p:cNvSpPr txBox="1"/>
            <p:nvPr/>
          </p:nvSpPr>
          <p:spPr>
            <a:xfrm>
              <a:off x="1183537" y="5590926"/>
              <a:ext cx="300556" cy="138499"/>
            </a:xfrm>
            <a:prstGeom prst="rect">
              <a:avLst/>
            </a:prstGeom>
            <a:noFill/>
          </p:spPr>
          <p:txBody>
            <a:bodyPr wrap="square" lIns="0" tIns="0" rIns="0" bIns="0" rtlCol="0">
              <a:spAutoFit/>
            </a:bodyPr>
            <a:lstStyle/>
            <a:p>
              <a:pPr algn="ctr"/>
              <a:r>
                <a:rPr lang="en-US" sz="900" dirty="0">
                  <a:latin typeface="Arial"/>
                  <a:cs typeface="Arial"/>
                </a:rPr>
                <a:t>8</a:t>
              </a:r>
            </a:p>
          </p:txBody>
        </p:sp>
        <p:sp>
          <p:nvSpPr>
            <p:cNvPr id="60" name="TextBox 59"/>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61" name="TextBox 60"/>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62" name="TextBox 61"/>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5" name="TextBox 74"/>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6" name="TextBox 75"/>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7" name="TextBox 76"/>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78" name="TextBox 77"/>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22</a:t>
              </a:r>
              <a:endParaRPr lang="en-US" sz="900" dirty="0">
                <a:latin typeface="Arial"/>
                <a:cs typeface="Arial"/>
              </a:endParaRPr>
            </a:p>
          </p:txBody>
        </p:sp>
        <p:sp>
          <p:nvSpPr>
            <p:cNvPr id="79" name="TextBox 7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24</a:t>
              </a:r>
              <a:endParaRPr lang="en-US" sz="900" dirty="0">
                <a:latin typeface="Arial"/>
                <a:cs typeface="Arial"/>
              </a:endParaRPr>
            </a:p>
          </p:txBody>
        </p:sp>
        <p:sp>
          <p:nvSpPr>
            <p:cNvPr id="80" name="TextBox 7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26</a:t>
              </a:r>
              <a:endParaRPr lang="en-US" sz="900" dirty="0">
                <a:latin typeface="Arial"/>
                <a:cs typeface="Arial"/>
              </a:endParaRPr>
            </a:p>
          </p:txBody>
        </p:sp>
        <p:sp>
          <p:nvSpPr>
            <p:cNvPr id="81" name="TextBox 8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28</a:t>
              </a:r>
              <a:endParaRPr lang="en-US" sz="900" dirty="0">
                <a:latin typeface="Arial"/>
                <a:cs typeface="Arial"/>
              </a:endParaRPr>
            </a:p>
          </p:txBody>
        </p:sp>
        <p:sp>
          <p:nvSpPr>
            <p:cNvPr id="115" name="TextBox 114"/>
            <p:cNvSpPr txBox="1"/>
            <p:nvPr/>
          </p:nvSpPr>
          <p:spPr>
            <a:xfrm>
              <a:off x="79178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gr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DT_theta_TPVs_era5_20110211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57" y="750791"/>
            <a:ext cx="4525649" cy="4251960"/>
          </a:xfrm>
          <a:prstGeom prst="rect">
            <a:avLst/>
          </a:prstGeom>
          <a:ln w="9525">
            <a:solidFill>
              <a:schemeClr val="tx1"/>
            </a:solidFill>
          </a:ln>
        </p:spPr>
      </p:pic>
    </p:spTree>
    <p:extLst>
      <p:ext uri="{BB962C8B-B14F-4D97-AF65-F5344CB8AC3E}">
        <p14:creationId xmlns:p14="http://schemas.microsoft.com/office/powerpoint/2010/main" val="187612807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lp_vort_cyclone_era5_20110211_03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994" y="750791"/>
            <a:ext cx="4536733"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 name="Group 4"/>
          <p:cNvGrpSpPr/>
          <p:nvPr/>
        </p:nvGrpSpPr>
        <p:grpSpPr>
          <a:xfrm>
            <a:off x="129823" y="5459365"/>
            <a:ext cx="8593895" cy="270060"/>
            <a:chOff x="97258" y="5459365"/>
            <a:chExt cx="8593895" cy="270060"/>
          </a:xfrm>
        </p:grpSpPr>
        <p:sp>
          <p:nvSpPr>
            <p:cNvPr id="82" name="TextBox 81"/>
            <p:cNvSpPr txBox="1"/>
            <p:nvPr/>
          </p:nvSpPr>
          <p:spPr>
            <a:xfrm>
              <a:off x="57323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pic>
          <p:nvPicPr>
            <p:cNvPr id="4" name="Picture 3" descr="850rvort_20110211_0200.png"/>
            <p:cNvPicPr>
              <a:picLocks/>
            </p:cNvPicPr>
            <p:nvPr/>
          </p:nvPicPr>
          <p:blipFill rotWithShape="1">
            <a:blip r:embed="rId5">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59" name="TextBox 58"/>
            <p:cNvSpPr txBox="1"/>
            <p:nvPr/>
          </p:nvSpPr>
          <p:spPr>
            <a:xfrm>
              <a:off x="1183537" y="5590926"/>
              <a:ext cx="300556" cy="138499"/>
            </a:xfrm>
            <a:prstGeom prst="rect">
              <a:avLst/>
            </a:prstGeom>
            <a:noFill/>
          </p:spPr>
          <p:txBody>
            <a:bodyPr wrap="square" lIns="0" tIns="0" rIns="0" bIns="0" rtlCol="0">
              <a:spAutoFit/>
            </a:bodyPr>
            <a:lstStyle/>
            <a:p>
              <a:pPr algn="ctr"/>
              <a:r>
                <a:rPr lang="en-US" sz="900" dirty="0">
                  <a:latin typeface="Arial"/>
                  <a:cs typeface="Arial"/>
                </a:rPr>
                <a:t>8</a:t>
              </a:r>
            </a:p>
          </p:txBody>
        </p:sp>
        <p:sp>
          <p:nvSpPr>
            <p:cNvPr id="60" name="TextBox 59"/>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61" name="TextBox 60"/>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62" name="TextBox 61"/>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5" name="TextBox 74"/>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6" name="TextBox 75"/>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7" name="TextBox 76"/>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78" name="TextBox 77"/>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22</a:t>
              </a:r>
              <a:endParaRPr lang="en-US" sz="900" dirty="0">
                <a:latin typeface="Arial"/>
                <a:cs typeface="Arial"/>
              </a:endParaRPr>
            </a:p>
          </p:txBody>
        </p:sp>
        <p:sp>
          <p:nvSpPr>
            <p:cNvPr id="79" name="TextBox 7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24</a:t>
              </a:r>
              <a:endParaRPr lang="en-US" sz="900" dirty="0">
                <a:latin typeface="Arial"/>
                <a:cs typeface="Arial"/>
              </a:endParaRPr>
            </a:p>
          </p:txBody>
        </p:sp>
        <p:sp>
          <p:nvSpPr>
            <p:cNvPr id="80" name="TextBox 7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26</a:t>
              </a:r>
              <a:endParaRPr lang="en-US" sz="900" dirty="0">
                <a:latin typeface="Arial"/>
                <a:cs typeface="Arial"/>
              </a:endParaRPr>
            </a:p>
          </p:txBody>
        </p:sp>
        <p:sp>
          <p:nvSpPr>
            <p:cNvPr id="81" name="TextBox 8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28</a:t>
              </a:r>
              <a:endParaRPr lang="en-US" sz="900" dirty="0">
                <a:latin typeface="Arial"/>
                <a:cs typeface="Arial"/>
              </a:endParaRPr>
            </a:p>
          </p:txBody>
        </p:sp>
        <p:sp>
          <p:nvSpPr>
            <p:cNvPr id="115" name="TextBox 114"/>
            <p:cNvSpPr txBox="1"/>
            <p:nvPr/>
          </p:nvSpPr>
          <p:spPr>
            <a:xfrm>
              <a:off x="79178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gr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DT_theta_TPVs_era5_20110211_03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11" y="750791"/>
            <a:ext cx="4525649" cy="4251960"/>
          </a:xfrm>
          <a:prstGeom prst="rect">
            <a:avLst/>
          </a:prstGeom>
          <a:ln w="9525">
            <a:solidFill>
              <a:schemeClr val="tx1"/>
            </a:solidFill>
          </a:ln>
        </p:spPr>
      </p:pic>
    </p:spTree>
    <p:extLst>
      <p:ext uri="{BB962C8B-B14F-4D97-AF65-F5344CB8AC3E}">
        <p14:creationId xmlns:p14="http://schemas.microsoft.com/office/powerpoint/2010/main" val="367689825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slp_vort_cyclone_era5_20110211_06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994" y="750791"/>
            <a:ext cx="4536733"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0600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 name="Group 4"/>
          <p:cNvGrpSpPr/>
          <p:nvPr/>
        </p:nvGrpSpPr>
        <p:grpSpPr>
          <a:xfrm>
            <a:off x="129823" y="5459365"/>
            <a:ext cx="8593895" cy="270060"/>
            <a:chOff x="97258" y="5459365"/>
            <a:chExt cx="8593895" cy="270060"/>
          </a:xfrm>
        </p:grpSpPr>
        <p:sp>
          <p:nvSpPr>
            <p:cNvPr id="82" name="TextBox 81"/>
            <p:cNvSpPr txBox="1"/>
            <p:nvPr/>
          </p:nvSpPr>
          <p:spPr>
            <a:xfrm>
              <a:off x="57323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pic>
          <p:nvPicPr>
            <p:cNvPr id="4" name="Picture 3" descr="850rvort_20110211_0200.png"/>
            <p:cNvPicPr>
              <a:picLocks/>
            </p:cNvPicPr>
            <p:nvPr/>
          </p:nvPicPr>
          <p:blipFill rotWithShape="1">
            <a:blip r:embed="rId5">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59" name="TextBox 58"/>
            <p:cNvSpPr txBox="1"/>
            <p:nvPr/>
          </p:nvSpPr>
          <p:spPr>
            <a:xfrm>
              <a:off x="1183537" y="5590926"/>
              <a:ext cx="300556" cy="138499"/>
            </a:xfrm>
            <a:prstGeom prst="rect">
              <a:avLst/>
            </a:prstGeom>
            <a:noFill/>
          </p:spPr>
          <p:txBody>
            <a:bodyPr wrap="square" lIns="0" tIns="0" rIns="0" bIns="0" rtlCol="0">
              <a:spAutoFit/>
            </a:bodyPr>
            <a:lstStyle/>
            <a:p>
              <a:pPr algn="ctr"/>
              <a:r>
                <a:rPr lang="en-US" sz="900" dirty="0">
                  <a:latin typeface="Arial"/>
                  <a:cs typeface="Arial"/>
                </a:rPr>
                <a:t>8</a:t>
              </a:r>
            </a:p>
          </p:txBody>
        </p:sp>
        <p:sp>
          <p:nvSpPr>
            <p:cNvPr id="60" name="TextBox 59"/>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61" name="TextBox 60"/>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62" name="TextBox 61"/>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5" name="TextBox 74"/>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6" name="TextBox 75"/>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7" name="TextBox 76"/>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78" name="TextBox 77"/>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22</a:t>
              </a:r>
              <a:endParaRPr lang="en-US" sz="900" dirty="0">
                <a:latin typeface="Arial"/>
                <a:cs typeface="Arial"/>
              </a:endParaRPr>
            </a:p>
          </p:txBody>
        </p:sp>
        <p:sp>
          <p:nvSpPr>
            <p:cNvPr id="79" name="TextBox 7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24</a:t>
              </a:r>
              <a:endParaRPr lang="en-US" sz="900" dirty="0">
                <a:latin typeface="Arial"/>
                <a:cs typeface="Arial"/>
              </a:endParaRPr>
            </a:p>
          </p:txBody>
        </p:sp>
        <p:sp>
          <p:nvSpPr>
            <p:cNvPr id="80" name="TextBox 7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26</a:t>
              </a:r>
              <a:endParaRPr lang="en-US" sz="900" dirty="0">
                <a:latin typeface="Arial"/>
                <a:cs typeface="Arial"/>
              </a:endParaRPr>
            </a:p>
          </p:txBody>
        </p:sp>
        <p:sp>
          <p:nvSpPr>
            <p:cNvPr id="81" name="TextBox 8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28</a:t>
              </a:r>
              <a:endParaRPr lang="en-US" sz="900" dirty="0">
                <a:latin typeface="Arial"/>
                <a:cs typeface="Arial"/>
              </a:endParaRPr>
            </a:p>
          </p:txBody>
        </p:sp>
        <p:sp>
          <p:nvSpPr>
            <p:cNvPr id="115" name="TextBox 114"/>
            <p:cNvSpPr txBox="1"/>
            <p:nvPr/>
          </p:nvSpPr>
          <p:spPr>
            <a:xfrm>
              <a:off x="79178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gr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DT_theta_TPVs_era5_20110211_06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35" y="750791"/>
            <a:ext cx="4525649" cy="4251960"/>
          </a:xfrm>
          <a:prstGeom prst="rect">
            <a:avLst/>
          </a:prstGeom>
          <a:ln w="9525">
            <a:solidFill>
              <a:schemeClr val="tx1"/>
            </a:solidFill>
          </a:ln>
        </p:spPr>
      </p:pic>
    </p:spTree>
    <p:extLst>
      <p:ext uri="{BB962C8B-B14F-4D97-AF65-F5344CB8AC3E}">
        <p14:creationId xmlns:p14="http://schemas.microsoft.com/office/powerpoint/2010/main" val="272178781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lp_vort_cyclone_era5_20110211_09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877" y="750791"/>
            <a:ext cx="4536733"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0900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 name="Group 4"/>
          <p:cNvGrpSpPr/>
          <p:nvPr/>
        </p:nvGrpSpPr>
        <p:grpSpPr>
          <a:xfrm>
            <a:off x="129823" y="5459365"/>
            <a:ext cx="8593895" cy="270060"/>
            <a:chOff x="97258" y="5459365"/>
            <a:chExt cx="8593895" cy="270060"/>
          </a:xfrm>
        </p:grpSpPr>
        <p:sp>
          <p:nvSpPr>
            <p:cNvPr id="82" name="TextBox 81"/>
            <p:cNvSpPr txBox="1"/>
            <p:nvPr/>
          </p:nvSpPr>
          <p:spPr>
            <a:xfrm>
              <a:off x="57323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pic>
          <p:nvPicPr>
            <p:cNvPr id="4" name="Picture 3" descr="850rvort_20110211_0200.png"/>
            <p:cNvPicPr>
              <a:picLocks/>
            </p:cNvPicPr>
            <p:nvPr/>
          </p:nvPicPr>
          <p:blipFill rotWithShape="1">
            <a:blip r:embed="rId5">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59" name="TextBox 58"/>
            <p:cNvSpPr txBox="1"/>
            <p:nvPr/>
          </p:nvSpPr>
          <p:spPr>
            <a:xfrm>
              <a:off x="1183537" y="5590926"/>
              <a:ext cx="300556" cy="138499"/>
            </a:xfrm>
            <a:prstGeom prst="rect">
              <a:avLst/>
            </a:prstGeom>
            <a:noFill/>
          </p:spPr>
          <p:txBody>
            <a:bodyPr wrap="square" lIns="0" tIns="0" rIns="0" bIns="0" rtlCol="0">
              <a:spAutoFit/>
            </a:bodyPr>
            <a:lstStyle/>
            <a:p>
              <a:pPr algn="ctr"/>
              <a:r>
                <a:rPr lang="en-US" sz="900" dirty="0">
                  <a:latin typeface="Arial"/>
                  <a:cs typeface="Arial"/>
                </a:rPr>
                <a:t>8</a:t>
              </a:r>
            </a:p>
          </p:txBody>
        </p:sp>
        <p:sp>
          <p:nvSpPr>
            <p:cNvPr id="60" name="TextBox 59"/>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61" name="TextBox 60"/>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62" name="TextBox 61"/>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5" name="TextBox 74"/>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6" name="TextBox 75"/>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7" name="TextBox 76"/>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78" name="TextBox 77"/>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22</a:t>
              </a:r>
              <a:endParaRPr lang="en-US" sz="900" dirty="0">
                <a:latin typeface="Arial"/>
                <a:cs typeface="Arial"/>
              </a:endParaRPr>
            </a:p>
          </p:txBody>
        </p:sp>
        <p:sp>
          <p:nvSpPr>
            <p:cNvPr id="79" name="TextBox 7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24</a:t>
              </a:r>
              <a:endParaRPr lang="en-US" sz="900" dirty="0">
                <a:latin typeface="Arial"/>
                <a:cs typeface="Arial"/>
              </a:endParaRPr>
            </a:p>
          </p:txBody>
        </p:sp>
        <p:sp>
          <p:nvSpPr>
            <p:cNvPr id="80" name="TextBox 7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26</a:t>
              </a:r>
              <a:endParaRPr lang="en-US" sz="900" dirty="0">
                <a:latin typeface="Arial"/>
                <a:cs typeface="Arial"/>
              </a:endParaRPr>
            </a:p>
          </p:txBody>
        </p:sp>
        <p:sp>
          <p:nvSpPr>
            <p:cNvPr id="81" name="TextBox 8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28</a:t>
              </a:r>
              <a:endParaRPr lang="en-US" sz="900" dirty="0">
                <a:latin typeface="Arial"/>
                <a:cs typeface="Arial"/>
              </a:endParaRPr>
            </a:p>
          </p:txBody>
        </p:sp>
        <p:sp>
          <p:nvSpPr>
            <p:cNvPr id="115" name="TextBox 114"/>
            <p:cNvSpPr txBox="1"/>
            <p:nvPr/>
          </p:nvSpPr>
          <p:spPr>
            <a:xfrm>
              <a:off x="79178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gr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DT_theta_TPVs_era5_20110211_09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40" y="750791"/>
            <a:ext cx="4525649" cy="4251960"/>
          </a:xfrm>
          <a:prstGeom prst="rect">
            <a:avLst/>
          </a:prstGeom>
          <a:ln w="9525">
            <a:solidFill>
              <a:schemeClr val="tx1"/>
            </a:solidFill>
          </a:ln>
        </p:spPr>
      </p:pic>
    </p:spTree>
    <p:extLst>
      <p:ext uri="{BB962C8B-B14F-4D97-AF65-F5344CB8AC3E}">
        <p14:creationId xmlns:p14="http://schemas.microsoft.com/office/powerpoint/2010/main" val="418640176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slp_vort_cyclone_era5_20110211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877" y="750791"/>
            <a:ext cx="4536733"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 name="Group 4"/>
          <p:cNvGrpSpPr/>
          <p:nvPr/>
        </p:nvGrpSpPr>
        <p:grpSpPr>
          <a:xfrm>
            <a:off x="129823" y="5459365"/>
            <a:ext cx="8593895" cy="270060"/>
            <a:chOff x="97258" y="5459365"/>
            <a:chExt cx="8593895" cy="270060"/>
          </a:xfrm>
        </p:grpSpPr>
        <p:sp>
          <p:nvSpPr>
            <p:cNvPr id="82" name="TextBox 81"/>
            <p:cNvSpPr txBox="1"/>
            <p:nvPr/>
          </p:nvSpPr>
          <p:spPr>
            <a:xfrm>
              <a:off x="57323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pic>
          <p:nvPicPr>
            <p:cNvPr id="4" name="Picture 3" descr="850rvort_20110211_0200.png"/>
            <p:cNvPicPr>
              <a:picLocks/>
            </p:cNvPicPr>
            <p:nvPr/>
          </p:nvPicPr>
          <p:blipFill rotWithShape="1">
            <a:blip r:embed="rId5">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59" name="TextBox 58"/>
            <p:cNvSpPr txBox="1"/>
            <p:nvPr/>
          </p:nvSpPr>
          <p:spPr>
            <a:xfrm>
              <a:off x="1183537" y="5590926"/>
              <a:ext cx="300556" cy="138499"/>
            </a:xfrm>
            <a:prstGeom prst="rect">
              <a:avLst/>
            </a:prstGeom>
            <a:noFill/>
          </p:spPr>
          <p:txBody>
            <a:bodyPr wrap="square" lIns="0" tIns="0" rIns="0" bIns="0" rtlCol="0">
              <a:spAutoFit/>
            </a:bodyPr>
            <a:lstStyle/>
            <a:p>
              <a:pPr algn="ctr"/>
              <a:r>
                <a:rPr lang="en-US" sz="900" dirty="0">
                  <a:latin typeface="Arial"/>
                  <a:cs typeface="Arial"/>
                </a:rPr>
                <a:t>8</a:t>
              </a:r>
            </a:p>
          </p:txBody>
        </p:sp>
        <p:sp>
          <p:nvSpPr>
            <p:cNvPr id="60" name="TextBox 59"/>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61" name="TextBox 60"/>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62" name="TextBox 61"/>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5" name="TextBox 74"/>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6" name="TextBox 75"/>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7" name="TextBox 76"/>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78" name="TextBox 77"/>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22</a:t>
              </a:r>
              <a:endParaRPr lang="en-US" sz="900" dirty="0">
                <a:latin typeface="Arial"/>
                <a:cs typeface="Arial"/>
              </a:endParaRPr>
            </a:p>
          </p:txBody>
        </p:sp>
        <p:sp>
          <p:nvSpPr>
            <p:cNvPr id="79" name="TextBox 7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24</a:t>
              </a:r>
              <a:endParaRPr lang="en-US" sz="900" dirty="0">
                <a:latin typeface="Arial"/>
                <a:cs typeface="Arial"/>
              </a:endParaRPr>
            </a:p>
          </p:txBody>
        </p:sp>
        <p:sp>
          <p:nvSpPr>
            <p:cNvPr id="80" name="TextBox 7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26</a:t>
              </a:r>
              <a:endParaRPr lang="en-US" sz="900" dirty="0">
                <a:latin typeface="Arial"/>
                <a:cs typeface="Arial"/>
              </a:endParaRPr>
            </a:p>
          </p:txBody>
        </p:sp>
        <p:sp>
          <p:nvSpPr>
            <p:cNvPr id="81" name="TextBox 8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28</a:t>
              </a:r>
              <a:endParaRPr lang="en-US" sz="900" dirty="0">
                <a:latin typeface="Arial"/>
                <a:cs typeface="Arial"/>
              </a:endParaRPr>
            </a:p>
          </p:txBody>
        </p:sp>
        <p:sp>
          <p:nvSpPr>
            <p:cNvPr id="115" name="TextBox 114"/>
            <p:cNvSpPr txBox="1"/>
            <p:nvPr/>
          </p:nvSpPr>
          <p:spPr>
            <a:xfrm>
              <a:off x="79178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gr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DT_theta_TPVs_era5_20110211_12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15" y="750791"/>
            <a:ext cx="4525648" cy="4251960"/>
          </a:xfrm>
          <a:prstGeom prst="rect">
            <a:avLst/>
          </a:prstGeom>
          <a:ln w="9525">
            <a:solidFill>
              <a:schemeClr val="tx1"/>
            </a:solidFill>
          </a:ln>
        </p:spPr>
      </p:pic>
    </p:spTree>
    <p:extLst>
      <p:ext uri="{BB962C8B-B14F-4D97-AF65-F5344CB8AC3E}">
        <p14:creationId xmlns:p14="http://schemas.microsoft.com/office/powerpoint/2010/main" val="333157855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lp_vort_cyclone_era5_20110211_15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629" y="750791"/>
            <a:ext cx="4536733"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1500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 name="Group 4"/>
          <p:cNvGrpSpPr/>
          <p:nvPr/>
        </p:nvGrpSpPr>
        <p:grpSpPr>
          <a:xfrm>
            <a:off x="129823" y="5459365"/>
            <a:ext cx="8593895" cy="270060"/>
            <a:chOff x="97258" y="5459365"/>
            <a:chExt cx="8593895" cy="270060"/>
          </a:xfrm>
        </p:grpSpPr>
        <p:sp>
          <p:nvSpPr>
            <p:cNvPr id="82" name="TextBox 81"/>
            <p:cNvSpPr txBox="1"/>
            <p:nvPr/>
          </p:nvSpPr>
          <p:spPr>
            <a:xfrm>
              <a:off x="57323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pic>
          <p:nvPicPr>
            <p:cNvPr id="4" name="Picture 3" descr="850rvort_20110211_0200.png"/>
            <p:cNvPicPr>
              <a:picLocks/>
            </p:cNvPicPr>
            <p:nvPr/>
          </p:nvPicPr>
          <p:blipFill rotWithShape="1">
            <a:blip r:embed="rId5">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59" name="TextBox 58"/>
            <p:cNvSpPr txBox="1"/>
            <p:nvPr/>
          </p:nvSpPr>
          <p:spPr>
            <a:xfrm>
              <a:off x="1183537" y="5590926"/>
              <a:ext cx="300556" cy="138499"/>
            </a:xfrm>
            <a:prstGeom prst="rect">
              <a:avLst/>
            </a:prstGeom>
            <a:noFill/>
          </p:spPr>
          <p:txBody>
            <a:bodyPr wrap="square" lIns="0" tIns="0" rIns="0" bIns="0" rtlCol="0">
              <a:spAutoFit/>
            </a:bodyPr>
            <a:lstStyle/>
            <a:p>
              <a:pPr algn="ctr"/>
              <a:r>
                <a:rPr lang="en-US" sz="900" dirty="0">
                  <a:latin typeface="Arial"/>
                  <a:cs typeface="Arial"/>
                </a:rPr>
                <a:t>8</a:t>
              </a:r>
            </a:p>
          </p:txBody>
        </p:sp>
        <p:sp>
          <p:nvSpPr>
            <p:cNvPr id="60" name="TextBox 59"/>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61" name="TextBox 60"/>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62" name="TextBox 61"/>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5" name="TextBox 74"/>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6" name="TextBox 75"/>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7" name="TextBox 76"/>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78" name="TextBox 77"/>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22</a:t>
              </a:r>
              <a:endParaRPr lang="en-US" sz="900" dirty="0">
                <a:latin typeface="Arial"/>
                <a:cs typeface="Arial"/>
              </a:endParaRPr>
            </a:p>
          </p:txBody>
        </p:sp>
        <p:sp>
          <p:nvSpPr>
            <p:cNvPr id="79" name="TextBox 7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24</a:t>
              </a:r>
              <a:endParaRPr lang="en-US" sz="900" dirty="0">
                <a:latin typeface="Arial"/>
                <a:cs typeface="Arial"/>
              </a:endParaRPr>
            </a:p>
          </p:txBody>
        </p:sp>
        <p:sp>
          <p:nvSpPr>
            <p:cNvPr id="80" name="TextBox 7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26</a:t>
              </a:r>
              <a:endParaRPr lang="en-US" sz="900" dirty="0">
                <a:latin typeface="Arial"/>
                <a:cs typeface="Arial"/>
              </a:endParaRPr>
            </a:p>
          </p:txBody>
        </p:sp>
        <p:sp>
          <p:nvSpPr>
            <p:cNvPr id="81" name="TextBox 8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28</a:t>
              </a:r>
              <a:endParaRPr lang="en-US" sz="900" dirty="0">
                <a:latin typeface="Arial"/>
                <a:cs typeface="Arial"/>
              </a:endParaRPr>
            </a:p>
          </p:txBody>
        </p:sp>
        <p:sp>
          <p:nvSpPr>
            <p:cNvPr id="115" name="TextBox 114"/>
            <p:cNvSpPr txBox="1"/>
            <p:nvPr/>
          </p:nvSpPr>
          <p:spPr>
            <a:xfrm>
              <a:off x="79178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gr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DT_theta_TPVs_era5_20110211_15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11" y="750791"/>
            <a:ext cx="4525649" cy="4251960"/>
          </a:xfrm>
          <a:prstGeom prst="rect">
            <a:avLst/>
          </a:prstGeom>
          <a:ln w="9525">
            <a:solidFill>
              <a:schemeClr val="tx1"/>
            </a:solidFill>
          </a:ln>
        </p:spPr>
      </p:pic>
    </p:spTree>
    <p:extLst>
      <p:ext uri="{BB962C8B-B14F-4D97-AF65-F5344CB8AC3E}">
        <p14:creationId xmlns:p14="http://schemas.microsoft.com/office/powerpoint/2010/main" val="41470711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lp_vort_cyclone_era5_20110211_18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994" y="750791"/>
            <a:ext cx="4536733"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 name="Group 4"/>
          <p:cNvGrpSpPr/>
          <p:nvPr/>
        </p:nvGrpSpPr>
        <p:grpSpPr>
          <a:xfrm>
            <a:off x="129823" y="5459365"/>
            <a:ext cx="8593895" cy="270060"/>
            <a:chOff x="97258" y="5459365"/>
            <a:chExt cx="8593895" cy="270060"/>
          </a:xfrm>
        </p:grpSpPr>
        <p:sp>
          <p:nvSpPr>
            <p:cNvPr id="82" name="TextBox 81"/>
            <p:cNvSpPr txBox="1"/>
            <p:nvPr/>
          </p:nvSpPr>
          <p:spPr>
            <a:xfrm>
              <a:off x="57323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pic>
          <p:nvPicPr>
            <p:cNvPr id="4" name="Picture 3" descr="850rvort_20110211_0200.png"/>
            <p:cNvPicPr>
              <a:picLocks/>
            </p:cNvPicPr>
            <p:nvPr/>
          </p:nvPicPr>
          <p:blipFill rotWithShape="1">
            <a:blip r:embed="rId5">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59" name="TextBox 58"/>
            <p:cNvSpPr txBox="1"/>
            <p:nvPr/>
          </p:nvSpPr>
          <p:spPr>
            <a:xfrm>
              <a:off x="1183537" y="5590926"/>
              <a:ext cx="300556" cy="138499"/>
            </a:xfrm>
            <a:prstGeom prst="rect">
              <a:avLst/>
            </a:prstGeom>
            <a:noFill/>
          </p:spPr>
          <p:txBody>
            <a:bodyPr wrap="square" lIns="0" tIns="0" rIns="0" bIns="0" rtlCol="0">
              <a:spAutoFit/>
            </a:bodyPr>
            <a:lstStyle/>
            <a:p>
              <a:pPr algn="ctr"/>
              <a:r>
                <a:rPr lang="en-US" sz="900" dirty="0">
                  <a:latin typeface="Arial"/>
                  <a:cs typeface="Arial"/>
                </a:rPr>
                <a:t>8</a:t>
              </a:r>
            </a:p>
          </p:txBody>
        </p:sp>
        <p:sp>
          <p:nvSpPr>
            <p:cNvPr id="60" name="TextBox 59"/>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61" name="TextBox 60"/>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62" name="TextBox 61"/>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5" name="TextBox 74"/>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6" name="TextBox 75"/>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7" name="TextBox 76"/>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78" name="TextBox 77"/>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22</a:t>
              </a:r>
              <a:endParaRPr lang="en-US" sz="900" dirty="0">
                <a:latin typeface="Arial"/>
                <a:cs typeface="Arial"/>
              </a:endParaRPr>
            </a:p>
          </p:txBody>
        </p:sp>
        <p:sp>
          <p:nvSpPr>
            <p:cNvPr id="79" name="TextBox 7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24</a:t>
              </a:r>
              <a:endParaRPr lang="en-US" sz="900" dirty="0">
                <a:latin typeface="Arial"/>
                <a:cs typeface="Arial"/>
              </a:endParaRPr>
            </a:p>
          </p:txBody>
        </p:sp>
        <p:sp>
          <p:nvSpPr>
            <p:cNvPr id="80" name="TextBox 7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26</a:t>
              </a:r>
              <a:endParaRPr lang="en-US" sz="900" dirty="0">
                <a:latin typeface="Arial"/>
                <a:cs typeface="Arial"/>
              </a:endParaRPr>
            </a:p>
          </p:txBody>
        </p:sp>
        <p:sp>
          <p:nvSpPr>
            <p:cNvPr id="81" name="TextBox 8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28</a:t>
              </a:r>
              <a:endParaRPr lang="en-US" sz="900" dirty="0">
                <a:latin typeface="Arial"/>
                <a:cs typeface="Arial"/>
              </a:endParaRPr>
            </a:p>
          </p:txBody>
        </p:sp>
        <p:sp>
          <p:nvSpPr>
            <p:cNvPr id="115" name="TextBox 114"/>
            <p:cNvSpPr txBox="1"/>
            <p:nvPr/>
          </p:nvSpPr>
          <p:spPr>
            <a:xfrm>
              <a:off x="79178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gr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DT_theta_TPVs_era5_20110211_18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74" y="750791"/>
            <a:ext cx="4525649" cy="4251960"/>
          </a:xfrm>
          <a:prstGeom prst="rect">
            <a:avLst/>
          </a:prstGeom>
          <a:ln w="9525">
            <a:solidFill>
              <a:schemeClr val="tx1"/>
            </a:solidFill>
          </a:ln>
        </p:spPr>
      </p:pic>
    </p:spTree>
    <p:extLst>
      <p:ext uri="{BB962C8B-B14F-4D97-AF65-F5344CB8AC3E}">
        <p14:creationId xmlns:p14="http://schemas.microsoft.com/office/powerpoint/2010/main" val="391157327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3334"/>
            <a:ext cx="8229600" cy="5663866"/>
          </a:xfrm>
        </p:spPr>
        <p:txBody>
          <a:bodyPr>
            <a:normAutofit/>
          </a:bodyPr>
          <a:lstStyle/>
          <a:p>
            <a:r>
              <a:rPr lang="en-US" sz="2400" dirty="0" smtClean="0">
                <a:latin typeface="Arial"/>
                <a:cs typeface="Arial"/>
              </a:rPr>
              <a:t>TPVs, which are characterized by a lowered dynamic tropopause (DT), </a:t>
            </a:r>
            <a:r>
              <a:rPr lang="en-US" sz="2400" dirty="0">
                <a:latin typeface="Arial"/>
                <a:cs typeface="Arial"/>
              </a:rPr>
              <a:t>may contribute to QG forcing for ascent </a:t>
            </a:r>
            <a:r>
              <a:rPr lang="en-US" sz="2400" dirty="0" smtClean="0">
                <a:latin typeface="Arial"/>
                <a:cs typeface="Arial"/>
              </a:rPr>
              <a:t>and to </a:t>
            </a:r>
            <a:r>
              <a:rPr lang="en-US" sz="2400" dirty="0">
                <a:latin typeface="Arial"/>
                <a:cs typeface="Arial"/>
              </a:rPr>
              <a:t>reductions of lower</a:t>
            </a:r>
            <a:r>
              <a:rPr lang="en-US" sz="2400" dirty="0" smtClean="0">
                <a:latin typeface="Arial"/>
                <a:cs typeface="Arial"/>
              </a:rPr>
              <a:t>-to-</a:t>
            </a:r>
            <a:r>
              <a:rPr lang="en-US" sz="2400" dirty="0" err="1" smtClean="0">
                <a:latin typeface="Arial"/>
                <a:cs typeface="Arial"/>
              </a:rPr>
              <a:t>midtropospheric</a:t>
            </a:r>
            <a:r>
              <a:rPr lang="en-US" sz="2400" dirty="0" smtClean="0">
                <a:latin typeface="Arial"/>
                <a:cs typeface="Arial"/>
              </a:rPr>
              <a:t> </a:t>
            </a:r>
            <a:r>
              <a:rPr lang="en-US" sz="2400" dirty="0">
                <a:latin typeface="Arial"/>
                <a:cs typeface="Arial"/>
              </a:rPr>
              <a:t>static stability </a:t>
            </a:r>
            <a:endParaRPr lang="en-US" sz="2400" dirty="0" smtClean="0">
              <a:latin typeface="Arial"/>
              <a:cs typeface="Arial"/>
            </a:endParaRPr>
          </a:p>
          <a:p>
            <a:endParaRPr lang="en-US" sz="2400" dirty="0">
              <a:latin typeface="Arial"/>
              <a:cs typeface="Arial"/>
            </a:endParaRPr>
          </a:p>
          <a:p>
            <a:r>
              <a:rPr lang="en-US" sz="2400" dirty="0">
                <a:latin typeface="Arial" panose="020B0604020202020204" pitchFamily="34" charset="0"/>
                <a:cs typeface="Arial" panose="020B0604020202020204" pitchFamily="34" charset="0"/>
              </a:rPr>
              <a:t>Cold surges associated with TPVs may lead to large upward sensible and latent heat fluxes, which may lead to a reduction in low-level static stability (e.g., Emanuel and </a:t>
            </a:r>
            <a:r>
              <a:rPr lang="en-US" sz="2400" dirty="0" err="1">
                <a:latin typeface="Arial" panose="020B0604020202020204" pitchFamily="34" charset="0"/>
                <a:cs typeface="Arial" panose="020B0604020202020204" pitchFamily="34" charset="0"/>
              </a:rPr>
              <a:t>Rotunno</a:t>
            </a:r>
            <a:r>
              <a:rPr lang="en-US" sz="2400" dirty="0">
                <a:latin typeface="Arial" panose="020B0604020202020204" pitchFamily="34" charset="0"/>
                <a:cs typeface="Arial" panose="020B0604020202020204" pitchFamily="34" charset="0"/>
              </a:rPr>
              <a:t> 1989)</a:t>
            </a:r>
          </a:p>
          <a:p>
            <a:endParaRPr lang="en-US" sz="2400" dirty="0">
              <a:latin typeface="Arial" panose="020B0604020202020204" pitchFamily="34" charset="0"/>
              <a:cs typeface="Arial" panose="020B0604020202020204" pitchFamily="34" charset="0"/>
            </a:endParaRPr>
          </a:p>
          <a:p>
            <a:r>
              <a:rPr lang="en-US" sz="2400" dirty="0" smtClean="0">
                <a:latin typeface="Arial"/>
                <a:cs typeface="Arial"/>
              </a:rPr>
              <a:t>Arctic fronts </a:t>
            </a:r>
            <a:r>
              <a:rPr lang="en-US" sz="2400" dirty="0">
                <a:latin typeface="Arial"/>
                <a:cs typeface="Arial"/>
              </a:rPr>
              <a:t>at leading edge of cold surges may be associated with strong low-level baroclinicity, cyclonic relative vorticity, and low-level convergence (e.g., Shapiro et al. 1987)</a:t>
            </a:r>
          </a:p>
          <a:p>
            <a:endParaRPr lang="en-US" sz="2400" dirty="0" smtClean="0">
              <a:latin typeface="Arial"/>
              <a:cs typeface="Arial"/>
            </a:endParaRPr>
          </a:p>
          <a:p>
            <a:endParaRPr lang="en-US" sz="2400" dirty="0">
              <a:latin typeface="Arial"/>
              <a:cs typeface="Arial"/>
            </a:endParaRPr>
          </a:p>
          <a:p>
            <a:endParaRPr lang="en-US" sz="2400" dirty="0">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title"/>
          </p:nvPr>
        </p:nvSpPr>
        <p:spPr>
          <a:xfrm>
            <a:off x="80293" y="-33716"/>
            <a:ext cx="869969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Favorable Conditions for Polar Low Development</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534590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lp_vort_cyclone_era5_20110211_21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976" y="750791"/>
            <a:ext cx="4536733"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2100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err="1" smtClean="0">
                <a:solidFill>
                  <a:srgbClr val="FF0000"/>
                </a:solidFill>
                <a:latin typeface="Arial" panose="020B0604020202020204" pitchFamily="34" charset="0"/>
                <a:cs typeface="Arial" panose="020B0604020202020204" pitchFamily="34" charset="0"/>
              </a:rPr>
              <a:t>Mesoscale</a:t>
            </a:r>
            <a:r>
              <a:rPr lang="en-US" sz="2800" b="1" dirty="0" smtClean="0">
                <a:solidFill>
                  <a:srgbClr val="FF0000"/>
                </a:solidFill>
                <a:latin typeface="Arial" panose="020B0604020202020204" pitchFamily="34" charset="0"/>
                <a:cs typeface="Arial" panose="020B0604020202020204" pitchFamily="34" charset="0"/>
              </a:rPr>
              <a:t> Evolution</a:t>
            </a:r>
            <a:endParaRPr lang="en-US" sz="2800" b="1" dirty="0">
              <a:solidFill>
                <a:srgbClr val="FF0000"/>
              </a:solidFill>
              <a:latin typeface="Arial" panose="020B0604020202020204" pitchFamily="34" charset="0"/>
              <a:cs typeface="Arial" panose="020B0604020202020204" pitchFamily="34" charset="0"/>
            </a:endParaRPr>
          </a:p>
        </p:txBody>
      </p:sp>
      <p:grpSp>
        <p:nvGrpSpPr>
          <p:cNvPr id="5" name="Group 4"/>
          <p:cNvGrpSpPr/>
          <p:nvPr/>
        </p:nvGrpSpPr>
        <p:grpSpPr>
          <a:xfrm>
            <a:off x="129823" y="5459365"/>
            <a:ext cx="8593895" cy="270060"/>
            <a:chOff x="97258" y="5459365"/>
            <a:chExt cx="8593895" cy="270060"/>
          </a:xfrm>
        </p:grpSpPr>
        <p:sp>
          <p:nvSpPr>
            <p:cNvPr id="82" name="TextBox 81"/>
            <p:cNvSpPr txBox="1"/>
            <p:nvPr/>
          </p:nvSpPr>
          <p:spPr>
            <a:xfrm>
              <a:off x="57323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pic>
          <p:nvPicPr>
            <p:cNvPr id="4" name="Picture 3" descr="850rvort_20110211_0200.png"/>
            <p:cNvPicPr>
              <a:picLocks/>
            </p:cNvPicPr>
            <p:nvPr/>
          </p:nvPicPr>
          <p:blipFill rotWithShape="1">
            <a:blip r:embed="rId5">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59" name="TextBox 58"/>
            <p:cNvSpPr txBox="1"/>
            <p:nvPr/>
          </p:nvSpPr>
          <p:spPr>
            <a:xfrm>
              <a:off x="1183537" y="5590926"/>
              <a:ext cx="300556" cy="138499"/>
            </a:xfrm>
            <a:prstGeom prst="rect">
              <a:avLst/>
            </a:prstGeom>
            <a:noFill/>
          </p:spPr>
          <p:txBody>
            <a:bodyPr wrap="square" lIns="0" tIns="0" rIns="0" bIns="0" rtlCol="0">
              <a:spAutoFit/>
            </a:bodyPr>
            <a:lstStyle/>
            <a:p>
              <a:pPr algn="ctr"/>
              <a:r>
                <a:rPr lang="en-US" sz="900" dirty="0">
                  <a:latin typeface="Arial"/>
                  <a:cs typeface="Arial"/>
                </a:rPr>
                <a:t>8</a:t>
              </a:r>
            </a:p>
          </p:txBody>
        </p:sp>
        <p:sp>
          <p:nvSpPr>
            <p:cNvPr id="60" name="TextBox 59"/>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61" name="TextBox 60"/>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62" name="TextBox 61"/>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5" name="TextBox 74"/>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6" name="TextBox 75"/>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7" name="TextBox 76"/>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78" name="TextBox 77"/>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22</a:t>
              </a:r>
              <a:endParaRPr lang="en-US" sz="900" dirty="0">
                <a:latin typeface="Arial"/>
                <a:cs typeface="Arial"/>
              </a:endParaRPr>
            </a:p>
          </p:txBody>
        </p:sp>
        <p:sp>
          <p:nvSpPr>
            <p:cNvPr id="79" name="TextBox 7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24</a:t>
              </a:r>
              <a:endParaRPr lang="en-US" sz="900" dirty="0">
                <a:latin typeface="Arial"/>
                <a:cs typeface="Arial"/>
              </a:endParaRPr>
            </a:p>
          </p:txBody>
        </p:sp>
        <p:sp>
          <p:nvSpPr>
            <p:cNvPr id="80" name="TextBox 7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26</a:t>
              </a:r>
              <a:endParaRPr lang="en-US" sz="900" dirty="0">
                <a:latin typeface="Arial"/>
                <a:cs typeface="Arial"/>
              </a:endParaRPr>
            </a:p>
          </p:txBody>
        </p:sp>
        <p:sp>
          <p:nvSpPr>
            <p:cNvPr id="81" name="TextBox 8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28</a:t>
              </a:r>
              <a:endParaRPr lang="en-US" sz="900" dirty="0">
                <a:latin typeface="Arial"/>
                <a:cs typeface="Arial"/>
              </a:endParaRPr>
            </a:p>
          </p:txBody>
        </p:sp>
        <p:sp>
          <p:nvSpPr>
            <p:cNvPr id="115" name="TextBox 114"/>
            <p:cNvSpPr txBox="1"/>
            <p:nvPr/>
          </p:nvSpPr>
          <p:spPr>
            <a:xfrm>
              <a:off x="79178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gr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DT_theta_TPVs_era5_20110211_21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11" y="750791"/>
            <a:ext cx="4525649" cy="4251960"/>
          </a:xfrm>
          <a:prstGeom prst="rect">
            <a:avLst/>
          </a:prstGeom>
          <a:ln w="9525">
            <a:solidFill>
              <a:schemeClr val="tx1"/>
            </a:solidFill>
          </a:ln>
        </p:spPr>
      </p:pic>
    </p:spTree>
    <p:extLst>
      <p:ext uri="{BB962C8B-B14F-4D97-AF65-F5344CB8AC3E}">
        <p14:creationId xmlns:p14="http://schemas.microsoft.com/office/powerpoint/2010/main" val="137053075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tat_stab_900_600_20110211_03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093" y="768177"/>
            <a:ext cx="4551695" cy="4187952"/>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41577" y="5790071"/>
            <a:ext cx="4669361" cy="956727"/>
          </a:xfrm>
        </p:spPr>
        <p:txBody>
          <a:bodyPr anchor="ctr">
            <a:noAutofit/>
          </a:bodyPr>
          <a:lstStyle/>
          <a:p>
            <a:pPr marL="0" indent="0" algn="ctr">
              <a:lnSpc>
                <a:spcPct val="90000"/>
              </a:lnSpc>
              <a:buNone/>
            </a:pPr>
            <a:r>
              <a:rPr lang="en-US" sz="1500" dirty="0" smtClean="0">
                <a:latin typeface="Arial"/>
                <a:cs typeface="Arial"/>
              </a:rPr>
              <a:t>SLP (hPa, blue); 600</a:t>
            </a:r>
            <a:r>
              <a:rPr lang="en-US" sz="1500" dirty="0">
                <a:latin typeface="Arial"/>
                <a:cs typeface="Arial"/>
              </a:rPr>
              <a:t>–400-hPa </a:t>
            </a:r>
            <a:r>
              <a:rPr lang="en-US" sz="1500" b="1" dirty="0" smtClean="0">
                <a:latin typeface="Arial"/>
                <a:cs typeface="Arial"/>
              </a:rPr>
              <a:t>Q</a:t>
            </a:r>
            <a:r>
              <a:rPr lang="en-US" sz="1500" dirty="0" smtClean="0">
                <a:latin typeface="Arial"/>
                <a:cs typeface="Arial"/>
              </a:rPr>
              <a:t> </a:t>
            </a:r>
            <a:r>
              <a:rPr lang="en-US" sz="1500" dirty="0">
                <a:latin typeface="Arial"/>
                <a:cs typeface="Arial"/>
              </a:rPr>
              <a:t>(K m</a:t>
            </a:r>
            <a:r>
              <a:rPr lang="en-US" sz="1500" baseline="30000" dirty="0">
                <a:latin typeface="Arial"/>
                <a:cs typeface="Arial"/>
              </a:rPr>
              <a:t>−1</a:t>
            </a:r>
            <a:r>
              <a:rPr lang="en-US" sz="1500" dirty="0">
                <a:latin typeface="Arial"/>
                <a:cs typeface="Arial"/>
              </a:rPr>
              <a:t> s</a:t>
            </a:r>
            <a:r>
              <a:rPr lang="en-US" sz="1500" baseline="30000" dirty="0">
                <a:latin typeface="Arial"/>
                <a:cs typeface="Arial"/>
              </a:rPr>
              <a:t>−1</a:t>
            </a:r>
            <a:r>
              <a:rPr lang="en-US" sz="1500" dirty="0">
                <a:latin typeface="Arial"/>
                <a:cs typeface="Arial"/>
              </a:rPr>
              <a:t>, vectors</a:t>
            </a:r>
            <a:r>
              <a:rPr lang="en-US" sz="1500" dirty="0" smtClean="0">
                <a:latin typeface="Arial"/>
                <a:cs typeface="Arial"/>
              </a:rPr>
              <a:t>), </a:t>
            </a:r>
            <a:r>
              <a:rPr lang="en-US" sz="1500" b="1" dirty="0" smtClean="0">
                <a:latin typeface="Arial"/>
                <a:cs typeface="Arial"/>
              </a:rPr>
              <a:t>Q</a:t>
            </a:r>
            <a:r>
              <a:rPr lang="en-US" sz="1500" dirty="0" smtClean="0">
                <a:latin typeface="Arial"/>
                <a:cs typeface="Arial"/>
              </a:rPr>
              <a:t> </a:t>
            </a:r>
            <a:r>
              <a:rPr lang="en-US" sz="1500" dirty="0">
                <a:latin typeface="Arial"/>
                <a:cs typeface="Arial"/>
              </a:rPr>
              <a:t>forcing for vertical </a:t>
            </a:r>
            <a:r>
              <a:rPr lang="en-US" sz="1500" dirty="0" smtClean="0">
                <a:latin typeface="Arial"/>
                <a:cs typeface="Arial"/>
              </a:rPr>
              <a:t>motion (</a:t>
            </a:r>
            <a:r>
              <a:rPr lang="en-US" sz="1500" dirty="0">
                <a:latin typeface="Arial"/>
                <a:cs typeface="Arial"/>
              </a:rPr>
              <a:t>10</a:t>
            </a:r>
            <a:r>
              <a:rPr lang="en-US" sz="1500" baseline="30000" dirty="0">
                <a:latin typeface="Arial"/>
                <a:cs typeface="Arial"/>
              </a:rPr>
              <a:t>−17</a:t>
            </a:r>
            <a:r>
              <a:rPr lang="en-US" sz="1500" dirty="0">
                <a:latin typeface="Arial"/>
                <a:cs typeface="Arial"/>
              </a:rPr>
              <a:t> Pa</a:t>
            </a:r>
            <a:r>
              <a:rPr lang="en-US" sz="1500" baseline="30000" dirty="0">
                <a:latin typeface="Arial"/>
                <a:cs typeface="Arial"/>
              </a:rPr>
              <a:t>−1 </a:t>
            </a:r>
            <a:r>
              <a:rPr lang="en-US" sz="1500" dirty="0">
                <a:latin typeface="Arial"/>
                <a:cs typeface="Arial"/>
              </a:rPr>
              <a:t>s</a:t>
            </a:r>
            <a:r>
              <a:rPr lang="en-US" sz="1500" baseline="30000" dirty="0">
                <a:latin typeface="Arial"/>
                <a:cs typeface="Arial"/>
              </a:rPr>
              <a:t>−3</a:t>
            </a:r>
            <a:r>
              <a:rPr lang="en-US" sz="1500" dirty="0">
                <a:latin typeface="Arial"/>
                <a:cs typeface="Arial"/>
              </a:rPr>
              <a:t>, shaded</a:t>
            </a:r>
            <a:r>
              <a:rPr lang="en-US" sz="1500" dirty="0" smtClean="0">
                <a:latin typeface="Arial"/>
                <a:cs typeface="Arial"/>
              </a:rPr>
              <a:t>), </a:t>
            </a:r>
            <a:r>
              <a:rPr lang="en-US" sz="1500" dirty="0" err="1" smtClean="0">
                <a:latin typeface="Arial"/>
                <a:cs typeface="Arial"/>
              </a:rPr>
              <a:t>θ</a:t>
            </a:r>
            <a:r>
              <a:rPr lang="en-US" sz="1500" dirty="0" smtClean="0">
                <a:latin typeface="Arial"/>
                <a:cs typeface="Arial"/>
              </a:rPr>
              <a:t> (°C, red dashed), and geopotential     height (dam, black)</a:t>
            </a:r>
            <a:endParaRPr lang="en-US" sz="1500" dirty="0">
              <a:latin typeface="Arial"/>
              <a:cs typeface="Arial"/>
            </a:endParaRPr>
          </a:p>
        </p:txBody>
      </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500" dirty="0" smtClean="0">
                <a:latin typeface="Arial" panose="020B0604020202020204" pitchFamily="34" charset="0"/>
                <a:cs typeface="Arial" panose="020B0604020202020204" pitchFamily="34" charset="0"/>
              </a:rPr>
              <a:t>900–600-hPa static stability [K (100 hPa)</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shaded], </a:t>
            </a:r>
          </a:p>
          <a:p>
            <a:pPr marL="0" indent="0" algn="ctr">
              <a:lnSpc>
                <a:spcPct val="90000"/>
              </a:lnSpc>
              <a:buNone/>
            </a:pPr>
            <a:r>
              <a:rPr lang="en-US" sz="1500" dirty="0" smtClean="0">
                <a:latin typeface="Arial" panose="020B0604020202020204" pitchFamily="34" charset="0"/>
                <a:cs typeface="Arial" panose="020B0604020202020204" pitchFamily="34" charset="0"/>
              </a:rPr>
              <a:t>SLP (hPa, black)</a:t>
            </a:r>
            <a:endParaRPr lang="en-US" sz="15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Favorable Conditions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2836" y="4682574"/>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Q_600_400_slp_20110211_03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43" y="768177"/>
            <a:ext cx="4541864" cy="4187952"/>
          </a:xfrm>
          <a:prstGeom prst="rect">
            <a:avLst/>
          </a:prstGeom>
          <a:ln w="9525">
            <a:solidFill>
              <a:schemeClr val="tx1"/>
            </a:solidFill>
          </a:ln>
        </p:spPr>
      </p:pic>
      <p:grpSp>
        <p:nvGrpSpPr>
          <p:cNvPr id="63" name="Group 62"/>
          <p:cNvGrpSpPr/>
          <p:nvPr/>
        </p:nvGrpSpPr>
        <p:grpSpPr>
          <a:xfrm>
            <a:off x="13843" y="4682991"/>
            <a:ext cx="571548" cy="307777"/>
            <a:chOff x="4583628" y="4484262"/>
            <a:chExt cx="571548" cy="307777"/>
          </a:xfrm>
        </p:grpSpPr>
        <p:sp>
          <p:nvSpPr>
            <p:cNvPr id="64" name="Rectangle 63"/>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6" name="Oval 65"/>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93848" y="5049521"/>
            <a:ext cx="8595360" cy="291048"/>
            <a:chOff x="193848" y="5038381"/>
            <a:chExt cx="8595360" cy="291048"/>
          </a:xfrm>
        </p:grpSpPr>
        <p:sp>
          <p:nvSpPr>
            <p:cNvPr id="86" name="TextBox 85"/>
            <p:cNvSpPr txBox="1"/>
            <p:nvPr/>
          </p:nvSpPr>
          <p:spPr>
            <a:xfrm>
              <a:off x="1960338" y="5175541"/>
              <a:ext cx="300556"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87" name="TextBox 86"/>
            <p:cNvSpPr txBox="1"/>
            <p:nvPr/>
          </p:nvSpPr>
          <p:spPr>
            <a:xfrm>
              <a:off x="243667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-3</a:t>
              </a:r>
              <a:endParaRPr lang="en-US" sz="1000" dirty="0">
                <a:latin typeface="Arial"/>
                <a:cs typeface="Arial"/>
              </a:endParaRPr>
            </a:p>
          </p:txBody>
        </p:sp>
        <p:sp>
          <p:nvSpPr>
            <p:cNvPr id="88" name="TextBox 87"/>
            <p:cNvSpPr txBox="1"/>
            <p:nvPr/>
          </p:nvSpPr>
          <p:spPr>
            <a:xfrm>
              <a:off x="2908638"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-2</a:t>
              </a:r>
              <a:endParaRPr lang="en-US" sz="1000" dirty="0">
                <a:latin typeface="Arial"/>
                <a:cs typeface="Arial"/>
              </a:endParaRPr>
            </a:p>
          </p:txBody>
        </p:sp>
        <p:sp>
          <p:nvSpPr>
            <p:cNvPr id="89" name="TextBox 88"/>
            <p:cNvSpPr txBox="1"/>
            <p:nvPr/>
          </p:nvSpPr>
          <p:spPr>
            <a:xfrm>
              <a:off x="3383099"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90" name="TextBox 89"/>
            <p:cNvSpPr txBox="1"/>
            <p:nvPr/>
          </p:nvSpPr>
          <p:spPr>
            <a:xfrm>
              <a:off x="3867445"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sp>
          <p:nvSpPr>
            <p:cNvPr id="91" name="TextBox 90"/>
            <p:cNvSpPr txBox="1"/>
            <p:nvPr/>
          </p:nvSpPr>
          <p:spPr>
            <a:xfrm>
              <a:off x="4338219"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000" dirty="0">
                <a:latin typeface="Arial"/>
                <a:cs typeface="Arial"/>
              </a:endParaRPr>
            </a:p>
          </p:txBody>
        </p:sp>
        <p:sp>
          <p:nvSpPr>
            <p:cNvPr id="92" name="TextBox 91"/>
            <p:cNvSpPr txBox="1"/>
            <p:nvPr/>
          </p:nvSpPr>
          <p:spPr>
            <a:xfrm>
              <a:off x="4813102"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sp>
          <p:nvSpPr>
            <p:cNvPr id="93" name="TextBox 92"/>
            <p:cNvSpPr txBox="1"/>
            <p:nvPr/>
          </p:nvSpPr>
          <p:spPr>
            <a:xfrm>
              <a:off x="529557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94" name="TextBox 93"/>
            <p:cNvSpPr txBox="1"/>
            <p:nvPr/>
          </p:nvSpPr>
          <p:spPr>
            <a:xfrm>
              <a:off x="577219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2</a:t>
              </a:r>
            </a:p>
          </p:txBody>
        </p:sp>
        <p:sp>
          <p:nvSpPr>
            <p:cNvPr id="95" name="TextBox 94"/>
            <p:cNvSpPr txBox="1"/>
            <p:nvPr/>
          </p:nvSpPr>
          <p:spPr>
            <a:xfrm>
              <a:off x="6248445"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3</a:t>
              </a:r>
              <a:endParaRPr lang="en-US" sz="1000" dirty="0">
                <a:latin typeface="Arial"/>
                <a:cs typeface="Arial"/>
              </a:endParaRPr>
            </a:p>
          </p:txBody>
        </p:sp>
        <p:sp>
          <p:nvSpPr>
            <p:cNvPr id="96" name="TextBox 95"/>
            <p:cNvSpPr txBox="1"/>
            <p:nvPr/>
          </p:nvSpPr>
          <p:spPr>
            <a:xfrm>
              <a:off x="672028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4</a:t>
              </a:r>
              <a:endParaRPr lang="en-US" sz="1000" dirty="0">
                <a:latin typeface="Arial"/>
                <a:cs typeface="Arial"/>
              </a:endParaRPr>
            </a:p>
          </p:txBody>
        </p:sp>
        <p:sp>
          <p:nvSpPr>
            <p:cNvPr id="97" name="TextBox 96"/>
            <p:cNvSpPr txBox="1"/>
            <p:nvPr/>
          </p:nvSpPr>
          <p:spPr>
            <a:xfrm>
              <a:off x="7199810" y="5175541"/>
              <a:ext cx="300556" cy="153888"/>
            </a:xfrm>
            <a:prstGeom prst="rect">
              <a:avLst/>
            </a:prstGeom>
            <a:noFill/>
          </p:spPr>
          <p:txBody>
            <a:bodyPr wrap="square" lIns="0" tIns="0" rIns="0" bIns="0" rtlCol="0">
              <a:spAutoFit/>
            </a:bodyPr>
            <a:lstStyle/>
            <a:p>
              <a:pPr algn="ctr"/>
              <a:r>
                <a:rPr lang="en-US" sz="1000" dirty="0">
                  <a:latin typeface="Arial"/>
                  <a:cs typeface="Arial"/>
                </a:rPr>
                <a:t>5</a:t>
              </a:r>
            </a:p>
          </p:txBody>
        </p:sp>
        <p:sp>
          <p:nvSpPr>
            <p:cNvPr id="98" name="TextBox 97"/>
            <p:cNvSpPr txBox="1"/>
            <p:nvPr/>
          </p:nvSpPr>
          <p:spPr>
            <a:xfrm>
              <a:off x="7676631" y="5175541"/>
              <a:ext cx="300556" cy="153888"/>
            </a:xfrm>
            <a:prstGeom prst="rect">
              <a:avLst/>
            </a:prstGeom>
            <a:noFill/>
          </p:spPr>
          <p:txBody>
            <a:bodyPr wrap="square" lIns="0" tIns="0" rIns="0" bIns="0" rtlCol="0">
              <a:spAutoFit/>
            </a:bodyPr>
            <a:lstStyle/>
            <a:p>
              <a:pPr algn="ctr"/>
              <a:r>
                <a:rPr lang="en-US" sz="1000" dirty="0">
                  <a:latin typeface="Arial"/>
                  <a:cs typeface="Arial"/>
                </a:rPr>
                <a:t>7</a:t>
              </a:r>
              <a:r>
                <a:rPr lang="en-US" sz="1000" dirty="0" smtClean="0">
                  <a:latin typeface="Arial"/>
                  <a:cs typeface="Arial"/>
                </a:rPr>
                <a:t>.5</a:t>
              </a:r>
              <a:endParaRPr lang="en-US" sz="900" dirty="0">
                <a:latin typeface="Arial"/>
                <a:cs typeface="Arial"/>
              </a:endParaRPr>
            </a:p>
          </p:txBody>
        </p:sp>
        <p:sp>
          <p:nvSpPr>
            <p:cNvPr id="99" name="TextBox 98"/>
            <p:cNvSpPr txBox="1"/>
            <p:nvPr/>
          </p:nvSpPr>
          <p:spPr>
            <a:xfrm>
              <a:off x="8152594"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10</a:t>
              </a:r>
              <a:endParaRPr lang="en-US" sz="1000" dirty="0">
                <a:latin typeface="Arial"/>
                <a:cs typeface="Arial"/>
              </a:endParaRPr>
            </a:p>
          </p:txBody>
        </p:sp>
        <p:sp>
          <p:nvSpPr>
            <p:cNvPr id="105" name="TextBox 104"/>
            <p:cNvSpPr txBox="1"/>
            <p:nvPr/>
          </p:nvSpPr>
          <p:spPr>
            <a:xfrm>
              <a:off x="1484145"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-5</a:t>
              </a:r>
              <a:endParaRPr lang="en-US" sz="1000" dirty="0">
                <a:latin typeface="Arial"/>
                <a:cs typeface="Arial"/>
              </a:endParaRPr>
            </a:p>
          </p:txBody>
        </p:sp>
        <p:sp>
          <p:nvSpPr>
            <p:cNvPr id="106" name="TextBox 105"/>
            <p:cNvSpPr txBox="1"/>
            <p:nvPr/>
          </p:nvSpPr>
          <p:spPr>
            <a:xfrm>
              <a:off x="1001857"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-7.5</a:t>
              </a:r>
              <a:endParaRPr lang="en-US" sz="1000" dirty="0">
                <a:latin typeface="Arial"/>
                <a:cs typeface="Arial"/>
              </a:endParaRPr>
            </a:p>
          </p:txBody>
        </p:sp>
        <p:sp>
          <p:nvSpPr>
            <p:cNvPr id="107" name="TextBox 106"/>
            <p:cNvSpPr txBox="1"/>
            <p:nvPr/>
          </p:nvSpPr>
          <p:spPr>
            <a:xfrm>
              <a:off x="530167"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-10</a:t>
              </a:r>
              <a:endParaRPr lang="en-US" sz="1000" dirty="0">
                <a:latin typeface="Arial"/>
                <a:cs typeface="Arial"/>
              </a:endParaRPr>
            </a:p>
          </p:txBody>
        </p:sp>
        <p:pic>
          <p:nvPicPr>
            <p:cNvPr id="8" name="Picture 7" descr="Q_800_600_slp_20110211_0400.png"/>
            <p:cNvPicPr>
              <a:picLocks/>
            </p:cNvPicPr>
            <p:nvPr/>
          </p:nvPicPr>
          <p:blipFill rotWithShape="1">
            <a:blip r:embed="rId5">
              <a:extLst>
                <a:ext uri="{28A0092B-C50C-407E-A947-70E740481C1C}">
                  <a14:useLocalDpi xmlns:a14="http://schemas.microsoft.com/office/drawing/2010/main" val="0"/>
                </a:ext>
              </a:extLst>
            </a:blip>
            <a:srcRect l="465" t="94509" r="463" b="2524"/>
            <a:stretch/>
          </p:blipFill>
          <p:spPr>
            <a:xfrm>
              <a:off x="193848" y="5038381"/>
              <a:ext cx="8595360" cy="137160"/>
            </a:xfrm>
            <a:prstGeom prst="rect">
              <a:avLst/>
            </a:prstGeom>
          </p:spPr>
        </p:pic>
      </p:grpSp>
      <p:grpSp>
        <p:nvGrpSpPr>
          <p:cNvPr id="11" name="Group 10"/>
          <p:cNvGrpSpPr/>
          <p:nvPr/>
        </p:nvGrpSpPr>
        <p:grpSpPr>
          <a:xfrm>
            <a:off x="193848" y="5429181"/>
            <a:ext cx="8595360" cy="287872"/>
            <a:chOff x="193848" y="5429181"/>
            <a:chExt cx="8595360" cy="287872"/>
          </a:xfrm>
        </p:grpSpPr>
        <p:pic>
          <p:nvPicPr>
            <p:cNvPr id="9" name="Picture 8" descr="stat_stab_900_600_20110211_0600.png"/>
            <p:cNvPicPr>
              <a:picLocks/>
            </p:cNvPicPr>
            <p:nvPr/>
          </p:nvPicPr>
          <p:blipFill rotWithShape="1">
            <a:blip r:embed="rId6">
              <a:extLst>
                <a:ext uri="{28A0092B-C50C-407E-A947-70E740481C1C}">
                  <a14:useLocalDpi xmlns:a14="http://schemas.microsoft.com/office/drawing/2010/main" val="0"/>
                </a:ext>
              </a:extLst>
            </a:blip>
            <a:srcRect l="555" t="94677" r="602" b="2453"/>
            <a:stretch/>
          </p:blipFill>
          <p:spPr>
            <a:xfrm>
              <a:off x="193848" y="5429181"/>
              <a:ext cx="8595360" cy="137160"/>
            </a:xfrm>
            <a:prstGeom prst="rect">
              <a:avLst/>
            </a:prstGeom>
          </p:spPr>
        </p:pic>
        <p:sp>
          <p:nvSpPr>
            <p:cNvPr id="67" name="TextBox 66"/>
            <p:cNvSpPr txBox="1"/>
            <p:nvPr/>
          </p:nvSpPr>
          <p:spPr>
            <a:xfrm>
              <a:off x="2695954"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a:t>
              </a:r>
              <a:endParaRPr lang="en-US" sz="1000" dirty="0">
                <a:latin typeface="Arial"/>
                <a:cs typeface="Arial"/>
              </a:endParaRPr>
            </a:p>
          </p:txBody>
        </p:sp>
        <p:sp>
          <p:nvSpPr>
            <p:cNvPr id="68" name="TextBox 67"/>
            <p:cNvSpPr txBox="1"/>
            <p:nvPr/>
          </p:nvSpPr>
          <p:spPr>
            <a:xfrm>
              <a:off x="3354524"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2.5</a:t>
              </a:r>
              <a:endParaRPr lang="en-US" sz="1000" dirty="0">
                <a:latin typeface="Arial"/>
                <a:cs typeface="Arial"/>
              </a:endParaRPr>
            </a:p>
          </p:txBody>
        </p:sp>
        <p:sp>
          <p:nvSpPr>
            <p:cNvPr id="69" name="TextBox 68"/>
            <p:cNvSpPr txBox="1"/>
            <p:nvPr/>
          </p:nvSpPr>
          <p:spPr>
            <a:xfrm>
              <a:off x="4011373"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3</a:t>
              </a:r>
              <a:endParaRPr lang="en-US" sz="1000" dirty="0">
                <a:latin typeface="Arial"/>
                <a:cs typeface="Arial"/>
              </a:endParaRPr>
            </a:p>
          </p:txBody>
        </p:sp>
        <p:sp>
          <p:nvSpPr>
            <p:cNvPr id="70" name="TextBox 69"/>
            <p:cNvSpPr txBox="1"/>
            <p:nvPr/>
          </p:nvSpPr>
          <p:spPr>
            <a:xfrm>
              <a:off x="4672349"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3.5</a:t>
              </a:r>
              <a:endParaRPr lang="en-US" sz="1000" dirty="0">
                <a:latin typeface="Arial"/>
                <a:cs typeface="Arial"/>
              </a:endParaRPr>
            </a:p>
          </p:txBody>
        </p:sp>
        <p:sp>
          <p:nvSpPr>
            <p:cNvPr id="71" name="TextBox 70"/>
            <p:cNvSpPr txBox="1"/>
            <p:nvPr/>
          </p:nvSpPr>
          <p:spPr>
            <a:xfrm>
              <a:off x="5334352"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4</a:t>
              </a:r>
              <a:endParaRPr lang="en-US" sz="1000" dirty="0">
                <a:latin typeface="Arial"/>
                <a:cs typeface="Arial"/>
              </a:endParaRPr>
            </a:p>
          </p:txBody>
        </p:sp>
        <p:sp>
          <p:nvSpPr>
            <p:cNvPr id="72" name="TextBox 71"/>
            <p:cNvSpPr txBox="1"/>
            <p:nvPr/>
          </p:nvSpPr>
          <p:spPr>
            <a:xfrm>
              <a:off x="5992288"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5</a:t>
              </a:r>
              <a:endParaRPr lang="en-US" sz="1000" dirty="0">
                <a:latin typeface="Arial"/>
                <a:cs typeface="Arial"/>
              </a:endParaRPr>
            </a:p>
          </p:txBody>
        </p:sp>
        <p:sp>
          <p:nvSpPr>
            <p:cNvPr id="73" name="TextBox 72"/>
            <p:cNvSpPr txBox="1"/>
            <p:nvPr/>
          </p:nvSpPr>
          <p:spPr>
            <a:xfrm>
              <a:off x="6651673"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6</a:t>
              </a:r>
              <a:endParaRPr lang="en-US" sz="1000" dirty="0">
                <a:latin typeface="Arial"/>
                <a:cs typeface="Arial"/>
              </a:endParaRPr>
            </a:p>
          </p:txBody>
        </p:sp>
        <p:sp>
          <p:nvSpPr>
            <p:cNvPr id="74" name="TextBox 73"/>
            <p:cNvSpPr txBox="1"/>
            <p:nvPr/>
          </p:nvSpPr>
          <p:spPr>
            <a:xfrm>
              <a:off x="7311755" y="5563165"/>
              <a:ext cx="300556" cy="153888"/>
            </a:xfrm>
            <a:prstGeom prst="rect">
              <a:avLst/>
            </a:prstGeom>
            <a:noFill/>
          </p:spPr>
          <p:txBody>
            <a:bodyPr wrap="square" lIns="0" tIns="0" rIns="0" bIns="0" rtlCol="0">
              <a:spAutoFit/>
            </a:bodyPr>
            <a:lstStyle/>
            <a:p>
              <a:pPr algn="ctr"/>
              <a:r>
                <a:rPr lang="en-US" sz="1000" dirty="0" smtClean="0">
                  <a:latin typeface="Arial"/>
                  <a:cs typeface="Arial"/>
                </a:rPr>
                <a:t>7</a:t>
              </a:r>
              <a:endParaRPr lang="en-US" sz="1000" dirty="0">
                <a:latin typeface="Arial"/>
                <a:cs typeface="Arial"/>
              </a:endParaRPr>
            </a:p>
          </p:txBody>
        </p:sp>
        <p:sp>
          <p:nvSpPr>
            <p:cNvPr id="83" name="TextBox 82"/>
            <p:cNvSpPr txBox="1"/>
            <p:nvPr/>
          </p:nvSpPr>
          <p:spPr>
            <a:xfrm>
              <a:off x="7977187" y="5563165"/>
              <a:ext cx="300556" cy="153888"/>
            </a:xfrm>
            <a:prstGeom prst="rect">
              <a:avLst/>
            </a:prstGeom>
            <a:noFill/>
          </p:spPr>
          <p:txBody>
            <a:bodyPr wrap="square" lIns="0" tIns="0" rIns="0" bIns="0" rtlCol="0">
              <a:spAutoFit/>
            </a:bodyPr>
            <a:lstStyle/>
            <a:p>
              <a:pPr algn="ctr"/>
              <a:r>
                <a:rPr lang="en-US" sz="1000" dirty="0" smtClean="0">
                  <a:latin typeface="Arial"/>
                  <a:cs typeface="Arial"/>
                </a:rPr>
                <a:t>8</a:t>
              </a:r>
            </a:p>
          </p:txBody>
        </p:sp>
        <p:sp>
          <p:nvSpPr>
            <p:cNvPr id="109" name="TextBox 108"/>
            <p:cNvSpPr txBox="1"/>
            <p:nvPr/>
          </p:nvSpPr>
          <p:spPr>
            <a:xfrm>
              <a:off x="2030970"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1.5</a:t>
              </a:r>
              <a:endParaRPr lang="en-US" sz="1000" dirty="0">
                <a:latin typeface="Arial"/>
                <a:cs typeface="Arial"/>
              </a:endParaRPr>
            </a:p>
          </p:txBody>
        </p:sp>
        <p:sp>
          <p:nvSpPr>
            <p:cNvPr id="110" name="TextBox 109"/>
            <p:cNvSpPr txBox="1"/>
            <p:nvPr/>
          </p:nvSpPr>
          <p:spPr>
            <a:xfrm>
              <a:off x="1373389"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111" name="TextBox 110"/>
            <p:cNvSpPr txBox="1"/>
            <p:nvPr/>
          </p:nvSpPr>
          <p:spPr>
            <a:xfrm>
              <a:off x="710826"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grpSp>
      <p:sp>
        <p:nvSpPr>
          <p:cNvPr id="112" name="Rectangle 111"/>
          <p:cNvSpPr/>
          <p:nvPr/>
        </p:nvSpPr>
        <p:spPr>
          <a:xfrm>
            <a:off x="1752229" y="2284773"/>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3" name="Rectangle 112"/>
          <p:cNvSpPr/>
          <p:nvPr/>
        </p:nvSpPr>
        <p:spPr>
          <a:xfrm>
            <a:off x="6328285" y="2284773"/>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834257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cst_latent_heat_flux_20110211_0300.png"/>
          <p:cNvPicPr>
            <a:picLocks noChangeAspect="1"/>
          </p:cNvPicPr>
          <p:nvPr/>
        </p:nvPicPr>
        <p:blipFill rotWithShape="1">
          <a:blip r:embed="rId3">
            <a:extLst>
              <a:ext uri="{28A0092B-C50C-407E-A947-70E740481C1C}">
                <a14:useLocalDpi xmlns:a14="http://schemas.microsoft.com/office/drawing/2010/main" val="0"/>
              </a:ext>
            </a:extLst>
          </a:blip>
          <a:srcRect b="8043"/>
          <a:stretch/>
        </p:blipFill>
        <p:spPr>
          <a:xfrm>
            <a:off x="4578836" y="766510"/>
            <a:ext cx="4554216" cy="4187952"/>
          </a:xfrm>
          <a:prstGeom prst="rect">
            <a:avLst/>
          </a:prstGeom>
          <a:ln w="9525">
            <a:solidFill>
              <a:schemeClr val="tx1"/>
            </a:solidFill>
          </a:ln>
        </p:spPr>
      </p:pic>
      <p:pic>
        <p:nvPicPr>
          <p:cNvPr id="5" name="Picture 4" descr="fcst_sens_heat_flux_20110211_0300.png"/>
          <p:cNvPicPr>
            <a:picLocks noChangeAspect="1"/>
          </p:cNvPicPr>
          <p:nvPr/>
        </p:nvPicPr>
        <p:blipFill rotWithShape="1">
          <a:blip r:embed="rId4">
            <a:extLst>
              <a:ext uri="{28A0092B-C50C-407E-A947-70E740481C1C}">
                <a14:useLocalDpi xmlns:a14="http://schemas.microsoft.com/office/drawing/2010/main" val="0"/>
              </a:ext>
            </a:extLst>
          </a:blip>
          <a:srcRect b="8043"/>
          <a:stretch/>
        </p:blipFill>
        <p:spPr>
          <a:xfrm>
            <a:off x="9715" y="766510"/>
            <a:ext cx="4554216" cy="4187952"/>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41577" y="5790071"/>
            <a:ext cx="4669361" cy="956727"/>
          </a:xfrm>
        </p:spPr>
        <p:txBody>
          <a:bodyPr anchor="ctr">
            <a:noAutofit/>
          </a:bodyPr>
          <a:lstStyle/>
          <a:p>
            <a:pPr marL="0" indent="0" algn="ctr">
              <a:lnSpc>
                <a:spcPct val="90000"/>
              </a:lnSpc>
              <a:buNone/>
            </a:pPr>
            <a:r>
              <a:rPr lang="en-US" sz="1500" dirty="0">
                <a:latin typeface="Arial" panose="020B0604020202020204" pitchFamily="34" charset="0"/>
                <a:cs typeface="Arial" panose="020B0604020202020204" pitchFamily="34" charset="0"/>
              </a:rPr>
              <a:t>ERA5 forecast </a:t>
            </a:r>
            <a:r>
              <a:rPr lang="en-US" sz="1500" dirty="0" smtClean="0">
                <a:latin typeface="Arial" panose="020B0604020202020204" pitchFamily="34" charset="0"/>
                <a:cs typeface="Arial" panose="020B0604020202020204" pitchFamily="34" charset="0"/>
              </a:rPr>
              <a:t>sensible </a:t>
            </a:r>
            <a:r>
              <a:rPr lang="en-US" sz="1500" dirty="0">
                <a:latin typeface="Arial" panose="020B0604020202020204" pitchFamily="34" charset="0"/>
                <a:cs typeface="Arial" panose="020B0604020202020204" pitchFamily="34" charset="0"/>
              </a:rPr>
              <a:t>heat flux [W m</a:t>
            </a:r>
            <a:r>
              <a:rPr lang="en-US" sz="1500" baseline="30000" dirty="0">
                <a:latin typeface="Arial" panose="020B0604020202020204" pitchFamily="34" charset="0"/>
                <a:cs typeface="Arial" panose="020B0604020202020204" pitchFamily="34" charset="0"/>
              </a:rPr>
              <a:t>−2</a:t>
            </a:r>
            <a:r>
              <a:rPr lang="en-US" sz="1500" dirty="0">
                <a:latin typeface="Arial" panose="020B0604020202020204" pitchFamily="34" charset="0"/>
                <a:cs typeface="Arial" panose="020B0604020202020204" pitchFamily="34" charset="0"/>
              </a:rPr>
              <a:t>, shaded], </a:t>
            </a:r>
          </a:p>
          <a:p>
            <a:pPr marL="0" indent="0" algn="ctr">
              <a:lnSpc>
                <a:spcPct val="90000"/>
              </a:lnSpc>
              <a:buNone/>
            </a:pPr>
            <a:r>
              <a:rPr lang="en-US" sz="1500" dirty="0">
                <a:latin typeface="Arial" panose="020B0604020202020204" pitchFamily="34" charset="0"/>
                <a:cs typeface="Arial" panose="020B0604020202020204" pitchFamily="34" charset="0"/>
              </a:rPr>
              <a:t>SLP (hPa, black</a:t>
            </a:r>
            <a:r>
              <a:rPr lang="en-US" sz="1500" dirty="0" smtClean="0">
                <a:latin typeface="Arial" panose="020B0604020202020204" pitchFamily="34" charset="0"/>
                <a:cs typeface="Arial" panose="020B0604020202020204" pitchFamily="34" charset="0"/>
              </a:rPr>
              <a:t>), and </a:t>
            </a:r>
            <a:r>
              <a:rPr lang="en-US" sz="1500" dirty="0">
                <a:latin typeface="Arial" panose="020B0604020202020204" pitchFamily="34" charset="0"/>
                <a:cs typeface="Arial" panose="020B0604020202020204" pitchFamily="34" charset="0"/>
              </a:rPr>
              <a:t>10-m wind (m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barbs</a:t>
            </a:r>
            <a:r>
              <a:rPr lang="en-US" sz="1500" dirty="0" smtClean="0">
                <a:latin typeface="Arial" panose="020B0604020202020204" pitchFamily="34" charset="0"/>
                <a:cs typeface="Arial" panose="020B0604020202020204" pitchFamily="34" charset="0"/>
              </a:rPr>
              <a:t>)</a:t>
            </a:r>
            <a:endParaRPr lang="en-US" sz="1500" baseline="30000" dirty="0">
              <a:latin typeface="Arial" panose="020B0604020202020204" pitchFamily="34" charset="0"/>
              <a:cs typeface="Arial" panose="020B0604020202020204" pitchFamily="34" charset="0"/>
            </a:endParaRPr>
          </a:p>
        </p:txBody>
      </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500" dirty="0" smtClean="0">
                <a:latin typeface="Arial" panose="020B0604020202020204" pitchFamily="34" charset="0"/>
                <a:cs typeface="Arial" panose="020B0604020202020204" pitchFamily="34" charset="0"/>
              </a:rPr>
              <a:t>ERA5 forecast latent heat flux [W m</a:t>
            </a:r>
            <a:r>
              <a:rPr lang="en-US" sz="1500" baseline="30000" dirty="0" smtClean="0">
                <a:latin typeface="Arial" panose="020B0604020202020204" pitchFamily="34" charset="0"/>
                <a:cs typeface="Arial" panose="020B0604020202020204" pitchFamily="34" charset="0"/>
              </a:rPr>
              <a:t>−</a:t>
            </a:r>
            <a:r>
              <a:rPr lang="en-US" sz="1500" baseline="30000" dirty="0">
                <a:latin typeface="Arial" panose="020B0604020202020204" pitchFamily="34" charset="0"/>
                <a:cs typeface="Arial" panose="020B0604020202020204" pitchFamily="34" charset="0"/>
              </a:rPr>
              <a:t>2</a:t>
            </a:r>
            <a:r>
              <a:rPr lang="en-US" sz="1500" dirty="0" smtClean="0">
                <a:latin typeface="Arial" panose="020B0604020202020204" pitchFamily="34" charset="0"/>
                <a:cs typeface="Arial" panose="020B0604020202020204" pitchFamily="34" charset="0"/>
              </a:rPr>
              <a:t>, shaded], </a:t>
            </a:r>
          </a:p>
          <a:p>
            <a:pPr marL="0" indent="0" algn="ctr">
              <a:lnSpc>
                <a:spcPct val="90000"/>
              </a:lnSpc>
              <a:buNone/>
            </a:pPr>
            <a:r>
              <a:rPr lang="en-US" sz="1500" dirty="0" smtClean="0">
                <a:latin typeface="Arial" panose="020B0604020202020204" pitchFamily="34" charset="0"/>
                <a:cs typeface="Arial" panose="020B0604020202020204" pitchFamily="34" charset="0"/>
              </a:rPr>
              <a:t>SLP (hPa, black), </a:t>
            </a:r>
            <a:r>
              <a:rPr lang="en-US" sz="1500" dirty="0">
                <a:latin typeface="Arial" panose="020B0604020202020204" pitchFamily="34" charset="0"/>
                <a:cs typeface="Arial" panose="020B0604020202020204" pitchFamily="34" charset="0"/>
              </a:rPr>
              <a:t>and 10-m wind (m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barbs</a:t>
            </a:r>
            <a:r>
              <a:rPr lang="en-US" sz="1500" dirty="0" smtClean="0">
                <a:latin typeface="Arial" panose="020B0604020202020204" pitchFamily="34" charset="0"/>
                <a:cs typeface="Arial" panose="020B0604020202020204" pitchFamily="34" charset="0"/>
              </a:rPr>
              <a:t>)</a:t>
            </a:r>
            <a:endParaRPr lang="en-US" sz="15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Favorable Conditions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2836" y="4682574"/>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13843" y="4682991"/>
            <a:ext cx="571548" cy="307777"/>
            <a:chOff x="4583628" y="4484262"/>
            <a:chExt cx="571548" cy="307777"/>
          </a:xfrm>
        </p:grpSpPr>
        <p:sp>
          <p:nvSpPr>
            <p:cNvPr id="64" name="Rectangle 63"/>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6" name="Oval 65"/>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236049" y="5261770"/>
            <a:ext cx="8595360" cy="290756"/>
            <a:chOff x="236049" y="5426005"/>
            <a:chExt cx="8595360" cy="290756"/>
          </a:xfrm>
        </p:grpSpPr>
        <p:sp>
          <p:nvSpPr>
            <p:cNvPr id="67" name="TextBox 66"/>
            <p:cNvSpPr txBox="1"/>
            <p:nvPr/>
          </p:nvSpPr>
          <p:spPr>
            <a:xfrm>
              <a:off x="2022147"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-100</a:t>
              </a:r>
              <a:endParaRPr lang="en-US" sz="1000" dirty="0">
                <a:latin typeface="Arial"/>
                <a:cs typeface="Arial"/>
              </a:endParaRPr>
            </a:p>
          </p:txBody>
        </p:sp>
        <p:sp>
          <p:nvSpPr>
            <p:cNvPr id="68" name="TextBox 67"/>
            <p:cNvSpPr txBox="1"/>
            <p:nvPr/>
          </p:nvSpPr>
          <p:spPr>
            <a:xfrm>
              <a:off x="2500800"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-80</a:t>
              </a:r>
              <a:endParaRPr lang="en-US" sz="1000" dirty="0">
                <a:latin typeface="Arial"/>
                <a:cs typeface="Arial"/>
              </a:endParaRPr>
            </a:p>
          </p:txBody>
        </p:sp>
        <p:sp>
          <p:nvSpPr>
            <p:cNvPr id="69" name="TextBox 68"/>
            <p:cNvSpPr txBox="1"/>
            <p:nvPr/>
          </p:nvSpPr>
          <p:spPr>
            <a:xfrm>
              <a:off x="2970678"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-60</a:t>
              </a:r>
              <a:endParaRPr lang="en-US" sz="1000" dirty="0">
                <a:latin typeface="Arial"/>
                <a:cs typeface="Arial"/>
              </a:endParaRPr>
            </a:p>
          </p:txBody>
        </p:sp>
        <p:sp>
          <p:nvSpPr>
            <p:cNvPr id="70" name="TextBox 69"/>
            <p:cNvSpPr txBox="1"/>
            <p:nvPr/>
          </p:nvSpPr>
          <p:spPr>
            <a:xfrm>
              <a:off x="3439547"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-40</a:t>
              </a:r>
              <a:endParaRPr lang="en-US" sz="1000" dirty="0">
                <a:latin typeface="Arial"/>
                <a:cs typeface="Arial"/>
              </a:endParaRPr>
            </a:p>
          </p:txBody>
        </p:sp>
        <p:sp>
          <p:nvSpPr>
            <p:cNvPr id="71" name="TextBox 70"/>
            <p:cNvSpPr txBox="1"/>
            <p:nvPr/>
          </p:nvSpPr>
          <p:spPr>
            <a:xfrm>
              <a:off x="3920365"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-20</a:t>
              </a:r>
              <a:endParaRPr lang="en-US" sz="1000" dirty="0">
                <a:latin typeface="Arial"/>
                <a:cs typeface="Arial"/>
              </a:endParaRPr>
            </a:p>
          </p:txBody>
        </p:sp>
        <p:sp>
          <p:nvSpPr>
            <p:cNvPr id="72" name="TextBox 71"/>
            <p:cNvSpPr txBox="1"/>
            <p:nvPr/>
          </p:nvSpPr>
          <p:spPr>
            <a:xfrm>
              <a:off x="4390507"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000" dirty="0">
                <a:latin typeface="Arial"/>
                <a:cs typeface="Arial"/>
              </a:endParaRPr>
            </a:p>
          </p:txBody>
        </p:sp>
        <p:sp>
          <p:nvSpPr>
            <p:cNvPr id="73" name="TextBox 72"/>
            <p:cNvSpPr txBox="1"/>
            <p:nvPr/>
          </p:nvSpPr>
          <p:spPr>
            <a:xfrm>
              <a:off x="4866614"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20</a:t>
              </a:r>
              <a:endParaRPr lang="en-US" sz="1000" dirty="0">
                <a:latin typeface="Arial"/>
                <a:cs typeface="Arial"/>
              </a:endParaRPr>
            </a:p>
          </p:txBody>
        </p:sp>
        <p:sp>
          <p:nvSpPr>
            <p:cNvPr id="74" name="TextBox 73"/>
            <p:cNvSpPr txBox="1"/>
            <p:nvPr/>
          </p:nvSpPr>
          <p:spPr>
            <a:xfrm>
              <a:off x="5341437"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40</a:t>
              </a:r>
              <a:endParaRPr lang="en-US" sz="1000" dirty="0">
                <a:latin typeface="Arial"/>
                <a:cs typeface="Arial"/>
              </a:endParaRPr>
            </a:p>
          </p:txBody>
        </p:sp>
        <p:sp>
          <p:nvSpPr>
            <p:cNvPr id="83" name="TextBox 82"/>
            <p:cNvSpPr txBox="1"/>
            <p:nvPr/>
          </p:nvSpPr>
          <p:spPr>
            <a:xfrm>
              <a:off x="5818055"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60</a:t>
              </a:r>
            </a:p>
          </p:txBody>
        </p:sp>
        <p:sp>
          <p:nvSpPr>
            <p:cNvPr id="109" name="TextBox 108"/>
            <p:cNvSpPr txBox="1"/>
            <p:nvPr/>
          </p:nvSpPr>
          <p:spPr>
            <a:xfrm>
              <a:off x="1541975"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-120</a:t>
              </a:r>
              <a:endParaRPr lang="en-US" sz="1000" dirty="0">
                <a:latin typeface="Arial"/>
                <a:cs typeface="Arial"/>
              </a:endParaRPr>
            </a:p>
          </p:txBody>
        </p:sp>
        <p:sp>
          <p:nvSpPr>
            <p:cNvPr id="110" name="TextBox 109"/>
            <p:cNvSpPr txBox="1"/>
            <p:nvPr/>
          </p:nvSpPr>
          <p:spPr>
            <a:xfrm>
              <a:off x="1072833"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-140</a:t>
              </a:r>
              <a:endParaRPr lang="en-US" sz="1000" dirty="0">
                <a:latin typeface="Arial"/>
                <a:cs typeface="Arial"/>
              </a:endParaRPr>
            </a:p>
          </p:txBody>
        </p:sp>
        <p:sp>
          <p:nvSpPr>
            <p:cNvPr id="111" name="TextBox 110"/>
            <p:cNvSpPr txBox="1"/>
            <p:nvPr/>
          </p:nvSpPr>
          <p:spPr>
            <a:xfrm>
              <a:off x="592447"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-160</a:t>
              </a:r>
              <a:endParaRPr lang="en-US" sz="1000" dirty="0">
                <a:latin typeface="Arial"/>
                <a:cs typeface="Arial"/>
              </a:endParaRPr>
            </a:p>
          </p:txBody>
        </p:sp>
        <p:pic>
          <p:nvPicPr>
            <p:cNvPr id="2" name="Picture 1" descr="fcst_latent_heat_flux_20110201_1800.png"/>
            <p:cNvPicPr>
              <a:picLocks/>
            </p:cNvPicPr>
            <p:nvPr/>
          </p:nvPicPr>
          <p:blipFill rotWithShape="1">
            <a:blip r:embed="rId5">
              <a:extLst>
                <a:ext uri="{28A0092B-C50C-407E-A947-70E740481C1C}">
                  <a14:useLocalDpi xmlns:a14="http://schemas.microsoft.com/office/drawing/2010/main" val="0"/>
                </a:ext>
              </a:extLst>
            </a:blip>
            <a:srcRect l="218" t="94754" r="458" b="2363"/>
            <a:stretch/>
          </p:blipFill>
          <p:spPr>
            <a:xfrm>
              <a:off x="236049" y="5426005"/>
              <a:ext cx="8595360" cy="137160"/>
            </a:xfrm>
            <a:prstGeom prst="rect">
              <a:avLst/>
            </a:prstGeom>
          </p:spPr>
        </p:pic>
        <p:sp>
          <p:nvSpPr>
            <p:cNvPr id="59" name="TextBox 58"/>
            <p:cNvSpPr txBox="1"/>
            <p:nvPr/>
          </p:nvSpPr>
          <p:spPr>
            <a:xfrm>
              <a:off x="6290781" y="5562873"/>
              <a:ext cx="300556" cy="153888"/>
            </a:xfrm>
            <a:prstGeom prst="rect">
              <a:avLst/>
            </a:prstGeom>
            <a:noFill/>
          </p:spPr>
          <p:txBody>
            <a:bodyPr wrap="square" lIns="0" tIns="0" rIns="0" bIns="0" rtlCol="0">
              <a:spAutoFit/>
            </a:bodyPr>
            <a:lstStyle/>
            <a:p>
              <a:pPr algn="ctr"/>
              <a:r>
                <a:rPr lang="en-US" sz="1000" dirty="0">
                  <a:latin typeface="Arial"/>
                  <a:cs typeface="Arial"/>
                </a:rPr>
                <a:t>8</a:t>
              </a:r>
              <a:r>
                <a:rPr lang="en-US" sz="1000" dirty="0" smtClean="0">
                  <a:latin typeface="Arial"/>
                  <a:cs typeface="Arial"/>
                </a:rPr>
                <a:t>0</a:t>
              </a:r>
            </a:p>
          </p:txBody>
        </p:sp>
        <p:sp>
          <p:nvSpPr>
            <p:cNvPr id="60" name="TextBox 59"/>
            <p:cNvSpPr txBox="1"/>
            <p:nvPr/>
          </p:nvSpPr>
          <p:spPr>
            <a:xfrm>
              <a:off x="6766147"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100</a:t>
              </a:r>
            </a:p>
          </p:txBody>
        </p:sp>
        <p:sp>
          <p:nvSpPr>
            <p:cNvPr id="61" name="TextBox 60"/>
            <p:cNvSpPr txBox="1"/>
            <p:nvPr/>
          </p:nvSpPr>
          <p:spPr>
            <a:xfrm>
              <a:off x="7243799"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120</a:t>
              </a:r>
            </a:p>
          </p:txBody>
        </p:sp>
        <p:sp>
          <p:nvSpPr>
            <p:cNvPr id="62" name="TextBox 61"/>
            <p:cNvSpPr txBox="1"/>
            <p:nvPr/>
          </p:nvSpPr>
          <p:spPr>
            <a:xfrm>
              <a:off x="7710867" y="5559537"/>
              <a:ext cx="300556" cy="153888"/>
            </a:xfrm>
            <a:prstGeom prst="rect">
              <a:avLst/>
            </a:prstGeom>
            <a:noFill/>
          </p:spPr>
          <p:txBody>
            <a:bodyPr wrap="square" lIns="0" tIns="0" rIns="0" bIns="0" rtlCol="0">
              <a:spAutoFit/>
            </a:bodyPr>
            <a:lstStyle/>
            <a:p>
              <a:pPr algn="ctr"/>
              <a:r>
                <a:rPr lang="en-US" sz="1000" dirty="0" smtClean="0">
                  <a:latin typeface="Arial"/>
                  <a:cs typeface="Arial"/>
                </a:rPr>
                <a:t>140</a:t>
              </a:r>
            </a:p>
          </p:txBody>
        </p:sp>
        <p:sp>
          <p:nvSpPr>
            <p:cNvPr id="75" name="TextBox 74"/>
            <p:cNvSpPr txBox="1"/>
            <p:nvPr/>
          </p:nvSpPr>
          <p:spPr>
            <a:xfrm>
              <a:off x="8192047"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160</a:t>
              </a:r>
            </a:p>
          </p:txBody>
        </p:sp>
      </p:grpSp>
    </p:spTree>
    <p:extLst>
      <p:ext uri="{BB962C8B-B14F-4D97-AF65-F5344CB8AC3E}">
        <p14:creationId xmlns:p14="http://schemas.microsoft.com/office/powerpoint/2010/main" val="165320754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T_theta_crossline_66N34.5E_78N34.5E_20110211_0300.png"/>
          <p:cNvPicPr>
            <a:picLocks noChangeAspect="1"/>
          </p:cNvPicPr>
          <p:nvPr/>
        </p:nvPicPr>
        <p:blipFill rotWithShape="1">
          <a:blip r:embed="rId3">
            <a:extLst>
              <a:ext uri="{28A0092B-C50C-407E-A947-70E740481C1C}">
                <a14:useLocalDpi xmlns:a14="http://schemas.microsoft.com/office/drawing/2010/main" val="0"/>
              </a:ext>
            </a:extLst>
          </a:blip>
          <a:srcRect t="-70" b="14225"/>
          <a:stretch/>
        </p:blipFill>
        <p:spPr>
          <a:xfrm>
            <a:off x="5491652" y="837160"/>
            <a:ext cx="2633472" cy="2280425"/>
          </a:xfrm>
          <a:prstGeom prst="rect">
            <a:avLst/>
          </a:prstGeom>
          <a:ln w="3175">
            <a:solidFill>
              <a:schemeClr val="tx1"/>
            </a:solidFill>
          </a:ln>
        </p:spPr>
      </p:pic>
      <p:pic>
        <p:nvPicPr>
          <p:cNvPr id="44" name="Picture 43" descr="vort_crossline_66N34.5E_78N34.5E_20110211_0300.png"/>
          <p:cNvPicPr>
            <a:picLocks noChangeAspect="1"/>
          </p:cNvPicPr>
          <p:nvPr/>
        </p:nvPicPr>
        <p:blipFill rotWithShape="1">
          <a:blip r:embed="rId4">
            <a:extLst>
              <a:ext uri="{28A0092B-C50C-407E-A947-70E740481C1C}">
                <a14:useLocalDpi xmlns:a14="http://schemas.microsoft.com/office/drawing/2010/main" val="0"/>
              </a:ext>
            </a:extLst>
          </a:blip>
          <a:srcRect t="210" b="13779"/>
          <a:stretch/>
        </p:blipFill>
        <p:spPr>
          <a:xfrm>
            <a:off x="5494195" y="3167981"/>
            <a:ext cx="2634800" cy="2286000"/>
          </a:xfrm>
          <a:prstGeom prst="rect">
            <a:avLst/>
          </a:prstGeom>
          <a:ln w="3175">
            <a:solidFill>
              <a:schemeClr val="tx1"/>
            </a:solidFill>
          </a:ln>
        </p:spPr>
      </p:pic>
      <p:pic>
        <p:nvPicPr>
          <p:cNvPr id="3" name="Picture 2" descr="era5_pv_cross_cfd_66N34.5E_78N34.5E_20110211_0300.png"/>
          <p:cNvPicPr>
            <a:picLocks noChangeAspect="1"/>
          </p:cNvPicPr>
          <p:nvPr/>
        </p:nvPicPr>
        <p:blipFill rotWithShape="1">
          <a:blip r:embed="rId5">
            <a:extLst>
              <a:ext uri="{28A0092B-C50C-407E-A947-70E740481C1C}">
                <a14:useLocalDpi xmlns:a14="http://schemas.microsoft.com/office/drawing/2010/main" val="0"/>
              </a:ext>
            </a:extLst>
          </a:blip>
          <a:srcRect t="2001" b="10814"/>
          <a:stretch/>
        </p:blipFill>
        <p:spPr>
          <a:xfrm>
            <a:off x="449244" y="693560"/>
            <a:ext cx="5008773" cy="4663440"/>
          </a:xfrm>
          <a:prstGeom prst="rect">
            <a:avLst/>
          </a:prstGeom>
        </p:spPr>
      </p:pic>
      <p:sp>
        <p:nvSpPr>
          <p:cNvPr id="109" name="TextBox 108"/>
          <p:cNvSpPr txBox="1"/>
          <p:nvPr/>
        </p:nvSpPr>
        <p:spPr>
          <a:xfrm>
            <a:off x="1141299" y="5294066"/>
            <a:ext cx="1791021" cy="246221"/>
          </a:xfrm>
          <a:prstGeom prst="rect">
            <a:avLst/>
          </a:prstGeom>
          <a:noFill/>
        </p:spPr>
        <p:txBody>
          <a:bodyPr wrap="square" rtlCol="0" anchor="t">
            <a:spAutoFit/>
          </a:bodyPr>
          <a:lstStyle/>
          <a:p>
            <a:pPr algn="ctr"/>
            <a:r>
              <a:rPr lang="en-US" sz="1000" dirty="0" smtClean="0">
                <a:latin typeface="Arial"/>
                <a:cs typeface="Arial"/>
              </a:rPr>
              <a:t>75.0°N, 34.5°</a:t>
            </a:r>
            <a:r>
              <a:rPr lang="en-US" sz="1000" dirty="0">
                <a:latin typeface="Arial"/>
                <a:cs typeface="Arial"/>
              </a:rPr>
              <a:t>E</a:t>
            </a:r>
          </a:p>
        </p:txBody>
      </p:sp>
      <p:sp>
        <p:nvSpPr>
          <p:cNvPr id="110" name="TextBox 109"/>
          <p:cNvSpPr txBox="1"/>
          <p:nvPr/>
        </p:nvSpPr>
        <p:spPr>
          <a:xfrm>
            <a:off x="2395573" y="5294219"/>
            <a:ext cx="1470337" cy="246221"/>
          </a:xfrm>
          <a:prstGeom prst="rect">
            <a:avLst/>
          </a:prstGeom>
          <a:noFill/>
        </p:spPr>
        <p:txBody>
          <a:bodyPr wrap="square" rtlCol="0" anchor="t">
            <a:spAutoFit/>
          </a:bodyPr>
          <a:lstStyle/>
          <a:p>
            <a:pPr algn="ctr"/>
            <a:r>
              <a:rPr lang="en-US" sz="1000" dirty="0" smtClean="0">
                <a:latin typeface="Arial"/>
                <a:cs typeface="Arial"/>
              </a:rPr>
              <a:t>72.0°N, 34.5°E</a:t>
            </a:r>
            <a:endParaRPr lang="en-US" sz="1000" dirty="0">
              <a:latin typeface="Arial"/>
              <a:cs typeface="Arial"/>
            </a:endParaRPr>
          </a:p>
        </p:txBody>
      </p:sp>
      <p:sp>
        <p:nvSpPr>
          <p:cNvPr id="111" name="TextBox 110"/>
          <p:cNvSpPr txBox="1"/>
          <p:nvPr/>
        </p:nvSpPr>
        <p:spPr>
          <a:xfrm>
            <a:off x="3492665" y="5293757"/>
            <a:ext cx="1470337" cy="246221"/>
          </a:xfrm>
          <a:prstGeom prst="rect">
            <a:avLst/>
          </a:prstGeom>
          <a:noFill/>
        </p:spPr>
        <p:txBody>
          <a:bodyPr wrap="square" rtlCol="0" anchor="t">
            <a:spAutoFit/>
          </a:bodyPr>
          <a:lstStyle/>
          <a:p>
            <a:pPr algn="ctr"/>
            <a:r>
              <a:rPr lang="en-US" sz="1000" dirty="0" smtClean="0">
                <a:latin typeface="Arial"/>
                <a:cs typeface="Arial"/>
              </a:rPr>
              <a:t>69.0°N, 34.5°</a:t>
            </a:r>
            <a:r>
              <a:rPr lang="en-US" sz="1000" dirty="0">
                <a:latin typeface="Arial"/>
                <a:cs typeface="Arial"/>
              </a:rPr>
              <a:t>E</a:t>
            </a:r>
          </a:p>
        </p:txBody>
      </p:sp>
      <p:sp>
        <p:nvSpPr>
          <p:cNvPr id="114" name="Content Placeholder 2"/>
          <p:cNvSpPr txBox="1">
            <a:spLocks/>
          </p:cNvSpPr>
          <p:nvPr/>
        </p:nvSpPr>
        <p:spPr>
          <a:xfrm>
            <a:off x="-50001" y="5702342"/>
            <a:ext cx="9243182" cy="115565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a:cs typeface="Arial"/>
              </a:rPr>
              <a:t>(a) PV </a:t>
            </a:r>
            <a:r>
              <a:rPr lang="en-US" sz="1600" dirty="0">
                <a:latin typeface="Arial"/>
                <a:cs typeface="Arial"/>
              </a:rPr>
              <a:t>(PVU, </a:t>
            </a:r>
            <a:r>
              <a:rPr lang="en-US" sz="1600" dirty="0" smtClean="0">
                <a:latin typeface="Arial"/>
                <a:cs typeface="Arial"/>
              </a:rPr>
              <a:t>shaded)</a:t>
            </a:r>
            <a:r>
              <a:rPr lang="en-US" sz="1600" dirty="0">
                <a:latin typeface="Arial"/>
                <a:cs typeface="Arial"/>
              </a:rPr>
              <a:t>, </a:t>
            </a:r>
            <a:r>
              <a:rPr lang="en-US" sz="1600" dirty="0" smtClean="0">
                <a:latin typeface="Arial"/>
                <a:cs typeface="Arial"/>
              </a:rPr>
              <a:t>θ (K, black), ascent </a:t>
            </a:r>
            <a:r>
              <a:rPr lang="en-US" sz="1600" dirty="0" smtClean="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red, 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r>
              <a:rPr lang="en-US" sz="1600" dirty="0" smtClean="0">
                <a:latin typeface="Arial"/>
                <a:cs typeface="Arial"/>
              </a:rPr>
              <a:t>and wind speed (dashed white, m s</a:t>
            </a:r>
            <a:r>
              <a:rPr lang="en-US" sz="1600" baseline="30000" dirty="0" smtClean="0">
                <a:latin typeface="Arial"/>
                <a:cs typeface="Arial"/>
              </a:rPr>
              <a:t>−1</a:t>
            </a:r>
            <a:r>
              <a:rPr lang="en-US" sz="1600" dirty="0" smtClean="0">
                <a:latin typeface="Arial"/>
                <a:cs typeface="Arial"/>
              </a:rPr>
              <a:t>); (b) DT (2-PVU surface) θ (K, shaded), wind speed (black, m s</a:t>
            </a:r>
            <a:r>
              <a:rPr lang="en-US" sz="1600" baseline="30000" dirty="0" smtClean="0">
                <a:latin typeface="Arial"/>
                <a:cs typeface="Arial"/>
              </a:rPr>
              <a:t>−1</a:t>
            </a:r>
            <a:r>
              <a:rPr lang="en-US" sz="1600" dirty="0" smtClean="0">
                <a:latin typeface="Arial"/>
                <a:cs typeface="Arial"/>
              </a:rPr>
              <a:t>), and wind (m s</a:t>
            </a:r>
            <a:r>
              <a:rPr lang="en-US" sz="1600" baseline="30000" dirty="0" smtClean="0">
                <a:latin typeface="Arial"/>
                <a:cs typeface="Arial"/>
              </a:rPr>
              <a:t>−1</a:t>
            </a:r>
            <a:r>
              <a:rPr lang="en-US" sz="1600" dirty="0" smtClean="0">
                <a:latin typeface="Arial"/>
                <a:cs typeface="Arial"/>
              </a:rPr>
              <a:t>, flags and barbs); (c) </a:t>
            </a:r>
            <a:r>
              <a:rPr lang="en-US" sz="1600" dirty="0">
                <a:latin typeface="Arial" panose="020B0604020202020204" pitchFamily="34" charset="0"/>
                <a:cs typeface="Arial" panose="020B0604020202020204" pitchFamily="34" charset="0"/>
              </a:rPr>
              <a:t>850-hPa relative vorticity (10</a:t>
            </a:r>
            <a:r>
              <a:rPr lang="en-US" sz="1600" baseline="30000" dirty="0">
                <a:latin typeface="Arial" panose="020B0604020202020204" pitchFamily="34" charset="0"/>
                <a:cs typeface="Arial" panose="020B0604020202020204" pitchFamily="34" charset="0"/>
              </a:rPr>
              <a:t>−5</a:t>
            </a:r>
            <a:r>
              <a:rPr lang="en-US" sz="1600" dirty="0">
                <a:latin typeface="Arial" panose="020B0604020202020204" pitchFamily="34" charset="0"/>
                <a:cs typeface="Arial" panose="020B0604020202020204" pitchFamily="34" charset="0"/>
              </a:rPr>
              <a:t>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shaded)</a:t>
            </a:r>
            <a:r>
              <a:rPr lang="en-US" sz="1600" dirty="0" smtClean="0">
                <a:latin typeface="Arial" panose="020B0604020202020204" pitchFamily="34" charset="0"/>
                <a:cs typeface="Arial" panose="020B0604020202020204" pitchFamily="34" charset="0"/>
              </a:rPr>
              <a:t>, 850</a:t>
            </a:r>
            <a:r>
              <a:rPr lang="en-US" sz="1600" dirty="0">
                <a:latin typeface="Arial" panose="020B0604020202020204" pitchFamily="34" charset="0"/>
                <a:cs typeface="Arial" panose="020B0604020202020204" pitchFamily="34" charset="0"/>
              </a:rPr>
              <a:t>–600-hPa ascent (blue, every 2.5 ×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 SLP </a:t>
            </a:r>
            <a:r>
              <a:rPr lang="en-US" sz="1600" dirty="0">
                <a:latin typeface="Arial" panose="020B0604020202020204" pitchFamily="34" charset="0"/>
                <a:cs typeface="Arial" panose="020B0604020202020204" pitchFamily="34" charset="0"/>
              </a:rPr>
              <a:t>(hPa, black)</a:t>
            </a:r>
            <a:r>
              <a:rPr lang="en-US" sz="1600" dirty="0" smtClean="0">
                <a:latin typeface="Arial" panose="020B0604020202020204" pitchFamily="34" charset="0"/>
                <a:cs typeface="Arial" panose="020B0604020202020204" pitchFamily="34" charset="0"/>
              </a:rPr>
              <a:t>,10</a:t>
            </a:r>
            <a:r>
              <a:rPr lang="en-US" sz="1600" dirty="0">
                <a:latin typeface="Arial" panose="020B0604020202020204" pitchFamily="34" charset="0"/>
                <a:cs typeface="Arial" panose="020B0604020202020204" pitchFamily="34" charset="0"/>
              </a:rPr>
              <a:t>-m wind (m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0234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sp>
        <p:nvSpPr>
          <p:cNvPr id="1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Cross Sections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8" name="Group 7"/>
          <p:cNvGrpSpPr/>
          <p:nvPr/>
        </p:nvGrpSpPr>
        <p:grpSpPr>
          <a:xfrm>
            <a:off x="8274599" y="849332"/>
            <a:ext cx="452142" cy="4589701"/>
            <a:chOff x="8196612" y="849332"/>
            <a:chExt cx="452142" cy="4589701"/>
          </a:xfrm>
        </p:grpSpPr>
        <p:pic>
          <p:nvPicPr>
            <p:cNvPr id="16" name="Picture 15" descr="DT_theta_na_0.png"/>
            <p:cNvPicPr>
              <a:picLocks/>
            </p:cNvPicPr>
            <p:nvPr/>
          </p:nvPicPr>
          <p:blipFill rotWithShape="1">
            <a:blip r:embed="rId6">
              <a:extLst>
                <a:ext uri="{28A0092B-C50C-407E-A947-70E740481C1C}">
                  <a14:useLocalDpi xmlns:a14="http://schemas.microsoft.com/office/drawing/2010/main" val="0"/>
                </a:ext>
              </a:extLst>
            </a:blip>
            <a:srcRect l="7937" t="96667" r="11685" b="1296"/>
            <a:stretch/>
          </p:blipFill>
          <p:spPr>
            <a:xfrm rot="16200000">
              <a:off x="6034722" y="3014958"/>
              <a:ext cx="4468412" cy="137160"/>
            </a:xfrm>
            <a:prstGeom prst="rect">
              <a:avLst/>
            </a:prstGeom>
          </p:spPr>
        </p:pic>
        <p:sp>
          <p:nvSpPr>
            <p:cNvPr id="17" name="TextBox 16"/>
            <p:cNvSpPr txBox="1"/>
            <p:nvPr/>
          </p:nvSpPr>
          <p:spPr>
            <a:xfrm>
              <a:off x="8348198" y="4526264"/>
              <a:ext cx="300556" cy="138499"/>
            </a:xfrm>
            <a:prstGeom prst="rect">
              <a:avLst/>
            </a:prstGeom>
            <a:noFill/>
          </p:spPr>
          <p:txBody>
            <a:bodyPr wrap="square" lIns="0" tIns="0" rIns="0" bIns="0" rtlCol="0">
              <a:spAutoFit/>
            </a:bodyPr>
            <a:lstStyle/>
            <a:p>
              <a:r>
                <a:rPr lang="en-US" sz="900" kern="1200" dirty="0" smtClean="0">
                  <a:latin typeface="Arial"/>
                  <a:cs typeface="Arial"/>
                </a:rPr>
                <a:t>270</a:t>
              </a:r>
              <a:endParaRPr lang="en-US" sz="900" kern="1200" dirty="0">
                <a:latin typeface="Arial"/>
                <a:cs typeface="Arial"/>
              </a:endParaRPr>
            </a:p>
          </p:txBody>
        </p:sp>
        <p:sp>
          <p:nvSpPr>
            <p:cNvPr id="18" name="TextBox 17"/>
            <p:cNvSpPr txBox="1"/>
            <p:nvPr/>
          </p:nvSpPr>
          <p:spPr>
            <a:xfrm>
              <a:off x="8348198" y="4325101"/>
              <a:ext cx="300556" cy="138499"/>
            </a:xfrm>
            <a:prstGeom prst="rect">
              <a:avLst/>
            </a:prstGeom>
            <a:noFill/>
          </p:spPr>
          <p:txBody>
            <a:bodyPr wrap="square" lIns="0" tIns="0" rIns="0" bIns="0" rtlCol="0">
              <a:spAutoFit/>
            </a:bodyPr>
            <a:lstStyle/>
            <a:p>
              <a:r>
                <a:rPr lang="en-US" sz="900" kern="1200" dirty="0" smtClean="0">
                  <a:latin typeface="Arial"/>
                  <a:cs typeface="Arial"/>
                </a:rPr>
                <a:t>276</a:t>
              </a:r>
              <a:endParaRPr lang="en-US" sz="900" kern="1200" dirty="0">
                <a:latin typeface="Arial"/>
                <a:cs typeface="Arial"/>
              </a:endParaRPr>
            </a:p>
          </p:txBody>
        </p:sp>
        <p:sp>
          <p:nvSpPr>
            <p:cNvPr id="19" name="TextBox 18"/>
            <p:cNvSpPr txBox="1"/>
            <p:nvPr/>
          </p:nvSpPr>
          <p:spPr>
            <a:xfrm>
              <a:off x="8348198" y="4124569"/>
              <a:ext cx="300556" cy="138499"/>
            </a:xfrm>
            <a:prstGeom prst="rect">
              <a:avLst/>
            </a:prstGeom>
            <a:noFill/>
          </p:spPr>
          <p:txBody>
            <a:bodyPr wrap="square" lIns="0" tIns="0" rIns="0" bIns="0" rtlCol="0">
              <a:spAutoFit/>
            </a:bodyPr>
            <a:lstStyle/>
            <a:p>
              <a:r>
                <a:rPr lang="en-US" sz="900" kern="1200" dirty="0" smtClean="0">
                  <a:latin typeface="Arial"/>
                  <a:cs typeface="Arial"/>
                </a:rPr>
                <a:t>282</a:t>
              </a:r>
              <a:endParaRPr lang="en-US" sz="900" kern="1200" dirty="0">
                <a:latin typeface="Arial"/>
                <a:cs typeface="Arial"/>
              </a:endParaRPr>
            </a:p>
          </p:txBody>
        </p:sp>
        <p:sp>
          <p:nvSpPr>
            <p:cNvPr id="20" name="TextBox 19"/>
            <p:cNvSpPr txBox="1"/>
            <p:nvPr/>
          </p:nvSpPr>
          <p:spPr>
            <a:xfrm>
              <a:off x="8348198" y="3923062"/>
              <a:ext cx="300556" cy="138499"/>
            </a:xfrm>
            <a:prstGeom prst="rect">
              <a:avLst/>
            </a:prstGeom>
            <a:noFill/>
          </p:spPr>
          <p:txBody>
            <a:bodyPr wrap="square" lIns="0" tIns="0" rIns="0" bIns="0" rtlCol="0">
              <a:spAutoFit/>
            </a:bodyPr>
            <a:lstStyle/>
            <a:p>
              <a:r>
                <a:rPr lang="en-US" sz="900" kern="1200" dirty="0" smtClean="0">
                  <a:latin typeface="Arial"/>
                  <a:cs typeface="Arial"/>
                </a:rPr>
                <a:t>288</a:t>
              </a:r>
              <a:endParaRPr lang="en-US" sz="900" kern="1200" dirty="0">
                <a:latin typeface="Arial"/>
                <a:cs typeface="Arial"/>
              </a:endParaRPr>
            </a:p>
          </p:txBody>
        </p:sp>
        <p:sp>
          <p:nvSpPr>
            <p:cNvPr id="21" name="TextBox 20"/>
            <p:cNvSpPr txBox="1"/>
            <p:nvPr/>
          </p:nvSpPr>
          <p:spPr>
            <a:xfrm>
              <a:off x="8348198" y="3722825"/>
              <a:ext cx="300556" cy="138499"/>
            </a:xfrm>
            <a:prstGeom prst="rect">
              <a:avLst/>
            </a:prstGeom>
            <a:noFill/>
          </p:spPr>
          <p:txBody>
            <a:bodyPr wrap="square" lIns="0" tIns="0" rIns="0" bIns="0" rtlCol="0">
              <a:spAutoFit/>
            </a:bodyPr>
            <a:lstStyle/>
            <a:p>
              <a:r>
                <a:rPr lang="en-US" sz="900" kern="1200" dirty="0" smtClean="0">
                  <a:latin typeface="Arial"/>
                  <a:cs typeface="Arial"/>
                </a:rPr>
                <a:t>294</a:t>
              </a:r>
              <a:endParaRPr lang="en-US" sz="900" kern="1200" dirty="0">
                <a:latin typeface="Arial"/>
                <a:cs typeface="Arial"/>
              </a:endParaRPr>
            </a:p>
          </p:txBody>
        </p:sp>
        <p:sp>
          <p:nvSpPr>
            <p:cNvPr id="22" name="TextBox 21"/>
            <p:cNvSpPr txBox="1"/>
            <p:nvPr/>
          </p:nvSpPr>
          <p:spPr>
            <a:xfrm>
              <a:off x="8348198" y="3518234"/>
              <a:ext cx="300556" cy="138499"/>
            </a:xfrm>
            <a:prstGeom prst="rect">
              <a:avLst/>
            </a:prstGeom>
            <a:noFill/>
          </p:spPr>
          <p:txBody>
            <a:bodyPr wrap="square" lIns="0" tIns="0" rIns="0" bIns="0" rtlCol="0">
              <a:spAutoFit/>
            </a:bodyPr>
            <a:lstStyle/>
            <a:p>
              <a:r>
                <a:rPr lang="en-US" sz="900" kern="1200" dirty="0" smtClean="0">
                  <a:latin typeface="Arial"/>
                  <a:cs typeface="Arial"/>
                </a:rPr>
                <a:t>300</a:t>
              </a:r>
              <a:endParaRPr lang="en-US" sz="900" kern="1200" dirty="0">
                <a:latin typeface="Arial"/>
                <a:cs typeface="Arial"/>
              </a:endParaRPr>
            </a:p>
          </p:txBody>
        </p:sp>
        <p:sp>
          <p:nvSpPr>
            <p:cNvPr id="23" name="TextBox 22"/>
            <p:cNvSpPr txBox="1"/>
            <p:nvPr/>
          </p:nvSpPr>
          <p:spPr>
            <a:xfrm>
              <a:off x="8348198" y="3315865"/>
              <a:ext cx="300556" cy="138499"/>
            </a:xfrm>
            <a:prstGeom prst="rect">
              <a:avLst/>
            </a:prstGeom>
            <a:noFill/>
          </p:spPr>
          <p:txBody>
            <a:bodyPr wrap="square" lIns="0" tIns="0" rIns="0" bIns="0" rtlCol="0">
              <a:spAutoFit/>
            </a:bodyPr>
            <a:lstStyle/>
            <a:p>
              <a:r>
                <a:rPr lang="en-US" sz="900" kern="1200" dirty="0" smtClean="0">
                  <a:latin typeface="Arial"/>
                  <a:cs typeface="Arial"/>
                </a:rPr>
                <a:t>306</a:t>
              </a:r>
              <a:endParaRPr lang="en-US" sz="900" kern="1200" dirty="0">
                <a:latin typeface="Arial"/>
                <a:cs typeface="Arial"/>
              </a:endParaRPr>
            </a:p>
          </p:txBody>
        </p:sp>
        <p:sp>
          <p:nvSpPr>
            <p:cNvPr id="24" name="TextBox 23"/>
            <p:cNvSpPr txBox="1"/>
            <p:nvPr/>
          </p:nvSpPr>
          <p:spPr>
            <a:xfrm>
              <a:off x="8348198" y="3113809"/>
              <a:ext cx="300556" cy="138499"/>
            </a:xfrm>
            <a:prstGeom prst="rect">
              <a:avLst/>
            </a:prstGeom>
            <a:noFill/>
          </p:spPr>
          <p:txBody>
            <a:bodyPr wrap="square" lIns="0" tIns="0" rIns="0" bIns="0" rtlCol="0">
              <a:spAutoFit/>
            </a:bodyPr>
            <a:lstStyle/>
            <a:p>
              <a:r>
                <a:rPr lang="en-US" sz="900" kern="1200" dirty="0" smtClean="0">
                  <a:latin typeface="Arial"/>
                  <a:cs typeface="Arial"/>
                </a:rPr>
                <a:t>312</a:t>
              </a:r>
              <a:endParaRPr lang="en-US" sz="900" kern="1200" dirty="0">
                <a:latin typeface="Arial"/>
                <a:cs typeface="Arial"/>
              </a:endParaRPr>
            </a:p>
          </p:txBody>
        </p:sp>
        <p:sp>
          <p:nvSpPr>
            <p:cNvPr id="25" name="TextBox 24"/>
            <p:cNvSpPr txBox="1"/>
            <p:nvPr/>
          </p:nvSpPr>
          <p:spPr>
            <a:xfrm>
              <a:off x="8348198" y="2914557"/>
              <a:ext cx="300556" cy="138499"/>
            </a:xfrm>
            <a:prstGeom prst="rect">
              <a:avLst/>
            </a:prstGeom>
            <a:noFill/>
          </p:spPr>
          <p:txBody>
            <a:bodyPr wrap="square" lIns="0" tIns="0" rIns="0" bIns="0" rtlCol="0">
              <a:spAutoFit/>
            </a:bodyPr>
            <a:lstStyle/>
            <a:p>
              <a:r>
                <a:rPr lang="en-US" sz="900" kern="1200" dirty="0" smtClean="0">
                  <a:latin typeface="Arial"/>
                  <a:cs typeface="Arial"/>
                </a:rPr>
                <a:t>318</a:t>
              </a:r>
            </a:p>
          </p:txBody>
        </p:sp>
        <p:sp>
          <p:nvSpPr>
            <p:cNvPr id="26" name="TextBox 25"/>
            <p:cNvSpPr txBox="1"/>
            <p:nvPr/>
          </p:nvSpPr>
          <p:spPr>
            <a:xfrm>
              <a:off x="8348198" y="2711578"/>
              <a:ext cx="300556" cy="138499"/>
            </a:xfrm>
            <a:prstGeom prst="rect">
              <a:avLst/>
            </a:prstGeom>
            <a:noFill/>
          </p:spPr>
          <p:txBody>
            <a:bodyPr wrap="square" lIns="0" tIns="0" rIns="0" bIns="0" rtlCol="0">
              <a:spAutoFit/>
            </a:bodyPr>
            <a:lstStyle/>
            <a:p>
              <a:r>
                <a:rPr lang="en-US" sz="900" kern="1200" dirty="0" smtClean="0">
                  <a:latin typeface="Arial"/>
                  <a:cs typeface="Arial"/>
                </a:rPr>
                <a:t>324</a:t>
              </a:r>
              <a:endParaRPr lang="en-US" sz="900" kern="1200" dirty="0">
                <a:latin typeface="Arial"/>
                <a:cs typeface="Arial"/>
              </a:endParaRPr>
            </a:p>
          </p:txBody>
        </p:sp>
        <p:sp>
          <p:nvSpPr>
            <p:cNvPr id="27" name="TextBox 26"/>
            <p:cNvSpPr txBox="1"/>
            <p:nvPr/>
          </p:nvSpPr>
          <p:spPr>
            <a:xfrm>
              <a:off x="8348198" y="2507919"/>
              <a:ext cx="300556" cy="138499"/>
            </a:xfrm>
            <a:prstGeom prst="rect">
              <a:avLst/>
            </a:prstGeom>
            <a:noFill/>
          </p:spPr>
          <p:txBody>
            <a:bodyPr wrap="square" lIns="0" tIns="0" rIns="0" bIns="0" rtlCol="0">
              <a:spAutoFit/>
            </a:bodyPr>
            <a:lstStyle/>
            <a:p>
              <a:r>
                <a:rPr lang="en-US" sz="900" kern="1200" dirty="0" smtClean="0">
                  <a:latin typeface="Arial"/>
                  <a:cs typeface="Arial"/>
                </a:rPr>
                <a:t>330</a:t>
              </a:r>
              <a:endParaRPr lang="en-US" sz="900" kern="1200" dirty="0">
                <a:latin typeface="Arial"/>
                <a:cs typeface="Arial"/>
              </a:endParaRPr>
            </a:p>
          </p:txBody>
        </p:sp>
        <p:sp>
          <p:nvSpPr>
            <p:cNvPr id="28" name="TextBox 27"/>
            <p:cNvSpPr txBox="1"/>
            <p:nvPr/>
          </p:nvSpPr>
          <p:spPr>
            <a:xfrm>
              <a:off x="8348198" y="2307726"/>
              <a:ext cx="300556" cy="138499"/>
            </a:xfrm>
            <a:prstGeom prst="rect">
              <a:avLst/>
            </a:prstGeom>
            <a:noFill/>
          </p:spPr>
          <p:txBody>
            <a:bodyPr wrap="square" lIns="0" tIns="0" rIns="0" bIns="0" rtlCol="0">
              <a:spAutoFit/>
            </a:bodyPr>
            <a:lstStyle/>
            <a:p>
              <a:r>
                <a:rPr lang="en-US" sz="900" kern="1200" dirty="0" smtClean="0">
                  <a:latin typeface="Arial"/>
                  <a:cs typeface="Arial"/>
                </a:rPr>
                <a:t>336</a:t>
              </a:r>
              <a:endParaRPr lang="en-US" sz="900" kern="1200" dirty="0">
                <a:latin typeface="Arial"/>
                <a:cs typeface="Arial"/>
              </a:endParaRPr>
            </a:p>
          </p:txBody>
        </p:sp>
        <p:sp>
          <p:nvSpPr>
            <p:cNvPr id="29" name="TextBox 28"/>
            <p:cNvSpPr txBox="1"/>
            <p:nvPr/>
          </p:nvSpPr>
          <p:spPr>
            <a:xfrm>
              <a:off x="8348198" y="2111757"/>
              <a:ext cx="300556" cy="138499"/>
            </a:xfrm>
            <a:prstGeom prst="rect">
              <a:avLst/>
            </a:prstGeom>
            <a:noFill/>
          </p:spPr>
          <p:txBody>
            <a:bodyPr wrap="square" lIns="0" tIns="0" rIns="0" bIns="0" rtlCol="0">
              <a:spAutoFit/>
            </a:bodyPr>
            <a:lstStyle/>
            <a:p>
              <a:r>
                <a:rPr lang="en-US" sz="900" kern="1200" dirty="0" smtClean="0">
                  <a:latin typeface="Arial"/>
                  <a:cs typeface="Arial"/>
                </a:rPr>
                <a:t>342</a:t>
              </a:r>
              <a:endParaRPr lang="en-US" sz="900" kern="1200" dirty="0">
                <a:latin typeface="Arial"/>
                <a:cs typeface="Arial"/>
              </a:endParaRPr>
            </a:p>
          </p:txBody>
        </p:sp>
        <p:sp>
          <p:nvSpPr>
            <p:cNvPr id="31" name="TextBox 30"/>
            <p:cNvSpPr txBox="1"/>
            <p:nvPr/>
          </p:nvSpPr>
          <p:spPr>
            <a:xfrm>
              <a:off x="8348198" y="1904180"/>
              <a:ext cx="300556" cy="138499"/>
            </a:xfrm>
            <a:prstGeom prst="rect">
              <a:avLst/>
            </a:prstGeom>
            <a:noFill/>
          </p:spPr>
          <p:txBody>
            <a:bodyPr wrap="square" lIns="0" tIns="0" rIns="0" bIns="0" rtlCol="0">
              <a:spAutoFit/>
            </a:bodyPr>
            <a:lstStyle/>
            <a:p>
              <a:r>
                <a:rPr lang="en-US" sz="900" kern="1200" dirty="0" smtClean="0">
                  <a:latin typeface="Arial"/>
                  <a:cs typeface="Arial"/>
                </a:rPr>
                <a:t>348</a:t>
              </a:r>
              <a:endParaRPr lang="en-US" sz="900" kern="1200" dirty="0">
                <a:latin typeface="Arial"/>
                <a:cs typeface="Arial"/>
              </a:endParaRPr>
            </a:p>
          </p:txBody>
        </p:sp>
        <p:sp>
          <p:nvSpPr>
            <p:cNvPr id="32" name="TextBox 31"/>
            <p:cNvSpPr txBox="1"/>
            <p:nvPr/>
          </p:nvSpPr>
          <p:spPr>
            <a:xfrm>
              <a:off x="8348198" y="1702328"/>
              <a:ext cx="300556" cy="138499"/>
            </a:xfrm>
            <a:prstGeom prst="rect">
              <a:avLst/>
            </a:prstGeom>
            <a:noFill/>
          </p:spPr>
          <p:txBody>
            <a:bodyPr wrap="square" lIns="0" tIns="0" rIns="0" bIns="0" rtlCol="0">
              <a:spAutoFit/>
            </a:bodyPr>
            <a:lstStyle/>
            <a:p>
              <a:r>
                <a:rPr lang="en-US" sz="900" kern="1200" dirty="0" smtClean="0">
                  <a:latin typeface="Arial"/>
                  <a:cs typeface="Arial"/>
                </a:rPr>
                <a:t>354</a:t>
              </a:r>
              <a:endParaRPr lang="en-US" sz="900" kern="1200" dirty="0">
                <a:latin typeface="Arial"/>
                <a:cs typeface="Arial"/>
              </a:endParaRPr>
            </a:p>
          </p:txBody>
        </p:sp>
        <p:sp>
          <p:nvSpPr>
            <p:cNvPr id="33" name="TextBox 32"/>
            <p:cNvSpPr txBox="1"/>
            <p:nvPr/>
          </p:nvSpPr>
          <p:spPr>
            <a:xfrm>
              <a:off x="8348198" y="1499369"/>
              <a:ext cx="300556" cy="138499"/>
            </a:xfrm>
            <a:prstGeom prst="rect">
              <a:avLst/>
            </a:prstGeom>
            <a:noFill/>
          </p:spPr>
          <p:txBody>
            <a:bodyPr wrap="square" lIns="0" tIns="0" rIns="0" bIns="0" rtlCol="0">
              <a:spAutoFit/>
            </a:bodyPr>
            <a:lstStyle/>
            <a:p>
              <a:r>
                <a:rPr lang="en-US" sz="900" kern="1200" dirty="0" smtClean="0">
                  <a:latin typeface="Arial"/>
                  <a:cs typeface="Arial"/>
                </a:rPr>
                <a:t>360</a:t>
              </a:r>
              <a:endParaRPr lang="en-US" sz="900" kern="1200" dirty="0">
                <a:latin typeface="Arial"/>
                <a:cs typeface="Arial"/>
              </a:endParaRPr>
            </a:p>
          </p:txBody>
        </p:sp>
        <p:sp>
          <p:nvSpPr>
            <p:cNvPr id="35" name="TextBox 34"/>
            <p:cNvSpPr txBox="1"/>
            <p:nvPr/>
          </p:nvSpPr>
          <p:spPr>
            <a:xfrm>
              <a:off x="8348198" y="1297522"/>
              <a:ext cx="300556" cy="138499"/>
            </a:xfrm>
            <a:prstGeom prst="rect">
              <a:avLst/>
            </a:prstGeom>
            <a:noFill/>
          </p:spPr>
          <p:txBody>
            <a:bodyPr wrap="square" lIns="0" tIns="0" rIns="0" bIns="0" rtlCol="0">
              <a:spAutoFit/>
            </a:bodyPr>
            <a:lstStyle/>
            <a:p>
              <a:r>
                <a:rPr lang="en-US" sz="900" kern="1200" dirty="0" smtClean="0">
                  <a:latin typeface="Arial"/>
                  <a:cs typeface="Arial"/>
                </a:rPr>
                <a:t>366</a:t>
              </a:r>
              <a:endParaRPr lang="en-US" sz="900" kern="1200" dirty="0">
                <a:latin typeface="Arial"/>
                <a:cs typeface="Arial"/>
              </a:endParaRPr>
            </a:p>
          </p:txBody>
        </p:sp>
        <p:sp>
          <p:nvSpPr>
            <p:cNvPr id="36" name="TextBox 35"/>
            <p:cNvSpPr txBox="1"/>
            <p:nvPr/>
          </p:nvSpPr>
          <p:spPr>
            <a:xfrm>
              <a:off x="8348198" y="1095849"/>
              <a:ext cx="300556" cy="138499"/>
            </a:xfrm>
            <a:prstGeom prst="rect">
              <a:avLst/>
            </a:prstGeom>
            <a:noFill/>
          </p:spPr>
          <p:txBody>
            <a:bodyPr wrap="square" lIns="0" tIns="0" rIns="0" bIns="0" rtlCol="0">
              <a:spAutoFit/>
            </a:bodyPr>
            <a:lstStyle/>
            <a:p>
              <a:r>
                <a:rPr lang="en-US" sz="900" kern="1200" dirty="0" smtClean="0">
                  <a:latin typeface="Arial"/>
                  <a:cs typeface="Arial"/>
                </a:rPr>
                <a:t>372</a:t>
              </a:r>
              <a:endParaRPr lang="en-US" sz="900" kern="1200" dirty="0">
                <a:latin typeface="Arial"/>
                <a:cs typeface="Arial"/>
              </a:endParaRPr>
            </a:p>
          </p:txBody>
        </p:sp>
        <p:sp>
          <p:nvSpPr>
            <p:cNvPr id="37" name="TextBox 36"/>
            <p:cNvSpPr txBox="1"/>
            <p:nvPr/>
          </p:nvSpPr>
          <p:spPr>
            <a:xfrm>
              <a:off x="8348198" y="891388"/>
              <a:ext cx="300556" cy="138499"/>
            </a:xfrm>
            <a:prstGeom prst="rect">
              <a:avLst/>
            </a:prstGeom>
            <a:noFill/>
          </p:spPr>
          <p:txBody>
            <a:bodyPr wrap="square" lIns="0" tIns="0" rIns="0" bIns="0" rtlCol="0">
              <a:spAutoFit/>
            </a:bodyPr>
            <a:lstStyle/>
            <a:p>
              <a:r>
                <a:rPr lang="en-US" sz="900" kern="1200" dirty="0">
                  <a:latin typeface="Arial"/>
                  <a:cs typeface="Arial"/>
                </a:rPr>
                <a:t>3</a:t>
              </a:r>
              <a:r>
                <a:rPr lang="en-US" sz="900" kern="1200" dirty="0" smtClean="0">
                  <a:latin typeface="Arial"/>
                  <a:cs typeface="Arial"/>
                </a:rPr>
                <a:t>78</a:t>
              </a:r>
              <a:endParaRPr lang="en-US" sz="900" kern="1200" dirty="0">
                <a:latin typeface="Arial"/>
                <a:cs typeface="Arial"/>
              </a:endParaRPr>
            </a:p>
          </p:txBody>
        </p:sp>
        <p:sp>
          <p:nvSpPr>
            <p:cNvPr id="40" name="TextBox 39"/>
            <p:cNvSpPr txBox="1"/>
            <p:nvPr/>
          </p:nvSpPr>
          <p:spPr>
            <a:xfrm>
              <a:off x="8348198" y="4727818"/>
              <a:ext cx="300556" cy="138499"/>
            </a:xfrm>
            <a:prstGeom prst="rect">
              <a:avLst/>
            </a:prstGeom>
            <a:noFill/>
          </p:spPr>
          <p:txBody>
            <a:bodyPr wrap="square" lIns="0" tIns="0" rIns="0" bIns="0" rtlCol="0">
              <a:spAutoFit/>
            </a:bodyPr>
            <a:lstStyle/>
            <a:p>
              <a:r>
                <a:rPr lang="en-US" sz="900" kern="1200" dirty="0" smtClean="0">
                  <a:latin typeface="Arial"/>
                  <a:cs typeface="Arial"/>
                </a:rPr>
                <a:t>264</a:t>
              </a:r>
              <a:endParaRPr lang="en-US" sz="900" kern="1200" dirty="0">
                <a:latin typeface="Arial"/>
                <a:cs typeface="Arial"/>
              </a:endParaRPr>
            </a:p>
          </p:txBody>
        </p:sp>
        <p:sp>
          <p:nvSpPr>
            <p:cNvPr id="41" name="TextBox 40"/>
            <p:cNvSpPr txBox="1"/>
            <p:nvPr/>
          </p:nvSpPr>
          <p:spPr>
            <a:xfrm>
              <a:off x="8348198" y="4928660"/>
              <a:ext cx="300556" cy="138499"/>
            </a:xfrm>
            <a:prstGeom prst="rect">
              <a:avLst/>
            </a:prstGeom>
            <a:noFill/>
          </p:spPr>
          <p:txBody>
            <a:bodyPr wrap="square" lIns="0" tIns="0" rIns="0" bIns="0" rtlCol="0">
              <a:spAutoFit/>
            </a:bodyPr>
            <a:lstStyle/>
            <a:p>
              <a:r>
                <a:rPr lang="en-US" sz="900" kern="1200" dirty="0" smtClean="0">
                  <a:latin typeface="Arial"/>
                  <a:cs typeface="Arial"/>
                </a:rPr>
                <a:t>258</a:t>
              </a:r>
              <a:endParaRPr lang="en-US" sz="900" kern="1200" dirty="0">
                <a:latin typeface="Arial"/>
                <a:cs typeface="Arial"/>
              </a:endParaRPr>
            </a:p>
          </p:txBody>
        </p:sp>
        <p:sp>
          <p:nvSpPr>
            <p:cNvPr id="42" name="TextBox 41"/>
            <p:cNvSpPr txBox="1"/>
            <p:nvPr/>
          </p:nvSpPr>
          <p:spPr>
            <a:xfrm>
              <a:off x="8348198" y="5130640"/>
              <a:ext cx="300556" cy="138499"/>
            </a:xfrm>
            <a:prstGeom prst="rect">
              <a:avLst/>
            </a:prstGeom>
            <a:noFill/>
          </p:spPr>
          <p:txBody>
            <a:bodyPr wrap="square" lIns="0" tIns="0" rIns="0" bIns="0" rtlCol="0">
              <a:spAutoFit/>
            </a:bodyPr>
            <a:lstStyle/>
            <a:p>
              <a:r>
                <a:rPr lang="en-US" sz="900" kern="1200" dirty="0" smtClean="0">
                  <a:latin typeface="Arial"/>
                  <a:cs typeface="Arial"/>
                </a:rPr>
                <a:t>252</a:t>
              </a:r>
              <a:endParaRPr lang="en-US" sz="900" kern="1200" dirty="0">
                <a:latin typeface="Arial"/>
                <a:cs typeface="Arial"/>
              </a:endParaRPr>
            </a:p>
          </p:txBody>
        </p:sp>
        <p:sp>
          <p:nvSpPr>
            <p:cNvPr id="43" name="TextBox 42"/>
            <p:cNvSpPr txBox="1"/>
            <p:nvPr/>
          </p:nvSpPr>
          <p:spPr>
            <a:xfrm>
              <a:off x="8196612" y="5300534"/>
              <a:ext cx="396333" cy="138499"/>
            </a:xfrm>
            <a:prstGeom prst="rect">
              <a:avLst/>
            </a:prstGeom>
            <a:noFill/>
          </p:spPr>
          <p:txBody>
            <a:bodyPr wrap="square" lIns="0" tIns="0" rIns="0" bIns="0" rtlCol="0">
              <a:spAutoFit/>
            </a:bodyPr>
            <a:lstStyle/>
            <a:p>
              <a:r>
                <a:rPr lang="en-US" sz="900" kern="1200" dirty="0" smtClean="0">
                  <a:latin typeface="Arial"/>
                  <a:cs typeface="Arial"/>
                </a:rPr>
                <a:t>(K</a:t>
              </a:r>
              <a:r>
                <a:rPr lang="en-US" sz="900" kern="1200" dirty="0">
                  <a:latin typeface="Arial"/>
                  <a:cs typeface="Arial"/>
                </a:rPr>
                <a:t>)</a:t>
              </a:r>
            </a:p>
          </p:txBody>
        </p:sp>
      </p:grpSp>
      <p:sp>
        <p:nvSpPr>
          <p:cNvPr id="79" name="Rectangle 78"/>
          <p:cNvSpPr/>
          <p:nvPr/>
        </p:nvSpPr>
        <p:spPr>
          <a:xfrm>
            <a:off x="1592641" y="3996825"/>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0" name="Straight Arrow Connector 79"/>
          <p:cNvCxnSpPr/>
          <p:nvPr/>
        </p:nvCxnSpPr>
        <p:spPr>
          <a:xfrm flipV="1">
            <a:off x="2420475" y="3656733"/>
            <a:ext cx="536747" cy="467837"/>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3387378" y="5045819"/>
            <a:ext cx="560573" cy="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2611935" y="4585753"/>
            <a:ext cx="905692" cy="769441"/>
          </a:xfrm>
          <a:prstGeom prst="rect">
            <a:avLst/>
          </a:prstGeom>
          <a:noFill/>
        </p:spPr>
        <p:txBody>
          <a:bodyPr wrap="none" lIns="91440" tIns="45720" rIns="91440" bIns="45720">
            <a:spAutoFit/>
          </a:bodyPr>
          <a:lstStyle/>
          <a:p>
            <a:pPr algn="ctr"/>
            <a:r>
              <a:rPr lang="en-US" sz="44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8" name="Rectangle 117"/>
          <p:cNvSpPr/>
          <p:nvPr/>
        </p:nvSpPr>
        <p:spPr>
          <a:xfrm>
            <a:off x="7032115" y="2716727"/>
            <a:ext cx="50526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A</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19" name="Rectangle 118"/>
          <p:cNvSpPr/>
          <p:nvPr/>
        </p:nvSpPr>
        <p:spPr>
          <a:xfrm>
            <a:off x="6408821" y="723339"/>
            <a:ext cx="430652" cy="523220"/>
          </a:xfrm>
          <a:prstGeom prst="rect">
            <a:avLst/>
          </a:prstGeom>
          <a:noFill/>
        </p:spPr>
        <p:txBody>
          <a:bodyPr wrap="none" lIns="91440" tIns="45720" rIns="91440" bIns="45720">
            <a:spAutoFit/>
          </a:bodyPr>
          <a:lstStyle/>
          <a:p>
            <a:pPr algn="ct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22" name="TextBox 121"/>
          <p:cNvSpPr txBox="1"/>
          <p:nvPr/>
        </p:nvSpPr>
        <p:spPr>
          <a:xfrm>
            <a:off x="5089079" y="5293757"/>
            <a:ext cx="452305" cy="400110"/>
          </a:xfrm>
          <a:prstGeom prst="rect">
            <a:avLst/>
          </a:prstGeom>
          <a:noFill/>
        </p:spPr>
        <p:txBody>
          <a:bodyPr wrap="square" rtlCol="0" anchor="t">
            <a:spAutoFit/>
          </a:bodyPr>
          <a:lstStyle/>
          <a:p>
            <a:pPr algn="ctr"/>
            <a:r>
              <a:rPr lang="en-US" sz="2000" b="1" dirty="0">
                <a:latin typeface="Arial"/>
                <a:cs typeface="Arial"/>
              </a:rPr>
              <a:t>A</a:t>
            </a:r>
            <a:r>
              <a:rPr lang="en-US" sz="2000" b="1" dirty="0" smtClean="0">
                <a:latin typeface="Arial"/>
                <a:cs typeface="Arial"/>
              </a:rPr>
              <a:t>’</a:t>
            </a:r>
            <a:endParaRPr lang="en-US" sz="2400" dirty="0">
              <a:latin typeface="Arial"/>
              <a:cs typeface="Arial"/>
            </a:endParaRPr>
          </a:p>
        </p:txBody>
      </p:sp>
      <p:sp>
        <p:nvSpPr>
          <p:cNvPr id="123" name="TextBox 122"/>
          <p:cNvSpPr txBox="1"/>
          <p:nvPr/>
        </p:nvSpPr>
        <p:spPr>
          <a:xfrm>
            <a:off x="751805" y="5293757"/>
            <a:ext cx="377128" cy="400110"/>
          </a:xfrm>
          <a:prstGeom prst="rect">
            <a:avLst/>
          </a:prstGeom>
          <a:noFill/>
        </p:spPr>
        <p:txBody>
          <a:bodyPr wrap="square" rtlCol="0" anchor="t">
            <a:spAutoFit/>
          </a:bodyPr>
          <a:lstStyle/>
          <a:p>
            <a:pPr algn="ctr"/>
            <a:r>
              <a:rPr lang="en-US" sz="2000" b="1" dirty="0">
                <a:latin typeface="Arial"/>
                <a:cs typeface="Arial"/>
              </a:rPr>
              <a:t>A</a:t>
            </a:r>
            <a:endParaRPr lang="en-US" sz="2400" b="1" dirty="0">
              <a:latin typeface="Arial"/>
              <a:cs typeface="Arial"/>
            </a:endParaRPr>
          </a:p>
        </p:txBody>
      </p:sp>
      <p:sp>
        <p:nvSpPr>
          <p:cNvPr id="124" name="TextBox 123"/>
          <p:cNvSpPr txBox="1"/>
          <p:nvPr/>
        </p:nvSpPr>
        <p:spPr>
          <a:xfrm>
            <a:off x="952351" y="83216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125" name="TextBox 124"/>
          <p:cNvSpPr txBox="1"/>
          <p:nvPr/>
        </p:nvSpPr>
        <p:spPr>
          <a:xfrm>
            <a:off x="5492880" y="83634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26" name="TextBox 125"/>
          <p:cNvSpPr txBox="1"/>
          <p:nvPr/>
        </p:nvSpPr>
        <p:spPr>
          <a:xfrm>
            <a:off x="5494682" y="316648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(c)</a:t>
            </a:r>
            <a:endParaRPr lang="en-US" sz="1600" dirty="0">
              <a:latin typeface="Arial"/>
              <a:cs typeface="Arial"/>
            </a:endParaRPr>
          </a:p>
        </p:txBody>
      </p:sp>
      <p:sp>
        <p:nvSpPr>
          <p:cNvPr id="104" name="Rectangle 103"/>
          <p:cNvSpPr/>
          <p:nvPr/>
        </p:nvSpPr>
        <p:spPr>
          <a:xfrm>
            <a:off x="7035587" y="5030526"/>
            <a:ext cx="50526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A</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07" name="Rectangle 106"/>
          <p:cNvSpPr/>
          <p:nvPr/>
        </p:nvSpPr>
        <p:spPr>
          <a:xfrm>
            <a:off x="6412293" y="3037138"/>
            <a:ext cx="430652" cy="523220"/>
          </a:xfrm>
          <a:prstGeom prst="rect">
            <a:avLst/>
          </a:prstGeom>
          <a:noFill/>
        </p:spPr>
        <p:txBody>
          <a:bodyPr wrap="none" lIns="91440" tIns="45720" rIns="91440" bIns="45720">
            <a:spAutoFit/>
          </a:bodyPr>
          <a:lstStyle/>
          <a:p>
            <a:pPr algn="ct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cxnSp>
        <p:nvCxnSpPr>
          <p:cNvPr id="113" name="Straight Arrow Connector 112"/>
          <p:cNvCxnSpPr/>
          <p:nvPr/>
        </p:nvCxnSpPr>
        <p:spPr>
          <a:xfrm flipH="1">
            <a:off x="6933642" y="1585776"/>
            <a:ext cx="254555" cy="375434"/>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a:off x="6591681" y="4425813"/>
            <a:ext cx="341961" cy="159788"/>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7" name="Rectangle 126"/>
          <p:cNvSpPr/>
          <p:nvPr/>
        </p:nvSpPr>
        <p:spPr>
          <a:xfrm>
            <a:off x="5990108" y="4076478"/>
            <a:ext cx="709048"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28" name="Rectangle 127"/>
          <p:cNvSpPr/>
          <p:nvPr/>
        </p:nvSpPr>
        <p:spPr>
          <a:xfrm>
            <a:off x="6800704" y="1098693"/>
            <a:ext cx="982761"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69" name="Group 68"/>
          <p:cNvGrpSpPr/>
          <p:nvPr/>
        </p:nvGrpSpPr>
        <p:grpSpPr>
          <a:xfrm>
            <a:off x="-69633" y="797723"/>
            <a:ext cx="491997" cy="4612815"/>
            <a:chOff x="-69633" y="797723"/>
            <a:chExt cx="491997" cy="4612815"/>
          </a:xfrm>
        </p:grpSpPr>
        <p:sp>
          <p:nvSpPr>
            <p:cNvPr id="92" name="TextBox 91"/>
            <p:cNvSpPr txBox="1"/>
            <p:nvPr/>
          </p:nvSpPr>
          <p:spPr>
            <a:xfrm>
              <a:off x="-69633" y="3713115"/>
              <a:ext cx="300556" cy="138499"/>
            </a:xfrm>
            <a:prstGeom prst="rect">
              <a:avLst/>
            </a:prstGeom>
            <a:noFill/>
          </p:spPr>
          <p:txBody>
            <a:bodyPr wrap="square" lIns="0" tIns="0" rIns="0" bIns="0" rtlCol="0">
              <a:spAutoFit/>
            </a:bodyPr>
            <a:lstStyle/>
            <a:p>
              <a:pPr algn="r"/>
              <a:r>
                <a:rPr lang="en-US" sz="900" dirty="0" smtClean="0">
                  <a:latin typeface="Arial"/>
                  <a:cs typeface="Arial"/>
                </a:rPr>
                <a:t>1.5</a:t>
              </a:r>
              <a:endParaRPr lang="en-US" sz="1000" dirty="0">
                <a:latin typeface="Arial"/>
                <a:cs typeface="Arial"/>
              </a:endParaRPr>
            </a:p>
          </p:txBody>
        </p:sp>
        <p:sp>
          <p:nvSpPr>
            <p:cNvPr id="93" name="TextBox 92"/>
            <p:cNvSpPr txBox="1"/>
            <p:nvPr/>
          </p:nvSpPr>
          <p:spPr>
            <a:xfrm>
              <a:off x="-65201" y="3343691"/>
              <a:ext cx="300556" cy="138499"/>
            </a:xfrm>
            <a:prstGeom prst="rect">
              <a:avLst/>
            </a:prstGeom>
            <a:noFill/>
          </p:spPr>
          <p:txBody>
            <a:bodyPr wrap="square" lIns="0" tIns="0" rIns="0" bIns="0" rtlCol="0">
              <a:spAutoFit/>
            </a:bodyPr>
            <a:lstStyle/>
            <a:p>
              <a:pPr algn="r"/>
              <a:r>
                <a:rPr lang="en-US" sz="900" dirty="0" smtClean="0">
                  <a:latin typeface="Arial"/>
                  <a:cs typeface="Arial"/>
                </a:rPr>
                <a:t>2</a:t>
              </a:r>
              <a:endParaRPr lang="en-US" sz="1000" dirty="0">
                <a:latin typeface="Arial"/>
                <a:cs typeface="Arial"/>
              </a:endParaRPr>
            </a:p>
          </p:txBody>
        </p:sp>
        <p:sp>
          <p:nvSpPr>
            <p:cNvPr id="94" name="TextBox 93"/>
            <p:cNvSpPr txBox="1"/>
            <p:nvPr/>
          </p:nvSpPr>
          <p:spPr>
            <a:xfrm>
              <a:off x="-69633" y="2972680"/>
              <a:ext cx="300556" cy="138499"/>
            </a:xfrm>
            <a:prstGeom prst="rect">
              <a:avLst/>
            </a:prstGeom>
            <a:noFill/>
          </p:spPr>
          <p:txBody>
            <a:bodyPr wrap="square" lIns="0" tIns="0" rIns="0" bIns="0" rtlCol="0">
              <a:spAutoFit/>
            </a:bodyPr>
            <a:lstStyle/>
            <a:p>
              <a:pPr algn="r"/>
              <a:r>
                <a:rPr lang="en-US" sz="900" dirty="0" smtClean="0">
                  <a:latin typeface="Arial"/>
                  <a:cs typeface="Arial"/>
                </a:rPr>
                <a:t>3</a:t>
              </a:r>
              <a:endParaRPr lang="en-US" sz="1000" dirty="0">
                <a:latin typeface="Arial"/>
                <a:cs typeface="Arial"/>
              </a:endParaRPr>
            </a:p>
          </p:txBody>
        </p:sp>
        <p:sp>
          <p:nvSpPr>
            <p:cNvPr id="95" name="TextBox 94"/>
            <p:cNvSpPr txBox="1"/>
            <p:nvPr/>
          </p:nvSpPr>
          <p:spPr>
            <a:xfrm>
              <a:off x="-69633" y="2599656"/>
              <a:ext cx="300556" cy="138499"/>
            </a:xfrm>
            <a:prstGeom prst="rect">
              <a:avLst/>
            </a:prstGeom>
            <a:noFill/>
          </p:spPr>
          <p:txBody>
            <a:bodyPr wrap="square" lIns="0" tIns="0" rIns="0" bIns="0" rtlCol="0">
              <a:spAutoFit/>
            </a:bodyPr>
            <a:lstStyle/>
            <a:p>
              <a:pPr algn="r"/>
              <a:r>
                <a:rPr lang="en-US" sz="900" dirty="0" smtClean="0">
                  <a:latin typeface="Arial"/>
                  <a:cs typeface="Arial"/>
                </a:rPr>
                <a:t>4</a:t>
              </a:r>
              <a:endParaRPr lang="en-US" sz="1000" dirty="0">
                <a:latin typeface="Arial"/>
                <a:cs typeface="Arial"/>
              </a:endParaRPr>
            </a:p>
          </p:txBody>
        </p:sp>
        <p:sp>
          <p:nvSpPr>
            <p:cNvPr id="96" name="TextBox 95"/>
            <p:cNvSpPr txBox="1"/>
            <p:nvPr/>
          </p:nvSpPr>
          <p:spPr>
            <a:xfrm>
              <a:off x="-65201" y="2227069"/>
              <a:ext cx="300556" cy="138499"/>
            </a:xfrm>
            <a:prstGeom prst="rect">
              <a:avLst/>
            </a:prstGeom>
            <a:noFill/>
          </p:spPr>
          <p:txBody>
            <a:bodyPr wrap="square" lIns="0" tIns="0" rIns="0" bIns="0" rtlCol="0">
              <a:spAutoFit/>
            </a:bodyPr>
            <a:lstStyle/>
            <a:p>
              <a:pPr algn="r"/>
              <a:r>
                <a:rPr lang="en-US" sz="900" dirty="0">
                  <a:latin typeface="Arial"/>
                  <a:cs typeface="Arial"/>
                </a:rPr>
                <a:t>6</a:t>
              </a:r>
              <a:endParaRPr lang="en-US" sz="1000" dirty="0">
                <a:latin typeface="Arial"/>
                <a:cs typeface="Arial"/>
              </a:endParaRPr>
            </a:p>
          </p:txBody>
        </p:sp>
        <p:sp>
          <p:nvSpPr>
            <p:cNvPr id="97" name="TextBox 96"/>
            <p:cNvSpPr txBox="1"/>
            <p:nvPr/>
          </p:nvSpPr>
          <p:spPr>
            <a:xfrm>
              <a:off x="-65201" y="1858734"/>
              <a:ext cx="300556" cy="138499"/>
            </a:xfrm>
            <a:prstGeom prst="rect">
              <a:avLst/>
            </a:prstGeom>
            <a:noFill/>
          </p:spPr>
          <p:txBody>
            <a:bodyPr wrap="square" lIns="0" tIns="0" rIns="0" bIns="0" rtlCol="0">
              <a:spAutoFit/>
            </a:bodyPr>
            <a:lstStyle/>
            <a:p>
              <a:pPr algn="r"/>
              <a:r>
                <a:rPr lang="en-US" sz="900" dirty="0" smtClean="0">
                  <a:latin typeface="Arial"/>
                  <a:cs typeface="Arial"/>
                </a:rPr>
                <a:t>8</a:t>
              </a:r>
              <a:endParaRPr lang="en-US" sz="1000" dirty="0">
                <a:latin typeface="Arial"/>
                <a:cs typeface="Arial"/>
              </a:endParaRPr>
            </a:p>
          </p:txBody>
        </p:sp>
        <p:sp>
          <p:nvSpPr>
            <p:cNvPr id="98" name="TextBox 97"/>
            <p:cNvSpPr txBox="1"/>
            <p:nvPr/>
          </p:nvSpPr>
          <p:spPr>
            <a:xfrm>
              <a:off x="-65201" y="1109181"/>
              <a:ext cx="300556" cy="138499"/>
            </a:xfrm>
            <a:prstGeom prst="rect">
              <a:avLst/>
            </a:prstGeom>
            <a:noFill/>
          </p:spPr>
          <p:txBody>
            <a:bodyPr wrap="square" lIns="0" tIns="0" rIns="0" bIns="0" rtlCol="0">
              <a:spAutoFit/>
            </a:bodyPr>
            <a:lstStyle/>
            <a:p>
              <a:pPr algn="r"/>
              <a:r>
                <a:rPr lang="en-US" sz="900" dirty="0" smtClean="0">
                  <a:latin typeface="Arial"/>
                  <a:cs typeface="Arial"/>
                </a:rPr>
                <a:t>12</a:t>
              </a:r>
              <a:endParaRPr lang="en-US" sz="1000" dirty="0">
                <a:latin typeface="Arial"/>
                <a:cs typeface="Arial"/>
              </a:endParaRPr>
            </a:p>
          </p:txBody>
        </p:sp>
        <p:sp>
          <p:nvSpPr>
            <p:cNvPr id="99" name="TextBox 98"/>
            <p:cNvSpPr txBox="1"/>
            <p:nvPr/>
          </p:nvSpPr>
          <p:spPr>
            <a:xfrm>
              <a:off x="-65201" y="1481987"/>
              <a:ext cx="300556" cy="138499"/>
            </a:xfrm>
            <a:prstGeom prst="rect">
              <a:avLst/>
            </a:prstGeom>
            <a:noFill/>
          </p:spPr>
          <p:txBody>
            <a:bodyPr wrap="square" lIns="0" tIns="0" rIns="0" bIns="0" rtlCol="0">
              <a:spAutoFit/>
            </a:bodyPr>
            <a:lstStyle/>
            <a:p>
              <a:pPr algn="r"/>
              <a:r>
                <a:rPr lang="en-US" sz="900" dirty="0" smtClean="0">
                  <a:latin typeface="Arial"/>
                  <a:cs typeface="Arial"/>
                </a:rPr>
                <a:t>10</a:t>
              </a:r>
              <a:endParaRPr lang="en-US" sz="1000" dirty="0">
                <a:latin typeface="Arial"/>
                <a:cs typeface="Arial"/>
              </a:endParaRPr>
            </a:p>
          </p:txBody>
        </p:sp>
        <p:sp>
          <p:nvSpPr>
            <p:cNvPr id="100" name="TextBox 99"/>
            <p:cNvSpPr txBox="1"/>
            <p:nvPr/>
          </p:nvSpPr>
          <p:spPr>
            <a:xfrm>
              <a:off x="-65201" y="4082624"/>
              <a:ext cx="300556" cy="138499"/>
            </a:xfrm>
            <a:prstGeom prst="rect">
              <a:avLst/>
            </a:prstGeom>
            <a:noFill/>
          </p:spPr>
          <p:txBody>
            <a:bodyPr wrap="square" lIns="0" tIns="0" rIns="0" bIns="0" rtlCol="0">
              <a:spAutoFit/>
            </a:bodyPr>
            <a:lstStyle/>
            <a:p>
              <a:pPr algn="r"/>
              <a:r>
                <a:rPr lang="en-US" sz="900" dirty="0" smtClean="0">
                  <a:latin typeface="Arial"/>
                  <a:cs typeface="Arial"/>
                </a:rPr>
                <a:t>1</a:t>
              </a:r>
              <a:endParaRPr lang="en-US" sz="1000" dirty="0">
                <a:latin typeface="Arial"/>
                <a:cs typeface="Arial"/>
              </a:endParaRPr>
            </a:p>
          </p:txBody>
        </p:sp>
        <p:sp>
          <p:nvSpPr>
            <p:cNvPr id="101" name="TextBox 100"/>
            <p:cNvSpPr txBox="1"/>
            <p:nvPr/>
          </p:nvSpPr>
          <p:spPr>
            <a:xfrm>
              <a:off x="-63905" y="4454341"/>
              <a:ext cx="300556" cy="138499"/>
            </a:xfrm>
            <a:prstGeom prst="rect">
              <a:avLst/>
            </a:prstGeom>
            <a:noFill/>
          </p:spPr>
          <p:txBody>
            <a:bodyPr wrap="square" lIns="0" tIns="0" rIns="0" bIns="0" rtlCol="0">
              <a:spAutoFit/>
            </a:bodyPr>
            <a:lstStyle/>
            <a:p>
              <a:pPr algn="r"/>
              <a:r>
                <a:rPr lang="en-US" sz="900" dirty="0" smtClean="0">
                  <a:latin typeface="Arial"/>
                  <a:cs typeface="Arial"/>
                </a:rPr>
                <a:t>0.5</a:t>
              </a:r>
              <a:endParaRPr lang="en-US" sz="1000" dirty="0">
                <a:latin typeface="Arial"/>
                <a:cs typeface="Arial"/>
              </a:endParaRPr>
            </a:p>
          </p:txBody>
        </p:sp>
        <p:sp>
          <p:nvSpPr>
            <p:cNvPr id="106" name="TextBox 105"/>
            <p:cNvSpPr txBox="1"/>
            <p:nvPr/>
          </p:nvSpPr>
          <p:spPr>
            <a:xfrm>
              <a:off x="22106" y="5272039"/>
              <a:ext cx="396333" cy="138499"/>
            </a:xfrm>
            <a:prstGeom prst="rect">
              <a:avLst/>
            </a:prstGeom>
            <a:noFill/>
          </p:spPr>
          <p:txBody>
            <a:bodyPr wrap="square" lIns="0" tIns="0" rIns="0" bIns="0" rtlCol="0">
              <a:spAutoFit/>
            </a:bodyPr>
            <a:lstStyle/>
            <a:p>
              <a:pPr algn="r"/>
              <a:r>
                <a:rPr lang="en-US" sz="900" kern="1200" dirty="0" smtClean="0">
                  <a:latin typeface="Arial"/>
                  <a:cs typeface="Arial"/>
                </a:rPr>
                <a:t>(PVU)</a:t>
              </a:r>
              <a:endParaRPr lang="en-US" sz="900" kern="1200" dirty="0">
                <a:latin typeface="Arial"/>
                <a:cs typeface="Arial"/>
              </a:endParaRPr>
            </a:p>
          </p:txBody>
        </p:sp>
        <p:pic>
          <p:nvPicPr>
            <p:cNvPr id="68" name="Picture 67" descr="era5_pv_cross_cfd_66N34.5E_78N34.5E_20110211_0300.png"/>
            <p:cNvPicPr>
              <a:picLocks/>
            </p:cNvPicPr>
            <p:nvPr/>
          </p:nvPicPr>
          <p:blipFill rotWithShape="1">
            <a:blip r:embed="rId5">
              <a:extLst>
                <a:ext uri="{28A0092B-C50C-407E-A947-70E740481C1C}">
                  <a14:useLocalDpi xmlns:a14="http://schemas.microsoft.com/office/drawing/2010/main" val="0"/>
                </a:ext>
              </a:extLst>
            </a:blip>
            <a:srcRect l="24412" t="95000" r="16743" b="2268"/>
            <a:stretch/>
          </p:blipFill>
          <p:spPr>
            <a:xfrm rot="16200000">
              <a:off x="-1895640" y="2951135"/>
              <a:ext cx="4471416" cy="164592"/>
            </a:xfrm>
            <a:prstGeom prst="rect">
              <a:avLst/>
            </a:prstGeom>
          </p:spPr>
        </p:pic>
        <p:sp>
          <p:nvSpPr>
            <p:cNvPr id="129" name="TextBox 128"/>
            <p:cNvSpPr txBox="1"/>
            <p:nvPr/>
          </p:nvSpPr>
          <p:spPr>
            <a:xfrm>
              <a:off x="-63905" y="4833185"/>
              <a:ext cx="300556" cy="138499"/>
            </a:xfrm>
            <a:prstGeom prst="rect">
              <a:avLst/>
            </a:prstGeom>
            <a:noFill/>
          </p:spPr>
          <p:txBody>
            <a:bodyPr wrap="square" lIns="0" tIns="0" rIns="0" bIns="0" rtlCol="0">
              <a:spAutoFit/>
            </a:bodyPr>
            <a:lstStyle/>
            <a:p>
              <a:pPr algn="r"/>
              <a:r>
                <a:rPr lang="en-US" sz="900" dirty="0" smtClean="0">
                  <a:latin typeface="Arial"/>
                  <a:cs typeface="Arial"/>
                </a:rPr>
                <a:t>0.25</a:t>
              </a:r>
              <a:endParaRPr lang="en-US" sz="1000" dirty="0">
                <a:latin typeface="Arial"/>
                <a:cs typeface="Arial"/>
              </a:endParaRPr>
            </a:p>
          </p:txBody>
        </p:sp>
      </p:grpSp>
      <p:grpSp>
        <p:nvGrpSpPr>
          <p:cNvPr id="130" name="Group 129"/>
          <p:cNvGrpSpPr/>
          <p:nvPr/>
        </p:nvGrpSpPr>
        <p:grpSpPr>
          <a:xfrm>
            <a:off x="8726741" y="856350"/>
            <a:ext cx="468318" cy="4471416"/>
            <a:chOff x="8726741" y="856350"/>
            <a:chExt cx="468318" cy="4471416"/>
          </a:xfrm>
        </p:grpSpPr>
        <p:sp>
          <p:nvSpPr>
            <p:cNvPr id="131" name="TextBox 130"/>
            <p:cNvSpPr txBox="1"/>
            <p:nvPr/>
          </p:nvSpPr>
          <p:spPr>
            <a:xfrm>
              <a:off x="8892625" y="4931835"/>
              <a:ext cx="300556" cy="138499"/>
            </a:xfrm>
            <a:prstGeom prst="rect">
              <a:avLst/>
            </a:prstGeom>
            <a:noFill/>
          </p:spPr>
          <p:txBody>
            <a:bodyPr wrap="square" lIns="0" tIns="0" rIns="0" bIns="0" rtlCol="0">
              <a:spAutoFit/>
            </a:bodyPr>
            <a:lstStyle/>
            <a:p>
              <a:r>
                <a:rPr lang="en-US" sz="900" dirty="0" smtClean="0">
                  <a:latin typeface="Arial"/>
                  <a:cs typeface="Arial"/>
                </a:rPr>
                <a:t>6</a:t>
              </a:r>
              <a:endParaRPr lang="en-US" sz="900" dirty="0">
                <a:latin typeface="Arial"/>
                <a:cs typeface="Arial"/>
              </a:endParaRPr>
            </a:p>
          </p:txBody>
        </p:sp>
        <p:pic>
          <p:nvPicPr>
            <p:cNvPr id="132" name="Picture 131" descr="850rvort_20110211_0200.png"/>
            <p:cNvPicPr>
              <a:picLocks/>
            </p:cNvPicPr>
            <p:nvPr/>
          </p:nvPicPr>
          <p:blipFill rotWithShape="1">
            <a:blip r:embed="rId7">
              <a:extLst>
                <a:ext uri="{28A0092B-C50C-407E-A947-70E740481C1C}">
                  <a14:useLocalDpi xmlns:a14="http://schemas.microsoft.com/office/drawing/2010/main" val="0"/>
                </a:ext>
              </a:extLst>
            </a:blip>
            <a:srcRect l="326" t="95049" r="3332" b="2497"/>
            <a:stretch/>
          </p:blipFill>
          <p:spPr>
            <a:xfrm rot="16200000">
              <a:off x="6559613" y="3023478"/>
              <a:ext cx="4471416" cy="137160"/>
            </a:xfrm>
            <a:prstGeom prst="rect">
              <a:avLst/>
            </a:prstGeom>
          </p:spPr>
        </p:pic>
        <p:sp>
          <p:nvSpPr>
            <p:cNvPr id="133" name="TextBox 132"/>
            <p:cNvSpPr txBox="1"/>
            <p:nvPr/>
          </p:nvSpPr>
          <p:spPr>
            <a:xfrm>
              <a:off x="8892625" y="4612363"/>
              <a:ext cx="300556" cy="138499"/>
            </a:xfrm>
            <a:prstGeom prst="rect">
              <a:avLst/>
            </a:prstGeom>
            <a:noFill/>
          </p:spPr>
          <p:txBody>
            <a:bodyPr wrap="square" lIns="0" tIns="0" rIns="0" bIns="0" rtlCol="0">
              <a:spAutoFit/>
            </a:bodyPr>
            <a:lstStyle/>
            <a:p>
              <a:r>
                <a:rPr lang="en-US" sz="900" dirty="0">
                  <a:latin typeface="Arial"/>
                  <a:cs typeface="Arial"/>
                </a:rPr>
                <a:t>8</a:t>
              </a:r>
            </a:p>
          </p:txBody>
        </p:sp>
        <p:sp>
          <p:nvSpPr>
            <p:cNvPr id="134" name="TextBox 133"/>
            <p:cNvSpPr txBox="1"/>
            <p:nvPr/>
          </p:nvSpPr>
          <p:spPr>
            <a:xfrm>
              <a:off x="8892625" y="4290489"/>
              <a:ext cx="300556" cy="138499"/>
            </a:xfrm>
            <a:prstGeom prst="rect">
              <a:avLst/>
            </a:prstGeom>
            <a:noFill/>
          </p:spPr>
          <p:txBody>
            <a:bodyPr wrap="square" lIns="0" tIns="0" rIns="0" bIns="0" rtlCol="0">
              <a:spAutoFit/>
            </a:bodyPr>
            <a:lstStyle/>
            <a:p>
              <a:r>
                <a:rPr lang="en-US" sz="900" dirty="0" smtClean="0">
                  <a:latin typeface="Arial"/>
                  <a:cs typeface="Arial"/>
                </a:rPr>
                <a:t>10</a:t>
              </a:r>
              <a:endParaRPr lang="en-US" sz="900" dirty="0">
                <a:latin typeface="Arial"/>
                <a:cs typeface="Arial"/>
              </a:endParaRPr>
            </a:p>
          </p:txBody>
        </p:sp>
        <p:sp>
          <p:nvSpPr>
            <p:cNvPr id="135" name="TextBox 134"/>
            <p:cNvSpPr txBox="1"/>
            <p:nvPr/>
          </p:nvSpPr>
          <p:spPr>
            <a:xfrm>
              <a:off x="8892625" y="3979611"/>
              <a:ext cx="300556" cy="138499"/>
            </a:xfrm>
            <a:prstGeom prst="rect">
              <a:avLst/>
            </a:prstGeom>
            <a:noFill/>
          </p:spPr>
          <p:txBody>
            <a:bodyPr wrap="square" lIns="0" tIns="0" rIns="0" bIns="0" rtlCol="0">
              <a:spAutoFit/>
            </a:bodyPr>
            <a:lstStyle/>
            <a:p>
              <a:r>
                <a:rPr lang="en-US" sz="900" dirty="0" smtClean="0">
                  <a:latin typeface="Arial"/>
                  <a:cs typeface="Arial"/>
                </a:rPr>
                <a:t>12</a:t>
              </a:r>
              <a:endParaRPr lang="en-US" sz="900" dirty="0">
                <a:latin typeface="Arial"/>
                <a:cs typeface="Arial"/>
              </a:endParaRPr>
            </a:p>
          </p:txBody>
        </p:sp>
        <p:sp>
          <p:nvSpPr>
            <p:cNvPr id="136" name="TextBox 135"/>
            <p:cNvSpPr txBox="1"/>
            <p:nvPr/>
          </p:nvSpPr>
          <p:spPr>
            <a:xfrm>
              <a:off x="8894503" y="3659434"/>
              <a:ext cx="300556" cy="138499"/>
            </a:xfrm>
            <a:prstGeom prst="rect">
              <a:avLst/>
            </a:prstGeom>
            <a:noFill/>
          </p:spPr>
          <p:txBody>
            <a:bodyPr wrap="square" lIns="0" tIns="0" rIns="0" bIns="0" rtlCol="0">
              <a:spAutoFit/>
            </a:bodyPr>
            <a:lstStyle/>
            <a:p>
              <a:r>
                <a:rPr lang="en-US" sz="900" dirty="0" smtClean="0">
                  <a:latin typeface="Arial"/>
                  <a:cs typeface="Arial"/>
                </a:rPr>
                <a:t>14</a:t>
              </a:r>
              <a:endParaRPr lang="en-US" sz="900" dirty="0">
                <a:latin typeface="Arial"/>
                <a:cs typeface="Arial"/>
              </a:endParaRPr>
            </a:p>
          </p:txBody>
        </p:sp>
        <p:sp>
          <p:nvSpPr>
            <p:cNvPr id="137" name="TextBox 136"/>
            <p:cNvSpPr txBox="1"/>
            <p:nvPr/>
          </p:nvSpPr>
          <p:spPr>
            <a:xfrm>
              <a:off x="8892625" y="3339996"/>
              <a:ext cx="300556" cy="138499"/>
            </a:xfrm>
            <a:prstGeom prst="rect">
              <a:avLst/>
            </a:prstGeom>
            <a:noFill/>
          </p:spPr>
          <p:txBody>
            <a:bodyPr wrap="square" lIns="0" tIns="0" rIns="0" bIns="0" rtlCol="0">
              <a:spAutoFit/>
            </a:bodyPr>
            <a:lstStyle/>
            <a:p>
              <a:r>
                <a:rPr lang="en-US" sz="900" dirty="0" smtClean="0">
                  <a:latin typeface="Arial"/>
                  <a:cs typeface="Arial"/>
                </a:rPr>
                <a:t>16</a:t>
              </a:r>
              <a:endParaRPr lang="en-US" sz="900" dirty="0">
                <a:latin typeface="Arial"/>
                <a:cs typeface="Arial"/>
              </a:endParaRPr>
            </a:p>
          </p:txBody>
        </p:sp>
        <p:sp>
          <p:nvSpPr>
            <p:cNvPr id="138" name="TextBox 137"/>
            <p:cNvSpPr txBox="1"/>
            <p:nvPr/>
          </p:nvSpPr>
          <p:spPr>
            <a:xfrm>
              <a:off x="8894503" y="3018689"/>
              <a:ext cx="300556" cy="138499"/>
            </a:xfrm>
            <a:prstGeom prst="rect">
              <a:avLst/>
            </a:prstGeom>
            <a:noFill/>
          </p:spPr>
          <p:txBody>
            <a:bodyPr wrap="square" lIns="0" tIns="0" rIns="0" bIns="0" rtlCol="0">
              <a:spAutoFit/>
            </a:bodyPr>
            <a:lstStyle/>
            <a:p>
              <a:r>
                <a:rPr lang="en-US" sz="900" dirty="0" smtClean="0">
                  <a:latin typeface="Arial"/>
                  <a:cs typeface="Arial"/>
                </a:rPr>
                <a:t>18</a:t>
              </a:r>
              <a:endParaRPr lang="en-US" sz="900" dirty="0">
                <a:latin typeface="Arial"/>
                <a:cs typeface="Arial"/>
              </a:endParaRPr>
            </a:p>
          </p:txBody>
        </p:sp>
        <p:sp>
          <p:nvSpPr>
            <p:cNvPr id="139" name="TextBox 138"/>
            <p:cNvSpPr txBox="1"/>
            <p:nvPr/>
          </p:nvSpPr>
          <p:spPr>
            <a:xfrm>
              <a:off x="8892625" y="2706754"/>
              <a:ext cx="300556" cy="138499"/>
            </a:xfrm>
            <a:prstGeom prst="rect">
              <a:avLst/>
            </a:prstGeom>
            <a:noFill/>
          </p:spPr>
          <p:txBody>
            <a:bodyPr wrap="square" lIns="0" tIns="0" rIns="0" bIns="0" rtlCol="0">
              <a:spAutoFit/>
            </a:bodyPr>
            <a:lstStyle/>
            <a:p>
              <a:r>
                <a:rPr lang="en-US" sz="900" dirty="0" smtClean="0">
                  <a:latin typeface="Arial"/>
                  <a:cs typeface="Arial"/>
                </a:rPr>
                <a:t>20</a:t>
              </a:r>
              <a:endParaRPr lang="en-US" sz="900" dirty="0">
                <a:latin typeface="Arial"/>
                <a:cs typeface="Arial"/>
              </a:endParaRPr>
            </a:p>
          </p:txBody>
        </p:sp>
        <p:sp>
          <p:nvSpPr>
            <p:cNvPr id="140" name="TextBox 139"/>
            <p:cNvSpPr txBox="1"/>
            <p:nvPr/>
          </p:nvSpPr>
          <p:spPr>
            <a:xfrm>
              <a:off x="8892625" y="2384694"/>
              <a:ext cx="300556" cy="138499"/>
            </a:xfrm>
            <a:prstGeom prst="rect">
              <a:avLst/>
            </a:prstGeom>
            <a:noFill/>
          </p:spPr>
          <p:txBody>
            <a:bodyPr wrap="square" lIns="0" tIns="0" rIns="0" bIns="0" rtlCol="0">
              <a:spAutoFit/>
            </a:bodyPr>
            <a:lstStyle/>
            <a:p>
              <a:r>
                <a:rPr lang="en-US" sz="900" dirty="0" smtClean="0">
                  <a:latin typeface="Arial"/>
                  <a:cs typeface="Arial"/>
                </a:rPr>
                <a:t>22</a:t>
              </a:r>
              <a:endParaRPr lang="en-US" sz="900" dirty="0">
                <a:latin typeface="Arial"/>
                <a:cs typeface="Arial"/>
              </a:endParaRPr>
            </a:p>
          </p:txBody>
        </p:sp>
        <p:sp>
          <p:nvSpPr>
            <p:cNvPr id="141" name="TextBox 140"/>
            <p:cNvSpPr txBox="1"/>
            <p:nvPr/>
          </p:nvSpPr>
          <p:spPr>
            <a:xfrm>
              <a:off x="8892625" y="2066345"/>
              <a:ext cx="300556" cy="138499"/>
            </a:xfrm>
            <a:prstGeom prst="rect">
              <a:avLst/>
            </a:prstGeom>
            <a:noFill/>
          </p:spPr>
          <p:txBody>
            <a:bodyPr wrap="square" lIns="0" tIns="0" rIns="0" bIns="0" rtlCol="0">
              <a:spAutoFit/>
            </a:bodyPr>
            <a:lstStyle/>
            <a:p>
              <a:r>
                <a:rPr lang="en-US" sz="900" dirty="0" smtClean="0">
                  <a:latin typeface="Arial"/>
                  <a:cs typeface="Arial"/>
                </a:rPr>
                <a:t>24</a:t>
              </a:r>
              <a:endParaRPr lang="en-US" sz="900" dirty="0">
                <a:latin typeface="Arial"/>
                <a:cs typeface="Arial"/>
              </a:endParaRPr>
            </a:p>
          </p:txBody>
        </p:sp>
        <p:sp>
          <p:nvSpPr>
            <p:cNvPr id="142" name="TextBox 141"/>
            <p:cNvSpPr txBox="1"/>
            <p:nvPr/>
          </p:nvSpPr>
          <p:spPr>
            <a:xfrm>
              <a:off x="8894503" y="1749988"/>
              <a:ext cx="300556" cy="138499"/>
            </a:xfrm>
            <a:prstGeom prst="rect">
              <a:avLst/>
            </a:prstGeom>
            <a:noFill/>
          </p:spPr>
          <p:txBody>
            <a:bodyPr wrap="square" lIns="0" tIns="0" rIns="0" bIns="0" rtlCol="0">
              <a:spAutoFit/>
            </a:bodyPr>
            <a:lstStyle/>
            <a:p>
              <a:r>
                <a:rPr lang="en-US" sz="900" dirty="0" smtClean="0">
                  <a:latin typeface="Arial"/>
                  <a:cs typeface="Arial"/>
                </a:rPr>
                <a:t>26</a:t>
              </a:r>
              <a:endParaRPr lang="en-US" sz="900" dirty="0">
                <a:latin typeface="Arial"/>
                <a:cs typeface="Arial"/>
              </a:endParaRPr>
            </a:p>
          </p:txBody>
        </p:sp>
        <p:sp>
          <p:nvSpPr>
            <p:cNvPr id="143" name="TextBox 142"/>
            <p:cNvSpPr txBox="1"/>
            <p:nvPr/>
          </p:nvSpPr>
          <p:spPr>
            <a:xfrm>
              <a:off x="8892625" y="1412737"/>
              <a:ext cx="300556" cy="138499"/>
            </a:xfrm>
            <a:prstGeom prst="rect">
              <a:avLst/>
            </a:prstGeom>
            <a:noFill/>
          </p:spPr>
          <p:txBody>
            <a:bodyPr wrap="square" lIns="0" tIns="0" rIns="0" bIns="0" rtlCol="0">
              <a:spAutoFit/>
            </a:bodyPr>
            <a:lstStyle/>
            <a:p>
              <a:r>
                <a:rPr lang="en-US" sz="900" dirty="0" smtClean="0">
                  <a:latin typeface="Arial"/>
                  <a:cs typeface="Arial"/>
                </a:rPr>
                <a:t>28</a:t>
              </a:r>
              <a:endParaRPr lang="en-US" sz="900" dirty="0">
                <a:latin typeface="Arial"/>
                <a:cs typeface="Arial"/>
              </a:endParaRPr>
            </a:p>
          </p:txBody>
        </p:sp>
        <p:sp>
          <p:nvSpPr>
            <p:cNvPr id="144" name="TextBox 143"/>
            <p:cNvSpPr txBox="1"/>
            <p:nvPr/>
          </p:nvSpPr>
          <p:spPr>
            <a:xfrm>
              <a:off x="8894503" y="1095849"/>
              <a:ext cx="300556" cy="138499"/>
            </a:xfrm>
            <a:prstGeom prst="rect">
              <a:avLst/>
            </a:prstGeom>
            <a:noFill/>
          </p:spPr>
          <p:txBody>
            <a:bodyPr wrap="square" lIns="0" tIns="0" rIns="0" bIns="0" rtlCol="0">
              <a:spAutoFit/>
            </a:bodyPr>
            <a:lstStyle/>
            <a:p>
              <a:r>
                <a:rPr lang="en-US" sz="900" dirty="0" smtClean="0">
                  <a:latin typeface="Arial"/>
                  <a:cs typeface="Arial"/>
                </a:rPr>
                <a:t>30</a:t>
              </a:r>
              <a:endParaRPr lang="en-US" sz="900" dirty="0">
                <a:latin typeface="Arial"/>
                <a:cs typeface="Arial"/>
              </a:endParaRPr>
            </a:p>
          </p:txBody>
        </p:sp>
      </p:grpSp>
    </p:spTree>
    <p:extLst>
      <p:ext uri="{BB962C8B-B14F-4D97-AF65-F5344CB8AC3E}">
        <p14:creationId xmlns:p14="http://schemas.microsoft.com/office/powerpoint/2010/main" val="411882932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114" descr="vort_crossline_69.9N22.5E_69.9N52.5E_20110211_0300.png"/>
          <p:cNvPicPr>
            <a:picLocks noChangeAspect="1"/>
          </p:cNvPicPr>
          <p:nvPr/>
        </p:nvPicPr>
        <p:blipFill rotWithShape="1">
          <a:blip r:embed="rId3">
            <a:extLst>
              <a:ext uri="{28A0092B-C50C-407E-A947-70E740481C1C}">
                <a14:useLocalDpi xmlns:a14="http://schemas.microsoft.com/office/drawing/2010/main" val="0"/>
              </a:ext>
            </a:extLst>
          </a:blip>
          <a:srcRect b="14215"/>
          <a:stretch/>
        </p:blipFill>
        <p:spPr>
          <a:xfrm>
            <a:off x="5496955" y="3165551"/>
            <a:ext cx="2633472" cy="2278853"/>
          </a:xfrm>
          <a:prstGeom prst="rect">
            <a:avLst/>
          </a:prstGeom>
          <a:ln w="3175">
            <a:solidFill>
              <a:schemeClr val="tx1"/>
            </a:solidFill>
          </a:ln>
        </p:spPr>
      </p:pic>
      <p:pic>
        <p:nvPicPr>
          <p:cNvPr id="113" name="Picture 112" descr="DT_theta_crossline_69.9N22.5E_69.9N52.5E_20110211_0300.png"/>
          <p:cNvPicPr>
            <a:picLocks noChangeAspect="1"/>
          </p:cNvPicPr>
          <p:nvPr/>
        </p:nvPicPr>
        <p:blipFill rotWithShape="1">
          <a:blip r:embed="rId4">
            <a:extLst>
              <a:ext uri="{28A0092B-C50C-407E-A947-70E740481C1C}">
                <a14:useLocalDpi xmlns:a14="http://schemas.microsoft.com/office/drawing/2010/main" val="0"/>
              </a:ext>
            </a:extLst>
          </a:blip>
          <a:srcRect t="-71" b="13895"/>
          <a:stretch/>
        </p:blipFill>
        <p:spPr>
          <a:xfrm>
            <a:off x="5494194" y="834109"/>
            <a:ext cx="2629799" cy="2286000"/>
          </a:xfrm>
          <a:prstGeom prst="rect">
            <a:avLst/>
          </a:prstGeom>
          <a:ln w="3175">
            <a:solidFill>
              <a:schemeClr val="tx1"/>
            </a:solidFill>
          </a:ln>
        </p:spPr>
      </p:pic>
      <p:pic>
        <p:nvPicPr>
          <p:cNvPr id="4" name="Picture 3" descr="era5_pv_cross_cfd_69.9N22.5E_69.9N52.5E_20110211_0300.png"/>
          <p:cNvPicPr>
            <a:picLocks noChangeAspect="1"/>
          </p:cNvPicPr>
          <p:nvPr/>
        </p:nvPicPr>
        <p:blipFill rotWithShape="1">
          <a:blip r:embed="rId5">
            <a:extLst>
              <a:ext uri="{28A0092B-C50C-407E-A947-70E740481C1C}">
                <a14:useLocalDpi xmlns:a14="http://schemas.microsoft.com/office/drawing/2010/main" val="0"/>
              </a:ext>
            </a:extLst>
          </a:blip>
          <a:srcRect t="2330" b="9937"/>
          <a:stretch/>
        </p:blipFill>
        <p:spPr>
          <a:xfrm>
            <a:off x="455802" y="723640"/>
            <a:ext cx="4996976" cy="4681728"/>
          </a:xfrm>
          <a:prstGeom prst="rect">
            <a:avLst/>
          </a:prstGeom>
        </p:spPr>
      </p:pic>
      <p:sp>
        <p:nvSpPr>
          <p:cNvPr id="109" name="TextBox 108"/>
          <p:cNvSpPr txBox="1"/>
          <p:nvPr/>
        </p:nvSpPr>
        <p:spPr>
          <a:xfrm>
            <a:off x="1141299" y="5294066"/>
            <a:ext cx="1791021" cy="246221"/>
          </a:xfrm>
          <a:prstGeom prst="rect">
            <a:avLst/>
          </a:prstGeom>
          <a:noFill/>
        </p:spPr>
        <p:txBody>
          <a:bodyPr wrap="square" rtlCol="0" anchor="t">
            <a:spAutoFit/>
          </a:bodyPr>
          <a:lstStyle/>
          <a:p>
            <a:pPr algn="ctr"/>
            <a:r>
              <a:rPr lang="en-US" sz="1000" dirty="0" smtClean="0">
                <a:latin typeface="Arial"/>
                <a:cs typeface="Arial"/>
              </a:rPr>
              <a:t>69.9°N, 30.0°</a:t>
            </a:r>
            <a:r>
              <a:rPr lang="en-US" sz="1000" dirty="0">
                <a:latin typeface="Arial"/>
                <a:cs typeface="Arial"/>
              </a:rPr>
              <a:t>E</a:t>
            </a:r>
          </a:p>
        </p:txBody>
      </p:sp>
      <p:sp>
        <p:nvSpPr>
          <p:cNvPr id="110" name="TextBox 109"/>
          <p:cNvSpPr txBox="1"/>
          <p:nvPr/>
        </p:nvSpPr>
        <p:spPr>
          <a:xfrm>
            <a:off x="2395573" y="5294219"/>
            <a:ext cx="1470337" cy="246221"/>
          </a:xfrm>
          <a:prstGeom prst="rect">
            <a:avLst/>
          </a:prstGeom>
          <a:noFill/>
        </p:spPr>
        <p:txBody>
          <a:bodyPr wrap="square" rtlCol="0" anchor="t">
            <a:spAutoFit/>
          </a:bodyPr>
          <a:lstStyle/>
          <a:p>
            <a:pPr algn="ctr"/>
            <a:r>
              <a:rPr lang="en-US" sz="1000" dirty="0" smtClean="0">
                <a:latin typeface="Arial"/>
                <a:cs typeface="Arial"/>
              </a:rPr>
              <a:t>69.9°N, 37.5°E</a:t>
            </a:r>
            <a:endParaRPr lang="en-US" sz="1000" dirty="0">
              <a:latin typeface="Arial"/>
              <a:cs typeface="Arial"/>
            </a:endParaRPr>
          </a:p>
        </p:txBody>
      </p:sp>
      <p:sp>
        <p:nvSpPr>
          <p:cNvPr id="111" name="TextBox 110"/>
          <p:cNvSpPr txBox="1"/>
          <p:nvPr/>
        </p:nvSpPr>
        <p:spPr>
          <a:xfrm>
            <a:off x="3492665" y="5293757"/>
            <a:ext cx="1470337" cy="246221"/>
          </a:xfrm>
          <a:prstGeom prst="rect">
            <a:avLst/>
          </a:prstGeom>
          <a:noFill/>
        </p:spPr>
        <p:txBody>
          <a:bodyPr wrap="square" rtlCol="0" anchor="t">
            <a:spAutoFit/>
          </a:bodyPr>
          <a:lstStyle/>
          <a:p>
            <a:pPr algn="ctr"/>
            <a:r>
              <a:rPr lang="en-US" sz="1000" dirty="0" smtClean="0">
                <a:latin typeface="Arial"/>
                <a:cs typeface="Arial"/>
              </a:rPr>
              <a:t>69.9°N, 45.0°</a:t>
            </a:r>
            <a:r>
              <a:rPr lang="en-US" sz="1000" dirty="0">
                <a:latin typeface="Arial"/>
                <a:cs typeface="Arial"/>
              </a:rPr>
              <a:t>E</a:t>
            </a: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0234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sp>
        <p:nvSpPr>
          <p:cNvPr id="1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Cross Sections</a:t>
            </a:r>
            <a:endParaRPr lang="en-US" sz="2800" b="1" dirty="0">
              <a:solidFill>
                <a:srgbClr val="FF0000"/>
              </a:solidFill>
              <a:latin typeface="Arial" panose="020B0604020202020204" pitchFamily="34" charset="0"/>
              <a:cs typeface="Arial" panose="020B0604020202020204" pitchFamily="34" charset="0"/>
            </a:endParaRPr>
          </a:p>
        </p:txBody>
      </p:sp>
      <p:grpSp>
        <p:nvGrpSpPr>
          <p:cNvPr id="8" name="Group 7"/>
          <p:cNvGrpSpPr/>
          <p:nvPr/>
        </p:nvGrpSpPr>
        <p:grpSpPr>
          <a:xfrm>
            <a:off x="8274599" y="849332"/>
            <a:ext cx="452142" cy="4589701"/>
            <a:chOff x="8196612" y="849332"/>
            <a:chExt cx="452142" cy="4589701"/>
          </a:xfrm>
        </p:grpSpPr>
        <p:pic>
          <p:nvPicPr>
            <p:cNvPr id="16" name="Picture 15" descr="DT_theta_na_0.png"/>
            <p:cNvPicPr>
              <a:picLocks/>
            </p:cNvPicPr>
            <p:nvPr/>
          </p:nvPicPr>
          <p:blipFill rotWithShape="1">
            <a:blip r:embed="rId6">
              <a:extLst>
                <a:ext uri="{28A0092B-C50C-407E-A947-70E740481C1C}">
                  <a14:useLocalDpi xmlns:a14="http://schemas.microsoft.com/office/drawing/2010/main" val="0"/>
                </a:ext>
              </a:extLst>
            </a:blip>
            <a:srcRect l="7937" t="96667" r="11685" b="1296"/>
            <a:stretch/>
          </p:blipFill>
          <p:spPr>
            <a:xfrm rot="16200000">
              <a:off x="6034722" y="3014958"/>
              <a:ext cx="4468412" cy="137160"/>
            </a:xfrm>
            <a:prstGeom prst="rect">
              <a:avLst/>
            </a:prstGeom>
          </p:spPr>
        </p:pic>
        <p:sp>
          <p:nvSpPr>
            <p:cNvPr id="17" name="TextBox 16"/>
            <p:cNvSpPr txBox="1"/>
            <p:nvPr/>
          </p:nvSpPr>
          <p:spPr>
            <a:xfrm>
              <a:off x="8348198" y="4526264"/>
              <a:ext cx="300556" cy="138499"/>
            </a:xfrm>
            <a:prstGeom prst="rect">
              <a:avLst/>
            </a:prstGeom>
            <a:noFill/>
          </p:spPr>
          <p:txBody>
            <a:bodyPr wrap="square" lIns="0" tIns="0" rIns="0" bIns="0" rtlCol="0">
              <a:spAutoFit/>
            </a:bodyPr>
            <a:lstStyle/>
            <a:p>
              <a:r>
                <a:rPr lang="en-US" sz="900" kern="1200" dirty="0" smtClean="0">
                  <a:latin typeface="Arial"/>
                  <a:cs typeface="Arial"/>
                </a:rPr>
                <a:t>270</a:t>
              </a:r>
              <a:endParaRPr lang="en-US" sz="900" kern="1200" dirty="0">
                <a:latin typeface="Arial"/>
                <a:cs typeface="Arial"/>
              </a:endParaRPr>
            </a:p>
          </p:txBody>
        </p:sp>
        <p:sp>
          <p:nvSpPr>
            <p:cNvPr id="18" name="TextBox 17"/>
            <p:cNvSpPr txBox="1"/>
            <p:nvPr/>
          </p:nvSpPr>
          <p:spPr>
            <a:xfrm>
              <a:off x="8348198" y="4325101"/>
              <a:ext cx="300556" cy="138499"/>
            </a:xfrm>
            <a:prstGeom prst="rect">
              <a:avLst/>
            </a:prstGeom>
            <a:noFill/>
          </p:spPr>
          <p:txBody>
            <a:bodyPr wrap="square" lIns="0" tIns="0" rIns="0" bIns="0" rtlCol="0">
              <a:spAutoFit/>
            </a:bodyPr>
            <a:lstStyle/>
            <a:p>
              <a:r>
                <a:rPr lang="en-US" sz="900" kern="1200" dirty="0" smtClean="0">
                  <a:latin typeface="Arial"/>
                  <a:cs typeface="Arial"/>
                </a:rPr>
                <a:t>276</a:t>
              </a:r>
              <a:endParaRPr lang="en-US" sz="900" kern="1200" dirty="0">
                <a:latin typeface="Arial"/>
                <a:cs typeface="Arial"/>
              </a:endParaRPr>
            </a:p>
          </p:txBody>
        </p:sp>
        <p:sp>
          <p:nvSpPr>
            <p:cNvPr id="19" name="TextBox 18"/>
            <p:cNvSpPr txBox="1"/>
            <p:nvPr/>
          </p:nvSpPr>
          <p:spPr>
            <a:xfrm>
              <a:off x="8348198" y="4124569"/>
              <a:ext cx="300556" cy="138499"/>
            </a:xfrm>
            <a:prstGeom prst="rect">
              <a:avLst/>
            </a:prstGeom>
            <a:noFill/>
          </p:spPr>
          <p:txBody>
            <a:bodyPr wrap="square" lIns="0" tIns="0" rIns="0" bIns="0" rtlCol="0">
              <a:spAutoFit/>
            </a:bodyPr>
            <a:lstStyle/>
            <a:p>
              <a:r>
                <a:rPr lang="en-US" sz="900" kern="1200" dirty="0" smtClean="0">
                  <a:latin typeface="Arial"/>
                  <a:cs typeface="Arial"/>
                </a:rPr>
                <a:t>282</a:t>
              </a:r>
              <a:endParaRPr lang="en-US" sz="900" kern="1200" dirty="0">
                <a:latin typeface="Arial"/>
                <a:cs typeface="Arial"/>
              </a:endParaRPr>
            </a:p>
          </p:txBody>
        </p:sp>
        <p:sp>
          <p:nvSpPr>
            <p:cNvPr id="20" name="TextBox 19"/>
            <p:cNvSpPr txBox="1"/>
            <p:nvPr/>
          </p:nvSpPr>
          <p:spPr>
            <a:xfrm>
              <a:off x="8348198" y="3923062"/>
              <a:ext cx="300556" cy="138499"/>
            </a:xfrm>
            <a:prstGeom prst="rect">
              <a:avLst/>
            </a:prstGeom>
            <a:noFill/>
          </p:spPr>
          <p:txBody>
            <a:bodyPr wrap="square" lIns="0" tIns="0" rIns="0" bIns="0" rtlCol="0">
              <a:spAutoFit/>
            </a:bodyPr>
            <a:lstStyle/>
            <a:p>
              <a:r>
                <a:rPr lang="en-US" sz="900" kern="1200" dirty="0" smtClean="0">
                  <a:latin typeface="Arial"/>
                  <a:cs typeface="Arial"/>
                </a:rPr>
                <a:t>288</a:t>
              </a:r>
              <a:endParaRPr lang="en-US" sz="900" kern="1200" dirty="0">
                <a:latin typeface="Arial"/>
                <a:cs typeface="Arial"/>
              </a:endParaRPr>
            </a:p>
          </p:txBody>
        </p:sp>
        <p:sp>
          <p:nvSpPr>
            <p:cNvPr id="21" name="TextBox 20"/>
            <p:cNvSpPr txBox="1"/>
            <p:nvPr/>
          </p:nvSpPr>
          <p:spPr>
            <a:xfrm>
              <a:off x="8348198" y="3722825"/>
              <a:ext cx="300556" cy="138499"/>
            </a:xfrm>
            <a:prstGeom prst="rect">
              <a:avLst/>
            </a:prstGeom>
            <a:noFill/>
          </p:spPr>
          <p:txBody>
            <a:bodyPr wrap="square" lIns="0" tIns="0" rIns="0" bIns="0" rtlCol="0">
              <a:spAutoFit/>
            </a:bodyPr>
            <a:lstStyle/>
            <a:p>
              <a:r>
                <a:rPr lang="en-US" sz="900" kern="1200" dirty="0" smtClean="0">
                  <a:latin typeface="Arial"/>
                  <a:cs typeface="Arial"/>
                </a:rPr>
                <a:t>294</a:t>
              </a:r>
              <a:endParaRPr lang="en-US" sz="900" kern="1200" dirty="0">
                <a:latin typeface="Arial"/>
                <a:cs typeface="Arial"/>
              </a:endParaRPr>
            </a:p>
          </p:txBody>
        </p:sp>
        <p:sp>
          <p:nvSpPr>
            <p:cNvPr id="22" name="TextBox 21"/>
            <p:cNvSpPr txBox="1"/>
            <p:nvPr/>
          </p:nvSpPr>
          <p:spPr>
            <a:xfrm>
              <a:off x="8348198" y="3518234"/>
              <a:ext cx="300556" cy="138499"/>
            </a:xfrm>
            <a:prstGeom prst="rect">
              <a:avLst/>
            </a:prstGeom>
            <a:noFill/>
          </p:spPr>
          <p:txBody>
            <a:bodyPr wrap="square" lIns="0" tIns="0" rIns="0" bIns="0" rtlCol="0">
              <a:spAutoFit/>
            </a:bodyPr>
            <a:lstStyle/>
            <a:p>
              <a:r>
                <a:rPr lang="en-US" sz="900" kern="1200" dirty="0" smtClean="0">
                  <a:latin typeface="Arial"/>
                  <a:cs typeface="Arial"/>
                </a:rPr>
                <a:t>300</a:t>
              </a:r>
              <a:endParaRPr lang="en-US" sz="900" kern="1200" dirty="0">
                <a:latin typeface="Arial"/>
                <a:cs typeface="Arial"/>
              </a:endParaRPr>
            </a:p>
          </p:txBody>
        </p:sp>
        <p:sp>
          <p:nvSpPr>
            <p:cNvPr id="23" name="TextBox 22"/>
            <p:cNvSpPr txBox="1"/>
            <p:nvPr/>
          </p:nvSpPr>
          <p:spPr>
            <a:xfrm>
              <a:off x="8348198" y="3315865"/>
              <a:ext cx="300556" cy="138499"/>
            </a:xfrm>
            <a:prstGeom prst="rect">
              <a:avLst/>
            </a:prstGeom>
            <a:noFill/>
          </p:spPr>
          <p:txBody>
            <a:bodyPr wrap="square" lIns="0" tIns="0" rIns="0" bIns="0" rtlCol="0">
              <a:spAutoFit/>
            </a:bodyPr>
            <a:lstStyle/>
            <a:p>
              <a:r>
                <a:rPr lang="en-US" sz="900" kern="1200" dirty="0" smtClean="0">
                  <a:latin typeface="Arial"/>
                  <a:cs typeface="Arial"/>
                </a:rPr>
                <a:t>306</a:t>
              </a:r>
              <a:endParaRPr lang="en-US" sz="900" kern="1200" dirty="0">
                <a:latin typeface="Arial"/>
                <a:cs typeface="Arial"/>
              </a:endParaRPr>
            </a:p>
          </p:txBody>
        </p:sp>
        <p:sp>
          <p:nvSpPr>
            <p:cNvPr id="24" name="TextBox 23"/>
            <p:cNvSpPr txBox="1"/>
            <p:nvPr/>
          </p:nvSpPr>
          <p:spPr>
            <a:xfrm>
              <a:off x="8348198" y="3113809"/>
              <a:ext cx="300556" cy="138499"/>
            </a:xfrm>
            <a:prstGeom prst="rect">
              <a:avLst/>
            </a:prstGeom>
            <a:noFill/>
          </p:spPr>
          <p:txBody>
            <a:bodyPr wrap="square" lIns="0" tIns="0" rIns="0" bIns="0" rtlCol="0">
              <a:spAutoFit/>
            </a:bodyPr>
            <a:lstStyle/>
            <a:p>
              <a:r>
                <a:rPr lang="en-US" sz="900" kern="1200" dirty="0" smtClean="0">
                  <a:latin typeface="Arial"/>
                  <a:cs typeface="Arial"/>
                </a:rPr>
                <a:t>312</a:t>
              </a:r>
              <a:endParaRPr lang="en-US" sz="900" kern="1200" dirty="0">
                <a:latin typeface="Arial"/>
                <a:cs typeface="Arial"/>
              </a:endParaRPr>
            </a:p>
          </p:txBody>
        </p:sp>
        <p:sp>
          <p:nvSpPr>
            <p:cNvPr id="25" name="TextBox 24"/>
            <p:cNvSpPr txBox="1"/>
            <p:nvPr/>
          </p:nvSpPr>
          <p:spPr>
            <a:xfrm>
              <a:off x="8348198" y="2914557"/>
              <a:ext cx="300556" cy="138499"/>
            </a:xfrm>
            <a:prstGeom prst="rect">
              <a:avLst/>
            </a:prstGeom>
            <a:noFill/>
          </p:spPr>
          <p:txBody>
            <a:bodyPr wrap="square" lIns="0" tIns="0" rIns="0" bIns="0" rtlCol="0">
              <a:spAutoFit/>
            </a:bodyPr>
            <a:lstStyle/>
            <a:p>
              <a:r>
                <a:rPr lang="en-US" sz="900" kern="1200" dirty="0" smtClean="0">
                  <a:latin typeface="Arial"/>
                  <a:cs typeface="Arial"/>
                </a:rPr>
                <a:t>318</a:t>
              </a:r>
            </a:p>
          </p:txBody>
        </p:sp>
        <p:sp>
          <p:nvSpPr>
            <p:cNvPr id="26" name="TextBox 25"/>
            <p:cNvSpPr txBox="1"/>
            <p:nvPr/>
          </p:nvSpPr>
          <p:spPr>
            <a:xfrm>
              <a:off x="8348198" y="2711578"/>
              <a:ext cx="300556" cy="138499"/>
            </a:xfrm>
            <a:prstGeom prst="rect">
              <a:avLst/>
            </a:prstGeom>
            <a:noFill/>
          </p:spPr>
          <p:txBody>
            <a:bodyPr wrap="square" lIns="0" tIns="0" rIns="0" bIns="0" rtlCol="0">
              <a:spAutoFit/>
            </a:bodyPr>
            <a:lstStyle/>
            <a:p>
              <a:r>
                <a:rPr lang="en-US" sz="900" kern="1200" dirty="0" smtClean="0">
                  <a:latin typeface="Arial"/>
                  <a:cs typeface="Arial"/>
                </a:rPr>
                <a:t>324</a:t>
              </a:r>
              <a:endParaRPr lang="en-US" sz="900" kern="1200" dirty="0">
                <a:latin typeface="Arial"/>
                <a:cs typeface="Arial"/>
              </a:endParaRPr>
            </a:p>
          </p:txBody>
        </p:sp>
        <p:sp>
          <p:nvSpPr>
            <p:cNvPr id="27" name="TextBox 26"/>
            <p:cNvSpPr txBox="1"/>
            <p:nvPr/>
          </p:nvSpPr>
          <p:spPr>
            <a:xfrm>
              <a:off x="8348198" y="2507919"/>
              <a:ext cx="300556" cy="138499"/>
            </a:xfrm>
            <a:prstGeom prst="rect">
              <a:avLst/>
            </a:prstGeom>
            <a:noFill/>
          </p:spPr>
          <p:txBody>
            <a:bodyPr wrap="square" lIns="0" tIns="0" rIns="0" bIns="0" rtlCol="0">
              <a:spAutoFit/>
            </a:bodyPr>
            <a:lstStyle/>
            <a:p>
              <a:r>
                <a:rPr lang="en-US" sz="900" kern="1200" dirty="0" smtClean="0">
                  <a:latin typeface="Arial"/>
                  <a:cs typeface="Arial"/>
                </a:rPr>
                <a:t>330</a:t>
              </a:r>
              <a:endParaRPr lang="en-US" sz="900" kern="1200" dirty="0">
                <a:latin typeface="Arial"/>
                <a:cs typeface="Arial"/>
              </a:endParaRPr>
            </a:p>
          </p:txBody>
        </p:sp>
        <p:sp>
          <p:nvSpPr>
            <p:cNvPr id="28" name="TextBox 27"/>
            <p:cNvSpPr txBox="1"/>
            <p:nvPr/>
          </p:nvSpPr>
          <p:spPr>
            <a:xfrm>
              <a:off x="8348198" y="2307726"/>
              <a:ext cx="300556" cy="138499"/>
            </a:xfrm>
            <a:prstGeom prst="rect">
              <a:avLst/>
            </a:prstGeom>
            <a:noFill/>
          </p:spPr>
          <p:txBody>
            <a:bodyPr wrap="square" lIns="0" tIns="0" rIns="0" bIns="0" rtlCol="0">
              <a:spAutoFit/>
            </a:bodyPr>
            <a:lstStyle/>
            <a:p>
              <a:r>
                <a:rPr lang="en-US" sz="900" kern="1200" dirty="0" smtClean="0">
                  <a:latin typeface="Arial"/>
                  <a:cs typeface="Arial"/>
                </a:rPr>
                <a:t>336</a:t>
              </a:r>
              <a:endParaRPr lang="en-US" sz="900" kern="1200" dirty="0">
                <a:latin typeface="Arial"/>
                <a:cs typeface="Arial"/>
              </a:endParaRPr>
            </a:p>
          </p:txBody>
        </p:sp>
        <p:sp>
          <p:nvSpPr>
            <p:cNvPr id="29" name="TextBox 28"/>
            <p:cNvSpPr txBox="1"/>
            <p:nvPr/>
          </p:nvSpPr>
          <p:spPr>
            <a:xfrm>
              <a:off x="8348198" y="2111757"/>
              <a:ext cx="300556" cy="138499"/>
            </a:xfrm>
            <a:prstGeom prst="rect">
              <a:avLst/>
            </a:prstGeom>
            <a:noFill/>
          </p:spPr>
          <p:txBody>
            <a:bodyPr wrap="square" lIns="0" tIns="0" rIns="0" bIns="0" rtlCol="0">
              <a:spAutoFit/>
            </a:bodyPr>
            <a:lstStyle/>
            <a:p>
              <a:r>
                <a:rPr lang="en-US" sz="900" kern="1200" dirty="0" smtClean="0">
                  <a:latin typeface="Arial"/>
                  <a:cs typeface="Arial"/>
                </a:rPr>
                <a:t>342</a:t>
              </a:r>
              <a:endParaRPr lang="en-US" sz="900" kern="1200" dirty="0">
                <a:latin typeface="Arial"/>
                <a:cs typeface="Arial"/>
              </a:endParaRPr>
            </a:p>
          </p:txBody>
        </p:sp>
        <p:sp>
          <p:nvSpPr>
            <p:cNvPr id="31" name="TextBox 30"/>
            <p:cNvSpPr txBox="1"/>
            <p:nvPr/>
          </p:nvSpPr>
          <p:spPr>
            <a:xfrm>
              <a:off x="8348198" y="1904180"/>
              <a:ext cx="300556" cy="138499"/>
            </a:xfrm>
            <a:prstGeom prst="rect">
              <a:avLst/>
            </a:prstGeom>
            <a:noFill/>
          </p:spPr>
          <p:txBody>
            <a:bodyPr wrap="square" lIns="0" tIns="0" rIns="0" bIns="0" rtlCol="0">
              <a:spAutoFit/>
            </a:bodyPr>
            <a:lstStyle/>
            <a:p>
              <a:r>
                <a:rPr lang="en-US" sz="900" kern="1200" dirty="0" smtClean="0">
                  <a:latin typeface="Arial"/>
                  <a:cs typeface="Arial"/>
                </a:rPr>
                <a:t>348</a:t>
              </a:r>
              <a:endParaRPr lang="en-US" sz="900" kern="1200" dirty="0">
                <a:latin typeface="Arial"/>
                <a:cs typeface="Arial"/>
              </a:endParaRPr>
            </a:p>
          </p:txBody>
        </p:sp>
        <p:sp>
          <p:nvSpPr>
            <p:cNvPr id="32" name="TextBox 31"/>
            <p:cNvSpPr txBox="1"/>
            <p:nvPr/>
          </p:nvSpPr>
          <p:spPr>
            <a:xfrm>
              <a:off x="8348198" y="1702328"/>
              <a:ext cx="300556" cy="138499"/>
            </a:xfrm>
            <a:prstGeom prst="rect">
              <a:avLst/>
            </a:prstGeom>
            <a:noFill/>
          </p:spPr>
          <p:txBody>
            <a:bodyPr wrap="square" lIns="0" tIns="0" rIns="0" bIns="0" rtlCol="0">
              <a:spAutoFit/>
            </a:bodyPr>
            <a:lstStyle/>
            <a:p>
              <a:r>
                <a:rPr lang="en-US" sz="900" kern="1200" dirty="0" smtClean="0">
                  <a:latin typeface="Arial"/>
                  <a:cs typeface="Arial"/>
                </a:rPr>
                <a:t>354</a:t>
              </a:r>
              <a:endParaRPr lang="en-US" sz="900" kern="1200" dirty="0">
                <a:latin typeface="Arial"/>
                <a:cs typeface="Arial"/>
              </a:endParaRPr>
            </a:p>
          </p:txBody>
        </p:sp>
        <p:sp>
          <p:nvSpPr>
            <p:cNvPr id="33" name="TextBox 32"/>
            <p:cNvSpPr txBox="1"/>
            <p:nvPr/>
          </p:nvSpPr>
          <p:spPr>
            <a:xfrm>
              <a:off x="8348198" y="1499369"/>
              <a:ext cx="300556" cy="138499"/>
            </a:xfrm>
            <a:prstGeom prst="rect">
              <a:avLst/>
            </a:prstGeom>
            <a:noFill/>
          </p:spPr>
          <p:txBody>
            <a:bodyPr wrap="square" lIns="0" tIns="0" rIns="0" bIns="0" rtlCol="0">
              <a:spAutoFit/>
            </a:bodyPr>
            <a:lstStyle/>
            <a:p>
              <a:r>
                <a:rPr lang="en-US" sz="900" kern="1200" dirty="0" smtClean="0">
                  <a:latin typeface="Arial"/>
                  <a:cs typeface="Arial"/>
                </a:rPr>
                <a:t>360</a:t>
              </a:r>
              <a:endParaRPr lang="en-US" sz="900" kern="1200" dirty="0">
                <a:latin typeface="Arial"/>
                <a:cs typeface="Arial"/>
              </a:endParaRPr>
            </a:p>
          </p:txBody>
        </p:sp>
        <p:sp>
          <p:nvSpPr>
            <p:cNvPr id="35" name="TextBox 34"/>
            <p:cNvSpPr txBox="1"/>
            <p:nvPr/>
          </p:nvSpPr>
          <p:spPr>
            <a:xfrm>
              <a:off x="8348198" y="1297522"/>
              <a:ext cx="300556" cy="138499"/>
            </a:xfrm>
            <a:prstGeom prst="rect">
              <a:avLst/>
            </a:prstGeom>
            <a:noFill/>
          </p:spPr>
          <p:txBody>
            <a:bodyPr wrap="square" lIns="0" tIns="0" rIns="0" bIns="0" rtlCol="0">
              <a:spAutoFit/>
            </a:bodyPr>
            <a:lstStyle/>
            <a:p>
              <a:r>
                <a:rPr lang="en-US" sz="900" kern="1200" dirty="0" smtClean="0">
                  <a:latin typeface="Arial"/>
                  <a:cs typeface="Arial"/>
                </a:rPr>
                <a:t>366</a:t>
              </a:r>
              <a:endParaRPr lang="en-US" sz="900" kern="1200" dirty="0">
                <a:latin typeface="Arial"/>
                <a:cs typeface="Arial"/>
              </a:endParaRPr>
            </a:p>
          </p:txBody>
        </p:sp>
        <p:sp>
          <p:nvSpPr>
            <p:cNvPr id="36" name="TextBox 35"/>
            <p:cNvSpPr txBox="1"/>
            <p:nvPr/>
          </p:nvSpPr>
          <p:spPr>
            <a:xfrm>
              <a:off x="8348198" y="1095849"/>
              <a:ext cx="300556" cy="138499"/>
            </a:xfrm>
            <a:prstGeom prst="rect">
              <a:avLst/>
            </a:prstGeom>
            <a:noFill/>
          </p:spPr>
          <p:txBody>
            <a:bodyPr wrap="square" lIns="0" tIns="0" rIns="0" bIns="0" rtlCol="0">
              <a:spAutoFit/>
            </a:bodyPr>
            <a:lstStyle/>
            <a:p>
              <a:r>
                <a:rPr lang="en-US" sz="900" kern="1200" dirty="0" smtClean="0">
                  <a:latin typeface="Arial"/>
                  <a:cs typeface="Arial"/>
                </a:rPr>
                <a:t>372</a:t>
              </a:r>
              <a:endParaRPr lang="en-US" sz="900" kern="1200" dirty="0">
                <a:latin typeface="Arial"/>
                <a:cs typeface="Arial"/>
              </a:endParaRPr>
            </a:p>
          </p:txBody>
        </p:sp>
        <p:sp>
          <p:nvSpPr>
            <p:cNvPr id="37" name="TextBox 36"/>
            <p:cNvSpPr txBox="1"/>
            <p:nvPr/>
          </p:nvSpPr>
          <p:spPr>
            <a:xfrm>
              <a:off x="8348198" y="891388"/>
              <a:ext cx="300556" cy="138499"/>
            </a:xfrm>
            <a:prstGeom prst="rect">
              <a:avLst/>
            </a:prstGeom>
            <a:noFill/>
          </p:spPr>
          <p:txBody>
            <a:bodyPr wrap="square" lIns="0" tIns="0" rIns="0" bIns="0" rtlCol="0">
              <a:spAutoFit/>
            </a:bodyPr>
            <a:lstStyle/>
            <a:p>
              <a:r>
                <a:rPr lang="en-US" sz="900" kern="1200" dirty="0">
                  <a:latin typeface="Arial"/>
                  <a:cs typeface="Arial"/>
                </a:rPr>
                <a:t>3</a:t>
              </a:r>
              <a:r>
                <a:rPr lang="en-US" sz="900" kern="1200" dirty="0" smtClean="0">
                  <a:latin typeface="Arial"/>
                  <a:cs typeface="Arial"/>
                </a:rPr>
                <a:t>78</a:t>
              </a:r>
              <a:endParaRPr lang="en-US" sz="900" kern="1200" dirty="0">
                <a:latin typeface="Arial"/>
                <a:cs typeface="Arial"/>
              </a:endParaRPr>
            </a:p>
          </p:txBody>
        </p:sp>
        <p:sp>
          <p:nvSpPr>
            <p:cNvPr id="40" name="TextBox 39"/>
            <p:cNvSpPr txBox="1"/>
            <p:nvPr/>
          </p:nvSpPr>
          <p:spPr>
            <a:xfrm>
              <a:off x="8348198" y="4727818"/>
              <a:ext cx="300556" cy="138499"/>
            </a:xfrm>
            <a:prstGeom prst="rect">
              <a:avLst/>
            </a:prstGeom>
            <a:noFill/>
          </p:spPr>
          <p:txBody>
            <a:bodyPr wrap="square" lIns="0" tIns="0" rIns="0" bIns="0" rtlCol="0">
              <a:spAutoFit/>
            </a:bodyPr>
            <a:lstStyle/>
            <a:p>
              <a:r>
                <a:rPr lang="en-US" sz="900" kern="1200" dirty="0" smtClean="0">
                  <a:latin typeface="Arial"/>
                  <a:cs typeface="Arial"/>
                </a:rPr>
                <a:t>264</a:t>
              </a:r>
              <a:endParaRPr lang="en-US" sz="900" kern="1200" dirty="0">
                <a:latin typeface="Arial"/>
                <a:cs typeface="Arial"/>
              </a:endParaRPr>
            </a:p>
          </p:txBody>
        </p:sp>
        <p:sp>
          <p:nvSpPr>
            <p:cNvPr id="41" name="TextBox 40"/>
            <p:cNvSpPr txBox="1"/>
            <p:nvPr/>
          </p:nvSpPr>
          <p:spPr>
            <a:xfrm>
              <a:off x="8348198" y="4928660"/>
              <a:ext cx="300556" cy="138499"/>
            </a:xfrm>
            <a:prstGeom prst="rect">
              <a:avLst/>
            </a:prstGeom>
            <a:noFill/>
          </p:spPr>
          <p:txBody>
            <a:bodyPr wrap="square" lIns="0" tIns="0" rIns="0" bIns="0" rtlCol="0">
              <a:spAutoFit/>
            </a:bodyPr>
            <a:lstStyle/>
            <a:p>
              <a:r>
                <a:rPr lang="en-US" sz="900" kern="1200" dirty="0" smtClean="0">
                  <a:latin typeface="Arial"/>
                  <a:cs typeface="Arial"/>
                </a:rPr>
                <a:t>258</a:t>
              </a:r>
              <a:endParaRPr lang="en-US" sz="900" kern="1200" dirty="0">
                <a:latin typeface="Arial"/>
                <a:cs typeface="Arial"/>
              </a:endParaRPr>
            </a:p>
          </p:txBody>
        </p:sp>
        <p:sp>
          <p:nvSpPr>
            <p:cNvPr id="42" name="TextBox 41"/>
            <p:cNvSpPr txBox="1"/>
            <p:nvPr/>
          </p:nvSpPr>
          <p:spPr>
            <a:xfrm>
              <a:off x="8348198" y="5130640"/>
              <a:ext cx="300556" cy="138499"/>
            </a:xfrm>
            <a:prstGeom prst="rect">
              <a:avLst/>
            </a:prstGeom>
            <a:noFill/>
          </p:spPr>
          <p:txBody>
            <a:bodyPr wrap="square" lIns="0" tIns="0" rIns="0" bIns="0" rtlCol="0">
              <a:spAutoFit/>
            </a:bodyPr>
            <a:lstStyle/>
            <a:p>
              <a:r>
                <a:rPr lang="en-US" sz="900" kern="1200" dirty="0" smtClean="0">
                  <a:latin typeface="Arial"/>
                  <a:cs typeface="Arial"/>
                </a:rPr>
                <a:t>252</a:t>
              </a:r>
              <a:endParaRPr lang="en-US" sz="900" kern="1200" dirty="0">
                <a:latin typeface="Arial"/>
                <a:cs typeface="Arial"/>
              </a:endParaRPr>
            </a:p>
          </p:txBody>
        </p:sp>
        <p:sp>
          <p:nvSpPr>
            <p:cNvPr id="43" name="TextBox 42"/>
            <p:cNvSpPr txBox="1"/>
            <p:nvPr/>
          </p:nvSpPr>
          <p:spPr>
            <a:xfrm>
              <a:off x="8196612" y="5300534"/>
              <a:ext cx="396333" cy="138499"/>
            </a:xfrm>
            <a:prstGeom prst="rect">
              <a:avLst/>
            </a:prstGeom>
            <a:noFill/>
          </p:spPr>
          <p:txBody>
            <a:bodyPr wrap="square" lIns="0" tIns="0" rIns="0" bIns="0" rtlCol="0">
              <a:spAutoFit/>
            </a:bodyPr>
            <a:lstStyle/>
            <a:p>
              <a:r>
                <a:rPr lang="en-US" sz="900" kern="1200" dirty="0" smtClean="0">
                  <a:latin typeface="Arial"/>
                  <a:cs typeface="Arial"/>
                </a:rPr>
                <a:t>(K</a:t>
              </a:r>
              <a:r>
                <a:rPr lang="en-US" sz="900" kern="1200" dirty="0">
                  <a:latin typeface="Arial"/>
                  <a:cs typeface="Arial"/>
                </a:rPr>
                <a:t>)</a:t>
              </a:r>
            </a:p>
          </p:txBody>
        </p:sp>
      </p:grpSp>
      <p:sp>
        <p:nvSpPr>
          <p:cNvPr id="122" name="TextBox 121"/>
          <p:cNvSpPr txBox="1"/>
          <p:nvPr/>
        </p:nvSpPr>
        <p:spPr>
          <a:xfrm>
            <a:off x="5089079" y="5293757"/>
            <a:ext cx="452305" cy="400110"/>
          </a:xfrm>
          <a:prstGeom prst="rect">
            <a:avLst/>
          </a:prstGeom>
          <a:noFill/>
        </p:spPr>
        <p:txBody>
          <a:bodyPr wrap="square" rtlCol="0" anchor="t">
            <a:spAutoFit/>
          </a:bodyPr>
          <a:lstStyle/>
          <a:p>
            <a:pPr algn="ctr"/>
            <a:r>
              <a:rPr lang="en-US" sz="2000" b="1" dirty="0">
                <a:latin typeface="Arial"/>
                <a:cs typeface="Arial"/>
              </a:rPr>
              <a:t>B</a:t>
            </a:r>
            <a:r>
              <a:rPr lang="en-US" sz="2000" b="1" dirty="0" smtClean="0">
                <a:latin typeface="Arial"/>
                <a:cs typeface="Arial"/>
              </a:rPr>
              <a:t>’</a:t>
            </a:r>
            <a:endParaRPr lang="en-US" sz="2400" dirty="0">
              <a:latin typeface="Arial"/>
              <a:cs typeface="Arial"/>
            </a:endParaRPr>
          </a:p>
        </p:txBody>
      </p:sp>
      <p:sp>
        <p:nvSpPr>
          <p:cNvPr id="123" name="TextBox 122"/>
          <p:cNvSpPr txBox="1"/>
          <p:nvPr/>
        </p:nvSpPr>
        <p:spPr>
          <a:xfrm>
            <a:off x="751805" y="5293757"/>
            <a:ext cx="377128" cy="400110"/>
          </a:xfrm>
          <a:prstGeom prst="rect">
            <a:avLst/>
          </a:prstGeom>
          <a:noFill/>
        </p:spPr>
        <p:txBody>
          <a:bodyPr wrap="square" rtlCol="0" anchor="t">
            <a:spAutoFit/>
          </a:bodyPr>
          <a:lstStyle/>
          <a:p>
            <a:pPr algn="ctr"/>
            <a:r>
              <a:rPr lang="en-US" sz="2000" b="1" dirty="0">
                <a:latin typeface="Arial"/>
                <a:cs typeface="Arial"/>
              </a:rPr>
              <a:t>B</a:t>
            </a:r>
            <a:endParaRPr lang="en-US" sz="2400" b="1" dirty="0">
              <a:latin typeface="Arial"/>
              <a:cs typeface="Arial"/>
            </a:endParaRPr>
          </a:p>
        </p:txBody>
      </p:sp>
      <p:sp>
        <p:nvSpPr>
          <p:cNvPr id="124" name="TextBox 123"/>
          <p:cNvSpPr txBox="1"/>
          <p:nvPr/>
        </p:nvSpPr>
        <p:spPr>
          <a:xfrm>
            <a:off x="953585" y="833874"/>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125" name="TextBox 124"/>
          <p:cNvSpPr txBox="1"/>
          <p:nvPr/>
        </p:nvSpPr>
        <p:spPr>
          <a:xfrm>
            <a:off x="5492880" y="83634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26" name="TextBox 125"/>
          <p:cNvSpPr txBox="1"/>
          <p:nvPr/>
        </p:nvSpPr>
        <p:spPr>
          <a:xfrm>
            <a:off x="5496955" y="3169671"/>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(c)</a:t>
            </a:r>
            <a:endParaRPr lang="en-US" sz="1600" dirty="0">
              <a:latin typeface="Arial"/>
              <a:cs typeface="Arial"/>
            </a:endParaRPr>
          </a:p>
        </p:txBody>
      </p:sp>
      <p:sp>
        <p:nvSpPr>
          <p:cNvPr id="104" name="Rectangle 103"/>
          <p:cNvSpPr/>
          <p:nvPr/>
        </p:nvSpPr>
        <p:spPr>
          <a:xfrm>
            <a:off x="3053091" y="3402896"/>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107" name="Straight Arrow Connector 106"/>
          <p:cNvCxnSpPr/>
          <p:nvPr/>
        </p:nvCxnSpPr>
        <p:spPr>
          <a:xfrm flipH="1" flipV="1">
            <a:off x="2419999" y="3563614"/>
            <a:ext cx="730788" cy="241774"/>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H="1">
            <a:off x="2833263" y="4975282"/>
            <a:ext cx="594194" cy="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2" name="Rectangle 111"/>
          <p:cNvSpPr/>
          <p:nvPr/>
        </p:nvSpPr>
        <p:spPr>
          <a:xfrm>
            <a:off x="3378609" y="4524120"/>
            <a:ext cx="905692" cy="769441"/>
          </a:xfrm>
          <a:prstGeom prst="rect">
            <a:avLst/>
          </a:prstGeom>
          <a:noFill/>
        </p:spPr>
        <p:txBody>
          <a:bodyPr wrap="none" lIns="91440" tIns="45720" rIns="91440" bIns="45720">
            <a:spAutoFit/>
          </a:bodyPr>
          <a:lstStyle/>
          <a:p>
            <a:pPr algn="ctr"/>
            <a:r>
              <a:rPr lang="en-US" sz="44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127" name="Straight Arrow Connector 126"/>
          <p:cNvCxnSpPr/>
          <p:nvPr/>
        </p:nvCxnSpPr>
        <p:spPr>
          <a:xfrm flipH="1">
            <a:off x="6933642" y="1585776"/>
            <a:ext cx="254555" cy="375434"/>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p:nvPr/>
        </p:nvCxnSpPr>
        <p:spPr>
          <a:xfrm>
            <a:off x="6591681" y="4425813"/>
            <a:ext cx="341961" cy="159788"/>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9" name="Rectangle 128"/>
          <p:cNvSpPr/>
          <p:nvPr/>
        </p:nvSpPr>
        <p:spPr>
          <a:xfrm>
            <a:off x="5990108" y="4076478"/>
            <a:ext cx="709048"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30" name="Rectangle 129"/>
          <p:cNvSpPr/>
          <p:nvPr/>
        </p:nvSpPr>
        <p:spPr>
          <a:xfrm>
            <a:off x="6800704" y="1098693"/>
            <a:ext cx="982761"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31" name="Rectangle 130"/>
          <p:cNvSpPr/>
          <p:nvPr/>
        </p:nvSpPr>
        <p:spPr>
          <a:xfrm>
            <a:off x="7736464" y="1642570"/>
            <a:ext cx="523926"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32" name="Rectangle 131"/>
          <p:cNvSpPr/>
          <p:nvPr/>
        </p:nvSpPr>
        <p:spPr>
          <a:xfrm>
            <a:off x="5981829" y="2114244"/>
            <a:ext cx="44397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35" name="Rectangle 134"/>
          <p:cNvSpPr/>
          <p:nvPr/>
        </p:nvSpPr>
        <p:spPr>
          <a:xfrm>
            <a:off x="7762380" y="3986011"/>
            <a:ext cx="523926"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36" name="Rectangle 135"/>
          <p:cNvSpPr/>
          <p:nvPr/>
        </p:nvSpPr>
        <p:spPr>
          <a:xfrm>
            <a:off x="6001266" y="4457685"/>
            <a:ext cx="44397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grpSp>
        <p:nvGrpSpPr>
          <p:cNvPr id="137" name="Group 136"/>
          <p:cNvGrpSpPr/>
          <p:nvPr/>
        </p:nvGrpSpPr>
        <p:grpSpPr>
          <a:xfrm>
            <a:off x="-69633" y="797723"/>
            <a:ext cx="491997" cy="4612815"/>
            <a:chOff x="-69633" y="797723"/>
            <a:chExt cx="491997" cy="4612815"/>
          </a:xfrm>
        </p:grpSpPr>
        <p:sp>
          <p:nvSpPr>
            <p:cNvPr id="138" name="TextBox 137"/>
            <p:cNvSpPr txBox="1"/>
            <p:nvPr/>
          </p:nvSpPr>
          <p:spPr>
            <a:xfrm>
              <a:off x="-69633" y="3713115"/>
              <a:ext cx="300556" cy="138499"/>
            </a:xfrm>
            <a:prstGeom prst="rect">
              <a:avLst/>
            </a:prstGeom>
            <a:noFill/>
          </p:spPr>
          <p:txBody>
            <a:bodyPr wrap="square" lIns="0" tIns="0" rIns="0" bIns="0" rtlCol="0">
              <a:spAutoFit/>
            </a:bodyPr>
            <a:lstStyle/>
            <a:p>
              <a:pPr algn="r"/>
              <a:r>
                <a:rPr lang="en-US" sz="900" dirty="0" smtClean="0">
                  <a:latin typeface="Arial"/>
                  <a:cs typeface="Arial"/>
                </a:rPr>
                <a:t>1.5</a:t>
              </a:r>
              <a:endParaRPr lang="en-US" sz="1000" dirty="0">
                <a:latin typeface="Arial"/>
                <a:cs typeface="Arial"/>
              </a:endParaRPr>
            </a:p>
          </p:txBody>
        </p:sp>
        <p:sp>
          <p:nvSpPr>
            <p:cNvPr id="139" name="TextBox 138"/>
            <p:cNvSpPr txBox="1"/>
            <p:nvPr/>
          </p:nvSpPr>
          <p:spPr>
            <a:xfrm>
              <a:off x="-65201" y="3343691"/>
              <a:ext cx="300556" cy="138499"/>
            </a:xfrm>
            <a:prstGeom prst="rect">
              <a:avLst/>
            </a:prstGeom>
            <a:noFill/>
          </p:spPr>
          <p:txBody>
            <a:bodyPr wrap="square" lIns="0" tIns="0" rIns="0" bIns="0" rtlCol="0">
              <a:spAutoFit/>
            </a:bodyPr>
            <a:lstStyle/>
            <a:p>
              <a:pPr algn="r"/>
              <a:r>
                <a:rPr lang="en-US" sz="900" dirty="0" smtClean="0">
                  <a:latin typeface="Arial"/>
                  <a:cs typeface="Arial"/>
                </a:rPr>
                <a:t>2</a:t>
              </a:r>
              <a:endParaRPr lang="en-US" sz="1000" dirty="0">
                <a:latin typeface="Arial"/>
                <a:cs typeface="Arial"/>
              </a:endParaRPr>
            </a:p>
          </p:txBody>
        </p:sp>
        <p:sp>
          <p:nvSpPr>
            <p:cNvPr id="140" name="TextBox 139"/>
            <p:cNvSpPr txBox="1"/>
            <p:nvPr/>
          </p:nvSpPr>
          <p:spPr>
            <a:xfrm>
              <a:off x="-69633" y="2972680"/>
              <a:ext cx="300556" cy="138499"/>
            </a:xfrm>
            <a:prstGeom prst="rect">
              <a:avLst/>
            </a:prstGeom>
            <a:noFill/>
          </p:spPr>
          <p:txBody>
            <a:bodyPr wrap="square" lIns="0" tIns="0" rIns="0" bIns="0" rtlCol="0">
              <a:spAutoFit/>
            </a:bodyPr>
            <a:lstStyle/>
            <a:p>
              <a:pPr algn="r"/>
              <a:r>
                <a:rPr lang="en-US" sz="900" dirty="0" smtClean="0">
                  <a:latin typeface="Arial"/>
                  <a:cs typeface="Arial"/>
                </a:rPr>
                <a:t>3</a:t>
              </a:r>
              <a:endParaRPr lang="en-US" sz="1000" dirty="0">
                <a:latin typeface="Arial"/>
                <a:cs typeface="Arial"/>
              </a:endParaRPr>
            </a:p>
          </p:txBody>
        </p:sp>
        <p:sp>
          <p:nvSpPr>
            <p:cNvPr id="141" name="TextBox 140"/>
            <p:cNvSpPr txBox="1"/>
            <p:nvPr/>
          </p:nvSpPr>
          <p:spPr>
            <a:xfrm>
              <a:off x="-69633" y="2599656"/>
              <a:ext cx="300556" cy="138499"/>
            </a:xfrm>
            <a:prstGeom prst="rect">
              <a:avLst/>
            </a:prstGeom>
            <a:noFill/>
          </p:spPr>
          <p:txBody>
            <a:bodyPr wrap="square" lIns="0" tIns="0" rIns="0" bIns="0" rtlCol="0">
              <a:spAutoFit/>
            </a:bodyPr>
            <a:lstStyle/>
            <a:p>
              <a:pPr algn="r"/>
              <a:r>
                <a:rPr lang="en-US" sz="900" dirty="0" smtClean="0">
                  <a:latin typeface="Arial"/>
                  <a:cs typeface="Arial"/>
                </a:rPr>
                <a:t>4</a:t>
              </a:r>
              <a:endParaRPr lang="en-US" sz="1000" dirty="0">
                <a:latin typeface="Arial"/>
                <a:cs typeface="Arial"/>
              </a:endParaRPr>
            </a:p>
          </p:txBody>
        </p:sp>
        <p:sp>
          <p:nvSpPr>
            <p:cNvPr id="142" name="TextBox 141"/>
            <p:cNvSpPr txBox="1"/>
            <p:nvPr/>
          </p:nvSpPr>
          <p:spPr>
            <a:xfrm>
              <a:off x="-65201" y="2227069"/>
              <a:ext cx="300556" cy="138499"/>
            </a:xfrm>
            <a:prstGeom prst="rect">
              <a:avLst/>
            </a:prstGeom>
            <a:noFill/>
          </p:spPr>
          <p:txBody>
            <a:bodyPr wrap="square" lIns="0" tIns="0" rIns="0" bIns="0" rtlCol="0">
              <a:spAutoFit/>
            </a:bodyPr>
            <a:lstStyle/>
            <a:p>
              <a:pPr algn="r"/>
              <a:r>
                <a:rPr lang="en-US" sz="900" dirty="0">
                  <a:latin typeface="Arial"/>
                  <a:cs typeface="Arial"/>
                </a:rPr>
                <a:t>6</a:t>
              </a:r>
              <a:endParaRPr lang="en-US" sz="1000" dirty="0">
                <a:latin typeface="Arial"/>
                <a:cs typeface="Arial"/>
              </a:endParaRPr>
            </a:p>
          </p:txBody>
        </p:sp>
        <p:sp>
          <p:nvSpPr>
            <p:cNvPr id="143" name="TextBox 142"/>
            <p:cNvSpPr txBox="1"/>
            <p:nvPr/>
          </p:nvSpPr>
          <p:spPr>
            <a:xfrm>
              <a:off x="-65201" y="1858734"/>
              <a:ext cx="300556" cy="138499"/>
            </a:xfrm>
            <a:prstGeom prst="rect">
              <a:avLst/>
            </a:prstGeom>
            <a:noFill/>
          </p:spPr>
          <p:txBody>
            <a:bodyPr wrap="square" lIns="0" tIns="0" rIns="0" bIns="0" rtlCol="0">
              <a:spAutoFit/>
            </a:bodyPr>
            <a:lstStyle/>
            <a:p>
              <a:pPr algn="r"/>
              <a:r>
                <a:rPr lang="en-US" sz="900" dirty="0" smtClean="0">
                  <a:latin typeface="Arial"/>
                  <a:cs typeface="Arial"/>
                </a:rPr>
                <a:t>8</a:t>
              </a:r>
              <a:endParaRPr lang="en-US" sz="1000" dirty="0">
                <a:latin typeface="Arial"/>
                <a:cs typeface="Arial"/>
              </a:endParaRPr>
            </a:p>
          </p:txBody>
        </p:sp>
        <p:sp>
          <p:nvSpPr>
            <p:cNvPr id="144" name="TextBox 143"/>
            <p:cNvSpPr txBox="1"/>
            <p:nvPr/>
          </p:nvSpPr>
          <p:spPr>
            <a:xfrm>
              <a:off x="-65201" y="1109181"/>
              <a:ext cx="300556" cy="138499"/>
            </a:xfrm>
            <a:prstGeom prst="rect">
              <a:avLst/>
            </a:prstGeom>
            <a:noFill/>
          </p:spPr>
          <p:txBody>
            <a:bodyPr wrap="square" lIns="0" tIns="0" rIns="0" bIns="0" rtlCol="0">
              <a:spAutoFit/>
            </a:bodyPr>
            <a:lstStyle/>
            <a:p>
              <a:pPr algn="r"/>
              <a:r>
                <a:rPr lang="en-US" sz="900" dirty="0" smtClean="0">
                  <a:latin typeface="Arial"/>
                  <a:cs typeface="Arial"/>
                </a:rPr>
                <a:t>12</a:t>
              </a:r>
              <a:endParaRPr lang="en-US" sz="1000" dirty="0">
                <a:latin typeface="Arial"/>
                <a:cs typeface="Arial"/>
              </a:endParaRPr>
            </a:p>
          </p:txBody>
        </p:sp>
        <p:sp>
          <p:nvSpPr>
            <p:cNvPr id="145" name="TextBox 144"/>
            <p:cNvSpPr txBox="1"/>
            <p:nvPr/>
          </p:nvSpPr>
          <p:spPr>
            <a:xfrm>
              <a:off x="-65201" y="1481987"/>
              <a:ext cx="300556" cy="138499"/>
            </a:xfrm>
            <a:prstGeom prst="rect">
              <a:avLst/>
            </a:prstGeom>
            <a:noFill/>
          </p:spPr>
          <p:txBody>
            <a:bodyPr wrap="square" lIns="0" tIns="0" rIns="0" bIns="0" rtlCol="0">
              <a:spAutoFit/>
            </a:bodyPr>
            <a:lstStyle/>
            <a:p>
              <a:pPr algn="r"/>
              <a:r>
                <a:rPr lang="en-US" sz="900" dirty="0" smtClean="0">
                  <a:latin typeface="Arial"/>
                  <a:cs typeface="Arial"/>
                </a:rPr>
                <a:t>10</a:t>
              </a:r>
              <a:endParaRPr lang="en-US" sz="1000" dirty="0">
                <a:latin typeface="Arial"/>
                <a:cs typeface="Arial"/>
              </a:endParaRPr>
            </a:p>
          </p:txBody>
        </p:sp>
        <p:sp>
          <p:nvSpPr>
            <p:cNvPr id="146" name="TextBox 145"/>
            <p:cNvSpPr txBox="1"/>
            <p:nvPr/>
          </p:nvSpPr>
          <p:spPr>
            <a:xfrm>
              <a:off x="-65201" y="4082624"/>
              <a:ext cx="300556" cy="138499"/>
            </a:xfrm>
            <a:prstGeom prst="rect">
              <a:avLst/>
            </a:prstGeom>
            <a:noFill/>
          </p:spPr>
          <p:txBody>
            <a:bodyPr wrap="square" lIns="0" tIns="0" rIns="0" bIns="0" rtlCol="0">
              <a:spAutoFit/>
            </a:bodyPr>
            <a:lstStyle/>
            <a:p>
              <a:pPr algn="r"/>
              <a:r>
                <a:rPr lang="en-US" sz="900" dirty="0" smtClean="0">
                  <a:latin typeface="Arial"/>
                  <a:cs typeface="Arial"/>
                </a:rPr>
                <a:t>1</a:t>
              </a:r>
              <a:endParaRPr lang="en-US" sz="1000" dirty="0">
                <a:latin typeface="Arial"/>
                <a:cs typeface="Arial"/>
              </a:endParaRPr>
            </a:p>
          </p:txBody>
        </p:sp>
        <p:sp>
          <p:nvSpPr>
            <p:cNvPr id="147" name="TextBox 146"/>
            <p:cNvSpPr txBox="1"/>
            <p:nvPr/>
          </p:nvSpPr>
          <p:spPr>
            <a:xfrm>
              <a:off x="-63905" y="4454341"/>
              <a:ext cx="300556" cy="138499"/>
            </a:xfrm>
            <a:prstGeom prst="rect">
              <a:avLst/>
            </a:prstGeom>
            <a:noFill/>
          </p:spPr>
          <p:txBody>
            <a:bodyPr wrap="square" lIns="0" tIns="0" rIns="0" bIns="0" rtlCol="0">
              <a:spAutoFit/>
            </a:bodyPr>
            <a:lstStyle/>
            <a:p>
              <a:pPr algn="r"/>
              <a:r>
                <a:rPr lang="en-US" sz="900" dirty="0" smtClean="0">
                  <a:latin typeface="Arial"/>
                  <a:cs typeface="Arial"/>
                </a:rPr>
                <a:t>0.5</a:t>
              </a:r>
              <a:endParaRPr lang="en-US" sz="1000" dirty="0">
                <a:latin typeface="Arial"/>
                <a:cs typeface="Arial"/>
              </a:endParaRPr>
            </a:p>
          </p:txBody>
        </p:sp>
        <p:sp>
          <p:nvSpPr>
            <p:cNvPr id="148" name="TextBox 147"/>
            <p:cNvSpPr txBox="1"/>
            <p:nvPr/>
          </p:nvSpPr>
          <p:spPr>
            <a:xfrm>
              <a:off x="22106" y="5272039"/>
              <a:ext cx="396333" cy="138499"/>
            </a:xfrm>
            <a:prstGeom prst="rect">
              <a:avLst/>
            </a:prstGeom>
            <a:noFill/>
          </p:spPr>
          <p:txBody>
            <a:bodyPr wrap="square" lIns="0" tIns="0" rIns="0" bIns="0" rtlCol="0">
              <a:spAutoFit/>
            </a:bodyPr>
            <a:lstStyle/>
            <a:p>
              <a:pPr algn="r"/>
              <a:r>
                <a:rPr lang="en-US" sz="900" kern="1200" dirty="0" smtClean="0">
                  <a:latin typeface="Arial"/>
                  <a:cs typeface="Arial"/>
                </a:rPr>
                <a:t>(PVU)</a:t>
              </a:r>
              <a:endParaRPr lang="en-US" sz="900" kern="1200" dirty="0">
                <a:latin typeface="Arial"/>
                <a:cs typeface="Arial"/>
              </a:endParaRPr>
            </a:p>
          </p:txBody>
        </p:sp>
        <p:pic>
          <p:nvPicPr>
            <p:cNvPr id="149" name="Picture 148" descr="era5_pv_cross_cfd_66N34.5E_78N34.5E_20110211_0300.png"/>
            <p:cNvPicPr>
              <a:picLocks/>
            </p:cNvPicPr>
            <p:nvPr/>
          </p:nvPicPr>
          <p:blipFill rotWithShape="1">
            <a:blip r:embed="rId7">
              <a:extLst>
                <a:ext uri="{28A0092B-C50C-407E-A947-70E740481C1C}">
                  <a14:useLocalDpi xmlns:a14="http://schemas.microsoft.com/office/drawing/2010/main" val="0"/>
                </a:ext>
              </a:extLst>
            </a:blip>
            <a:srcRect l="24412" t="95000" r="16743" b="2268"/>
            <a:stretch/>
          </p:blipFill>
          <p:spPr>
            <a:xfrm rot="16200000">
              <a:off x="-1895640" y="2951135"/>
              <a:ext cx="4471416" cy="164592"/>
            </a:xfrm>
            <a:prstGeom prst="rect">
              <a:avLst/>
            </a:prstGeom>
          </p:spPr>
        </p:pic>
        <p:sp>
          <p:nvSpPr>
            <p:cNvPr id="150" name="TextBox 149"/>
            <p:cNvSpPr txBox="1"/>
            <p:nvPr/>
          </p:nvSpPr>
          <p:spPr>
            <a:xfrm>
              <a:off x="-63905" y="4833185"/>
              <a:ext cx="300556" cy="138499"/>
            </a:xfrm>
            <a:prstGeom prst="rect">
              <a:avLst/>
            </a:prstGeom>
            <a:noFill/>
          </p:spPr>
          <p:txBody>
            <a:bodyPr wrap="square" lIns="0" tIns="0" rIns="0" bIns="0" rtlCol="0">
              <a:spAutoFit/>
            </a:bodyPr>
            <a:lstStyle/>
            <a:p>
              <a:pPr algn="r"/>
              <a:r>
                <a:rPr lang="en-US" sz="900" dirty="0" smtClean="0">
                  <a:latin typeface="Arial"/>
                  <a:cs typeface="Arial"/>
                </a:rPr>
                <a:t>0.25</a:t>
              </a:r>
              <a:endParaRPr lang="en-US" sz="1000" dirty="0">
                <a:latin typeface="Arial"/>
                <a:cs typeface="Arial"/>
              </a:endParaRPr>
            </a:p>
          </p:txBody>
        </p:sp>
      </p:grpSp>
      <p:grpSp>
        <p:nvGrpSpPr>
          <p:cNvPr id="56" name="Group 55"/>
          <p:cNvGrpSpPr/>
          <p:nvPr/>
        </p:nvGrpSpPr>
        <p:grpSpPr>
          <a:xfrm>
            <a:off x="8726741" y="856350"/>
            <a:ext cx="468318" cy="4471416"/>
            <a:chOff x="8726741" y="856350"/>
            <a:chExt cx="468318" cy="4471416"/>
          </a:xfrm>
        </p:grpSpPr>
        <p:sp>
          <p:nvSpPr>
            <p:cNvPr id="152" name="TextBox 151"/>
            <p:cNvSpPr txBox="1"/>
            <p:nvPr/>
          </p:nvSpPr>
          <p:spPr>
            <a:xfrm>
              <a:off x="8892625" y="4931835"/>
              <a:ext cx="300556" cy="138499"/>
            </a:xfrm>
            <a:prstGeom prst="rect">
              <a:avLst/>
            </a:prstGeom>
            <a:noFill/>
          </p:spPr>
          <p:txBody>
            <a:bodyPr wrap="square" lIns="0" tIns="0" rIns="0" bIns="0" rtlCol="0">
              <a:spAutoFit/>
            </a:bodyPr>
            <a:lstStyle/>
            <a:p>
              <a:r>
                <a:rPr lang="en-US" sz="900" dirty="0" smtClean="0">
                  <a:latin typeface="Arial"/>
                  <a:cs typeface="Arial"/>
                </a:rPr>
                <a:t>6</a:t>
              </a:r>
              <a:endParaRPr lang="en-US" sz="900" dirty="0">
                <a:latin typeface="Arial"/>
                <a:cs typeface="Arial"/>
              </a:endParaRPr>
            </a:p>
          </p:txBody>
        </p:sp>
        <p:pic>
          <p:nvPicPr>
            <p:cNvPr id="153" name="Picture 152" descr="850rvort_20110211_0200.png"/>
            <p:cNvPicPr>
              <a:picLocks/>
            </p:cNvPicPr>
            <p:nvPr/>
          </p:nvPicPr>
          <p:blipFill rotWithShape="1">
            <a:blip r:embed="rId8">
              <a:extLst>
                <a:ext uri="{28A0092B-C50C-407E-A947-70E740481C1C}">
                  <a14:useLocalDpi xmlns:a14="http://schemas.microsoft.com/office/drawing/2010/main" val="0"/>
                </a:ext>
              </a:extLst>
            </a:blip>
            <a:srcRect l="326" t="95049" r="3332" b="2497"/>
            <a:stretch/>
          </p:blipFill>
          <p:spPr>
            <a:xfrm rot="16200000">
              <a:off x="6559613" y="3023478"/>
              <a:ext cx="4471416" cy="137160"/>
            </a:xfrm>
            <a:prstGeom prst="rect">
              <a:avLst/>
            </a:prstGeom>
          </p:spPr>
        </p:pic>
        <p:sp>
          <p:nvSpPr>
            <p:cNvPr id="154" name="TextBox 153"/>
            <p:cNvSpPr txBox="1"/>
            <p:nvPr/>
          </p:nvSpPr>
          <p:spPr>
            <a:xfrm>
              <a:off x="8892625" y="4612363"/>
              <a:ext cx="300556" cy="138499"/>
            </a:xfrm>
            <a:prstGeom prst="rect">
              <a:avLst/>
            </a:prstGeom>
            <a:noFill/>
          </p:spPr>
          <p:txBody>
            <a:bodyPr wrap="square" lIns="0" tIns="0" rIns="0" bIns="0" rtlCol="0">
              <a:spAutoFit/>
            </a:bodyPr>
            <a:lstStyle/>
            <a:p>
              <a:r>
                <a:rPr lang="en-US" sz="900" dirty="0">
                  <a:latin typeface="Arial"/>
                  <a:cs typeface="Arial"/>
                </a:rPr>
                <a:t>8</a:t>
              </a:r>
            </a:p>
          </p:txBody>
        </p:sp>
        <p:sp>
          <p:nvSpPr>
            <p:cNvPr id="155" name="TextBox 154"/>
            <p:cNvSpPr txBox="1"/>
            <p:nvPr/>
          </p:nvSpPr>
          <p:spPr>
            <a:xfrm>
              <a:off x="8892625" y="4290489"/>
              <a:ext cx="300556" cy="138499"/>
            </a:xfrm>
            <a:prstGeom prst="rect">
              <a:avLst/>
            </a:prstGeom>
            <a:noFill/>
          </p:spPr>
          <p:txBody>
            <a:bodyPr wrap="square" lIns="0" tIns="0" rIns="0" bIns="0" rtlCol="0">
              <a:spAutoFit/>
            </a:bodyPr>
            <a:lstStyle/>
            <a:p>
              <a:r>
                <a:rPr lang="en-US" sz="900" dirty="0" smtClean="0">
                  <a:latin typeface="Arial"/>
                  <a:cs typeface="Arial"/>
                </a:rPr>
                <a:t>10</a:t>
              </a:r>
              <a:endParaRPr lang="en-US" sz="900" dirty="0">
                <a:latin typeface="Arial"/>
                <a:cs typeface="Arial"/>
              </a:endParaRPr>
            </a:p>
          </p:txBody>
        </p:sp>
        <p:sp>
          <p:nvSpPr>
            <p:cNvPr id="156" name="TextBox 155"/>
            <p:cNvSpPr txBox="1"/>
            <p:nvPr/>
          </p:nvSpPr>
          <p:spPr>
            <a:xfrm>
              <a:off x="8892625" y="3979611"/>
              <a:ext cx="300556" cy="138499"/>
            </a:xfrm>
            <a:prstGeom prst="rect">
              <a:avLst/>
            </a:prstGeom>
            <a:noFill/>
          </p:spPr>
          <p:txBody>
            <a:bodyPr wrap="square" lIns="0" tIns="0" rIns="0" bIns="0" rtlCol="0">
              <a:spAutoFit/>
            </a:bodyPr>
            <a:lstStyle/>
            <a:p>
              <a:r>
                <a:rPr lang="en-US" sz="900" dirty="0" smtClean="0">
                  <a:latin typeface="Arial"/>
                  <a:cs typeface="Arial"/>
                </a:rPr>
                <a:t>12</a:t>
              </a:r>
              <a:endParaRPr lang="en-US" sz="900" dirty="0">
                <a:latin typeface="Arial"/>
                <a:cs typeface="Arial"/>
              </a:endParaRPr>
            </a:p>
          </p:txBody>
        </p:sp>
        <p:sp>
          <p:nvSpPr>
            <p:cNvPr id="157" name="TextBox 156"/>
            <p:cNvSpPr txBox="1"/>
            <p:nvPr/>
          </p:nvSpPr>
          <p:spPr>
            <a:xfrm>
              <a:off x="8894503" y="3659434"/>
              <a:ext cx="300556" cy="138499"/>
            </a:xfrm>
            <a:prstGeom prst="rect">
              <a:avLst/>
            </a:prstGeom>
            <a:noFill/>
          </p:spPr>
          <p:txBody>
            <a:bodyPr wrap="square" lIns="0" tIns="0" rIns="0" bIns="0" rtlCol="0">
              <a:spAutoFit/>
            </a:bodyPr>
            <a:lstStyle/>
            <a:p>
              <a:r>
                <a:rPr lang="en-US" sz="900" dirty="0" smtClean="0">
                  <a:latin typeface="Arial"/>
                  <a:cs typeface="Arial"/>
                </a:rPr>
                <a:t>14</a:t>
              </a:r>
              <a:endParaRPr lang="en-US" sz="900" dirty="0">
                <a:latin typeface="Arial"/>
                <a:cs typeface="Arial"/>
              </a:endParaRPr>
            </a:p>
          </p:txBody>
        </p:sp>
        <p:sp>
          <p:nvSpPr>
            <p:cNvPr id="158" name="TextBox 157"/>
            <p:cNvSpPr txBox="1"/>
            <p:nvPr/>
          </p:nvSpPr>
          <p:spPr>
            <a:xfrm>
              <a:off x="8892625" y="3339996"/>
              <a:ext cx="300556" cy="138499"/>
            </a:xfrm>
            <a:prstGeom prst="rect">
              <a:avLst/>
            </a:prstGeom>
            <a:noFill/>
          </p:spPr>
          <p:txBody>
            <a:bodyPr wrap="square" lIns="0" tIns="0" rIns="0" bIns="0" rtlCol="0">
              <a:spAutoFit/>
            </a:bodyPr>
            <a:lstStyle/>
            <a:p>
              <a:r>
                <a:rPr lang="en-US" sz="900" dirty="0" smtClean="0">
                  <a:latin typeface="Arial"/>
                  <a:cs typeface="Arial"/>
                </a:rPr>
                <a:t>16</a:t>
              </a:r>
              <a:endParaRPr lang="en-US" sz="900" dirty="0">
                <a:latin typeface="Arial"/>
                <a:cs typeface="Arial"/>
              </a:endParaRPr>
            </a:p>
          </p:txBody>
        </p:sp>
        <p:sp>
          <p:nvSpPr>
            <p:cNvPr id="159" name="TextBox 158"/>
            <p:cNvSpPr txBox="1"/>
            <p:nvPr/>
          </p:nvSpPr>
          <p:spPr>
            <a:xfrm>
              <a:off x="8894503" y="3018689"/>
              <a:ext cx="300556" cy="138499"/>
            </a:xfrm>
            <a:prstGeom prst="rect">
              <a:avLst/>
            </a:prstGeom>
            <a:noFill/>
          </p:spPr>
          <p:txBody>
            <a:bodyPr wrap="square" lIns="0" tIns="0" rIns="0" bIns="0" rtlCol="0">
              <a:spAutoFit/>
            </a:bodyPr>
            <a:lstStyle/>
            <a:p>
              <a:r>
                <a:rPr lang="en-US" sz="900" dirty="0" smtClean="0">
                  <a:latin typeface="Arial"/>
                  <a:cs typeface="Arial"/>
                </a:rPr>
                <a:t>18</a:t>
              </a:r>
              <a:endParaRPr lang="en-US" sz="900" dirty="0">
                <a:latin typeface="Arial"/>
                <a:cs typeface="Arial"/>
              </a:endParaRPr>
            </a:p>
          </p:txBody>
        </p:sp>
        <p:sp>
          <p:nvSpPr>
            <p:cNvPr id="160" name="TextBox 159"/>
            <p:cNvSpPr txBox="1"/>
            <p:nvPr/>
          </p:nvSpPr>
          <p:spPr>
            <a:xfrm>
              <a:off x="8892625" y="2706754"/>
              <a:ext cx="300556" cy="138499"/>
            </a:xfrm>
            <a:prstGeom prst="rect">
              <a:avLst/>
            </a:prstGeom>
            <a:noFill/>
          </p:spPr>
          <p:txBody>
            <a:bodyPr wrap="square" lIns="0" tIns="0" rIns="0" bIns="0" rtlCol="0">
              <a:spAutoFit/>
            </a:bodyPr>
            <a:lstStyle/>
            <a:p>
              <a:r>
                <a:rPr lang="en-US" sz="900" dirty="0" smtClean="0">
                  <a:latin typeface="Arial"/>
                  <a:cs typeface="Arial"/>
                </a:rPr>
                <a:t>20</a:t>
              </a:r>
              <a:endParaRPr lang="en-US" sz="900" dirty="0">
                <a:latin typeface="Arial"/>
                <a:cs typeface="Arial"/>
              </a:endParaRPr>
            </a:p>
          </p:txBody>
        </p:sp>
        <p:sp>
          <p:nvSpPr>
            <p:cNvPr id="161" name="TextBox 160"/>
            <p:cNvSpPr txBox="1"/>
            <p:nvPr/>
          </p:nvSpPr>
          <p:spPr>
            <a:xfrm>
              <a:off x="8892625" y="2384694"/>
              <a:ext cx="300556" cy="138499"/>
            </a:xfrm>
            <a:prstGeom prst="rect">
              <a:avLst/>
            </a:prstGeom>
            <a:noFill/>
          </p:spPr>
          <p:txBody>
            <a:bodyPr wrap="square" lIns="0" tIns="0" rIns="0" bIns="0" rtlCol="0">
              <a:spAutoFit/>
            </a:bodyPr>
            <a:lstStyle/>
            <a:p>
              <a:r>
                <a:rPr lang="en-US" sz="900" dirty="0" smtClean="0">
                  <a:latin typeface="Arial"/>
                  <a:cs typeface="Arial"/>
                </a:rPr>
                <a:t>22</a:t>
              </a:r>
              <a:endParaRPr lang="en-US" sz="900" dirty="0">
                <a:latin typeface="Arial"/>
                <a:cs typeface="Arial"/>
              </a:endParaRPr>
            </a:p>
          </p:txBody>
        </p:sp>
        <p:sp>
          <p:nvSpPr>
            <p:cNvPr id="162" name="TextBox 161"/>
            <p:cNvSpPr txBox="1"/>
            <p:nvPr/>
          </p:nvSpPr>
          <p:spPr>
            <a:xfrm>
              <a:off x="8892625" y="2066345"/>
              <a:ext cx="300556" cy="138499"/>
            </a:xfrm>
            <a:prstGeom prst="rect">
              <a:avLst/>
            </a:prstGeom>
            <a:noFill/>
          </p:spPr>
          <p:txBody>
            <a:bodyPr wrap="square" lIns="0" tIns="0" rIns="0" bIns="0" rtlCol="0">
              <a:spAutoFit/>
            </a:bodyPr>
            <a:lstStyle/>
            <a:p>
              <a:r>
                <a:rPr lang="en-US" sz="900" dirty="0" smtClean="0">
                  <a:latin typeface="Arial"/>
                  <a:cs typeface="Arial"/>
                </a:rPr>
                <a:t>24</a:t>
              </a:r>
              <a:endParaRPr lang="en-US" sz="900" dirty="0">
                <a:latin typeface="Arial"/>
                <a:cs typeface="Arial"/>
              </a:endParaRPr>
            </a:p>
          </p:txBody>
        </p:sp>
        <p:sp>
          <p:nvSpPr>
            <p:cNvPr id="163" name="TextBox 162"/>
            <p:cNvSpPr txBox="1"/>
            <p:nvPr/>
          </p:nvSpPr>
          <p:spPr>
            <a:xfrm>
              <a:off x="8894503" y="1749988"/>
              <a:ext cx="300556" cy="138499"/>
            </a:xfrm>
            <a:prstGeom prst="rect">
              <a:avLst/>
            </a:prstGeom>
            <a:noFill/>
          </p:spPr>
          <p:txBody>
            <a:bodyPr wrap="square" lIns="0" tIns="0" rIns="0" bIns="0" rtlCol="0">
              <a:spAutoFit/>
            </a:bodyPr>
            <a:lstStyle/>
            <a:p>
              <a:r>
                <a:rPr lang="en-US" sz="900" dirty="0" smtClean="0">
                  <a:latin typeface="Arial"/>
                  <a:cs typeface="Arial"/>
                </a:rPr>
                <a:t>26</a:t>
              </a:r>
              <a:endParaRPr lang="en-US" sz="900" dirty="0">
                <a:latin typeface="Arial"/>
                <a:cs typeface="Arial"/>
              </a:endParaRPr>
            </a:p>
          </p:txBody>
        </p:sp>
        <p:sp>
          <p:nvSpPr>
            <p:cNvPr id="164" name="TextBox 163"/>
            <p:cNvSpPr txBox="1"/>
            <p:nvPr/>
          </p:nvSpPr>
          <p:spPr>
            <a:xfrm>
              <a:off x="8892625" y="1412737"/>
              <a:ext cx="300556" cy="138499"/>
            </a:xfrm>
            <a:prstGeom prst="rect">
              <a:avLst/>
            </a:prstGeom>
            <a:noFill/>
          </p:spPr>
          <p:txBody>
            <a:bodyPr wrap="square" lIns="0" tIns="0" rIns="0" bIns="0" rtlCol="0">
              <a:spAutoFit/>
            </a:bodyPr>
            <a:lstStyle/>
            <a:p>
              <a:r>
                <a:rPr lang="en-US" sz="900" dirty="0" smtClean="0">
                  <a:latin typeface="Arial"/>
                  <a:cs typeface="Arial"/>
                </a:rPr>
                <a:t>28</a:t>
              </a:r>
              <a:endParaRPr lang="en-US" sz="900" dirty="0">
                <a:latin typeface="Arial"/>
                <a:cs typeface="Arial"/>
              </a:endParaRPr>
            </a:p>
          </p:txBody>
        </p:sp>
        <p:sp>
          <p:nvSpPr>
            <p:cNvPr id="165" name="TextBox 164"/>
            <p:cNvSpPr txBox="1"/>
            <p:nvPr/>
          </p:nvSpPr>
          <p:spPr>
            <a:xfrm>
              <a:off x="8894503" y="1095849"/>
              <a:ext cx="300556" cy="138499"/>
            </a:xfrm>
            <a:prstGeom prst="rect">
              <a:avLst/>
            </a:prstGeom>
            <a:noFill/>
          </p:spPr>
          <p:txBody>
            <a:bodyPr wrap="square" lIns="0" tIns="0" rIns="0" bIns="0" rtlCol="0">
              <a:spAutoFit/>
            </a:bodyPr>
            <a:lstStyle/>
            <a:p>
              <a:r>
                <a:rPr lang="en-US" sz="900" dirty="0" smtClean="0">
                  <a:latin typeface="Arial"/>
                  <a:cs typeface="Arial"/>
                </a:rPr>
                <a:t>30</a:t>
              </a:r>
              <a:endParaRPr lang="en-US" sz="900" dirty="0">
                <a:latin typeface="Arial"/>
                <a:cs typeface="Arial"/>
              </a:endParaRPr>
            </a:p>
          </p:txBody>
        </p:sp>
      </p:grpSp>
      <p:sp>
        <p:nvSpPr>
          <p:cNvPr id="166" name="Content Placeholder 2"/>
          <p:cNvSpPr txBox="1">
            <a:spLocks/>
          </p:cNvSpPr>
          <p:nvPr/>
        </p:nvSpPr>
        <p:spPr>
          <a:xfrm>
            <a:off x="-50001" y="5702342"/>
            <a:ext cx="9243182" cy="115565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a:cs typeface="Arial"/>
              </a:rPr>
              <a:t>(a) PV </a:t>
            </a:r>
            <a:r>
              <a:rPr lang="en-US" sz="1600" dirty="0">
                <a:latin typeface="Arial"/>
                <a:cs typeface="Arial"/>
              </a:rPr>
              <a:t>(PVU, </a:t>
            </a:r>
            <a:r>
              <a:rPr lang="en-US" sz="1600" dirty="0" smtClean="0">
                <a:latin typeface="Arial"/>
                <a:cs typeface="Arial"/>
              </a:rPr>
              <a:t>shaded)</a:t>
            </a:r>
            <a:r>
              <a:rPr lang="en-US" sz="1600" dirty="0">
                <a:latin typeface="Arial"/>
                <a:cs typeface="Arial"/>
              </a:rPr>
              <a:t>, </a:t>
            </a:r>
            <a:r>
              <a:rPr lang="en-US" sz="1600" dirty="0" smtClean="0">
                <a:latin typeface="Arial"/>
                <a:cs typeface="Arial"/>
              </a:rPr>
              <a:t>θ (K, black), ascent </a:t>
            </a:r>
            <a:r>
              <a:rPr lang="en-US" sz="1600" dirty="0" smtClean="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red, 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r>
              <a:rPr lang="en-US" sz="1600" dirty="0" smtClean="0">
                <a:latin typeface="Arial"/>
                <a:cs typeface="Arial"/>
              </a:rPr>
              <a:t>and wind speed (dashed white, m s</a:t>
            </a:r>
            <a:r>
              <a:rPr lang="en-US" sz="1600" baseline="30000" dirty="0" smtClean="0">
                <a:latin typeface="Arial"/>
                <a:cs typeface="Arial"/>
              </a:rPr>
              <a:t>−1</a:t>
            </a:r>
            <a:r>
              <a:rPr lang="en-US" sz="1600" dirty="0" smtClean="0">
                <a:latin typeface="Arial"/>
                <a:cs typeface="Arial"/>
              </a:rPr>
              <a:t>); (b) DT (2-PVU surface) θ (K, shaded), wind speed (black, m s</a:t>
            </a:r>
            <a:r>
              <a:rPr lang="en-US" sz="1600" baseline="30000" dirty="0" smtClean="0">
                <a:latin typeface="Arial"/>
                <a:cs typeface="Arial"/>
              </a:rPr>
              <a:t>−1</a:t>
            </a:r>
            <a:r>
              <a:rPr lang="en-US" sz="1600" dirty="0" smtClean="0">
                <a:latin typeface="Arial"/>
                <a:cs typeface="Arial"/>
              </a:rPr>
              <a:t>), and wind (m s</a:t>
            </a:r>
            <a:r>
              <a:rPr lang="en-US" sz="1600" baseline="30000" dirty="0" smtClean="0">
                <a:latin typeface="Arial"/>
                <a:cs typeface="Arial"/>
              </a:rPr>
              <a:t>−1</a:t>
            </a:r>
            <a:r>
              <a:rPr lang="en-US" sz="1600" dirty="0" smtClean="0">
                <a:latin typeface="Arial"/>
                <a:cs typeface="Arial"/>
              </a:rPr>
              <a:t>, flags and barbs); (c) </a:t>
            </a:r>
            <a:r>
              <a:rPr lang="en-US" sz="1600" dirty="0">
                <a:latin typeface="Arial" panose="020B0604020202020204" pitchFamily="34" charset="0"/>
                <a:cs typeface="Arial" panose="020B0604020202020204" pitchFamily="34" charset="0"/>
              </a:rPr>
              <a:t>850-hPa relative vorticity (10</a:t>
            </a:r>
            <a:r>
              <a:rPr lang="en-US" sz="1600" baseline="30000" dirty="0">
                <a:latin typeface="Arial" panose="020B0604020202020204" pitchFamily="34" charset="0"/>
                <a:cs typeface="Arial" panose="020B0604020202020204" pitchFamily="34" charset="0"/>
              </a:rPr>
              <a:t>−5</a:t>
            </a:r>
            <a:r>
              <a:rPr lang="en-US" sz="1600" dirty="0">
                <a:latin typeface="Arial" panose="020B0604020202020204" pitchFamily="34" charset="0"/>
                <a:cs typeface="Arial" panose="020B0604020202020204" pitchFamily="34" charset="0"/>
              </a:rPr>
              <a:t>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shaded)</a:t>
            </a:r>
            <a:r>
              <a:rPr lang="en-US" sz="1600" dirty="0" smtClean="0">
                <a:latin typeface="Arial" panose="020B0604020202020204" pitchFamily="34" charset="0"/>
                <a:cs typeface="Arial" panose="020B0604020202020204" pitchFamily="34" charset="0"/>
              </a:rPr>
              <a:t>, 850</a:t>
            </a:r>
            <a:r>
              <a:rPr lang="en-US" sz="1600" dirty="0">
                <a:latin typeface="Arial" panose="020B0604020202020204" pitchFamily="34" charset="0"/>
                <a:cs typeface="Arial" panose="020B0604020202020204" pitchFamily="34" charset="0"/>
              </a:rPr>
              <a:t>–600-hPa ascent (blue, every 2.5 ×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 SLP </a:t>
            </a:r>
            <a:r>
              <a:rPr lang="en-US" sz="1600" dirty="0">
                <a:latin typeface="Arial" panose="020B0604020202020204" pitchFamily="34" charset="0"/>
                <a:cs typeface="Arial" panose="020B0604020202020204" pitchFamily="34" charset="0"/>
              </a:rPr>
              <a:t>(hPa, black)</a:t>
            </a:r>
            <a:r>
              <a:rPr lang="en-US" sz="1600" dirty="0" smtClean="0">
                <a:latin typeface="Arial" panose="020B0604020202020204" pitchFamily="34" charset="0"/>
                <a:cs typeface="Arial" panose="020B0604020202020204" pitchFamily="34" charset="0"/>
              </a:rPr>
              <a:t>,10</a:t>
            </a:r>
            <a:r>
              <a:rPr lang="en-US" sz="1600" dirty="0">
                <a:latin typeface="Arial" panose="020B0604020202020204" pitchFamily="34" charset="0"/>
                <a:cs typeface="Arial" panose="020B0604020202020204" pitchFamily="34" charset="0"/>
              </a:rPr>
              <a:t>-m wind (m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548102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83334"/>
            <a:ext cx="8433053" cy="5042829"/>
          </a:xfrm>
        </p:spPr>
        <p:txBody>
          <a:bodyPr>
            <a:normAutofit/>
          </a:bodyPr>
          <a:lstStyle/>
          <a:p>
            <a:r>
              <a:rPr lang="en-US" sz="2400" dirty="0">
                <a:latin typeface="Arial"/>
                <a:cs typeface="Arial"/>
              </a:rPr>
              <a:t>A</a:t>
            </a:r>
            <a:r>
              <a:rPr lang="en-US" sz="2400" dirty="0" smtClean="0">
                <a:latin typeface="Arial"/>
                <a:cs typeface="Arial"/>
              </a:rPr>
              <a:t>nalyze </a:t>
            </a:r>
            <a:r>
              <a:rPr lang="en-US" sz="2400" dirty="0">
                <a:latin typeface="Arial"/>
                <a:cs typeface="Arial"/>
              </a:rPr>
              <a:t>the evolution of a polar low that is linked to a </a:t>
            </a:r>
            <a:r>
              <a:rPr lang="en-US" sz="2400" dirty="0" smtClean="0">
                <a:latin typeface="Arial"/>
                <a:cs typeface="Arial"/>
              </a:rPr>
              <a:t>TPV</a:t>
            </a:r>
            <a:endParaRPr lang="en-US" sz="2400" dirty="0">
              <a:latin typeface="Arial"/>
              <a:cs typeface="Arial"/>
            </a:endParaRPr>
          </a:p>
          <a:p>
            <a:endParaRPr lang="en-US" sz="2400" dirty="0" smtClean="0">
              <a:latin typeface="Arial"/>
              <a:cs typeface="Arial"/>
            </a:endParaRPr>
          </a:p>
          <a:p>
            <a:r>
              <a:rPr lang="en-US" sz="2400" b="1" dirty="0">
                <a:solidFill>
                  <a:srgbClr val="0000FF"/>
                </a:solidFill>
                <a:latin typeface="Arial"/>
                <a:cs typeface="Arial"/>
              </a:rPr>
              <a:t>I</a:t>
            </a:r>
            <a:r>
              <a:rPr lang="en-US" sz="2400" b="1" dirty="0" smtClean="0">
                <a:solidFill>
                  <a:srgbClr val="0000FF"/>
                </a:solidFill>
                <a:latin typeface="Arial"/>
                <a:cs typeface="Arial"/>
              </a:rPr>
              <a:t>nvestigate </a:t>
            </a:r>
            <a:r>
              <a:rPr lang="en-US" sz="2400" b="1" dirty="0">
                <a:solidFill>
                  <a:srgbClr val="0000FF"/>
                </a:solidFill>
                <a:latin typeface="Arial"/>
                <a:cs typeface="Arial"/>
              </a:rPr>
              <a:t>factors influencing the predictability of the evolution of the polar </a:t>
            </a:r>
            <a:r>
              <a:rPr lang="en-US" sz="2400" b="1" dirty="0" smtClean="0">
                <a:solidFill>
                  <a:srgbClr val="0000FF"/>
                </a:solidFill>
                <a:latin typeface="Arial"/>
                <a:cs typeface="Arial"/>
              </a:rPr>
              <a:t>low </a:t>
            </a: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Goals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610128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83334"/>
            <a:ext cx="8433053" cy="5042829"/>
          </a:xfrm>
        </p:spPr>
        <p:txBody>
          <a:bodyPr>
            <a:normAutofit/>
          </a:bodyPr>
          <a:lstStyle/>
          <a:p>
            <a:pPr marL="400050"/>
            <a:r>
              <a:rPr lang="en-US" sz="2400" dirty="0" smtClean="0">
                <a:latin typeface="Arial"/>
                <a:cs typeface="Arial"/>
              </a:rPr>
              <a:t>Utilize </a:t>
            </a:r>
            <a:r>
              <a:rPr lang="en-US" sz="2400" dirty="0">
                <a:latin typeface="Arial"/>
                <a:cs typeface="Arial"/>
              </a:rPr>
              <a:t>51-member ECMWF EPS from TIGGE at </a:t>
            </a:r>
            <a:r>
              <a:rPr lang="en-US" sz="2400" dirty="0">
                <a:solidFill>
                  <a:srgbClr val="000000"/>
                </a:solidFill>
                <a:latin typeface="Arial" panose="020B0604020202020204" pitchFamily="34" charset="0"/>
                <a:cs typeface="Arial" panose="020B0604020202020204" pitchFamily="34" charset="0"/>
              </a:rPr>
              <a:t>0.5° horizontal </a:t>
            </a:r>
            <a:r>
              <a:rPr lang="en-US" sz="2400" dirty="0" smtClean="0">
                <a:solidFill>
                  <a:srgbClr val="000000"/>
                </a:solidFill>
                <a:latin typeface="Arial" panose="020B0604020202020204" pitchFamily="34" charset="0"/>
                <a:cs typeface="Arial" panose="020B0604020202020204" pitchFamily="34" charset="0"/>
              </a:rPr>
              <a:t>resolution </a:t>
            </a:r>
            <a:r>
              <a:rPr lang="en-US" sz="2400" dirty="0" smtClean="0">
                <a:latin typeface="Arial"/>
                <a:cs typeface="Arial"/>
              </a:rPr>
              <a:t>to </a:t>
            </a:r>
            <a:r>
              <a:rPr lang="en-US" sz="2400" dirty="0">
                <a:latin typeface="Arial"/>
                <a:cs typeface="Arial"/>
              </a:rPr>
              <a:t>evaluate forecast skill associated with the prediction of the evolution of the polar low linked to </a:t>
            </a:r>
            <a:r>
              <a:rPr lang="en-US" sz="2400" dirty="0" smtClean="0">
                <a:latin typeface="Arial"/>
                <a:cs typeface="Arial"/>
              </a:rPr>
              <a:t>the </a:t>
            </a:r>
            <a:r>
              <a:rPr lang="en-US" sz="2400" dirty="0">
                <a:latin typeface="Arial"/>
                <a:cs typeface="Arial"/>
              </a:rPr>
              <a:t>TPV </a:t>
            </a:r>
            <a:endParaRPr lang="en-US" sz="2400" dirty="0" smtClean="0">
              <a:latin typeface="Arial"/>
              <a:cs typeface="Arial"/>
            </a:endParaRPr>
          </a:p>
          <a:p>
            <a:pPr lvl="1"/>
            <a:endParaRPr lang="en-US" sz="2000" dirty="0">
              <a:latin typeface="Arial"/>
              <a:cs typeface="Arial"/>
            </a:endParaRPr>
          </a:p>
          <a:p>
            <a:r>
              <a:rPr lang="en-US" sz="2400" dirty="0" smtClean="0">
                <a:latin typeface="Arial"/>
                <a:cs typeface="Arial"/>
              </a:rPr>
              <a:t>Separate ensemble members into </a:t>
            </a:r>
            <a:r>
              <a:rPr lang="en-US" sz="2400" dirty="0">
                <a:latin typeface="Arial"/>
                <a:cs typeface="Arial"/>
              </a:rPr>
              <a:t>two groups: the </a:t>
            </a:r>
            <a:r>
              <a:rPr lang="en-US" sz="2400" dirty="0" smtClean="0">
                <a:latin typeface="Arial"/>
                <a:cs typeface="Arial"/>
              </a:rPr>
              <a:t>most  </a:t>
            </a:r>
            <a:r>
              <a:rPr lang="en-US" sz="2400" dirty="0">
                <a:latin typeface="Arial"/>
                <a:cs typeface="Arial"/>
              </a:rPr>
              <a:t>and </a:t>
            </a:r>
            <a:r>
              <a:rPr lang="en-US" sz="2400" dirty="0" smtClean="0">
                <a:latin typeface="Arial"/>
                <a:cs typeface="Arial"/>
              </a:rPr>
              <a:t>least accurate ensemble members </a:t>
            </a:r>
            <a:r>
              <a:rPr lang="en-US" sz="2400" dirty="0">
                <a:latin typeface="Arial"/>
                <a:cs typeface="Arial"/>
              </a:rPr>
              <a:t>in terms of track and intensity errors of the polar </a:t>
            </a:r>
            <a:r>
              <a:rPr lang="en-US" sz="2400" dirty="0" smtClean="0">
                <a:latin typeface="Arial"/>
                <a:cs typeface="Arial"/>
              </a:rPr>
              <a:t>low</a:t>
            </a:r>
            <a:endParaRPr lang="en-US" sz="2400" dirty="0">
              <a:latin typeface="Arial"/>
              <a:cs typeface="Arial"/>
            </a:endParaRPr>
          </a:p>
          <a:p>
            <a:endParaRPr lang="en-US" sz="2400" b="1" dirty="0" smtClean="0">
              <a:solidFill>
                <a:srgbClr val="0000FF"/>
              </a:solidFill>
              <a:latin typeface="Arial"/>
              <a:cs typeface="Arial"/>
            </a:endParaRPr>
          </a:p>
          <a:p>
            <a:r>
              <a:rPr lang="en-US" sz="2400" dirty="0" smtClean="0">
                <a:latin typeface="Arial"/>
                <a:cs typeface="Arial"/>
              </a:rPr>
              <a:t>Calculate normalized </a:t>
            </a:r>
            <a:r>
              <a:rPr lang="en-US" sz="2400" dirty="0">
                <a:latin typeface="Arial"/>
                <a:cs typeface="Arial"/>
              </a:rPr>
              <a:t>composite differences between the </a:t>
            </a:r>
            <a:r>
              <a:rPr lang="en-US" sz="2400" dirty="0" smtClean="0">
                <a:latin typeface="Arial"/>
                <a:cs typeface="Arial"/>
              </a:rPr>
              <a:t>two groups for selected </a:t>
            </a:r>
            <a:r>
              <a:rPr lang="en-US" sz="2400" dirty="0">
                <a:latin typeface="Arial"/>
                <a:cs typeface="Arial"/>
              </a:rPr>
              <a:t>atmospheric quantities at various forecast times </a:t>
            </a:r>
            <a:endParaRPr lang="en-US" sz="2400" b="1" dirty="0">
              <a:solidFill>
                <a:srgbClr val="0000FF"/>
              </a:solidFill>
              <a:latin typeface="Arial"/>
              <a:cs typeface="Arial"/>
            </a:endParaRPr>
          </a:p>
          <a:p>
            <a:pPr lvl="1"/>
            <a:endParaRPr lang="en-US" sz="2000" b="1" dirty="0" smtClean="0">
              <a:solidFill>
                <a:srgbClr val="0000FF"/>
              </a:solidFill>
              <a:latin typeface="Arial"/>
              <a:cs typeface="Arial"/>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44527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Predictability of the Evolution of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75944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83334"/>
            <a:ext cx="8433053" cy="5042829"/>
          </a:xfrm>
        </p:spPr>
        <p:txBody>
          <a:bodyPr>
            <a:normAutofit/>
          </a:bodyPr>
          <a:lstStyle/>
          <a:p>
            <a:r>
              <a:rPr lang="en-US" sz="2400" dirty="0" smtClean="0">
                <a:latin typeface="Arial"/>
                <a:cs typeface="Arial"/>
              </a:rPr>
              <a:t>Normalized composite </a:t>
            </a:r>
            <a:r>
              <a:rPr lang="en-US" sz="2400" dirty="0">
                <a:latin typeface="Arial"/>
                <a:cs typeface="Arial"/>
              </a:rPr>
              <a:t>differences </a:t>
            </a:r>
            <a:r>
              <a:rPr lang="en-US" sz="2400" dirty="0" smtClean="0">
                <a:latin typeface="Arial"/>
                <a:cs typeface="Arial"/>
              </a:rPr>
              <a:t>are utilized to help address the hypotheses:</a:t>
            </a:r>
          </a:p>
          <a:p>
            <a:pPr>
              <a:lnSpc>
                <a:spcPct val="50000"/>
              </a:lnSpc>
            </a:pPr>
            <a:endParaRPr lang="en-US" sz="2400" dirty="0" smtClean="0">
              <a:latin typeface="Arial"/>
              <a:cs typeface="Arial"/>
            </a:endParaRPr>
          </a:p>
          <a:p>
            <a:pPr lvl="1"/>
            <a:r>
              <a:rPr lang="en-US" sz="2200" dirty="0">
                <a:solidFill>
                  <a:srgbClr val="0000FF"/>
                </a:solidFill>
                <a:latin typeface="Arial"/>
                <a:cs typeface="Arial"/>
              </a:rPr>
              <a:t>Forecast errors in the track and intensity of TPVs may contribute to forecast errors in the track and intensity of polar lows that are linked to </a:t>
            </a:r>
            <a:r>
              <a:rPr lang="en-US" sz="2200" dirty="0" smtClean="0">
                <a:solidFill>
                  <a:srgbClr val="0000FF"/>
                </a:solidFill>
                <a:latin typeface="Arial"/>
                <a:cs typeface="Arial"/>
              </a:rPr>
              <a:t>TPVs</a:t>
            </a:r>
          </a:p>
          <a:p>
            <a:pPr lvl="1"/>
            <a:endParaRPr lang="en-US" sz="2200" dirty="0">
              <a:solidFill>
                <a:srgbClr val="0000FF"/>
              </a:solidFill>
              <a:latin typeface="Arial"/>
              <a:cs typeface="Arial"/>
            </a:endParaRPr>
          </a:p>
          <a:p>
            <a:pPr lvl="1"/>
            <a:r>
              <a:rPr lang="en-US" sz="2200" dirty="0">
                <a:solidFill>
                  <a:srgbClr val="0000FF"/>
                </a:solidFill>
                <a:latin typeface="Arial"/>
                <a:cs typeface="Arial"/>
              </a:rPr>
              <a:t>Forecast errors in the track and intensity of TPVs may lead to forecast errors in the position and structure of Arctic fronts, which may also contribute to forecast errors in the track and intensity of polar lows that are linked to TPVs</a:t>
            </a:r>
          </a:p>
          <a:p>
            <a:pPr lvl="1"/>
            <a:endParaRPr lang="en-US" sz="2200" dirty="0" smtClean="0">
              <a:solidFill>
                <a:srgbClr val="0000FF"/>
              </a:solidFill>
              <a:latin typeface="Arial"/>
              <a:cs typeface="Arial"/>
            </a:endParaRPr>
          </a:p>
          <a:p>
            <a:pPr lvl="1"/>
            <a:endParaRPr lang="en-US" sz="2200" dirty="0">
              <a:solidFill>
                <a:srgbClr val="0000FF"/>
              </a:solidFill>
              <a:latin typeface="Arial"/>
              <a:cs typeface="Arial"/>
            </a:endParaRPr>
          </a:p>
          <a:p>
            <a:pPr lvl="1"/>
            <a:endParaRPr lang="en-US" sz="2200" dirty="0">
              <a:solidFill>
                <a:srgbClr val="0000FF"/>
              </a:solidFill>
              <a:latin typeface="Arial"/>
              <a:cs typeface="Arial"/>
            </a:endParaRPr>
          </a:p>
          <a:p>
            <a:pPr lvl="1"/>
            <a:endParaRPr lang="en-US" sz="2000" dirty="0">
              <a:latin typeface="Arial"/>
              <a:cs typeface="Arial"/>
            </a:endParaRPr>
          </a:p>
          <a:p>
            <a:endParaRPr lang="en-US" sz="2400" dirty="0" smtClean="0">
              <a:latin typeface="Arial"/>
              <a:cs typeface="Arial"/>
            </a:endParaRPr>
          </a:p>
          <a:p>
            <a:endParaRPr lang="en-US" sz="2400" b="1" dirty="0">
              <a:solidFill>
                <a:srgbClr val="0000FF"/>
              </a:solidFill>
              <a:latin typeface="Arial"/>
              <a:cs typeface="Arial"/>
            </a:endParaRPr>
          </a:p>
          <a:p>
            <a:endParaRPr lang="en-US" sz="2400" b="1" dirty="0">
              <a:solidFill>
                <a:srgbClr val="0000FF"/>
              </a:solidFill>
              <a:latin typeface="Arial"/>
              <a:cs typeface="Arial"/>
            </a:endParaRPr>
          </a:p>
          <a:p>
            <a:pPr lvl="1"/>
            <a:endParaRPr lang="en-US" sz="2000" b="1" dirty="0" smtClean="0">
              <a:solidFill>
                <a:srgbClr val="0000FF"/>
              </a:solidFill>
              <a:latin typeface="Arial"/>
              <a:cs typeface="Arial"/>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445271"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Predictability of the Evolution of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98763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3334"/>
            <a:ext cx="8229600" cy="5591786"/>
          </a:xfrm>
        </p:spPr>
        <p:txBody>
          <a:bodyPr>
            <a:normAutofit/>
          </a:bodyPr>
          <a:lstStyle/>
          <a:p>
            <a:r>
              <a:rPr lang="en-US" sz="2400" dirty="0" smtClean="0">
                <a:solidFill>
                  <a:srgbClr val="000000"/>
                </a:solidFill>
                <a:latin typeface="Arial" panose="020B0604020202020204" pitchFamily="34" charset="0"/>
                <a:cs typeface="Arial" panose="020B0604020202020204" pitchFamily="34" charset="0"/>
              </a:rPr>
              <a:t>Use ECMWF EPS initialized at 1200 UTC 9 February 2011</a:t>
            </a:r>
          </a:p>
          <a:p>
            <a:pPr marL="0" indent="0">
              <a:lnSpc>
                <a:spcPct val="50000"/>
              </a:lnSpc>
              <a:buNone/>
            </a:pPr>
            <a:endParaRPr lang="en-US" sz="2400" dirty="0" smtClean="0">
              <a:solidFill>
                <a:srgbClr val="000000"/>
              </a:solidFill>
              <a:latin typeface="Arial" panose="020B0604020202020204" pitchFamily="34" charset="0"/>
              <a:cs typeface="Arial" panose="020B0604020202020204" pitchFamily="34" charset="0"/>
            </a:endParaRPr>
          </a:p>
          <a:p>
            <a:pPr lvl="1"/>
            <a:r>
              <a:rPr lang="en-US" sz="2200" dirty="0" smtClean="0">
                <a:solidFill>
                  <a:srgbClr val="0000FF"/>
                </a:solidFill>
                <a:latin typeface="Arial" panose="020B0604020202020204" pitchFamily="34" charset="0"/>
                <a:cs typeface="Arial" panose="020B0604020202020204" pitchFamily="34" charset="0"/>
              </a:rPr>
              <a:t>30 h prior to genesis of polar low according to STARS database</a:t>
            </a:r>
          </a:p>
          <a:p>
            <a:pPr marL="0" indent="0">
              <a:buNone/>
            </a:pPr>
            <a:endParaRPr lang="en-US" sz="2400" dirty="0">
              <a:solidFill>
                <a:srgbClr val="000000"/>
              </a:solidFill>
              <a:latin typeface="Arial" panose="020B0604020202020204" pitchFamily="34" charset="0"/>
              <a:cs typeface="Arial" panose="020B0604020202020204" pitchFamily="34" charset="0"/>
            </a:endParaRPr>
          </a:p>
          <a:p>
            <a:r>
              <a:rPr lang="en-US" sz="2400" dirty="0">
                <a:solidFill>
                  <a:srgbClr val="000000"/>
                </a:solidFill>
                <a:latin typeface="Arial" panose="020B0604020202020204" pitchFamily="34" charset="0"/>
                <a:cs typeface="Arial" panose="020B0604020202020204" pitchFamily="34" charset="0"/>
              </a:rPr>
              <a:t>Use ERA5 </a:t>
            </a:r>
            <a:r>
              <a:rPr lang="en-US" sz="2400" dirty="0" err="1">
                <a:solidFill>
                  <a:srgbClr val="000000"/>
                </a:solidFill>
                <a:latin typeface="Arial" panose="020B0604020202020204" pitchFamily="34" charset="0"/>
                <a:cs typeface="Arial" panose="020B0604020202020204" pitchFamily="34" charset="0"/>
              </a:rPr>
              <a:t>regridded</a:t>
            </a:r>
            <a:r>
              <a:rPr lang="en-US" sz="2400" dirty="0">
                <a:solidFill>
                  <a:srgbClr val="000000"/>
                </a:solidFill>
                <a:latin typeface="Arial" panose="020B0604020202020204" pitchFamily="34" charset="0"/>
                <a:cs typeface="Arial" panose="020B0604020202020204" pitchFamily="34" charset="0"/>
              </a:rPr>
              <a:t> to 0.5° horizontal resolution as verification</a:t>
            </a:r>
          </a:p>
          <a:p>
            <a:pPr marL="0" indent="0">
              <a:buNone/>
            </a:pPr>
            <a:endParaRPr lang="en-US" sz="2200" dirty="0">
              <a:solidFill>
                <a:srgbClr val="000000"/>
              </a:solidFill>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the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673328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3334"/>
            <a:ext cx="8229600" cy="5591786"/>
          </a:xfrm>
        </p:spPr>
        <p:txBody>
          <a:bodyPr>
            <a:normAutofit/>
          </a:bodyPr>
          <a:lstStyle/>
          <a:p>
            <a:r>
              <a:rPr lang="en-US" sz="2400" dirty="0" smtClean="0">
                <a:latin typeface="Arial" panose="020B0604020202020204" pitchFamily="34" charset="0"/>
                <a:cs typeface="Arial" panose="020B0604020202020204" pitchFamily="34" charset="0"/>
              </a:rPr>
              <a:t>Assess forecast skill of polar low in </a:t>
            </a:r>
            <a:r>
              <a:rPr lang="en-US" sz="2400" dirty="0">
                <a:latin typeface="Arial" panose="020B0604020202020204" pitchFamily="34" charset="0"/>
                <a:cs typeface="Arial" panose="020B0604020202020204" pitchFamily="34" charset="0"/>
              </a:rPr>
              <a:t>terms of a metric combining forecast track and intensity error of </a:t>
            </a:r>
            <a:r>
              <a:rPr lang="en-US" sz="2400" dirty="0" smtClean="0">
                <a:latin typeface="Arial" panose="020B0604020202020204" pitchFamily="34" charset="0"/>
                <a:cs typeface="Arial" panose="020B0604020202020204" pitchFamily="34" charset="0"/>
              </a:rPr>
              <a:t>polar low</a:t>
            </a:r>
            <a:endParaRPr lang="en-US" sz="2400" dirty="0">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endParaRPr>
          </a:p>
          <a:p>
            <a:r>
              <a:rPr lang="en-US" sz="2400" dirty="0">
                <a:solidFill>
                  <a:srgbClr val="000000"/>
                </a:solidFill>
                <a:latin typeface="Arial" panose="020B0604020202020204" pitchFamily="34" charset="0"/>
                <a:cs typeface="Arial" panose="020B0604020202020204" pitchFamily="34" charset="0"/>
              </a:rPr>
              <a:t>Metric </a:t>
            </a:r>
            <a:r>
              <a:rPr lang="en-US" sz="2400" dirty="0" smtClean="0">
                <a:solidFill>
                  <a:srgbClr val="000000"/>
                </a:solidFill>
                <a:latin typeface="Arial" panose="020B0604020202020204" pitchFamily="34" charset="0"/>
                <a:cs typeface="Arial" panose="020B0604020202020204" pitchFamily="34" charset="0"/>
              </a:rPr>
              <a:t>calculated </a:t>
            </a:r>
            <a:r>
              <a:rPr lang="en-US" sz="2400" dirty="0">
                <a:solidFill>
                  <a:srgbClr val="000000"/>
                </a:solidFill>
                <a:latin typeface="Arial" panose="020B0604020202020204" pitchFamily="34" charset="0"/>
                <a:cs typeface="Arial" panose="020B0604020202020204" pitchFamily="34" charset="0"/>
              </a:rPr>
              <a:t>by adapting methodology of </a:t>
            </a:r>
            <a:r>
              <a:rPr lang="en-US" sz="2400" dirty="0" err="1">
                <a:solidFill>
                  <a:srgbClr val="000000"/>
                </a:solidFill>
                <a:latin typeface="Arial" panose="020B0604020202020204" pitchFamily="34" charset="0"/>
                <a:cs typeface="Arial" panose="020B0604020202020204" pitchFamily="34" charset="0"/>
              </a:rPr>
              <a:t>Lamberson</a:t>
            </a:r>
            <a:r>
              <a:rPr lang="en-US" sz="2400" dirty="0">
                <a:solidFill>
                  <a:srgbClr val="000000"/>
                </a:solidFill>
                <a:latin typeface="Arial" panose="020B0604020202020204" pitchFamily="34" charset="0"/>
                <a:cs typeface="Arial" panose="020B0604020202020204" pitchFamily="34" charset="0"/>
              </a:rPr>
              <a:t> et al. (2016) to rank ensembles by forecast accuracy in terms of track and intensity error for </a:t>
            </a:r>
            <a:r>
              <a:rPr lang="en-US" sz="2400" dirty="0" smtClean="0">
                <a:solidFill>
                  <a:srgbClr val="000000"/>
                </a:solidFill>
                <a:latin typeface="Arial" panose="020B0604020202020204" pitchFamily="34" charset="0"/>
                <a:cs typeface="Arial" panose="020B0604020202020204" pitchFamily="34" charset="0"/>
              </a:rPr>
              <a:t>a strong extratropical cyclone</a:t>
            </a:r>
            <a:endParaRPr lang="en-US" sz="2400" dirty="0">
              <a:solidFill>
                <a:srgbClr val="000000"/>
              </a:solidFill>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endParaRPr>
          </a:p>
          <a:p>
            <a:r>
              <a:rPr lang="en-US" sz="2400" dirty="0">
                <a:solidFill>
                  <a:srgbClr val="000000"/>
                </a:solidFill>
                <a:latin typeface="Arial" panose="020B0604020202020204" pitchFamily="34" charset="0"/>
                <a:cs typeface="Arial" panose="020B0604020202020204" pitchFamily="34" charset="0"/>
              </a:rPr>
              <a:t>Track and intensity error </a:t>
            </a:r>
            <a:r>
              <a:rPr lang="en-US" sz="2400" dirty="0" smtClean="0">
                <a:solidFill>
                  <a:srgbClr val="000000"/>
                </a:solidFill>
                <a:latin typeface="Arial" panose="020B0604020202020204" pitchFamily="34" charset="0"/>
                <a:cs typeface="Arial" panose="020B0604020202020204" pitchFamily="34" charset="0"/>
              </a:rPr>
              <a:t>calculated </a:t>
            </a:r>
            <a:r>
              <a:rPr lang="en-US" sz="2400" dirty="0">
                <a:solidFill>
                  <a:srgbClr val="000000"/>
                </a:solidFill>
                <a:latin typeface="Arial" panose="020B0604020202020204" pitchFamily="34" charset="0"/>
                <a:cs typeface="Arial" panose="020B0604020202020204" pitchFamily="34" charset="0"/>
              </a:rPr>
              <a:t>every 6</a:t>
            </a:r>
            <a:r>
              <a:rPr lang="en-US" sz="2400" dirty="0" smtClean="0">
                <a:solidFill>
                  <a:srgbClr val="000000"/>
                </a:solidFill>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h from </a:t>
            </a:r>
            <a:r>
              <a:rPr lang="en-US" sz="2400" dirty="0" smtClean="0">
                <a:solidFill>
                  <a:srgbClr val="000000"/>
                </a:solidFill>
                <a:latin typeface="Arial" panose="020B0604020202020204" pitchFamily="34" charset="0"/>
                <a:cs typeface="Arial" panose="020B0604020202020204" pitchFamily="34" charset="0"/>
              </a:rPr>
              <a:t>1800 </a:t>
            </a:r>
            <a:r>
              <a:rPr lang="en-US" sz="2400" dirty="0">
                <a:solidFill>
                  <a:srgbClr val="000000"/>
                </a:solidFill>
                <a:latin typeface="Arial" panose="020B0604020202020204" pitchFamily="34" charset="0"/>
                <a:cs typeface="Arial" panose="020B0604020202020204" pitchFamily="34" charset="0"/>
              </a:rPr>
              <a:t>UTC </a:t>
            </a:r>
            <a:r>
              <a:rPr lang="en-US" sz="2400" dirty="0" smtClean="0">
                <a:solidFill>
                  <a:srgbClr val="000000"/>
                </a:solidFill>
                <a:latin typeface="Arial" panose="020B0604020202020204" pitchFamily="34" charset="0"/>
                <a:cs typeface="Arial" panose="020B0604020202020204" pitchFamily="34" charset="0"/>
              </a:rPr>
              <a:t>10 Feb 2011 </a:t>
            </a:r>
            <a:r>
              <a:rPr lang="en-US" sz="2400" dirty="0">
                <a:solidFill>
                  <a:srgbClr val="000000"/>
                </a:solidFill>
                <a:latin typeface="Arial" panose="020B0604020202020204" pitchFamily="34" charset="0"/>
                <a:cs typeface="Arial" panose="020B0604020202020204" pitchFamily="34" charset="0"/>
              </a:rPr>
              <a:t>to </a:t>
            </a:r>
            <a:r>
              <a:rPr lang="en-US" sz="2400" dirty="0" smtClean="0">
                <a:solidFill>
                  <a:srgbClr val="000000"/>
                </a:solidFill>
                <a:latin typeface="Arial" panose="020B0604020202020204" pitchFamily="34" charset="0"/>
                <a:cs typeface="Arial" panose="020B0604020202020204" pitchFamily="34" charset="0"/>
              </a:rPr>
              <a:t>1200 </a:t>
            </a:r>
            <a:r>
              <a:rPr lang="en-US" sz="2400" dirty="0">
                <a:solidFill>
                  <a:srgbClr val="000000"/>
                </a:solidFill>
                <a:latin typeface="Arial" panose="020B0604020202020204" pitchFamily="34" charset="0"/>
                <a:cs typeface="Arial" panose="020B0604020202020204" pitchFamily="34" charset="0"/>
              </a:rPr>
              <a:t>UTC </a:t>
            </a:r>
            <a:r>
              <a:rPr lang="en-US" sz="2400" dirty="0" smtClean="0">
                <a:solidFill>
                  <a:srgbClr val="000000"/>
                </a:solidFill>
                <a:latin typeface="Arial" panose="020B0604020202020204" pitchFamily="34" charset="0"/>
                <a:cs typeface="Arial" panose="020B0604020202020204" pitchFamily="34" charset="0"/>
              </a:rPr>
              <a:t>11 Feb 2011 </a:t>
            </a:r>
            <a:r>
              <a:rPr lang="en-US" sz="2400" dirty="0">
                <a:solidFill>
                  <a:srgbClr val="000000"/>
                </a:solidFill>
                <a:latin typeface="Arial" panose="020B0604020202020204" pitchFamily="34" charset="0"/>
                <a:cs typeface="Arial" panose="020B0604020202020204" pitchFamily="34" charset="0"/>
              </a:rPr>
              <a:t>for </a:t>
            </a:r>
            <a:r>
              <a:rPr lang="en-US" sz="2400" dirty="0" smtClean="0">
                <a:solidFill>
                  <a:srgbClr val="000000"/>
                </a:solidFill>
                <a:latin typeface="Arial" panose="020B0604020202020204" pitchFamily="34" charset="0"/>
                <a:cs typeface="Arial" panose="020B0604020202020204" pitchFamily="34" charset="0"/>
              </a:rPr>
              <a:t>each ensemble member</a:t>
            </a:r>
          </a:p>
          <a:p>
            <a:pPr>
              <a:lnSpc>
                <a:spcPct val="50000"/>
              </a:lnSpc>
            </a:pPr>
            <a:endParaRPr lang="en-US" sz="2400" dirty="0">
              <a:solidFill>
                <a:srgbClr val="000000"/>
              </a:solidFill>
              <a:latin typeface="Arial" panose="020B0604020202020204" pitchFamily="34" charset="0"/>
              <a:cs typeface="Arial" panose="020B0604020202020204" pitchFamily="34" charset="0"/>
            </a:endParaRPr>
          </a:p>
          <a:p>
            <a:pPr lvl="1"/>
            <a:r>
              <a:rPr lang="en-US" sz="2200" dirty="0" smtClean="0">
                <a:solidFill>
                  <a:srgbClr val="0000FF"/>
                </a:solidFill>
                <a:latin typeface="Arial" panose="020B0604020202020204" pitchFamily="34" charset="0"/>
                <a:cs typeface="Arial" panose="020B0604020202020204" pitchFamily="34" charset="0"/>
              </a:rPr>
              <a:t>This time period corresponds to the time period of the life cycle of the polar low in the STARS database </a:t>
            </a:r>
          </a:p>
          <a:p>
            <a:endParaRPr lang="en-US" sz="2400" dirty="0">
              <a:solidFill>
                <a:srgbClr val="000000"/>
              </a:solidFill>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the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134440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3334"/>
            <a:ext cx="8229600" cy="5663866"/>
          </a:xfrm>
        </p:spPr>
        <p:txBody>
          <a:bodyPr>
            <a:normAutofit/>
          </a:bodyPr>
          <a:lstStyle/>
          <a:p>
            <a:r>
              <a:rPr lang="en-US" sz="2400" dirty="0" smtClean="0">
                <a:latin typeface="Arial"/>
                <a:cs typeface="Arial"/>
              </a:rPr>
              <a:t>Aforementioned favorable conditions for polar low development may </a:t>
            </a:r>
            <a:r>
              <a:rPr lang="en-US" sz="2400" dirty="0">
                <a:latin typeface="Arial"/>
                <a:cs typeface="Arial"/>
              </a:rPr>
              <a:t>support </a:t>
            </a:r>
            <a:r>
              <a:rPr lang="en-US" sz="2400" dirty="0" smtClean="0">
                <a:latin typeface="Arial"/>
                <a:cs typeface="Arial"/>
              </a:rPr>
              <a:t>relatively strong </a:t>
            </a:r>
            <a:r>
              <a:rPr lang="en-US" sz="2400" dirty="0">
                <a:latin typeface="Arial"/>
                <a:cs typeface="Arial"/>
              </a:rPr>
              <a:t>upward vertical motions and </a:t>
            </a:r>
            <a:r>
              <a:rPr lang="en-US" sz="2400" dirty="0" err="1" smtClean="0">
                <a:latin typeface="Arial"/>
                <a:cs typeface="Arial"/>
              </a:rPr>
              <a:t>stratiform</a:t>
            </a:r>
            <a:r>
              <a:rPr lang="en-US" sz="2400" dirty="0" smtClean="0">
                <a:latin typeface="Arial"/>
                <a:cs typeface="Arial"/>
              </a:rPr>
              <a:t> and convective precipitation</a:t>
            </a:r>
          </a:p>
          <a:p>
            <a:endParaRPr lang="en-US" sz="2400" dirty="0" smtClean="0">
              <a:latin typeface="Arial"/>
              <a:cs typeface="Arial"/>
            </a:endParaRPr>
          </a:p>
          <a:p>
            <a:r>
              <a:rPr lang="en-US" sz="2400" dirty="0" smtClean="0">
                <a:latin typeface="Arial"/>
                <a:cs typeface="Arial"/>
              </a:rPr>
              <a:t>Resulting latent </a:t>
            </a:r>
            <a:r>
              <a:rPr lang="en-US" sz="2400" dirty="0">
                <a:latin typeface="Arial"/>
                <a:cs typeface="Arial"/>
              </a:rPr>
              <a:t>h</a:t>
            </a:r>
            <a:r>
              <a:rPr lang="en-US" sz="2400" dirty="0" smtClean="0">
                <a:latin typeface="Arial"/>
                <a:cs typeface="Arial"/>
              </a:rPr>
              <a:t>eat </a:t>
            </a:r>
            <a:r>
              <a:rPr lang="en-US" sz="2400" dirty="0">
                <a:latin typeface="Arial"/>
                <a:cs typeface="Arial"/>
              </a:rPr>
              <a:t>r</a:t>
            </a:r>
            <a:r>
              <a:rPr lang="en-US" sz="2400" dirty="0" smtClean="0">
                <a:latin typeface="Arial"/>
                <a:cs typeface="Arial"/>
              </a:rPr>
              <a:t>elease </a:t>
            </a:r>
            <a:r>
              <a:rPr lang="en-US" sz="2400" dirty="0">
                <a:latin typeface="Arial"/>
                <a:cs typeface="Arial"/>
              </a:rPr>
              <a:t>may contribute to polar low development by, for example, leading to low-level PV production and intensification of the polar low  (e.g. Montgomery and Farrell 1992)  </a:t>
            </a:r>
          </a:p>
          <a:p>
            <a:endParaRPr lang="en-US" sz="2400" dirty="0" smtClean="0">
              <a:latin typeface="Arial"/>
              <a:cs typeface="Arial"/>
            </a:endParaRPr>
          </a:p>
          <a:p>
            <a:endParaRPr lang="en-US" sz="2400" dirty="0">
              <a:latin typeface="Arial"/>
              <a:cs typeface="Arial"/>
            </a:endParaRPr>
          </a:p>
          <a:p>
            <a:endParaRPr lang="en-US" sz="2400" dirty="0" smtClean="0">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69969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Favorable Conditions for Polar Low Development</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49508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3334"/>
            <a:ext cx="8229600" cy="5591786"/>
          </a:xfrm>
        </p:spPr>
        <p:txBody>
          <a:bodyPr>
            <a:normAutofit/>
          </a:bodyPr>
          <a:lstStyle/>
          <a:p>
            <a:r>
              <a:rPr lang="en-US" sz="2400" dirty="0">
                <a:solidFill>
                  <a:srgbClr val="000000"/>
                </a:solidFill>
                <a:latin typeface="Arial" panose="020B0604020202020204" pitchFamily="34" charset="0"/>
                <a:cs typeface="Arial" panose="020B0604020202020204" pitchFamily="34" charset="0"/>
              </a:rPr>
              <a:t>Track error for each time </a:t>
            </a:r>
            <a:r>
              <a:rPr lang="en-US" sz="2400" dirty="0" smtClean="0">
                <a:solidFill>
                  <a:srgbClr val="000000"/>
                </a:solidFill>
                <a:latin typeface="Arial" panose="020B0604020202020204" pitchFamily="34" charset="0"/>
                <a:cs typeface="Arial" panose="020B0604020202020204" pitchFamily="34" charset="0"/>
              </a:rPr>
              <a:t>calculated </a:t>
            </a:r>
            <a:r>
              <a:rPr lang="en-US" sz="2400" dirty="0">
                <a:solidFill>
                  <a:srgbClr val="000000"/>
                </a:solidFill>
                <a:latin typeface="Arial" panose="020B0604020202020204" pitchFamily="34" charset="0"/>
                <a:cs typeface="Arial" panose="020B0604020202020204" pitchFamily="34" charset="0"/>
              </a:rPr>
              <a:t>as the </a:t>
            </a:r>
            <a:r>
              <a:rPr lang="en-US" sz="2400" dirty="0" smtClean="0">
                <a:solidFill>
                  <a:srgbClr val="000000"/>
                </a:solidFill>
                <a:latin typeface="Arial" panose="020B0604020202020204" pitchFamily="34" charset="0"/>
                <a:cs typeface="Arial" panose="020B0604020202020204" pitchFamily="34" charset="0"/>
              </a:rPr>
              <a:t>distance </a:t>
            </a:r>
            <a:r>
              <a:rPr lang="en-US" sz="2400" dirty="0">
                <a:solidFill>
                  <a:srgbClr val="000000"/>
                </a:solidFill>
                <a:latin typeface="Arial" panose="020B0604020202020204" pitchFamily="34" charset="0"/>
                <a:cs typeface="Arial" panose="020B0604020202020204" pitchFamily="34" charset="0"/>
              </a:rPr>
              <a:t>between the location of the </a:t>
            </a:r>
            <a:r>
              <a:rPr lang="en-US" sz="2400" dirty="0" smtClean="0">
                <a:solidFill>
                  <a:srgbClr val="000000"/>
                </a:solidFill>
                <a:latin typeface="Arial" panose="020B0604020202020204" pitchFamily="34" charset="0"/>
                <a:cs typeface="Arial" panose="020B0604020202020204" pitchFamily="34" charset="0"/>
              </a:rPr>
              <a:t>polar low </a:t>
            </a:r>
            <a:r>
              <a:rPr lang="en-US" sz="2400" dirty="0">
                <a:solidFill>
                  <a:srgbClr val="000000"/>
                </a:solidFill>
                <a:latin typeface="Arial" panose="020B0604020202020204" pitchFamily="34" charset="0"/>
                <a:cs typeface="Arial" panose="020B0604020202020204" pitchFamily="34" charset="0"/>
              </a:rPr>
              <a:t>in </a:t>
            </a:r>
            <a:r>
              <a:rPr lang="en-US" sz="2400" dirty="0" smtClean="0">
                <a:solidFill>
                  <a:srgbClr val="000000"/>
                </a:solidFill>
                <a:latin typeface="Arial" panose="020B0604020202020204" pitchFamily="34" charset="0"/>
                <a:cs typeface="Arial" panose="020B0604020202020204" pitchFamily="34" charset="0"/>
              </a:rPr>
              <a:t>ERA</a:t>
            </a:r>
            <a:r>
              <a:rPr lang="en-US" sz="2400" dirty="0">
                <a:solidFill>
                  <a:srgbClr val="000000"/>
                </a:solidFill>
                <a:latin typeface="Arial" panose="020B0604020202020204" pitchFamily="34" charset="0"/>
                <a:cs typeface="Arial" panose="020B0604020202020204" pitchFamily="34" charset="0"/>
              </a:rPr>
              <a:t>5</a:t>
            </a:r>
            <a:r>
              <a:rPr lang="en-US" sz="2400" dirty="0" smtClean="0">
                <a:solidFill>
                  <a:srgbClr val="000000"/>
                </a:solidFill>
                <a:latin typeface="Arial" panose="020B0604020202020204" pitchFamily="34" charset="0"/>
                <a:cs typeface="Arial" panose="020B0604020202020204" pitchFamily="34" charset="0"/>
              </a:rPr>
              <a:t> </a:t>
            </a:r>
            <a:r>
              <a:rPr lang="en-US" sz="2400" dirty="0">
                <a:solidFill>
                  <a:srgbClr val="000000"/>
                </a:solidFill>
                <a:latin typeface="Arial" panose="020B0604020202020204" pitchFamily="34" charset="0"/>
                <a:cs typeface="Arial" panose="020B0604020202020204" pitchFamily="34" charset="0"/>
              </a:rPr>
              <a:t>and in each </a:t>
            </a:r>
            <a:r>
              <a:rPr lang="en-US" sz="2400" dirty="0" smtClean="0">
                <a:solidFill>
                  <a:srgbClr val="000000"/>
                </a:solidFill>
                <a:latin typeface="Arial" panose="020B0604020202020204" pitchFamily="34" charset="0"/>
                <a:cs typeface="Arial" panose="020B0604020202020204" pitchFamily="34" charset="0"/>
              </a:rPr>
              <a:t>ensemble </a:t>
            </a:r>
            <a:r>
              <a:rPr lang="en-US" sz="2400" dirty="0">
                <a:solidFill>
                  <a:srgbClr val="000000"/>
                </a:solidFill>
                <a:latin typeface="Arial" panose="020B0604020202020204" pitchFamily="34" charset="0"/>
                <a:cs typeface="Arial" panose="020B0604020202020204" pitchFamily="34" charset="0"/>
              </a:rPr>
              <a:t>member</a:t>
            </a:r>
          </a:p>
          <a:p>
            <a:pPr>
              <a:lnSpc>
                <a:spcPct val="50000"/>
              </a:lnSpc>
            </a:pPr>
            <a:endParaRPr lang="en-US" sz="2400" dirty="0">
              <a:solidFill>
                <a:srgbClr val="000000"/>
              </a:solidFill>
              <a:latin typeface="Arial" panose="020B0604020202020204" pitchFamily="34" charset="0"/>
              <a:cs typeface="Arial" panose="020B0604020202020204" pitchFamily="34" charset="0"/>
            </a:endParaRPr>
          </a:p>
          <a:p>
            <a:pPr lvl="1"/>
            <a:r>
              <a:rPr lang="en-US" sz="2200" dirty="0">
                <a:solidFill>
                  <a:srgbClr val="0000FF"/>
                </a:solidFill>
                <a:latin typeface="Arial" panose="020B0604020202020204" pitchFamily="34" charset="0"/>
                <a:cs typeface="Arial" panose="020B0604020202020204" pitchFamily="34" charset="0"/>
              </a:rPr>
              <a:t>Location of </a:t>
            </a:r>
            <a:r>
              <a:rPr lang="en-US" sz="2200" dirty="0" smtClean="0">
                <a:solidFill>
                  <a:srgbClr val="0000FF"/>
                </a:solidFill>
                <a:latin typeface="Arial" panose="020B0604020202020204" pitchFamily="34" charset="0"/>
                <a:cs typeface="Arial" panose="020B0604020202020204" pitchFamily="34" charset="0"/>
              </a:rPr>
              <a:t>the polar low </a:t>
            </a:r>
            <a:r>
              <a:rPr lang="en-US" sz="2200" dirty="0">
                <a:solidFill>
                  <a:srgbClr val="0000FF"/>
                </a:solidFill>
                <a:latin typeface="Arial" panose="020B0604020202020204" pitchFamily="34" charset="0"/>
                <a:cs typeface="Arial" panose="020B0604020202020204" pitchFamily="34" charset="0"/>
              </a:rPr>
              <a:t>at a time corresponds to location of </a:t>
            </a:r>
            <a:r>
              <a:rPr lang="en-US" sz="2200" dirty="0" smtClean="0">
                <a:solidFill>
                  <a:srgbClr val="0000FF"/>
                </a:solidFill>
                <a:latin typeface="Arial" panose="020B0604020202020204" pitchFamily="34" charset="0"/>
                <a:cs typeface="Arial" panose="020B0604020202020204" pitchFamily="34" charset="0"/>
              </a:rPr>
              <a:t>maximum 850-hPa relative vorticity of the polar low </a:t>
            </a:r>
            <a:r>
              <a:rPr lang="en-US" sz="2200" dirty="0">
                <a:solidFill>
                  <a:srgbClr val="0000FF"/>
                </a:solidFill>
                <a:latin typeface="Arial" panose="020B0604020202020204" pitchFamily="34" charset="0"/>
                <a:cs typeface="Arial" panose="020B0604020202020204" pitchFamily="34" charset="0"/>
              </a:rPr>
              <a:t>at that time</a:t>
            </a:r>
          </a:p>
          <a:p>
            <a:pPr lvl="1"/>
            <a:endParaRPr lang="en-US" sz="1600" dirty="0">
              <a:solidFill>
                <a:srgbClr val="000000"/>
              </a:solidFill>
              <a:latin typeface="Arial" panose="020B0604020202020204" pitchFamily="34" charset="0"/>
              <a:cs typeface="Arial" panose="020B0604020202020204" pitchFamily="34" charset="0"/>
            </a:endParaRPr>
          </a:p>
          <a:p>
            <a:r>
              <a:rPr lang="en-US" sz="2400" dirty="0">
                <a:solidFill>
                  <a:srgbClr val="000000"/>
                </a:solidFill>
                <a:latin typeface="Arial" panose="020B0604020202020204" pitchFamily="34" charset="0"/>
                <a:cs typeface="Arial" panose="020B0604020202020204" pitchFamily="34" charset="0"/>
              </a:rPr>
              <a:t>Intensity error for each time </a:t>
            </a:r>
            <a:r>
              <a:rPr lang="en-US" sz="2400" dirty="0" smtClean="0">
                <a:solidFill>
                  <a:srgbClr val="000000"/>
                </a:solidFill>
                <a:latin typeface="Arial" panose="020B0604020202020204" pitchFamily="34" charset="0"/>
                <a:cs typeface="Arial" panose="020B0604020202020204" pitchFamily="34" charset="0"/>
              </a:rPr>
              <a:t>calculated </a:t>
            </a:r>
            <a:r>
              <a:rPr lang="en-US" sz="2400" dirty="0">
                <a:solidFill>
                  <a:srgbClr val="000000"/>
                </a:solidFill>
                <a:latin typeface="Arial" panose="020B0604020202020204" pitchFamily="34" charset="0"/>
                <a:cs typeface="Arial" panose="020B0604020202020204" pitchFamily="34" charset="0"/>
              </a:rPr>
              <a:t>as the absolute difference in intensity </a:t>
            </a:r>
            <a:r>
              <a:rPr lang="en-US" sz="2400" dirty="0" smtClean="0">
                <a:solidFill>
                  <a:srgbClr val="000000"/>
                </a:solidFill>
                <a:latin typeface="Arial" panose="020B0604020202020204" pitchFamily="34" charset="0"/>
                <a:cs typeface="Arial" panose="020B0604020202020204" pitchFamily="34" charset="0"/>
              </a:rPr>
              <a:t>of the polar low </a:t>
            </a:r>
            <a:r>
              <a:rPr lang="en-US" sz="2400" dirty="0">
                <a:solidFill>
                  <a:srgbClr val="000000"/>
                </a:solidFill>
                <a:latin typeface="Arial" panose="020B0604020202020204" pitchFamily="34" charset="0"/>
                <a:cs typeface="Arial" panose="020B0604020202020204" pitchFamily="34" charset="0"/>
              </a:rPr>
              <a:t>in </a:t>
            </a:r>
            <a:r>
              <a:rPr lang="en-US" sz="2400" dirty="0" smtClean="0">
                <a:solidFill>
                  <a:srgbClr val="000000"/>
                </a:solidFill>
                <a:latin typeface="Arial" panose="020B0604020202020204" pitchFamily="34" charset="0"/>
                <a:cs typeface="Arial" panose="020B0604020202020204" pitchFamily="34" charset="0"/>
              </a:rPr>
              <a:t>ERA5 and </a:t>
            </a:r>
            <a:r>
              <a:rPr lang="en-US" sz="2400" dirty="0">
                <a:solidFill>
                  <a:srgbClr val="000000"/>
                </a:solidFill>
                <a:latin typeface="Arial" panose="020B0604020202020204" pitchFamily="34" charset="0"/>
                <a:cs typeface="Arial" panose="020B0604020202020204" pitchFamily="34" charset="0"/>
              </a:rPr>
              <a:t>in each </a:t>
            </a:r>
            <a:r>
              <a:rPr lang="en-US" sz="2400" dirty="0" smtClean="0">
                <a:solidFill>
                  <a:srgbClr val="000000"/>
                </a:solidFill>
                <a:latin typeface="Arial" panose="020B0604020202020204" pitchFamily="34" charset="0"/>
                <a:cs typeface="Arial" panose="020B0604020202020204" pitchFamily="34" charset="0"/>
              </a:rPr>
              <a:t>ensemble </a:t>
            </a:r>
            <a:r>
              <a:rPr lang="en-US" sz="2400" dirty="0">
                <a:solidFill>
                  <a:srgbClr val="000000"/>
                </a:solidFill>
                <a:latin typeface="Arial" panose="020B0604020202020204" pitchFamily="34" charset="0"/>
                <a:cs typeface="Arial" panose="020B0604020202020204" pitchFamily="34" charset="0"/>
              </a:rPr>
              <a:t>member</a:t>
            </a:r>
          </a:p>
          <a:p>
            <a:pPr>
              <a:lnSpc>
                <a:spcPct val="50000"/>
              </a:lnSpc>
            </a:pPr>
            <a:endParaRPr lang="en-US" sz="2400" dirty="0">
              <a:solidFill>
                <a:srgbClr val="000000"/>
              </a:solidFill>
              <a:latin typeface="Arial" panose="020B0604020202020204" pitchFamily="34" charset="0"/>
              <a:cs typeface="Arial" panose="020B0604020202020204" pitchFamily="34" charset="0"/>
            </a:endParaRPr>
          </a:p>
          <a:p>
            <a:pPr lvl="1"/>
            <a:r>
              <a:rPr lang="en-US" sz="2200" dirty="0">
                <a:solidFill>
                  <a:srgbClr val="0000FF"/>
                </a:solidFill>
                <a:latin typeface="Arial" panose="020B0604020202020204" pitchFamily="34" charset="0"/>
                <a:cs typeface="Arial" panose="020B0604020202020204" pitchFamily="34" charset="0"/>
              </a:rPr>
              <a:t>Intensity of </a:t>
            </a:r>
            <a:r>
              <a:rPr lang="en-US" sz="2200" dirty="0" smtClean="0">
                <a:solidFill>
                  <a:srgbClr val="0000FF"/>
                </a:solidFill>
                <a:latin typeface="Arial" panose="020B0604020202020204" pitchFamily="34" charset="0"/>
                <a:cs typeface="Arial" panose="020B0604020202020204" pitchFamily="34" charset="0"/>
              </a:rPr>
              <a:t>the polar low </a:t>
            </a:r>
            <a:r>
              <a:rPr lang="en-US" sz="2200" dirty="0">
                <a:solidFill>
                  <a:srgbClr val="0000FF"/>
                </a:solidFill>
                <a:latin typeface="Arial" panose="020B0604020202020204" pitchFamily="34" charset="0"/>
                <a:cs typeface="Arial" panose="020B0604020202020204" pitchFamily="34" charset="0"/>
              </a:rPr>
              <a:t>at a time corresponds to </a:t>
            </a:r>
            <a:r>
              <a:rPr lang="en-US" sz="2200" dirty="0" smtClean="0">
                <a:solidFill>
                  <a:srgbClr val="0000FF"/>
                </a:solidFill>
                <a:latin typeface="Arial" panose="020B0604020202020204" pitchFamily="34" charset="0"/>
                <a:cs typeface="Arial" panose="020B0604020202020204" pitchFamily="34" charset="0"/>
              </a:rPr>
              <a:t>maximum value of 850-hPa relative vorticity of the polar low at that time</a:t>
            </a:r>
            <a:endParaRPr lang="en-US" sz="2200" dirty="0">
              <a:solidFill>
                <a:srgbClr val="0000FF"/>
              </a:solidFill>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the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386785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3334"/>
            <a:ext cx="8229600" cy="1412973"/>
          </a:xfrm>
        </p:spPr>
        <p:txBody>
          <a:bodyPr>
            <a:normAutofit/>
          </a:bodyPr>
          <a:lstStyle/>
          <a:p>
            <a:r>
              <a:rPr lang="en-US" sz="2400" dirty="0" smtClean="0">
                <a:latin typeface="Arial" panose="020B0604020202020204" pitchFamily="34" charset="0"/>
                <a:cs typeface="Arial" panose="020B0604020202020204" pitchFamily="34" charset="0"/>
              </a:rPr>
              <a:t>Start with strongest 850-hPa relative vorticity maximum at 1800 UTC 10 Feb 2011, excluding preexisting cyclone, and track through 1200 UTC 11 Feb 2011 </a:t>
            </a:r>
            <a:endParaRPr lang="en-US" sz="2400" dirty="0">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endParaRPr>
          </a:p>
          <a:p>
            <a:endParaRPr lang="en-US" sz="2400" dirty="0">
              <a:solidFill>
                <a:srgbClr val="000000"/>
              </a:solidFill>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the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pic>
        <p:nvPicPr>
          <p:cNvPr id="7" name="Picture 6" descr="mslp_vort_cyclone_era5_20110210_1800.png"/>
          <p:cNvPicPr>
            <a:picLocks noChangeAspect="1"/>
          </p:cNvPicPr>
          <p:nvPr/>
        </p:nvPicPr>
        <p:blipFill rotWithShape="1">
          <a:blip r:embed="rId3">
            <a:extLst>
              <a:ext uri="{28A0092B-C50C-407E-A947-70E740481C1C}">
                <a14:useLocalDpi xmlns:a14="http://schemas.microsoft.com/office/drawing/2010/main" val="0"/>
              </a:ext>
            </a:extLst>
          </a:blip>
          <a:srcRect l="8696" b="5807"/>
          <a:stretch/>
        </p:blipFill>
        <p:spPr>
          <a:xfrm>
            <a:off x="154906" y="2834434"/>
            <a:ext cx="2868740" cy="2940288"/>
          </a:xfrm>
          <a:prstGeom prst="rect">
            <a:avLst/>
          </a:prstGeom>
          <a:ln w="9525">
            <a:solidFill>
              <a:schemeClr val="tx1"/>
            </a:solidFill>
          </a:ln>
        </p:spPr>
      </p:pic>
      <p:pic>
        <p:nvPicPr>
          <p:cNvPr id="8" name="Picture 7"/>
          <p:cNvPicPr>
            <a:picLocks noChangeAspect="1"/>
          </p:cNvPicPr>
          <p:nvPr/>
        </p:nvPicPr>
        <p:blipFill rotWithShape="1">
          <a:blip r:embed="rId4"/>
          <a:srcRect l="8688" t="3525" b="5635"/>
          <a:stretch/>
        </p:blipFill>
        <p:spPr>
          <a:xfrm>
            <a:off x="3124436" y="2834434"/>
            <a:ext cx="2871649" cy="2940288"/>
          </a:xfrm>
          <a:prstGeom prst="rect">
            <a:avLst/>
          </a:prstGeom>
          <a:ln w="9525">
            <a:solidFill>
              <a:schemeClr val="tx1"/>
            </a:solidFill>
          </a:ln>
        </p:spPr>
      </p:pic>
      <p:pic>
        <p:nvPicPr>
          <p:cNvPr id="9" name="Picture 8"/>
          <p:cNvPicPr>
            <a:picLocks noChangeAspect="1"/>
          </p:cNvPicPr>
          <p:nvPr/>
        </p:nvPicPr>
        <p:blipFill rotWithShape="1">
          <a:blip r:embed="rId5"/>
          <a:srcRect l="8757" t="3512" b="5648"/>
          <a:stretch/>
        </p:blipFill>
        <p:spPr>
          <a:xfrm>
            <a:off x="6102008" y="2834434"/>
            <a:ext cx="2869478" cy="2940288"/>
          </a:xfrm>
          <a:prstGeom prst="rect">
            <a:avLst/>
          </a:prstGeom>
          <a:ln w="9525">
            <a:solidFill>
              <a:schemeClr val="tx1"/>
            </a:solidFill>
          </a:ln>
        </p:spPr>
      </p:pic>
      <p:grpSp>
        <p:nvGrpSpPr>
          <p:cNvPr id="10" name="Group 9"/>
          <p:cNvGrpSpPr/>
          <p:nvPr/>
        </p:nvGrpSpPr>
        <p:grpSpPr>
          <a:xfrm>
            <a:off x="223895" y="5891230"/>
            <a:ext cx="8593895" cy="270060"/>
            <a:chOff x="97258" y="5459365"/>
            <a:chExt cx="8593895" cy="270060"/>
          </a:xfrm>
        </p:grpSpPr>
        <p:sp>
          <p:nvSpPr>
            <p:cNvPr id="11" name="TextBox 10"/>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2</a:t>
              </a:r>
            </a:p>
          </p:txBody>
        </p:sp>
        <p:pic>
          <p:nvPicPr>
            <p:cNvPr id="12" name="Picture 11"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13" name="TextBox 12"/>
            <p:cNvSpPr txBox="1"/>
            <p:nvPr/>
          </p:nvSpPr>
          <p:spPr>
            <a:xfrm>
              <a:off x="1183537"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sp>
          <p:nvSpPr>
            <p:cNvPr id="14" name="TextBox 13"/>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15" name="TextBox 14"/>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16" name="TextBox 15"/>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17" name="TextBox 16"/>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8" name="TextBox 17"/>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9" name="TextBox 18"/>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20" name="TextBox 19"/>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21" name="TextBox 20"/>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22" name="TextBox 21"/>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23" name="TextBox 22"/>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24" name="TextBox 23"/>
            <p:cNvSpPr txBox="1"/>
            <p:nvPr/>
          </p:nvSpPr>
          <p:spPr>
            <a:xfrm>
              <a:off x="79178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grpSp>
      <p:sp>
        <p:nvSpPr>
          <p:cNvPr id="25" name="TextBox 24"/>
          <p:cNvSpPr txBox="1"/>
          <p:nvPr/>
        </p:nvSpPr>
        <p:spPr>
          <a:xfrm>
            <a:off x="154906" y="2518213"/>
            <a:ext cx="2868740" cy="338554"/>
          </a:xfrm>
          <a:prstGeom prst="rect">
            <a:avLst/>
          </a:prstGeom>
          <a:noFill/>
        </p:spPr>
        <p:txBody>
          <a:bodyPr wrap="square" rtlCol="0">
            <a:spAutoFit/>
          </a:bodyPr>
          <a:lstStyle/>
          <a:p>
            <a:pPr algn="ctr"/>
            <a:r>
              <a:rPr lang="en-US" sz="1600" b="1" dirty="0" smtClean="0">
                <a:latin typeface="Arial"/>
                <a:cs typeface="Arial"/>
              </a:rPr>
              <a:t>ERA 5 (</a:t>
            </a:r>
            <a:r>
              <a:rPr lang="en-US" sz="1600" b="1" dirty="0" err="1" smtClean="0">
                <a:latin typeface="Arial"/>
                <a:cs typeface="Arial"/>
              </a:rPr>
              <a:t>regridded</a:t>
            </a:r>
            <a:r>
              <a:rPr lang="en-US" sz="1600" b="1" dirty="0" smtClean="0">
                <a:latin typeface="Arial"/>
                <a:cs typeface="Arial"/>
              </a:rPr>
              <a:t> to 0.5°)</a:t>
            </a:r>
            <a:endParaRPr lang="en-US" sz="1600" b="1" dirty="0">
              <a:latin typeface="Arial"/>
              <a:cs typeface="Arial"/>
            </a:endParaRPr>
          </a:p>
        </p:txBody>
      </p:sp>
      <p:sp>
        <p:nvSpPr>
          <p:cNvPr id="26" name="TextBox 25"/>
          <p:cNvSpPr txBox="1"/>
          <p:nvPr/>
        </p:nvSpPr>
        <p:spPr>
          <a:xfrm>
            <a:off x="3124435" y="2495880"/>
            <a:ext cx="2871649" cy="338554"/>
          </a:xfrm>
          <a:prstGeom prst="rect">
            <a:avLst/>
          </a:prstGeom>
          <a:noFill/>
        </p:spPr>
        <p:txBody>
          <a:bodyPr wrap="square" rtlCol="0">
            <a:spAutoFit/>
          </a:bodyPr>
          <a:lstStyle/>
          <a:p>
            <a:pPr algn="ctr"/>
            <a:r>
              <a:rPr lang="en-US" sz="1600" b="1" dirty="0" smtClean="0">
                <a:latin typeface="Arial"/>
                <a:cs typeface="Arial"/>
              </a:rPr>
              <a:t>ECMWF EPS Member 6</a:t>
            </a:r>
            <a:endParaRPr lang="en-US" sz="1600" b="1" dirty="0">
              <a:latin typeface="Arial"/>
              <a:cs typeface="Arial"/>
            </a:endParaRPr>
          </a:p>
        </p:txBody>
      </p:sp>
      <p:sp>
        <p:nvSpPr>
          <p:cNvPr id="27" name="TextBox 26"/>
          <p:cNvSpPr txBox="1"/>
          <p:nvPr/>
        </p:nvSpPr>
        <p:spPr>
          <a:xfrm>
            <a:off x="6097528" y="2495880"/>
            <a:ext cx="2871649" cy="338554"/>
          </a:xfrm>
          <a:prstGeom prst="rect">
            <a:avLst/>
          </a:prstGeom>
          <a:noFill/>
        </p:spPr>
        <p:txBody>
          <a:bodyPr wrap="square" rtlCol="0">
            <a:spAutoFit/>
          </a:bodyPr>
          <a:lstStyle/>
          <a:p>
            <a:pPr algn="ctr"/>
            <a:r>
              <a:rPr lang="en-US" sz="1600" b="1" dirty="0" smtClean="0">
                <a:latin typeface="Arial"/>
                <a:cs typeface="Arial"/>
              </a:rPr>
              <a:t>ECMWF EPS Member 47</a:t>
            </a:r>
          </a:p>
        </p:txBody>
      </p:sp>
      <p:sp>
        <p:nvSpPr>
          <p:cNvPr id="28" name="Content Placeholder 2"/>
          <p:cNvSpPr txBox="1">
            <a:spLocks/>
          </p:cNvSpPr>
          <p:nvPr/>
        </p:nvSpPr>
        <p:spPr>
          <a:xfrm>
            <a:off x="0" y="6001264"/>
            <a:ext cx="9230841"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SLP (hPa, black),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 valid 1800 UTC 10 Feb 2011. Position of PL in STARS database at this time shown by cyan dot in left panel.</a:t>
            </a:r>
            <a:endParaRPr lang="en-US" sz="1600" baseline="30000" dirty="0">
              <a:latin typeface="Arial" panose="020B0604020202020204" pitchFamily="34" charset="0"/>
              <a:cs typeface="Arial" panose="020B0604020202020204" pitchFamily="34" charset="0"/>
            </a:endParaRPr>
          </a:p>
        </p:txBody>
      </p:sp>
      <p:sp>
        <p:nvSpPr>
          <p:cNvPr id="29" name="Oval 28"/>
          <p:cNvSpPr/>
          <p:nvPr/>
        </p:nvSpPr>
        <p:spPr>
          <a:xfrm>
            <a:off x="3963038" y="3437904"/>
            <a:ext cx="699080" cy="722615"/>
          </a:xfrm>
          <a:prstGeom prst="ellipse">
            <a:avLst/>
          </a:prstGeom>
          <a:noFill/>
          <a:ln w="5715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7196190" y="4115841"/>
            <a:ext cx="699080" cy="722615"/>
          </a:xfrm>
          <a:prstGeom prst="ellipse">
            <a:avLst/>
          </a:prstGeom>
          <a:noFill/>
          <a:ln w="5715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4749702" y="2397777"/>
            <a:ext cx="820195" cy="1200329"/>
          </a:xfrm>
          <a:prstGeom prst="rect">
            <a:avLst/>
          </a:prstGeom>
          <a:noFill/>
        </p:spPr>
        <p:txBody>
          <a:bodyPr wrap="square" rtlCol="0">
            <a:spAutoFit/>
          </a:bodyPr>
          <a:lstStyle/>
          <a:p>
            <a:r>
              <a:rPr lang="en-US" sz="7200" dirty="0" smtClean="0">
                <a:solidFill>
                  <a:srgbClr val="0000FF"/>
                </a:solidFill>
              </a:rPr>
              <a:t>×</a:t>
            </a:r>
            <a:endParaRPr lang="en-US" sz="7200" dirty="0">
              <a:solidFill>
                <a:srgbClr val="0000FF"/>
              </a:solidFill>
            </a:endParaRPr>
          </a:p>
        </p:txBody>
      </p:sp>
      <p:sp>
        <p:nvSpPr>
          <p:cNvPr id="32" name="TextBox 31"/>
          <p:cNvSpPr txBox="1"/>
          <p:nvPr/>
        </p:nvSpPr>
        <p:spPr>
          <a:xfrm>
            <a:off x="7524862" y="2648715"/>
            <a:ext cx="820195" cy="1200329"/>
          </a:xfrm>
          <a:prstGeom prst="rect">
            <a:avLst/>
          </a:prstGeom>
          <a:noFill/>
        </p:spPr>
        <p:txBody>
          <a:bodyPr wrap="square" rtlCol="0">
            <a:spAutoFit/>
          </a:bodyPr>
          <a:lstStyle/>
          <a:p>
            <a:r>
              <a:rPr lang="en-US" sz="7200" dirty="0" smtClean="0">
                <a:solidFill>
                  <a:srgbClr val="0000FF"/>
                </a:solidFill>
              </a:rPr>
              <a:t>×</a:t>
            </a:r>
            <a:endParaRPr lang="en-US" sz="7200" dirty="0">
              <a:solidFill>
                <a:srgbClr val="0000FF"/>
              </a:solidFill>
            </a:endParaRPr>
          </a:p>
        </p:txBody>
      </p:sp>
    </p:spTree>
    <p:extLst>
      <p:ext uri="{BB962C8B-B14F-4D97-AF65-F5344CB8AC3E}">
        <p14:creationId xmlns:p14="http://schemas.microsoft.com/office/powerpoint/2010/main" val="343792789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idx="1"/>
          </p:nvPr>
        </p:nvSpPr>
        <p:spPr>
          <a:xfrm>
            <a:off x="457200" y="1083335"/>
            <a:ext cx="8229600" cy="5245074"/>
          </a:xfrm>
        </p:spPr>
        <p:txBody>
          <a:bodyPr>
            <a:normAutofit/>
          </a:bodyPr>
          <a:lstStyle/>
          <a:p>
            <a:r>
              <a:rPr lang="en-US" sz="2400" dirty="0">
                <a:latin typeface="Arial"/>
                <a:cs typeface="Arial"/>
              </a:rPr>
              <a:t>The track and intensity errors </a:t>
            </a:r>
            <a:r>
              <a:rPr lang="en-US" sz="2400" dirty="0" smtClean="0">
                <a:latin typeface="Arial"/>
                <a:cs typeface="Arial"/>
              </a:rPr>
              <a:t>are averaged </a:t>
            </a:r>
            <a:r>
              <a:rPr lang="en-US" sz="2400" dirty="0">
                <a:latin typeface="Arial"/>
                <a:cs typeface="Arial"/>
              </a:rPr>
              <a:t>over time and the </a:t>
            </a:r>
            <a:r>
              <a:rPr lang="en-US" sz="2400" dirty="0" smtClean="0">
                <a:latin typeface="Arial"/>
                <a:cs typeface="Arial"/>
              </a:rPr>
              <a:t>ensemble members are ranked </a:t>
            </a:r>
            <a:r>
              <a:rPr lang="en-US" sz="2400" dirty="0">
                <a:latin typeface="Arial"/>
                <a:cs typeface="Arial"/>
              </a:rPr>
              <a:t>1–51 for both track and intensity, with 1 corresponding to the member with lowest average error </a:t>
            </a:r>
            <a:endParaRPr lang="en-US" sz="2400" dirty="0" smtClean="0">
              <a:latin typeface="Arial"/>
              <a:cs typeface="Arial"/>
            </a:endParaRPr>
          </a:p>
          <a:p>
            <a:endParaRPr lang="en-US" sz="2400" dirty="0">
              <a:solidFill>
                <a:srgbClr val="000000"/>
              </a:solidFill>
              <a:latin typeface="Arial" panose="020B0604020202020204" pitchFamily="34" charset="0"/>
              <a:cs typeface="Arial" panose="020B0604020202020204" pitchFamily="34" charset="0"/>
            </a:endParaRPr>
          </a:p>
          <a:p>
            <a:r>
              <a:rPr lang="en-US" sz="2400" dirty="0">
                <a:latin typeface="Arial"/>
                <a:cs typeface="Arial"/>
              </a:rPr>
              <a:t>The track error rank </a:t>
            </a:r>
            <a:r>
              <a:rPr lang="en-US" sz="2400" dirty="0" smtClean="0">
                <a:latin typeface="Arial"/>
                <a:cs typeface="Arial"/>
              </a:rPr>
              <a:t>is added </a:t>
            </a:r>
            <a:r>
              <a:rPr lang="en-US" sz="2400" dirty="0">
                <a:latin typeface="Arial"/>
                <a:cs typeface="Arial"/>
              </a:rPr>
              <a:t>to the intensity error rank to determine a combined track and intensity error rank for each </a:t>
            </a:r>
            <a:r>
              <a:rPr lang="en-US" sz="2400" dirty="0" smtClean="0">
                <a:latin typeface="Arial"/>
                <a:cs typeface="Arial"/>
              </a:rPr>
              <a:t>ensemble member</a:t>
            </a:r>
            <a:endParaRPr lang="en-US" sz="2400" dirty="0">
              <a:latin typeface="Arial"/>
              <a:cs typeface="Arial"/>
            </a:endParaRPr>
          </a:p>
          <a:p>
            <a:endParaRPr lang="en-US" sz="2400" dirty="0" smtClean="0">
              <a:solidFill>
                <a:srgbClr val="000000"/>
              </a:solidFill>
              <a:latin typeface="Arial" panose="020B0604020202020204" pitchFamily="34" charset="0"/>
              <a:cs typeface="Arial" panose="020B0604020202020204" pitchFamily="34" charset="0"/>
            </a:endParaRPr>
          </a:p>
          <a:p>
            <a:r>
              <a:rPr lang="en-US" sz="2400" dirty="0">
                <a:latin typeface="Arial"/>
                <a:cs typeface="Arial"/>
              </a:rPr>
              <a:t>Ensemble members </a:t>
            </a:r>
            <a:r>
              <a:rPr lang="en-US" sz="2400" dirty="0" smtClean="0">
                <a:latin typeface="Arial"/>
                <a:cs typeface="Arial"/>
              </a:rPr>
              <a:t>are subdivided </a:t>
            </a:r>
            <a:r>
              <a:rPr lang="en-US" sz="2400" dirty="0">
                <a:latin typeface="Arial"/>
                <a:cs typeface="Arial"/>
              </a:rPr>
              <a:t>into two groups: one containing the eight most accurate members and one containing the eight least accurate members in terms of the combined track and intensity error rank</a:t>
            </a:r>
          </a:p>
          <a:p>
            <a:endParaRPr lang="en-US" sz="2400" dirty="0">
              <a:solidFill>
                <a:srgbClr val="000000"/>
              </a:solidFill>
              <a:latin typeface="Arial" panose="020B0604020202020204" pitchFamily="34" charset="0"/>
              <a:cs typeface="Arial" panose="020B0604020202020204" pitchFamily="34" charset="0"/>
            </a:endParaRPr>
          </a:p>
          <a:p>
            <a:pPr lvl="1"/>
            <a:endParaRPr lang="en-US" sz="1600" dirty="0" smtClean="0">
              <a:solidFill>
                <a:srgbClr val="000000"/>
              </a:solidFill>
              <a:latin typeface="Arial" panose="020B0604020202020204" pitchFamily="34" charset="0"/>
              <a:cs typeface="Arial" panose="020B0604020202020204" pitchFamily="34" charset="0"/>
            </a:endParaRPr>
          </a:p>
          <a:p>
            <a:pPr lvl="1"/>
            <a:endParaRPr lang="en-US" sz="1600" dirty="0" smtClean="0">
              <a:solidFill>
                <a:srgbClr val="000000"/>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9"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Evaluating the Forecast Skill of the Polar Low</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412428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idx="1"/>
          </p:nvPr>
        </p:nvSpPr>
        <p:spPr>
          <a:xfrm>
            <a:off x="457200" y="1083335"/>
            <a:ext cx="8229600" cy="5245074"/>
          </a:xfrm>
        </p:spPr>
        <p:txBody>
          <a:bodyPr>
            <a:normAutofit/>
          </a:bodyPr>
          <a:lstStyle/>
          <a:p>
            <a:r>
              <a:rPr lang="en-US" sz="2400" dirty="0" smtClean="0">
                <a:latin typeface="Arial"/>
                <a:cs typeface="Arial"/>
              </a:rPr>
              <a:t>Following </a:t>
            </a:r>
            <a:r>
              <a:rPr lang="en-US" sz="2400" dirty="0" err="1" smtClean="0">
                <a:latin typeface="Arial"/>
                <a:cs typeface="Arial"/>
              </a:rPr>
              <a:t>Lamberson</a:t>
            </a:r>
            <a:r>
              <a:rPr lang="en-US" sz="2400" dirty="0" smtClean="0">
                <a:latin typeface="Arial"/>
                <a:cs typeface="Arial"/>
              </a:rPr>
              <a:t> et al. (2016), normalized </a:t>
            </a:r>
            <a:r>
              <a:rPr lang="en-US" sz="2400" dirty="0">
                <a:latin typeface="Arial"/>
                <a:cs typeface="Arial"/>
              </a:rPr>
              <a:t>composite differences between the </a:t>
            </a:r>
            <a:r>
              <a:rPr lang="en-US" sz="2400" dirty="0" smtClean="0">
                <a:latin typeface="Arial"/>
                <a:cs typeface="Arial"/>
              </a:rPr>
              <a:t>most accurate </a:t>
            </a:r>
            <a:r>
              <a:rPr lang="en-US" sz="2400" dirty="0">
                <a:latin typeface="Arial"/>
                <a:cs typeface="Arial"/>
              </a:rPr>
              <a:t>and </a:t>
            </a:r>
            <a:r>
              <a:rPr lang="en-US" sz="2400" dirty="0" smtClean="0">
                <a:latin typeface="Arial"/>
                <a:cs typeface="Arial"/>
              </a:rPr>
              <a:t>least accurate </a:t>
            </a:r>
            <a:r>
              <a:rPr lang="en-US" sz="2400" dirty="0">
                <a:latin typeface="Arial"/>
                <a:cs typeface="Arial"/>
              </a:rPr>
              <a:t>groups of ensemble forecasts </a:t>
            </a:r>
            <a:r>
              <a:rPr lang="en-US" sz="2400" dirty="0" smtClean="0">
                <a:latin typeface="Arial"/>
                <a:cs typeface="Arial"/>
              </a:rPr>
              <a:t>are computed </a:t>
            </a:r>
            <a:r>
              <a:rPr lang="en-US" sz="2400" dirty="0">
                <a:latin typeface="Arial"/>
                <a:cs typeface="Arial"/>
              </a:rPr>
              <a:t>for selected atmospheric quantities at various forecast times </a:t>
            </a:r>
            <a:endParaRPr lang="en-US" sz="2400" dirty="0" smtClean="0">
              <a:solidFill>
                <a:srgbClr val="000000"/>
              </a:solidFill>
              <a:latin typeface="Arial"/>
              <a:cs typeface="Arial"/>
            </a:endParaRPr>
          </a:p>
          <a:p>
            <a:pPr lvl="1"/>
            <a:endParaRPr lang="en-US" sz="1600" dirty="0" smtClean="0">
              <a:solidFill>
                <a:srgbClr val="000000"/>
              </a:solidFill>
              <a:latin typeface="Arial" panose="020B0604020202020204" pitchFamily="34" charset="0"/>
              <a:cs typeface="Arial" panose="020B0604020202020204" pitchFamily="34" charset="0"/>
            </a:endParaRPr>
          </a:p>
          <a:p>
            <a:pPr marL="0" indent="0">
              <a:buNone/>
            </a:pPr>
            <a:endParaRPr lang="en-US" sz="2000" dirty="0">
              <a:latin typeface="Arial" panose="020B0604020202020204" pitchFamily="34" charset="0"/>
              <a:cs typeface="Arial" panose="020B0604020202020204" pitchFamily="34" charset="0"/>
            </a:endParaRPr>
          </a:p>
        </p:txBody>
      </p:sp>
      <p:sp>
        <p:nvSpPr>
          <p:cNvPr id="6" name="Title 1"/>
          <p:cNvSpPr>
            <a:spLocks noGrp="1"/>
          </p:cNvSpPr>
          <p:nvPr>
            <p:ph type="title"/>
          </p:nvPr>
        </p:nvSpPr>
        <p:spPr>
          <a:xfrm>
            <a:off x="80293" y="-33716"/>
            <a:ext cx="824648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Calculating Normalized Composite Differences</a:t>
            </a:r>
            <a:endParaRPr lang="en-US" sz="2800" b="1" dirty="0">
              <a:solidFill>
                <a:srgbClr val="FF0000"/>
              </a:solidFill>
              <a:latin typeface="Arial" panose="020B0604020202020204" pitchFamily="34" charset="0"/>
              <a:cs typeface="Arial" panose="020B0604020202020204" pitchFamily="34" charset="0"/>
            </a:endParaRPr>
          </a:p>
        </p:txBody>
      </p:sp>
      <p:sp>
        <p:nvSpPr>
          <p:cNvPr id="14" name="TextBox 13"/>
          <p:cNvSpPr txBox="1"/>
          <p:nvPr/>
        </p:nvSpPr>
        <p:spPr>
          <a:xfrm>
            <a:off x="2394172" y="4813836"/>
            <a:ext cx="6827134" cy="338554"/>
          </a:xfrm>
          <a:prstGeom prst="rect">
            <a:avLst/>
          </a:prstGeom>
          <a:noFill/>
        </p:spPr>
        <p:txBody>
          <a:bodyPr wrap="square" rtlCol="0">
            <a:spAutoFit/>
          </a:bodyPr>
          <a:lstStyle/>
          <a:p>
            <a:r>
              <a:rPr lang="en-US" sz="1600" dirty="0">
                <a:latin typeface="Arial"/>
                <a:cs typeface="Arial"/>
              </a:rPr>
              <a:t>=</a:t>
            </a:r>
            <a:r>
              <a:rPr lang="en-US" sz="1600" dirty="0" smtClean="0">
                <a:latin typeface="Arial"/>
                <a:cs typeface="Arial"/>
              </a:rPr>
              <a:t> mean of the </a:t>
            </a:r>
            <a:r>
              <a:rPr lang="en-US" sz="1600" i="1" dirty="0" err="1" smtClean="0">
                <a:latin typeface="Arial"/>
                <a:cs typeface="Arial"/>
              </a:rPr>
              <a:t>i</a:t>
            </a:r>
            <a:r>
              <a:rPr lang="en-US" sz="1600" dirty="0" err="1" smtClean="0">
                <a:latin typeface="Arial"/>
                <a:cs typeface="Arial"/>
              </a:rPr>
              <a:t>th</a:t>
            </a:r>
            <a:r>
              <a:rPr lang="en-US" sz="1600" dirty="0" smtClean="0">
                <a:latin typeface="Arial"/>
                <a:cs typeface="Arial"/>
              </a:rPr>
              <a:t> state variable for most accurate ensemble members </a:t>
            </a:r>
            <a:endParaRPr lang="en-US" sz="1600" dirty="0">
              <a:latin typeface="Arial"/>
              <a:cs typeface="Arial"/>
            </a:endParaRPr>
          </a:p>
        </p:txBody>
      </p:sp>
      <p:sp>
        <p:nvSpPr>
          <p:cNvPr id="15" name="TextBox 14"/>
          <p:cNvSpPr txBox="1"/>
          <p:nvPr/>
        </p:nvSpPr>
        <p:spPr>
          <a:xfrm>
            <a:off x="2394172" y="5311142"/>
            <a:ext cx="6827134" cy="338554"/>
          </a:xfrm>
          <a:prstGeom prst="rect">
            <a:avLst/>
          </a:prstGeom>
          <a:noFill/>
        </p:spPr>
        <p:txBody>
          <a:bodyPr wrap="square" rtlCol="0">
            <a:spAutoFit/>
          </a:bodyPr>
          <a:lstStyle/>
          <a:p>
            <a:r>
              <a:rPr lang="en-US" sz="1600" dirty="0">
                <a:latin typeface="Arial"/>
                <a:cs typeface="Arial"/>
              </a:rPr>
              <a:t>=</a:t>
            </a:r>
            <a:r>
              <a:rPr lang="en-US" sz="1600" dirty="0" smtClean="0">
                <a:latin typeface="Arial"/>
                <a:cs typeface="Arial"/>
              </a:rPr>
              <a:t> mean of the </a:t>
            </a:r>
            <a:r>
              <a:rPr lang="en-US" sz="1600" i="1" dirty="0" err="1" smtClean="0">
                <a:latin typeface="Arial"/>
                <a:cs typeface="Arial"/>
              </a:rPr>
              <a:t>i</a:t>
            </a:r>
            <a:r>
              <a:rPr lang="en-US" sz="1600" dirty="0" err="1" smtClean="0">
                <a:latin typeface="Arial"/>
                <a:cs typeface="Arial"/>
              </a:rPr>
              <a:t>th</a:t>
            </a:r>
            <a:r>
              <a:rPr lang="en-US" sz="1600" dirty="0" smtClean="0">
                <a:latin typeface="Arial"/>
                <a:cs typeface="Arial"/>
              </a:rPr>
              <a:t> state variable for least accurate ensemble members </a:t>
            </a:r>
            <a:endParaRPr lang="en-US" sz="1600" dirty="0">
              <a:latin typeface="Arial"/>
              <a:cs typeface="Arial"/>
            </a:endParaRPr>
          </a:p>
        </p:txBody>
      </p:sp>
      <p:sp>
        <p:nvSpPr>
          <p:cNvPr id="16" name="TextBox 15"/>
          <p:cNvSpPr txBox="1"/>
          <p:nvPr/>
        </p:nvSpPr>
        <p:spPr>
          <a:xfrm>
            <a:off x="2394172" y="5842763"/>
            <a:ext cx="6827134" cy="338554"/>
          </a:xfrm>
          <a:prstGeom prst="rect">
            <a:avLst/>
          </a:prstGeom>
          <a:noFill/>
        </p:spPr>
        <p:txBody>
          <a:bodyPr wrap="square" rtlCol="0">
            <a:spAutoFit/>
          </a:bodyPr>
          <a:lstStyle/>
          <a:p>
            <a:r>
              <a:rPr lang="en-US" sz="1600" dirty="0">
                <a:latin typeface="Arial"/>
                <a:cs typeface="Arial"/>
              </a:rPr>
              <a:t>=</a:t>
            </a:r>
            <a:r>
              <a:rPr lang="en-US" sz="1600" dirty="0" smtClean="0">
                <a:latin typeface="Arial"/>
                <a:cs typeface="Arial"/>
              </a:rPr>
              <a:t> ensemble standard deviation of </a:t>
            </a:r>
            <a:r>
              <a:rPr lang="en-US" sz="1600" b="1" dirty="0" smtClean="0">
                <a:latin typeface="Cambria Math"/>
                <a:cs typeface="Cambria Math"/>
              </a:rPr>
              <a:t>x</a:t>
            </a:r>
            <a:r>
              <a:rPr lang="en-US" sz="1600" i="1" baseline="-25000" dirty="0" smtClean="0">
                <a:latin typeface="Cambria Math"/>
                <a:cs typeface="Cambria Math"/>
              </a:rPr>
              <a:t>i</a:t>
            </a:r>
            <a:r>
              <a:rPr lang="en-US" sz="1600" dirty="0" smtClean="0">
                <a:latin typeface="Cambria Math"/>
                <a:cs typeface="Cambria Math"/>
              </a:rPr>
              <a:t> </a:t>
            </a:r>
            <a:r>
              <a:rPr lang="en-US" sz="1600" dirty="0" smtClean="0">
                <a:latin typeface="Arial"/>
                <a:cs typeface="Arial"/>
              </a:rPr>
              <a:t>computed from all members   </a:t>
            </a:r>
            <a:endParaRPr lang="en-US" sz="1600" dirty="0">
              <a:latin typeface="Arial"/>
              <a:cs typeface="Arial"/>
            </a:endParaRPr>
          </a:p>
        </p:txBody>
      </p:sp>
      <p:pic>
        <p:nvPicPr>
          <p:cNvPr id="19" name="Picture 18" descr="Screen Shot 2018-03-26 at 4.01.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209" y="3133641"/>
            <a:ext cx="6032225" cy="1206445"/>
          </a:xfrm>
          <a:prstGeom prst="rect">
            <a:avLst/>
          </a:prstGeom>
        </p:spPr>
      </p:pic>
      <p:pic>
        <p:nvPicPr>
          <p:cNvPr id="18" name="Picture 17" descr="Screen Shot 2018-03-26 at 4.02.03 PM.png"/>
          <p:cNvPicPr>
            <a:picLocks noChangeAspect="1"/>
          </p:cNvPicPr>
          <p:nvPr/>
        </p:nvPicPr>
        <p:blipFill rotWithShape="1">
          <a:blip r:embed="rId4">
            <a:extLst>
              <a:ext uri="{28A0092B-C50C-407E-A947-70E740481C1C}">
                <a14:useLocalDpi xmlns:a14="http://schemas.microsoft.com/office/drawing/2010/main" val="0"/>
              </a:ext>
            </a:extLst>
          </a:blip>
          <a:srcRect t="4436" b="74991"/>
          <a:stretch/>
        </p:blipFill>
        <p:spPr>
          <a:xfrm>
            <a:off x="457200" y="4809308"/>
            <a:ext cx="1885803" cy="411480"/>
          </a:xfrm>
          <a:prstGeom prst="rect">
            <a:avLst/>
          </a:prstGeom>
        </p:spPr>
      </p:pic>
      <p:pic>
        <p:nvPicPr>
          <p:cNvPr id="20" name="Picture 19" descr="Screen Shot 2018-03-26 at 4.02.03 PM.png"/>
          <p:cNvPicPr>
            <a:picLocks noChangeAspect="1"/>
          </p:cNvPicPr>
          <p:nvPr/>
        </p:nvPicPr>
        <p:blipFill rotWithShape="1">
          <a:blip r:embed="rId4">
            <a:extLst>
              <a:ext uri="{28A0092B-C50C-407E-A947-70E740481C1C}">
                <a14:useLocalDpi xmlns:a14="http://schemas.microsoft.com/office/drawing/2010/main" val="0"/>
              </a:ext>
            </a:extLst>
          </a:blip>
          <a:srcRect t="41779" b="37487"/>
          <a:stretch/>
        </p:blipFill>
        <p:spPr>
          <a:xfrm>
            <a:off x="457200" y="5269655"/>
            <a:ext cx="1871051" cy="411480"/>
          </a:xfrm>
          <a:prstGeom prst="rect">
            <a:avLst/>
          </a:prstGeom>
        </p:spPr>
      </p:pic>
      <p:pic>
        <p:nvPicPr>
          <p:cNvPr id="21" name="Picture 20" descr="Screen Shot 2018-03-26 at 4.02.03 PM.png"/>
          <p:cNvPicPr>
            <a:picLocks noChangeAspect="1"/>
          </p:cNvPicPr>
          <p:nvPr/>
        </p:nvPicPr>
        <p:blipFill rotWithShape="1">
          <a:blip r:embed="rId4">
            <a:extLst>
              <a:ext uri="{28A0092B-C50C-407E-A947-70E740481C1C}">
                <a14:useLocalDpi xmlns:a14="http://schemas.microsoft.com/office/drawing/2010/main" val="0"/>
              </a:ext>
            </a:extLst>
          </a:blip>
          <a:srcRect t="84172" r="77829" b="869"/>
          <a:stretch/>
        </p:blipFill>
        <p:spPr>
          <a:xfrm>
            <a:off x="1820621" y="5829857"/>
            <a:ext cx="507630" cy="363266"/>
          </a:xfrm>
          <a:prstGeom prst="rect">
            <a:avLst/>
          </a:prstGeom>
        </p:spPr>
      </p:pic>
    </p:spTree>
    <p:extLst>
      <p:ext uri="{BB962C8B-B14F-4D97-AF65-F5344CB8AC3E}">
        <p14:creationId xmlns:p14="http://schemas.microsoft.com/office/powerpoint/2010/main" val="412324089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idx="1"/>
          </p:nvPr>
        </p:nvSpPr>
        <p:spPr>
          <a:xfrm>
            <a:off x="457200" y="1083335"/>
            <a:ext cx="8229600" cy="5245074"/>
          </a:xfrm>
        </p:spPr>
        <p:txBody>
          <a:bodyPr>
            <a:normAutofit/>
          </a:bodyPr>
          <a:lstStyle/>
          <a:p>
            <a:r>
              <a:rPr lang="en-US" sz="2400" dirty="0" smtClean="0">
                <a:latin typeface="Arial"/>
                <a:cs typeface="Arial"/>
              </a:rPr>
              <a:t>A two-sided Student’s </a:t>
            </a:r>
            <a:r>
              <a:rPr lang="en-US" sz="2400" i="1" dirty="0" smtClean="0">
                <a:latin typeface="Arial"/>
                <a:cs typeface="Arial"/>
              </a:rPr>
              <a:t>t</a:t>
            </a:r>
            <a:r>
              <a:rPr lang="en-US" sz="2400" dirty="0" smtClean="0">
                <a:latin typeface="Arial"/>
                <a:cs typeface="Arial"/>
              </a:rPr>
              <a:t> test will be used to calculate statistical significance of differences between the two groups for means of various quantities  </a:t>
            </a:r>
            <a:endParaRPr lang="en-US" sz="2400" dirty="0">
              <a:solidFill>
                <a:srgbClr val="000000"/>
              </a:solidFill>
              <a:latin typeface="Arial" panose="020B0604020202020204" pitchFamily="34" charset="0"/>
              <a:cs typeface="Arial" panose="020B0604020202020204" pitchFamily="34" charset="0"/>
            </a:endParaRPr>
          </a:p>
          <a:p>
            <a:pPr lvl="1"/>
            <a:endParaRPr lang="en-US" sz="1600" dirty="0" smtClean="0">
              <a:solidFill>
                <a:srgbClr val="000000"/>
              </a:solidFill>
              <a:latin typeface="Arial" panose="020B0604020202020204" pitchFamily="34" charset="0"/>
              <a:cs typeface="Arial" panose="020B0604020202020204" pitchFamily="34" charset="0"/>
            </a:endParaRPr>
          </a:p>
          <a:p>
            <a:pPr lvl="1"/>
            <a:endParaRPr lang="en-US" sz="1600" dirty="0" smtClean="0">
              <a:solidFill>
                <a:srgbClr val="000000"/>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9" name="Title 1"/>
          <p:cNvSpPr>
            <a:spLocks noGrp="1"/>
          </p:cNvSpPr>
          <p:nvPr>
            <p:ph type="title"/>
          </p:nvPr>
        </p:nvSpPr>
        <p:spPr>
          <a:xfrm>
            <a:off x="80294" y="-33716"/>
            <a:ext cx="82133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Calculating Statistical Significance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556679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7" name="Table 6"/>
          <p:cNvGraphicFramePr>
            <a:graphicFrameLocks noGrp="1"/>
          </p:cNvGraphicFramePr>
          <p:nvPr>
            <p:extLst>
              <p:ext uri="{D42A27DB-BD31-4B8C-83A1-F6EECF244321}">
                <p14:modId xmlns:p14="http://schemas.microsoft.com/office/powerpoint/2010/main" val="3715597527"/>
              </p:ext>
            </p:extLst>
          </p:nvPr>
        </p:nvGraphicFramePr>
        <p:xfrm>
          <a:off x="2105873" y="793774"/>
          <a:ext cx="6241638" cy="5943600"/>
        </p:xfrm>
        <a:graphic>
          <a:graphicData uri="http://schemas.openxmlformats.org/drawingml/2006/table">
            <a:tbl>
              <a:tblPr firstRow="1" bandRow="1">
                <a:tableStyleId>{5940675A-B579-460E-94D1-54222C63F5DA}</a:tableStyleId>
              </a:tblPr>
              <a:tblGrid>
                <a:gridCol w="1191557"/>
                <a:gridCol w="1500489"/>
                <a:gridCol w="1356878"/>
                <a:gridCol w="2192714"/>
              </a:tblGrid>
              <a:tr h="561566">
                <a:tc>
                  <a:txBody>
                    <a:bodyPr/>
                    <a:lstStyle/>
                    <a:p>
                      <a:pPr algn="ctr"/>
                      <a:r>
                        <a:rPr lang="en-US" sz="1600" b="1" dirty="0" smtClean="0">
                          <a:latin typeface="Arial"/>
                          <a:cs typeface="Arial"/>
                        </a:rPr>
                        <a:t>Member</a:t>
                      </a:r>
                      <a:endParaRPr lang="en-US" sz="1600" b="1" dirty="0">
                        <a:latin typeface="Arial"/>
                        <a:cs typeface="Arial"/>
                      </a:endParaRPr>
                    </a:p>
                  </a:txBody>
                  <a:tcPr anchor="b">
                    <a:solidFill>
                      <a:schemeClr val="bg1">
                        <a:lumMod val="85000"/>
                      </a:schemeClr>
                    </a:solidFill>
                  </a:tcPr>
                </a:tc>
                <a:tc>
                  <a:txBody>
                    <a:bodyPr/>
                    <a:lstStyle/>
                    <a:p>
                      <a:pPr algn="ctr"/>
                      <a:r>
                        <a:rPr lang="en-US" sz="1600" b="1" dirty="0" smtClean="0">
                          <a:latin typeface="Arial"/>
                          <a:cs typeface="Arial"/>
                        </a:rPr>
                        <a:t>Track error  rank</a:t>
                      </a:r>
                      <a:endParaRPr lang="en-US" sz="1600" b="1" dirty="0">
                        <a:latin typeface="Arial"/>
                        <a:cs typeface="Arial"/>
                      </a:endParaRPr>
                    </a:p>
                  </a:txBody>
                  <a:tcPr anchor="b">
                    <a:solidFill>
                      <a:schemeClr val="bg1">
                        <a:lumMod val="85000"/>
                      </a:schemeClr>
                    </a:solidFill>
                  </a:tcPr>
                </a:tc>
                <a:tc>
                  <a:txBody>
                    <a:bodyPr/>
                    <a:lstStyle/>
                    <a:p>
                      <a:pPr algn="ctr"/>
                      <a:r>
                        <a:rPr lang="en-US" sz="1600" b="1" dirty="0" smtClean="0">
                          <a:latin typeface="Arial"/>
                          <a:cs typeface="Arial"/>
                        </a:rPr>
                        <a:t>Intensity error rank</a:t>
                      </a:r>
                      <a:endParaRPr lang="en-US" sz="1600" b="1" dirty="0">
                        <a:latin typeface="Arial"/>
                        <a:cs typeface="Arial"/>
                      </a:endParaRPr>
                    </a:p>
                  </a:txBody>
                  <a:tcPr anchor="b">
                    <a:solidFill>
                      <a:schemeClr val="bg1">
                        <a:lumMod val="85000"/>
                      </a:schemeClr>
                    </a:solidFill>
                  </a:tcPr>
                </a:tc>
                <a:tc>
                  <a:txBody>
                    <a:bodyPr/>
                    <a:lstStyle/>
                    <a:p>
                      <a:pPr algn="ctr"/>
                      <a:r>
                        <a:rPr lang="en-US" sz="1600" b="1" dirty="0" smtClean="0">
                          <a:latin typeface="Arial"/>
                          <a:cs typeface="Arial"/>
                        </a:rPr>
                        <a:t>Combined track and intensity </a:t>
                      </a:r>
                      <a:r>
                        <a:rPr lang="en-US" sz="1600" b="1" baseline="0" dirty="0" smtClean="0">
                          <a:latin typeface="Arial"/>
                          <a:cs typeface="Arial"/>
                        </a:rPr>
                        <a:t>error rank</a:t>
                      </a:r>
                      <a:endParaRPr lang="en-US" sz="1600" b="1" dirty="0">
                        <a:latin typeface="Arial"/>
                        <a:cs typeface="Arial"/>
                      </a:endParaRPr>
                    </a:p>
                  </a:txBody>
                  <a:tcPr anchor="b">
                    <a:solidFill>
                      <a:schemeClr val="bg1">
                        <a:lumMod val="85000"/>
                      </a:schemeClr>
                    </a:solidFill>
                  </a:tcPr>
                </a:tc>
              </a:tr>
              <a:tr h="327791">
                <a:tc>
                  <a:txBody>
                    <a:bodyPr/>
                    <a:lstStyle/>
                    <a:p>
                      <a:pPr algn="ctr" fontAlgn="b"/>
                      <a:r>
                        <a:rPr lang="en-US" sz="1600" b="1" i="0" u="none" strike="noStrike" dirty="0">
                          <a:solidFill>
                            <a:srgbClr val="0000FF"/>
                          </a:solidFill>
                          <a:effectLst/>
                          <a:latin typeface="Arial"/>
                          <a:cs typeface="Arial"/>
                        </a:rPr>
                        <a:t>15</a:t>
                      </a:r>
                    </a:p>
                  </a:txBody>
                  <a:tcPr marL="12700" marR="12700" marT="12700" marB="0" anchor="ctr"/>
                </a:tc>
                <a:tc>
                  <a:txBody>
                    <a:bodyPr/>
                    <a:lstStyle/>
                    <a:p>
                      <a:pPr algn="ctr"/>
                      <a:r>
                        <a:rPr lang="en-US" sz="1600" b="1" dirty="0" smtClean="0">
                          <a:solidFill>
                            <a:srgbClr val="0000FF"/>
                          </a:solidFill>
                          <a:latin typeface="Arial"/>
                          <a:cs typeface="Arial"/>
                        </a:rPr>
                        <a:t>1</a:t>
                      </a:r>
                      <a:endParaRPr lang="en-US" sz="1600" b="1" dirty="0">
                        <a:solidFill>
                          <a:srgbClr val="0000FF"/>
                        </a:solidFill>
                        <a:latin typeface="Arial"/>
                        <a:cs typeface="Arial"/>
                      </a:endParaRPr>
                    </a:p>
                  </a:txBody>
                  <a:tcPr/>
                </a:tc>
                <a:tc>
                  <a:txBody>
                    <a:bodyPr/>
                    <a:lstStyle/>
                    <a:p>
                      <a:pPr algn="ctr"/>
                      <a:r>
                        <a:rPr lang="en-US" sz="1600" b="1" dirty="0" smtClean="0">
                          <a:solidFill>
                            <a:srgbClr val="0000FF"/>
                          </a:solidFill>
                          <a:latin typeface="Arial"/>
                          <a:cs typeface="Arial"/>
                        </a:rPr>
                        <a:t>2</a:t>
                      </a:r>
                      <a:endParaRPr lang="en-US" sz="1600" b="1" dirty="0">
                        <a:solidFill>
                          <a:srgbClr val="0000FF"/>
                        </a:solidFill>
                        <a:latin typeface="Arial"/>
                        <a:cs typeface="Arial"/>
                      </a:endParaRPr>
                    </a:p>
                  </a:txBody>
                  <a:tcPr/>
                </a:tc>
                <a:tc>
                  <a:txBody>
                    <a:bodyPr/>
                    <a:lstStyle/>
                    <a:p>
                      <a:pPr algn="ctr" fontAlgn="b"/>
                      <a:r>
                        <a:rPr lang="en-US" sz="1600" b="1" i="0" u="none" strike="noStrike">
                          <a:solidFill>
                            <a:srgbClr val="0000FF"/>
                          </a:solidFill>
                          <a:effectLst/>
                          <a:latin typeface="Arial"/>
                          <a:cs typeface="Arial"/>
                        </a:rPr>
                        <a:t>3</a:t>
                      </a:r>
                    </a:p>
                  </a:txBody>
                  <a:tcPr marL="12700" marR="12700" marT="12700" marB="0" anchor="ctr"/>
                </a:tc>
              </a:tr>
              <a:tr h="327791">
                <a:tc>
                  <a:txBody>
                    <a:bodyPr/>
                    <a:lstStyle/>
                    <a:p>
                      <a:pPr algn="ctr" fontAlgn="b"/>
                      <a:r>
                        <a:rPr lang="en-US" sz="1600" b="1" i="0" u="none" strike="noStrike">
                          <a:solidFill>
                            <a:srgbClr val="0000FF"/>
                          </a:solidFill>
                          <a:effectLst/>
                          <a:latin typeface="Arial"/>
                          <a:cs typeface="Arial"/>
                        </a:rPr>
                        <a:t>16</a:t>
                      </a:r>
                    </a:p>
                  </a:txBody>
                  <a:tcPr marL="12700" marR="12700" marT="12700" marB="0" anchor="ctr"/>
                </a:tc>
                <a:tc>
                  <a:txBody>
                    <a:bodyPr/>
                    <a:lstStyle/>
                    <a:p>
                      <a:pPr algn="ctr"/>
                      <a:r>
                        <a:rPr lang="en-US" sz="1600" b="1" dirty="0" smtClean="0">
                          <a:solidFill>
                            <a:srgbClr val="0000FF"/>
                          </a:solidFill>
                          <a:latin typeface="Arial"/>
                          <a:cs typeface="Arial"/>
                        </a:rPr>
                        <a:t>5</a:t>
                      </a:r>
                      <a:endParaRPr lang="en-US" sz="1600" b="1" dirty="0">
                        <a:solidFill>
                          <a:srgbClr val="0000FF"/>
                        </a:solidFill>
                        <a:latin typeface="Arial"/>
                        <a:cs typeface="Arial"/>
                      </a:endParaRPr>
                    </a:p>
                  </a:txBody>
                  <a:tcPr/>
                </a:tc>
                <a:tc>
                  <a:txBody>
                    <a:bodyPr/>
                    <a:lstStyle/>
                    <a:p>
                      <a:pPr algn="ctr"/>
                      <a:r>
                        <a:rPr lang="en-US" sz="1600" b="1" dirty="0" smtClean="0">
                          <a:solidFill>
                            <a:srgbClr val="0000FF"/>
                          </a:solidFill>
                          <a:latin typeface="Arial"/>
                          <a:cs typeface="Arial"/>
                        </a:rPr>
                        <a:t>3</a:t>
                      </a:r>
                      <a:endParaRPr lang="en-US" sz="1600" b="1" dirty="0">
                        <a:solidFill>
                          <a:srgbClr val="0000FF"/>
                        </a:solidFill>
                        <a:latin typeface="Arial"/>
                        <a:cs typeface="Arial"/>
                      </a:endParaRPr>
                    </a:p>
                  </a:txBody>
                  <a:tcPr/>
                </a:tc>
                <a:tc>
                  <a:txBody>
                    <a:bodyPr/>
                    <a:lstStyle/>
                    <a:p>
                      <a:pPr algn="ctr" fontAlgn="b"/>
                      <a:r>
                        <a:rPr lang="en-US" sz="1600" b="1" i="0" u="none" strike="noStrike">
                          <a:solidFill>
                            <a:srgbClr val="0000FF"/>
                          </a:solidFill>
                          <a:effectLst/>
                          <a:latin typeface="Arial"/>
                          <a:cs typeface="Arial"/>
                        </a:rPr>
                        <a:t>8</a:t>
                      </a:r>
                    </a:p>
                  </a:txBody>
                  <a:tcPr marL="12700" marR="12700" marT="12700" marB="0" anchor="ctr"/>
                </a:tc>
              </a:tr>
              <a:tr h="327791">
                <a:tc>
                  <a:txBody>
                    <a:bodyPr/>
                    <a:lstStyle/>
                    <a:p>
                      <a:pPr algn="ctr" fontAlgn="b"/>
                      <a:r>
                        <a:rPr lang="en-US" sz="1600" b="1" i="0" u="none" strike="noStrike" dirty="0">
                          <a:solidFill>
                            <a:srgbClr val="0000FF"/>
                          </a:solidFill>
                          <a:effectLst/>
                          <a:latin typeface="Arial"/>
                          <a:cs typeface="Arial"/>
                        </a:rPr>
                        <a:t>41</a:t>
                      </a:r>
                    </a:p>
                  </a:txBody>
                  <a:tcPr marL="12700" marR="12700" marT="12700" marB="0" anchor="ctr"/>
                </a:tc>
                <a:tc>
                  <a:txBody>
                    <a:bodyPr/>
                    <a:lstStyle/>
                    <a:p>
                      <a:pPr algn="ctr"/>
                      <a:r>
                        <a:rPr lang="en-US" sz="1600" b="1" dirty="0" smtClean="0">
                          <a:solidFill>
                            <a:srgbClr val="0000FF"/>
                          </a:solidFill>
                          <a:latin typeface="Arial"/>
                          <a:cs typeface="Arial"/>
                        </a:rPr>
                        <a:t>8</a:t>
                      </a:r>
                      <a:endParaRPr lang="en-US" sz="1600" b="1" dirty="0">
                        <a:solidFill>
                          <a:srgbClr val="0000FF"/>
                        </a:solidFill>
                        <a:latin typeface="Arial"/>
                        <a:cs typeface="Arial"/>
                      </a:endParaRPr>
                    </a:p>
                  </a:txBody>
                  <a:tcPr/>
                </a:tc>
                <a:tc>
                  <a:txBody>
                    <a:bodyPr/>
                    <a:lstStyle/>
                    <a:p>
                      <a:pPr algn="ctr"/>
                      <a:r>
                        <a:rPr lang="en-US" sz="1600" b="1" dirty="0" smtClean="0">
                          <a:solidFill>
                            <a:srgbClr val="0000FF"/>
                          </a:solidFill>
                          <a:latin typeface="Arial"/>
                          <a:cs typeface="Arial"/>
                        </a:rPr>
                        <a:t>8</a:t>
                      </a:r>
                    </a:p>
                  </a:txBody>
                  <a:tcPr/>
                </a:tc>
                <a:tc>
                  <a:txBody>
                    <a:bodyPr/>
                    <a:lstStyle/>
                    <a:p>
                      <a:pPr algn="ctr" fontAlgn="b"/>
                      <a:r>
                        <a:rPr lang="en-US" sz="1600" b="1" i="0" u="none" strike="noStrike">
                          <a:solidFill>
                            <a:srgbClr val="0000FF"/>
                          </a:solidFill>
                          <a:effectLst/>
                          <a:latin typeface="Arial"/>
                          <a:cs typeface="Arial"/>
                        </a:rPr>
                        <a:t>16</a:t>
                      </a:r>
                    </a:p>
                  </a:txBody>
                  <a:tcPr marL="12700" marR="12700" marT="12700" marB="0" anchor="ctr"/>
                </a:tc>
              </a:tr>
              <a:tr h="327791">
                <a:tc>
                  <a:txBody>
                    <a:bodyPr/>
                    <a:lstStyle/>
                    <a:p>
                      <a:pPr algn="ctr" fontAlgn="b"/>
                      <a:r>
                        <a:rPr lang="en-US" sz="1600" b="1" i="0" u="none" strike="noStrike">
                          <a:solidFill>
                            <a:srgbClr val="0000FF"/>
                          </a:solidFill>
                          <a:effectLst/>
                          <a:latin typeface="Arial"/>
                          <a:cs typeface="Arial"/>
                        </a:rPr>
                        <a:t>6</a:t>
                      </a:r>
                    </a:p>
                  </a:txBody>
                  <a:tcPr marL="12700" marR="12700" marT="12700" marB="0" anchor="ctr"/>
                </a:tc>
                <a:tc>
                  <a:txBody>
                    <a:bodyPr/>
                    <a:lstStyle/>
                    <a:p>
                      <a:pPr algn="ctr"/>
                      <a:r>
                        <a:rPr lang="en-US" sz="1600" b="1" dirty="0" smtClean="0">
                          <a:solidFill>
                            <a:srgbClr val="0000FF"/>
                          </a:solidFill>
                          <a:latin typeface="Arial"/>
                          <a:cs typeface="Arial"/>
                        </a:rPr>
                        <a:t>10</a:t>
                      </a:r>
                      <a:endParaRPr lang="en-US" sz="1600" b="1" dirty="0">
                        <a:solidFill>
                          <a:srgbClr val="0000FF"/>
                        </a:solidFill>
                        <a:latin typeface="Arial"/>
                        <a:cs typeface="Arial"/>
                      </a:endParaRPr>
                    </a:p>
                  </a:txBody>
                  <a:tcPr/>
                </a:tc>
                <a:tc>
                  <a:txBody>
                    <a:bodyPr/>
                    <a:lstStyle/>
                    <a:p>
                      <a:pPr algn="ctr"/>
                      <a:r>
                        <a:rPr lang="en-US" sz="1600" b="1" dirty="0" smtClean="0">
                          <a:solidFill>
                            <a:srgbClr val="0000FF"/>
                          </a:solidFill>
                          <a:latin typeface="Arial"/>
                          <a:cs typeface="Arial"/>
                        </a:rPr>
                        <a:t>7</a:t>
                      </a:r>
                      <a:endParaRPr lang="en-US" sz="1600" b="1" dirty="0">
                        <a:solidFill>
                          <a:srgbClr val="0000FF"/>
                        </a:solidFill>
                        <a:latin typeface="Arial"/>
                        <a:cs typeface="Arial"/>
                      </a:endParaRPr>
                    </a:p>
                  </a:txBody>
                  <a:tcPr/>
                </a:tc>
                <a:tc>
                  <a:txBody>
                    <a:bodyPr/>
                    <a:lstStyle/>
                    <a:p>
                      <a:pPr algn="ctr" fontAlgn="b"/>
                      <a:r>
                        <a:rPr lang="en-US" sz="1600" b="1" i="0" u="none" strike="noStrike">
                          <a:solidFill>
                            <a:srgbClr val="0000FF"/>
                          </a:solidFill>
                          <a:effectLst/>
                          <a:latin typeface="Arial"/>
                          <a:cs typeface="Arial"/>
                        </a:rPr>
                        <a:t>17</a:t>
                      </a:r>
                    </a:p>
                  </a:txBody>
                  <a:tcPr marL="12700" marR="12700" marT="12700" marB="0" anchor="ctr"/>
                </a:tc>
              </a:tr>
              <a:tr h="327791">
                <a:tc>
                  <a:txBody>
                    <a:bodyPr/>
                    <a:lstStyle/>
                    <a:p>
                      <a:pPr algn="ctr" fontAlgn="b"/>
                      <a:r>
                        <a:rPr lang="en-US" sz="1600" b="1" i="0" u="none" strike="noStrike">
                          <a:solidFill>
                            <a:srgbClr val="0000FF"/>
                          </a:solidFill>
                          <a:effectLst/>
                          <a:latin typeface="Arial"/>
                          <a:cs typeface="Arial"/>
                        </a:rPr>
                        <a:t>39</a:t>
                      </a:r>
                    </a:p>
                  </a:txBody>
                  <a:tcPr marL="12700" marR="12700" marT="12700" marB="0" anchor="ctr"/>
                </a:tc>
                <a:tc>
                  <a:txBody>
                    <a:bodyPr/>
                    <a:lstStyle/>
                    <a:p>
                      <a:pPr algn="ctr"/>
                      <a:r>
                        <a:rPr lang="en-US" sz="1600" b="1" dirty="0" smtClean="0">
                          <a:solidFill>
                            <a:srgbClr val="0000FF"/>
                          </a:solidFill>
                          <a:latin typeface="Arial"/>
                          <a:cs typeface="Arial"/>
                        </a:rPr>
                        <a:t>16</a:t>
                      </a:r>
                      <a:endParaRPr lang="en-US" sz="1600" b="1" dirty="0">
                        <a:solidFill>
                          <a:srgbClr val="0000FF"/>
                        </a:solidFill>
                        <a:latin typeface="Arial"/>
                        <a:cs typeface="Arial"/>
                      </a:endParaRPr>
                    </a:p>
                  </a:txBody>
                  <a:tcPr/>
                </a:tc>
                <a:tc>
                  <a:txBody>
                    <a:bodyPr/>
                    <a:lstStyle/>
                    <a:p>
                      <a:pPr algn="ctr"/>
                      <a:r>
                        <a:rPr lang="en-US" sz="1600" b="1" dirty="0" smtClean="0">
                          <a:solidFill>
                            <a:srgbClr val="0000FF"/>
                          </a:solidFill>
                          <a:latin typeface="Arial"/>
                          <a:cs typeface="Arial"/>
                        </a:rPr>
                        <a:t>9</a:t>
                      </a:r>
                      <a:endParaRPr lang="en-US" sz="1600" b="1" dirty="0">
                        <a:solidFill>
                          <a:srgbClr val="0000FF"/>
                        </a:solidFill>
                        <a:latin typeface="Arial"/>
                        <a:cs typeface="Arial"/>
                      </a:endParaRPr>
                    </a:p>
                  </a:txBody>
                  <a:tcPr/>
                </a:tc>
                <a:tc>
                  <a:txBody>
                    <a:bodyPr/>
                    <a:lstStyle/>
                    <a:p>
                      <a:pPr algn="ctr" fontAlgn="b"/>
                      <a:r>
                        <a:rPr lang="en-US" sz="1600" b="1" i="0" u="none" strike="noStrike">
                          <a:solidFill>
                            <a:srgbClr val="0000FF"/>
                          </a:solidFill>
                          <a:effectLst/>
                          <a:latin typeface="Arial"/>
                          <a:cs typeface="Arial"/>
                        </a:rPr>
                        <a:t>25</a:t>
                      </a:r>
                    </a:p>
                  </a:txBody>
                  <a:tcPr marL="12700" marR="12700" marT="12700" marB="0" anchor="ctr"/>
                </a:tc>
              </a:tr>
              <a:tr h="327791">
                <a:tc>
                  <a:txBody>
                    <a:bodyPr/>
                    <a:lstStyle/>
                    <a:p>
                      <a:pPr algn="ctr" fontAlgn="b"/>
                      <a:r>
                        <a:rPr lang="en-US" sz="1600" b="1" i="0" u="none" strike="noStrike">
                          <a:solidFill>
                            <a:srgbClr val="0000FF"/>
                          </a:solidFill>
                          <a:effectLst/>
                          <a:latin typeface="Arial"/>
                          <a:cs typeface="Arial"/>
                        </a:rPr>
                        <a:t>1</a:t>
                      </a:r>
                    </a:p>
                  </a:txBody>
                  <a:tcPr marL="12700" marR="12700" marT="12700" marB="0" anchor="ctr"/>
                </a:tc>
                <a:tc>
                  <a:txBody>
                    <a:bodyPr/>
                    <a:lstStyle/>
                    <a:p>
                      <a:pPr algn="ctr"/>
                      <a:r>
                        <a:rPr lang="en-US" sz="1600" b="1" dirty="0" smtClean="0">
                          <a:solidFill>
                            <a:srgbClr val="0000FF"/>
                          </a:solidFill>
                          <a:latin typeface="Arial"/>
                          <a:cs typeface="Arial"/>
                        </a:rPr>
                        <a:t>15</a:t>
                      </a:r>
                      <a:endParaRPr lang="en-US" sz="1600" b="1" dirty="0">
                        <a:solidFill>
                          <a:srgbClr val="0000FF"/>
                        </a:solidFill>
                        <a:latin typeface="Arial"/>
                        <a:cs typeface="Arial"/>
                      </a:endParaRPr>
                    </a:p>
                  </a:txBody>
                  <a:tcPr/>
                </a:tc>
                <a:tc>
                  <a:txBody>
                    <a:bodyPr/>
                    <a:lstStyle/>
                    <a:p>
                      <a:pPr algn="ctr"/>
                      <a:r>
                        <a:rPr lang="en-US" sz="1600" b="1" dirty="0" smtClean="0">
                          <a:solidFill>
                            <a:srgbClr val="0000FF"/>
                          </a:solidFill>
                          <a:latin typeface="Arial"/>
                          <a:cs typeface="Arial"/>
                        </a:rPr>
                        <a:t>12</a:t>
                      </a:r>
                      <a:endParaRPr lang="en-US" sz="1600" b="1" dirty="0">
                        <a:solidFill>
                          <a:srgbClr val="0000FF"/>
                        </a:solidFill>
                        <a:latin typeface="Arial"/>
                        <a:cs typeface="Arial"/>
                      </a:endParaRPr>
                    </a:p>
                  </a:txBody>
                  <a:tcPr/>
                </a:tc>
                <a:tc>
                  <a:txBody>
                    <a:bodyPr/>
                    <a:lstStyle/>
                    <a:p>
                      <a:pPr algn="ctr" fontAlgn="b"/>
                      <a:r>
                        <a:rPr lang="en-US" sz="1600" b="1" i="0" u="none" strike="noStrike" dirty="0">
                          <a:solidFill>
                            <a:srgbClr val="0000FF"/>
                          </a:solidFill>
                          <a:effectLst/>
                          <a:latin typeface="Arial"/>
                          <a:cs typeface="Arial"/>
                        </a:rPr>
                        <a:t>27</a:t>
                      </a:r>
                    </a:p>
                  </a:txBody>
                  <a:tcPr marL="12700" marR="12700" marT="12700" marB="0" anchor="ctr"/>
                </a:tc>
              </a:tr>
              <a:tr h="327791">
                <a:tc>
                  <a:txBody>
                    <a:bodyPr/>
                    <a:lstStyle/>
                    <a:p>
                      <a:pPr algn="ctr" fontAlgn="b"/>
                      <a:r>
                        <a:rPr lang="en-US" sz="1600" b="1" i="0" u="none" strike="noStrike">
                          <a:solidFill>
                            <a:srgbClr val="0000FF"/>
                          </a:solidFill>
                          <a:effectLst/>
                          <a:latin typeface="Arial"/>
                          <a:cs typeface="Arial"/>
                        </a:rPr>
                        <a:t>8</a:t>
                      </a:r>
                    </a:p>
                  </a:txBody>
                  <a:tcPr marL="12700" marR="12700" marT="12700" marB="0" anchor="ctr">
                    <a:lnB w="12700"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0000FF"/>
                          </a:solidFill>
                          <a:latin typeface="Arial"/>
                          <a:cs typeface="Arial"/>
                        </a:rPr>
                        <a:t>17</a:t>
                      </a:r>
                      <a:endParaRPr lang="en-US" sz="1600" b="1" dirty="0">
                        <a:solidFill>
                          <a:srgbClr val="0000FF"/>
                        </a:solidFill>
                        <a:latin typeface="Arial"/>
                        <a:cs typeface="Arial"/>
                      </a:endParaRPr>
                    </a:p>
                  </a:txBody>
                  <a:tcPr>
                    <a:lnB w="12700"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0000FF"/>
                          </a:solidFill>
                          <a:latin typeface="Arial"/>
                          <a:cs typeface="Arial"/>
                        </a:rPr>
                        <a:t>10</a:t>
                      </a:r>
                      <a:endParaRPr lang="en-US" sz="1600" b="1" dirty="0">
                        <a:solidFill>
                          <a:srgbClr val="0000FF"/>
                        </a:solidFill>
                        <a:latin typeface="Arial"/>
                        <a:cs typeface="Arial"/>
                      </a:endParaRPr>
                    </a:p>
                  </a:txBody>
                  <a:tcPr>
                    <a:lnB w="12700" cap="flat" cmpd="sng" algn="ctr">
                      <a:solidFill>
                        <a:scrgbClr r="0" g="0" b="0"/>
                      </a:solidFill>
                      <a:prstDash val="solid"/>
                      <a:round/>
                      <a:headEnd type="none" w="med" len="med"/>
                      <a:tailEnd type="none" w="med" len="med"/>
                    </a:lnB>
                  </a:tcPr>
                </a:tc>
                <a:tc>
                  <a:txBody>
                    <a:bodyPr/>
                    <a:lstStyle/>
                    <a:p>
                      <a:pPr algn="ctr" fontAlgn="b"/>
                      <a:r>
                        <a:rPr lang="en-US" sz="1600" b="1" i="0" u="none" strike="noStrike" dirty="0">
                          <a:solidFill>
                            <a:srgbClr val="0000FF"/>
                          </a:solidFill>
                          <a:effectLst/>
                          <a:latin typeface="Arial"/>
                          <a:cs typeface="Arial"/>
                        </a:rPr>
                        <a:t>27</a:t>
                      </a:r>
                    </a:p>
                  </a:txBody>
                  <a:tcPr marL="12700" marR="12700" marT="12700" marB="0" anchor="ctr">
                    <a:lnB w="12700" cap="flat" cmpd="sng" algn="ctr">
                      <a:solidFill>
                        <a:scrgbClr r="0" g="0" b="0"/>
                      </a:solidFill>
                      <a:prstDash val="solid"/>
                      <a:round/>
                      <a:headEnd type="none" w="med" len="med"/>
                      <a:tailEnd type="none" w="med" len="med"/>
                    </a:lnB>
                  </a:tcPr>
                </a:tc>
              </a:tr>
              <a:tr h="327791">
                <a:tc>
                  <a:txBody>
                    <a:bodyPr/>
                    <a:lstStyle/>
                    <a:p>
                      <a:pPr algn="ctr" fontAlgn="b"/>
                      <a:r>
                        <a:rPr lang="en-US" sz="1600" b="1" i="0" u="none" strike="noStrike" dirty="0">
                          <a:solidFill>
                            <a:srgbClr val="0000FF"/>
                          </a:solidFill>
                          <a:effectLst/>
                          <a:latin typeface="Arial"/>
                          <a:cs typeface="Arial"/>
                        </a:rPr>
                        <a:t>3</a:t>
                      </a:r>
                    </a:p>
                  </a:txBody>
                  <a:tcPr marL="12700" marR="12700" marT="12700" marB="0" anchor="ct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pPr algn="ctr"/>
                      <a:r>
                        <a:rPr lang="en-US" sz="1600" b="1" dirty="0" smtClean="0">
                          <a:solidFill>
                            <a:srgbClr val="0000FF"/>
                          </a:solidFill>
                          <a:latin typeface="Arial"/>
                          <a:cs typeface="Arial"/>
                        </a:rPr>
                        <a:t>2</a:t>
                      </a:r>
                      <a:endParaRPr lang="en-US" sz="1600" b="1" dirty="0">
                        <a:solidFill>
                          <a:srgbClr val="0000FF"/>
                        </a:solidFill>
                        <a:latin typeface="Arial"/>
                        <a:cs typeface="Arial"/>
                      </a:endParaRPr>
                    </a:p>
                  </a:txBody>
                  <a:tcPr>
                    <a:lnT w="12700" cap="flat" cmpd="sng" algn="ctr">
                      <a:solidFill>
                        <a:scrgbClr r="0" g="0" b="0"/>
                      </a:solidFill>
                      <a:prstDash val="solid"/>
                      <a:round/>
                      <a:headEnd type="none" w="med" len="med"/>
                      <a:tailEnd type="none" w="med" len="med"/>
                    </a:lnT>
                  </a:tcPr>
                </a:tc>
                <a:tc>
                  <a:txBody>
                    <a:bodyPr/>
                    <a:lstStyle/>
                    <a:p>
                      <a:pPr algn="ctr"/>
                      <a:r>
                        <a:rPr lang="en-US" sz="1600" b="1" dirty="0" smtClean="0">
                          <a:solidFill>
                            <a:srgbClr val="0000FF"/>
                          </a:solidFill>
                          <a:latin typeface="Arial"/>
                          <a:cs typeface="Arial"/>
                        </a:rPr>
                        <a:t>27</a:t>
                      </a:r>
                      <a:endParaRPr lang="en-US" sz="1600" b="1" dirty="0">
                        <a:solidFill>
                          <a:srgbClr val="0000FF"/>
                        </a:solidFill>
                        <a:latin typeface="Arial"/>
                        <a:cs typeface="Arial"/>
                      </a:endParaRPr>
                    </a:p>
                  </a:txBody>
                  <a:tcPr>
                    <a:lnT w="12700" cap="flat" cmpd="sng" algn="ctr">
                      <a:solidFill>
                        <a:scrgbClr r="0" g="0" b="0"/>
                      </a:solidFill>
                      <a:prstDash val="solid"/>
                      <a:round/>
                      <a:headEnd type="none" w="med" len="med"/>
                      <a:tailEnd type="none" w="med" len="med"/>
                    </a:lnT>
                  </a:tcPr>
                </a:tc>
                <a:tc>
                  <a:txBody>
                    <a:bodyPr/>
                    <a:lstStyle/>
                    <a:p>
                      <a:pPr algn="ctr" fontAlgn="b"/>
                      <a:r>
                        <a:rPr lang="en-US" sz="1600" b="1" i="0" u="none" strike="noStrike" dirty="0">
                          <a:solidFill>
                            <a:srgbClr val="0000FF"/>
                          </a:solidFill>
                          <a:effectLst/>
                          <a:latin typeface="Arial"/>
                          <a:cs typeface="Arial"/>
                        </a:rPr>
                        <a:t>29</a:t>
                      </a:r>
                    </a:p>
                  </a:txBody>
                  <a:tcPr marL="12700" marR="12700" marT="12700" marB="0" anchor="ct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327791">
                <a:tc>
                  <a:txBody>
                    <a:bodyPr/>
                    <a:lstStyle/>
                    <a:p>
                      <a:pPr algn="ctr" fontAlgn="b"/>
                      <a:r>
                        <a:rPr lang="en-US" sz="1600" b="1" i="0" u="none" strike="noStrike" dirty="0">
                          <a:solidFill>
                            <a:srgbClr val="FF0000"/>
                          </a:solidFill>
                          <a:effectLst/>
                          <a:latin typeface="Arial"/>
                          <a:cs typeface="Arial"/>
                        </a:rPr>
                        <a:t>45</a:t>
                      </a:r>
                    </a:p>
                  </a:txBody>
                  <a:tcPr marL="12700" marR="12700" marT="12700" marB="0" anchor="ct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FF0000"/>
                          </a:solidFill>
                          <a:latin typeface="Arial"/>
                          <a:cs typeface="Arial"/>
                        </a:rPr>
                        <a:t>39</a:t>
                      </a:r>
                      <a:endParaRPr lang="en-US" sz="1600" b="1" dirty="0">
                        <a:solidFill>
                          <a:srgbClr val="FF0000"/>
                        </a:solidFill>
                        <a:latin typeface="Arial"/>
                        <a:cs typeface="Arial"/>
                      </a:endParaRPr>
                    </a:p>
                  </a:txBody>
                  <a:tcPr>
                    <a:lnB w="12700" cap="flat" cmpd="sng" algn="ctr">
                      <a:solidFill>
                        <a:scrgbClr r="0" g="0" b="0"/>
                      </a:solidFill>
                      <a:prstDash val="solid"/>
                      <a:round/>
                      <a:headEnd type="none" w="med" len="med"/>
                      <a:tailEnd type="none" w="med" len="med"/>
                    </a:lnB>
                  </a:tcPr>
                </a:tc>
                <a:tc>
                  <a:txBody>
                    <a:bodyPr/>
                    <a:lstStyle/>
                    <a:p>
                      <a:pPr algn="ctr"/>
                      <a:r>
                        <a:rPr lang="en-US" sz="1600" b="1" dirty="0" smtClean="0">
                          <a:solidFill>
                            <a:srgbClr val="FF0000"/>
                          </a:solidFill>
                          <a:latin typeface="Arial"/>
                          <a:cs typeface="Arial"/>
                        </a:rPr>
                        <a:t>32</a:t>
                      </a:r>
                      <a:endParaRPr lang="en-US" sz="1600" b="1" dirty="0">
                        <a:solidFill>
                          <a:srgbClr val="FF0000"/>
                        </a:solidFill>
                        <a:latin typeface="Arial"/>
                        <a:cs typeface="Arial"/>
                      </a:endParaRPr>
                    </a:p>
                  </a:txBody>
                  <a:tcPr>
                    <a:lnB w="12700" cap="flat" cmpd="sng" algn="ctr">
                      <a:solidFill>
                        <a:scrgbClr r="0" g="0" b="0"/>
                      </a:solidFill>
                      <a:prstDash val="solid"/>
                      <a:round/>
                      <a:headEnd type="none" w="med" len="med"/>
                      <a:tailEnd type="none" w="med" len="med"/>
                    </a:lnB>
                  </a:tcPr>
                </a:tc>
                <a:tc>
                  <a:txBody>
                    <a:bodyPr/>
                    <a:lstStyle/>
                    <a:p>
                      <a:pPr algn="ctr" fontAlgn="b"/>
                      <a:r>
                        <a:rPr lang="en-US" sz="1600" b="1" i="0" u="none" strike="noStrike" dirty="0">
                          <a:solidFill>
                            <a:srgbClr val="FF0000"/>
                          </a:solidFill>
                          <a:effectLst/>
                          <a:latin typeface="Arial"/>
                          <a:cs typeface="Arial"/>
                        </a:rPr>
                        <a:t>71</a:t>
                      </a:r>
                    </a:p>
                  </a:txBody>
                  <a:tcPr marL="12700" marR="12700" marT="12700" marB="0" anchor="ctr">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r>
              <a:tr h="327791">
                <a:tc>
                  <a:txBody>
                    <a:bodyPr/>
                    <a:lstStyle/>
                    <a:p>
                      <a:pPr algn="ctr" fontAlgn="b"/>
                      <a:r>
                        <a:rPr lang="en-US" sz="1600" b="1" i="0" u="none" strike="noStrike" dirty="0">
                          <a:solidFill>
                            <a:srgbClr val="FF0000"/>
                          </a:solidFill>
                          <a:effectLst/>
                          <a:latin typeface="Arial"/>
                          <a:cs typeface="Arial"/>
                        </a:rPr>
                        <a:t>47</a:t>
                      </a:r>
                    </a:p>
                  </a:txBody>
                  <a:tcPr marL="12700" marR="12700" marT="12700" marB="0" anchor="ctr">
                    <a:lnT w="12700" cap="flat" cmpd="sng" algn="ctr">
                      <a:solidFill>
                        <a:scrgbClr r="0" g="0" b="0"/>
                      </a:solidFill>
                      <a:prstDash val="solid"/>
                      <a:round/>
                      <a:headEnd type="none" w="med" len="med"/>
                      <a:tailEnd type="none" w="med" len="med"/>
                    </a:lnT>
                  </a:tcPr>
                </a:tc>
                <a:tc>
                  <a:txBody>
                    <a:bodyPr/>
                    <a:lstStyle/>
                    <a:p>
                      <a:pPr algn="ctr"/>
                      <a:r>
                        <a:rPr lang="en-US" sz="1600" b="1" dirty="0" smtClean="0">
                          <a:solidFill>
                            <a:srgbClr val="FF0000"/>
                          </a:solidFill>
                          <a:latin typeface="Arial"/>
                          <a:cs typeface="Arial"/>
                        </a:rPr>
                        <a:t>30</a:t>
                      </a:r>
                      <a:endParaRPr lang="en-US" sz="1600" b="1" dirty="0">
                        <a:solidFill>
                          <a:srgbClr val="FF0000"/>
                        </a:solidFill>
                        <a:latin typeface="Arial"/>
                        <a:cs typeface="Arial"/>
                      </a:endParaRPr>
                    </a:p>
                  </a:txBody>
                  <a:tcPr>
                    <a:lnT w="12700" cap="flat" cmpd="sng" algn="ctr">
                      <a:solidFill>
                        <a:scrgbClr r="0" g="0" b="0"/>
                      </a:solidFill>
                      <a:prstDash val="solid"/>
                      <a:round/>
                      <a:headEnd type="none" w="med" len="med"/>
                      <a:tailEnd type="none" w="med" len="med"/>
                    </a:lnT>
                  </a:tcPr>
                </a:tc>
                <a:tc>
                  <a:txBody>
                    <a:bodyPr/>
                    <a:lstStyle/>
                    <a:p>
                      <a:pPr algn="ctr"/>
                      <a:r>
                        <a:rPr lang="en-US" sz="1600" b="1" dirty="0" smtClean="0">
                          <a:solidFill>
                            <a:srgbClr val="FF0000"/>
                          </a:solidFill>
                          <a:latin typeface="Arial"/>
                          <a:cs typeface="Arial"/>
                        </a:rPr>
                        <a:t>42</a:t>
                      </a:r>
                      <a:endParaRPr lang="en-US" sz="1600" b="1" dirty="0">
                        <a:solidFill>
                          <a:srgbClr val="FF0000"/>
                        </a:solidFill>
                        <a:latin typeface="Arial"/>
                        <a:cs typeface="Arial"/>
                      </a:endParaRPr>
                    </a:p>
                  </a:txBody>
                  <a:tcPr>
                    <a:lnT w="12700" cap="flat" cmpd="sng" algn="ctr">
                      <a:solidFill>
                        <a:scrgbClr r="0" g="0" b="0"/>
                      </a:solidFill>
                      <a:prstDash val="solid"/>
                      <a:round/>
                      <a:headEnd type="none" w="med" len="med"/>
                      <a:tailEnd type="none" w="med" len="med"/>
                    </a:lnT>
                  </a:tcPr>
                </a:tc>
                <a:tc>
                  <a:txBody>
                    <a:bodyPr/>
                    <a:lstStyle/>
                    <a:p>
                      <a:pPr algn="ctr" fontAlgn="b"/>
                      <a:r>
                        <a:rPr lang="en-US" sz="1600" b="1" i="0" u="none" strike="noStrike" dirty="0">
                          <a:solidFill>
                            <a:srgbClr val="FF0000"/>
                          </a:solidFill>
                          <a:effectLst/>
                          <a:latin typeface="Arial"/>
                          <a:cs typeface="Arial"/>
                        </a:rPr>
                        <a:t>72</a:t>
                      </a:r>
                    </a:p>
                  </a:txBody>
                  <a:tcPr marL="12700" marR="12700" marT="12700" marB="0" anchor="ctr">
                    <a:lnT w="12700" cap="flat" cmpd="sng" algn="ctr">
                      <a:solidFill>
                        <a:scrgbClr r="0" g="0" b="0"/>
                      </a:solidFill>
                      <a:prstDash val="solid"/>
                      <a:round/>
                      <a:headEnd type="none" w="med" len="med"/>
                      <a:tailEnd type="none" w="med" len="med"/>
                    </a:lnT>
                  </a:tcPr>
                </a:tc>
              </a:tr>
              <a:tr h="327791">
                <a:tc>
                  <a:txBody>
                    <a:bodyPr/>
                    <a:lstStyle/>
                    <a:p>
                      <a:pPr algn="ctr" fontAlgn="b"/>
                      <a:r>
                        <a:rPr lang="en-US" sz="1600" b="1" i="0" u="none" strike="noStrike" dirty="0">
                          <a:solidFill>
                            <a:srgbClr val="FF0000"/>
                          </a:solidFill>
                          <a:effectLst/>
                          <a:latin typeface="Arial"/>
                          <a:cs typeface="Arial"/>
                        </a:rPr>
                        <a:t>9</a:t>
                      </a:r>
                    </a:p>
                  </a:txBody>
                  <a:tcPr marL="12700" marR="12700" marT="12700" marB="0" anchor="ctr"/>
                </a:tc>
                <a:tc>
                  <a:txBody>
                    <a:bodyPr/>
                    <a:lstStyle/>
                    <a:p>
                      <a:pPr algn="ctr"/>
                      <a:r>
                        <a:rPr lang="en-US" sz="1600" b="1" dirty="0" smtClean="0">
                          <a:solidFill>
                            <a:srgbClr val="FF0000"/>
                          </a:solidFill>
                          <a:latin typeface="Arial"/>
                          <a:cs typeface="Arial"/>
                        </a:rPr>
                        <a:t>45</a:t>
                      </a:r>
                      <a:endParaRPr lang="en-US" sz="1600" b="1" dirty="0">
                        <a:solidFill>
                          <a:srgbClr val="FF0000"/>
                        </a:solidFill>
                        <a:latin typeface="Arial"/>
                        <a:cs typeface="Arial"/>
                      </a:endParaRPr>
                    </a:p>
                  </a:txBody>
                  <a:tcPr/>
                </a:tc>
                <a:tc>
                  <a:txBody>
                    <a:bodyPr/>
                    <a:lstStyle/>
                    <a:p>
                      <a:pPr algn="ctr"/>
                      <a:r>
                        <a:rPr lang="en-US" sz="1600" b="1" dirty="0" smtClean="0">
                          <a:solidFill>
                            <a:srgbClr val="FF0000"/>
                          </a:solidFill>
                          <a:latin typeface="Arial"/>
                          <a:cs typeface="Arial"/>
                        </a:rPr>
                        <a:t>28</a:t>
                      </a:r>
                    </a:p>
                  </a:txBody>
                  <a:tcPr/>
                </a:tc>
                <a:tc>
                  <a:txBody>
                    <a:bodyPr/>
                    <a:lstStyle/>
                    <a:p>
                      <a:pPr algn="ctr" fontAlgn="b"/>
                      <a:r>
                        <a:rPr lang="en-US" sz="1600" b="1" i="0" u="none" strike="noStrike" dirty="0">
                          <a:solidFill>
                            <a:srgbClr val="FF0000"/>
                          </a:solidFill>
                          <a:effectLst/>
                          <a:latin typeface="Arial"/>
                          <a:cs typeface="Arial"/>
                        </a:rPr>
                        <a:t>73</a:t>
                      </a:r>
                    </a:p>
                  </a:txBody>
                  <a:tcPr marL="12700" marR="12700" marT="12700" marB="0" anchor="ctr"/>
                </a:tc>
              </a:tr>
              <a:tr h="327791">
                <a:tc>
                  <a:txBody>
                    <a:bodyPr/>
                    <a:lstStyle/>
                    <a:p>
                      <a:pPr algn="ctr" fontAlgn="b"/>
                      <a:r>
                        <a:rPr lang="en-US" sz="1600" b="1" i="0" u="none" strike="noStrike" dirty="0">
                          <a:solidFill>
                            <a:srgbClr val="FF0000"/>
                          </a:solidFill>
                          <a:effectLst/>
                          <a:latin typeface="Arial"/>
                          <a:cs typeface="Arial"/>
                        </a:rPr>
                        <a:t>36</a:t>
                      </a:r>
                    </a:p>
                  </a:txBody>
                  <a:tcPr marL="12700" marR="12700" marT="12700" marB="0" anchor="ctr"/>
                </a:tc>
                <a:tc>
                  <a:txBody>
                    <a:bodyPr/>
                    <a:lstStyle/>
                    <a:p>
                      <a:pPr algn="ctr"/>
                      <a:r>
                        <a:rPr lang="en-US" sz="1600" b="1" dirty="0" smtClean="0">
                          <a:solidFill>
                            <a:srgbClr val="FF0000"/>
                          </a:solidFill>
                          <a:latin typeface="Arial"/>
                          <a:cs typeface="Arial"/>
                        </a:rPr>
                        <a:t>49</a:t>
                      </a:r>
                      <a:endParaRPr lang="en-US" sz="1600" b="1" dirty="0">
                        <a:solidFill>
                          <a:srgbClr val="FF0000"/>
                        </a:solidFill>
                        <a:latin typeface="Arial"/>
                        <a:cs typeface="Arial"/>
                      </a:endParaRPr>
                    </a:p>
                  </a:txBody>
                  <a:tcPr/>
                </a:tc>
                <a:tc>
                  <a:txBody>
                    <a:bodyPr/>
                    <a:lstStyle/>
                    <a:p>
                      <a:pPr algn="ctr"/>
                      <a:r>
                        <a:rPr lang="en-US" sz="1600" b="1" dirty="0" smtClean="0">
                          <a:solidFill>
                            <a:srgbClr val="FF0000"/>
                          </a:solidFill>
                          <a:latin typeface="Arial"/>
                          <a:cs typeface="Arial"/>
                        </a:rPr>
                        <a:t>24</a:t>
                      </a:r>
                      <a:endParaRPr lang="en-US" sz="1600" b="1" dirty="0">
                        <a:solidFill>
                          <a:srgbClr val="FF0000"/>
                        </a:solidFill>
                        <a:latin typeface="Arial"/>
                        <a:cs typeface="Arial"/>
                      </a:endParaRPr>
                    </a:p>
                  </a:txBody>
                  <a:tcPr/>
                </a:tc>
                <a:tc>
                  <a:txBody>
                    <a:bodyPr/>
                    <a:lstStyle/>
                    <a:p>
                      <a:pPr algn="ctr" fontAlgn="b"/>
                      <a:r>
                        <a:rPr lang="en-US" sz="1600" b="1" i="0" u="none" strike="noStrike" dirty="0">
                          <a:solidFill>
                            <a:srgbClr val="FF0000"/>
                          </a:solidFill>
                          <a:effectLst/>
                          <a:latin typeface="Arial"/>
                          <a:cs typeface="Arial"/>
                        </a:rPr>
                        <a:t>73</a:t>
                      </a:r>
                    </a:p>
                  </a:txBody>
                  <a:tcPr marL="12700" marR="12700" marT="12700" marB="0" anchor="ctr"/>
                </a:tc>
              </a:tr>
              <a:tr h="327791">
                <a:tc>
                  <a:txBody>
                    <a:bodyPr/>
                    <a:lstStyle/>
                    <a:p>
                      <a:pPr algn="ctr" fontAlgn="b"/>
                      <a:r>
                        <a:rPr lang="en-US" sz="1600" b="1" i="0" u="none" strike="noStrike" dirty="0">
                          <a:solidFill>
                            <a:srgbClr val="FF0000"/>
                          </a:solidFill>
                          <a:effectLst/>
                          <a:latin typeface="Arial"/>
                          <a:cs typeface="Arial"/>
                        </a:rPr>
                        <a:t>42</a:t>
                      </a:r>
                    </a:p>
                  </a:txBody>
                  <a:tcPr marL="12700" marR="12700" marT="12700" marB="0" anchor="ctr"/>
                </a:tc>
                <a:tc>
                  <a:txBody>
                    <a:bodyPr/>
                    <a:lstStyle/>
                    <a:p>
                      <a:pPr algn="ctr"/>
                      <a:r>
                        <a:rPr lang="en-US" sz="1600" b="1" dirty="0" smtClean="0">
                          <a:solidFill>
                            <a:srgbClr val="FF0000"/>
                          </a:solidFill>
                          <a:latin typeface="Arial"/>
                          <a:cs typeface="Arial"/>
                        </a:rPr>
                        <a:t>38</a:t>
                      </a:r>
                      <a:endParaRPr lang="en-US" sz="1600" b="1" dirty="0">
                        <a:solidFill>
                          <a:srgbClr val="FF0000"/>
                        </a:solidFill>
                        <a:latin typeface="Arial"/>
                        <a:cs typeface="Arial"/>
                      </a:endParaRPr>
                    </a:p>
                  </a:txBody>
                  <a:tcPr/>
                </a:tc>
                <a:tc>
                  <a:txBody>
                    <a:bodyPr/>
                    <a:lstStyle/>
                    <a:p>
                      <a:pPr algn="ctr"/>
                      <a:r>
                        <a:rPr lang="en-US" sz="1600" b="1" dirty="0" smtClean="0">
                          <a:solidFill>
                            <a:srgbClr val="FF0000"/>
                          </a:solidFill>
                          <a:latin typeface="Arial"/>
                          <a:cs typeface="Arial"/>
                        </a:rPr>
                        <a:t>37</a:t>
                      </a:r>
                      <a:endParaRPr lang="en-US" sz="1600" b="1" dirty="0">
                        <a:solidFill>
                          <a:srgbClr val="FF0000"/>
                        </a:solidFill>
                        <a:latin typeface="Arial"/>
                        <a:cs typeface="Arial"/>
                      </a:endParaRPr>
                    </a:p>
                  </a:txBody>
                  <a:tcPr/>
                </a:tc>
                <a:tc>
                  <a:txBody>
                    <a:bodyPr/>
                    <a:lstStyle/>
                    <a:p>
                      <a:pPr algn="ctr" fontAlgn="b"/>
                      <a:r>
                        <a:rPr lang="en-US" sz="1600" b="1" i="0" u="none" strike="noStrike" dirty="0">
                          <a:solidFill>
                            <a:srgbClr val="FF0000"/>
                          </a:solidFill>
                          <a:effectLst/>
                          <a:latin typeface="Arial"/>
                          <a:cs typeface="Arial"/>
                        </a:rPr>
                        <a:t>75</a:t>
                      </a:r>
                    </a:p>
                  </a:txBody>
                  <a:tcPr marL="12700" marR="12700" marT="12700" marB="0" anchor="ctr"/>
                </a:tc>
              </a:tr>
              <a:tr h="327791">
                <a:tc>
                  <a:txBody>
                    <a:bodyPr/>
                    <a:lstStyle/>
                    <a:p>
                      <a:pPr algn="ctr" fontAlgn="b"/>
                      <a:r>
                        <a:rPr lang="en-US" sz="1600" b="1" i="0" u="none" strike="noStrike" dirty="0">
                          <a:solidFill>
                            <a:srgbClr val="FF0000"/>
                          </a:solidFill>
                          <a:effectLst/>
                          <a:latin typeface="Arial"/>
                          <a:cs typeface="Arial"/>
                        </a:rPr>
                        <a:t>5</a:t>
                      </a:r>
                    </a:p>
                  </a:txBody>
                  <a:tcPr marL="12700" marR="12700" marT="12700" marB="0" anchor="ctr"/>
                </a:tc>
                <a:tc>
                  <a:txBody>
                    <a:bodyPr/>
                    <a:lstStyle/>
                    <a:p>
                      <a:pPr algn="ctr"/>
                      <a:r>
                        <a:rPr lang="en-US" sz="1600" b="1" dirty="0" smtClean="0">
                          <a:solidFill>
                            <a:srgbClr val="FF0000"/>
                          </a:solidFill>
                          <a:latin typeface="Arial"/>
                          <a:cs typeface="Arial"/>
                        </a:rPr>
                        <a:t>51</a:t>
                      </a:r>
                      <a:endParaRPr lang="en-US" sz="1600" b="1" dirty="0">
                        <a:solidFill>
                          <a:srgbClr val="FF0000"/>
                        </a:solidFill>
                        <a:latin typeface="Arial"/>
                        <a:cs typeface="Arial"/>
                      </a:endParaRPr>
                    </a:p>
                  </a:txBody>
                  <a:tcPr/>
                </a:tc>
                <a:tc>
                  <a:txBody>
                    <a:bodyPr/>
                    <a:lstStyle/>
                    <a:p>
                      <a:pPr algn="ctr"/>
                      <a:r>
                        <a:rPr lang="en-US" sz="1600" b="1" dirty="0" smtClean="0">
                          <a:solidFill>
                            <a:srgbClr val="FF0000"/>
                          </a:solidFill>
                          <a:latin typeface="Arial"/>
                          <a:cs typeface="Arial"/>
                        </a:rPr>
                        <a:t>34</a:t>
                      </a:r>
                      <a:endParaRPr lang="en-US" sz="1600" b="1" dirty="0">
                        <a:solidFill>
                          <a:srgbClr val="FF0000"/>
                        </a:solidFill>
                        <a:latin typeface="Arial"/>
                        <a:cs typeface="Arial"/>
                      </a:endParaRPr>
                    </a:p>
                  </a:txBody>
                  <a:tcPr/>
                </a:tc>
                <a:tc>
                  <a:txBody>
                    <a:bodyPr/>
                    <a:lstStyle/>
                    <a:p>
                      <a:pPr algn="ctr" fontAlgn="b"/>
                      <a:r>
                        <a:rPr lang="en-US" sz="1600" b="1" i="0" u="none" strike="noStrike" dirty="0">
                          <a:solidFill>
                            <a:srgbClr val="FF0000"/>
                          </a:solidFill>
                          <a:effectLst/>
                          <a:latin typeface="Arial"/>
                          <a:cs typeface="Arial"/>
                        </a:rPr>
                        <a:t>85</a:t>
                      </a:r>
                    </a:p>
                  </a:txBody>
                  <a:tcPr marL="12700" marR="12700" marT="12700" marB="0" anchor="ctr"/>
                </a:tc>
              </a:tr>
              <a:tr h="327791">
                <a:tc>
                  <a:txBody>
                    <a:bodyPr/>
                    <a:lstStyle/>
                    <a:p>
                      <a:pPr algn="ctr" fontAlgn="b"/>
                      <a:r>
                        <a:rPr lang="en-US" sz="1600" b="1" i="0" u="none" strike="noStrike" dirty="0">
                          <a:solidFill>
                            <a:srgbClr val="FF0000"/>
                          </a:solidFill>
                          <a:effectLst/>
                          <a:latin typeface="Arial"/>
                          <a:cs typeface="Arial"/>
                        </a:rPr>
                        <a:t>48</a:t>
                      </a:r>
                    </a:p>
                  </a:txBody>
                  <a:tcPr marL="12700" marR="12700" marT="12700" marB="0" anchor="ctr"/>
                </a:tc>
                <a:tc>
                  <a:txBody>
                    <a:bodyPr/>
                    <a:lstStyle/>
                    <a:p>
                      <a:pPr algn="ctr"/>
                      <a:r>
                        <a:rPr lang="en-US" sz="1600" b="1" dirty="0" smtClean="0">
                          <a:solidFill>
                            <a:srgbClr val="FF0000"/>
                          </a:solidFill>
                          <a:latin typeface="Arial"/>
                          <a:cs typeface="Arial"/>
                        </a:rPr>
                        <a:t>44</a:t>
                      </a:r>
                      <a:endParaRPr lang="en-US" sz="1600" b="1" dirty="0">
                        <a:solidFill>
                          <a:srgbClr val="FF0000"/>
                        </a:solidFill>
                        <a:latin typeface="Arial"/>
                        <a:cs typeface="Arial"/>
                      </a:endParaRPr>
                    </a:p>
                  </a:txBody>
                  <a:tcPr/>
                </a:tc>
                <a:tc>
                  <a:txBody>
                    <a:bodyPr/>
                    <a:lstStyle/>
                    <a:p>
                      <a:pPr algn="ctr"/>
                      <a:r>
                        <a:rPr lang="en-US" sz="1600" b="1" dirty="0" smtClean="0">
                          <a:solidFill>
                            <a:srgbClr val="FF0000"/>
                          </a:solidFill>
                          <a:latin typeface="Arial"/>
                          <a:cs typeface="Arial"/>
                        </a:rPr>
                        <a:t>43</a:t>
                      </a:r>
                      <a:endParaRPr lang="en-US" sz="1600" b="1" dirty="0">
                        <a:solidFill>
                          <a:srgbClr val="FF0000"/>
                        </a:solidFill>
                        <a:latin typeface="Arial"/>
                        <a:cs typeface="Arial"/>
                      </a:endParaRPr>
                    </a:p>
                  </a:txBody>
                  <a:tcPr/>
                </a:tc>
                <a:tc>
                  <a:txBody>
                    <a:bodyPr/>
                    <a:lstStyle/>
                    <a:p>
                      <a:pPr algn="ctr" fontAlgn="b"/>
                      <a:r>
                        <a:rPr lang="en-US" sz="1600" b="1" i="0" u="none" strike="noStrike" dirty="0">
                          <a:solidFill>
                            <a:srgbClr val="FF0000"/>
                          </a:solidFill>
                          <a:effectLst/>
                          <a:latin typeface="Arial"/>
                          <a:cs typeface="Arial"/>
                        </a:rPr>
                        <a:t>87</a:t>
                      </a:r>
                    </a:p>
                  </a:txBody>
                  <a:tcPr marL="12700" marR="12700" marT="12700" marB="0" anchor="ctr"/>
                </a:tc>
              </a:tr>
              <a:tr h="327791">
                <a:tc>
                  <a:txBody>
                    <a:bodyPr/>
                    <a:lstStyle/>
                    <a:p>
                      <a:pPr algn="ctr" fontAlgn="b"/>
                      <a:r>
                        <a:rPr lang="en-US" sz="1600" b="1" i="0" u="none" strike="noStrike" dirty="0">
                          <a:solidFill>
                            <a:srgbClr val="FF0000"/>
                          </a:solidFill>
                          <a:effectLst/>
                          <a:latin typeface="Arial"/>
                          <a:cs typeface="Arial"/>
                        </a:rPr>
                        <a:t>20</a:t>
                      </a:r>
                    </a:p>
                  </a:txBody>
                  <a:tcPr marL="12700" marR="12700" marT="12700" marB="0" anchor="ctr"/>
                </a:tc>
                <a:tc>
                  <a:txBody>
                    <a:bodyPr/>
                    <a:lstStyle/>
                    <a:p>
                      <a:pPr algn="ctr"/>
                      <a:r>
                        <a:rPr lang="en-US" sz="1600" b="1" dirty="0" smtClean="0">
                          <a:solidFill>
                            <a:srgbClr val="FF0000"/>
                          </a:solidFill>
                          <a:latin typeface="Arial"/>
                          <a:cs typeface="Arial"/>
                        </a:rPr>
                        <a:t>46</a:t>
                      </a:r>
                      <a:endParaRPr lang="en-US" sz="1600" b="1" dirty="0">
                        <a:solidFill>
                          <a:srgbClr val="FF0000"/>
                        </a:solidFill>
                        <a:latin typeface="Arial"/>
                        <a:cs typeface="Arial"/>
                      </a:endParaRPr>
                    </a:p>
                  </a:txBody>
                  <a:tcPr/>
                </a:tc>
                <a:tc>
                  <a:txBody>
                    <a:bodyPr/>
                    <a:lstStyle/>
                    <a:p>
                      <a:pPr algn="ctr"/>
                      <a:r>
                        <a:rPr lang="en-US" sz="1600" b="1" dirty="0" smtClean="0">
                          <a:solidFill>
                            <a:srgbClr val="FF0000"/>
                          </a:solidFill>
                          <a:latin typeface="Arial"/>
                          <a:cs typeface="Arial"/>
                        </a:rPr>
                        <a:t>51</a:t>
                      </a:r>
                    </a:p>
                  </a:txBody>
                  <a:tcPr/>
                </a:tc>
                <a:tc>
                  <a:txBody>
                    <a:bodyPr/>
                    <a:lstStyle/>
                    <a:p>
                      <a:pPr algn="ctr" fontAlgn="b"/>
                      <a:r>
                        <a:rPr lang="en-US" sz="1600" b="1" i="0" u="none" strike="noStrike" dirty="0">
                          <a:solidFill>
                            <a:srgbClr val="FF0000"/>
                          </a:solidFill>
                          <a:effectLst/>
                          <a:latin typeface="Arial"/>
                          <a:cs typeface="Arial"/>
                        </a:rPr>
                        <a:t>97</a:t>
                      </a:r>
                    </a:p>
                  </a:txBody>
                  <a:tcPr marL="12700" marR="12700" marT="12700" marB="0" anchor="ctr"/>
                </a:tc>
              </a:tr>
            </a:tbl>
          </a:graphicData>
        </a:graphic>
      </p:graphicFrame>
      <p:cxnSp>
        <p:nvCxnSpPr>
          <p:cNvPr id="4" name="Straight Connector 3"/>
          <p:cNvCxnSpPr/>
          <p:nvPr/>
        </p:nvCxnSpPr>
        <p:spPr>
          <a:xfrm>
            <a:off x="2105873" y="4082251"/>
            <a:ext cx="6241638" cy="0"/>
          </a:xfrm>
          <a:prstGeom prst="line">
            <a:avLst/>
          </a:prstGeom>
          <a:ln w="508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64573" y="2413026"/>
            <a:ext cx="1845355" cy="584776"/>
          </a:xfrm>
          <a:prstGeom prst="rect">
            <a:avLst/>
          </a:prstGeom>
          <a:noFill/>
        </p:spPr>
        <p:txBody>
          <a:bodyPr wrap="square" rtlCol="0">
            <a:spAutoFit/>
          </a:bodyPr>
          <a:lstStyle/>
          <a:p>
            <a:pPr algn="ctr"/>
            <a:r>
              <a:rPr lang="en-US" sz="1600" b="1" dirty="0" smtClean="0">
                <a:solidFill>
                  <a:srgbClr val="0000FF"/>
                </a:solidFill>
                <a:latin typeface="Arial"/>
                <a:cs typeface="Arial"/>
              </a:rPr>
              <a:t>Most accurate </a:t>
            </a:r>
          </a:p>
          <a:p>
            <a:pPr algn="ctr"/>
            <a:r>
              <a:rPr lang="en-US" sz="1600" b="1" dirty="0" smtClean="0">
                <a:solidFill>
                  <a:srgbClr val="0000FF"/>
                </a:solidFill>
                <a:latin typeface="Arial"/>
                <a:cs typeface="Arial"/>
              </a:rPr>
              <a:t>members</a:t>
            </a:r>
            <a:endParaRPr lang="en-US" sz="1600" b="1" dirty="0">
              <a:solidFill>
                <a:schemeClr val="tx1">
                  <a:lumMod val="75000"/>
                  <a:lumOff val="25000"/>
                </a:schemeClr>
              </a:solidFill>
              <a:latin typeface="Arial"/>
              <a:cs typeface="Arial"/>
            </a:endParaRPr>
          </a:p>
        </p:txBody>
      </p:sp>
      <p:sp>
        <p:nvSpPr>
          <p:cNvPr id="14" name="TextBox 13"/>
          <p:cNvSpPr txBox="1"/>
          <p:nvPr/>
        </p:nvSpPr>
        <p:spPr>
          <a:xfrm>
            <a:off x="164573" y="5113707"/>
            <a:ext cx="1845356" cy="584776"/>
          </a:xfrm>
          <a:prstGeom prst="rect">
            <a:avLst/>
          </a:prstGeom>
          <a:noFill/>
        </p:spPr>
        <p:txBody>
          <a:bodyPr wrap="square" rtlCol="0">
            <a:spAutoFit/>
          </a:bodyPr>
          <a:lstStyle/>
          <a:p>
            <a:pPr algn="ctr"/>
            <a:r>
              <a:rPr lang="en-US" sz="1600" b="1" dirty="0" smtClean="0">
                <a:solidFill>
                  <a:srgbClr val="FF0000"/>
                </a:solidFill>
                <a:latin typeface="Arial"/>
                <a:cs typeface="Arial"/>
              </a:rPr>
              <a:t>Least accurate </a:t>
            </a:r>
          </a:p>
          <a:p>
            <a:pPr algn="ctr"/>
            <a:r>
              <a:rPr lang="en-US" sz="1600" b="1" dirty="0" smtClean="0">
                <a:solidFill>
                  <a:srgbClr val="FF0000"/>
                </a:solidFill>
                <a:latin typeface="Arial"/>
                <a:cs typeface="Arial"/>
              </a:rPr>
              <a:t>members</a:t>
            </a:r>
            <a:endParaRPr lang="en-US" sz="1600" b="1" dirty="0">
              <a:solidFill>
                <a:srgbClr val="FF0000"/>
              </a:solidFill>
              <a:latin typeface="Arial"/>
              <a:cs typeface="Arial"/>
            </a:endParaRPr>
          </a:p>
        </p:txBody>
      </p:sp>
      <p:sp>
        <p:nvSpPr>
          <p:cNvPr id="15"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Results: Track and Intensity</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232040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ort_max_trace_v2.png"/>
          <p:cNvPicPr>
            <a:picLocks noChangeAspect="1"/>
          </p:cNvPicPr>
          <p:nvPr/>
        </p:nvPicPr>
        <p:blipFill rotWithShape="1">
          <a:blip r:embed="rId3">
            <a:extLst>
              <a:ext uri="{28A0092B-C50C-407E-A947-70E740481C1C}">
                <a14:useLocalDpi xmlns:a14="http://schemas.microsoft.com/office/drawing/2010/main" val="0"/>
              </a:ext>
            </a:extLst>
          </a:blip>
          <a:srcRect r="1388"/>
          <a:stretch/>
        </p:blipFill>
        <p:spPr>
          <a:xfrm>
            <a:off x="4429460" y="645360"/>
            <a:ext cx="4714540" cy="4183274"/>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2603" y="5255141"/>
            <a:ext cx="8997066" cy="830997"/>
          </a:xfrm>
          <a:prstGeom prst="rect">
            <a:avLst/>
          </a:prstGeom>
          <a:noFill/>
        </p:spPr>
        <p:txBody>
          <a:bodyPr wrap="square" rtlCol="0">
            <a:spAutoFit/>
          </a:bodyPr>
          <a:lstStyle/>
          <a:p>
            <a:pPr algn="ctr"/>
            <a:r>
              <a:rPr lang="en-US" sz="1600" dirty="0" smtClean="0">
                <a:latin typeface="Arial"/>
                <a:cs typeface="Arial"/>
              </a:rPr>
              <a:t>(left) Track and (right) maximum 850-hPa relative vorticity value of 850-hPa relative vorticity maximum every 6 h from 1800 UTC 10 Feb 2011 to 1200 UTC 11 Feb 2011 for </a:t>
            </a:r>
            <a:r>
              <a:rPr lang="en-US" sz="1600" b="1" dirty="0" smtClean="0">
                <a:latin typeface="Arial"/>
                <a:cs typeface="Arial"/>
              </a:rPr>
              <a:t>ERA</a:t>
            </a:r>
            <a:r>
              <a:rPr lang="en-US" sz="1600" b="1" dirty="0">
                <a:latin typeface="Arial"/>
                <a:cs typeface="Arial"/>
              </a:rPr>
              <a:t>5</a:t>
            </a:r>
            <a:r>
              <a:rPr lang="en-US" sz="1600" b="1" dirty="0" smtClean="0">
                <a:latin typeface="Arial"/>
                <a:cs typeface="Arial"/>
              </a:rPr>
              <a:t>,            </a:t>
            </a:r>
            <a:r>
              <a:rPr lang="en-US" sz="1600" b="1" dirty="0" smtClean="0">
                <a:solidFill>
                  <a:srgbClr val="0000FF"/>
                </a:solidFill>
                <a:latin typeface="Arial"/>
                <a:cs typeface="Arial"/>
              </a:rPr>
              <a:t>most accurate members</a:t>
            </a:r>
            <a:r>
              <a:rPr lang="en-US" sz="1600" dirty="0" smtClean="0">
                <a:latin typeface="Arial"/>
                <a:cs typeface="Arial"/>
              </a:rPr>
              <a:t>, </a:t>
            </a:r>
            <a:r>
              <a:rPr lang="en-US" sz="1600" b="1" dirty="0" smtClean="0">
                <a:solidFill>
                  <a:srgbClr val="FF0000"/>
                </a:solidFill>
                <a:latin typeface="Arial"/>
                <a:cs typeface="Arial"/>
              </a:rPr>
              <a:t>least accurate members</a:t>
            </a:r>
            <a:r>
              <a:rPr lang="en-US" sz="1600" dirty="0" smtClean="0">
                <a:latin typeface="Arial"/>
                <a:cs typeface="Arial"/>
              </a:rPr>
              <a:t>, and </a:t>
            </a:r>
            <a:r>
              <a:rPr lang="en-US" sz="1600" dirty="0" smtClean="0">
                <a:solidFill>
                  <a:schemeClr val="tx1">
                    <a:lumMod val="75000"/>
                    <a:lumOff val="25000"/>
                  </a:schemeClr>
                </a:solidFill>
                <a:latin typeface="Arial"/>
                <a:cs typeface="Arial"/>
              </a:rPr>
              <a:t>all other ECMWF EPS members</a:t>
            </a:r>
            <a:endParaRPr lang="en-US" sz="1600" b="1" dirty="0">
              <a:solidFill>
                <a:schemeClr val="tx1">
                  <a:lumMod val="75000"/>
                  <a:lumOff val="25000"/>
                </a:schemeClr>
              </a:solidFill>
              <a:latin typeface="Arial"/>
              <a:cs typeface="Arial"/>
            </a:endParaRPr>
          </a:p>
        </p:txBody>
      </p:sp>
      <p:sp>
        <p:nvSpPr>
          <p:cNvPr id="8" name="TextBox 7"/>
          <p:cNvSpPr txBox="1"/>
          <p:nvPr/>
        </p:nvSpPr>
        <p:spPr>
          <a:xfrm rot="16200000">
            <a:off x="2689366" y="2567472"/>
            <a:ext cx="3630938" cy="307777"/>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850</a:t>
            </a:r>
            <a:r>
              <a:rPr lang="en-US" sz="1400" dirty="0">
                <a:latin typeface="Arial" panose="020B0604020202020204" pitchFamily="34" charset="0"/>
                <a:cs typeface="Arial" panose="020B0604020202020204" pitchFamily="34" charset="0"/>
              </a:rPr>
              <a:t>-hPa relative vorticity (10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a:t>
            </a:r>
            <a:r>
              <a:rPr lang="en-US" sz="1400" baseline="30000" dirty="0" smtClean="0">
                <a:latin typeface="Arial" panose="020B0604020202020204" pitchFamily="34" charset="0"/>
                <a:cs typeface="Arial" panose="020B0604020202020204" pitchFamily="34" charset="0"/>
              </a:rPr>
              <a:t>1</a:t>
            </a:r>
            <a:r>
              <a:rPr lang="en-US" sz="1400" dirty="0" smtClean="0">
                <a:latin typeface="Arial" panose="020B0604020202020204" pitchFamily="34" charset="0"/>
                <a:cs typeface="Arial" panose="020B0604020202020204" pitchFamily="34" charset="0"/>
              </a:rPr>
              <a:t>)</a:t>
            </a:r>
            <a:endParaRPr lang="en-US" sz="1400" dirty="0"/>
          </a:p>
        </p:txBody>
      </p:sp>
      <p:grpSp>
        <p:nvGrpSpPr>
          <p:cNvPr id="26" name="Group 25"/>
          <p:cNvGrpSpPr/>
          <p:nvPr/>
        </p:nvGrpSpPr>
        <p:grpSpPr>
          <a:xfrm>
            <a:off x="61832" y="765297"/>
            <a:ext cx="4190719" cy="3861463"/>
            <a:chOff x="61832" y="999237"/>
            <a:chExt cx="4190719" cy="3861463"/>
          </a:xfrm>
        </p:grpSpPr>
        <p:pic>
          <p:nvPicPr>
            <p:cNvPr id="3" name="Picture 2" descr="vort_tracks_v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85" y="999237"/>
              <a:ext cx="4176566" cy="3814958"/>
            </a:xfrm>
            <a:prstGeom prst="rect">
              <a:avLst/>
            </a:prstGeom>
            <a:ln w="6350">
              <a:solidFill>
                <a:schemeClr val="tx1"/>
              </a:solidFill>
            </a:ln>
          </p:spPr>
        </p:pic>
        <p:sp>
          <p:nvSpPr>
            <p:cNvPr id="13" name="Rectangle 12"/>
            <p:cNvSpPr/>
            <p:nvPr/>
          </p:nvSpPr>
          <p:spPr>
            <a:xfrm>
              <a:off x="79089" y="4418213"/>
              <a:ext cx="1440614" cy="38959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14693" y="4399416"/>
              <a:ext cx="1561292" cy="261610"/>
            </a:xfrm>
            <a:prstGeom prst="rect">
              <a:avLst/>
            </a:prstGeom>
            <a:noFill/>
          </p:spPr>
          <p:txBody>
            <a:bodyPr wrap="square" rtlCol="0">
              <a:spAutoFit/>
            </a:bodyPr>
            <a:lstStyle/>
            <a:p>
              <a:r>
                <a:rPr lang="en-US" sz="1100" dirty="0" smtClean="0">
                  <a:latin typeface="Arial"/>
                  <a:cs typeface="Arial"/>
                </a:rPr>
                <a:t>1800 UTC 10 Feb</a:t>
              </a:r>
              <a:endParaRPr lang="en-US" sz="1100" dirty="0">
                <a:latin typeface="Arial"/>
                <a:cs typeface="Arial"/>
              </a:endParaRPr>
            </a:p>
          </p:txBody>
        </p:sp>
        <p:sp>
          <p:nvSpPr>
            <p:cNvPr id="21" name="TextBox 20"/>
            <p:cNvSpPr txBox="1"/>
            <p:nvPr/>
          </p:nvSpPr>
          <p:spPr>
            <a:xfrm>
              <a:off x="61832" y="4491368"/>
              <a:ext cx="227955" cy="369332"/>
            </a:xfrm>
            <a:prstGeom prst="rect">
              <a:avLst/>
            </a:prstGeom>
            <a:noFill/>
          </p:spPr>
          <p:txBody>
            <a:bodyPr wrap="square" rtlCol="0">
              <a:spAutoFit/>
            </a:bodyPr>
            <a:lstStyle/>
            <a:p>
              <a:r>
                <a:rPr lang="en-US" b="1" dirty="0" smtClean="0"/>
                <a:t>×</a:t>
              </a:r>
              <a:endParaRPr lang="en-US" b="1" dirty="0"/>
            </a:p>
          </p:txBody>
        </p:sp>
        <p:sp>
          <p:nvSpPr>
            <p:cNvPr id="15" name="Oval 14"/>
            <p:cNvSpPr>
              <a:spLocks noChangeAspect="1"/>
            </p:cNvSpPr>
            <p:nvPr/>
          </p:nvSpPr>
          <p:spPr>
            <a:xfrm>
              <a:off x="149658" y="4486254"/>
              <a:ext cx="109728" cy="109728"/>
            </a:xfrm>
            <a:prstGeom prst="ellipse">
              <a:avLst/>
            </a:prstGeom>
            <a:solidFill>
              <a:schemeClr val="tx1"/>
            </a:solidFill>
            <a:ln w="222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214693" y="4564612"/>
              <a:ext cx="1561292" cy="261610"/>
            </a:xfrm>
            <a:prstGeom prst="rect">
              <a:avLst/>
            </a:prstGeom>
            <a:noFill/>
          </p:spPr>
          <p:txBody>
            <a:bodyPr wrap="square" rtlCol="0">
              <a:spAutoFit/>
            </a:bodyPr>
            <a:lstStyle/>
            <a:p>
              <a:r>
                <a:rPr lang="en-US" sz="1100" dirty="0" smtClean="0">
                  <a:latin typeface="Arial"/>
                  <a:cs typeface="Arial"/>
                </a:rPr>
                <a:t>1200 UTC 11 Feb</a:t>
              </a:r>
              <a:endParaRPr lang="en-US" sz="1100" dirty="0">
                <a:latin typeface="Arial"/>
                <a:cs typeface="Arial"/>
              </a:endParaRPr>
            </a:p>
          </p:txBody>
        </p:sp>
      </p:grpSp>
      <p:sp>
        <p:nvSpPr>
          <p:cNvPr id="2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Results: Track and Intensity</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183663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ort_max_trace_v2.png"/>
          <p:cNvPicPr>
            <a:picLocks noChangeAspect="1"/>
          </p:cNvPicPr>
          <p:nvPr/>
        </p:nvPicPr>
        <p:blipFill rotWithShape="1">
          <a:blip r:embed="rId3">
            <a:extLst>
              <a:ext uri="{28A0092B-C50C-407E-A947-70E740481C1C}">
                <a14:useLocalDpi xmlns:a14="http://schemas.microsoft.com/office/drawing/2010/main" val="0"/>
              </a:ext>
            </a:extLst>
          </a:blip>
          <a:srcRect r="1388"/>
          <a:stretch/>
        </p:blipFill>
        <p:spPr>
          <a:xfrm>
            <a:off x="4429460" y="645360"/>
            <a:ext cx="4714540" cy="4183274"/>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16200000">
            <a:off x="2689366" y="2567472"/>
            <a:ext cx="3630938" cy="307777"/>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850</a:t>
            </a:r>
            <a:r>
              <a:rPr lang="en-US" sz="1400" dirty="0">
                <a:latin typeface="Arial" panose="020B0604020202020204" pitchFamily="34" charset="0"/>
                <a:cs typeface="Arial" panose="020B0604020202020204" pitchFamily="34" charset="0"/>
              </a:rPr>
              <a:t>-hPa relative vorticity (10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a:t>
            </a:r>
            <a:r>
              <a:rPr lang="en-US" sz="1400" baseline="30000" dirty="0" smtClean="0">
                <a:latin typeface="Arial" panose="020B0604020202020204" pitchFamily="34" charset="0"/>
                <a:cs typeface="Arial" panose="020B0604020202020204" pitchFamily="34" charset="0"/>
              </a:rPr>
              <a:t>1</a:t>
            </a:r>
            <a:r>
              <a:rPr lang="en-US" sz="1400" dirty="0" smtClean="0">
                <a:latin typeface="Arial" panose="020B0604020202020204" pitchFamily="34" charset="0"/>
                <a:cs typeface="Arial" panose="020B0604020202020204" pitchFamily="34" charset="0"/>
              </a:rPr>
              <a:t>)</a:t>
            </a:r>
            <a:endParaRPr lang="en-US" sz="1400" dirty="0"/>
          </a:p>
        </p:txBody>
      </p:sp>
      <p:grpSp>
        <p:nvGrpSpPr>
          <p:cNvPr id="26" name="Group 25"/>
          <p:cNvGrpSpPr/>
          <p:nvPr/>
        </p:nvGrpSpPr>
        <p:grpSpPr>
          <a:xfrm>
            <a:off x="61832" y="765297"/>
            <a:ext cx="4190719" cy="3861463"/>
            <a:chOff x="61832" y="999237"/>
            <a:chExt cx="4190719" cy="3861463"/>
          </a:xfrm>
        </p:grpSpPr>
        <p:pic>
          <p:nvPicPr>
            <p:cNvPr id="3" name="Picture 2" descr="vort_tracks_v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85" y="999237"/>
              <a:ext cx="4176566" cy="3814958"/>
            </a:xfrm>
            <a:prstGeom prst="rect">
              <a:avLst/>
            </a:prstGeom>
            <a:ln w="6350">
              <a:solidFill>
                <a:schemeClr val="tx1"/>
              </a:solidFill>
            </a:ln>
          </p:spPr>
        </p:pic>
        <p:sp>
          <p:nvSpPr>
            <p:cNvPr id="13" name="Rectangle 12"/>
            <p:cNvSpPr/>
            <p:nvPr/>
          </p:nvSpPr>
          <p:spPr>
            <a:xfrm>
              <a:off x="79089" y="4418213"/>
              <a:ext cx="1440614" cy="38959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14693" y="4399416"/>
              <a:ext cx="1561292" cy="261610"/>
            </a:xfrm>
            <a:prstGeom prst="rect">
              <a:avLst/>
            </a:prstGeom>
            <a:noFill/>
          </p:spPr>
          <p:txBody>
            <a:bodyPr wrap="square" rtlCol="0">
              <a:spAutoFit/>
            </a:bodyPr>
            <a:lstStyle/>
            <a:p>
              <a:r>
                <a:rPr lang="en-US" sz="1100" dirty="0" smtClean="0">
                  <a:latin typeface="Arial"/>
                  <a:cs typeface="Arial"/>
                </a:rPr>
                <a:t>1800 UTC 10 Feb</a:t>
              </a:r>
              <a:endParaRPr lang="en-US" sz="1100" dirty="0">
                <a:latin typeface="Arial"/>
                <a:cs typeface="Arial"/>
              </a:endParaRPr>
            </a:p>
          </p:txBody>
        </p:sp>
        <p:sp>
          <p:nvSpPr>
            <p:cNvPr id="21" name="TextBox 20"/>
            <p:cNvSpPr txBox="1"/>
            <p:nvPr/>
          </p:nvSpPr>
          <p:spPr>
            <a:xfrm>
              <a:off x="61832" y="4491368"/>
              <a:ext cx="227955" cy="369332"/>
            </a:xfrm>
            <a:prstGeom prst="rect">
              <a:avLst/>
            </a:prstGeom>
            <a:noFill/>
          </p:spPr>
          <p:txBody>
            <a:bodyPr wrap="square" rtlCol="0">
              <a:spAutoFit/>
            </a:bodyPr>
            <a:lstStyle/>
            <a:p>
              <a:r>
                <a:rPr lang="en-US" b="1" dirty="0" smtClean="0"/>
                <a:t>×</a:t>
              </a:r>
              <a:endParaRPr lang="en-US" b="1" dirty="0"/>
            </a:p>
          </p:txBody>
        </p:sp>
        <p:sp>
          <p:nvSpPr>
            <p:cNvPr id="15" name="Oval 14"/>
            <p:cNvSpPr>
              <a:spLocks noChangeAspect="1"/>
            </p:cNvSpPr>
            <p:nvPr/>
          </p:nvSpPr>
          <p:spPr>
            <a:xfrm>
              <a:off x="149658" y="4486254"/>
              <a:ext cx="109728" cy="109728"/>
            </a:xfrm>
            <a:prstGeom prst="ellipse">
              <a:avLst/>
            </a:prstGeom>
            <a:solidFill>
              <a:schemeClr val="tx1"/>
            </a:solidFill>
            <a:ln w="222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214693" y="4564612"/>
              <a:ext cx="1561292" cy="261610"/>
            </a:xfrm>
            <a:prstGeom prst="rect">
              <a:avLst/>
            </a:prstGeom>
            <a:noFill/>
          </p:spPr>
          <p:txBody>
            <a:bodyPr wrap="square" rtlCol="0">
              <a:spAutoFit/>
            </a:bodyPr>
            <a:lstStyle/>
            <a:p>
              <a:r>
                <a:rPr lang="en-US" sz="1100" dirty="0" smtClean="0">
                  <a:latin typeface="Arial"/>
                  <a:cs typeface="Arial"/>
                </a:rPr>
                <a:t>1200 UTC 11 Feb</a:t>
              </a:r>
              <a:endParaRPr lang="en-US" sz="1100" dirty="0">
                <a:latin typeface="Arial"/>
                <a:cs typeface="Arial"/>
              </a:endParaRPr>
            </a:p>
          </p:txBody>
        </p:sp>
      </p:grpSp>
      <p:sp>
        <p:nvSpPr>
          <p:cNvPr id="2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Results: Track and Intensity</a:t>
            </a:r>
            <a:endParaRPr lang="en-US" sz="2800" b="1" dirty="0">
              <a:solidFill>
                <a:srgbClr val="FF0000"/>
              </a:solidFill>
              <a:latin typeface="Arial" panose="020B0604020202020204" pitchFamily="34" charset="0"/>
              <a:cs typeface="Arial" panose="020B0604020202020204"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1866405599"/>
              </p:ext>
            </p:extLst>
          </p:nvPr>
        </p:nvGraphicFramePr>
        <p:xfrm>
          <a:off x="77988" y="4884392"/>
          <a:ext cx="8968528" cy="1920240"/>
        </p:xfrm>
        <a:graphic>
          <a:graphicData uri="http://schemas.openxmlformats.org/drawingml/2006/table">
            <a:tbl>
              <a:tblPr firstRow="1" bandRow="1">
                <a:tableStyleId>{5940675A-B579-460E-94D1-54222C63F5DA}</a:tableStyleId>
              </a:tblPr>
              <a:tblGrid>
                <a:gridCol w="2751833"/>
                <a:gridCol w="1949681"/>
                <a:gridCol w="2061090"/>
                <a:gridCol w="2205924"/>
              </a:tblGrid>
              <a:tr h="561566">
                <a:tc>
                  <a:txBody>
                    <a:bodyPr/>
                    <a:lstStyle/>
                    <a:p>
                      <a:pPr algn="ctr"/>
                      <a:r>
                        <a:rPr lang="en-US" sz="1600" b="1" dirty="0" smtClean="0">
                          <a:latin typeface="Arial"/>
                          <a:cs typeface="Arial"/>
                        </a:rPr>
                        <a:t>Quantity</a:t>
                      </a:r>
                      <a:r>
                        <a:rPr lang="en-US" sz="1600" b="1" baseline="0" dirty="0" smtClean="0">
                          <a:latin typeface="Arial"/>
                          <a:cs typeface="Arial"/>
                        </a:rPr>
                        <a:t> (1800 UTC          10 Feb–1200 UTC 11 Feb)</a:t>
                      </a:r>
                      <a:endParaRPr lang="en-US" sz="1600" b="1" dirty="0">
                        <a:latin typeface="Arial"/>
                        <a:cs typeface="Arial"/>
                      </a:endParaRPr>
                    </a:p>
                  </a:txBody>
                  <a:tcPr anchor="b">
                    <a:solidFill>
                      <a:schemeClr val="bg1">
                        <a:lumMod val="85000"/>
                      </a:schemeClr>
                    </a:solidFill>
                  </a:tcPr>
                </a:tc>
                <a:tc>
                  <a:txBody>
                    <a:bodyPr/>
                    <a:lstStyle/>
                    <a:p>
                      <a:pPr algn="ctr"/>
                      <a:r>
                        <a:rPr lang="en-US" sz="1600" b="1" dirty="0" smtClean="0">
                          <a:latin typeface="Arial"/>
                          <a:cs typeface="Arial"/>
                        </a:rPr>
                        <a:t>Most</a:t>
                      </a:r>
                      <a:r>
                        <a:rPr lang="en-US" sz="1600" b="1" baseline="0" dirty="0" smtClean="0">
                          <a:latin typeface="Arial"/>
                          <a:cs typeface="Arial"/>
                        </a:rPr>
                        <a:t> </a:t>
                      </a:r>
                      <a:r>
                        <a:rPr lang="en-US" sz="1600" b="1" dirty="0" smtClean="0">
                          <a:latin typeface="Arial"/>
                          <a:cs typeface="Arial"/>
                        </a:rPr>
                        <a:t>accurate</a:t>
                      </a:r>
                    </a:p>
                    <a:p>
                      <a:pPr algn="ctr"/>
                      <a:r>
                        <a:rPr lang="en-US" sz="1600" b="1" dirty="0" smtClean="0">
                          <a:latin typeface="Arial"/>
                          <a:cs typeface="Arial"/>
                        </a:rPr>
                        <a:t>(mean ±</a:t>
                      </a:r>
                      <a:r>
                        <a:rPr lang="en-US" sz="1600" b="1" baseline="0" dirty="0" smtClean="0">
                          <a:latin typeface="Arial"/>
                          <a:cs typeface="Arial"/>
                        </a:rPr>
                        <a:t> </a:t>
                      </a:r>
                      <a:r>
                        <a:rPr lang="en-US" sz="1600" b="1" baseline="0" dirty="0" err="1" smtClean="0">
                          <a:latin typeface="Arial"/>
                          <a:cs typeface="Arial"/>
                        </a:rPr>
                        <a:t>stdv</a:t>
                      </a:r>
                      <a:r>
                        <a:rPr lang="en-US" sz="1600" b="1" baseline="0" dirty="0" smtClean="0">
                          <a:latin typeface="Arial"/>
                          <a:cs typeface="Arial"/>
                        </a:rPr>
                        <a:t>)</a:t>
                      </a:r>
                      <a:endParaRPr lang="en-US" sz="1600" b="1" dirty="0">
                        <a:latin typeface="Arial"/>
                        <a:cs typeface="Arial"/>
                      </a:endParaRPr>
                    </a:p>
                  </a:txBody>
                  <a:tcPr anchor="b">
                    <a:solidFill>
                      <a:schemeClr val="bg1">
                        <a:lumMod val="85000"/>
                      </a:schemeClr>
                    </a:solidFill>
                  </a:tcPr>
                </a:tc>
                <a:tc>
                  <a:txBody>
                    <a:bodyPr/>
                    <a:lstStyle/>
                    <a:p>
                      <a:pPr algn="ctr"/>
                      <a:r>
                        <a:rPr lang="en-US" sz="1600" b="1" dirty="0" smtClean="0">
                          <a:latin typeface="Arial"/>
                          <a:cs typeface="Arial"/>
                        </a:rPr>
                        <a:t>Least</a:t>
                      </a:r>
                      <a:r>
                        <a:rPr lang="en-US" sz="1600" b="1" baseline="0" dirty="0" smtClean="0">
                          <a:latin typeface="Arial"/>
                          <a:cs typeface="Arial"/>
                        </a:rPr>
                        <a:t> </a:t>
                      </a:r>
                      <a:r>
                        <a:rPr lang="en-US" sz="1600" b="1" dirty="0" smtClean="0">
                          <a:latin typeface="Arial"/>
                          <a:cs typeface="Arial"/>
                        </a:rPr>
                        <a:t>accurate     (mean</a:t>
                      </a:r>
                      <a:r>
                        <a:rPr lang="en-US" sz="1600" b="1" baseline="0" dirty="0" smtClean="0">
                          <a:latin typeface="Arial"/>
                          <a:cs typeface="Arial"/>
                        </a:rPr>
                        <a:t> ± </a:t>
                      </a:r>
                      <a:r>
                        <a:rPr lang="en-US" sz="1600" b="1" baseline="0" dirty="0" err="1" smtClean="0">
                          <a:latin typeface="Arial"/>
                          <a:cs typeface="Arial"/>
                        </a:rPr>
                        <a:t>stdv</a:t>
                      </a:r>
                      <a:r>
                        <a:rPr lang="en-US" sz="1600" b="1" baseline="0" dirty="0" smtClean="0">
                          <a:latin typeface="Arial"/>
                          <a:cs typeface="Arial"/>
                        </a:rPr>
                        <a:t>)</a:t>
                      </a:r>
                      <a:endParaRPr lang="en-US" sz="1600" b="1" dirty="0">
                        <a:latin typeface="Arial"/>
                        <a:cs typeface="Arial"/>
                      </a:endParaRPr>
                    </a:p>
                  </a:txBody>
                  <a:tcPr anchor="b">
                    <a:solidFill>
                      <a:schemeClr val="bg1">
                        <a:lumMod val="85000"/>
                      </a:schemeClr>
                    </a:solidFill>
                  </a:tcPr>
                </a:tc>
                <a:tc>
                  <a:txBody>
                    <a:bodyPr/>
                    <a:lstStyle/>
                    <a:p>
                      <a:pPr algn="ctr"/>
                      <a:r>
                        <a:rPr lang="en-US" sz="1600" b="1" dirty="0" smtClean="0">
                          <a:latin typeface="Arial"/>
                          <a:cs typeface="Arial"/>
                        </a:rPr>
                        <a:t>Difference          (confidence</a:t>
                      </a:r>
                      <a:r>
                        <a:rPr lang="en-US" sz="1600" b="1" baseline="0" dirty="0" smtClean="0">
                          <a:latin typeface="Arial"/>
                          <a:cs typeface="Arial"/>
                        </a:rPr>
                        <a:t> level)</a:t>
                      </a:r>
                      <a:endParaRPr lang="en-US" sz="1600" b="1" dirty="0">
                        <a:latin typeface="Arial"/>
                        <a:cs typeface="Arial"/>
                      </a:endParaRPr>
                    </a:p>
                  </a:txBody>
                  <a:tcPr anchor="b">
                    <a:solidFill>
                      <a:schemeClr val="bg1">
                        <a:lumMod val="85000"/>
                      </a:schemeClr>
                    </a:solidFill>
                  </a:tcPr>
                </a:tc>
              </a:tr>
              <a:tr h="327791">
                <a:tc>
                  <a:txBody>
                    <a:bodyPr/>
                    <a:lstStyle/>
                    <a:p>
                      <a:pPr algn="ctr" fontAlgn="b"/>
                      <a:r>
                        <a:rPr lang="en-US" sz="1600" b="0" i="0" u="none" strike="noStrike" dirty="0" smtClean="0">
                          <a:solidFill>
                            <a:schemeClr val="tx1"/>
                          </a:solidFill>
                          <a:effectLst/>
                          <a:latin typeface="Arial"/>
                          <a:cs typeface="Arial"/>
                        </a:rPr>
                        <a:t>Mean </a:t>
                      </a:r>
                      <a:r>
                        <a:rPr lang="en-US" sz="1600" b="0" i="0" u="none" strike="noStrike" dirty="0" err="1" smtClean="0">
                          <a:solidFill>
                            <a:schemeClr val="tx1"/>
                          </a:solidFill>
                          <a:effectLst/>
                          <a:latin typeface="Arial"/>
                          <a:cs typeface="Arial"/>
                        </a:rPr>
                        <a:t>lat</a:t>
                      </a:r>
                      <a:r>
                        <a:rPr lang="en-US" sz="1600" b="0" i="0" u="none" strike="noStrike" dirty="0" smtClean="0">
                          <a:solidFill>
                            <a:schemeClr val="tx1"/>
                          </a:solidFill>
                          <a:effectLst/>
                          <a:latin typeface="Arial"/>
                          <a:cs typeface="Arial"/>
                        </a:rPr>
                        <a:t> (°N)</a:t>
                      </a:r>
                      <a:endParaRPr lang="en-US" sz="1600" b="0" i="0" u="none" strike="noStrike" dirty="0">
                        <a:solidFill>
                          <a:schemeClr val="tx1"/>
                        </a:solidFill>
                        <a:effectLst/>
                        <a:latin typeface="Arial"/>
                        <a:cs typeface="Arial"/>
                      </a:endParaRPr>
                    </a:p>
                  </a:txBody>
                  <a:tcPr marL="12700" marR="12700" marT="12700" marB="0" anchor="ctr"/>
                </a:tc>
                <a:tc>
                  <a:txBody>
                    <a:bodyPr/>
                    <a:lstStyle/>
                    <a:p>
                      <a:pPr algn="ctr"/>
                      <a:r>
                        <a:rPr lang="en-US" sz="1600" b="0" dirty="0" smtClean="0">
                          <a:solidFill>
                            <a:schemeClr val="tx1"/>
                          </a:solidFill>
                          <a:latin typeface="Arial"/>
                          <a:cs typeface="Arial"/>
                        </a:rPr>
                        <a:t>70.2</a:t>
                      </a:r>
                      <a:r>
                        <a:rPr lang="en-US" sz="1600" b="0" baseline="0" dirty="0" smtClean="0">
                          <a:solidFill>
                            <a:schemeClr val="tx1"/>
                          </a:solidFill>
                          <a:latin typeface="Arial"/>
                          <a:cs typeface="Arial"/>
                        </a:rPr>
                        <a:t> ± 0.3</a:t>
                      </a:r>
                      <a:endParaRPr lang="en-US" sz="1600" b="0" dirty="0">
                        <a:solidFill>
                          <a:schemeClr val="tx1"/>
                        </a:solidFill>
                        <a:latin typeface="Arial"/>
                        <a:cs typeface="Arial"/>
                      </a:endParaRPr>
                    </a:p>
                  </a:txBody>
                  <a:tcPr/>
                </a:tc>
                <a:tc>
                  <a:txBody>
                    <a:bodyPr/>
                    <a:lstStyle/>
                    <a:p>
                      <a:pPr algn="ctr"/>
                      <a:r>
                        <a:rPr lang="en-US" sz="1600" b="0" dirty="0" smtClean="0">
                          <a:solidFill>
                            <a:schemeClr val="tx1"/>
                          </a:solidFill>
                          <a:latin typeface="Arial"/>
                          <a:cs typeface="Arial"/>
                        </a:rPr>
                        <a:t>68.8 ± 0.7</a:t>
                      </a:r>
                      <a:endParaRPr lang="en-US" sz="1600" b="0" dirty="0">
                        <a:solidFill>
                          <a:schemeClr val="tx1"/>
                        </a:solidFill>
                        <a:latin typeface="Arial"/>
                        <a:cs typeface="Arial"/>
                      </a:endParaRPr>
                    </a:p>
                  </a:txBody>
                  <a:tcPr/>
                </a:tc>
                <a:tc>
                  <a:txBody>
                    <a:bodyPr/>
                    <a:lstStyle/>
                    <a:p>
                      <a:pPr algn="ctr" fontAlgn="b"/>
                      <a:r>
                        <a:rPr lang="en-US" sz="1600" b="0" i="0" u="none" strike="noStrike" dirty="0" smtClean="0">
                          <a:solidFill>
                            <a:schemeClr val="tx1"/>
                          </a:solidFill>
                          <a:effectLst/>
                          <a:latin typeface="Arial"/>
                          <a:cs typeface="Arial"/>
                        </a:rPr>
                        <a:t>+1.4 (99.9%)</a:t>
                      </a:r>
                      <a:endParaRPr lang="en-US" sz="1600" b="0" i="0" u="none" strike="noStrike" dirty="0">
                        <a:solidFill>
                          <a:schemeClr val="tx1"/>
                        </a:solidFill>
                        <a:effectLst/>
                        <a:latin typeface="Arial"/>
                        <a:cs typeface="Arial"/>
                      </a:endParaRPr>
                    </a:p>
                  </a:txBody>
                  <a:tcPr marL="12700" marR="12700" marT="12700" marB="0" anchor="ctr"/>
                </a:tc>
              </a:tr>
              <a:tr h="327791">
                <a:tc>
                  <a:txBody>
                    <a:bodyPr/>
                    <a:lstStyle/>
                    <a:p>
                      <a:pPr algn="ctr" fontAlgn="b"/>
                      <a:endParaRPr lang="en-US" sz="1600" b="0" i="0" u="none" strike="noStrike" dirty="0">
                        <a:solidFill>
                          <a:schemeClr val="tx1"/>
                        </a:solidFill>
                        <a:effectLst/>
                        <a:latin typeface="Arial"/>
                        <a:cs typeface="Arial"/>
                      </a:endParaRPr>
                    </a:p>
                  </a:txBody>
                  <a:tcPr marL="12700" marR="12700" marT="12700" marB="0" anchor="ctr"/>
                </a:tc>
                <a:tc>
                  <a:txBody>
                    <a:bodyPr/>
                    <a:lstStyle/>
                    <a:p>
                      <a:pPr algn="ctr"/>
                      <a:endParaRPr lang="en-US" sz="1600" b="0" dirty="0">
                        <a:solidFill>
                          <a:schemeClr val="tx1"/>
                        </a:solidFill>
                        <a:latin typeface="Arial"/>
                        <a:cs typeface="Arial"/>
                      </a:endParaRPr>
                    </a:p>
                  </a:txBody>
                  <a:tcPr/>
                </a:tc>
                <a:tc>
                  <a:txBody>
                    <a:bodyPr/>
                    <a:lstStyle/>
                    <a:p>
                      <a:pPr algn="ctr"/>
                      <a:endParaRPr lang="en-US" sz="1600" b="0" dirty="0">
                        <a:solidFill>
                          <a:schemeClr val="tx1"/>
                        </a:solidFill>
                        <a:latin typeface="Arial"/>
                        <a:cs typeface="Arial"/>
                      </a:endParaRPr>
                    </a:p>
                  </a:txBody>
                  <a:tcPr/>
                </a:tc>
                <a:tc>
                  <a:txBody>
                    <a:bodyPr/>
                    <a:lstStyle/>
                    <a:p>
                      <a:pPr algn="ctr" fontAlgn="b"/>
                      <a:endParaRPr lang="en-US" sz="1600" b="0" i="0" u="none" strike="noStrike" dirty="0">
                        <a:solidFill>
                          <a:schemeClr val="tx1"/>
                        </a:solidFill>
                        <a:effectLst/>
                        <a:latin typeface="Arial"/>
                        <a:cs typeface="Arial"/>
                      </a:endParaRPr>
                    </a:p>
                  </a:txBody>
                  <a:tcPr marL="12700" marR="12700" marT="12700" marB="0" anchor="ctr"/>
                </a:tc>
              </a:tr>
              <a:tr h="327791">
                <a:tc>
                  <a:txBody>
                    <a:bodyPr/>
                    <a:lstStyle/>
                    <a:p>
                      <a:pPr algn="ctr" fontAlgn="b"/>
                      <a:endParaRPr lang="en-US" sz="1600" b="0" i="0" u="none" strike="noStrike" dirty="0">
                        <a:solidFill>
                          <a:schemeClr val="tx1"/>
                        </a:solidFill>
                        <a:effectLst/>
                        <a:latin typeface="Arial"/>
                        <a:cs typeface="Arial"/>
                      </a:endParaRPr>
                    </a:p>
                  </a:txBody>
                  <a:tcPr marL="12700" marR="12700" marT="12700" marB="0" anchor="ctr"/>
                </a:tc>
                <a:tc>
                  <a:txBody>
                    <a:bodyPr/>
                    <a:lstStyle/>
                    <a:p>
                      <a:pPr algn="ctr"/>
                      <a:endParaRPr lang="en-US" sz="1600" b="0" dirty="0">
                        <a:solidFill>
                          <a:schemeClr val="tx1"/>
                        </a:solidFill>
                        <a:latin typeface="Arial"/>
                        <a:cs typeface="Arial"/>
                      </a:endParaRPr>
                    </a:p>
                  </a:txBody>
                  <a:tcPr/>
                </a:tc>
                <a:tc>
                  <a:txBody>
                    <a:bodyPr/>
                    <a:lstStyle/>
                    <a:p>
                      <a:pPr algn="ctr"/>
                      <a:endParaRPr lang="en-US" sz="1600" b="0" dirty="0" smtClean="0">
                        <a:solidFill>
                          <a:schemeClr val="tx1"/>
                        </a:solidFill>
                        <a:latin typeface="Arial"/>
                        <a:cs typeface="Arial"/>
                      </a:endParaRPr>
                    </a:p>
                  </a:txBody>
                  <a:tcPr/>
                </a:tc>
                <a:tc>
                  <a:txBody>
                    <a:bodyPr/>
                    <a:lstStyle/>
                    <a:p>
                      <a:pPr algn="ctr" fontAlgn="b"/>
                      <a:endParaRPr lang="en-US" sz="1600" b="0" i="0" u="none" strike="noStrike" dirty="0">
                        <a:solidFill>
                          <a:schemeClr val="tx1"/>
                        </a:solidFill>
                        <a:effectLst/>
                        <a:latin typeface="Arial"/>
                        <a:cs typeface="Arial"/>
                      </a:endParaRPr>
                    </a:p>
                  </a:txBody>
                  <a:tcPr marL="12700" marR="12700" marT="12700" marB="0" anchor="ctr"/>
                </a:tc>
              </a:tr>
              <a:tr h="327791">
                <a:tc>
                  <a:txBody>
                    <a:bodyPr/>
                    <a:lstStyle/>
                    <a:p>
                      <a:pPr algn="ctr" fontAlgn="b"/>
                      <a:endParaRPr lang="en-US" sz="1600" b="0" i="0" u="none" strike="noStrike" dirty="0">
                        <a:solidFill>
                          <a:schemeClr val="tx1"/>
                        </a:solidFill>
                        <a:effectLst/>
                        <a:latin typeface="Arial"/>
                        <a:cs typeface="Arial"/>
                      </a:endParaRPr>
                    </a:p>
                  </a:txBody>
                  <a:tcPr marL="12700" marR="12700" marT="12700" marB="0" anchor="ctr"/>
                </a:tc>
                <a:tc>
                  <a:txBody>
                    <a:bodyPr/>
                    <a:lstStyle/>
                    <a:p>
                      <a:pPr algn="ctr"/>
                      <a:endParaRPr lang="en-US" sz="1600" b="0" dirty="0">
                        <a:solidFill>
                          <a:schemeClr val="tx1"/>
                        </a:solidFill>
                        <a:latin typeface="Arial"/>
                        <a:cs typeface="Arial"/>
                      </a:endParaRPr>
                    </a:p>
                  </a:txBody>
                  <a:tcPr/>
                </a:tc>
                <a:tc>
                  <a:txBody>
                    <a:bodyPr/>
                    <a:lstStyle/>
                    <a:p>
                      <a:pPr algn="ctr"/>
                      <a:endParaRPr lang="en-US" sz="1600" b="0" dirty="0">
                        <a:solidFill>
                          <a:schemeClr val="tx1"/>
                        </a:solidFill>
                        <a:latin typeface="Arial"/>
                        <a:cs typeface="Arial"/>
                      </a:endParaRPr>
                    </a:p>
                  </a:txBody>
                  <a:tcPr/>
                </a:tc>
                <a:tc>
                  <a:txBody>
                    <a:bodyPr/>
                    <a:lstStyle/>
                    <a:p>
                      <a:pPr algn="ctr" fontAlgn="b"/>
                      <a:endParaRPr lang="en-US" sz="1600" b="0" i="0" u="none" strike="noStrike" dirty="0">
                        <a:solidFill>
                          <a:schemeClr val="tx1"/>
                        </a:solidFill>
                        <a:effectLst/>
                        <a:latin typeface="Arial"/>
                        <a:cs typeface="Arial"/>
                      </a:endParaRPr>
                    </a:p>
                  </a:txBody>
                  <a:tcPr marL="12700" marR="12700" marT="12700" marB="0" anchor="ctr"/>
                </a:tc>
              </a:tr>
            </a:tbl>
          </a:graphicData>
        </a:graphic>
      </p:graphicFrame>
      <p:sp>
        <p:nvSpPr>
          <p:cNvPr id="2" name="Rectangle 1"/>
          <p:cNvSpPr/>
          <p:nvPr/>
        </p:nvSpPr>
        <p:spPr>
          <a:xfrm>
            <a:off x="80295" y="5458550"/>
            <a:ext cx="8966222" cy="345337"/>
          </a:xfrm>
          <a:prstGeom prst="rect">
            <a:avLst/>
          </a:prstGeom>
          <a:noFill/>
          <a:ln w="381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959277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ort_max_trace_v2.png"/>
          <p:cNvPicPr>
            <a:picLocks noChangeAspect="1"/>
          </p:cNvPicPr>
          <p:nvPr/>
        </p:nvPicPr>
        <p:blipFill rotWithShape="1">
          <a:blip r:embed="rId3">
            <a:extLst>
              <a:ext uri="{28A0092B-C50C-407E-A947-70E740481C1C}">
                <a14:useLocalDpi xmlns:a14="http://schemas.microsoft.com/office/drawing/2010/main" val="0"/>
              </a:ext>
            </a:extLst>
          </a:blip>
          <a:srcRect r="1388"/>
          <a:stretch/>
        </p:blipFill>
        <p:spPr>
          <a:xfrm>
            <a:off x="4429460" y="645360"/>
            <a:ext cx="4714540" cy="4183274"/>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16200000">
            <a:off x="2689366" y="2567472"/>
            <a:ext cx="3630938" cy="307777"/>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850</a:t>
            </a:r>
            <a:r>
              <a:rPr lang="en-US" sz="1400" dirty="0">
                <a:latin typeface="Arial" panose="020B0604020202020204" pitchFamily="34" charset="0"/>
                <a:cs typeface="Arial" panose="020B0604020202020204" pitchFamily="34" charset="0"/>
              </a:rPr>
              <a:t>-hPa relative vorticity (10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a:t>
            </a:r>
            <a:r>
              <a:rPr lang="en-US" sz="1400" baseline="30000" dirty="0" smtClean="0">
                <a:latin typeface="Arial" panose="020B0604020202020204" pitchFamily="34" charset="0"/>
                <a:cs typeface="Arial" panose="020B0604020202020204" pitchFamily="34" charset="0"/>
              </a:rPr>
              <a:t>1</a:t>
            </a:r>
            <a:r>
              <a:rPr lang="en-US" sz="1400" dirty="0" smtClean="0">
                <a:latin typeface="Arial" panose="020B0604020202020204" pitchFamily="34" charset="0"/>
                <a:cs typeface="Arial" panose="020B0604020202020204" pitchFamily="34" charset="0"/>
              </a:rPr>
              <a:t>)</a:t>
            </a:r>
            <a:endParaRPr lang="en-US" sz="1400" dirty="0"/>
          </a:p>
        </p:txBody>
      </p:sp>
      <p:grpSp>
        <p:nvGrpSpPr>
          <p:cNvPr id="26" name="Group 25"/>
          <p:cNvGrpSpPr/>
          <p:nvPr/>
        </p:nvGrpSpPr>
        <p:grpSpPr>
          <a:xfrm>
            <a:off x="61832" y="765297"/>
            <a:ext cx="4190719" cy="3861463"/>
            <a:chOff x="61832" y="999237"/>
            <a:chExt cx="4190719" cy="3861463"/>
          </a:xfrm>
        </p:grpSpPr>
        <p:pic>
          <p:nvPicPr>
            <p:cNvPr id="3" name="Picture 2" descr="vort_tracks_v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85" y="999237"/>
              <a:ext cx="4176566" cy="3814958"/>
            </a:xfrm>
            <a:prstGeom prst="rect">
              <a:avLst/>
            </a:prstGeom>
            <a:ln w="6350">
              <a:solidFill>
                <a:schemeClr val="tx1"/>
              </a:solidFill>
            </a:ln>
          </p:spPr>
        </p:pic>
        <p:sp>
          <p:nvSpPr>
            <p:cNvPr id="13" name="Rectangle 12"/>
            <p:cNvSpPr/>
            <p:nvPr/>
          </p:nvSpPr>
          <p:spPr>
            <a:xfrm>
              <a:off x="79089" y="4418213"/>
              <a:ext cx="1440614" cy="38959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14693" y="4399416"/>
              <a:ext cx="1561292" cy="261610"/>
            </a:xfrm>
            <a:prstGeom prst="rect">
              <a:avLst/>
            </a:prstGeom>
            <a:noFill/>
          </p:spPr>
          <p:txBody>
            <a:bodyPr wrap="square" rtlCol="0">
              <a:spAutoFit/>
            </a:bodyPr>
            <a:lstStyle/>
            <a:p>
              <a:r>
                <a:rPr lang="en-US" sz="1100" dirty="0" smtClean="0">
                  <a:latin typeface="Arial"/>
                  <a:cs typeface="Arial"/>
                </a:rPr>
                <a:t>1800 UTC 10 Feb</a:t>
              </a:r>
              <a:endParaRPr lang="en-US" sz="1100" dirty="0">
                <a:latin typeface="Arial"/>
                <a:cs typeface="Arial"/>
              </a:endParaRPr>
            </a:p>
          </p:txBody>
        </p:sp>
        <p:sp>
          <p:nvSpPr>
            <p:cNvPr id="21" name="TextBox 20"/>
            <p:cNvSpPr txBox="1"/>
            <p:nvPr/>
          </p:nvSpPr>
          <p:spPr>
            <a:xfrm>
              <a:off x="61832" y="4491368"/>
              <a:ext cx="227955" cy="369332"/>
            </a:xfrm>
            <a:prstGeom prst="rect">
              <a:avLst/>
            </a:prstGeom>
            <a:noFill/>
          </p:spPr>
          <p:txBody>
            <a:bodyPr wrap="square" rtlCol="0">
              <a:spAutoFit/>
            </a:bodyPr>
            <a:lstStyle/>
            <a:p>
              <a:r>
                <a:rPr lang="en-US" b="1" dirty="0" smtClean="0"/>
                <a:t>×</a:t>
              </a:r>
              <a:endParaRPr lang="en-US" b="1" dirty="0"/>
            </a:p>
          </p:txBody>
        </p:sp>
        <p:sp>
          <p:nvSpPr>
            <p:cNvPr id="15" name="Oval 14"/>
            <p:cNvSpPr>
              <a:spLocks noChangeAspect="1"/>
            </p:cNvSpPr>
            <p:nvPr/>
          </p:nvSpPr>
          <p:spPr>
            <a:xfrm>
              <a:off x="149658" y="4486254"/>
              <a:ext cx="109728" cy="109728"/>
            </a:xfrm>
            <a:prstGeom prst="ellipse">
              <a:avLst/>
            </a:prstGeom>
            <a:solidFill>
              <a:schemeClr val="tx1"/>
            </a:solidFill>
            <a:ln w="222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214693" y="4564612"/>
              <a:ext cx="1561292" cy="261610"/>
            </a:xfrm>
            <a:prstGeom prst="rect">
              <a:avLst/>
            </a:prstGeom>
            <a:noFill/>
          </p:spPr>
          <p:txBody>
            <a:bodyPr wrap="square" rtlCol="0">
              <a:spAutoFit/>
            </a:bodyPr>
            <a:lstStyle/>
            <a:p>
              <a:r>
                <a:rPr lang="en-US" sz="1100" dirty="0" smtClean="0">
                  <a:latin typeface="Arial"/>
                  <a:cs typeface="Arial"/>
                </a:rPr>
                <a:t>1200 UTC 11 Feb</a:t>
              </a:r>
              <a:endParaRPr lang="en-US" sz="1100" dirty="0">
                <a:latin typeface="Arial"/>
                <a:cs typeface="Arial"/>
              </a:endParaRPr>
            </a:p>
          </p:txBody>
        </p:sp>
      </p:grpSp>
      <p:sp>
        <p:nvSpPr>
          <p:cNvPr id="2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Results: Track and Intensity</a:t>
            </a:r>
            <a:endParaRPr lang="en-US" sz="2800" b="1" dirty="0">
              <a:solidFill>
                <a:srgbClr val="FF0000"/>
              </a:solidFill>
              <a:latin typeface="Arial" panose="020B0604020202020204" pitchFamily="34" charset="0"/>
              <a:cs typeface="Arial" panose="020B0604020202020204"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3995418587"/>
              </p:ext>
            </p:extLst>
          </p:nvPr>
        </p:nvGraphicFramePr>
        <p:xfrm>
          <a:off x="77988" y="4884392"/>
          <a:ext cx="8968528" cy="1920240"/>
        </p:xfrm>
        <a:graphic>
          <a:graphicData uri="http://schemas.openxmlformats.org/drawingml/2006/table">
            <a:tbl>
              <a:tblPr firstRow="1" bandRow="1">
                <a:tableStyleId>{5940675A-B579-460E-94D1-54222C63F5DA}</a:tableStyleId>
              </a:tblPr>
              <a:tblGrid>
                <a:gridCol w="2751833"/>
                <a:gridCol w="1949681"/>
                <a:gridCol w="2061090"/>
                <a:gridCol w="2205924"/>
              </a:tblGrid>
              <a:tr h="561566">
                <a:tc>
                  <a:txBody>
                    <a:bodyPr/>
                    <a:lstStyle/>
                    <a:p>
                      <a:pPr algn="ctr"/>
                      <a:r>
                        <a:rPr lang="en-US" sz="1600" b="1" dirty="0" smtClean="0">
                          <a:latin typeface="Arial"/>
                          <a:cs typeface="Arial"/>
                        </a:rPr>
                        <a:t>Quantity</a:t>
                      </a:r>
                      <a:r>
                        <a:rPr lang="en-US" sz="1600" b="1" baseline="0" dirty="0" smtClean="0">
                          <a:latin typeface="Arial"/>
                          <a:cs typeface="Arial"/>
                        </a:rPr>
                        <a:t> (1800 UTC          10 Feb–1200 UTC 11 Feb)</a:t>
                      </a:r>
                      <a:endParaRPr lang="en-US" sz="1600" b="1" dirty="0">
                        <a:latin typeface="Arial"/>
                        <a:cs typeface="Arial"/>
                      </a:endParaRPr>
                    </a:p>
                  </a:txBody>
                  <a:tcPr anchor="b">
                    <a:solidFill>
                      <a:schemeClr val="bg1">
                        <a:lumMod val="85000"/>
                      </a:schemeClr>
                    </a:solidFill>
                  </a:tcPr>
                </a:tc>
                <a:tc>
                  <a:txBody>
                    <a:bodyPr/>
                    <a:lstStyle/>
                    <a:p>
                      <a:pPr algn="ctr"/>
                      <a:r>
                        <a:rPr lang="en-US" sz="1600" b="1" dirty="0" smtClean="0">
                          <a:latin typeface="Arial"/>
                          <a:cs typeface="Arial"/>
                        </a:rPr>
                        <a:t>Most</a:t>
                      </a:r>
                      <a:r>
                        <a:rPr lang="en-US" sz="1600" b="1" baseline="0" dirty="0" smtClean="0">
                          <a:latin typeface="Arial"/>
                          <a:cs typeface="Arial"/>
                        </a:rPr>
                        <a:t> </a:t>
                      </a:r>
                      <a:r>
                        <a:rPr lang="en-US" sz="1600" b="1" dirty="0" smtClean="0">
                          <a:latin typeface="Arial"/>
                          <a:cs typeface="Arial"/>
                        </a:rPr>
                        <a:t>accurate</a:t>
                      </a:r>
                    </a:p>
                    <a:p>
                      <a:pPr algn="ctr"/>
                      <a:r>
                        <a:rPr lang="en-US" sz="1600" b="1" dirty="0" smtClean="0">
                          <a:latin typeface="Arial"/>
                          <a:cs typeface="Arial"/>
                        </a:rPr>
                        <a:t>(mean ±</a:t>
                      </a:r>
                      <a:r>
                        <a:rPr lang="en-US" sz="1600" b="1" baseline="0" dirty="0" smtClean="0">
                          <a:latin typeface="Arial"/>
                          <a:cs typeface="Arial"/>
                        </a:rPr>
                        <a:t> </a:t>
                      </a:r>
                      <a:r>
                        <a:rPr lang="en-US" sz="1600" b="1" baseline="0" dirty="0" err="1" smtClean="0">
                          <a:latin typeface="Arial"/>
                          <a:cs typeface="Arial"/>
                        </a:rPr>
                        <a:t>stdv</a:t>
                      </a:r>
                      <a:r>
                        <a:rPr lang="en-US" sz="1600" b="1" baseline="0" dirty="0" smtClean="0">
                          <a:latin typeface="Arial"/>
                          <a:cs typeface="Arial"/>
                        </a:rPr>
                        <a:t>)</a:t>
                      </a:r>
                      <a:endParaRPr lang="en-US" sz="1600" b="1" dirty="0">
                        <a:latin typeface="Arial"/>
                        <a:cs typeface="Arial"/>
                      </a:endParaRPr>
                    </a:p>
                  </a:txBody>
                  <a:tcPr anchor="b">
                    <a:solidFill>
                      <a:schemeClr val="bg1">
                        <a:lumMod val="85000"/>
                      </a:schemeClr>
                    </a:solidFill>
                  </a:tcPr>
                </a:tc>
                <a:tc>
                  <a:txBody>
                    <a:bodyPr/>
                    <a:lstStyle/>
                    <a:p>
                      <a:pPr algn="ctr"/>
                      <a:r>
                        <a:rPr lang="en-US" sz="1600" b="1" dirty="0" smtClean="0">
                          <a:latin typeface="Arial"/>
                          <a:cs typeface="Arial"/>
                        </a:rPr>
                        <a:t>Least</a:t>
                      </a:r>
                      <a:r>
                        <a:rPr lang="en-US" sz="1600" b="1" baseline="0" dirty="0" smtClean="0">
                          <a:latin typeface="Arial"/>
                          <a:cs typeface="Arial"/>
                        </a:rPr>
                        <a:t> </a:t>
                      </a:r>
                      <a:r>
                        <a:rPr lang="en-US" sz="1600" b="1" dirty="0" smtClean="0">
                          <a:latin typeface="Arial"/>
                          <a:cs typeface="Arial"/>
                        </a:rPr>
                        <a:t>accurate     (mean</a:t>
                      </a:r>
                      <a:r>
                        <a:rPr lang="en-US" sz="1600" b="1" baseline="0" dirty="0" smtClean="0">
                          <a:latin typeface="Arial"/>
                          <a:cs typeface="Arial"/>
                        </a:rPr>
                        <a:t> ± </a:t>
                      </a:r>
                      <a:r>
                        <a:rPr lang="en-US" sz="1600" b="1" baseline="0" dirty="0" err="1" smtClean="0">
                          <a:latin typeface="Arial"/>
                          <a:cs typeface="Arial"/>
                        </a:rPr>
                        <a:t>stdv</a:t>
                      </a:r>
                      <a:r>
                        <a:rPr lang="en-US" sz="1600" b="1" baseline="0" dirty="0" smtClean="0">
                          <a:latin typeface="Arial"/>
                          <a:cs typeface="Arial"/>
                        </a:rPr>
                        <a:t>)</a:t>
                      </a:r>
                      <a:endParaRPr lang="en-US" sz="1600" b="1" dirty="0">
                        <a:latin typeface="Arial"/>
                        <a:cs typeface="Arial"/>
                      </a:endParaRPr>
                    </a:p>
                  </a:txBody>
                  <a:tcPr anchor="b">
                    <a:solidFill>
                      <a:schemeClr val="bg1">
                        <a:lumMod val="85000"/>
                      </a:schemeClr>
                    </a:solidFill>
                  </a:tcPr>
                </a:tc>
                <a:tc>
                  <a:txBody>
                    <a:bodyPr/>
                    <a:lstStyle/>
                    <a:p>
                      <a:pPr algn="ctr"/>
                      <a:r>
                        <a:rPr lang="en-US" sz="1600" b="1" dirty="0" smtClean="0">
                          <a:latin typeface="Arial"/>
                          <a:cs typeface="Arial"/>
                        </a:rPr>
                        <a:t>Difference          (confidence</a:t>
                      </a:r>
                      <a:r>
                        <a:rPr lang="en-US" sz="1600" b="1" baseline="0" dirty="0" smtClean="0">
                          <a:latin typeface="Arial"/>
                          <a:cs typeface="Arial"/>
                        </a:rPr>
                        <a:t> level)</a:t>
                      </a:r>
                      <a:endParaRPr lang="en-US" sz="1600" b="1" dirty="0">
                        <a:latin typeface="Arial"/>
                        <a:cs typeface="Arial"/>
                      </a:endParaRPr>
                    </a:p>
                  </a:txBody>
                  <a:tcPr anchor="b">
                    <a:solidFill>
                      <a:schemeClr val="bg1">
                        <a:lumMod val="85000"/>
                      </a:schemeClr>
                    </a:solidFill>
                  </a:tcPr>
                </a:tc>
              </a:tr>
              <a:tr h="327791">
                <a:tc>
                  <a:txBody>
                    <a:bodyPr/>
                    <a:lstStyle/>
                    <a:p>
                      <a:pPr algn="ctr" fontAlgn="b"/>
                      <a:r>
                        <a:rPr lang="en-US" sz="1600" b="0" i="0" u="none" strike="noStrike" dirty="0" smtClean="0">
                          <a:solidFill>
                            <a:schemeClr val="tx1"/>
                          </a:solidFill>
                          <a:effectLst/>
                          <a:latin typeface="Arial"/>
                          <a:cs typeface="Arial"/>
                        </a:rPr>
                        <a:t>Mean </a:t>
                      </a:r>
                      <a:r>
                        <a:rPr lang="en-US" sz="1600" b="0" i="0" u="none" strike="noStrike" dirty="0" err="1" smtClean="0">
                          <a:solidFill>
                            <a:schemeClr val="tx1"/>
                          </a:solidFill>
                          <a:effectLst/>
                          <a:latin typeface="Arial"/>
                          <a:cs typeface="Arial"/>
                        </a:rPr>
                        <a:t>lat</a:t>
                      </a:r>
                      <a:r>
                        <a:rPr lang="en-US" sz="1600" b="0" i="0" u="none" strike="noStrike" dirty="0" smtClean="0">
                          <a:solidFill>
                            <a:schemeClr val="tx1"/>
                          </a:solidFill>
                          <a:effectLst/>
                          <a:latin typeface="Arial"/>
                          <a:cs typeface="Arial"/>
                        </a:rPr>
                        <a:t> (°N)</a:t>
                      </a:r>
                      <a:endParaRPr lang="en-US" sz="1600" b="0" i="0" u="none" strike="noStrike" dirty="0">
                        <a:solidFill>
                          <a:schemeClr val="tx1"/>
                        </a:solidFill>
                        <a:effectLst/>
                        <a:latin typeface="Arial"/>
                        <a:cs typeface="Arial"/>
                      </a:endParaRPr>
                    </a:p>
                  </a:txBody>
                  <a:tcPr marL="12700" marR="12700" marT="12700" marB="0" anchor="ctr"/>
                </a:tc>
                <a:tc>
                  <a:txBody>
                    <a:bodyPr/>
                    <a:lstStyle/>
                    <a:p>
                      <a:pPr algn="ctr"/>
                      <a:r>
                        <a:rPr lang="en-US" sz="1600" b="0" dirty="0" smtClean="0">
                          <a:solidFill>
                            <a:schemeClr val="tx1"/>
                          </a:solidFill>
                          <a:latin typeface="Arial"/>
                          <a:cs typeface="Arial"/>
                        </a:rPr>
                        <a:t>70.2</a:t>
                      </a:r>
                      <a:r>
                        <a:rPr lang="en-US" sz="1600" b="0" baseline="0" dirty="0" smtClean="0">
                          <a:solidFill>
                            <a:schemeClr val="tx1"/>
                          </a:solidFill>
                          <a:latin typeface="Arial"/>
                          <a:cs typeface="Arial"/>
                        </a:rPr>
                        <a:t> ± 0.3</a:t>
                      </a:r>
                      <a:endParaRPr lang="en-US" sz="1600" b="0" dirty="0">
                        <a:solidFill>
                          <a:schemeClr val="tx1"/>
                        </a:solidFill>
                        <a:latin typeface="Arial"/>
                        <a:cs typeface="Arial"/>
                      </a:endParaRPr>
                    </a:p>
                  </a:txBody>
                  <a:tcPr/>
                </a:tc>
                <a:tc>
                  <a:txBody>
                    <a:bodyPr/>
                    <a:lstStyle/>
                    <a:p>
                      <a:pPr algn="ctr"/>
                      <a:r>
                        <a:rPr lang="en-US" sz="1600" b="0" dirty="0" smtClean="0">
                          <a:solidFill>
                            <a:schemeClr val="tx1"/>
                          </a:solidFill>
                          <a:latin typeface="Arial"/>
                          <a:cs typeface="Arial"/>
                        </a:rPr>
                        <a:t>68.8 ± 0.7</a:t>
                      </a:r>
                      <a:endParaRPr lang="en-US" sz="1600" b="0" dirty="0">
                        <a:solidFill>
                          <a:schemeClr val="tx1"/>
                        </a:solidFill>
                        <a:latin typeface="Arial"/>
                        <a:cs typeface="Arial"/>
                      </a:endParaRPr>
                    </a:p>
                  </a:txBody>
                  <a:tcPr/>
                </a:tc>
                <a:tc>
                  <a:txBody>
                    <a:bodyPr/>
                    <a:lstStyle/>
                    <a:p>
                      <a:pPr algn="ctr" fontAlgn="b"/>
                      <a:r>
                        <a:rPr lang="en-US" sz="1600" b="0" i="0" u="none" strike="noStrike" dirty="0" smtClean="0">
                          <a:solidFill>
                            <a:schemeClr val="tx1"/>
                          </a:solidFill>
                          <a:effectLst/>
                          <a:latin typeface="Arial"/>
                          <a:cs typeface="Arial"/>
                        </a:rPr>
                        <a:t>+1.4 (99.9%)</a:t>
                      </a:r>
                      <a:endParaRPr lang="en-US" sz="1600" b="0" i="0" u="none" strike="noStrike" dirty="0">
                        <a:solidFill>
                          <a:schemeClr val="tx1"/>
                        </a:solidFill>
                        <a:effectLst/>
                        <a:latin typeface="Arial"/>
                        <a:cs typeface="Arial"/>
                      </a:endParaRPr>
                    </a:p>
                  </a:txBody>
                  <a:tcPr marL="12700" marR="12700" marT="12700" marB="0" anchor="ctr"/>
                </a:tc>
              </a:tr>
              <a:tr h="327791">
                <a:tc>
                  <a:txBody>
                    <a:bodyPr/>
                    <a:lstStyle/>
                    <a:p>
                      <a:pPr algn="ctr" fontAlgn="b"/>
                      <a:r>
                        <a:rPr lang="en-US" sz="1600" b="0" i="0" u="none" strike="noStrike" dirty="0" smtClean="0">
                          <a:solidFill>
                            <a:schemeClr val="tx1"/>
                          </a:solidFill>
                          <a:effectLst/>
                          <a:latin typeface="Arial"/>
                          <a:cs typeface="Arial"/>
                        </a:rPr>
                        <a:t>Mean </a:t>
                      </a:r>
                      <a:r>
                        <a:rPr lang="en-US" sz="1600" b="0" i="0" u="none" strike="noStrike" dirty="0" err="1" smtClean="0">
                          <a:solidFill>
                            <a:schemeClr val="tx1"/>
                          </a:solidFill>
                          <a:effectLst/>
                          <a:latin typeface="Arial"/>
                          <a:cs typeface="Arial"/>
                        </a:rPr>
                        <a:t>lon</a:t>
                      </a:r>
                      <a:r>
                        <a:rPr lang="en-US" sz="1600" b="0" i="0" u="none" strike="noStrike" dirty="0" smtClean="0">
                          <a:solidFill>
                            <a:schemeClr val="tx1"/>
                          </a:solidFill>
                          <a:effectLst/>
                          <a:latin typeface="Arial"/>
                          <a:cs typeface="Arial"/>
                        </a:rPr>
                        <a:t> (°E)</a:t>
                      </a:r>
                      <a:endParaRPr lang="en-US" sz="1600" b="0" i="0" u="none" strike="noStrike" dirty="0">
                        <a:solidFill>
                          <a:schemeClr val="tx1"/>
                        </a:solidFill>
                        <a:effectLst/>
                        <a:latin typeface="Arial"/>
                        <a:cs typeface="Arial"/>
                      </a:endParaRPr>
                    </a:p>
                  </a:txBody>
                  <a:tcPr marL="12700" marR="12700" marT="12700" marB="0" anchor="ctr"/>
                </a:tc>
                <a:tc>
                  <a:txBody>
                    <a:bodyPr/>
                    <a:lstStyle/>
                    <a:p>
                      <a:pPr algn="ctr"/>
                      <a:r>
                        <a:rPr lang="en-US" sz="1600" b="0" dirty="0" smtClean="0">
                          <a:solidFill>
                            <a:schemeClr val="tx1"/>
                          </a:solidFill>
                          <a:latin typeface="Arial"/>
                          <a:cs typeface="Arial"/>
                        </a:rPr>
                        <a:t>33.6 ± 1.7</a:t>
                      </a:r>
                      <a:endParaRPr lang="en-US" sz="1600" b="0" dirty="0">
                        <a:solidFill>
                          <a:schemeClr val="tx1"/>
                        </a:solidFill>
                        <a:latin typeface="Arial"/>
                        <a:cs typeface="Arial"/>
                      </a:endParaRPr>
                    </a:p>
                  </a:txBody>
                  <a:tcPr/>
                </a:tc>
                <a:tc>
                  <a:txBody>
                    <a:bodyPr/>
                    <a:lstStyle/>
                    <a:p>
                      <a:pPr algn="ctr"/>
                      <a:r>
                        <a:rPr lang="en-US" sz="1600" b="0" dirty="0" smtClean="0">
                          <a:solidFill>
                            <a:schemeClr val="tx1"/>
                          </a:solidFill>
                          <a:latin typeface="Arial"/>
                          <a:cs typeface="Arial"/>
                        </a:rPr>
                        <a:t>29.5 ± 4.6</a:t>
                      </a:r>
                      <a:endParaRPr lang="en-US" sz="1600" b="0" dirty="0">
                        <a:solidFill>
                          <a:schemeClr val="tx1"/>
                        </a:solidFill>
                        <a:latin typeface="Arial"/>
                        <a:cs typeface="Arial"/>
                      </a:endParaRPr>
                    </a:p>
                  </a:txBody>
                  <a:tcPr/>
                </a:tc>
                <a:tc>
                  <a:txBody>
                    <a:bodyPr/>
                    <a:lstStyle/>
                    <a:p>
                      <a:pPr algn="ctr" fontAlgn="b"/>
                      <a:r>
                        <a:rPr lang="en-US" sz="1600" b="0" i="0" u="none" strike="noStrike" dirty="0" smtClean="0">
                          <a:solidFill>
                            <a:schemeClr val="tx1"/>
                          </a:solidFill>
                          <a:effectLst/>
                          <a:latin typeface="Arial"/>
                          <a:cs typeface="Arial"/>
                        </a:rPr>
                        <a:t>+4.1</a:t>
                      </a:r>
                      <a:r>
                        <a:rPr lang="en-US" sz="1600" b="0" i="0" u="none" strike="noStrike" baseline="0" dirty="0" smtClean="0">
                          <a:solidFill>
                            <a:schemeClr val="tx1"/>
                          </a:solidFill>
                          <a:effectLst/>
                          <a:latin typeface="Arial"/>
                          <a:cs typeface="Arial"/>
                        </a:rPr>
                        <a:t> (96.6%)</a:t>
                      </a:r>
                      <a:endParaRPr lang="en-US" sz="1600" b="0" i="0" u="none" strike="noStrike" dirty="0">
                        <a:solidFill>
                          <a:schemeClr val="tx1"/>
                        </a:solidFill>
                        <a:effectLst/>
                        <a:latin typeface="Arial"/>
                        <a:cs typeface="Arial"/>
                      </a:endParaRPr>
                    </a:p>
                  </a:txBody>
                  <a:tcPr marL="12700" marR="12700" marT="12700" marB="0" anchor="ctr"/>
                </a:tc>
              </a:tr>
              <a:tr h="327791">
                <a:tc>
                  <a:txBody>
                    <a:bodyPr/>
                    <a:lstStyle/>
                    <a:p>
                      <a:pPr algn="ctr" fontAlgn="b"/>
                      <a:endParaRPr lang="en-US" sz="1600" b="0" i="0" u="none" strike="noStrike" dirty="0">
                        <a:solidFill>
                          <a:schemeClr val="tx1"/>
                        </a:solidFill>
                        <a:effectLst/>
                        <a:latin typeface="Arial"/>
                        <a:cs typeface="Arial"/>
                      </a:endParaRPr>
                    </a:p>
                  </a:txBody>
                  <a:tcPr marL="12700" marR="12700" marT="12700" marB="0" anchor="ctr"/>
                </a:tc>
                <a:tc>
                  <a:txBody>
                    <a:bodyPr/>
                    <a:lstStyle/>
                    <a:p>
                      <a:pPr algn="ctr"/>
                      <a:endParaRPr lang="en-US" sz="1600" b="0" dirty="0">
                        <a:solidFill>
                          <a:schemeClr val="tx1"/>
                        </a:solidFill>
                        <a:latin typeface="Arial"/>
                        <a:cs typeface="Arial"/>
                      </a:endParaRPr>
                    </a:p>
                  </a:txBody>
                  <a:tcPr/>
                </a:tc>
                <a:tc>
                  <a:txBody>
                    <a:bodyPr/>
                    <a:lstStyle/>
                    <a:p>
                      <a:pPr algn="ctr"/>
                      <a:endParaRPr lang="en-US" sz="1600" b="0" dirty="0" smtClean="0">
                        <a:solidFill>
                          <a:schemeClr val="tx1"/>
                        </a:solidFill>
                        <a:latin typeface="Arial"/>
                        <a:cs typeface="Arial"/>
                      </a:endParaRPr>
                    </a:p>
                  </a:txBody>
                  <a:tcPr/>
                </a:tc>
                <a:tc>
                  <a:txBody>
                    <a:bodyPr/>
                    <a:lstStyle/>
                    <a:p>
                      <a:pPr algn="ctr" fontAlgn="b"/>
                      <a:endParaRPr lang="en-US" sz="1600" b="0" i="0" u="none" strike="noStrike" dirty="0">
                        <a:solidFill>
                          <a:schemeClr val="tx1"/>
                        </a:solidFill>
                        <a:effectLst/>
                        <a:latin typeface="Arial"/>
                        <a:cs typeface="Arial"/>
                      </a:endParaRPr>
                    </a:p>
                  </a:txBody>
                  <a:tcPr marL="12700" marR="12700" marT="12700" marB="0" anchor="ctr"/>
                </a:tc>
              </a:tr>
              <a:tr h="327791">
                <a:tc>
                  <a:txBody>
                    <a:bodyPr/>
                    <a:lstStyle/>
                    <a:p>
                      <a:pPr algn="ctr" fontAlgn="b"/>
                      <a:endParaRPr lang="en-US" sz="1600" b="0" i="0" u="none" strike="noStrike" dirty="0">
                        <a:solidFill>
                          <a:schemeClr val="tx1"/>
                        </a:solidFill>
                        <a:effectLst/>
                        <a:latin typeface="Arial"/>
                        <a:cs typeface="Arial"/>
                      </a:endParaRPr>
                    </a:p>
                  </a:txBody>
                  <a:tcPr marL="12700" marR="12700" marT="12700" marB="0" anchor="ctr"/>
                </a:tc>
                <a:tc>
                  <a:txBody>
                    <a:bodyPr/>
                    <a:lstStyle/>
                    <a:p>
                      <a:pPr algn="ctr"/>
                      <a:endParaRPr lang="en-US" sz="1600" b="0" dirty="0">
                        <a:solidFill>
                          <a:schemeClr val="tx1"/>
                        </a:solidFill>
                        <a:latin typeface="Arial"/>
                        <a:cs typeface="Arial"/>
                      </a:endParaRPr>
                    </a:p>
                  </a:txBody>
                  <a:tcPr/>
                </a:tc>
                <a:tc>
                  <a:txBody>
                    <a:bodyPr/>
                    <a:lstStyle/>
                    <a:p>
                      <a:pPr algn="ctr"/>
                      <a:endParaRPr lang="en-US" sz="1600" b="0" dirty="0">
                        <a:solidFill>
                          <a:schemeClr val="tx1"/>
                        </a:solidFill>
                        <a:latin typeface="Arial"/>
                        <a:cs typeface="Arial"/>
                      </a:endParaRPr>
                    </a:p>
                  </a:txBody>
                  <a:tcPr/>
                </a:tc>
                <a:tc>
                  <a:txBody>
                    <a:bodyPr/>
                    <a:lstStyle/>
                    <a:p>
                      <a:pPr algn="ctr" fontAlgn="b"/>
                      <a:endParaRPr lang="en-US" sz="1600" b="0" i="0" u="none" strike="noStrike" dirty="0">
                        <a:solidFill>
                          <a:schemeClr val="tx1"/>
                        </a:solidFill>
                        <a:effectLst/>
                        <a:latin typeface="Arial"/>
                        <a:cs typeface="Arial"/>
                      </a:endParaRPr>
                    </a:p>
                  </a:txBody>
                  <a:tcPr marL="12700" marR="12700" marT="12700" marB="0" anchor="ctr"/>
                </a:tc>
              </a:tr>
            </a:tbl>
          </a:graphicData>
        </a:graphic>
      </p:graphicFrame>
      <p:sp>
        <p:nvSpPr>
          <p:cNvPr id="17" name="Rectangle 16"/>
          <p:cNvSpPr/>
          <p:nvPr/>
        </p:nvSpPr>
        <p:spPr>
          <a:xfrm>
            <a:off x="80295" y="5797969"/>
            <a:ext cx="8966222" cy="345337"/>
          </a:xfrm>
          <a:prstGeom prst="rect">
            <a:avLst/>
          </a:prstGeom>
          <a:noFill/>
          <a:ln w="381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60521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ort_max_trace_v2.png"/>
          <p:cNvPicPr>
            <a:picLocks noChangeAspect="1"/>
          </p:cNvPicPr>
          <p:nvPr/>
        </p:nvPicPr>
        <p:blipFill rotWithShape="1">
          <a:blip r:embed="rId3">
            <a:extLst>
              <a:ext uri="{28A0092B-C50C-407E-A947-70E740481C1C}">
                <a14:useLocalDpi xmlns:a14="http://schemas.microsoft.com/office/drawing/2010/main" val="0"/>
              </a:ext>
            </a:extLst>
          </a:blip>
          <a:srcRect r="1388"/>
          <a:stretch/>
        </p:blipFill>
        <p:spPr>
          <a:xfrm>
            <a:off x="4429460" y="645360"/>
            <a:ext cx="4714540" cy="4183274"/>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16200000">
            <a:off x="2689366" y="2567472"/>
            <a:ext cx="3630938" cy="307777"/>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850</a:t>
            </a:r>
            <a:r>
              <a:rPr lang="en-US" sz="1400" dirty="0">
                <a:latin typeface="Arial" panose="020B0604020202020204" pitchFamily="34" charset="0"/>
                <a:cs typeface="Arial" panose="020B0604020202020204" pitchFamily="34" charset="0"/>
              </a:rPr>
              <a:t>-hPa relative vorticity (10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a:t>
            </a:r>
            <a:r>
              <a:rPr lang="en-US" sz="1400" baseline="30000" dirty="0" smtClean="0">
                <a:latin typeface="Arial" panose="020B0604020202020204" pitchFamily="34" charset="0"/>
                <a:cs typeface="Arial" panose="020B0604020202020204" pitchFamily="34" charset="0"/>
              </a:rPr>
              <a:t>1</a:t>
            </a:r>
            <a:r>
              <a:rPr lang="en-US" sz="1400" dirty="0" smtClean="0">
                <a:latin typeface="Arial" panose="020B0604020202020204" pitchFamily="34" charset="0"/>
                <a:cs typeface="Arial" panose="020B0604020202020204" pitchFamily="34" charset="0"/>
              </a:rPr>
              <a:t>)</a:t>
            </a:r>
            <a:endParaRPr lang="en-US" sz="1400" dirty="0"/>
          </a:p>
        </p:txBody>
      </p:sp>
      <p:grpSp>
        <p:nvGrpSpPr>
          <p:cNvPr id="26" name="Group 25"/>
          <p:cNvGrpSpPr/>
          <p:nvPr/>
        </p:nvGrpSpPr>
        <p:grpSpPr>
          <a:xfrm>
            <a:off x="61832" y="765297"/>
            <a:ext cx="4190719" cy="3861463"/>
            <a:chOff x="61832" y="999237"/>
            <a:chExt cx="4190719" cy="3861463"/>
          </a:xfrm>
        </p:grpSpPr>
        <p:pic>
          <p:nvPicPr>
            <p:cNvPr id="3" name="Picture 2" descr="vort_tracks_v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85" y="999237"/>
              <a:ext cx="4176566" cy="3814958"/>
            </a:xfrm>
            <a:prstGeom prst="rect">
              <a:avLst/>
            </a:prstGeom>
            <a:ln w="6350">
              <a:solidFill>
                <a:schemeClr val="tx1"/>
              </a:solidFill>
            </a:ln>
          </p:spPr>
        </p:pic>
        <p:sp>
          <p:nvSpPr>
            <p:cNvPr id="13" name="Rectangle 12"/>
            <p:cNvSpPr/>
            <p:nvPr/>
          </p:nvSpPr>
          <p:spPr>
            <a:xfrm>
              <a:off x="79089" y="4418213"/>
              <a:ext cx="1440614" cy="38959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14693" y="4399416"/>
              <a:ext cx="1561292" cy="261610"/>
            </a:xfrm>
            <a:prstGeom prst="rect">
              <a:avLst/>
            </a:prstGeom>
            <a:noFill/>
          </p:spPr>
          <p:txBody>
            <a:bodyPr wrap="square" rtlCol="0">
              <a:spAutoFit/>
            </a:bodyPr>
            <a:lstStyle/>
            <a:p>
              <a:r>
                <a:rPr lang="en-US" sz="1100" dirty="0" smtClean="0">
                  <a:latin typeface="Arial"/>
                  <a:cs typeface="Arial"/>
                </a:rPr>
                <a:t>1800 UTC 10 Feb</a:t>
              </a:r>
              <a:endParaRPr lang="en-US" sz="1100" dirty="0">
                <a:latin typeface="Arial"/>
                <a:cs typeface="Arial"/>
              </a:endParaRPr>
            </a:p>
          </p:txBody>
        </p:sp>
        <p:sp>
          <p:nvSpPr>
            <p:cNvPr id="21" name="TextBox 20"/>
            <p:cNvSpPr txBox="1"/>
            <p:nvPr/>
          </p:nvSpPr>
          <p:spPr>
            <a:xfrm>
              <a:off x="61832" y="4491368"/>
              <a:ext cx="227955" cy="369332"/>
            </a:xfrm>
            <a:prstGeom prst="rect">
              <a:avLst/>
            </a:prstGeom>
            <a:noFill/>
          </p:spPr>
          <p:txBody>
            <a:bodyPr wrap="square" rtlCol="0">
              <a:spAutoFit/>
            </a:bodyPr>
            <a:lstStyle/>
            <a:p>
              <a:r>
                <a:rPr lang="en-US" b="1" dirty="0" smtClean="0"/>
                <a:t>×</a:t>
              </a:r>
              <a:endParaRPr lang="en-US" b="1" dirty="0"/>
            </a:p>
          </p:txBody>
        </p:sp>
        <p:sp>
          <p:nvSpPr>
            <p:cNvPr id="15" name="Oval 14"/>
            <p:cNvSpPr>
              <a:spLocks noChangeAspect="1"/>
            </p:cNvSpPr>
            <p:nvPr/>
          </p:nvSpPr>
          <p:spPr>
            <a:xfrm>
              <a:off x="149658" y="4486254"/>
              <a:ext cx="109728" cy="109728"/>
            </a:xfrm>
            <a:prstGeom prst="ellipse">
              <a:avLst/>
            </a:prstGeom>
            <a:solidFill>
              <a:schemeClr val="tx1"/>
            </a:solidFill>
            <a:ln w="222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214693" y="4564612"/>
              <a:ext cx="1561292" cy="261610"/>
            </a:xfrm>
            <a:prstGeom prst="rect">
              <a:avLst/>
            </a:prstGeom>
            <a:noFill/>
          </p:spPr>
          <p:txBody>
            <a:bodyPr wrap="square" rtlCol="0">
              <a:spAutoFit/>
            </a:bodyPr>
            <a:lstStyle/>
            <a:p>
              <a:r>
                <a:rPr lang="en-US" sz="1100" dirty="0" smtClean="0">
                  <a:latin typeface="Arial"/>
                  <a:cs typeface="Arial"/>
                </a:rPr>
                <a:t>1200 UTC 11 Feb</a:t>
              </a:r>
              <a:endParaRPr lang="en-US" sz="1100" dirty="0">
                <a:latin typeface="Arial"/>
                <a:cs typeface="Arial"/>
              </a:endParaRPr>
            </a:p>
          </p:txBody>
        </p:sp>
      </p:grpSp>
      <p:sp>
        <p:nvSpPr>
          <p:cNvPr id="2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Results: Track and Intensity</a:t>
            </a:r>
            <a:endParaRPr lang="en-US" sz="2800" b="1" dirty="0">
              <a:solidFill>
                <a:srgbClr val="FF0000"/>
              </a:solidFill>
              <a:latin typeface="Arial" panose="020B0604020202020204" pitchFamily="34" charset="0"/>
              <a:cs typeface="Arial" panose="020B0604020202020204"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2601242496"/>
              </p:ext>
            </p:extLst>
          </p:nvPr>
        </p:nvGraphicFramePr>
        <p:xfrm>
          <a:off x="77988" y="4884392"/>
          <a:ext cx="8968528" cy="1920240"/>
        </p:xfrm>
        <a:graphic>
          <a:graphicData uri="http://schemas.openxmlformats.org/drawingml/2006/table">
            <a:tbl>
              <a:tblPr firstRow="1" bandRow="1">
                <a:tableStyleId>{5940675A-B579-460E-94D1-54222C63F5DA}</a:tableStyleId>
              </a:tblPr>
              <a:tblGrid>
                <a:gridCol w="2751833"/>
                <a:gridCol w="1949681"/>
                <a:gridCol w="2061090"/>
                <a:gridCol w="2205924"/>
              </a:tblGrid>
              <a:tr h="561566">
                <a:tc>
                  <a:txBody>
                    <a:bodyPr/>
                    <a:lstStyle/>
                    <a:p>
                      <a:pPr algn="ctr"/>
                      <a:r>
                        <a:rPr lang="en-US" sz="1600" b="1" dirty="0" smtClean="0">
                          <a:latin typeface="Arial"/>
                          <a:cs typeface="Arial"/>
                        </a:rPr>
                        <a:t>Quantity</a:t>
                      </a:r>
                      <a:r>
                        <a:rPr lang="en-US" sz="1600" b="1" baseline="0" dirty="0" smtClean="0">
                          <a:latin typeface="Arial"/>
                          <a:cs typeface="Arial"/>
                        </a:rPr>
                        <a:t> (1800 UTC          10 Feb–1200 UTC 11 Feb)</a:t>
                      </a:r>
                      <a:endParaRPr lang="en-US" sz="1600" b="1" dirty="0">
                        <a:latin typeface="Arial"/>
                        <a:cs typeface="Arial"/>
                      </a:endParaRPr>
                    </a:p>
                  </a:txBody>
                  <a:tcPr anchor="b">
                    <a:solidFill>
                      <a:schemeClr val="bg1">
                        <a:lumMod val="85000"/>
                      </a:schemeClr>
                    </a:solidFill>
                  </a:tcPr>
                </a:tc>
                <a:tc>
                  <a:txBody>
                    <a:bodyPr/>
                    <a:lstStyle/>
                    <a:p>
                      <a:pPr algn="ctr"/>
                      <a:r>
                        <a:rPr lang="en-US" sz="1600" b="1" dirty="0" smtClean="0">
                          <a:latin typeface="Arial"/>
                          <a:cs typeface="Arial"/>
                        </a:rPr>
                        <a:t>Most</a:t>
                      </a:r>
                      <a:r>
                        <a:rPr lang="en-US" sz="1600" b="1" baseline="0" dirty="0" smtClean="0">
                          <a:latin typeface="Arial"/>
                          <a:cs typeface="Arial"/>
                        </a:rPr>
                        <a:t> </a:t>
                      </a:r>
                      <a:r>
                        <a:rPr lang="en-US" sz="1600" b="1" dirty="0" smtClean="0">
                          <a:latin typeface="Arial"/>
                          <a:cs typeface="Arial"/>
                        </a:rPr>
                        <a:t>accurate</a:t>
                      </a:r>
                    </a:p>
                    <a:p>
                      <a:pPr algn="ctr"/>
                      <a:r>
                        <a:rPr lang="en-US" sz="1600" b="1" dirty="0" smtClean="0">
                          <a:latin typeface="Arial"/>
                          <a:cs typeface="Arial"/>
                        </a:rPr>
                        <a:t>(mean ±</a:t>
                      </a:r>
                      <a:r>
                        <a:rPr lang="en-US" sz="1600" b="1" baseline="0" dirty="0" smtClean="0">
                          <a:latin typeface="Arial"/>
                          <a:cs typeface="Arial"/>
                        </a:rPr>
                        <a:t> </a:t>
                      </a:r>
                      <a:r>
                        <a:rPr lang="en-US" sz="1600" b="1" baseline="0" dirty="0" err="1" smtClean="0">
                          <a:latin typeface="Arial"/>
                          <a:cs typeface="Arial"/>
                        </a:rPr>
                        <a:t>stdv</a:t>
                      </a:r>
                      <a:r>
                        <a:rPr lang="en-US" sz="1600" b="1" baseline="0" dirty="0" smtClean="0">
                          <a:latin typeface="Arial"/>
                          <a:cs typeface="Arial"/>
                        </a:rPr>
                        <a:t>)</a:t>
                      </a:r>
                      <a:endParaRPr lang="en-US" sz="1600" b="1" dirty="0">
                        <a:latin typeface="Arial"/>
                        <a:cs typeface="Arial"/>
                      </a:endParaRPr>
                    </a:p>
                  </a:txBody>
                  <a:tcPr anchor="b">
                    <a:solidFill>
                      <a:schemeClr val="bg1">
                        <a:lumMod val="85000"/>
                      </a:schemeClr>
                    </a:solidFill>
                  </a:tcPr>
                </a:tc>
                <a:tc>
                  <a:txBody>
                    <a:bodyPr/>
                    <a:lstStyle/>
                    <a:p>
                      <a:pPr algn="ctr"/>
                      <a:r>
                        <a:rPr lang="en-US" sz="1600" b="1" dirty="0" smtClean="0">
                          <a:latin typeface="Arial"/>
                          <a:cs typeface="Arial"/>
                        </a:rPr>
                        <a:t>Least</a:t>
                      </a:r>
                      <a:r>
                        <a:rPr lang="en-US" sz="1600" b="1" baseline="0" dirty="0" smtClean="0">
                          <a:latin typeface="Arial"/>
                          <a:cs typeface="Arial"/>
                        </a:rPr>
                        <a:t> </a:t>
                      </a:r>
                      <a:r>
                        <a:rPr lang="en-US" sz="1600" b="1" dirty="0" smtClean="0">
                          <a:latin typeface="Arial"/>
                          <a:cs typeface="Arial"/>
                        </a:rPr>
                        <a:t>accurate     (mean</a:t>
                      </a:r>
                      <a:r>
                        <a:rPr lang="en-US" sz="1600" b="1" baseline="0" dirty="0" smtClean="0">
                          <a:latin typeface="Arial"/>
                          <a:cs typeface="Arial"/>
                        </a:rPr>
                        <a:t> ± </a:t>
                      </a:r>
                      <a:r>
                        <a:rPr lang="en-US" sz="1600" b="1" baseline="0" dirty="0" err="1" smtClean="0">
                          <a:latin typeface="Arial"/>
                          <a:cs typeface="Arial"/>
                        </a:rPr>
                        <a:t>stdv</a:t>
                      </a:r>
                      <a:r>
                        <a:rPr lang="en-US" sz="1600" b="1" baseline="0" dirty="0" smtClean="0">
                          <a:latin typeface="Arial"/>
                          <a:cs typeface="Arial"/>
                        </a:rPr>
                        <a:t>)</a:t>
                      </a:r>
                      <a:endParaRPr lang="en-US" sz="1600" b="1" dirty="0">
                        <a:latin typeface="Arial"/>
                        <a:cs typeface="Arial"/>
                      </a:endParaRPr>
                    </a:p>
                  </a:txBody>
                  <a:tcPr anchor="b">
                    <a:solidFill>
                      <a:schemeClr val="bg1">
                        <a:lumMod val="85000"/>
                      </a:schemeClr>
                    </a:solidFill>
                  </a:tcPr>
                </a:tc>
                <a:tc>
                  <a:txBody>
                    <a:bodyPr/>
                    <a:lstStyle/>
                    <a:p>
                      <a:pPr algn="ctr"/>
                      <a:r>
                        <a:rPr lang="en-US" sz="1600" b="1" dirty="0" smtClean="0">
                          <a:latin typeface="Arial"/>
                          <a:cs typeface="Arial"/>
                        </a:rPr>
                        <a:t>Difference          (confidence</a:t>
                      </a:r>
                      <a:r>
                        <a:rPr lang="en-US" sz="1600" b="1" baseline="0" dirty="0" smtClean="0">
                          <a:latin typeface="Arial"/>
                          <a:cs typeface="Arial"/>
                        </a:rPr>
                        <a:t> level)</a:t>
                      </a:r>
                      <a:endParaRPr lang="en-US" sz="1600" b="1" dirty="0">
                        <a:latin typeface="Arial"/>
                        <a:cs typeface="Arial"/>
                      </a:endParaRPr>
                    </a:p>
                  </a:txBody>
                  <a:tcPr anchor="b">
                    <a:solidFill>
                      <a:schemeClr val="bg1">
                        <a:lumMod val="85000"/>
                      </a:schemeClr>
                    </a:solidFill>
                  </a:tcPr>
                </a:tc>
              </a:tr>
              <a:tr h="327791">
                <a:tc>
                  <a:txBody>
                    <a:bodyPr/>
                    <a:lstStyle/>
                    <a:p>
                      <a:pPr algn="ctr" fontAlgn="b"/>
                      <a:r>
                        <a:rPr lang="en-US" sz="1600" b="0" i="0" u="none" strike="noStrike" dirty="0" smtClean="0">
                          <a:solidFill>
                            <a:schemeClr val="tx1"/>
                          </a:solidFill>
                          <a:effectLst/>
                          <a:latin typeface="Arial"/>
                          <a:cs typeface="Arial"/>
                        </a:rPr>
                        <a:t>Mean </a:t>
                      </a:r>
                      <a:r>
                        <a:rPr lang="en-US" sz="1600" b="0" i="0" u="none" strike="noStrike" dirty="0" err="1" smtClean="0">
                          <a:solidFill>
                            <a:schemeClr val="tx1"/>
                          </a:solidFill>
                          <a:effectLst/>
                          <a:latin typeface="Arial"/>
                          <a:cs typeface="Arial"/>
                        </a:rPr>
                        <a:t>lat</a:t>
                      </a:r>
                      <a:r>
                        <a:rPr lang="en-US" sz="1600" b="0" i="0" u="none" strike="noStrike" dirty="0" smtClean="0">
                          <a:solidFill>
                            <a:schemeClr val="tx1"/>
                          </a:solidFill>
                          <a:effectLst/>
                          <a:latin typeface="Arial"/>
                          <a:cs typeface="Arial"/>
                        </a:rPr>
                        <a:t> (°N)</a:t>
                      </a:r>
                      <a:endParaRPr lang="en-US" sz="1600" b="0" i="0" u="none" strike="noStrike" dirty="0">
                        <a:solidFill>
                          <a:schemeClr val="tx1"/>
                        </a:solidFill>
                        <a:effectLst/>
                        <a:latin typeface="Arial"/>
                        <a:cs typeface="Arial"/>
                      </a:endParaRPr>
                    </a:p>
                  </a:txBody>
                  <a:tcPr marL="12700" marR="12700" marT="12700" marB="0" anchor="ctr"/>
                </a:tc>
                <a:tc>
                  <a:txBody>
                    <a:bodyPr/>
                    <a:lstStyle/>
                    <a:p>
                      <a:pPr algn="ctr"/>
                      <a:r>
                        <a:rPr lang="en-US" sz="1600" b="0" dirty="0" smtClean="0">
                          <a:solidFill>
                            <a:schemeClr val="tx1"/>
                          </a:solidFill>
                          <a:latin typeface="Arial"/>
                          <a:cs typeface="Arial"/>
                        </a:rPr>
                        <a:t>70.2</a:t>
                      </a:r>
                      <a:r>
                        <a:rPr lang="en-US" sz="1600" b="0" baseline="0" dirty="0" smtClean="0">
                          <a:solidFill>
                            <a:schemeClr val="tx1"/>
                          </a:solidFill>
                          <a:latin typeface="Arial"/>
                          <a:cs typeface="Arial"/>
                        </a:rPr>
                        <a:t> ± 0.3</a:t>
                      </a:r>
                      <a:endParaRPr lang="en-US" sz="1600" b="0" dirty="0">
                        <a:solidFill>
                          <a:schemeClr val="tx1"/>
                        </a:solidFill>
                        <a:latin typeface="Arial"/>
                        <a:cs typeface="Arial"/>
                      </a:endParaRPr>
                    </a:p>
                  </a:txBody>
                  <a:tcPr/>
                </a:tc>
                <a:tc>
                  <a:txBody>
                    <a:bodyPr/>
                    <a:lstStyle/>
                    <a:p>
                      <a:pPr algn="ctr"/>
                      <a:r>
                        <a:rPr lang="en-US" sz="1600" b="0" dirty="0" smtClean="0">
                          <a:solidFill>
                            <a:schemeClr val="tx1"/>
                          </a:solidFill>
                          <a:latin typeface="Arial"/>
                          <a:cs typeface="Arial"/>
                        </a:rPr>
                        <a:t>68.8 ± 0.7</a:t>
                      </a:r>
                      <a:endParaRPr lang="en-US" sz="1600" b="0" dirty="0">
                        <a:solidFill>
                          <a:schemeClr val="tx1"/>
                        </a:solidFill>
                        <a:latin typeface="Arial"/>
                        <a:cs typeface="Arial"/>
                      </a:endParaRPr>
                    </a:p>
                  </a:txBody>
                  <a:tcPr/>
                </a:tc>
                <a:tc>
                  <a:txBody>
                    <a:bodyPr/>
                    <a:lstStyle/>
                    <a:p>
                      <a:pPr algn="ctr" fontAlgn="b"/>
                      <a:r>
                        <a:rPr lang="en-US" sz="1600" b="0" i="0" u="none" strike="noStrike" dirty="0" smtClean="0">
                          <a:solidFill>
                            <a:schemeClr val="tx1"/>
                          </a:solidFill>
                          <a:effectLst/>
                          <a:latin typeface="Arial"/>
                          <a:cs typeface="Arial"/>
                        </a:rPr>
                        <a:t>+1.4 (99.9%)</a:t>
                      </a:r>
                      <a:endParaRPr lang="en-US" sz="1600" b="0" i="0" u="none" strike="noStrike" dirty="0">
                        <a:solidFill>
                          <a:schemeClr val="tx1"/>
                        </a:solidFill>
                        <a:effectLst/>
                        <a:latin typeface="Arial"/>
                        <a:cs typeface="Arial"/>
                      </a:endParaRPr>
                    </a:p>
                  </a:txBody>
                  <a:tcPr marL="12700" marR="12700" marT="12700" marB="0" anchor="ctr"/>
                </a:tc>
              </a:tr>
              <a:tr h="327791">
                <a:tc>
                  <a:txBody>
                    <a:bodyPr/>
                    <a:lstStyle/>
                    <a:p>
                      <a:pPr algn="ctr" fontAlgn="b"/>
                      <a:r>
                        <a:rPr lang="en-US" sz="1600" b="0" i="0" u="none" strike="noStrike" dirty="0" smtClean="0">
                          <a:solidFill>
                            <a:schemeClr val="tx1"/>
                          </a:solidFill>
                          <a:effectLst/>
                          <a:latin typeface="Arial"/>
                          <a:cs typeface="Arial"/>
                        </a:rPr>
                        <a:t>Mean </a:t>
                      </a:r>
                      <a:r>
                        <a:rPr lang="en-US" sz="1600" b="0" i="0" u="none" strike="noStrike" dirty="0" err="1" smtClean="0">
                          <a:solidFill>
                            <a:schemeClr val="tx1"/>
                          </a:solidFill>
                          <a:effectLst/>
                          <a:latin typeface="Arial"/>
                          <a:cs typeface="Arial"/>
                        </a:rPr>
                        <a:t>lon</a:t>
                      </a:r>
                      <a:r>
                        <a:rPr lang="en-US" sz="1600" b="0" i="0" u="none" strike="noStrike" dirty="0" smtClean="0">
                          <a:solidFill>
                            <a:schemeClr val="tx1"/>
                          </a:solidFill>
                          <a:effectLst/>
                          <a:latin typeface="Arial"/>
                          <a:cs typeface="Arial"/>
                        </a:rPr>
                        <a:t> (°E)</a:t>
                      </a:r>
                      <a:endParaRPr lang="en-US" sz="1600" b="0" i="0" u="none" strike="noStrike" dirty="0">
                        <a:solidFill>
                          <a:schemeClr val="tx1"/>
                        </a:solidFill>
                        <a:effectLst/>
                        <a:latin typeface="Arial"/>
                        <a:cs typeface="Arial"/>
                      </a:endParaRPr>
                    </a:p>
                  </a:txBody>
                  <a:tcPr marL="12700" marR="12700" marT="12700" marB="0" anchor="ctr"/>
                </a:tc>
                <a:tc>
                  <a:txBody>
                    <a:bodyPr/>
                    <a:lstStyle/>
                    <a:p>
                      <a:pPr algn="ctr"/>
                      <a:r>
                        <a:rPr lang="en-US" sz="1600" b="0" dirty="0" smtClean="0">
                          <a:solidFill>
                            <a:schemeClr val="tx1"/>
                          </a:solidFill>
                          <a:latin typeface="Arial"/>
                          <a:cs typeface="Arial"/>
                        </a:rPr>
                        <a:t>33.6 ± 1.7</a:t>
                      </a:r>
                      <a:endParaRPr lang="en-US" sz="1600" b="0" dirty="0">
                        <a:solidFill>
                          <a:schemeClr val="tx1"/>
                        </a:solidFill>
                        <a:latin typeface="Arial"/>
                        <a:cs typeface="Arial"/>
                      </a:endParaRPr>
                    </a:p>
                  </a:txBody>
                  <a:tcPr/>
                </a:tc>
                <a:tc>
                  <a:txBody>
                    <a:bodyPr/>
                    <a:lstStyle/>
                    <a:p>
                      <a:pPr algn="ctr"/>
                      <a:r>
                        <a:rPr lang="en-US" sz="1600" b="0" dirty="0" smtClean="0">
                          <a:solidFill>
                            <a:schemeClr val="tx1"/>
                          </a:solidFill>
                          <a:latin typeface="Arial"/>
                          <a:cs typeface="Arial"/>
                        </a:rPr>
                        <a:t>29.5 ± 4.6</a:t>
                      </a:r>
                      <a:endParaRPr lang="en-US" sz="1600" b="0" dirty="0">
                        <a:solidFill>
                          <a:schemeClr val="tx1"/>
                        </a:solidFill>
                        <a:latin typeface="Arial"/>
                        <a:cs typeface="Arial"/>
                      </a:endParaRPr>
                    </a:p>
                  </a:txBody>
                  <a:tcPr/>
                </a:tc>
                <a:tc>
                  <a:txBody>
                    <a:bodyPr/>
                    <a:lstStyle/>
                    <a:p>
                      <a:pPr algn="ctr" fontAlgn="b"/>
                      <a:r>
                        <a:rPr lang="en-US" sz="1600" b="0" i="0" u="none" strike="noStrike" dirty="0" smtClean="0">
                          <a:solidFill>
                            <a:schemeClr val="tx1"/>
                          </a:solidFill>
                          <a:effectLst/>
                          <a:latin typeface="Arial"/>
                          <a:cs typeface="Arial"/>
                        </a:rPr>
                        <a:t>+4.1</a:t>
                      </a:r>
                      <a:r>
                        <a:rPr lang="en-US" sz="1600" b="0" i="0" u="none" strike="noStrike" baseline="0" dirty="0" smtClean="0">
                          <a:solidFill>
                            <a:schemeClr val="tx1"/>
                          </a:solidFill>
                          <a:effectLst/>
                          <a:latin typeface="Arial"/>
                          <a:cs typeface="Arial"/>
                        </a:rPr>
                        <a:t> (96.6%)</a:t>
                      </a:r>
                      <a:endParaRPr lang="en-US" sz="1600" b="0" i="0" u="none" strike="noStrike" dirty="0">
                        <a:solidFill>
                          <a:schemeClr val="tx1"/>
                        </a:solidFill>
                        <a:effectLst/>
                        <a:latin typeface="Arial"/>
                        <a:cs typeface="Arial"/>
                      </a:endParaRPr>
                    </a:p>
                  </a:txBody>
                  <a:tcPr marL="12700" marR="12700" marT="12700" marB="0" anchor="ctr"/>
                </a:tc>
              </a:tr>
              <a:tr h="327791">
                <a:tc>
                  <a:txBody>
                    <a:bodyPr/>
                    <a:lstStyle/>
                    <a:p>
                      <a:pPr algn="ctr" fontAlgn="b"/>
                      <a:r>
                        <a:rPr lang="en-US" sz="1600" b="0" i="0" u="none" strike="noStrike" dirty="0" smtClean="0">
                          <a:solidFill>
                            <a:schemeClr val="tx1"/>
                          </a:solidFill>
                          <a:effectLst/>
                          <a:latin typeface="Arial"/>
                          <a:cs typeface="Arial"/>
                        </a:rPr>
                        <a:t>Max</a:t>
                      </a:r>
                      <a:r>
                        <a:rPr lang="en-US" sz="1600" b="0" i="0" u="none" strike="noStrike" baseline="0" dirty="0" smtClean="0">
                          <a:solidFill>
                            <a:schemeClr val="tx1"/>
                          </a:solidFill>
                          <a:effectLst/>
                          <a:latin typeface="Arial"/>
                          <a:cs typeface="Arial"/>
                        </a:rPr>
                        <a:t> 850-hPa ζ (10</a:t>
                      </a:r>
                      <a:r>
                        <a:rPr lang="en-US" sz="1600" b="0" i="0" u="none" strike="noStrike" baseline="30000" dirty="0" smtClean="0">
                          <a:solidFill>
                            <a:schemeClr val="tx1"/>
                          </a:solidFill>
                          <a:effectLst/>
                          <a:latin typeface="Arial"/>
                          <a:cs typeface="Arial"/>
                        </a:rPr>
                        <a:t>−5 </a:t>
                      </a:r>
                      <a:r>
                        <a:rPr lang="en-US" sz="1600" b="0" i="0" u="none" strike="noStrike" baseline="0" dirty="0" smtClean="0">
                          <a:solidFill>
                            <a:schemeClr val="tx1"/>
                          </a:solidFill>
                          <a:effectLst/>
                          <a:latin typeface="Arial"/>
                          <a:cs typeface="Arial"/>
                        </a:rPr>
                        <a:t>s</a:t>
                      </a:r>
                      <a:r>
                        <a:rPr lang="en-US" sz="1600" b="0" i="0" u="none" strike="noStrike" baseline="30000" dirty="0" smtClean="0">
                          <a:solidFill>
                            <a:schemeClr val="tx1"/>
                          </a:solidFill>
                          <a:effectLst/>
                          <a:latin typeface="Arial"/>
                          <a:cs typeface="Arial"/>
                        </a:rPr>
                        <a:t>−1</a:t>
                      </a:r>
                      <a:r>
                        <a:rPr lang="en-US" sz="1600" b="0" i="0" u="none" strike="noStrike" baseline="0" dirty="0" smtClean="0">
                          <a:solidFill>
                            <a:schemeClr val="tx1"/>
                          </a:solidFill>
                          <a:effectLst/>
                          <a:latin typeface="Arial"/>
                          <a:cs typeface="Arial"/>
                        </a:rPr>
                        <a:t>)</a:t>
                      </a:r>
                      <a:endParaRPr lang="en-US" sz="1600" b="0" i="0" u="none" strike="noStrike" dirty="0">
                        <a:solidFill>
                          <a:schemeClr val="tx1"/>
                        </a:solidFill>
                        <a:effectLst/>
                        <a:latin typeface="Arial"/>
                        <a:cs typeface="Arial"/>
                      </a:endParaRPr>
                    </a:p>
                  </a:txBody>
                  <a:tcPr marL="12700" marR="12700" marT="12700" marB="0" anchor="ctr"/>
                </a:tc>
                <a:tc>
                  <a:txBody>
                    <a:bodyPr/>
                    <a:lstStyle/>
                    <a:p>
                      <a:pPr algn="ctr"/>
                      <a:r>
                        <a:rPr lang="en-US" sz="1600" b="0" dirty="0" smtClean="0">
                          <a:solidFill>
                            <a:schemeClr val="tx1"/>
                          </a:solidFill>
                          <a:latin typeface="Arial"/>
                          <a:cs typeface="Arial"/>
                        </a:rPr>
                        <a:t>33.1 ± 4.9 </a:t>
                      </a:r>
                      <a:endParaRPr lang="en-US" sz="1600" b="0" dirty="0">
                        <a:solidFill>
                          <a:schemeClr val="tx1"/>
                        </a:solidFill>
                        <a:latin typeface="Arial"/>
                        <a:cs typeface="Arial"/>
                      </a:endParaRPr>
                    </a:p>
                  </a:txBody>
                  <a:tcPr/>
                </a:tc>
                <a:tc>
                  <a:txBody>
                    <a:bodyPr/>
                    <a:lstStyle/>
                    <a:p>
                      <a:pPr algn="ctr"/>
                      <a:r>
                        <a:rPr lang="en-US" sz="1600" b="0" dirty="0" smtClean="0">
                          <a:solidFill>
                            <a:schemeClr val="tx1"/>
                          </a:solidFill>
                          <a:latin typeface="Arial"/>
                          <a:cs typeface="Arial"/>
                        </a:rPr>
                        <a:t>23.2 ± 5.0</a:t>
                      </a:r>
                      <a:endParaRPr lang="en-US" sz="1600" b="0" dirty="0">
                        <a:solidFill>
                          <a:schemeClr val="tx1"/>
                        </a:solidFill>
                        <a:latin typeface="Arial"/>
                        <a:cs typeface="Arial"/>
                      </a:endParaRPr>
                    </a:p>
                  </a:txBody>
                  <a:tcPr/>
                </a:tc>
                <a:tc>
                  <a:txBody>
                    <a:bodyPr/>
                    <a:lstStyle/>
                    <a:p>
                      <a:pPr algn="ctr" fontAlgn="b"/>
                      <a:r>
                        <a:rPr lang="en-US" sz="1600" b="0" i="0" u="none" strike="noStrike" dirty="0" smtClean="0">
                          <a:solidFill>
                            <a:schemeClr val="tx1"/>
                          </a:solidFill>
                          <a:effectLst/>
                          <a:latin typeface="Arial"/>
                          <a:cs typeface="Arial"/>
                        </a:rPr>
                        <a:t>+9.9 (99.8%)</a:t>
                      </a:r>
                      <a:endParaRPr lang="en-US" sz="1600" b="0" i="0" u="none" strike="noStrike" dirty="0">
                        <a:solidFill>
                          <a:schemeClr val="tx1"/>
                        </a:solidFill>
                        <a:effectLst/>
                        <a:latin typeface="Arial"/>
                        <a:cs typeface="Arial"/>
                      </a:endParaRPr>
                    </a:p>
                  </a:txBody>
                  <a:tcPr marL="12700" marR="12700" marT="12700" marB="0" anchor="ctr"/>
                </a:tc>
              </a:tr>
              <a:tr h="327791">
                <a:tc>
                  <a:txBody>
                    <a:bodyPr/>
                    <a:lstStyle/>
                    <a:p>
                      <a:pPr algn="ctr" fontAlgn="b"/>
                      <a:endParaRPr lang="en-US" sz="1600" b="0" i="0" u="none" strike="noStrike" dirty="0">
                        <a:solidFill>
                          <a:schemeClr val="tx1"/>
                        </a:solidFill>
                        <a:effectLst/>
                        <a:latin typeface="Arial"/>
                        <a:cs typeface="Arial"/>
                      </a:endParaRPr>
                    </a:p>
                  </a:txBody>
                  <a:tcPr marL="12700" marR="12700" marT="12700" marB="0" anchor="ctr"/>
                </a:tc>
                <a:tc>
                  <a:txBody>
                    <a:bodyPr/>
                    <a:lstStyle/>
                    <a:p>
                      <a:pPr algn="ctr"/>
                      <a:endParaRPr lang="en-US" sz="1600" b="0" dirty="0">
                        <a:solidFill>
                          <a:schemeClr val="tx1"/>
                        </a:solidFill>
                        <a:latin typeface="Arial"/>
                        <a:cs typeface="Arial"/>
                      </a:endParaRPr>
                    </a:p>
                  </a:txBody>
                  <a:tcPr/>
                </a:tc>
                <a:tc>
                  <a:txBody>
                    <a:bodyPr/>
                    <a:lstStyle/>
                    <a:p>
                      <a:pPr algn="ctr"/>
                      <a:endParaRPr lang="en-US" sz="1600" b="0" dirty="0">
                        <a:solidFill>
                          <a:schemeClr val="tx1"/>
                        </a:solidFill>
                        <a:latin typeface="Arial"/>
                        <a:cs typeface="Arial"/>
                      </a:endParaRPr>
                    </a:p>
                  </a:txBody>
                  <a:tcPr/>
                </a:tc>
                <a:tc>
                  <a:txBody>
                    <a:bodyPr/>
                    <a:lstStyle/>
                    <a:p>
                      <a:pPr algn="ctr" fontAlgn="b"/>
                      <a:endParaRPr lang="en-US" sz="1600" b="0" i="0" u="none" strike="noStrike" dirty="0">
                        <a:solidFill>
                          <a:schemeClr val="tx1"/>
                        </a:solidFill>
                        <a:effectLst/>
                        <a:latin typeface="Arial"/>
                        <a:cs typeface="Arial"/>
                      </a:endParaRPr>
                    </a:p>
                  </a:txBody>
                  <a:tcPr marL="12700" marR="12700" marT="12700" marB="0" anchor="ctr"/>
                </a:tc>
              </a:tr>
            </a:tbl>
          </a:graphicData>
        </a:graphic>
      </p:graphicFrame>
      <p:sp>
        <p:nvSpPr>
          <p:cNvPr id="17" name="Rectangle 16"/>
          <p:cNvSpPr/>
          <p:nvPr/>
        </p:nvSpPr>
        <p:spPr>
          <a:xfrm>
            <a:off x="80295" y="6148337"/>
            <a:ext cx="8966222" cy="345337"/>
          </a:xfrm>
          <a:prstGeom prst="rect">
            <a:avLst/>
          </a:prstGeom>
          <a:noFill/>
          <a:ln w="381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293644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a:spLocks/>
          </p:cNvSpPr>
          <p:nvPr/>
        </p:nvSpPr>
        <p:spPr>
          <a:xfrm>
            <a:off x="6739596" y="2138635"/>
            <a:ext cx="766167" cy="20748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solidFill>
                  <a:srgbClr val="000000"/>
                </a:solidFill>
                <a:latin typeface="Arial" panose="020B0604020202020204" pitchFamily="34" charset="0"/>
                <a:cs typeface="Arial" panose="020B0604020202020204" pitchFamily="34" charset="0"/>
              </a:rPr>
              <a:t>, where</a:t>
            </a:r>
          </a:p>
        </p:txBody>
      </p:sp>
      <p:sp>
        <p:nvSpPr>
          <p:cNvPr id="11" name="Content Placeholder 2"/>
          <p:cNvSpPr txBox="1">
            <a:spLocks/>
          </p:cNvSpPr>
          <p:nvPr/>
        </p:nvSpPr>
        <p:spPr>
          <a:xfrm>
            <a:off x="4291805" y="1819165"/>
            <a:ext cx="4905953" cy="20748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solidFill>
                  <a:srgbClr val="000000"/>
                </a:solidFill>
                <a:latin typeface="Arial" panose="020B0604020202020204" pitchFamily="34" charset="0"/>
                <a:cs typeface="Arial" panose="020B0604020202020204" pitchFamily="34" charset="0"/>
              </a:rPr>
              <a:t>Marine Cold Air Outbreak (MCAO) index M:</a:t>
            </a:r>
          </a:p>
          <a:p>
            <a:pPr marL="0" indent="0">
              <a:buNone/>
            </a:pPr>
            <a:r>
              <a:rPr lang="en-US" sz="1400" dirty="0" smtClean="0">
                <a:solidFill>
                  <a:srgbClr val="000000"/>
                </a:solidFill>
                <a:latin typeface="Arial" panose="020B0604020202020204" pitchFamily="34" charset="0"/>
                <a:cs typeface="Arial" panose="020B0604020202020204" pitchFamily="34" charset="0"/>
              </a:rPr>
              <a:t>                                            </a:t>
            </a:r>
          </a:p>
        </p:txBody>
      </p:sp>
      <p:pic>
        <p:nvPicPr>
          <p:cNvPr id="15" name="Picture 14" descr="Screen Shot 2018-01-22 at 11.00.27 PM.png"/>
          <p:cNvPicPr>
            <a:picLocks noChangeAspect="1"/>
          </p:cNvPicPr>
          <p:nvPr/>
        </p:nvPicPr>
        <p:blipFill rotWithShape="1">
          <a:blip r:embed="rId3">
            <a:extLst>
              <a:ext uri="{28A0092B-C50C-407E-A947-70E740481C1C}">
                <a14:useLocalDpi xmlns:a14="http://schemas.microsoft.com/office/drawing/2010/main" val="0"/>
              </a:ext>
            </a:extLst>
          </a:blip>
          <a:srcRect t="8811" b="8809"/>
          <a:stretch/>
        </p:blipFill>
        <p:spPr>
          <a:xfrm>
            <a:off x="4323372" y="1922908"/>
            <a:ext cx="2520980" cy="531964"/>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4" name="Picture 3" descr="Screen Shot 2018-01-22 at 9.35.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24" y="3532191"/>
            <a:ext cx="8916731" cy="2901895"/>
          </a:xfrm>
          <a:prstGeom prst="rect">
            <a:avLst/>
          </a:prstGeom>
        </p:spPr>
      </p:pic>
      <p:pic>
        <p:nvPicPr>
          <p:cNvPr id="6" name="Picture 5" descr="Screen Shot 2018-01-22 at 6.50.5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91617"/>
            <a:ext cx="4163166" cy="2829336"/>
          </a:xfrm>
          <a:prstGeom prst="rect">
            <a:avLst/>
          </a:prstGeom>
        </p:spPr>
      </p:pic>
      <p:sp>
        <p:nvSpPr>
          <p:cNvPr id="8" name="Content Placeholder 2"/>
          <p:cNvSpPr txBox="1">
            <a:spLocks/>
          </p:cNvSpPr>
          <p:nvPr/>
        </p:nvSpPr>
        <p:spPr>
          <a:xfrm>
            <a:off x="87024" y="6422848"/>
            <a:ext cx="8877805" cy="435152"/>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(a) SLP (hPa), (b) MCAO index M, and (c) tropopause pressure (hPa) at 1200 UTC 2 March 2009. Figure 3 adapted from Kolstad (2011).  </a:t>
            </a:r>
            <a:endParaRPr lang="en-US" sz="1400" baseline="30000" dirty="0">
              <a:solidFill>
                <a:srgbClr val="000000"/>
              </a:solidFill>
              <a:latin typeface="Arial" panose="020B0604020202020204" pitchFamily="34" charset="0"/>
              <a:cs typeface="Arial" panose="020B0604020202020204" pitchFamily="34" charset="0"/>
            </a:endParaRPr>
          </a:p>
        </p:txBody>
      </p:sp>
      <p:sp>
        <p:nvSpPr>
          <p:cNvPr id="10" name="Title 1"/>
          <p:cNvSpPr txBox="1">
            <a:spLocks/>
          </p:cNvSpPr>
          <p:nvPr/>
        </p:nvSpPr>
        <p:spPr>
          <a:xfrm>
            <a:off x="5491105"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Kolstad (2011)</a:t>
            </a:r>
            <a:endParaRPr lang="en-US" sz="2400" dirty="0">
              <a:latin typeface="Arial" panose="020B0604020202020204" pitchFamily="34" charset="0"/>
              <a:cs typeface="Arial" panose="020B0604020202020204" pitchFamily="34" charset="0"/>
            </a:endParaRPr>
          </a:p>
        </p:txBody>
      </p:sp>
      <p:pic>
        <p:nvPicPr>
          <p:cNvPr id="17" name="Picture 16" descr="Screen Shot 2018-01-22 at 11.04.08 PM.png"/>
          <p:cNvPicPr>
            <a:picLocks noChangeAspect="1"/>
          </p:cNvPicPr>
          <p:nvPr/>
        </p:nvPicPr>
        <p:blipFill rotWithShape="1">
          <a:blip r:embed="rId6">
            <a:extLst>
              <a:ext uri="{28A0092B-C50C-407E-A947-70E740481C1C}">
                <a14:useLocalDpi xmlns:a14="http://schemas.microsoft.com/office/drawing/2010/main" val="0"/>
              </a:ext>
            </a:extLst>
          </a:blip>
          <a:srcRect l="3200"/>
          <a:stretch/>
        </p:blipFill>
        <p:spPr>
          <a:xfrm>
            <a:off x="7496595" y="1880122"/>
            <a:ext cx="1573088" cy="651049"/>
          </a:xfrm>
          <a:prstGeom prst="rect">
            <a:avLst/>
          </a:prstGeom>
        </p:spPr>
      </p:pic>
      <p:sp>
        <p:nvSpPr>
          <p:cNvPr id="18" name="Content Placeholder 2"/>
          <p:cNvSpPr txBox="1">
            <a:spLocks/>
          </p:cNvSpPr>
          <p:nvPr/>
        </p:nvSpPr>
        <p:spPr>
          <a:xfrm>
            <a:off x="4313492" y="2443634"/>
            <a:ext cx="4613618" cy="590908"/>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err="1" smtClean="0">
                <a:solidFill>
                  <a:srgbClr val="000000"/>
                </a:solidFill>
                <a:latin typeface="Arial" panose="020B0604020202020204" pitchFamily="34" charset="0"/>
                <a:cs typeface="Arial" panose="020B0604020202020204" pitchFamily="34" charset="0"/>
              </a:rPr>
              <a:t>T</a:t>
            </a:r>
            <a:r>
              <a:rPr lang="en-US" sz="1400" baseline="-25000" dirty="0" err="1" smtClean="0">
                <a:solidFill>
                  <a:srgbClr val="000000"/>
                </a:solidFill>
                <a:latin typeface="Arial" panose="020B0604020202020204" pitchFamily="34" charset="0"/>
                <a:cs typeface="Arial" panose="020B0604020202020204" pitchFamily="34" charset="0"/>
              </a:rPr>
              <a:t>s</a:t>
            </a:r>
            <a:r>
              <a:rPr lang="en-US" sz="1400" dirty="0" smtClean="0">
                <a:solidFill>
                  <a:srgbClr val="000000"/>
                </a:solidFill>
                <a:latin typeface="Arial" panose="020B0604020202020204" pitchFamily="34" charset="0"/>
                <a:cs typeface="Arial" panose="020B0604020202020204" pitchFamily="34" charset="0"/>
              </a:rPr>
              <a:t> is skin temperature, P</a:t>
            </a:r>
            <a:r>
              <a:rPr lang="en-US" sz="1400" baseline="-25000" dirty="0" smtClean="0">
                <a:solidFill>
                  <a:srgbClr val="000000"/>
                </a:solidFill>
                <a:latin typeface="Arial" panose="020B0604020202020204" pitchFamily="34" charset="0"/>
                <a:cs typeface="Arial" panose="020B0604020202020204" pitchFamily="34" charset="0"/>
              </a:rPr>
              <a:t>SL</a:t>
            </a:r>
            <a:r>
              <a:rPr lang="en-US" sz="1400" dirty="0" smtClean="0">
                <a:solidFill>
                  <a:srgbClr val="000000"/>
                </a:solidFill>
                <a:latin typeface="Arial" panose="020B0604020202020204" pitchFamily="34" charset="0"/>
                <a:cs typeface="Arial" panose="020B0604020202020204" pitchFamily="34" charset="0"/>
              </a:rPr>
              <a:t> is mean SLP, Z is 700-hPa geopotential height, L is a scaling height of 7 </a:t>
            </a:r>
            <a:r>
              <a:rPr lang="en-US" sz="1400" dirty="0" smtClean="0">
                <a:solidFill>
                  <a:srgbClr val="000000"/>
                </a:solidFill>
                <a:latin typeface="Zapf Dingbats"/>
                <a:ea typeface="Zapf Dingbats"/>
                <a:cs typeface="Zapf Dingbats"/>
                <a:sym typeface="Zapf Dingbats"/>
              </a:rPr>
              <a:t>✕ </a:t>
            </a:r>
            <a:r>
              <a:rPr lang="en-US" sz="1400" dirty="0" smtClean="0">
                <a:solidFill>
                  <a:srgbClr val="000000"/>
                </a:solidFill>
                <a:latin typeface="Arial"/>
                <a:ea typeface="Zapf Dingbats"/>
                <a:cs typeface="Arial"/>
                <a:sym typeface="Zapf Dingbats"/>
              </a:rPr>
              <a:t>10</a:t>
            </a:r>
            <a:r>
              <a:rPr lang="en-US" sz="1400" baseline="30000" dirty="0" smtClean="0">
                <a:solidFill>
                  <a:srgbClr val="000000"/>
                </a:solidFill>
                <a:latin typeface="Arial"/>
                <a:ea typeface="Zapf Dingbats"/>
                <a:cs typeface="Arial"/>
                <a:sym typeface="Zapf Dingbats"/>
              </a:rPr>
              <a:t>5 </a:t>
            </a:r>
            <a:r>
              <a:rPr lang="en-US" sz="1400" dirty="0" smtClean="0">
                <a:solidFill>
                  <a:srgbClr val="000000"/>
                </a:solidFill>
                <a:latin typeface="Arial"/>
                <a:ea typeface="Zapf Dingbats"/>
                <a:cs typeface="Arial"/>
                <a:sym typeface="Zapf Dingbats"/>
              </a:rPr>
              <a:t>m</a:t>
            </a:r>
            <a:r>
              <a:rPr lang="en-US" sz="1400" dirty="0" smtClean="0">
                <a:solidFill>
                  <a:srgbClr val="000000"/>
                </a:solidFill>
                <a:latin typeface="Zapf Dingbats"/>
                <a:ea typeface="Zapf Dingbats"/>
                <a:cs typeface="Zapf Dingbats"/>
                <a:sym typeface="Zapf Dingbats"/>
              </a:rPr>
              <a:t> </a:t>
            </a:r>
            <a:endParaRPr lang="en-US" sz="1400" dirty="0" smtClean="0">
              <a:solidFill>
                <a:srgbClr val="000000"/>
              </a:solidFill>
              <a:latin typeface="Arial" panose="020B0604020202020204" pitchFamily="34" charset="0"/>
              <a:cs typeface="Arial" panose="020B0604020202020204" pitchFamily="34" charset="0"/>
            </a:endParaRPr>
          </a:p>
        </p:txBody>
      </p:sp>
      <p:sp>
        <p:nvSpPr>
          <p:cNvPr id="19" name="Content Placeholder 2"/>
          <p:cNvSpPr txBox="1">
            <a:spLocks/>
          </p:cNvSpPr>
          <p:nvPr/>
        </p:nvSpPr>
        <p:spPr>
          <a:xfrm>
            <a:off x="5034161" y="2943640"/>
            <a:ext cx="533902" cy="490527"/>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000" dirty="0" smtClean="0">
                <a:ln w="28575">
                  <a:solidFill>
                    <a:schemeClr val="tx1"/>
                  </a:solidFill>
                </a:ln>
                <a:solidFill>
                  <a:srgbClr val="000000"/>
                </a:solidFill>
                <a:latin typeface="Arial" panose="020B0604020202020204" pitchFamily="34" charset="0"/>
                <a:cs typeface="Arial" panose="020B0604020202020204" pitchFamily="34" charset="0"/>
              </a:rPr>
              <a:t>×</a:t>
            </a:r>
          </a:p>
        </p:txBody>
      </p:sp>
      <p:sp>
        <p:nvSpPr>
          <p:cNvPr id="20" name="Content Placeholder 2"/>
          <p:cNvSpPr txBox="1">
            <a:spLocks/>
          </p:cNvSpPr>
          <p:nvPr/>
        </p:nvSpPr>
        <p:spPr>
          <a:xfrm>
            <a:off x="5506531" y="3120264"/>
            <a:ext cx="2666174" cy="20748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i="1" dirty="0" smtClean="0">
                <a:solidFill>
                  <a:srgbClr val="000000"/>
                </a:solidFill>
                <a:latin typeface="Arial" panose="020B0604020202020204" pitchFamily="34" charset="0"/>
                <a:cs typeface="Arial" panose="020B0604020202020204" pitchFamily="34" charset="0"/>
              </a:rPr>
              <a:t>Grid point with highest value of M within 400 km of polar low</a:t>
            </a:r>
          </a:p>
        </p:txBody>
      </p:sp>
      <p:sp>
        <p:nvSpPr>
          <p:cNvPr id="21" name="Content Placeholder 2"/>
          <p:cNvSpPr txBox="1">
            <a:spLocks/>
          </p:cNvSpPr>
          <p:nvPr/>
        </p:nvSpPr>
        <p:spPr>
          <a:xfrm>
            <a:off x="4163166" y="717735"/>
            <a:ext cx="4906517" cy="85107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solidFill>
                  <a:srgbClr val="000000"/>
                </a:solidFill>
                <a:latin typeface="Arial" panose="020B0604020202020204" pitchFamily="34" charset="0"/>
                <a:cs typeface="Arial" panose="020B0604020202020204" pitchFamily="34" charset="0"/>
              </a:rPr>
              <a:t>Advanced Very High Resolution Radiometer (AVHRR; channel 4) satellite image of a polar low between Greenland and Iceland at 1209 UTC 2 March 2009. Figure 2 adapted from Kolstad (2011).  </a:t>
            </a:r>
            <a:endParaRPr lang="en-US" sz="1400" baseline="30000" dirty="0">
              <a:solidFill>
                <a:srgbClr val="000000"/>
              </a:solidFill>
              <a:latin typeface="Arial" panose="020B0604020202020204" pitchFamily="34" charset="0"/>
              <a:cs typeface="Arial" panose="020B0604020202020204" pitchFamily="34" charset="0"/>
            </a:endParaRPr>
          </a:p>
        </p:txBody>
      </p:sp>
      <p:pic>
        <p:nvPicPr>
          <p:cNvPr id="24" name="Picture 23" descr="Screen Shot 2018-01-29 at 3.44.03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3132" y="3554667"/>
            <a:ext cx="1733428" cy="350101"/>
          </a:xfrm>
          <a:prstGeom prst="rect">
            <a:avLst/>
          </a:prstGeom>
        </p:spPr>
      </p:pic>
      <p:pic>
        <p:nvPicPr>
          <p:cNvPr id="25" name="Picture 24" descr="Screen Shot 2018-01-29 at 3.44.13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73106" y="3557296"/>
            <a:ext cx="1687721" cy="347472"/>
          </a:xfrm>
          <a:prstGeom prst="rect">
            <a:avLst/>
          </a:prstGeom>
        </p:spPr>
      </p:pic>
      <p:sp>
        <p:nvSpPr>
          <p:cNvPr id="22"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Example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042638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vort_max_trace_v2.png"/>
          <p:cNvPicPr>
            <a:picLocks noChangeAspect="1"/>
          </p:cNvPicPr>
          <p:nvPr/>
        </p:nvPicPr>
        <p:blipFill rotWithShape="1">
          <a:blip r:embed="rId3">
            <a:extLst>
              <a:ext uri="{28A0092B-C50C-407E-A947-70E740481C1C}">
                <a14:useLocalDpi xmlns:a14="http://schemas.microsoft.com/office/drawing/2010/main" val="0"/>
              </a:ext>
            </a:extLst>
          </a:blip>
          <a:srcRect r="1388"/>
          <a:stretch/>
        </p:blipFill>
        <p:spPr>
          <a:xfrm>
            <a:off x="4429460" y="645360"/>
            <a:ext cx="4714540" cy="4183274"/>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rot="16200000">
            <a:off x="2689366" y="2567472"/>
            <a:ext cx="3630938" cy="307777"/>
          </a:xfrm>
          <a:prstGeom prst="rect">
            <a:avLst/>
          </a:prstGeom>
          <a:noFill/>
        </p:spPr>
        <p:txBody>
          <a:bodyPr wrap="square" rtlCol="0">
            <a:spAutoFit/>
          </a:bodyPr>
          <a:lstStyle/>
          <a:p>
            <a:pPr algn="ctr"/>
            <a:r>
              <a:rPr lang="en-US" sz="1400" dirty="0" smtClean="0">
                <a:latin typeface="Arial" panose="020B0604020202020204" pitchFamily="34" charset="0"/>
                <a:cs typeface="Arial" panose="020B0604020202020204" pitchFamily="34" charset="0"/>
              </a:rPr>
              <a:t>850</a:t>
            </a:r>
            <a:r>
              <a:rPr lang="en-US" sz="1400" dirty="0">
                <a:latin typeface="Arial" panose="020B0604020202020204" pitchFamily="34" charset="0"/>
                <a:cs typeface="Arial" panose="020B0604020202020204" pitchFamily="34" charset="0"/>
              </a:rPr>
              <a:t>-hPa relative vorticity (10</a:t>
            </a:r>
            <a:r>
              <a:rPr lang="en-US" sz="1400" baseline="30000" dirty="0">
                <a:latin typeface="Arial" panose="020B0604020202020204" pitchFamily="34" charset="0"/>
                <a:cs typeface="Arial" panose="020B0604020202020204" pitchFamily="34" charset="0"/>
              </a:rPr>
              <a:t>−5</a:t>
            </a:r>
            <a:r>
              <a:rPr lang="en-US" sz="1400" dirty="0">
                <a:latin typeface="Arial" panose="020B0604020202020204" pitchFamily="34" charset="0"/>
                <a:cs typeface="Arial" panose="020B0604020202020204" pitchFamily="34" charset="0"/>
              </a:rPr>
              <a:t> s</a:t>
            </a:r>
            <a:r>
              <a:rPr lang="en-US" sz="1400" baseline="30000" dirty="0">
                <a:latin typeface="Arial" panose="020B0604020202020204" pitchFamily="34" charset="0"/>
                <a:cs typeface="Arial" panose="020B0604020202020204" pitchFamily="34" charset="0"/>
              </a:rPr>
              <a:t>−</a:t>
            </a:r>
            <a:r>
              <a:rPr lang="en-US" sz="1400" baseline="30000" dirty="0" smtClean="0">
                <a:latin typeface="Arial" panose="020B0604020202020204" pitchFamily="34" charset="0"/>
                <a:cs typeface="Arial" panose="020B0604020202020204" pitchFamily="34" charset="0"/>
              </a:rPr>
              <a:t>1</a:t>
            </a:r>
            <a:r>
              <a:rPr lang="en-US" sz="1400" dirty="0" smtClean="0">
                <a:latin typeface="Arial" panose="020B0604020202020204" pitchFamily="34" charset="0"/>
                <a:cs typeface="Arial" panose="020B0604020202020204" pitchFamily="34" charset="0"/>
              </a:rPr>
              <a:t>)</a:t>
            </a:r>
            <a:endParaRPr lang="en-US" sz="1400" dirty="0"/>
          </a:p>
        </p:txBody>
      </p:sp>
      <p:grpSp>
        <p:nvGrpSpPr>
          <p:cNvPr id="26" name="Group 25"/>
          <p:cNvGrpSpPr/>
          <p:nvPr/>
        </p:nvGrpSpPr>
        <p:grpSpPr>
          <a:xfrm>
            <a:off x="61832" y="765297"/>
            <a:ext cx="4190719" cy="3861463"/>
            <a:chOff x="61832" y="999237"/>
            <a:chExt cx="4190719" cy="3861463"/>
          </a:xfrm>
        </p:grpSpPr>
        <p:pic>
          <p:nvPicPr>
            <p:cNvPr id="3" name="Picture 2" descr="vort_tracks_v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85" y="999237"/>
              <a:ext cx="4176566" cy="3814958"/>
            </a:xfrm>
            <a:prstGeom prst="rect">
              <a:avLst/>
            </a:prstGeom>
            <a:ln w="6350">
              <a:solidFill>
                <a:schemeClr val="tx1"/>
              </a:solidFill>
            </a:ln>
          </p:spPr>
        </p:pic>
        <p:sp>
          <p:nvSpPr>
            <p:cNvPr id="13" name="Rectangle 12"/>
            <p:cNvSpPr/>
            <p:nvPr/>
          </p:nvSpPr>
          <p:spPr>
            <a:xfrm>
              <a:off x="79089" y="4418213"/>
              <a:ext cx="1440614" cy="38959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14693" y="4399416"/>
              <a:ext cx="1561292" cy="261610"/>
            </a:xfrm>
            <a:prstGeom prst="rect">
              <a:avLst/>
            </a:prstGeom>
            <a:noFill/>
          </p:spPr>
          <p:txBody>
            <a:bodyPr wrap="square" rtlCol="0">
              <a:spAutoFit/>
            </a:bodyPr>
            <a:lstStyle/>
            <a:p>
              <a:r>
                <a:rPr lang="en-US" sz="1100" dirty="0" smtClean="0">
                  <a:latin typeface="Arial"/>
                  <a:cs typeface="Arial"/>
                </a:rPr>
                <a:t>1800 UTC 10 Feb</a:t>
              </a:r>
              <a:endParaRPr lang="en-US" sz="1100" dirty="0">
                <a:latin typeface="Arial"/>
                <a:cs typeface="Arial"/>
              </a:endParaRPr>
            </a:p>
          </p:txBody>
        </p:sp>
        <p:sp>
          <p:nvSpPr>
            <p:cNvPr id="21" name="TextBox 20"/>
            <p:cNvSpPr txBox="1"/>
            <p:nvPr/>
          </p:nvSpPr>
          <p:spPr>
            <a:xfrm>
              <a:off x="61832" y="4491368"/>
              <a:ext cx="227955" cy="369332"/>
            </a:xfrm>
            <a:prstGeom prst="rect">
              <a:avLst/>
            </a:prstGeom>
            <a:noFill/>
          </p:spPr>
          <p:txBody>
            <a:bodyPr wrap="square" rtlCol="0">
              <a:spAutoFit/>
            </a:bodyPr>
            <a:lstStyle/>
            <a:p>
              <a:r>
                <a:rPr lang="en-US" b="1" dirty="0" smtClean="0"/>
                <a:t>×</a:t>
              </a:r>
              <a:endParaRPr lang="en-US" b="1" dirty="0"/>
            </a:p>
          </p:txBody>
        </p:sp>
        <p:sp>
          <p:nvSpPr>
            <p:cNvPr id="15" name="Oval 14"/>
            <p:cNvSpPr>
              <a:spLocks noChangeAspect="1"/>
            </p:cNvSpPr>
            <p:nvPr/>
          </p:nvSpPr>
          <p:spPr>
            <a:xfrm>
              <a:off x="149658" y="4486254"/>
              <a:ext cx="109728" cy="109728"/>
            </a:xfrm>
            <a:prstGeom prst="ellipse">
              <a:avLst/>
            </a:prstGeom>
            <a:solidFill>
              <a:schemeClr val="tx1"/>
            </a:solidFill>
            <a:ln w="222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214693" y="4564612"/>
              <a:ext cx="1561292" cy="261610"/>
            </a:xfrm>
            <a:prstGeom prst="rect">
              <a:avLst/>
            </a:prstGeom>
            <a:noFill/>
          </p:spPr>
          <p:txBody>
            <a:bodyPr wrap="square" rtlCol="0">
              <a:spAutoFit/>
            </a:bodyPr>
            <a:lstStyle/>
            <a:p>
              <a:r>
                <a:rPr lang="en-US" sz="1100" dirty="0" smtClean="0">
                  <a:latin typeface="Arial"/>
                  <a:cs typeface="Arial"/>
                </a:rPr>
                <a:t>1200 UTC 11 Feb</a:t>
              </a:r>
              <a:endParaRPr lang="en-US" sz="1100" dirty="0">
                <a:latin typeface="Arial"/>
                <a:cs typeface="Arial"/>
              </a:endParaRPr>
            </a:p>
          </p:txBody>
        </p:sp>
      </p:grpSp>
      <p:sp>
        <p:nvSpPr>
          <p:cNvPr id="2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Results: Track and Intensity</a:t>
            </a:r>
            <a:endParaRPr lang="en-US" sz="2800" b="1" dirty="0">
              <a:solidFill>
                <a:srgbClr val="FF0000"/>
              </a:solidFill>
              <a:latin typeface="Arial" panose="020B0604020202020204" pitchFamily="34" charset="0"/>
              <a:cs typeface="Arial" panose="020B0604020202020204"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634015162"/>
              </p:ext>
            </p:extLst>
          </p:nvPr>
        </p:nvGraphicFramePr>
        <p:xfrm>
          <a:off x="77988" y="4884392"/>
          <a:ext cx="8968528" cy="1920240"/>
        </p:xfrm>
        <a:graphic>
          <a:graphicData uri="http://schemas.openxmlformats.org/drawingml/2006/table">
            <a:tbl>
              <a:tblPr firstRow="1" bandRow="1">
                <a:tableStyleId>{5940675A-B579-460E-94D1-54222C63F5DA}</a:tableStyleId>
              </a:tblPr>
              <a:tblGrid>
                <a:gridCol w="2751833"/>
                <a:gridCol w="1949681"/>
                <a:gridCol w="2061090"/>
                <a:gridCol w="2205924"/>
              </a:tblGrid>
              <a:tr h="561566">
                <a:tc>
                  <a:txBody>
                    <a:bodyPr/>
                    <a:lstStyle/>
                    <a:p>
                      <a:pPr algn="ctr"/>
                      <a:r>
                        <a:rPr lang="en-US" sz="1600" b="1" dirty="0" smtClean="0">
                          <a:latin typeface="Arial"/>
                          <a:cs typeface="Arial"/>
                        </a:rPr>
                        <a:t>Quantity</a:t>
                      </a:r>
                      <a:r>
                        <a:rPr lang="en-US" sz="1600" b="1" baseline="0" dirty="0" smtClean="0">
                          <a:latin typeface="Arial"/>
                          <a:cs typeface="Arial"/>
                        </a:rPr>
                        <a:t> (1800 UTC          10 Feb–1200 UTC 11 Feb)</a:t>
                      </a:r>
                      <a:endParaRPr lang="en-US" sz="1600" b="1" dirty="0">
                        <a:latin typeface="Arial"/>
                        <a:cs typeface="Arial"/>
                      </a:endParaRPr>
                    </a:p>
                  </a:txBody>
                  <a:tcPr anchor="b">
                    <a:solidFill>
                      <a:schemeClr val="bg1">
                        <a:lumMod val="85000"/>
                      </a:schemeClr>
                    </a:solidFill>
                  </a:tcPr>
                </a:tc>
                <a:tc>
                  <a:txBody>
                    <a:bodyPr/>
                    <a:lstStyle/>
                    <a:p>
                      <a:pPr algn="ctr"/>
                      <a:r>
                        <a:rPr lang="en-US" sz="1600" b="1" dirty="0" smtClean="0">
                          <a:latin typeface="Arial"/>
                          <a:cs typeface="Arial"/>
                        </a:rPr>
                        <a:t>Most</a:t>
                      </a:r>
                      <a:r>
                        <a:rPr lang="en-US" sz="1600" b="1" baseline="0" dirty="0" smtClean="0">
                          <a:latin typeface="Arial"/>
                          <a:cs typeface="Arial"/>
                        </a:rPr>
                        <a:t> </a:t>
                      </a:r>
                      <a:r>
                        <a:rPr lang="en-US" sz="1600" b="1" dirty="0" smtClean="0">
                          <a:latin typeface="Arial"/>
                          <a:cs typeface="Arial"/>
                        </a:rPr>
                        <a:t>accurate</a:t>
                      </a:r>
                    </a:p>
                    <a:p>
                      <a:pPr algn="ctr"/>
                      <a:r>
                        <a:rPr lang="en-US" sz="1600" b="1" dirty="0" smtClean="0">
                          <a:latin typeface="Arial"/>
                          <a:cs typeface="Arial"/>
                        </a:rPr>
                        <a:t>(mean ±</a:t>
                      </a:r>
                      <a:r>
                        <a:rPr lang="en-US" sz="1600" b="1" baseline="0" dirty="0" smtClean="0">
                          <a:latin typeface="Arial"/>
                          <a:cs typeface="Arial"/>
                        </a:rPr>
                        <a:t> </a:t>
                      </a:r>
                      <a:r>
                        <a:rPr lang="en-US" sz="1600" b="1" baseline="0" dirty="0" err="1" smtClean="0">
                          <a:latin typeface="Arial"/>
                          <a:cs typeface="Arial"/>
                        </a:rPr>
                        <a:t>stdv</a:t>
                      </a:r>
                      <a:r>
                        <a:rPr lang="en-US" sz="1600" b="1" baseline="0" dirty="0" smtClean="0">
                          <a:latin typeface="Arial"/>
                          <a:cs typeface="Arial"/>
                        </a:rPr>
                        <a:t>)</a:t>
                      </a:r>
                      <a:endParaRPr lang="en-US" sz="1600" b="1" dirty="0">
                        <a:latin typeface="Arial"/>
                        <a:cs typeface="Arial"/>
                      </a:endParaRPr>
                    </a:p>
                  </a:txBody>
                  <a:tcPr anchor="b">
                    <a:solidFill>
                      <a:schemeClr val="bg1">
                        <a:lumMod val="85000"/>
                      </a:schemeClr>
                    </a:solidFill>
                  </a:tcPr>
                </a:tc>
                <a:tc>
                  <a:txBody>
                    <a:bodyPr/>
                    <a:lstStyle/>
                    <a:p>
                      <a:pPr algn="ctr"/>
                      <a:r>
                        <a:rPr lang="en-US" sz="1600" b="1" dirty="0" smtClean="0">
                          <a:latin typeface="Arial"/>
                          <a:cs typeface="Arial"/>
                        </a:rPr>
                        <a:t>Least</a:t>
                      </a:r>
                      <a:r>
                        <a:rPr lang="en-US" sz="1600" b="1" baseline="0" dirty="0" smtClean="0">
                          <a:latin typeface="Arial"/>
                          <a:cs typeface="Arial"/>
                        </a:rPr>
                        <a:t> </a:t>
                      </a:r>
                      <a:r>
                        <a:rPr lang="en-US" sz="1600" b="1" dirty="0" smtClean="0">
                          <a:latin typeface="Arial"/>
                          <a:cs typeface="Arial"/>
                        </a:rPr>
                        <a:t>accurate     (mean</a:t>
                      </a:r>
                      <a:r>
                        <a:rPr lang="en-US" sz="1600" b="1" baseline="0" dirty="0" smtClean="0">
                          <a:latin typeface="Arial"/>
                          <a:cs typeface="Arial"/>
                        </a:rPr>
                        <a:t> ± </a:t>
                      </a:r>
                      <a:r>
                        <a:rPr lang="en-US" sz="1600" b="1" baseline="0" dirty="0" err="1" smtClean="0">
                          <a:latin typeface="Arial"/>
                          <a:cs typeface="Arial"/>
                        </a:rPr>
                        <a:t>stdv</a:t>
                      </a:r>
                      <a:r>
                        <a:rPr lang="en-US" sz="1600" b="1" baseline="0" dirty="0" smtClean="0">
                          <a:latin typeface="Arial"/>
                          <a:cs typeface="Arial"/>
                        </a:rPr>
                        <a:t>)</a:t>
                      </a:r>
                      <a:endParaRPr lang="en-US" sz="1600" b="1" dirty="0">
                        <a:latin typeface="Arial"/>
                        <a:cs typeface="Arial"/>
                      </a:endParaRPr>
                    </a:p>
                  </a:txBody>
                  <a:tcPr anchor="b">
                    <a:solidFill>
                      <a:schemeClr val="bg1">
                        <a:lumMod val="85000"/>
                      </a:schemeClr>
                    </a:solidFill>
                  </a:tcPr>
                </a:tc>
                <a:tc>
                  <a:txBody>
                    <a:bodyPr/>
                    <a:lstStyle/>
                    <a:p>
                      <a:pPr algn="ctr"/>
                      <a:r>
                        <a:rPr lang="en-US" sz="1600" b="1" dirty="0" smtClean="0">
                          <a:latin typeface="Arial"/>
                          <a:cs typeface="Arial"/>
                        </a:rPr>
                        <a:t>Difference          (confidence</a:t>
                      </a:r>
                      <a:r>
                        <a:rPr lang="en-US" sz="1600" b="1" baseline="0" dirty="0" smtClean="0">
                          <a:latin typeface="Arial"/>
                          <a:cs typeface="Arial"/>
                        </a:rPr>
                        <a:t> level)</a:t>
                      </a:r>
                      <a:endParaRPr lang="en-US" sz="1600" b="1" dirty="0">
                        <a:latin typeface="Arial"/>
                        <a:cs typeface="Arial"/>
                      </a:endParaRPr>
                    </a:p>
                  </a:txBody>
                  <a:tcPr anchor="b">
                    <a:solidFill>
                      <a:schemeClr val="bg1">
                        <a:lumMod val="85000"/>
                      </a:schemeClr>
                    </a:solidFill>
                  </a:tcPr>
                </a:tc>
              </a:tr>
              <a:tr h="327791">
                <a:tc>
                  <a:txBody>
                    <a:bodyPr/>
                    <a:lstStyle/>
                    <a:p>
                      <a:pPr algn="ctr" fontAlgn="b"/>
                      <a:r>
                        <a:rPr lang="en-US" sz="1600" b="0" i="0" u="none" strike="noStrike" dirty="0" smtClean="0">
                          <a:solidFill>
                            <a:schemeClr val="tx1"/>
                          </a:solidFill>
                          <a:effectLst/>
                          <a:latin typeface="Arial"/>
                          <a:cs typeface="Arial"/>
                        </a:rPr>
                        <a:t>Mean </a:t>
                      </a:r>
                      <a:r>
                        <a:rPr lang="en-US" sz="1600" b="0" i="0" u="none" strike="noStrike" dirty="0" err="1" smtClean="0">
                          <a:solidFill>
                            <a:schemeClr val="tx1"/>
                          </a:solidFill>
                          <a:effectLst/>
                          <a:latin typeface="Arial"/>
                          <a:cs typeface="Arial"/>
                        </a:rPr>
                        <a:t>lat</a:t>
                      </a:r>
                      <a:r>
                        <a:rPr lang="en-US" sz="1600" b="0" i="0" u="none" strike="noStrike" dirty="0" smtClean="0">
                          <a:solidFill>
                            <a:schemeClr val="tx1"/>
                          </a:solidFill>
                          <a:effectLst/>
                          <a:latin typeface="Arial"/>
                          <a:cs typeface="Arial"/>
                        </a:rPr>
                        <a:t> (°N)</a:t>
                      </a:r>
                      <a:endParaRPr lang="en-US" sz="1600" b="0" i="0" u="none" strike="noStrike" dirty="0">
                        <a:solidFill>
                          <a:schemeClr val="tx1"/>
                        </a:solidFill>
                        <a:effectLst/>
                        <a:latin typeface="Arial"/>
                        <a:cs typeface="Arial"/>
                      </a:endParaRPr>
                    </a:p>
                  </a:txBody>
                  <a:tcPr marL="12700" marR="12700" marT="12700" marB="0" anchor="ctr"/>
                </a:tc>
                <a:tc>
                  <a:txBody>
                    <a:bodyPr/>
                    <a:lstStyle/>
                    <a:p>
                      <a:pPr algn="ctr"/>
                      <a:r>
                        <a:rPr lang="en-US" sz="1600" b="0" dirty="0" smtClean="0">
                          <a:solidFill>
                            <a:schemeClr val="tx1"/>
                          </a:solidFill>
                          <a:latin typeface="Arial"/>
                          <a:cs typeface="Arial"/>
                        </a:rPr>
                        <a:t>70.2</a:t>
                      </a:r>
                      <a:r>
                        <a:rPr lang="en-US" sz="1600" b="0" baseline="0" dirty="0" smtClean="0">
                          <a:solidFill>
                            <a:schemeClr val="tx1"/>
                          </a:solidFill>
                          <a:latin typeface="Arial"/>
                          <a:cs typeface="Arial"/>
                        </a:rPr>
                        <a:t> ± 0.3</a:t>
                      </a:r>
                      <a:endParaRPr lang="en-US" sz="1600" b="0" dirty="0">
                        <a:solidFill>
                          <a:schemeClr val="tx1"/>
                        </a:solidFill>
                        <a:latin typeface="Arial"/>
                        <a:cs typeface="Arial"/>
                      </a:endParaRPr>
                    </a:p>
                  </a:txBody>
                  <a:tcPr/>
                </a:tc>
                <a:tc>
                  <a:txBody>
                    <a:bodyPr/>
                    <a:lstStyle/>
                    <a:p>
                      <a:pPr algn="ctr"/>
                      <a:r>
                        <a:rPr lang="en-US" sz="1600" b="0" dirty="0" smtClean="0">
                          <a:solidFill>
                            <a:schemeClr val="tx1"/>
                          </a:solidFill>
                          <a:latin typeface="Arial"/>
                          <a:cs typeface="Arial"/>
                        </a:rPr>
                        <a:t>68.8 ± 0.7</a:t>
                      </a:r>
                      <a:endParaRPr lang="en-US" sz="1600" b="0" dirty="0">
                        <a:solidFill>
                          <a:schemeClr val="tx1"/>
                        </a:solidFill>
                        <a:latin typeface="Arial"/>
                        <a:cs typeface="Arial"/>
                      </a:endParaRPr>
                    </a:p>
                  </a:txBody>
                  <a:tcPr/>
                </a:tc>
                <a:tc>
                  <a:txBody>
                    <a:bodyPr/>
                    <a:lstStyle/>
                    <a:p>
                      <a:pPr algn="ctr" fontAlgn="b"/>
                      <a:r>
                        <a:rPr lang="en-US" sz="1600" b="0" i="0" u="none" strike="noStrike" dirty="0" smtClean="0">
                          <a:solidFill>
                            <a:schemeClr val="tx1"/>
                          </a:solidFill>
                          <a:effectLst/>
                          <a:latin typeface="Arial"/>
                          <a:cs typeface="Arial"/>
                        </a:rPr>
                        <a:t>+1.4 (99.9%)</a:t>
                      </a:r>
                      <a:endParaRPr lang="en-US" sz="1600" b="0" i="0" u="none" strike="noStrike" dirty="0">
                        <a:solidFill>
                          <a:schemeClr val="tx1"/>
                        </a:solidFill>
                        <a:effectLst/>
                        <a:latin typeface="Arial"/>
                        <a:cs typeface="Arial"/>
                      </a:endParaRPr>
                    </a:p>
                  </a:txBody>
                  <a:tcPr marL="12700" marR="12700" marT="12700" marB="0" anchor="ctr"/>
                </a:tc>
              </a:tr>
              <a:tr h="327791">
                <a:tc>
                  <a:txBody>
                    <a:bodyPr/>
                    <a:lstStyle/>
                    <a:p>
                      <a:pPr algn="ctr" fontAlgn="b"/>
                      <a:r>
                        <a:rPr lang="en-US" sz="1600" b="0" i="0" u="none" strike="noStrike" dirty="0" smtClean="0">
                          <a:solidFill>
                            <a:schemeClr val="tx1"/>
                          </a:solidFill>
                          <a:effectLst/>
                          <a:latin typeface="Arial"/>
                          <a:cs typeface="Arial"/>
                        </a:rPr>
                        <a:t>Mean </a:t>
                      </a:r>
                      <a:r>
                        <a:rPr lang="en-US" sz="1600" b="0" i="0" u="none" strike="noStrike" dirty="0" err="1" smtClean="0">
                          <a:solidFill>
                            <a:schemeClr val="tx1"/>
                          </a:solidFill>
                          <a:effectLst/>
                          <a:latin typeface="Arial"/>
                          <a:cs typeface="Arial"/>
                        </a:rPr>
                        <a:t>lon</a:t>
                      </a:r>
                      <a:r>
                        <a:rPr lang="en-US" sz="1600" b="0" i="0" u="none" strike="noStrike" dirty="0" smtClean="0">
                          <a:solidFill>
                            <a:schemeClr val="tx1"/>
                          </a:solidFill>
                          <a:effectLst/>
                          <a:latin typeface="Arial"/>
                          <a:cs typeface="Arial"/>
                        </a:rPr>
                        <a:t> (°E)</a:t>
                      </a:r>
                      <a:endParaRPr lang="en-US" sz="1600" b="0" i="0" u="none" strike="noStrike" dirty="0">
                        <a:solidFill>
                          <a:schemeClr val="tx1"/>
                        </a:solidFill>
                        <a:effectLst/>
                        <a:latin typeface="Arial"/>
                        <a:cs typeface="Arial"/>
                      </a:endParaRPr>
                    </a:p>
                  </a:txBody>
                  <a:tcPr marL="12700" marR="12700" marT="12700" marB="0" anchor="ctr"/>
                </a:tc>
                <a:tc>
                  <a:txBody>
                    <a:bodyPr/>
                    <a:lstStyle/>
                    <a:p>
                      <a:pPr algn="ctr"/>
                      <a:r>
                        <a:rPr lang="en-US" sz="1600" b="0" dirty="0" smtClean="0">
                          <a:solidFill>
                            <a:schemeClr val="tx1"/>
                          </a:solidFill>
                          <a:latin typeface="Arial"/>
                          <a:cs typeface="Arial"/>
                        </a:rPr>
                        <a:t>33.6 ± 1.7</a:t>
                      </a:r>
                      <a:endParaRPr lang="en-US" sz="1600" b="0" dirty="0">
                        <a:solidFill>
                          <a:schemeClr val="tx1"/>
                        </a:solidFill>
                        <a:latin typeface="Arial"/>
                        <a:cs typeface="Arial"/>
                      </a:endParaRPr>
                    </a:p>
                  </a:txBody>
                  <a:tcPr/>
                </a:tc>
                <a:tc>
                  <a:txBody>
                    <a:bodyPr/>
                    <a:lstStyle/>
                    <a:p>
                      <a:pPr algn="ctr"/>
                      <a:r>
                        <a:rPr lang="en-US" sz="1600" b="0" dirty="0" smtClean="0">
                          <a:solidFill>
                            <a:schemeClr val="tx1"/>
                          </a:solidFill>
                          <a:latin typeface="Arial"/>
                          <a:cs typeface="Arial"/>
                        </a:rPr>
                        <a:t>29.5 ± 4.6</a:t>
                      </a:r>
                      <a:endParaRPr lang="en-US" sz="1600" b="0" dirty="0">
                        <a:solidFill>
                          <a:schemeClr val="tx1"/>
                        </a:solidFill>
                        <a:latin typeface="Arial"/>
                        <a:cs typeface="Arial"/>
                      </a:endParaRPr>
                    </a:p>
                  </a:txBody>
                  <a:tcPr/>
                </a:tc>
                <a:tc>
                  <a:txBody>
                    <a:bodyPr/>
                    <a:lstStyle/>
                    <a:p>
                      <a:pPr algn="ctr" fontAlgn="b"/>
                      <a:r>
                        <a:rPr lang="en-US" sz="1600" b="0" i="0" u="none" strike="noStrike" dirty="0" smtClean="0">
                          <a:solidFill>
                            <a:schemeClr val="tx1"/>
                          </a:solidFill>
                          <a:effectLst/>
                          <a:latin typeface="Arial"/>
                          <a:cs typeface="Arial"/>
                        </a:rPr>
                        <a:t>+4.1</a:t>
                      </a:r>
                      <a:r>
                        <a:rPr lang="en-US" sz="1600" b="0" i="0" u="none" strike="noStrike" baseline="0" dirty="0" smtClean="0">
                          <a:solidFill>
                            <a:schemeClr val="tx1"/>
                          </a:solidFill>
                          <a:effectLst/>
                          <a:latin typeface="Arial"/>
                          <a:cs typeface="Arial"/>
                        </a:rPr>
                        <a:t> (96.6%)</a:t>
                      </a:r>
                      <a:endParaRPr lang="en-US" sz="1600" b="0" i="0" u="none" strike="noStrike" dirty="0">
                        <a:solidFill>
                          <a:schemeClr val="tx1"/>
                        </a:solidFill>
                        <a:effectLst/>
                        <a:latin typeface="Arial"/>
                        <a:cs typeface="Arial"/>
                      </a:endParaRPr>
                    </a:p>
                  </a:txBody>
                  <a:tcPr marL="12700" marR="12700" marT="12700" marB="0" anchor="ctr"/>
                </a:tc>
              </a:tr>
              <a:tr h="327791">
                <a:tc>
                  <a:txBody>
                    <a:bodyPr/>
                    <a:lstStyle/>
                    <a:p>
                      <a:pPr algn="ctr" fontAlgn="b"/>
                      <a:r>
                        <a:rPr lang="en-US" sz="1600" b="0" i="0" u="none" strike="noStrike" dirty="0" smtClean="0">
                          <a:solidFill>
                            <a:schemeClr val="tx1"/>
                          </a:solidFill>
                          <a:effectLst/>
                          <a:latin typeface="Arial"/>
                          <a:cs typeface="Arial"/>
                        </a:rPr>
                        <a:t>Max</a:t>
                      </a:r>
                      <a:r>
                        <a:rPr lang="en-US" sz="1600" b="0" i="0" u="none" strike="noStrike" baseline="0" dirty="0" smtClean="0">
                          <a:solidFill>
                            <a:schemeClr val="tx1"/>
                          </a:solidFill>
                          <a:effectLst/>
                          <a:latin typeface="Arial"/>
                          <a:cs typeface="Arial"/>
                        </a:rPr>
                        <a:t> 850-hPa ζ (10</a:t>
                      </a:r>
                      <a:r>
                        <a:rPr lang="en-US" sz="1600" b="0" i="0" u="none" strike="noStrike" baseline="30000" dirty="0" smtClean="0">
                          <a:solidFill>
                            <a:schemeClr val="tx1"/>
                          </a:solidFill>
                          <a:effectLst/>
                          <a:latin typeface="Arial"/>
                          <a:cs typeface="Arial"/>
                        </a:rPr>
                        <a:t>−5 </a:t>
                      </a:r>
                      <a:r>
                        <a:rPr lang="en-US" sz="1600" b="0" i="0" u="none" strike="noStrike" baseline="0" dirty="0" smtClean="0">
                          <a:solidFill>
                            <a:schemeClr val="tx1"/>
                          </a:solidFill>
                          <a:effectLst/>
                          <a:latin typeface="Arial"/>
                          <a:cs typeface="Arial"/>
                        </a:rPr>
                        <a:t>s</a:t>
                      </a:r>
                      <a:r>
                        <a:rPr lang="en-US" sz="1600" b="0" i="0" u="none" strike="noStrike" baseline="30000" dirty="0" smtClean="0">
                          <a:solidFill>
                            <a:schemeClr val="tx1"/>
                          </a:solidFill>
                          <a:effectLst/>
                          <a:latin typeface="Arial"/>
                          <a:cs typeface="Arial"/>
                        </a:rPr>
                        <a:t>−1</a:t>
                      </a:r>
                      <a:r>
                        <a:rPr lang="en-US" sz="1600" b="0" i="0" u="none" strike="noStrike" baseline="0" dirty="0" smtClean="0">
                          <a:solidFill>
                            <a:schemeClr val="tx1"/>
                          </a:solidFill>
                          <a:effectLst/>
                          <a:latin typeface="Arial"/>
                          <a:cs typeface="Arial"/>
                        </a:rPr>
                        <a:t>)</a:t>
                      </a:r>
                      <a:endParaRPr lang="en-US" sz="1600" b="0" i="0" u="none" strike="noStrike" dirty="0">
                        <a:solidFill>
                          <a:schemeClr val="tx1"/>
                        </a:solidFill>
                        <a:effectLst/>
                        <a:latin typeface="Arial"/>
                        <a:cs typeface="Arial"/>
                      </a:endParaRPr>
                    </a:p>
                  </a:txBody>
                  <a:tcPr marL="12700" marR="12700" marT="12700" marB="0" anchor="ctr"/>
                </a:tc>
                <a:tc>
                  <a:txBody>
                    <a:bodyPr/>
                    <a:lstStyle/>
                    <a:p>
                      <a:pPr algn="ctr"/>
                      <a:r>
                        <a:rPr lang="en-US" sz="1600" b="0" dirty="0" smtClean="0">
                          <a:solidFill>
                            <a:schemeClr val="tx1"/>
                          </a:solidFill>
                          <a:latin typeface="Arial"/>
                          <a:cs typeface="Arial"/>
                        </a:rPr>
                        <a:t>33.1 ± 4.9 </a:t>
                      </a:r>
                      <a:endParaRPr lang="en-US" sz="1600" b="0" dirty="0">
                        <a:solidFill>
                          <a:schemeClr val="tx1"/>
                        </a:solidFill>
                        <a:latin typeface="Arial"/>
                        <a:cs typeface="Arial"/>
                      </a:endParaRPr>
                    </a:p>
                  </a:txBody>
                  <a:tcPr/>
                </a:tc>
                <a:tc>
                  <a:txBody>
                    <a:bodyPr/>
                    <a:lstStyle/>
                    <a:p>
                      <a:pPr algn="ctr"/>
                      <a:r>
                        <a:rPr lang="en-US" sz="1600" b="0" dirty="0" smtClean="0">
                          <a:solidFill>
                            <a:schemeClr val="tx1"/>
                          </a:solidFill>
                          <a:latin typeface="Arial"/>
                          <a:cs typeface="Arial"/>
                        </a:rPr>
                        <a:t>23.2 ± 5.0</a:t>
                      </a:r>
                      <a:endParaRPr lang="en-US" sz="1600" b="0" dirty="0">
                        <a:solidFill>
                          <a:schemeClr val="tx1"/>
                        </a:solidFill>
                        <a:latin typeface="Arial"/>
                        <a:cs typeface="Arial"/>
                      </a:endParaRPr>
                    </a:p>
                  </a:txBody>
                  <a:tcPr/>
                </a:tc>
                <a:tc>
                  <a:txBody>
                    <a:bodyPr/>
                    <a:lstStyle/>
                    <a:p>
                      <a:pPr algn="ctr" fontAlgn="b"/>
                      <a:r>
                        <a:rPr lang="en-US" sz="1600" b="0" i="0" u="none" strike="noStrike" dirty="0" smtClean="0">
                          <a:solidFill>
                            <a:schemeClr val="tx1"/>
                          </a:solidFill>
                          <a:effectLst/>
                          <a:latin typeface="Arial"/>
                          <a:cs typeface="Arial"/>
                        </a:rPr>
                        <a:t>+9.9 (99.8%)</a:t>
                      </a:r>
                      <a:endParaRPr lang="en-US" sz="1600" b="0" i="0" u="none" strike="noStrike" dirty="0">
                        <a:solidFill>
                          <a:schemeClr val="tx1"/>
                        </a:solidFill>
                        <a:effectLst/>
                        <a:latin typeface="Arial"/>
                        <a:cs typeface="Arial"/>
                      </a:endParaRPr>
                    </a:p>
                  </a:txBody>
                  <a:tcPr marL="12700" marR="12700" marT="12700" marB="0" anchor="ctr"/>
                </a:tc>
              </a:tr>
              <a:tr h="327791">
                <a:tc>
                  <a:txBody>
                    <a:bodyPr/>
                    <a:lstStyle/>
                    <a:p>
                      <a:pPr algn="ctr" fontAlgn="b"/>
                      <a:r>
                        <a:rPr lang="en-US" sz="1600" b="0" i="0" u="none" strike="noStrike" dirty="0" smtClean="0">
                          <a:solidFill>
                            <a:schemeClr val="tx1"/>
                          </a:solidFill>
                          <a:effectLst/>
                          <a:latin typeface="Arial"/>
                          <a:cs typeface="Arial"/>
                        </a:rPr>
                        <a:t>Min</a:t>
                      </a:r>
                      <a:r>
                        <a:rPr lang="en-US" sz="1600" b="0" i="0" u="none" strike="noStrike" baseline="0" dirty="0" smtClean="0">
                          <a:solidFill>
                            <a:schemeClr val="tx1"/>
                          </a:solidFill>
                          <a:effectLst/>
                          <a:latin typeface="Arial"/>
                          <a:cs typeface="Arial"/>
                        </a:rPr>
                        <a:t> SLP at max ζ (hPa)</a:t>
                      </a:r>
                      <a:endParaRPr lang="en-US" sz="1600" b="0" i="0" u="none" strike="noStrike" dirty="0">
                        <a:solidFill>
                          <a:schemeClr val="tx1"/>
                        </a:solidFill>
                        <a:effectLst/>
                        <a:latin typeface="Arial"/>
                        <a:cs typeface="Arial"/>
                      </a:endParaRPr>
                    </a:p>
                  </a:txBody>
                  <a:tcPr marL="12700" marR="12700" marT="12700" marB="0" anchor="ctr"/>
                </a:tc>
                <a:tc>
                  <a:txBody>
                    <a:bodyPr/>
                    <a:lstStyle/>
                    <a:p>
                      <a:pPr algn="ctr"/>
                      <a:r>
                        <a:rPr lang="en-US" sz="1600" b="0" dirty="0" smtClean="0">
                          <a:solidFill>
                            <a:schemeClr val="tx1"/>
                          </a:solidFill>
                          <a:latin typeface="Arial"/>
                          <a:cs typeface="Arial"/>
                        </a:rPr>
                        <a:t>1003.6</a:t>
                      </a:r>
                      <a:r>
                        <a:rPr lang="en-US" sz="1600" b="0" baseline="0" dirty="0" smtClean="0">
                          <a:solidFill>
                            <a:schemeClr val="tx1"/>
                          </a:solidFill>
                          <a:latin typeface="Arial"/>
                          <a:cs typeface="Arial"/>
                        </a:rPr>
                        <a:t> ± 2.6</a:t>
                      </a:r>
                      <a:endParaRPr lang="en-US" sz="1600" b="0" dirty="0">
                        <a:solidFill>
                          <a:schemeClr val="tx1"/>
                        </a:solidFill>
                        <a:latin typeface="Arial"/>
                        <a:cs typeface="Arial"/>
                      </a:endParaRPr>
                    </a:p>
                  </a:txBody>
                  <a:tcPr/>
                </a:tc>
                <a:tc>
                  <a:txBody>
                    <a:bodyPr/>
                    <a:lstStyle/>
                    <a:p>
                      <a:pPr algn="ctr"/>
                      <a:r>
                        <a:rPr lang="en-US" sz="1600" b="0" dirty="0" smtClean="0">
                          <a:solidFill>
                            <a:schemeClr val="tx1"/>
                          </a:solidFill>
                          <a:latin typeface="Arial"/>
                          <a:cs typeface="Arial"/>
                        </a:rPr>
                        <a:t>1009.1 ± 3.4</a:t>
                      </a:r>
                    </a:p>
                  </a:txBody>
                  <a:tcPr/>
                </a:tc>
                <a:tc>
                  <a:txBody>
                    <a:bodyPr/>
                    <a:lstStyle/>
                    <a:p>
                      <a:pPr algn="ctr" fontAlgn="b"/>
                      <a:r>
                        <a:rPr lang="en-US" sz="1600" b="0" i="0" u="none" strike="noStrike" dirty="0" smtClean="0">
                          <a:solidFill>
                            <a:schemeClr val="tx1"/>
                          </a:solidFill>
                          <a:effectLst/>
                          <a:latin typeface="Arial"/>
                          <a:cs typeface="Arial"/>
                        </a:rPr>
                        <a:t>-5.5 (99.7%)</a:t>
                      </a:r>
                      <a:endParaRPr lang="en-US" sz="1600" b="0" i="0" u="none" strike="noStrike" dirty="0">
                        <a:solidFill>
                          <a:schemeClr val="tx1"/>
                        </a:solidFill>
                        <a:effectLst/>
                        <a:latin typeface="Arial"/>
                        <a:cs typeface="Arial"/>
                      </a:endParaRPr>
                    </a:p>
                  </a:txBody>
                  <a:tcPr marL="12700" marR="12700" marT="12700" marB="0" anchor="ctr"/>
                </a:tc>
              </a:tr>
            </a:tbl>
          </a:graphicData>
        </a:graphic>
      </p:graphicFrame>
      <p:sp>
        <p:nvSpPr>
          <p:cNvPr id="17" name="Rectangle 16"/>
          <p:cNvSpPr/>
          <p:nvPr/>
        </p:nvSpPr>
        <p:spPr>
          <a:xfrm>
            <a:off x="80295" y="6465858"/>
            <a:ext cx="8966222" cy="345337"/>
          </a:xfrm>
          <a:prstGeom prst="rect">
            <a:avLst/>
          </a:prstGeom>
          <a:noFill/>
          <a:ln w="381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575117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pd_DT_theta_init_09_Feb_2011_1200_1800_10_Feb_2011_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090" y="742220"/>
            <a:ext cx="3971779" cy="3017520"/>
          </a:xfrm>
          <a:prstGeom prst="rect">
            <a:avLst/>
          </a:prstGeom>
          <a:ln w="9525">
            <a:solidFill>
              <a:schemeClr val="tx1"/>
            </a:solidFill>
          </a:ln>
        </p:spPr>
      </p:pic>
      <p:pic>
        <p:nvPicPr>
          <p:cNvPr id="7" name="Picture 6" descr="compd_t850_init_09_Feb_2011_1200_1800_10_Feb_2011_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6381" y="3823022"/>
            <a:ext cx="3971778" cy="3017520"/>
          </a:xfrm>
          <a:prstGeom prst="rect">
            <a:avLst/>
          </a:prstGeom>
          <a:ln w="9525">
            <a:solidFill>
              <a:schemeClr val="tx1"/>
            </a:solidFill>
          </a:ln>
        </p:spPr>
      </p:pic>
      <p:pic>
        <p:nvPicPr>
          <p:cNvPr id="4" name="Picture 3" descr="compd_thick_init_09_Feb_2011_1200_1800_10_Feb_2011_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513" y="3818582"/>
            <a:ext cx="3971778" cy="3017520"/>
          </a:xfrm>
          <a:prstGeom prst="rect">
            <a:avLst/>
          </a:prstGeom>
          <a:ln w="9525">
            <a:solidFill>
              <a:schemeClr val="tx1"/>
            </a:solidFill>
          </a:ln>
        </p:spPr>
      </p:pic>
      <p:pic>
        <p:nvPicPr>
          <p:cNvPr id="3" name="Picture 2" descr="compd_g500_init_09_Feb_2011_1200_1800_10_Feb_2011_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6381" y="742220"/>
            <a:ext cx="3971778" cy="3017520"/>
          </a:xfrm>
          <a:prstGeom prst="rect">
            <a:avLst/>
          </a:prstGeom>
          <a:ln w="9525">
            <a:solidFill>
              <a:schemeClr val="tx1"/>
            </a:solidFill>
          </a:ln>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Composite Differences</a:t>
            </a:r>
            <a:endParaRPr lang="en-US" sz="2800" b="1" dirty="0">
              <a:solidFill>
                <a:srgbClr val="FF0000"/>
              </a:solidFill>
              <a:latin typeface="Arial" panose="020B0604020202020204" pitchFamily="34" charset="0"/>
              <a:cs typeface="Arial" panose="020B0604020202020204" pitchFamily="34" charset="0"/>
            </a:endParaRPr>
          </a:p>
        </p:txBody>
      </p:sp>
      <p:grpSp>
        <p:nvGrpSpPr>
          <p:cNvPr id="43" name="Group 42"/>
          <p:cNvGrpSpPr/>
          <p:nvPr/>
        </p:nvGrpSpPr>
        <p:grpSpPr>
          <a:xfrm>
            <a:off x="8403971" y="743248"/>
            <a:ext cx="571203" cy="6092854"/>
            <a:chOff x="8261647" y="743248"/>
            <a:chExt cx="571203" cy="6092854"/>
          </a:xfrm>
        </p:grpSpPr>
        <p:pic>
          <p:nvPicPr>
            <p:cNvPr id="20" name="Picture 19" descr="compd_t700_init_09_Feb_2011_1200_7.png"/>
            <p:cNvPicPr>
              <a:picLocks/>
            </p:cNvPicPr>
            <p:nvPr/>
          </p:nvPicPr>
          <p:blipFill rotWithShape="1">
            <a:blip r:embed="rId7">
              <a:extLst>
                <a:ext uri="{28A0092B-C50C-407E-A947-70E740481C1C}">
                  <a14:useLocalDpi xmlns:a14="http://schemas.microsoft.com/office/drawing/2010/main" val="0"/>
                </a:ext>
              </a:extLst>
            </a:blip>
            <a:srcRect l="593" t="94723" r="500" b="2453"/>
            <a:stretch/>
          </p:blipFill>
          <p:spPr>
            <a:xfrm rot="16200000">
              <a:off x="5297516" y="3707379"/>
              <a:ext cx="6092854" cy="164592"/>
            </a:xfrm>
            <a:prstGeom prst="rect">
              <a:avLst/>
            </a:prstGeom>
          </p:spPr>
        </p:pic>
        <p:sp>
          <p:nvSpPr>
            <p:cNvPr id="26" name="TextBox 25"/>
            <p:cNvSpPr txBox="1"/>
            <p:nvPr/>
          </p:nvSpPr>
          <p:spPr>
            <a:xfrm>
              <a:off x="8464338" y="4043111"/>
              <a:ext cx="368511" cy="169277"/>
            </a:xfrm>
            <a:prstGeom prst="rect">
              <a:avLst/>
            </a:prstGeom>
            <a:noFill/>
          </p:spPr>
          <p:txBody>
            <a:bodyPr wrap="square" lIns="0" tIns="0" rIns="0" bIns="0" rtlCol="0">
              <a:spAutoFit/>
            </a:bodyPr>
            <a:lstStyle/>
            <a:p>
              <a:r>
                <a:rPr lang="en-US" sz="1100" dirty="0" smtClean="0">
                  <a:latin typeface="Arial"/>
                  <a:cs typeface="Arial"/>
                </a:rPr>
                <a:t>-0.25</a:t>
              </a:r>
              <a:endParaRPr lang="en-US" sz="1100" dirty="0">
                <a:latin typeface="Arial"/>
                <a:cs typeface="Arial"/>
              </a:endParaRPr>
            </a:p>
          </p:txBody>
        </p:sp>
        <p:sp>
          <p:nvSpPr>
            <p:cNvPr id="27" name="TextBox 26"/>
            <p:cNvSpPr txBox="1"/>
            <p:nvPr/>
          </p:nvSpPr>
          <p:spPr>
            <a:xfrm>
              <a:off x="8464339" y="3708543"/>
              <a:ext cx="300556" cy="169277"/>
            </a:xfrm>
            <a:prstGeom prst="rect">
              <a:avLst/>
            </a:prstGeom>
            <a:noFill/>
          </p:spPr>
          <p:txBody>
            <a:bodyPr wrap="square" lIns="0" tIns="0" rIns="0" bIns="0" rtlCol="0">
              <a:spAutoFit/>
            </a:bodyPr>
            <a:lstStyle/>
            <a:p>
              <a:r>
                <a:rPr lang="en-US" sz="1100" dirty="0" smtClean="0">
                  <a:latin typeface="Arial"/>
                  <a:cs typeface="Arial"/>
                </a:rPr>
                <a:t>0</a:t>
              </a:r>
              <a:endParaRPr lang="en-US" sz="1100" dirty="0">
                <a:latin typeface="Arial"/>
                <a:cs typeface="Arial"/>
              </a:endParaRPr>
            </a:p>
          </p:txBody>
        </p:sp>
        <p:sp>
          <p:nvSpPr>
            <p:cNvPr id="28" name="TextBox 27"/>
            <p:cNvSpPr txBox="1"/>
            <p:nvPr/>
          </p:nvSpPr>
          <p:spPr>
            <a:xfrm>
              <a:off x="8464339" y="3374921"/>
              <a:ext cx="300556" cy="169277"/>
            </a:xfrm>
            <a:prstGeom prst="rect">
              <a:avLst/>
            </a:prstGeom>
            <a:noFill/>
          </p:spPr>
          <p:txBody>
            <a:bodyPr wrap="square" lIns="0" tIns="0" rIns="0" bIns="0" rtlCol="0">
              <a:spAutoFit/>
            </a:bodyPr>
            <a:lstStyle/>
            <a:p>
              <a:r>
                <a:rPr lang="en-US" sz="1100" dirty="0" smtClean="0">
                  <a:latin typeface="Arial"/>
                  <a:cs typeface="Arial"/>
                </a:rPr>
                <a:t>0.25</a:t>
              </a:r>
              <a:endParaRPr lang="en-US" sz="1100" dirty="0">
                <a:latin typeface="Arial"/>
                <a:cs typeface="Arial"/>
              </a:endParaRPr>
            </a:p>
          </p:txBody>
        </p:sp>
        <p:sp>
          <p:nvSpPr>
            <p:cNvPr id="29" name="TextBox 28"/>
            <p:cNvSpPr txBox="1"/>
            <p:nvPr/>
          </p:nvSpPr>
          <p:spPr>
            <a:xfrm>
              <a:off x="8464339" y="3031655"/>
              <a:ext cx="300556" cy="169277"/>
            </a:xfrm>
            <a:prstGeom prst="rect">
              <a:avLst/>
            </a:prstGeom>
            <a:noFill/>
          </p:spPr>
          <p:txBody>
            <a:bodyPr wrap="square" lIns="0" tIns="0" rIns="0" bIns="0" rtlCol="0">
              <a:spAutoFit/>
            </a:bodyPr>
            <a:lstStyle/>
            <a:p>
              <a:r>
                <a:rPr lang="en-US" sz="1100" dirty="0" smtClean="0">
                  <a:latin typeface="Arial"/>
                  <a:cs typeface="Arial"/>
                </a:rPr>
                <a:t>0.5</a:t>
              </a:r>
              <a:endParaRPr lang="en-US" sz="1100" dirty="0">
                <a:latin typeface="Arial"/>
                <a:cs typeface="Arial"/>
              </a:endParaRPr>
            </a:p>
          </p:txBody>
        </p:sp>
        <p:sp>
          <p:nvSpPr>
            <p:cNvPr id="30" name="TextBox 29"/>
            <p:cNvSpPr txBox="1"/>
            <p:nvPr/>
          </p:nvSpPr>
          <p:spPr>
            <a:xfrm>
              <a:off x="8464339" y="2700404"/>
              <a:ext cx="300556" cy="161583"/>
            </a:xfrm>
            <a:prstGeom prst="rect">
              <a:avLst/>
            </a:prstGeom>
            <a:noFill/>
          </p:spPr>
          <p:txBody>
            <a:bodyPr wrap="square" lIns="0" tIns="0" rIns="0" bIns="0" rtlCol="0">
              <a:spAutoFit/>
            </a:bodyPr>
            <a:lstStyle/>
            <a:p>
              <a:r>
                <a:rPr lang="en-US" sz="1050" dirty="0" smtClean="0">
                  <a:latin typeface="Arial"/>
                  <a:cs typeface="Arial"/>
                </a:rPr>
                <a:t>0.75</a:t>
              </a:r>
              <a:endParaRPr lang="en-US" sz="1050" dirty="0">
                <a:latin typeface="Arial"/>
                <a:cs typeface="Arial"/>
              </a:endParaRPr>
            </a:p>
          </p:txBody>
        </p:sp>
        <p:sp>
          <p:nvSpPr>
            <p:cNvPr id="31" name="TextBox 30"/>
            <p:cNvSpPr txBox="1"/>
            <p:nvPr/>
          </p:nvSpPr>
          <p:spPr>
            <a:xfrm>
              <a:off x="8464339" y="2356119"/>
              <a:ext cx="300556" cy="169277"/>
            </a:xfrm>
            <a:prstGeom prst="rect">
              <a:avLst/>
            </a:prstGeom>
            <a:noFill/>
          </p:spPr>
          <p:txBody>
            <a:bodyPr wrap="square" lIns="0" tIns="0" rIns="0" bIns="0" rtlCol="0">
              <a:spAutoFit/>
            </a:bodyPr>
            <a:lstStyle/>
            <a:p>
              <a:r>
                <a:rPr lang="en-US" sz="1100" dirty="0">
                  <a:latin typeface="Arial"/>
                  <a:cs typeface="Arial"/>
                </a:rPr>
                <a:t>1</a:t>
              </a:r>
            </a:p>
          </p:txBody>
        </p:sp>
        <p:sp>
          <p:nvSpPr>
            <p:cNvPr id="32" name="TextBox 31"/>
            <p:cNvSpPr txBox="1"/>
            <p:nvPr/>
          </p:nvSpPr>
          <p:spPr>
            <a:xfrm>
              <a:off x="8464339" y="2012370"/>
              <a:ext cx="300556" cy="169277"/>
            </a:xfrm>
            <a:prstGeom prst="rect">
              <a:avLst/>
            </a:prstGeom>
            <a:noFill/>
          </p:spPr>
          <p:txBody>
            <a:bodyPr wrap="square" lIns="0" tIns="0" rIns="0" bIns="0" rtlCol="0">
              <a:spAutoFit/>
            </a:bodyPr>
            <a:lstStyle/>
            <a:p>
              <a:r>
                <a:rPr lang="en-US" sz="1100" dirty="0" smtClean="0">
                  <a:latin typeface="Arial"/>
                  <a:cs typeface="Arial"/>
                </a:rPr>
                <a:t>1.25</a:t>
              </a:r>
              <a:endParaRPr lang="en-US" sz="1100" dirty="0">
                <a:latin typeface="Arial"/>
                <a:cs typeface="Arial"/>
              </a:endParaRPr>
            </a:p>
          </p:txBody>
        </p:sp>
        <p:sp>
          <p:nvSpPr>
            <p:cNvPr id="33" name="TextBox 32"/>
            <p:cNvSpPr txBox="1"/>
            <p:nvPr/>
          </p:nvSpPr>
          <p:spPr>
            <a:xfrm>
              <a:off x="8464339" y="1680138"/>
              <a:ext cx="300556" cy="169277"/>
            </a:xfrm>
            <a:prstGeom prst="rect">
              <a:avLst/>
            </a:prstGeom>
            <a:noFill/>
          </p:spPr>
          <p:txBody>
            <a:bodyPr wrap="square" lIns="0" tIns="0" rIns="0" bIns="0" rtlCol="0">
              <a:spAutoFit/>
            </a:bodyPr>
            <a:lstStyle/>
            <a:p>
              <a:r>
                <a:rPr lang="en-US" sz="1100" dirty="0" smtClean="0">
                  <a:latin typeface="Arial"/>
                  <a:cs typeface="Arial"/>
                </a:rPr>
                <a:t>1.5</a:t>
              </a:r>
              <a:endParaRPr lang="en-US" sz="1100" dirty="0">
                <a:latin typeface="Arial"/>
                <a:cs typeface="Arial"/>
              </a:endParaRPr>
            </a:p>
          </p:txBody>
        </p:sp>
        <p:sp>
          <p:nvSpPr>
            <p:cNvPr id="34" name="TextBox 33"/>
            <p:cNvSpPr txBox="1"/>
            <p:nvPr/>
          </p:nvSpPr>
          <p:spPr>
            <a:xfrm>
              <a:off x="8464339" y="1343973"/>
              <a:ext cx="300556" cy="169277"/>
            </a:xfrm>
            <a:prstGeom prst="rect">
              <a:avLst/>
            </a:prstGeom>
            <a:noFill/>
          </p:spPr>
          <p:txBody>
            <a:bodyPr wrap="square" lIns="0" tIns="0" rIns="0" bIns="0" rtlCol="0">
              <a:spAutoFit/>
            </a:bodyPr>
            <a:lstStyle/>
            <a:p>
              <a:r>
                <a:rPr lang="en-US" sz="1100" dirty="0" smtClean="0">
                  <a:latin typeface="Arial"/>
                  <a:cs typeface="Arial"/>
                </a:rPr>
                <a:t>1.75</a:t>
              </a:r>
              <a:endParaRPr lang="en-US" sz="1100" dirty="0">
                <a:latin typeface="Arial"/>
                <a:cs typeface="Arial"/>
              </a:endParaRPr>
            </a:p>
          </p:txBody>
        </p:sp>
        <p:sp>
          <p:nvSpPr>
            <p:cNvPr id="35" name="TextBox 34"/>
            <p:cNvSpPr txBox="1"/>
            <p:nvPr/>
          </p:nvSpPr>
          <p:spPr>
            <a:xfrm>
              <a:off x="8464339" y="1008035"/>
              <a:ext cx="300556" cy="169277"/>
            </a:xfrm>
            <a:prstGeom prst="rect">
              <a:avLst/>
            </a:prstGeom>
            <a:noFill/>
          </p:spPr>
          <p:txBody>
            <a:bodyPr wrap="square" lIns="0" tIns="0" rIns="0" bIns="0" rtlCol="0">
              <a:spAutoFit/>
            </a:bodyPr>
            <a:lstStyle/>
            <a:p>
              <a:r>
                <a:rPr lang="en-US" sz="1100" dirty="0" smtClean="0">
                  <a:latin typeface="Arial"/>
                  <a:cs typeface="Arial"/>
                </a:rPr>
                <a:t>2</a:t>
              </a:r>
              <a:endParaRPr lang="en-US" sz="1100" dirty="0">
                <a:latin typeface="Arial"/>
                <a:cs typeface="Arial"/>
              </a:endParaRPr>
            </a:p>
          </p:txBody>
        </p:sp>
        <p:sp>
          <p:nvSpPr>
            <p:cNvPr id="36" name="TextBox 35"/>
            <p:cNvSpPr txBox="1"/>
            <p:nvPr/>
          </p:nvSpPr>
          <p:spPr>
            <a:xfrm>
              <a:off x="8464339" y="4387575"/>
              <a:ext cx="368511" cy="169277"/>
            </a:xfrm>
            <a:prstGeom prst="rect">
              <a:avLst/>
            </a:prstGeom>
            <a:noFill/>
          </p:spPr>
          <p:txBody>
            <a:bodyPr wrap="square" lIns="0" tIns="0" rIns="0" bIns="0" rtlCol="0">
              <a:spAutoFit/>
            </a:bodyPr>
            <a:lstStyle/>
            <a:p>
              <a:r>
                <a:rPr lang="en-US" sz="1100" dirty="0" smtClean="0">
                  <a:latin typeface="Arial"/>
                  <a:cs typeface="Arial"/>
                </a:rPr>
                <a:t>-0.5</a:t>
              </a:r>
              <a:endParaRPr lang="en-US" sz="1100" dirty="0">
                <a:latin typeface="Arial"/>
                <a:cs typeface="Arial"/>
              </a:endParaRPr>
            </a:p>
          </p:txBody>
        </p:sp>
        <p:sp>
          <p:nvSpPr>
            <p:cNvPr id="37" name="TextBox 36"/>
            <p:cNvSpPr txBox="1"/>
            <p:nvPr/>
          </p:nvSpPr>
          <p:spPr>
            <a:xfrm>
              <a:off x="8464339" y="4725127"/>
              <a:ext cx="368511" cy="169277"/>
            </a:xfrm>
            <a:prstGeom prst="rect">
              <a:avLst/>
            </a:prstGeom>
            <a:noFill/>
          </p:spPr>
          <p:txBody>
            <a:bodyPr wrap="square" lIns="0" tIns="0" rIns="0" bIns="0" rtlCol="0">
              <a:spAutoFit/>
            </a:bodyPr>
            <a:lstStyle/>
            <a:p>
              <a:r>
                <a:rPr lang="en-US" sz="1100" dirty="0" smtClean="0">
                  <a:latin typeface="Arial"/>
                  <a:cs typeface="Arial"/>
                </a:rPr>
                <a:t>-0.75</a:t>
              </a:r>
              <a:endParaRPr lang="en-US" sz="1100" dirty="0">
                <a:latin typeface="Arial"/>
                <a:cs typeface="Arial"/>
              </a:endParaRPr>
            </a:p>
          </p:txBody>
        </p:sp>
        <p:sp>
          <p:nvSpPr>
            <p:cNvPr id="38" name="TextBox 37"/>
            <p:cNvSpPr txBox="1"/>
            <p:nvPr/>
          </p:nvSpPr>
          <p:spPr>
            <a:xfrm>
              <a:off x="8464338" y="5063850"/>
              <a:ext cx="368511" cy="169277"/>
            </a:xfrm>
            <a:prstGeom prst="rect">
              <a:avLst/>
            </a:prstGeom>
            <a:noFill/>
          </p:spPr>
          <p:txBody>
            <a:bodyPr wrap="square" lIns="0" tIns="0" rIns="0" bIns="0" rtlCol="0">
              <a:spAutoFit/>
            </a:bodyPr>
            <a:lstStyle/>
            <a:p>
              <a:r>
                <a:rPr lang="en-US" sz="1100" dirty="0" smtClean="0">
                  <a:latin typeface="Arial"/>
                  <a:cs typeface="Arial"/>
                </a:rPr>
                <a:t>-1</a:t>
              </a:r>
              <a:endParaRPr lang="en-US" sz="1100" dirty="0">
                <a:latin typeface="Arial"/>
                <a:cs typeface="Arial"/>
              </a:endParaRPr>
            </a:p>
          </p:txBody>
        </p:sp>
        <p:sp>
          <p:nvSpPr>
            <p:cNvPr id="39" name="TextBox 38"/>
            <p:cNvSpPr txBox="1"/>
            <p:nvPr/>
          </p:nvSpPr>
          <p:spPr>
            <a:xfrm>
              <a:off x="8464339" y="5400400"/>
              <a:ext cx="368511" cy="169277"/>
            </a:xfrm>
            <a:prstGeom prst="rect">
              <a:avLst/>
            </a:prstGeom>
            <a:noFill/>
          </p:spPr>
          <p:txBody>
            <a:bodyPr wrap="square" lIns="0" tIns="0" rIns="0" bIns="0" rtlCol="0">
              <a:spAutoFit/>
            </a:bodyPr>
            <a:lstStyle/>
            <a:p>
              <a:r>
                <a:rPr lang="en-US" sz="1100" dirty="0" smtClean="0">
                  <a:latin typeface="Arial"/>
                  <a:cs typeface="Arial"/>
                </a:rPr>
                <a:t>-1.25</a:t>
              </a:r>
              <a:endParaRPr lang="en-US" sz="1100" dirty="0">
                <a:latin typeface="Arial"/>
                <a:cs typeface="Arial"/>
              </a:endParaRPr>
            </a:p>
          </p:txBody>
        </p:sp>
        <p:sp>
          <p:nvSpPr>
            <p:cNvPr id="40" name="TextBox 39"/>
            <p:cNvSpPr txBox="1"/>
            <p:nvPr/>
          </p:nvSpPr>
          <p:spPr>
            <a:xfrm>
              <a:off x="8464339" y="5741854"/>
              <a:ext cx="368511" cy="169277"/>
            </a:xfrm>
            <a:prstGeom prst="rect">
              <a:avLst/>
            </a:prstGeom>
            <a:noFill/>
          </p:spPr>
          <p:txBody>
            <a:bodyPr wrap="square" lIns="0" tIns="0" rIns="0" bIns="0" rtlCol="0">
              <a:spAutoFit/>
            </a:bodyPr>
            <a:lstStyle/>
            <a:p>
              <a:r>
                <a:rPr lang="en-US" sz="1100" dirty="0" smtClean="0">
                  <a:latin typeface="Arial"/>
                  <a:cs typeface="Arial"/>
                </a:rPr>
                <a:t>-1.5</a:t>
              </a:r>
              <a:endParaRPr lang="en-US" sz="1100" dirty="0">
                <a:latin typeface="Arial"/>
                <a:cs typeface="Arial"/>
              </a:endParaRPr>
            </a:p>
          </p:txBody>
        </p:sp>
        <p:sp>
          <p:nvSpPr>
            <p:cNvPr id="41" name="TextBox 40"/>
            <p:cNvSpPr txBox="1"/>
            <p:nvPr/>
          </p:nvSpPr>
          <p:spPr>
            <a:xfrm>
              <a:off x="8464339" y="6075512"/>
              <a:ext cx="368511" cy="169277"/>
            </a:xfrm>
            <a:prstGeom prst="rect">
              <a:avLst/>
            </a:prstGeom>
            <a:noFill/>
          </p:spPr>
          <p:txBody>
            <a:bodyPr wrap="square" lIns="0" tIns="0" rIns="0" bIns="0" rtlCol="0">
              <a:spAutoFit/>
            </a:bodyPr>
            <a:lstStyle/>
            <a:p>
              <a:r>
                <a:rPr lang="en-US" sz="1100" dirty="0" smtClean="0">
                  <a:latin typeface="Arial"/>
                  <a:cs typeface="Arial"/>
                </a:rPr>
                <a:t>-1.75</a:t>
              </a:r>
              <a:endParaRPr lang="en-US" sz="1100" dirty="0">
                <a:latin typeface="Arial"/>
                <a:cs typeface="Arial"/>
              </a:endParaRPr>
            </a:p>
          </p:txBody>
        </p:sp>
        <p:sp>
          <p:nvSpPr>
            <p:cNvPr id="42" name="TextBox 41"/>
            <p:cNvSpPr txBox="1"/>
            <p:nvPr/>
          </p:nvSpPr>
          <p:spPr>
            <a:xfrm>
              <a:off x="8464338" y="6412062"/>
              <a:ext cx="368511" cy="169277"/>
            </a:xfrm>
            <a:prstGeom prst="rect">
              <a:avLst/>
            </a:prstGeom>
            <a:noFill/>
          </p:spPr>
          <p:txBody>
            <a:bodyPr wrap="square" lIns="0" tIns="0" rIns="0" bIns="0" rtlCol="0">
              <a:spAutoFit/>
            </a:bodyPr>
            <a:lstStyle/>
            <a:p>
              <a:r>
                <a:rPr lang="en-US" sz="1100" dirty="0" smtClean="0">
                  <a:latin typeface="Arial"/>
                  <a:cs typeface="Arial"/>
                </a:rPr>
                <a:t>-2</a:t>
              </a:r>
              <a:endParaRPr lang="en-US" sz="1100" dirty="0">
                <a:latin typeface="Arial"/>
                <a:cs typeface="Arial"/>
              </a:endParaRPr>
            </a:p>
          </p:txBody>
        </p:sp>
      </p:grpSp>
      <p:sp>
        <p:nvSpPr>
          <p:cNvPr id="44" name="TextBox 43"/>
          <p:cNvSpPr txBox="1"/>
          <p:nvPr/>
        </p:nvSpPr>
        <p:spPr>
          <a:xfrm>
            <a:off x="244513" y="742220"/>
            <a:ext cx="937829" cy="261610"/>
          </a:xfrm>
          <a:prstGeom prst="rect">
            <a:avLst/>
          </a:prstGeom>
          <a:solidFill>
            <a:schemeClr val="bg1"/>
          </a:solidFill>
          <a:ln w="9525">
            <a:solidFill>
              <a:schemeClr val="tx1"/>
            </a:solidFill>
          </a:ln>
        </p:spPr>
        <p:txBody>
          <a:bodyPr wrap="square" lIns="91440" tIns="0" rIns="0" bIns="45720" rtlCol="0" anchor="ctr">
            <a:spAutoFit/>
          </a:bodyPr>
          <a:lstStyle/>
          <a:p>
            <a:r>
              <a:rPr lang="en-US" sz="1400" dirty="0" smtClean="0">
                <a:latin typeface="Arial"/>
                <a:cs typeface="Arial"/>
              </a:rPr>
              <a:t>DT </a:t>
            </a:r>
            <a:r>
              <a:rPr lang="en-US" sz="1400" dirty="0" err="1" smtClean="0">
                <a:latin typeface="Arial"/>
                <a:cs typeface="Arial"/>
              </a:rPr>
              <a:t>θ</a:t>
            </a:r>
            <a:r>
              <a:rPr lang="en-US" sz="1400" dirty="0" smtClean="0">
                <a:latin typeface="Arial"/>
                <a:cs typeface="Arial"/>
              </a:rPr>
              <a:t> (K) </a:t>
            </a:r>
            <a:endParaRPr lang="en-US" sz="1400" dirty="0">
              <a:latin typeface="Arial"/>
              <a:cs typeface="Arial"/>
            </a:endParaRPr>
          </a:p>
        </p:txBody>
      </p:sp>
      <p:sp>
        <p:nvSpPr>
          <p:cNvPr id="45" name="TextBox 44"/>
          <p:cNvSpPr txBox="1"/>
          <p:nvPr/>
        </p:nvSpPr>
        <p:spPr>
          <a:xfrm>
            <a:off x="4266381" y="743354"/>
            <a:ext cx="1524910" cy="261610"/>
          </a:xfrm>
          <a:prstGeom prst="rect">
            <a:avLst/>
          </a:prstGeom>
          <a:solidFill>
            <a:schemeClr val="bg1"/>
          </a:solidFill>
          <a:ln w="9525">
            <a:solidFill>
              <a:schemeClr val="tx1"/>
            </a:solidFill>
          </a:ln>
        </p:spPr>
        <p:txBody>
          <a:bodyPr wrap="square" lIns="91440" tIns="0" rIns="0" bIns="45720" rtlCol="0" anchor="ctr">
            <a:spAutoFit/>
          </a:bodyPr>
          <a:lstStyle/>
          <a:p>
            <a:r>
              <a:rPr lang="en-US" sz="1400" dirty="0" smtClean="0">
                <a:latin typeface="Arial"/>
                <a:cs typeface="Arial"/>
              </a:rPr>
              <a:t>500-hPa Z (dam)</a:t>
            </a:r>
            <a:endParaRPr lang="en-US" sz="1400" dirty="0">
              <a:latin typeface="Arial"/>
              <a:cs typeface="Arial"/>
            </a:endParaRPr>
          </a:p>
        </p:txBody>
      </p:sp>
      <p:sp>
        <p:nvSpPr>
          <p:cNvPr id="46" name="TextBox 45"/>
          <p:cNvSpPr txBox="1"/>
          <p:nvPr/>
        </p:nvSpPr>
        <p:spPr>
          <a:xfrm>
            <a:off x="243091" y="3823022"/>
            <a:ext cx="2787977" cy="261610"/>
          </a:xfrm>
          <a:prstGeom prst="rect">
            <a:avLst/>
          </a:prstGeom>
          <a:solidFill>
            <a:schemeClr val="bg1"/>
          </a:solidFill>
          <a:ln w="9525">
            <a:solidFill>
              <a:schemeClr val="tx1"/>
            </a:solidFill>
          </a:ln>
        </p:spPr>
        <p:txBody>
          <a:bodyPr wrap="square" lIns="91440" tIns="0" rIns="0" bIns="45720" rtlCol="0" anchor="ctr">
            <a:spAutoFit/>
          </a:bodyPr>
          <a:lstStyle/>
          <a:p>
            <a:r>
              <a:rPr lang="en-US" sz="1400" dirty="0" smtClean="0">
                <a:latin typeface="Arial"/>
                <a:cs typeface="Arial"/>
              </a:rPr>
              <a:t>1000–500-hPa thickness (dam)</a:t>
            </a:r>
            <a:endParaRPr lang="en-US" sz="1400" dirty="0">
              <a:latin typeface="Arial"/>
              <a:cs typeface="Arial"/>
            </a:endParaRPr>
          </a:p>
        </p:txBody>
      </p:sp>
      <p:sp>
        <p:nvSpPr>
          <p:cNvPr id="47" name="TextBox 46"/>
          <p:cNvSpPr txBox="1"/>
          <p:nvPr/>
        </p:nvSpPr>
        <p:spPr>
          <a:xfrm>
            <a:off x="4266381" y="3819847"/>
            <a:ext cx="2121039" cy="261610"/>
          </a:xfrm>
          <a:prstGeom prst="rect">
            <a:avLst/>
          </a:prstGeom>
          <a:solidFill>
            <a:schemeClr val="bg1"/>
          </a:solidFill>
          <a:ln w="9525">
            <a:solidFill>
              <a:schemeClr val="tx1"/>
            </a:solidFill>
          </a:ln>
        </p:spPr>
        <p:txBody>
          <a:bodyPr wrap="square" lIns="91440" tIns="0" rIns="0" bIns="45720" rtlCol="0" anchor="ctr">
            <a:spAutoFit/>
          </a:bodyPr>
          <a:lstStyle/>
          <a:p>
            <a:r>
              <a:rPr lang="en-US" sz="1400" dirty="0" smtClean="0">
                <a:latin typeface="Arial"/>
                <a:cs typeface="Arial"/>
              </a:rPr>
              <a:t>850-hPa temperature (K)</a:t>
            </a:r>
            <a:endParaRPr lang="en-US" sz="1400" dirty="0">
              <a:latin typeface="Arial"/>
              <a:cs typeface="Arial"/>
            </a:endParaRPr>
          </a:p>
        </p:txBody>
      </p:sp>
      <p:sp>
        <p:nvSpPr>
          <p:cNvPr id="48" name="Title 1"/>
          <p:cNvSpPr txBox="1">
            <a:spLocks/>
          </p:cNvSpPr>
          <p:nvPr/>
        </p:nvSpPr>
        <p:spPr>
          <a:xfrm>
            <a:off x="4740320" y="-13048"/>
            <a:ext cx="4304461" cy="7222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 (30 h)</a:t>
            </a:r>
            <a:endParaRPr lang="en-US" sz="2400" dirty="0">
              <a:latin typeface="Arial" panose="020B0604020202020204" pitchFamily="34" charset="0"/>
              <a:cs typeface="Arial" panose="020B0604020202020204" pitchFamily="34" charset="0"/>
            </a:endParaRPr>
          </a:p>
        </p:txBody>
      </p:sp>
      <p:grpSp>
        <p:nvGrpSpPr>
          <p:cNvPr id="12" name="Group 11"/>
          <p:cNvGrpSpPr/>
          <p:nvPr/>
        </p:nvGrpSpPr>
        <p:grpSpPr>
          <a:xfrm>
            <a:off x="3457715" y="6430822"/>
            <a:ext cx="1689475" cy="434879"/>
            <a:chOff x="3929095" y="3324861"/>
            <a:chExt cx="1689475" cy="434879"/>
          </a:xfrm>
        </p:grpSpPr>
        <p:sp>
          <p:nvSpPr>
            <p:cNvPr id="51" name="Rectangle 50"/>
            <p:cNvSpPr/>
            <p:nvPr/>
          </p:nvSpPr>
          <p:spPr>
            <a:xfrm>
              <a:off x="3929095" y="3376485"/>
              <a:ext cx="1500155" cy="357315"/>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4058198" y="3324861"/>
              <a:ext cx="1560372" cy="276999"/>
            </a:xfrm>
            <a:prstGeom prst="rect">
              <a:avLst/>
            </a:prstGeom>
            <a:noFill/>
          </p:spPr>
          <p:txBody>
            <a:bodyPr wrap="square" rtlCol="0">
              <a:spAutoFit/>
            </a:bodyPr>
            <a:lstStyle/>
            <a:p>
              <a:r>
                <a:rPr lang="en-US" sz="1200" dirty="0" smtClean="0">
                  <a:latin typeface="Arial"/>
                  <a:cs typeface="Arial"/>
                </a:rPr>
                <a:t>Most accurate PL</a:t>
              </a:r>
              <a:endParaRPr lang="en-US" sz="1200" dirty="0">
                <a:latin typeface="Arial"/>
                <a:cs typeface="Arial"/>
              </a:endParaRPr>
            </a:p>
          </p:txBody>
        </p:sp>
        <p:sp>
          <p:nvSpPr>
            <p:cNvPr id="53" name="Oval 52"/>
            <p:cNvSpPr>
              <a:spLocks noChangeAspect="1"/>
            </p:cNvSpPr>
            <p:nvPr/>
          </p:nvSpPr>
          <p:spPr>
            <a:xfrm>
              <a:off x="3982309" y="3422710"/>
              <a:ext cx="109728" cy="109728"/>
            </a:xfrm>
            <a:prstGeom prst="ellipse">
              <a:avLst/>
            </a:prstGeom>
            <a:solidFill>
              <a:srgbClr val="22C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a:spLocks noChangeAspect="1"/>
            </p:cNvSpPr>
            <p:nvPr/>
          </p:nvSpPr>
          <p:spPr>
            <a:xfrm>
              <a:off x="3982309" y="3587810"/>
              <a:ext cx="109728" cy="109728"/>
            </a:xfrm>
            <a:prstGeom prst="ellipse">
              <a:avLst/>
            </a:prstGeom>
            <a:solidFill>
              <a:srgbClr val="FB8487"/>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a:off x="4058198" y="3482741"/>
              <a:ext cx="1560372" cy="276999"/>
            </a:xfrm>
            <a:prstGeom prst="rect">
              <a:avLst/>
            </a:prstGeom>
            <a:noFill/>
          </p:spPr>
          <p:txBody>
            <a:bodyPr wrap="square" rtlCol="0">
              <a:spAutoFit/>
            </a:bodyPr>
            <a:lstStyle/>
            <a:p>
              <a:r>
                <a:rPr lang="en-US" sz="1200" dirty="0" smtClean="0">
                  <a:latin typeface="Arial"/>
                  <a:cs typeface="Arial"/>
                </a:rPr>
                <a:t>Least accurate PL</a:t>
              </a:r>
              <a:endParaRPr lang="en-US" sz="1200" dirty="0">
                <a:latin typeface="Arial"/>
                <a:cs typeface="Arial"/>
              </a:endParaRPr>
            </a:p>
          </p:txBody>
        </p:sp>
      </p:grpSp>
      <p:sp>
        <p:nvSpPr>
          <p:cNvPr id="56" name="Rectangle 55"/>
          <p:cNvSpPr/>
          <p:nvPr/>
        </p:nvSpPr>
        <p:spPr>
          <a:xfrm>
            <a:off x="6955372" y="803540"/>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57" name="Rectangle 56"/>
          <p:cNvSpPr/>
          <p:nvPr/>
        </p:nvSpPr>
        <p:spPr>
          <a:xfrm>
            <a:off x="5059606" y="179692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58" name="Rectangle 57"/>
          <p:cNvSpPr/>
          <p:nvPr/>
        </p:nvSpPr>
        <p:spPr>
          <a:xfrm>
            <a:off x="815317" y="1827517"/>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59" name="Straight Arrow Connector 58"/>
          <p:cNvCxnSpPr/>
          <p:nvPr/>
        </p:nvCxnSpPr>
        <p:spPr>
          <a:xfrm>
            <a:off x="2031679" y="2182301"/>
            <a:ext cx="536747" cy="1"/>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0" name="Oval 59"/>
          <p:cNvSpPr/>
          <p:nvPr/>
        </p:nvSpPr>
        <p:spPr>
          <a:xfrm rot="20270326">
            <a:off x="5946100" y="4531611"/>
            <a:ext cx="494647" cy="1359483"/>
          </a:xfrm>
          <a:prstGeom prst="ellipse">
            <a:avLst/>
          </a:prstGeom>
          <a:noFill/>
          <a:ln w="635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rot="20270326">
            <a:off x="1916507" y="4531611"/>
            <a:ext cx="494647" cy="1359483"/>
          </a:xfrm>
          <a:prstGeom prst="ellipse">
            <a:avLst/>
          </a:prstGeom>
          <a:noFill/>
          <a:ln w="635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1570691"/>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pd_thick_init_09_Feb_2011_1200_0000_11_Feb_2011_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091" y="3818582"/>
            <a:ext cx="3971778" cy="3017520"/>
          </a:xfrm>
          <a:prstGeom prst="rect">
            <a:avLst/>
          </a:prstGeom>
          <a:ln w="9525">
            <a:solidFill>
              <a:schemeClr val="tx1"/>
            </a:solidFill>
          </a:ln>
        </p:spPr>
      </p:pic>
      <p:pic>
        <p:nvPicPr>
          <p:cNvPr id="16" name="Picture 15" descr="compd_t850_init_09_Feb_2011_1200_0000_11_Feb_2011_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6381" y="3823022"/>
            <a:ext cx="3971778" cy="3017520"/>
          </a:xfrm>
          <a:prstGeom prst="rect">
            <a:avLst/>
          </a:prstGeom>
          <a:ln w="9525">
            <a:solidFill>
              <a:schemeClr val="tx1"/>
            </a:solidFill>
          </a:ln>
        </p:spPr>
      </p:pic>
      <p:pic>
        <p:nvPicPr>
          <p:cNvPr id="13" name="Picture 12" descr="compd_g500_init_09_Feb_2011_1200_0000_11_Feb_2011_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6381" y="743354"/>
            <a:ext cx="3971778" cy="3017520"/>
          </a:xfrm>
          <a:prstGeom prst="rect">
            <a:avLst/>
          </a:prstGeom>
          <a:ln w="9525">
            <a:solidFill>
              <a:schemeClr val="tx1"/>
            </a:solidFill>
          </a:ln>
        </p:spPr>
      </p:pic>
      <p:pic>
        <p:nvPicPr>
          <p:cNvPr id="11" name="Picture 10" descr="compd_DT_theta_init_09_Feb_2011_1200_0000_11_Feb_2011_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091" y="743354"/>
            <a:ext cx="3971778" cy="3017520"/>
          </a:xfrm>
          <a:prstGeom prst="rect">
            <a:avLst/>
          </a:prstGeom>
          <a:ln w="9525">
            <a:solidFill>
              <a:schemeClr val="tx1"/>
            </a:solidFill>
          </a:ln>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Composite Differences</a:t>
            </a:r>
            <a:endParaRPr lang="en-US" sz="2800" b="1" dirty="0">
              <a:solidFill>
                <a:srgbClr val="FF0000"/>
              </a:solidFill>
              <a:latin typeface="Arial" panose="020B0604020202020204" pitchFamily="34" charset="0"/>
              <a:cs typeface="Arial" panose="020B0604020202020204" pitchFamily="34" charset="0"/>
            </a:endParaRPr>
          </a:p>
        </p:txBody>
      </p:sp>
      <p:grpSp>
        <p:nvGrpSpPr>
          <p:cNvPr id="43" name="Group 42"/>
          <p:cNvGrpSpPr/>
          <p:nvPr/>
        </p:nvGrpSpPr>
        <p:grpSpPr>
          <a:xfrm>
            <a:off x="8403971" y="743248"/>
            <a:ext cx="571203" cy="6092854"/>
            <a:chOff x="8261647" y="743248"/>
            <a:chExt cx="571203" cy="6092854"/>
          </a:xfrm>
        </p:grpSpPr>
        <p:pic>
          <p:nvPicPr>
            <p:cNvPr id="20" name="Picture 19" descr="compd_t700_init_09_Feb_2011_1200_7.png"/>
            <p:cNvPicPr>
              <a:picLocks/>
            </p:cNvPicPr>
            <p:nvPr/>
          </p:nvPicPr>
          <p:blipFill rotWithShape="1">
            <a:blip r:embed="rId7">
              <a:extLst>
                <a:ext uri="{28A0092B-C50C-407E-A947-70E740481C1C}">
                  <a14:useLocalDpi xmlns:a14="http://schemas.microsoft.com/office/drawing/2010/main" val="0"/>
                </a:ext>
              </a:extLst>
            </a:blip>
            <a:srcRect l="593" t="94723" r="500" b="2453"/>
            <a:stretch/>
          </p:blipFill>
          <p:spPr>
            <a:xfrm rot="16200000">
              <a:off x="5297516" y="3707379"/>
              <a:ext cx="6092854" cy="164592"/>
            </a:xfrm>
            <a:prstGeom prst="rect">
              <a:avLst/>
            </a:prstGeom>
          </p:spPr>
        </p:pic>
        <p:sp>
          <p:nvSpPr>
            <p:cNvPr id="26" name="TextBox 25"/>
            <p:cNvSpPr txBox="1"/>
            <p:nvPr/>
          </p:nvSpPr>
          <p:spPr>
            <a:xfrm>
              <a:off x="8464338" y="4043111"/>
              <a:ext cx="368511" cy="169277"/>
            </a:xfrm>
            <a:prstGeom prst="rect">
              <a:avLst/>
            </a:prstGeom>
            <a:noFill/>
          </p:spPr>
          <p:txBody>
            <a:bodyPr wrap="square" lIns="0" tIns="0" rIns="0" bIns="0" rtlCol="0">
              <a:spAutoFit/>
            </a:bodyPr>
            <a:lstStyle/>
            <a:p>
              <a:r>
                <a:rPr lang="en-US" sz="1100" dirty="0" smtClean="0">
                  <a:latin typeface="Arial"/>
                  <a:cs typeface="Arial"/>
                </a:rPr>
                <a:t>-0.25</a:t>
              </a:r>
              <a:endParaRPr lang="en-US" sz="1100" dirty="0">
                <a:latin typeface="Arial"/>
                <a:cs typeface="Arial"/>
              </a:endParaRPr>
            </a:p>
          </p:txBody>
        </p:sp>
        <p:sp>
          <p:nvSpPr>
            <p:cNvPr id="27" name="TextBox 26"/>
            <p:cNvSpPr txBox="1"/>
            <p:nvPr/>
          </p:nvSpPr>
          <p:spPr>
            <a:xfrm>
              <a:off x="8464339" y="3708543"/>
              <a:ext cx="300556" cy="169277"/>
            </a:xfrm>
            <a:prstGeom prst="rect">
              <a:avLst/>
            </a:prstGeom>
            <a:noFill/>
          </p:spPr>
          <p:txBody>
            <a:bodyPr wrap="square" lIns="0" tIns="0" rIns="0" bIns="0" rtlCol="0">
              <a:spAutoFit/>
            </a:bodyPr>
            <a:lstStyle/>
            <a:p>
              <a:r>
                <a:rPr lang="en-US" sz="1100" dirty="0" smtClean="0">
                  <a:latin typeface="Arial"/>
                  <a:cs typeface="Arial"/>
                </a:rPr>
                <a:t>0</a:t>
              </a:r>
              <a:endParaRPr lang="en-US" sz="1100" dirty="0">
                <a:latin typeface="Arial"/>
                <a:cs typeface="Arial"/>
              </a:endParaRPr>
            </a:p>
          </p:txBody>
        </p:sp>
        <p:sp>
          <p:nvSpPr>
            <p:cNvPr id="28" name="TextBox 27"/>
            <p:cNvSpPr txBox="1"/>
            <p:nvPr/>
          </p:nvSpPr>
          <p:spPr>
            <a:xfrm>
              <a:off x="8464339" y="3374921"/>
              <a:ext cx="300556" cy="169277"/>
            </a:xfrm>
            <a:prstGeom prst="rect">
              <a:avLst/>
            </a:prstGeom>
            <a:noFill/>
          </p:spPr>
          <p:txBody>
            <a:bodyPr wrap="square" lIns="0" tIns="0" rIns="0" bIns="0" rtlCol="0">
              <a:spAutoFit/>
            </a:bodyPr>
            <a:lstStyle/>
            <a:p>
              <a:r>
                <a:rPr lang="en-US" sz="1100" dirty="0" smtClean="0">
                  <a:latin typeface="Arial"/>
                  <a:cs typeface="Arial"/>
                </a:rPr>
                <a:t>0.25</a:t>
              </a:r>
              <a:endParaRPr lang="en-US" sz="1100" dirty="0">
                <a:latin typeface="Arial"/>
                <a:cs typeface="Arial"/>
              </a:endParaRPr>
            </a:p>
          </p:txBody>
        </p:sp>
        <p:sp>
          <p:nvSpPr>
            <p:cNvPr id="29" name="TextBox 28"/>
            <p:cNvSpPr txBox="1"/>
            <p:nvPr/>
          </p:nvSpPr>
          <p:spPr>
            <a:xfrm>
              <a:off x="8464339" y="3031655"/>
              <a:ext cx="300556" cy="169277"/>
            </a:xfrm>
            <a:prstGeom prst="rect">
              <a:avLst/>
            </a:prstGeom>
            <a:noFill/>
          </p:spPr>
          <p:txBody>
            <a:bodyPr wrap="square" lIns="0" tIns="0" rIns="0" bIns="0" rtlCol="0">
              <a:spAutoFit/>
            </a:bodyPr>
            <a:lstStyle/>
            <a:p>
              <a:r>
                <a:rPr lang="en-US" sz="1100" dirty="0" smtClean="0">
                  <a:latin typeface="Arial"/>
                  <a:cs typeface="Arial"/>
                </a:rPr>
                <a:t>0.5</a:t>
              </a:r>
              <a:endParaRPr lang="en-US" sz="1100" dirty="0">
                <a:latin typeface="Arial"/>
                <a:cs typeface="Arial"/>
              </a:endParaRPr>
            </a:p>
          </p:txBody>
        </p:sp>
        <p:sp>
          <p:nvSpPr>
            <p:cNvPr id="30" name="TextBox 29"/>
            <p:cNvSpPr txBox="1"/>
            <p:nvPr/>
          </p:nvSpPr>
          <p:spPr>
            <a:xfrm>
              <a:off x="8464339" y="2700404"/>
              <a:ext cx="300556" cy="161583"/>
            </a:xfrm>
            <a:prstGeom prst="rect">
              <a:avLst/>
            </a:prstGeom>
            <a:noFill/>
          </p:spPr>
          <p:txBody>
            <a:bodyPr wrap="square" lIns="0" tIns="0" rIns="0" bIns="0" rtlCol="0">
              <a:spAutoFit/>
            </a:bodyPr>
            <a:lstStyle/>
            <a:p>
              <a:r>
                <a:rPr lang="en-US" sz="1050" dirty="0" smtClean="0">
                  <a:latin typeface="Arial"/>
                  <a:cs typeface="Arial"/>
                </a:rPr>
                <a:t>0.75</a:t>
              </a:r>
              <a:endParaRPr lang="en-US" sz="1050" dirty="0">
                <a:latin typeface="Arial"/>
                <a:cs typeface="Arial"/>
              </a:endParaRPr>
            </a:p>
          </p:txBody>
        </p:sp>
        <p:sp>
          <p:nvSpPr>
            <p:cNvPr id="31" name="TextBox 30"/>
            <p:cNvSpPr txBox="1"/>
            <p:nvPr/>
          </p:nvSpPr>
          <p:spPr>
            <a:xfrm>
              <a:off x="8464339" y="2356119"/>
              <a:ext cx="300556" cy="169277"/>
            </a:xfrm>
            <a:prstGeom prst="rect">
              <a:avLst/>
            </a:prstGeom>
            <a:noFill/>
          </p:spPr>
          <p:txBody>
            <a:bodyPr wrap="square" lIns="0" tIns="0" rIns="0" bIns="0" rtlCol="0">
              <a:spAutoFit/>
            </a:bodyPr>
            <a:lstStyle/>
            <a:p>
              <a:r>
                <a:rPr lang="en-US" sz="1100" dirty="0">
                  <a:latin typeface="Arial"/>
                  <a:cs typeface="Arial"/>
                </a:rPr>
                <a:t>1</a:t>
              </a:r>
            </a:p>
          </p:txBody>
        </p:sp>
        <p:sp>
          <p:nvSpPr>
            <p:cNvPr id="32" name="TextBox 31"/>
            <p:cNvSpPr txBox="1"/>
            <p:nvPr/>
          </p:nvSpPr>
          <p:spPr>
            <a:xfrm>
              <a:off x="8464339" y="2012370"/>
              <a:ext cx="300556" cy="169277"/>
            </a:xfrm>
            <a:prstGeom prst="rect">
              <a:avLst/>
            </a:prstGeom>
            <a:noFill/>
          </p:spPr>
          <p:txBody>
            <a:bodyPr wrap="square" lIns="0" tIns="0" rIns="0" bIns="0" rtlCol="0">
              <a:spAutoFit/>
            </a:bodyPr>
            <a:lstStyle/>
            <a:p>
              <a:r>
                <a:rPr lang="en-US" sz="1100" dirty="0" smtClean="0">
                  <a:latin typeface="Arial"/>
                  <a:cs typeface="Arial"/>
                </a:rPr>
                <a:t>1.25</a:t>
              </a:r>
              <a:endParaRPr lang="en-US" sz="1100" dirty="0">
                <a:latin typeface="Arial"/>
                <a:cs typeface="Arial"/>
              </a:endParaRPr>
            </a:p>
          </p:txBody>
        </p:sp>
        <p:sp>
          <p:nvSpPr>
            <p:cNvPr id="33" name="TextBox 32"/>
            <p:cNvSpPr txBox="1"/>
            <p:nvPr/>
          </p:nvSpPr>
          <p:spPr>
            <a:xfrm>
              <a:off x="8464339" y="1680138"/>
              <a:ext cx="300556" cy="169277"/>
            </a:xfrm>
            <a:prstGeom prst="rect">
              <a:avLst/>
            </a:prstGeom>
            <a:noFill/>
          </p:spPr>
          <p:txBody>
            <a:bodyPr wrap="square" lIns="0" tIns="0" rIns="0" bIns="0" rtlCol="0">
              <a:spAutoFit/>
            </a:bodyPr>
            <a:lstStyle/>
            <a:p>
              <a:r>
                <a:rPr lang="en-US" sz="1100" dirty="0" smtClean="0">
                  <a:latin typeface="Arial"/>
                  <a:cs typeface="Arial"/>
                </a:rPr>
                <a:t>1.5</a:t>
              </a:r>
              <a:endParaRPr lang="en-US" sz="1100" dirty="0">
                <a:latin typeface="Arial"/>
                <a:cs typeface="Arial"/>
              </a:endParaRPr>
            </a:p>
          </p:txBody>
        </p:sp>
        <p:sp>
          <p:nvSpPr>
            <p:cNvPr id="34" name="TextBox 33"/>
            <p:cNvSpPr txBox="1"/>
            <p:nvPr/>
          </p:nvSpPr>
          <p:spPr>
            <a:xfrm>
              <a:off x="8464339" y="1343973"/>
              <a:ext cx="300556" cy="169277"/>
            </a:xfrm>
            <a:prstGeom prst="rect">
              <a:avLst/>
            </a:prstGeom>
            <a:noFill/>
          </p:spPr>
          <p:txBody>
            <a:bodyPr wrap="square" lIns="0" tIns="0" rIns="0" bIns="0" rtlCol="0">
              <a:spAutoFit/>
            </a:bodyPr>
            <a:lstStyle/>
            <a:p>
              <a:r>
                <a:rPr lang="en-US" sz="1100" dirty="0" smtClean="0">
                  <a:latin typeface="Arial"/>
                  <a:cs typeface="Arial"/>
                </a:rPr>
                <a:t>1.75</a:t>
              </a:r>
              <a:endParaRPr lang="en-US" sz="1100" dirty="0">
                <a:latin typeface="Arial"/>
                <a:cs typeface="Arial"/>
              </a:endParaRPr>
            </a:p>
          </p:txBody>
        </p:sp>
        <p:sp>
          <p:nvSpPr>
            <p:cNvPr id="35" name="TextBox 34"/>
            <p:cNvSpPr txBox="1"/>
            <p:nvPr/>
          </p:nvSpPr>
          <p:spPr>
            <a:xfrm>
              <a:off x="8464339" y="1008035"/>
              <a:ext cx="300556" cy="169277"/>
            </a:xfrm>
            <a:prstGeom prst="rect">
              <a:avLst/>
            </a:prstGeom>
            <a:noFill/>
          </p:spPr>
          <p:txBody>
            <a:bodyPr wrap="square" lIns="0" tIns="0" rIns="0" bIns="0" rtlCol="0">
              <a:spAutoFit/>
            </a:bodyPr>
            <a:lstStyle/>
            <a:p>
              <a:r>
                <a:rPr lang="en-US" sz="1100" dirty="0" smtClean="0">
                  <a:latin typeface="Arial"/>
                  <a:cs typeface="Arial"/>
                </a:rPr>
                <a:t>2</a:t>
              </a:r>
              <a:endParaRPr lang="en-US" sz="1100" dirty="0">
                <a:latin typeface="Arial"/>
                <a:cs typeface="Arial"/>
              </a:endParaRPr>
            </a:p>
          </p:txBody>
        </p:sp>
        <p:sp>
          <p:nvSpPr>
            <p:cNvPr id="36" name="TextBox 35"/>
            <p:cNvSpPr txBox="1"/>
            <p:nvPr/>
          </p:nvSpPr>
          <p:spPr>
            <a:xfrm>
              <a:off x="8464339" y="4387575"/>
              <a:ext cx="368511" cy="169277"/>
            </a:xfrm>
            <a:prstGeom prst="rect">
              <a:avLst/>
            </a:prstGeom>
            <a:noFill/>
          </p:spPr>
          <p:txBody>
            <a:bodyPr wrap="square" lIns="0" tIns="0" rIns="0" bIns="0" rtlCol="0">
              <a:spAutoFit/>
            </a:bodyPr>
            <a:lstStyle/>
            <a:p>
              <a:r>
                <a:rPr lang="en-US" sz="1100" dirty="0" smtClean="0">
                  <a:latin typeface="Arial"/>
                  <a:cs typeface="Arial"/>
                </a:rPr>
                <a:t>-0.5</a:t>
              </a:r>
              <a:endParaRPr lang="en-US" sz="1100" dirty="0">
                <a:latin typeface="Arial"/>
                <a:cs typeface="Arial"/>
              </a:endParaRPr>
            </a:p>
          </p:txBody>
        </p:sp>
        <p:sp>
          <p:nvSpPr>
            <p:cNvPr id="37" name="TextBox 36"/>
            <p:cNvSpPr txBox="1"/>
            <p:nvPr/>
          </p:nvSpPr>
          <p:spPr>
            <a:xfrm>
              <a:off x="8464339" y="4725127"/>
              <a:ext cx="368511" cy="169277"/>
            </a:xfrm>
            <a:prstGeom prst="rect">
              <a:avLst/>
            </a:prstGeom>
            <a:noFill/>
          </p:spPr>
          <p:txBody>
            <a:bodyPr wrap="square" lIns="0" tIns="0" rIns="0" bIns="0" rtlCol="0">
              <a:spAutoFit/>
            </a:bodyPr>
            <a:lstStyle/>
            <a:p>
              <a:r>
                <a:rPr lang="en-US" sz="1100" dirty="0" smtClean="0">
                  <a:latin typeface="Arial"/>
                  <a:cs typeface="Arial"/>
                </a:rPr>
                <a:t>-0.75</a:t>
              </a:r>
              <a:endParaRPr lang="en-US" sz="1100" dirty="0">
                <a:latin typeface="Arial"/>
                <a:cs typeface="Arial"/>
              </a:endParaRPr>
            </a:p>
          </p:txBody>
        </p:sp>
        <p:sp>
          <p:nvSpPr>
            <p:cNvPr id="38" name="TextBox 37"/>
            <p:cNvSpPr txBox="1"/>
            <p:nvPr/>
          </p:nvSpPr>
          <p:spPr>
            <a:xfrm>
              <a:off x="8464338" y="5063850"/>
              <a:ext cx="368511" cy="169277"/>
            </a:xfrm>
            <a:prstGeom prst="rect">
              <a:avLst/>
            </a:prstGeom>
            <a:noFill/>
          </p:spPr>
          <p:txBody>
            <a:bodyPr wrap="square" lIns="0" tIns="0" rIns="0" bIns="0" rtlCol="0">
              <a:spAutoFit/>
            </a:bodyPr>
            <a:lstStyle/>
            <a:p>
              <a:r>
                <a:rPr lang="en-US" sz="1100" dirty="0" smtClean="0">
                  <a:latin typeface="Arial"/>
                  <a:cs typeface="Arial"/>
                </a:rPr>
                <a:t>-1</a:t>
              </a:r>
              <a:endParaRPr lang="en-US" sz="1100" dirty="0">
                <a:latin typeface="Arial"/>
                <a:cs typeface="Arial"/>
              </a:endParaRPr>
            </a:p>
          </p:txBody>
        </p:sp>
        <p:sp>
          <p:nvSpPr>
            <p:cNvPr id="39" name="TextBox 38"/>
            <p:cNvSpPr txBox="1"/>
            <p:nvPr/>
          </p:nvSpPr>
          <p:spPr>
            <a:xfrm>
              <a:off x="8464339" y="5400400"/>
              <a:ext cx="368511" cy="169277"/>
            </a:xfrm>
            <a:prstGeom prst="rect">
              <a:avLst/>
            </a:prstGeom>
            <a:noFill/>
          </p:spPr>
          <p:txBody>
            <a:bodyPr wrap="square" lIns="0" tIns="0" rIns="0" bIns="0" rtlCol="0">
              <a:spAutoFit/>
            </a:bodyPr>
            <a:lstStyle/>
            <a:p>
              <a:r>
                <a:rPr lang="en-US" sz="1100" dirty="0" smtClean="0">
                  <a:latin typeface="Arial"/>
                  <a:cs typeface="Arial"/>
                </a:rPr>
                <a:t>-1.25</a:t>
              </a:r>
              <a:endParaRPr lang="en-US" sz="1100" dirty="0">
                <a:latin typeface="Arial"/>
                <a:cs typeface="Arial"/>
              </a:endParaRPr>
            </a:p>
          </p:txBody>
        </p:sp>
        <p:sp>
          <p:nvSpPr>
            <p:cNvPr id="40" name="TextBox 39"/>
            <p:cNvSpPr txBox="1"/>
            <p:nvPr/>
          </p:nvSpPr>
          <p:spPr>
            <a:xfrm>
              <a:off x="8464339" y="5741854"/>
              <a:ext cx="368511" cy="169277"/>
            </a:xfrm>
            <a:prstGeom prst="rect">
              <a:avLst/>
            </a:prstGeom>
            <a:noFill/>
          </p:spPr>
          <p:txBody>
            <a:bodyPr wrap="square" lIns="0" tIns="0" rIns="0" bIns="0" rtlCol="0">
              <a:spAutoFit/>
            </a:bodyPr>
            <a:lstStyle/>
            <a:p>
              <a:r>
                <a:rPr lang="en-US" sz="1100" dirty="0" smtClean="0">
                  <a:latin typeface="Arial"/>
                  <a:cs typeface="Arial"/>
                </a:rPr>
                <a:t>-1.5</a:t>
              </a:r>
              <a:endParaRPr lang="en-US" sz="1100" dirty="0">
                <a:latin typeface="Arial"/>
                <a:cs typeface="Arial"/>
              </a:endParaRPr>
            </a:p>
          </p:txBody>
        </p:sp>
        <p:sp>
          <p:nvSpPr>
            <p:cNvPr id="41" name="TextBox 40"/>
            <p:cNvSpPr txBox="1"/>
            <p:nvPr/>
          </p:nvSpPr>
          <p:spPr>
            <a:xfrm>
              <a:off x="8464339" y="6075512"/>
              <a:ext cx="368511" cy="169277"/>
            </a:xfrm>
            <a:prstGeom prst="rect">
              <a:avLst/>
            </a:prstGeom>
            <a:noFill/>
          </p:spPr>
          <p:txBody>
            <a:bodyPr wrap="square" lIns="0" tIns="0" rIns="0" bIns="0" rtlCol="0">
              <a:spAutoFit/>
            </a:bodyPr>
            <a:lstStyle/>
            <a:p>
              <a:r>
                <a:rPr lang="en-US" sz="1100" dirty="0" smtClean="0">
                  <a:latin typeface="Arial"/>
                  <a:cs typeface="Arial"/>
                </a:rPr>
                <a:t>-1.75</a:t>
              </a:r>
              <a:endParaRPr lang="en-US" sz="1100" dirty="0">
                <a:latin typeface="Arial"/>
                <a:cs typeface="Arial"/>
              </a:endParaRPr>
            </a:p>
          </p:txBody>
        </p:sp>
        <p:sp>
          <p:nvSpPr>
            <p:cNvPr id="42" name="TextBox 41"/>
            <p:cNvSpPr txBox="1"/>
            <p:nvPr/>
          </p:nvSpPr>
          <p:spPr>
            <a:xfrm>
              <a:off x="8464338" y="6412062"/>
              <a:ext cx="368511" cy="169277"/>
            </a:xfrm>
            <a:prstGeom prst="rect">
              <a:avLst/>
            </a:prstGeom>
            <a:noFill/>
          </p:spPr>
          <p:txBody>
            <a:bodyPr wrap="square" lIns="0" tIns="0" rIns="0" bIns="0" rtlCol="0">
              <a:spAutoFit/>
            </a:bodyPr>
            <a:lstStyle/>
            <a:p>
              <a:r>
                <a:rPr lang="en-US" sz="1100" dirty="0" smtClean="0">
                  <a:latin typeface="Arial"/>
                  <a:cs typeface="Arial"/>
                </a:rPr>
                <a:t>-2</a:t>
              </a:r>
              <a:endParaRPr lang="en-US" sz="1100" dirty="0">
                <a:latin typeface="Arial"/>
                <a:cs typeface="Arial"/>
              </a:endParaRPr>
            </a:p>
          </p:txBody>
        </p:sp>
      </p:grpSp>
      <p:sp>
        <p:nvSpPr>
          <p:cNvPr id="44" name="TextBox 43"/>
          <p:cNvSpPr txBox="1"/>
          <p:nvPr/>
        </p:nvSpPr>
        <p:spPr>
          <a:xfrm>
            <a:off x="244513" y="742220"/>
            <a:ext cx="937829" cy="261610"/>
          </a:xfrm>
          <a:prstGeom prst="rect">
            <a:avLst/>
          </a:prstGeom>
          <a:solidFill>
            <a:schemeClr val="bg1"/>
          </a:solidFill>
          <a:ln w="9525">
            <a:solidFill>
              <a:schemeClr val="tx1"/>
            </a:solidFill>
          </a:ln>
        </p:spPr>
        <p:txBody>
          <a:bodyPr wrap="square" lIns="91440" tIns="0" rIns="0" bIns="45720" rtlCol="0" anchor="ctr">
            <a:spAutoFit/>
          </a:bodyPr>
          <a:lstStyle/>
          <a:p>
            <a:r>
              <a:rPr lang="en-US" sz="1400" dirty="0" smtClean="0">
                <a:latin typeface="Arial"/>
                <a:cs typeface="Arial"/>
              </a:rPr>
              <a:t>DT </a:t>
            </a:r>
            <a:r>
              <a:rPr lang="en-US" sz="1400" dirty="0" err="1" smtClean="0">
                <a:latin typeface="Arial"/>
                <a:cs typeface="Arial"/>
              </a:rPr>
              <a:t>θ</a:t>
            </a:r>
            <a:r>
              <a:rPr lang="en-US" sz="1400" dirty="0" smtClean="0">
                <a:latin typeface="Arial"/>
                <a:cs typeface="Arial"/>
              </a:rPr>
              <a:t> (K) </a:t>
            </a:r>
            <a:endParaRPr lang="en-US" sz="1400" dirty="0">
              <a:latin typeface="Arial"/>
              <a:cs typeface="Arial"/>
            </a:endParaRPr>
          </a:p>
        </p:txBody>
      </p:sp>
      <p:sp>
        <p:nvSpPr>
          <p:cNvPr id="45" name="TextBox 44"/>
          <p:cNvSpPr txBox="1"/>
          <p:nvPr/>
        </p:nvSpPr>
        <p:spPr>
          <a:xfrm>
            <a:off x="4266381" y="743354"/>
            <a:ext cx="1524910" cy="261610"/>
          </a:xfrm>
          <a:prstGeom prst="rect">
            <a:avLst/>
          </a:prstGeom>
          <a:solidFill>
            <a:schemeClr val="bg1"/>
          </a:solidFill>
          <a:ln w="9525">
            <a:solidFill>
              <a:schemeClr val="tx1"/>
            </a:solidFill>
          </a:ln>
        </p:spPr>
        <p:txBody>
          <a:bodyPr wrap="square" lIns="91440" tIns="0" rIns="0" bIns="45720" rtlCol="0" anchor="ctr">
            <a:spAutoFit/>
          </a:bodyPr>
          <a:lstStyle/>
          <a:p>
            <a:r>
              <a:rPr lang="en-US" sz="1400" dirty="0" smtClean="0">
                <a:latin typeface="Arial"/>
                <a:cs typeface="Arial"/>
              </a:rPr>
              <a:t>500-hPa Z (dam)</a:t>
            </a:r>
            <a:endParaRPr lang="en-US" sz="1400" dirty="0">
              <a:latin typeface="Arial"/>
              <a:cs typeface="Arial"/>
            </a:endParaRPr>
          </a:p>
        </p:txBody>
      </p:sp>
      <p:sp>
        <p:nvSpPr>
          <p:cNvPr id="46" name="TextBox 45"/>
          <p:cNvSpPr txBox="1"/>
          <p:nvPr/>
        </p:nvSpPr>
        <p:spPr>
          <a:xfrm>
            <a:off x="243091" y="3823022"/>
            <a:ext cx="2787977" cy="261610"/>
          </a:xfrm>
          <a:prstGeom prst="rect">
            <a:avLst/>
          </a:prstGeom>
          <a:solidFill>
            <a:schemeClr val="bg1"/>
          </a:solidFill>
          <a:ln w="9525">
            <a:solidFill>
              <a:schemeClr val="tx1"/>
            </a:solidFill>
          </a:ln>
        </p:spPr>
        <p:txBody>
          <a:bodyPr wrap="square" lIns="91440" tIns="0" rIns="0" bIns="45720" rtlCol="0" anchor="ctr">
            <a:spAutoFit/>
          </a:bodyPr>
          <a:lstStyle/>
          <a:p>
            <a:r>
              <a:rPr lang="en-US" sz="1400" dirty="0" smtClean="0">
                <a:latin typeface="Arial"/>
                <a:cs typeface="Arial"/>
              </a:rPr>
              <a:t>1000–500-hPa thickness (dam)</a:t>
            </a:r>
            <a:endParaRPr lang="en-US" sz="1400" dirty="0">
              <a:latin typeface="Arial"/>
              <a:cs typeface="Arial"/>
            </a:endParaRPr>
          </a:p>
        </p:txBody>
      </p:sp>
      <p:sp>
        <p:nvSpPr>
          <p:cNvPr id="47" name="TextBox 46"/>
          <p:cNvSpPr txBox="1"/>
          <p:nvPr/>
        </p:nvSpPr>
        <p:spPr>
          <a:xfrm>
            <a:off x="4266381" y="3819847"/>
            <a:ext cx="2121039" cy="261610"/>
          </a:xfrm>
          <a:prstGeom prst="rect">
            <a:avLst/>
          </a:prstGeom>
          <a:solidFill>
            <a:schemeClr val="bg1"/>
          </a:solidFill>
          <a:ln w="9525">
            <a:solidFill>
              <a:schemeClr val="tx1"/>
            </a:solidFill>
          </a:ln>
        </p:spPr>
        <p:txBody>
          <a:bodyPr wrap="square" lIns="91440" tIns="0" rIns="0" bIns="45720" rtlCol="0" anchor="ctr">
            <a:spAutoFit/>
          </a:bodyPr>
          <a:lstStyle/>
          <a:p>
            <a:r>
              <a:rPr lang="en-US" sz="1400" dirty="0" smtClean="0">
                <a:latin typeface="Arial"/>
                <a:cs typeface="Arial"/>
              </a:rPr>
              <a:t>850-hPa temperature (K)</a:t>
            </a:r>
            <a:endParaRPr lang="en-US" sz="1400" dirty="0">
              <a:latin typeface="Arial"/>
              <a:cs typeface="Arial"/>
            </a:endParaRPr>
          </a:p>
        </p:txBody>
      </p:sp>
      <p:sp>
        <p:nvSpPr>
          <p:cNvPr id="48" name="Title 1"/>
          <p:cNvSpPr txBox="1">
            <a:spLocks/>
          </p:cNvSpPr>
          <p:nvPr/>
        </p:nvSpPr>
        <p:spPr>
          <a:xfrm>
            <a:off x="4740320" y="-13048"/>
            <a:ext cx="4304461" cy="7222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 (36 h)</a:t>
            </a:r>
            <a:endParaRPr lang="en-US" sz="2400" dirty="0">
              <a:latin typeface="Arial" panose="020B0604020202020204" pitchFamily="34" charset="0"/>
              <a:cs typeface="Arial" panose="020B0604020202020204" pitchFamily="34" charset="0"/>
            </a:endParaRPr>
          </a:p>
        </p:txBody>
      </p:sp>
      <p:grpSp>
        <p:nvGrpSpPr>
          <p:cNvPr id="49" name="Group 48"/>
          <p:cNvGrpSpPr/>
          <p:nvPr/>
        </p:nvGrpSpPr>
        <p:grpSpPr>
          <a:xfrm>
            <a:off x="3457715" y="6430822"/>
            <a:ext cx="1689475" cy="434879"/>
            <a:chOff x="3929095" y="3324861"/>
            <a:chExt cx="1689475" cy="434879"/>
          </a:xfrm>
        </p:grpSpPr>
        <p:sp>
          <p:nvSpPr>
            <p:cNvPr id="50" name="Rectangle 49"/>
            <p:cNvSpPr/>
            <p:nvPr/>
          </p:nvSpPr>
          <p:spPr>
            <a:xfrm>
              <a:off x="3929095" y="3376485"/>
              <a:ext cx="1500155" cy="357315"/>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4058198" y="3324861"/>
              <a:ext cx="1560372" cy="276999"/>
            </a:xfrm>
            <a:prstGeom prst="rect">
              <a:avLst/>
            </a:prstGeom>
            <a:noFill/>
          </p:spPr>
          <p:txBody>
            <a:bodyPr wrap="square" rtlCol="0">
              <a:spAutoFit/>
            </a:bodyPr>
            <a:lstStyle/>
            <a:p>
              <a:r>
                <a:rPr lang="en-US" sz="1200" dirty="0" smtClean="0">
                  <a:latin typeface="Arial"/>
                  <a:cs typeface="Arial"/>
                </a:rPr>
                <a:t>Most accurate PL</a:t>
              </a:r>
              <a:endParaRPr lang="en-US" sz="1200" dirty="0">
                <a:latin typeface="Arial"/>
                <a:cs typeface="Arial"/>
              </a:endParaRPr>
            </a:p>
          </p:txBody>
        </p:sp>
        <p:sp>
          <p:nvSpPr>
            <p:cNvPr id="52" name="Oval 51"/>
            <p:cNvSpPr>
              <a:spLocks noChangeAspect="1"/>
            </p:cNvSpPr>
            <p:nvPr/>
          </p:nvSpPr>
          <p:spPr>
            <a:xfrm>
              <a:off x="3982309" y="3422710"/>
              <a:ext cx="109728" cy="109728"/>
            </a:xfrm>
            <a:prstGeom prst="ellipse">
              <a:avLst/>
            </a:prstGeom>
            <a:solidFill>
              <a:srgbClr val="22C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a:spLocks noChangeAspect="1"/>
            </p:cNvSpPr>
            <p:nvPr/>
          </p:nvSpPr>
          <p:spPr>
            <a:xfrm>
              <a:off x="3982309" y="3587810"/>
              <a:ext cx="109728" cy="109728"/>
            </a:xfrm>
            <a:prstGeom prst="ellipse">
              <a:avLst/>
            </a:prstGeom>
            <a:solidFill>
              <a:srgbClr val="FB8487"/>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p:cNvSpPr txBox="1"/>
            <p:nvPr/>
          </p:nvSpPr>
          <p:spPr>
            <a:xfrm>
              <a:off x="4058198" y="3482741"/>
              <a:ext cx="1560372" cy="276999"/>
            </a:xfrm>
            <a:prstGeom prst="rect">
              <a:avLst/>
            </a:prstGeom>
            <a:noFill/>
          </p:spPr>
          <p:txBody>
            <a:bodyPr wrap="square" rtlCol="0">
              <a:spAutoFit/>
            </a:bodyPr>
            <a:lstStyle/>
            <a:p>
              <a:r>
                <a:rPr lang="en-US" sz="1200" dirty="0" smtClean="0">
                  <a:latin typeface="Arial"/>
                  <a:cs typeface="Arial"/>
                </a:rPr>
                <a:t>Least accurate PL</a:t>
              </a:r>
              <a:endParaRPr lang="en-US" sz="1200" dirty="0">
                <a:latin typeface="Arial"/>
                <a:cs typeface="Arial"/>
              </a:endParaRPr>
            </a:p>
          </p:txBody>
        </p:sp>
      </p:grpSp>
      <p:sp>
        <p:nvSpPr>
          <p:cNvPr id="55" name="Rectangle 54"/>
          <p:cNvSpPr/>
          <p:nvPr/>
        </p:nvSpPr>
        <p:spPr>
          <a:xfrm>
            <a:off x="6900632" y="781642"/>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56" name="Rectangle 55"/>
          <p:cNvSpPr/>
          <p:nvPr/>
        </p:nvSpPr>
        <p:spPr>
          <a:xfrm>
            <a:off x="5158138" y="179692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57" name="Rectangle 56"/>
          <p:cNvSpPr/>
          <p:nvPr/>
        </p:nvSpPr>
        <p:spPr>
          <a:xfrm>
            <a:off x="859109" y="1969854"/>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58" name="Straight Arrow Connector 57"/>
          <p:cNvCxnSpPr/>
          <p:nvPr/>
        </p:nvCxnSpPr>
        <p:spPr>
          <a:xfrm>
            <a:off x="2075471" y="2324638"/>
            <a:ext cx="536747" cy="1"/>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0" name="Oval 59"/>
          <p:cNvSpPr/>
          <p:nvPr/>
        </p:nvSpPr>
        <p:spPr>
          <a:xfrm rot="20009889">
            <a:off x="1943239" y="4576988"/>
            <a:ext cx="606175" cy="1532287"/>
          </a:xfrm>
          <a:prstGeom prst="ellipse">
            <a:avLst/>
          </a:prstGeom>
          <a:noFill/>
          <a:ln w="635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rot="20009889">
            <a:off x="5962535" y="4576990"/>
            <a:ext cx="606175" cy="1532287"/>
          </a:xfrm>
          <a:prstGeom prst="ellipse">
            <a:avLst/>
          </a:prstGeom>
          <a:noFill/>
          <a:ln w="635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682752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mpd_t850_init_09_Feb_2011_1200_0600_11_Feb_2011_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6380" y="3823022"/>
            <a:ext cx="3971779" cy="3017520"/>
          </a:xfrm>
          <a:prstGeom prst="rect">
            <a:avLst/>
          </a:prstGeom>
          <a:ln w="9525">
            <a:solidFill>
              <a:schemeClr val="tx1"/>
            </a:solidFill>
          </a:ln>
        </p:spPr>
      </p:pic>
      <p:pic>
        <p:nvPicPr>
          <p:cNvPr id="4" name="Picture 3" descr="compd_thick_init_09_Feb_2011_1200_0600_11_Feb_2011_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088" y="3823022"/>
            <a:ext cx="3971778" cy="3017520"/>
          </a:xfrm>
          <a:prstGeom prst="rect">
            <a:avLst/>
          </a:prstGeom>
          <a:ln w="9525">
            <a:solidFill>
              <a:schemeClr val="tx1"/>
            </a:solidFill>
          </a:ln>
        </p:spPr>
      </p:pic>
      <p:pic>
        <p:nvPicPr>
          <p:cNvPr id="3" name="Picture 2" descr="compd_g500_init_09_Feb_2011_1200_0600_11_Feb_2011_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6381" y="746071"/>
            <a:ext cx="3971778" cy="3017520"/>
          </a:xfrm>
          <a:prstGeom prst="rect">
            <a:avLst/>
          </a:prstGeom>
          <a:ln w="9525">
            <a:solidFill>
              <a:schemeClr val="tx1"/>
            </a:solidFill>
          </a:ln>
        </p:spPr>
      </p:pic>
      <p:pic>
        <p:nvPicPr>
          <p:cNvPr id="2" name="Picture 1" descr="compd_DT_theta_init_09_Feb_2011_1200_0600_11_Feb_2011_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088" y="743354"/>
            <a:ext cx="3971781" cy="3017520"/>
          </a:xfrm>
          <a:prstGeom prst="rect">
            <a:avLst/>
          </a:prstGeom>
          <a:ln w="9525">
            <a:solidFill>
              <a:schemeClr val="tx1"/>
            </a:solidFill>
          </a:ln>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Composite Differences</a:t>
            </a:r>
            <a:endParaRPr lang="en-US" sz="2800" b="1" dirty="0">
              <a:solidFill>
                <a:srgbClr val="FF0000"/>
              </a:solidFill>
              <a:latin typeface="Arial" panose="020B0604020202020204" pitchFamily="34" charset="0"/>
              <a:cs typeface="Arial" panose="020B0604020202020204" pitchFamily="34" charset="0"/>
            </a:endParaRPr>
          </a:p>
        </p:txBody>
      </p:sp>
      <p:grpSp>
        <p:nvGrpSpPr>
          <p:cNvPr id="43" name="Group 42"/>
          <p:cNvGrpSpPr/>
          <p:nvPr/>
        </p:nvGrpSpPr>
        <p:grpSpPr>
          <a:xfrm>
            <a:off x="8403971" y="743248"/>
            <a:ext cx="571203" cy="6092854"/>
            <a:chOff x="8261647" y="743248"/>
            <a:chExt cx="571203" cy="6092854"/>
          </a:xfrm>
        </p:grpSpPr>
        <p:pic>
          <p:nvPicPr>
            <p:cNvPr id="20" name="Picture 19" descr="compd_t700_init_09_Feb_2011_1200_7.png"/>
            <p:cNvPicPr>
              <a:picLocks/>
            </p:cNvPicPr>
            <p:nvPr/>
          </p:nvPicPr>
          <p:blipFill rotWithShape="1">
            <a:blip r:embed="rId7">
              <a:extLst>
                <a:ext uri="{28A0092B-C50C-407E-A947-70E740481C1C}">
                  <a14:useLocalDpi xmlns:a14="http://schemas.microsoft.com/office/drawing/2010/main" val="0"/>
                </a:ext>
              </a:extLst>
            </a:blip>
            <a:srcRect l="593" t="94723" r="500" b="2453"/>
            <a:stretch/>
          </p:blipFill>
          <p:spPr>
            <a:xfrm rot="16200000">
              <a:off x="5297516" y="3707379"/>
              <a:ext cx="6092854" cy="164592"/>
            </a:xfrm>
            <a:prstGeom prst="rect">
              <a:avLst/>
            </a:prstGeom>
          </p:spPr>
        </p:pic>
        <p:sp>
          <p:nvSpPr>
            <p:cNvPr id="26" name="TextBox 25"/>
            <p:cNvSpPr txBox="1"/>
            <p:nvPr/>
          </p:nvSpPr>
          <p:spPr>
            <a:xfrm>
              <a:off x="8464338" y="4043111"/>
              <a:ext cx="368511" cy="169277"/>
            </a:xfrm>
            <a:prstGeom prst="rect">
              <a:avLst/>
            </a:prstGeom>
            <a:noFill/>
          </p:spPr>
          <p:txBody>
            <a:bodyPr wrap="square" lIns="0" tIns="0" rIns="0" bIns="0" rtlCol="0">
              <a:spAutoFit/>
            </a:bodyPr>
            <a:lstStyle/>
            <a:p>
              <a:r>
                <a:rPr lang="en-US" sz="1100" dirty="0" smtClean="0">
                  <a:latin typeface="Arial"/>
                  <a:cs typeface="Arial"/>
                </a:rPr>
                <a:t>-0.25</a:t>
              </a:r>
              <a:endParaRPr lang="en-US" sz="1100" dirty="0">
                <a:latin typeface="Arial"/>
                <a:cs typeface="Arial"/>
              </a:endParaRPr>
            </a:p>
          </p:txBody>
        </p:sp>
        <p:sp>
          <p:nvSpPr>
            <p:cNvPr id="27" name="TextBox 26"/>
            <p:cNvSpPr txBox="1"/>
            <p:nvPr/>
          </p:nvSpPr>
          <p:spPr>
            <a:xfrm>
              <a:off x="8464339" y="3708543"/>
              <a:ext cx="300556" cy="169277"/>
            </a:xfrm>
            <a:prstGeom prst="rect">
              <a:avLst/>
            </a:prstGeom>
            <a:noFill/>
          </p:spPr>
          <p:txBody>
            <a:bodyPr wrap="square" lIns="0" tIns="0" rIns="0" bIns="0" rtlCol="0">
              <a:spAutoFit/>
            </a:bodyPr>
            <a:lstStyle/>
            <a:p>
              <a:r>
                <a:rPr lang="en-US" sz="1100" dirty="0" smtClean="0">
                  <a:latin typeface="Arial"/>
                  <a:cs typeface="Arial"/>
                </a:rPr>
                <a:t>0</a:t>
              </a:r>
              <a:endParaRPr lang="en-US" sz="1100" dirty="0">
                <a:latin typeface="Arial"/>
                <a:cs typeface="Arial"/>
              </a:endParaRPr>
            </a:p>
          </p:txBody>
        </p:sp>
        <p:sp>
          <p:nvSpPr>
            <p:cNvPr id="28" name="TextBox 27"/>
            <p:cNvSpPr txBox="1"/>
            <p:nvPr/>
          </p:nvSpPr>
          <p:spPr>
            <a:xfrm>
              <a:off x="8464339" y="3374921"/>
              <a:ext cx="300556" cy="169277"/>
            </a:xfrm>
            <a:prstGeom prst="rect">
              <a:avLst/>
            </a:prstGeom>
            <a:noFill/>
          </p:spPr>
          <p:txBody>
            <a:bodyPr wrap="square" lIns="0" tIns="0" rIns="0" bIns="0" rtlCol="0">
              <a:spAutoFit/>
            </a:bodyPr>
            <a:lstStyle/>
            <a:p>
              <a:r>
                <a:rPr lang="en-US" sz="1100" dirty="0" smtClean="0">
                  <a:latin typeface="Arial"/>
                  <a:cs typeface="Arial"/>
                </a:rPr>
                <a:t>0.25</a:t>
              </a:r>
              <a:endParaRPr lang="en-US" sz="1100" dirty="0">
                <a:latin typeface="Arial"/>
                <a:cs typeface="Arial"/>
              </a:endParaRPr>
            </a:p>
          </p:txBody>
        </p:sp>
        <p:sp>
          <p:nvSpPr>
            <p:cNvPr id="29" name="TextBox 28"/>
            <p:cNvSpPr txBox="1"/>
            <p:nvPr/>
          </p:nvSpPr>
          <p:spPr>
            <a:xfrm>
              <a:off x="8464339" y="3031655"/>
              <a:ext cx="300556" cy="169277"/>
            </a:xfrm>
            <a:prstGeom prst="rect">
              <a:avLst/>
            </a:prstGeom>
            <a:noFill/>
          </p:spPr>
          <p:txBody>
            <a:bodyPr wrap="square" lIns="0" tIns="0" rIns="0" bIns="0" rtlCol="0">
              <a:spAutoFit/>
            </a:bodyPr>
            <a:lstStyle/>
            <a:p>
              <a:r>
                <a:rPr lang="en-US" sz="1100" dirty="0" smtClean="0">
                  <a:latin typeface="Arial"/>
                  <a:cs typeface="Arial"/>
                </a:rPr>
                <a:t>0.5</a:t>
              </a:r>
              <a:endParaRPr lang="en-US" sz="1100" dirty="0">
                <a:latin typeface="Arial"/>
                <a:cs typeface="Arial"/>
              </a:endParaRPr>
            </a:p>
          </p:txBody>
        </p:sp>
        <p:sp>
          <p:nvSpPr>
            <p:cNvPr id="30" name="TextBox 29"/>
            <p:cNvSpPr txBox="1"/>
            <p:nvPr/>
          </p:nvSpPr>
          <p:spPr>
            <a:xfrm>
              <a:off x="8464339" y="2700404"/>
              <a:ext cx="300556" cy="161583"/>
            </a:xfrm>
            <a:prstGeom prst="rect">
              <a:avLst/>
            </a:prstGeom>
            <a:noFill/>
          </p:spPr>
          <p:txBody>
            <a:bodyPr wrap="square" lIns="0" tIns="0" rIns="0" bIns="0" rtlCol="0">
              <a:spAutoFit/>
            </a:bodyPr>
            <a:lstStyle/>
            <a:p>
              <a:r>
                <a:rPr lang="en-US" sz="1050" dirty="0" smtClean="0">
                  <a:latin typeface="Arial"/>
                  <a:cs typeface="Arial"/>
                </a:rPr>
                <a:t>0.75</a:t>
              </a:r>
              <a:endParaRPr lang="en-US" sz="1050" dirty="0">
                <a:latin typeface="Arial"/>
                <a:cs typeface="Arial"/>
              </a:endParaRPr>
            </a:p>
          </p:txBody>
        </p:sp>
        <p:sp>
          <p:nvSpPr>
            <p:cNvPr id="31" name="TextBox 30"/>
            <p:cNvSpPr txBox="1"/>
            <p:nvPr/>
          </p:nvSpPr>
          <p:spPr>
            <a:xfrm>
              <a:off x="8464339" y="2356119"/>
              <a:ext cx="300556" cy="169277"/>
            </a:xfrm>
            <a:prstGeom prst="rect">
              <a:avLst/>
            </a:prstGeom>
            <a:noFill/>
          </p:spPr>
          <p:txBody>
            <a:bodyPr wrap="square" lIns="0" tIns="0" rIns="0" bIns="0" rtlCol="0">
              <a:spAutoFit/>
            </a:bodyPr>
            <a:lstStyle/>
            <a:p>
              <a:r>
                <a:rPr lang="en-US" sz="1100" dirty="0">
                  <a:latin typeface="Arial"/>
                  <a:cs typeface="Arial"/>
                </a:rPr>
                <a:t>1</a:t>
              </a:r>
            </a:p>
          </p:txBody>
        </p:sp>
        <p:sp>
          <p:nvSpPr>
            <p:cNvPr id="32" name="TextBox 31"/>
            <p:cNvSpPr txBox="1"/>
            <p:nvPr/>
          </p:nvSpPr>
          <p:spPr>
            <a:xfrm>
              <a:off x="8464339" y="2012370"/>
              <a:ext cx="300556" cy="169277"/>
            </a:xfrm>
            <a:prstGeom prst="rect">
              <a:avLst/>
            </a:prstGeom>
            <a:noFill/>
          </p:spPr>
          <p:txBody>
            <a:bodyPr wrap="square" lIns="0" tIns="0" rIns="0" bIns="0" rtlCol="0">
              <a:spAutoFit/>
            </a:bodyPr>
            <a:lstStyle/>
            <a:p>
              <a:r>
                <a:rPr lang="en-US" sz="1100" dirty="0" smtClean="0">
                  <a:latin typeface="Arial"/>
                  <a:cs typeface="Arial"/>
                </a:rPr>
                <a:t>1.25</a:t>
              </a:r>
              <a:endParaRPr lang="en-US" sz="1100" dirty="0">
                <a:latin typeface="Arial"/>
                <a:cs typeface="Arial"/>
              </a:endParaRPr>
            </a:p>
          </p:txBody>
        </p:sp>
        <p:sp>
          <p:nvSpPr>
            <p:cNvPr id="33" name="TextBox 32"/>
            <p:cNvSpPr txBox="1"/>
            <p:nvPr/>
          </p:nvSpPr>
          <p:spPr>
            <a:xfrm>
              <a:off x="8464339" y="1680138"/>
              <a:ext cx="300556" cy="169277"/>
            </a:xfrm>
            <a:prstGeom prst="rect">
              <a:avLst/>
            </a:prstGeom>
            <a:noFill/>
          </p:spPr>
          <p:txBody>
            <a:bodyPr wrap="square" lIns="0" tIns="0" rIns="0" bIns="0" rtlCol="0">
              <a:spAutoFit/>
            </a:bodyPr>
            <a:lstStyle/>
            <a:p>
              <a:r>
                <a:rPr lang="en-US" sz="1100" dirty="0" smtClean="0">
                  <a:latin typeface="Arial"/>
                  <a:cs typeface="Arial"/>
                </a:rPr>
                <a:t>1.5</a:t>
              </a:r>
              <a:endParaRPr lang="en-US" sz="1100" dirty="0">
                <a:latin typeface="Arial"/>
                <a:cs typeface="Arial"/>
              </a:endParaRPr>
            </a:p>
          </p:txBody>
        </p:sp>
        <p:sp>
          <p:nvSpPr>
            <p:cNvPr id="34" name="TextBox 33"/>
            <p:cNvSpPr txBox="1"/>
            <p:nvPr/>
          </p:nvSpPr>
          <p:spPr>
            <a:xfrm>
              <a:off x="8464339" y="1343973"/>
              <a:ext cx="300556" cy="169277"/>
            </a:xfrm>
            <a:prstGeom prst="rect">
              <a:avLst/>
            </a:prstGeom>
            <a:noFill/>
          </p:spPr>
          <p:txBody>
            <a:bodyPr wrap="square" lIns="0" tIns="0" rIns="0" bIns="0" rtlCol="0">
              <a:spAutoFit/>
            </a:bodyPr>
            <a:lstStyle/>
            <a:p>
              <a:r>
                <a:rPr lang="en-US" sz="1100" dirty="0" smtClean="0">
                  <a:latin typeface="Arial"/>
                  <a:cs typeface="Arial"/>
                </a:rPr>
                <a:t>1.75</a:t>
              </a:r>
              <a:endParaRPr lang="en-US" sz="1100" dirty="0">
                <a:latin typeface="Arial"/>
                <a:cs typeface="Arial"/>
              </a:endParaRPr>
            </a:p>
          </p:txBody>
        </p:sp>
        <p:sp>
          <p:nvSpPr>
            <p:cNvPr id="35" name="TextBox 34"/>
            <p:cNvSpPr txBox="1"/>
            <p:nvPr/>
          </p:nvSpPr>
          <p:spPr>
            <a:xfrm>
              <a:off x="8464339" y="1008035"/>
              <a:ext cx="300556" cy="169277"/>
            </a:xfrm>
            <a:prstGeom prst="rect">
              <a:avLst/>
            </a:prstGeom>
            <a:noFill/>
          </p:spPr>
          <p:txBody>
            <a:bodyPr wrap="square" lIns="0" tIns="0" rIns="0" bIns="0" rtlCol="0">
              <a:spAutoFit/>
            </a:bodyPr>
            <a:lstStyle/>
            <a:p>
              <a:r>
                <a:rPr lang="en-US" sz="1100" dirty="0" smtClean="0">
                  <a:latin typeface="Arial"/>
                  <a:cs typeface="Arial"/>
                </a:rPr>
                <a:t>2</a:t>
              </a:r>
              <a:endParaRPr lang="en-US" sz="1100" dirty="0">
                <a:latin typeface="Arial"/>
                <a:cs typeface="Arial"/>
              </a:endParaRPr>
            </a:p>
          </p:txBody>
        </p:sp>
        <p:sp>
          <p:nvSpPr>
            <p:cNvPr id="36" name="TextBox 35"/>
            <p:cNvSpPr txBox="1"/>
            <p:nvPr/>
          </p:nvSpPr>
          <p:spPr>
            <a:xfrm>
              <a:off x="8464339" y="4387575"/>
              <a:ext cx="368511" cy="169277"/>
            </a:xfrm>
            <a:prstGeom prst="rect">
              <a:avLst/>
            </a:prstGeom>
            <a:noFill/>
          </p:spPr>
          <p:txBody>
            <a:bodyPr wrap="square" lIns="0" tIns="0" rIns="0" bIns="0" rtlCol="0">
              <a:spAutoFit/>
            </a:bodyPr>
            <a:lstStyle/>
            <a:p>
              <a:r>
                <a:rPr lang="en-US" sz="1100" dirty="0" smtClean="0">
                  <a:latin typeface="Arial"/>
                  <a:cs typeface="Arial"/>
                </a:rPr>
                <a:t>-0.5</a:t>
              </a:r>
              <a:endParaRPr lang="en-US" sz="1100" dirty="0">
                <a:latin typeface="Arial"/>
                <a:cs typeface="Arial"/>
              </a:endParaRPr>
            </a:p>
          </p:txBody>
        </p:sp>
        <p:sp>
          <p:nvSpPr>
            <p:cNvPr id="37" name="TextBox 36"/>
            <p:cNvSpPr txBox="1"/>
            <p:nvPr/>
          </p:nvSpPr>
          <p:spPr>
            <a:xfrm>
              <a:off x="8464339" y="4725127"/>
              <a:ext cx="368511" cy="169277"/>
            </a:xfrm>
            <a:prstGeom prst="rect">
              <a:avLst/>
            </a:prstGeom>
            <a:noFill/>
          </p:spPr>
          <p:txBody>
            <a:bodyPr wrap="square" lIns="0" tIns="0" rIns="0" bIns="0" rtlCol="0">
              <a:spAutoFit/>
            </a:bodyPr>
            <a:lstStyle/>
            <a:p>
              <a:r>
                <a:rPr lang="en-US" sz="1100" dirty="0" smtClean="0">
                  <a:latin typeface="Arial"/>
                  <a:cs typeface="Arial"/>
                </a:rPr>
                <a:t>-0.75</a:t>
              </a:r>
              <a:endParaRPr lang="en-US" sz="1100" dirty="0">
                <a:latin typeface="Arial"/>
                <a:cs typeface="Arial"/>
              </a:endParaRPr>
            </a:p>
          </p:txBody>
        </p:sp>
        <p:sp>
          <p:nvSpPr>
            <p:cNvPr id="38" name="TextBox 37"/>
            <p:cNvSpPr txBox="1"/>
            <p:nvPr/>
          </p:nvSpPr>
          <p:spPr>
            <a:xfrm>
              <a:off x="8464338" y="5063850"/>
              <a:ext cx="368511" cy="169277"/>
            </a:xfrm>
            <a:prstGeom prst="rect">
              <a:avLst/>
            </a:prstGeom>
            <a:noFill/>
          </p:spPr>
          <p:txBody>
            <a:bodyPr wrap="square" lIns="0" tIns="0" rIns="0" bIns="0" rtlCol="0">
              <a:spAutoFit/>
            </a:bodyPr>
            <a:lstStyle/>
            <a:p>
              <a:r>
                <a:rPr lang="en-US" sz="1100" dirty="0" smtClean="0">
                  <a:latin typeface="Arial"/>
                  <a:cs typeface="Arial"/>
                </a:rPr>
                <a:t>-1</a:t>
              </a:r>
              <a:endParaRPr lang="en-US" sz="1100" dirty="0">
                <a:latin typeface="Arial"/>
                <a:cs typeface="Arial"/>
              </a:endParaRPr>
            </a:p>
          </p:txBody>
        </p:sp>
        <p:sp>
          <p:nvSpPr>
            <p:cNvPr id="39" name="TextBox 38"/>
            <p:cNvSpPr txBox="1"/>
            <p:nvPr/>
          </p:nvSpPr>
          <p:spPr>
            <a:xfrm>
              <a:off x="8464339" y="5400400"/>
              <a:ext cx="368511" cy="169277"/>
            </a:xfrm>
            <a:prstGeom prst="rect">
              <a:avLst/>
            </a:prstGeom>
            <a:noFill/>
          </p:spPr>
          <p:txBody>
            <a:bodyPr wrap="square" lIns="0" tIns="0" rIns="0" bIns="0" rtlCol="0">
              <a:spAutoFit/>
            </a:bodyPr>
            <a:lstStyle/>
            <a:p>
              <a:r>
                <a:rPr lang="en-US" sz="1100" dirty="0" smtClean="0">
                  <a:latin typeface="Arial"/>
                  <a:cs typeface="Arial"/>
                </a:rPr>
                <a:t>-1.25</a:t>
              </a:r>
              <a:endParaRPr lang="en-US" sz="1100" dirty="0">
                <a:latin typeface="Arial"/>
                <a:cs typeface="Arial"/>
              </a:endParaRPr>
            </a:p>
          </p:txBody>
        </p:sp>
        <p:sp>
          <p:nvSpPr>
            <p:cNvPr id="40" name="TextBox 39"/>
            <p:cNvSpPr txBox="1"/>
            <p:nvPr/>
          </p:nvSpPr>
          <p:spPr>
            <a:xfrm>
              <a:off x="8464339" y="5741854"/>
              <a:ext cx="368511" cy="169277"/>
            </a:xfrm>
            <a:prstGeom prst="rect">
              <a:avLst/>
            </a:prstGeom>
            <a:noFill/>
          </p:spPr>
          <p:txBody>
            <a:bodyPr wrap="square" lIns="0" tIns="0" rIns="0" bIns="0" rtlCol="0">
              <a:spAutoFit/>
            </a:bodyPr>
            <a:lstStyle/>
            <a:p>
              <a:r>
                <a:rPr lang="en-US" sz="1100" dirty="0" smtClean="0">
                  <a:latin typeface="Arial"/>
                  <a:cs typeface="Arial"/>
                </a:rPr>
                <a:t>-1.5</a:t>
              </a:r>
              <a:endParaRPr lang="en-US" sz="1100" dirty="0">
                <a:latin typeface="Arial"/>
                <a:cs typeface="Arial"/>
              </a:endParaRPr>
            </a:p>
          </p:txBody>
        </p:sp>
        <p:sp>
          <p:nvSpPr>
            <p:cNvPr id="41" name="TextBox 40"/>
            <p:cNvSpPr txBox="1"/>
            <p:nvPr/>
          </p:nvSpPr>
          <p:spPr>
            <a:xfrm>
              <a:off x="8464339" y="6075512"/>
              <a:ext cx="368511" cy="169277"/>
            </a:xfrm>
            <a:prstGeom prst="rect">
              <a:avLst/>
            </a:prstGeom>
            <a:noFill/>
          </p:spPr>
          <p:txBody>
            <a:bodyPr wrap="square" lIns="0" tIns="0" rIns="0" bIns="0" rtlCol="0">
              <a:spAutoFit/>
            </a:bodyPr>
            <a:lstStyle/>
            <a:p>
              <a:r>
                <a:rPr lang="en-US" sz="1100" dirty="0" smtClean="0">
                  <a:latin typeface="Arial"/>
                  <a:cs typeface="Arial"/>
                </a:rPr>
                <a:t>-1.75</a:t>
              </a:r>
              <a:endParaRPr lang="en-US" sz="1100" dirty="0">
                <a:latin typeface="Arial"/>
                <a:cs typeface="Arial"/>
              </a:endParaRPr>
            </a:p>
          </p:txBody>
        </p:sp>
        <p:sp>
          <p:nvSpPr>
            <p:cNvPr id="42" name="TextBox 41"/>
            <p:cNvSpPr txBox="1"/>
            <p:nvPr/>
          </p:nvSpPr>
          <p:spPr>
            <a:xfrm>
              <a:off x="8464338" y="6412062"/>
              <a:ext cx="368511" cy="169277"/>
            </a:xfrm>
            <a:prstGeom prst="rect">
              <a:avLst/>
            </a:prstGeom>
            <a:noFill/>
          </p:spPr>
          <p:txBody>
            <a:bodyPr wrap="square" lIns="0" tIns="0" rIns="0" bIns="0" rtlCol="0">
              <a:spAutoFit/>
            </a:bodyPr>
            <a:lstStyle/>
            <a:p>
              <a:r>
                <a:rPr lang="en-US" sz="1100" dirty="0" smtClean="0">
                  <a:latin typeface="Arial"/>
                  <a:cs typeface="Arial"/>
                </a:rPr>
                <a:t>-2</a:t>
              </a:r>
              <a:endParaRPr lang="en-US" sz="1100" dirty="0">
                <a:latin typeface="Arial"/>
                <a:cs typeface="Arial"/>
              </a:endParaRPr>
            </a:p>
          </p:txBody>
        </p:sp>
      </p:grpSp>
      <p:sp>
        <p:nvSpPr>
          <p:cNvPr id="44" name="TextBox 43"/>
          <p:cNvSpPr txBox="1"/>
          <p:nvPr/>
        </p:nvSpPr>
        <p:spPr>
          <a:xfrm>
            <a:off x="244513" y="742220"/>
            <a:ext cx="937829" cy="261610"/>
          </a:xfrm>
          <a:prstGeom prst="rect">
            <a:avLst/>
          </a:prstGeom>
          <a:solidFill>
            <a:schemeClr val="bg1"/>
          </a:solidFill>
          <a:ln w="9525">
            <a:solidFill>
              <a:schemeClr val="tx1"/>
            </a:solidFill>
          </a:ln>
        </p:spPr>
        <p:txBody>
          <a:bodyPr wrap="square" lIns="91440" tIns="0" rIns="0" bIns="45720" rtlCol="0" anchor="ctr">
            <a:spAutoFit/>
          </a:bodyPr>
          <a:lstStyle/>
          <a:p>
            <a:r>
              <a:rPr lang="en-US" sz="1400" dirty="0" smtClean="0">
                <a:latin typeface="Arial"/>
                <a:cs typeface="Arial"/>
              </a:rPr>
              <a:t>DT </a:t>
            </a:r>
            <a:r>
              <a:rPr lang="en-US" sz="1400" dirty="0" err="1" smtClean="0">
                <a:latin typeface="Arial"/>
                <a:cs typeface="Arial"/>
              </a:rPr>
              <a:t>θ</a:t>
            </a:r>
            <a:r>
              <a:rPr lang="en-US" sz="1400" dirty="0" smtClean="0">
                <a:latin typeface="Arial"/>
                <a:cs typeface="Arial"/>
              </a:rPr>
              <a:t> (K) </a:t>
            </a:r>
            <a:endParaRPr lang="en-US" sz="1400" dirty="0">
              <a:latin typeface="Arial"/>
              <a:cs typeface="Arial"/>
            </a:endParaRPr>
          </a:p>
        </p:txBody>
      </p:sp>
      <p:sp>
        <p:nvSpPr>
          <p:cNvPr id="45" name="TextBox 44"/>
          <p:cNvSpPr txBox="1"/>
          <p:nvPr/>
        </p:nvSpPr>
        <p:spPr>
          <a:xfrm>
            <a:off x="4266381" y="743354"/>
            <a:ext cx="1524910" cy="261610"/>
          </a:xfrm>
          <a:prstGeom prst="rect">
            <a:avLst/>
          </a:prstGeom>
          <a:solidFill>
            <a:schemeClr val="bg1"/>
          </a:solidFill>
          <a:ln w="9525">
            <a:solidFill>
              <a:schemeClr val="tx1"/>
            </a:solidFill>
          </a:ln>
        </p:spPr>
        <p:txBody>
          <a:bodyPr wrap="square" lIns="91440" tIns="0" rIns="0" bIns="45720" rtlCol="0" anchor="ctr">
            <a:spAutoFit/>
          </a:bodyPr>
          <a:lstStyle/>
          <a:p>
            <a:r>
              <a:rPr lang="en-US" sz="1400" dirty="0" smtClean="0">
                <a:latin typeface="Arial"/>
                <a:cs typeface="Arial"/>
              </a:rPr>
              <a:t>500-hPa Z (dam)</a:t>
            </a:r>
            <a:endParaRPr lang="en-US" sz="1400" dirty="0">
              <a:latin typeface="Arial"/>
              <a:cs typeface="Arial"/>
            </a:endParaRPr>
          </a:p>
        </p:txBody>
      </p:sp>
      <p:sp>
        <p:nvSpPr>
          <p:cNvPr id="46" name="TextBox 45"/>
          <p:cNvSpPr txBox="1"/>
          <p:nvPr/>
        </p:nvSpPr>
        <p:spPr>
          <a:xfrm>
            <a:off x="243091" y="3823022"/>
            <a:ext cx="2787977" cy="261610"/>
          </a:xfrm>
          <a:prstGeom prst="rect">
            <a:avLst/>
          </a:prstGeom>
          <a:solidFill>
            <a:schemeClr val="bg1"/>
          </a:solidFill>
          <a:ln w="9525">
            <a:solidFill>
              <a:schemeClr val="tx1"/>
            </a:solidFill>
          </a:ln>
        </p:spPr>
        <p:txBody>
          <a:bodyPr wrap="square" lIns="91440" tIns="0" rIns="0" bIns="45720" rtlCol="0" anchor="ctr">
            <a:spAutoFit/>
          </a:bodyPr>
          <a:lstStyle/>
          <a:p>
            <a:r>
              <a:rPr lang="en-US" sz="1400" dirty="0" smtClean="0">
                <a:latin typeface="Arial"/>
                <a:cs typeface="Arial"/>
              </a:rPr>
              <a:t>1000–500-hPa thickness (dam)</a:t>
            </a:r>
            <a:endParaRPr lang="en-US" sz="1400" dirty="0">
              <a:latin typeface="Arial"/>
              <a:cs typeface="Arial"/>
            </a:endParaRPr>
          </a:p>
        </p:txBody>
      </p:sp>
      <p:sp>
        <p:nvSpPr>
          <p:cNvPr id="47" name="TextBox 46"/>
          <p:cNvSpPr txBox="1"/>
          <p:nvPr/>
        </p:nvSpPr>
        <p:spPr>
          <a:xfrm>
            <a:off x="4266381" y="3819847"/>
            <a:ext cx="2121039" cy="261610"/>
          </a:xfrm>
          <a:prstGeom prst="rect">
            <a:avLst/>
          </a:prstGeom>
          <a:solidFill>
            <a:schemeClr val="bg1"/>
          </a:solidFill>
          <a:ln w="9525">
            <a:solidFill>
              <a:schemeClr val="tx1"/>
            </a:solidFill>
          </a:ln>
        </p:spPr>
        <p:txBody>
          <a:bodyPr wrap="square" lIns="91440" tIns="0" rIns="0" bIns="45720" rtlCol="0" anchor="ctr">
            <a:spAutoFit/>
          </a:bodyPr>
          <a:lstStyle/>
          <a:p>
            <a:r>
              <a:rPr lang="en-US" sz="1400" dirty="0" smtClean="0">
                <a:latin typeface="Arial"/>
                <a:cs typeface="Arial"/>
              </a:rPr>
              <a:t>850-hPa temperature (K)</a:t>
            </a:r>
            <a:endParaRPr lang="en-US" sz="1400" dirty="0">
              <a:latin typeface="Arial"/>
              <a:cs typeface="Arial"/>
            </a:endParaRPr>
          </a:p>
        </p:txBody>
      </p:sp>
      <p:sp>
        <p:nvSpPr>
          <p:cNvPr id="48" name="Title 1"/>
          <p:cNvSpPr txBox="1">
            <a:spLocks/>
          </p:cNvSpPr>
          <p:nvPr/>
        </p:nvSpPr>
        <p:spPr>
          <a:xfrm>
            <a:off x="4740320" y="-13048"/>
            <a:ext cx="4304461" cy="7222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0600 UTC 11 Feb 2011 (42 h)</a:t>
            </a:r>
            <a:endParaRPr lang="en-US" sz="2400" dirty="0">
              <a:latin typeface="Arial" panose="020B0604020202020204" pitchFamily="34" charset="0"/>
              <a:cs typeface="Arial" panose="020B0604020202020204" pitchFamily="34" charset="0"/>
            </a:endParaRPr>
          </a:p>
        </p:txBody>
      </p:sp>
      <p:grpSp>
        <p:nvGrpSpPr>
          <p:cNvPr id="49" name="Group 48"/>
          <p:cNvGrpSpPr/>
          <p:nvPr/>
        </p:nvGrpSpPr>
        <p:grpSpPr>
          <a:xfrm>
            <a:off x="3457715" y="6430822"/>
            <a:ext cx="1689475" cy="434879"/>
            <a:chOff x="3929095" y="3324861"/>
            <a:chExt cx="1689475" cy="434879"/>
          </a:xfrm>
        </p:grpSpPr>
        <p:sp>
          <p:nvSpPr>
            <p:cNvPr id="50" name="Rectangle 49"/>
            <p:cNvSpPr/>
            <p:nvPr/>
          </p:nvSpPr>
          <p:spPr>
            <a:xfrm>
              <a:off x="3929095" y="3376485"/>
              <a:ext cx="1500155" cy="357315"/>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4058198" y="3324861"/>
              <a:ext cx="1560372" cy="276999"/>
            </a:xfrm>
            <a:prstGeom prst="rect">
              <a:avLst/>
            </a:prstGeom>
            <a:noFill/>
          </p:spPr>
          <p:txBody>
            <a:bodyPr wrap="square" rtlCol="0">
              <a:spAutoFit/>
            </a:bodyPr>
            <a:lstStyle/>
            <a:p>
              <a:r>
                <a:rPr lang="en-US" sz="1200" dirty="0" smtClean="0">
                  <a:latin typeface="Arial"/>
                  <a:cs typeface="Arial"/>
                </a:rPr>
                <a:t>Most accurate PL</a:t>
              </a:r>
              <a:endParaRPr lang="en-US" sz="1200" dirty="0">
                <a:latin typeface="Arial"/>
                <a:cs typeface="Arial"/>
              </a:endParaRPr>
            </a:p>
          </p:txBody>
        </p:sp>
        <p:sp>
          <p:nvSpPr>
            <p:cNvPr id="52" name="Oval 51"/>
            <p:cNvSpPr>
              <a:spLocks noChangeAspect="1"/>
            </p:cNvSpPr>
            <p:nvPr/>
          </p:nvSpPr>
          <p:spPr>
            <a:xfrm>
              <a:off x="3982309" y="3422710"/>
              <a:ext cx="109728" cy="109728"/>
            </a:xfrm>
            <a:prstGeom prst="ellipse">
              <a:avLst/>
            </a:prstGeom>
            <a:solidFill>
              <a:srgbClr val="22C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a:spLocks noChangeAspect="1"/>
            </p:cNvSpPr>
            <p:nvPr/>
          </p:nvSpPr>
          <p:spPr>
            <a:xfrm>
              <a:off x="3982309" y="3587810"/>
              <a:ext cx="109728" cy="109728"/>
            </a:xfrm>
            <a:prstGeom prst="ellipse">
              <a:avLst/>
            </a:prstGeom>
            <a:solidFill>
              <a:srgbClr val="FB8487"/>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p:cNvSpPr txBox="1"/>
            <p:nvPr/>
          </p:nvSpPr>
          <p:spPr>
            <a:xfrm>
              <a:off x="4058198" y="3482741"/>
              <a:ext cx="1560372" cy="276999"/>
            </a:xfrm>
            <a:prstGeom prst="rect">
              <a:avLst/>
            </a:prstGeom>
            <a:noFill/>
          </p:spPr>
          <p:txBody>
            <a:bodyPr wrap="square" rtlCol="0">
              <a:spAutoFit/>
            </a:bodyPr>
            <a:lstStyle/>
            <a:p>
              <a:r>
                <a:rPr lang="en-US" sz="1200" dirty="0" smtClean="0">
                  <a:latin typeface="Arial"/>
                  <a:cs typeface="Arial"/>
                </a:rPr>
                <a:t>Least accurate PL</a:t>
              </a:r>
              <a:endParaRPr lang="en-US" sz="1200" dirty="0">
                <a:latin typeface="Arial"/>
                <a:cs typeface="Arial"/>
              </a:endParaRPr>
            </a:p>
          </p:txBody>
        </p:sp>
      </p:grpSp>
      <p:sp>
        <p:nvSpPr>
          <p:cNvPr id="55" name="Rectangle 54"/>
          <p:cNvSpPr/>
          <p:nvPr/>
        </p:nvSpPr>
        <p:spPr>
          <a:xfrm>
            <a:off x="6681678" y="803540"/>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56" name="Rectangle 55"/>
          <p:cNvSpPr/>
          <p:nvPr/>
        </p:nvSpPr>
        <p:spPr>
          <a:xfrm>
            <a:off x="5180034" y="2001841"/>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57" name="Rectangle 56"/>
          <p:cNvSpPr/>
          <p:nvPr/>
        </p:nvSpPr>
        <p:spPr>
          <a:xfrm>
            <a:off x="859109" y="2145038"/>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58" name="Straight Arrow Connector 57"/>
          <p:cNvCxnSpPr/>
          <p:nvPr/>
        </p:nvCxnSpPr>
        <p:spPr>
          <a:xfrm>
            <a:off x="2075471" y="2499822"/>
            <a:ext cx="536747" cy="1"/>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0372877"/>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ompd_t850_init_09_Feb_2011_1200_1200_11_Feb_2011_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6382" y="3818582"/>
            <a:ext cx="3971778" cy="3017520"/>
          </a:xfrm>
          <a:prstGeom prst="rect">
            <a:avLst/>
          </a:prstGeom>
          <a:ln w="9525">
            <a:solidFill>
              <a:schemeClr val="tx1"/>
            </a:solidFill>
          </a:ln>
        </p:spPr>
      </p:pic>
      <p:pic>
        <p:nvPicPr>
          <p:cNvPr id="14" name="Picture 13" descr="compd_thick_init_09_Feb_2011_1200_1200_11_Feb_2011_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514" y="3818582"/>
            <a:ext cx="3971778" cy="3017520"/>
          </a:xfrm>
          <a:prstGeom prst="rect">
            <a:avLst/>
          </a:prstGeom>
          <a:ln w="9525">
            <a:solidFill>
              <a:schemeClr val="tx1"/>
            </a:solidFill>
          </a:ln>
        </p:spPr>
      </p:pic>
      <p:pic>
        <p:nvPicPr>
          <p:cNvPr id="13" name="Picture 12" descr="compd_g500_init_09_Feb_2011_1200_1200_11_Feb_2011_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6382" y="743354"/>
            <a:ext cx="3971778" cy="3017520"/>
          </a:xfrm>
          <a:prstGeom prst="rect">
            <a:avLst/>
          </a:prstGeom>
          <a:ln w="9525">
            <a:solidFill>
              <a:schemeClr val="tx1"/>
            </a:solidFill>
          </a:ln>
        </p:spPr>
      </p:pic>
      <p:pic>
        <p:nvPicPr>
          <p:cNvPr id="12" name="Picture 11" descr="compd_DT_theta_init_09_Feb_2011_1200_1200_11_Feb_2011_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514" y="743354"/>
            <a:ext cx="3971778" cy="3017520"/>
          </a:xfrm>
          <a:prstGeom prst="rect">
            <a:avLst/>
          </a:prstGeom>
          <a:ln w="9525">
            <a:solidFill>
              <a:schemeClr val="tx1"/>
            </a:solidFill>
          </a:ln>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Composite Differences</a:t>
            </a:r>
            <a:endParaRPr lang="en-US" sz="2800" b="1" dirty="0">
              <a:solidFill>
                <a:srgbClr val="FF0000"/>
              </a:solidFill>
              <a:latin typeface="Arial" panose="020B0604020202020204" pitchFamily="34" charset="0"/>
              <a:cs typeface="Arial" panose="020B0604020202020204" pitchFamily="34" charset="0"/>
            </a:endParaRPr>
          </a:p>
        </p:txBody>
      </p:sp>
      <p:grpSp>
        <p:nvGrpSpPr>
          <p:cNvPr id="43" name="Group 42"/>
          <p:cNvGrpSpPr/>
          <p:nvPr/>
        </p:nvGrpSpPr>
        <p:grpSpPr>
          <a:xfrm>
            <a:off x="8403971" y="743248"/>
            <a:ext cx="571203" cy="6092854"/>
            <a:chOff x="8261647" y="743248"/>
            <a:chExt cx="571203" cy="6092854"/>
          </a:xfrm>
        </p:grpSpPr>
        <p:pic>
          <p:nvPicPr>
            <p:cNvPr id="20" name="Picture 19" descr="compd_t700_init_09_Feb_2011_1200_7.png"/>
            <p:cNvPicPr>
              <a:picLocks/>
            </p:cNvPicPr>
            <p:nvPr/>
          </p:nvPicPr>
          <p:blipFill rotWithShape="1">
            <a:blip r:embed="rId7">
              <a:extLst>
                <a:ext uri="{28A0092B-C50C-407E-A947-70E740481C1C}">
                  <a14:useLocalDpi xmlns:a14="http://schemas.microsoft.com/office/drawing/2010/main" val="0"/>
                </a:ext>
              </a:extLst>
            </a:blip>
            <a:srcRect l="593" t="94723" r="500" b="2453"/>
            <a:stretch/>
          </p:blipFill>
          <p:spPr>
            <a:xfrm rot="16200000">
              <a:off x="5297516" y="3707379"/>
              <a:ext cx="6092854" cy="164592"/>
            </a:xfrm>
            <a:prstGeom prst="rect">
              <a:avLst/>
            </a:prstGeom>
          </p:spPr>
        </p:pic>
        <p:sp>
          <p:nvSpPr>
            <p:cNvPr id="26" name="TextBox 25"/>
            <p:cNvSpPr txBox="1"/>
            <p:nvPr/>
          </p:nvSpPr>
          <p:spPr>
            <a:xfrm>
              <a:off x="8464338" y="4043111"/>
              <a:ext cx="368511" cy="169277"/>
            </a:xfrm>
            <a:prstGeom prst="rect">
              <a:avLst/>
            </a:prstGeom>
            <a:noFill/>
          </p:spPr>
          <p:txBody>
            <a:bodyPr wrap="square" lIns="0" tIns="0" rIns="0" bIns="0" rtlCol="0">
              <a:spAutoFit/>
            </a:bodyPr>
            <a:lstStyle/>
            <a:p>
              <a:r>
                <a:rPr lang="en-US" sz="1100" dirty="0" smtClean="0">
                  <a:latin typeface="Arial"/>
                  <a:cs typeface="Arial"/>
                </a:rPr>
                <a:t>-0.25</a:t>
              </a:r>
              <a:endParaRPr lang="en-US" sz="1100" dirty="0">
                <a:latin typeface="Arial"/>
                <a:cs typeface="Arial"/>
              </a:endParaRPr>
            </a:p>
          </p:txBody>
        </p:sp>
        <p:sp>
          <p:nvSpPr>
            <p:cNvPr id="27" name="TextBox 26"/>
            <p:cNvSpPr txBox="1"/>
            <p:nvPr/>
          </p:nvSpPr>
          <p:spPr>
            <a:xfrm>
              <a:off x="8464339" y="3708543"/>
              <a:ext cx="300556" cy="169277"/>
            </a:xfrm>
            <a:prstGeom prst="rect">
              <a:avLst/>
            </a:prstGeom>
            <a:noFill/>
          </p:spPr>
          <p:txBody>
            <a:bodyPr wrap="square" lIns="0" tIns="0" rIns="0" bIns="0" rtlCol="0">
              <a:spAutoFit/>
            </a:bodyPr>
            <a:lstStyle/>
            <a:p>
              <a:r>
                <a:rPr lang="en-US" sz="1100" dirty="0" smtClean="0">
                  <a:latin typeface="Arial"/>
                  <a:cs typeface="Arial"/>
                </a:rPr>
                <a:t>0</a:t>
              </a:r>
              <a:endParaRPr lang="en-US" sz="1100" dirty="0">
                <a:latin typeface="Arial"/>
                <a:cs typeface="Arial"/>
              </a:endParaRPr>
            </a:p>
          </p:txBody>
        </p:sp>
        <p:sp>
          <p:nvSpPr>
            <p:cNvPr id="28" name="TextBox 27"/>
            <p:cNvSpPr txBox="1"/>
            <p:nvPr/>
          </p:nvSpPr>
          <p:spPr>
            <a:xfrm>
              <a:off x="8464339" y="3374921"/>
              <a:ext cx="300556" cy="169277"/>
            </a:xfrm>
            <a:prstGeom prst="rect">
              <a:avLst/>
            </a:prstGeom>
            <a:noFill/>
          </p:spPr>
          <p:txBody>
            <a:bodyPr wrap="square" lIns="0" tIns="0" rIns="0" bIns="0" rtlCol="0">
              <a:spAutoFit/>
            </a:bodyPr>
            <a:lstStyle/>
            <a:p>
              <a:r>
                <a:rPr lang="en-US" sz="1100" dirty="0" smtClean="0">
                  <a:latin typeface="Arial"/>
                  <a:cs typeface="Arial"/>
                </a:rPr>
                <a:t>0.25</a:t>
              </a:r>
              <a:endParaRPr lang="en-US" sz="1100" dirty="0">
                <a:latin typeface="Arial"/>
                <a:cs typeface="Arial"/>
              </a:endParaRPr>
            </a:p>
          </p:txBody>
        </p:sp>
        <p:sp>
          <p:nvSpPr>
            <p:cNvPr id="29" name="TextBox 28"/>
            <p:cNvSpPr txBox="1"/>
            <p:nvPr/>
          </p:nvSpPr>
          <p:spPr>
            <a:xfrm>
              <a:off x="8464339" y="3031655"/>
              <a:ext cx="300556" cy="169277"/>
            </a:xfrm>
            <a:prstGeom prst="rect">
              <a:avLst/>
            </a:prstGeom>
            <a:noFill/>
          </p:spPr>
          <p:txBody>
            <a:bodyPr wrap="square" lIns="0" tIns="0" rIns="0" bIns="0" rtlCol="0">
              <a:spAutoFit/>
            </a:bodyPr>
            <a:lstStyle/>
            <a:p>
              <a:r>
                <a:rPr lang="en-US" sz="1100" dirty="0" smtClean="0">
                  <a:latin typeface="Arial"/>
                  <a:cs typeface="Arial"/>
                </a:rPr>
                <a:t>0.5</a:t>
              </a:r>
              <a:endParaRPr lang="en-US" sz="1100" dirty="0">
                <a:latin typeface="Arial"/>
                <a:cs typeface="Arial"/>
              </a:endParaRPr>
            </a:p>
          </p:txBody>
        </p:sp>
        <p:sp>
          <p:nvSpPr>
            <p:cNvPr id="30" name="TextBox 29"/>
            <p:cNvSpPr txBox="1"/>
            <p:nvPr/>
          </p:nvSpPr>
          <p:spPr>
            <a:xfrm>
              <a:off x="8464339" y="2700404"/>
              <a:ext cx="300556" cy="161583"/>
            </a:xfrm>
            <a:prstGeom prst="rect">
              <a:avLst/>
            </a:prstGeom>
            <a:noFill/>
          </p:spPr>
          <p:txBody>
            <a:bodyPr wrap="square" lIns="0" tIns="0" rIns="0" bIns="0" rtlCol="0">
              <a:spAutoFit/>
            </a:bodyPr>
            <a:lstStyle/>
            <a:p>
              <a:r>
                <a:rPr lang="en-US" sz="1050" dirty="0" smtClean="0">
                  <a:latin typeface="Arial"/>
                  <a:cs typeface="Arial"/>
                </a:rPr>
                <a:t>0.75</a:t>
              </a:r>
              <a:endParaRPr lang="en-US" sz="1050" dirty="0">
                <a:latin typeface="Arial"/>
                <a:cs typeface="Arial"/>
              </a:endParaRPr>
            </a:p>
          </p:txBody>
        </p:sp>
        <p:sp>
          <p:nvSpPr>
            <p:cNvPr id="31" name="TextBox 30"/>
            <p:cNvSpPr txBox="1"/>
            <p:nvPr/>
          </p:nvSpPr>
          <p:spPr>
            <a:xfrm>
              <a:off x="8464339" y="2356119"/>
              <a:ext cx="300556" cy="169277"/>
            </a:xfrm>
            <a:prstGeom prst="rect">
              <a:avLst/>
            </a:prstGeom>
            <a:noFill/>
          </p:spPr>
          <p:txBody>
            <a:bodyPr wrap="square" lIns="0" tIns="0" rIns="0" bIns="0" rtlCol="0">
              <a:spAutoFit/>
            </a:bodyPr>
            <a:lstStyle/>
            <a:p>
              <a:r>
                <a:rPr lang="en-US" sz="1100" dirty="0">
                  <a:latin typeface="Arial"/>
                  <a:cs typeface="Arial"/>
                </a:rPr>
                <a:t>1</a:t>
              </a:r>
            </a:p>
          </p:txBody>
        </p:sp>
        <p:sp>
          <p:nvSpPr>
            <p:cNvPr id="32" name="TextBox 31"/>
            <p:cNvSpPr txBox="1"/>
            <p:nvPr/>
          </p:nvSpPr>
          <p:spPr>
            <a:xfrm>
              <a:off x="8464339" y="2012370"/>
              <a:ext cx="300556" cy="169277"/>
            </a:xfrm>
            <a:prstGeom prst="rect">
              <a:avLst/>
            </a:prstGeom>
            <a:noFill/>
          </p:spPr>
          <p:txBody>
            <a:bodyPr wrap="square" lIns="0" tIns="0" rIns="0" bIns="0" rtlCol="0">
              <a:spAutoFit/>
            </a:bodyPr>
            <a:lstStyle/>
            <a:p>
              <a:r>
                <a:rPr lang="en-US" sz="1100" dirty="0" smtClean="0">
                  <a:latin typeface="Arial"/>
                  <a:cs typeface="Arial"/>
                </a:rPr>
                <a:t>1.25</a:t>
              </a:r>
              <a:endParaRPr lang="en-US" sz="1100" dirty="0">
                <a:latin typeface="Arial"/>
                <a:cs typeface="Arial"/>
              </a:endParaRPr>
            </a:p>
          </p:txBody>
        </p:sp>
        <p:sp>
          <p:nvSpPr>
            <p:cNvPr id="33" name="TextBox 32"/>
            <p:cNvSpPr txBox="1"/>
            <p:nvPr/>
          </p:nvSpPr>
          <p:spPr>
            <a:xfrm>
              <a:off x="8464339" y="1680138"/>
              <a:ext cx="300556" cy="169277"/>
            </a:xfrm>
            <a:prstGeom prst="rect">
              <a:avLst/>
            </a:prstGeom>
            <a:noFill/>
          </p:spPr>
          <p:txBody>
            <a:bodyPr wrap="square" lIns="0" tIns="0" rIns="0" bIns="0" rtlCol="0">
              <a:spAutoFit/>
            </a:bodyPr>
            <a:lstStyle/>
            <a:p>
              <a:r>
                <a:rPr lang="en-US" sz="1100" dirty="0" smtClean="0">
                  <a:latin typeface="Arial"/>
                  <a:cs typeface="Arial"/>
                </a:rPr>
                <a:t>1.5</a:t>
              </a:r>
              <a:endParaRPr lang="en-US" sz="1100" dirty="0">
                <a:latin typeface="Arial"/>
                <a:cs typeface="Arial"/>
              </a:endParaRPr>
            </a:p>
          </p:txBody>
        </p:sp>
        <p:sp>
          <p:nvSpPr>
            <p:cNvPr id="34" name="TextBox 33"/>
            <p:cNvSpPr txBox="1"/>
            <p:nvPr/>
          </p:nvSpPr>
          <p:spPr>
            <a:xfrm>
              <a:off x="8464339" y="1343973"/>
              <a:ext cx="300556" cy="169277"/>
            </a:xfrm>
            <a:prstGeom prst="rect">
              <a:avLst/>
            </a:prstGeom>
            <a:noFill/>
          </p:spPr>
          <p:txBody>
            <a:bodyPr wrap="square" lIns="0" tIns="0" rIns="0" bIns="0" rtlCol="0">
              <a:spAutoFit/>
            </a:bodyPr>
            <a:lstStyle/>
            <a:p>
              <a:r>
                <a:rPr lang="en-US" sz="1100" dirty="0" smtClean="0">
                  <a:latin typeface="Arial"/>
                  <a:cs typeface="Arial"/>
                </a:rPr>
                <a:t>1.75</a:t>
              </a:r>
              <a:endParaRPr lang="en-US" sz="1100" dirty="0">
                <a:latin typeface="Arial"/>
                <a:cs typeface="Arial"/>
              </a:endParaRPr>
            </a:p>
          </p:txBody>
        </p:sp>
        <p:sp>
          <p:nvSpPr>
            <p:cNvPr id="35" name="TextBox 34"/>
            <p:cNvSpPr txBox="1"/>
            <p:nvPr/>
          </p:nvSpPr>
          <p:spPr>
            <a:xfrm>
              <a:off x="8464339" y="1008035"/>
              <a:ext cx="300556" cy="169277"/>
            </a:xfrm>
            <a:prstGeom prst="rect">
              <a:avLst/>
            </a:prstGeom>
            <a:noFill/>
          </p:spPr>
          <p:txBody>
            <a:bodyPr wrap="square" lIns="0" tIns="0" rIns="0" bIns="0" rtlCol="0">
              <a:spAutoFit/>
            </a:bodyPr>
            <a:lstStyle/>
            <a:p>
              <a:r>
                <a:rPr lang="en-US" sz="1100" dirty="0" smtClean="0">
                  <a:latin typeface="Arial"/>
                  <a:cs typeface="Arial"/>
                </a:rPr>
                <a:t>2</a:t>
              </a:r>
              <a:endParaRPr lang="en-US" sz="1100" dirty="0">
                <a:latin typeface="Arial"/>
                <a:cs typeface="Arial"/>
              </a:endParaRPr>
            </a:p>
          </p:txBody>
        </p:sp>
        <p:sp>
          <p:nvSpPr>
            <p:cNvPr id="36" name="TextBox 35"/>
            <p:cNvSpPr txBox="1"/>
            <p:nvPr/>
          </p:nvSpPr>
          <p:spPr>
            <a:xfrm>
              <a:off x="8464339" y="4387575"/>
              <a:ext cx="368511" cy="169277"/>
            </a:xfrm>
            <a:prstGeom prst="rect">
              <a:avLst/>
            </a:prstGeom>
            <a:noFill/>
          </p:spPr>
          <p:txBody>
            <a:bodyPr wrap="square" lIns="0" tIns="0" rIns="0" bIns="0" rtlCol="0">
              <a:spAutoFit/>
            </a:bodyPr>
            <a:lstStyle/>
            <a:p>
              <a:r>
                <a:rPr lang="en-US" sz="1100" dirty="0" smtClean="0">
                  <a:latin typeface="Arial"/>
                  <a:cs typeface="Arial"/>
                </a:rPr>
                <a:t>-0.5</a:t>
              </a:r>
              <a:endParaRPr lang="en-US" sz="1100" dirty="0">
                <a:latin typeface="Arial"/>
                <a:cs typeface="Arial"/>
              </a:endParaRPr>
            </a:p>
          </p:txBody>
        </p:sp>
        <p:sp>
          <p:nvSpPr>
            <p:cNvPr id="37" name="TextBox 36"/>
            <p:cNvSpPr txBox="1"/>
            <p:nvPr/>
          </p:nvSpPr>
          <p:spPr>
            <a:xfrm>
              <a:off x="8464339" y="4725127"/>
              <a:ext cx="368511" cy="169277"/>
            </a:xfrm>
            <a:prstGeom prst="rect">
              <a:avLst/>
            </a:prstGeom>
            <a:noFill/>
          </p:spPr>
          <p:txBody>
            <a:bodyPr wrap="square" lIns="0" tIns="0" rIns="0" bIns="0" rtlCol="0">
              <a:spAutoFit/>
            </a:bodyPr>
            <a:lstStyle/>
            <a:p>
              <a:r>
                <a:rPr lang="en-US" sz="1100" dirty="0" smtClean="0">
                  <a:latin typeface="Arial"/>
                  <a:cs typeface="Arial"/>
                </a:rPr>
                <a:t>-0.75</a:t>
              </a:r>
              <a:endParaRPr lang="en-US" sz="1100" dirty="0">
                <a:latin typeface="Arial"/>
                <a:cs typeface="Arial"/>
              </a:endParaRPr>
            </a:p>
          </p:txBody>
        </p:sp>
        <p:sp>
          <p:nvSpPr>
            <p:cNvPr id="38" name="TextBox 37"/>
            <p:cNvSpPr txBox="1"/>
            <p:nvPr/>
          </p:nvSpPr>
          <p:spPr>
            <a:xfrm>
              <a:off x="8464338" y="5063850"/>
              <a:ext cx="368511" cy="169277"/>
            </a:xfrm>
            <a:prstGeom prst="rect">
              <a:avLst/>
            </a:prstGeom>
            <a:noFill/>
          </p:spPr>
          <p:txBody>
            <a:bodyPr wrap="square" lIns="0" tIns="0" rIns="0" bIns="0" rtlCol="0">
              <a:spAutoFit/>
            </a:bodyPr>
            <a:lstStyle/>
            <a:p>
              <a:r>
                <a:rPr lang="en-US" sz="1100" dirty="0" smtClean="0">
                  <a:latin typeface="Arial"/>
                  <a:cs typeface="Arial"/>
                </a:rPr>
                <a:t>-1</a:t>
              </a:r>
              <a:endParaRPr lang="en-US" sz="1100" dirty="0">
                <a:latin typeface="Arial"/>
                <a:cs typeface="Arial"/>
              </a:endParaRPr>
            </a:p>
          </p:txBody>
        </p:sp>
        <p:sp>
          <p:nvSpPr>
            <p:cNvPr id="39" name="TextBox 38"/>
            <p:cNvSpPr txBox="1"/>
            <p:nvPr/>
          </p:nvSpPr>
          <p:spPr>
            <a:xfrm>
              <a:off x="8464339" y="5400400"/>
              <a:ext cx="368511" cy="169277"/>
            </a:xfrm>
            <a:prstGeom prst="rect">
              <a:avLst/>
            </a:prstGeom>
            <a:noFill/>
          </p:spPr>
          <p:txBody>
            <a:bodyPr wrap="square" lIns="0" tIns="0" rIns="0" bIns="0" rtlCol="0">
              <a:spAutoFit/>
            </a:bodyPr>
            <a:lstStyle/>
            <a:p>
              <a:r>
                <a:rPr lang="en-US" sz="1100" dirty="0" smtClean="0">
                  <a:latin typeface="Arial"/>
                  <a:cs typeface="Arial"/>
                </a:rPr>
                <a:t>-1.25</a:t>
              </a:r>
              <a:endParaRPr lang="en-US" sz="1100" dirty="0">
                <a:latin typeface="Arial"/>
                <a:cs typeface="Arial"/>
              </a:endParaRPr>
            </a:p>
          </p:txBody>
        </p:sp>
        <p:sp>
          <p:nvSpPr>
            <p:cNvPr id="40" name="TextBox 39"/>
            <p:cNvSpPr txBox="1"/>
            <p:nvPr/>
          </p:nvSpPr>
          <p:spPr>
            <a:xfrm>
              <a:off x="8464339" y="5741854"/>
              <a:ext cx="368511" cy="169277"/>
            </a:xfrm>
            <a:prstGeom prst="rect">
              <a:avLst/>
            </a:prstGeom>
            <a:noFill/>
          </p:spPr>
          <p:txBody>
            <a:bodyPr wrap="square" lIns="0" tIns="0" rIns="0" bIns="0" rtlCol="0">
              <a:spAutoFit/>
            </a:bodyPr>
            <a:lstStyle/>
            <a:p>
              <a:r>
                <a:rPr lang="en-US" sz="1100" dirty="0" smtClean="0">
                  <a:latin typeface="Arial"/>
                  <a:cs typeface="Arial"/>
                </a:rPr>
                <a:t>-1.5</a:t>
              </a:r>
              <a:endParaRPr lang="en-US" sz="1100" dirty="0">
                <a:latin typeface="Arial"/>
                <a:cs typeface="Arial"/>
              </a:endParaRPr>
            </a:p>
          </p:txBody>
        </p:sp>
        <p:sp>
          <p:nvSpPr>
            <p:cNvPr id="41" name="TextBox 40"/>
            <p:cNvSpPr txBox="1"/>
            <p:nvPr/>
          </p:nvSpPr>
          <p:spPr>
            <a:xfrm>
              <a:off x="8464339" y="6075512"/>
              <a:ext cx="368511" cy="169277"/>
            </a:xfrm>
            <a:prstGeom prst="rect">
              <a:avLst/>
            </a:prstGeom>
            <a:noFill/>
          </p:spPr>
          <p:txBody>
            <a:bodyPr wrap="square" lIns="0" tIns="0" rIns="0" bIns="0" rtlCol="0">
              <a:spAutoFit/>
            </a:bodyPr>
            <a:lstStyle/>
            <a:p>
              <a:r>
                <a:rPr lang="en-US" sz="1100" dirty="0" smtClean="0">
                  <a:latin typeface="Arial"/>
                  <a:cs typeface="Arial"/>
                </a:rPr>
                <a:t>-1.75</a:t>
              </a:r>
              <a:endParaRPr lang="en-US" sz="1100" dirty="0">
                <a:latin typeface="Arial"/>
                <a:cs typeface="Arial"/>
              </a:endParaRPr>
            </a:p>
          </p:txBody>
        </p:sp>
        <p:sp>
          <p:nvSpPr>
            <p:cNvPr id="42" name="TextBox 41"/>
            <p:cNvSpPr txBox="1"/>
            <p:nvPr/>
          </p:nvSpPr>
          <p:spPr>
            <a:xfrm>
              <a:off x="8464338" y="6412062"/>
              <a:ext cx="368511" cy="169277"/>
            </a:xfrm>
            <a:prstGeom prst="rect">
              <a:avLst/>
            </a:prstGeom>
            <a:noFill/>
          </p:spPr>
          <p:txBody>
            <a:bodyPr wrap="square" lIns="0" tIns="0" rIns="0" bIns="0" rtlCol="0">
              <a:spAutoFit/>
            </a:bodyPr>
            <a:lstStyle/>
            <a:p>
              <a:r>
                <a:rPr lang="en-US" sz="1100" dirty="0" smtClean="0">
                  <a:latin typeface="Arial"/>
                  <a:cs typeface="Arial"/>
                </a:rPr>
                <a:t>-2</a:t>
              </a:r>
              <a:endParaRPr lang="en-US" sz="1100" dirty="0">
                <a:latin typeface="Arial"/>
                <a:cs typeface="Arial"/>
              </a:endParaRPr>
            </a:p>
          </p:txBody>
        </p:sp>
      </p:grpSp>
      <p:sp>
        <p:nvSpPr>
          <p:cNvPr id="44" name="TextBox 43"/>
          <p:cNvSpPr txBox="1"/>
          <p:nvPr/>
        </p:nvSpPr>
        <p:spPr>
          <a:xfrm>
            <a:off x="244513" y="742220"/>
            <a:ext cx="937829" cy="261610"/>
          </a:xfrm>
          <a:prstGeom prst="rect">
            <a:avLst/>
          </a:prstGeom>
          <a:solidFill>
            <a:schemeClr val="bg1"/>
          </a:solidFill>
          <a:ln w="9525">
            <a:solidFill>
              <a:schemeClr val="tx1"/>
            </a:solidFill>
          </a:ln>
        </p:spPr>
        <p:txBody>
          <a:bodyPr wrap="square" lIns="91440" tIns="0" rIns="0" bIns="45720" rtlCol="0" anchor="ctr">
            <a:spAutoFit/>
          </a:bodyPr>
          <a:lstStyle/>
          <a:p>
            <a:r>
              <a:rPr lang="en-US" sz="1400" dirty="0" smtClean="0">
                <a:latin typeface="Arial"/>
                <a:cs typeface="Arial"/>
              </a:rPr>
              <a:t>DT </a:t>
            </a:r>
            <a:r>
              <a:rPr lang="en-US" sz="1400" dirty="0" err="1" smtClean="0">
                <a:latin typeface="Arial"/>
                <a:cs typeface="Arial"/>
              </a:rPr>
              <a:t>θ</a:t>
            </a:r>
            <a:r>
              <a:rPr lang="en-US" sz="1400" dirty="0" smtClean="0">
                <a:latin typeface="Arial"/>
                <a:cs typeface="Arial"/>
              </a:rPr>
              <a:t> (K) </a:t>
            </a:r>
            <a:endParaRPr lang="en-US" sz="1400" dirty="0">
              <a:latin typeface="Arial"/>
              <a:cs typeface="Arial"/>
            </a:endParaRPr>
          </a:p>
        </p:txBody>
      </p:sp>
      <p:sp>
        <p:nvSpPr>
          <p:cNvPr id="45" name="TextBox 44"/>
          <p:cNvSpPr txBox="1"/>
          <p:nvPr/>
        </p:nvSpPr>
        <p:spPr>
          <a:xfrm>
            <a:off x="4266381" y="743354"/>
            <a:ext cx="1524910" cy="261610"/>
          </a:xfrm>
          <a:prstGeom prst="rect">
            <a:avLst/>
          </a:prstGeom>
          <a:solidFill>
            <a:schemeClr val="bg1"/>
          </a:solidFill>
          <a:ln w="9525">
            <a:solidFill>
              <a:schemeClr val="tx1"/>
            </a:solidFill>
          </a:ln>
        </p:spPr>
        <p:txBody>
          <a:bodyPr wrap="square" lIns="91440" tIns="0" rIns="0" bIns="45720" rtlCol="0" anchor="ctr">
            <a:spAutoFit/>
          </a:bodyPr>
          <a:lstStyle/>
          <a:p>
            <a:r>
              <a:rPr lang="en-US" sz="1400" dirty="0" smtClean="0">
                <a:latin typeface="Arial"/>
                <a:cs typeface="Arial"/>
              </a:rPr>
              <a:t>500-hPa Z (dam)</a:t>
            </a:r>
            <a:endParaRPr lang="en-US" sz="1400" dirty="0">
              <a:latin typeface="Arial"/>
              <a:cs typeface="Arial"/>
            </a:endParaRPr>
          </a:p>
        </p:txBody>
      </p:sp>
      <p:sp>
        <p:nvSpPr>
          <p:cNvPr id="46" name="TextBox 45"/>
          <p:cNvSpPr txBox="1"/>
          <p:nvPr/>
        </p:nvSpPr>
        <p:spPr>
          <a:xfrm>
            <a:off x="243091" y="3823022"/>
            <a:ext cx="2787977" cy="261610"/>
          </a:xfrm>
          <a:prstGeom prst="rect">
            <a:avLst/>
          </a:prstGeom>
          <a:solidFill>
            <a:schemeClr val="bg1"/>
          </a:solidFill>
          <a:ln w="9525">
            <a:solidFill>
              <a:schemeClr val="tx1"/>
            </a:solidFill>
          </a:ln>
        </p:spPr>
        <p:txBody>
          <a:bodyPr wrap="square" lIns="91440" tIns="0" rIns="0" bIns="45720" rtlCol="0" anchor="ctr">
            <a:spAutoFit/>
          </a:bodyPr>
          <a:lstStyle/>
          <a:p>
            <a:r>
              <a:rPr lang="en-US" sz="1400" dirty="0" smtClean="0">
                <a:latin typeface="Arial"/>
                <a:cs typeface="Arial"/>
              </a:rPr>
              <a:t>1000–500-hPa thickness (dam)</a:t>
            </a:r>
            <a:endParaRPr lang="en-US" sz="1400" dirty="0">
              <a:latin typeface="Arial"/>
              <a:cs typeface="Arial"/>
            </a:endParaRPr>
          </a:p>
        </p:txBody>
      </p:sp>
      <p:sp>
        <p:nvSpPr>
          <p:cNvPr id="47" name="TextBox 46"/>
          <p:cNvSpPr txBox="1"/>
          <p:nvPr/>
        </p:nvSpPr>
        <p:spPr>
          <a:xfrm>
            <a:off x="4266381" y="3819847"/>
            <a:ext cx="2121039" cy="261610"/>
          </a:xfrm>
          <a:prstGeom prst="rect">
            <a:avLst/>
          </a:prstGeom>
          <a:solidFill>
            <a:schemeClr val="bg1"/>
          </a:solidFill>
          <a:ln w="9525">
            <a:solidFill>
              <a:schemeClr val="tx1"/>
            </a:solidFill>
          </a:ln>
        </p:spPr>
        <p:txBody>
          <a:bodyPr wrap="square" lIns="91440" tIns="0" rIns="0" bIns="45720" rtlCol="0" anchor="ctr">
            <a:spAutoFit/>
          </a:bodyPr>
          <a:lstStyle/>
          <a:p>
            <a:r>
              <a:rPr lang="en-US" sz="1400" dirty="0" smtClean="0">
                <a:latin typeface="Arial"/>
                <a:cs typeface="Arial"/>
              </a:rPr>
              <a:t>850-hPa temperature (K)</a:t>
            </a:r>
            <a:endParaRPr lang="en-US" sz="1400" dirty="0">
              <a:latin typeface="Arial"/>
              <a:cs typeface="Arial"/>
            </a:endParaRPr>
          </a:p>
        </p:txBody>
      </p:sp>
      <p:sp>
        <p:nvSpPr>
          <p:cNvPr id="48" name="Title 1"/>
          <p:cNvSpPr txBox="1">
            <a:spLocks/>
          </p:cNvSpPr>
          <p:nvPr/>
        </p:nvSpPr>
        <p:spPr>
          <a:xfrm>
            <a:off x="4740320" y="-13048"/>
            <a:ext cx="4304461" cy="7222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11 Feb 2011 (48 h)</a:t>
            </a:r>
            <a:endParaRPr lang="en-US" sz="2400" dirty="0">
              <a:latin typeface="Arial" panose="020B0604020202020204" pitchFamily="34" charset="0"/>
              <a:cs typeface="Arial" panose="020B0604020202020204" pitchFamily="34" charset="0"/>
            </a:endParaRPr>
          </a:p>
        </p:txBody>
      </p:sp>
      <p:grpSp>
        <p:nvGrpSpPr>
          <p:cNvPr id="49" name="Group 48"/>
          <p:cNvGrpSpPr/>
          <p:nvPr/>
        </p:nvGrpSpPr>
        <p:grpSpPr>
          <a:xfrm>
            <a:off x="3457715" y="6430822"/>
            <a:ext cx="1689475" cy="434879"/>
            <a:chOff x="3929095" y="3324861"/>
            <a:chExt cx="1689475" cy="434879"/>
          </a:xfrm>
        </p:grpSpPr>
        <p:sp>
          <p:nvSpPr>
            <p:cNvPr id="50" name="Rectangle 49"/>
            <p:cNvSpPr/>
            <p:nvPr/>
          </p:nvSpPr>
          <p:spPr>
            <a:xfrm>
              <a:off x="3929095" y="3376485"/>
              <a:ext cx="1500155" cy="357315"/>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4058198" y="3324861"/>
              <a:ext cx="1560372" cy="276999"/>
            </a:xfrm>
            <a:prstGeom prst="rect">
              <a:avLst/>
            </a:prstGeom>
            <a:noFill/>
          </p:spPr>
          <p:txBody>
            <a:bodyPr wrap="square" rtlCol="0">
              <a:spAutoFit/>
            </a:bodyPr>
            <a:lstStyle/>
            <a:p>
              <a:r>
                <a:rPr lang="en-US" sz="1200" dirty="0" smtClean="0">
                  <a:latin typeface="Arial"/>
                  <a:cs typeface="Arial"/>
                </a:rPr>
                <a:t>Most accurate PL</a:t>
              </a:r>
              <a:endParaRPr lang="en-US" sz="1200" dirty="0">
                <a:latin typeface="Arial"/>
                <a:cs typeface="Arial"/>
              </a:endParaRPr>
            </a:p>
          </p:txBody>
        </p:sp>
        <p:sp>
          <p:nvSpPr>
            <p:cNvPr id="52" name="Oval 51"/>
            <p:cNvSpPr>
              <a:spLocks noChangeAspect="1"/>
            </p:cNvSpPr>
            <p:nvPr/>
          </p:nvSpPr>
          <p:spPr>
            <a:xfrm>
              <a:off x="3982309" y="3422710"/>
              <a:ext cx="109728" cy="109728"/>
            </a:xfrm>
            <a:prstGeom prst="ellipse">
              <a:avLst/>
            </a:prstGeom>
            <a:solidFill>
              <a:srgbClr val="22C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a:spLocks noChangeAspect="1"/>
            </p:cNvSpPr>
            <p:nvPr/>
          </p:nvSpPr>
          <p:spPr>
            <a:xfrm>
              <a:off x="3982309" y="3587810"/>
              <a:ext cx="109728" cy="109728"/>
            </a:xfrm>
            <a:prstGeom prst="ellipse">
              <a:avLst/>
            </a:prstGeom>
            <a:solidFill>
              <a:srgbClr val="FB8487"/>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p:cNvSpPr txBox="1"/>
            <p:nvPr/>
          </p:nvSpPr>
          <p:spPr>
            <a:xfrm>
              <a:off x="4058198" y="3482741"/>
              <a:ext cx="1560372" cy="276999"/>
            </a:xfrm>
            <a:prstGeom prst="rect">
              <a:avLst/>
            </a:prstGeom>
            <a:noFill/>
          </p:spPr>
          <p:txBody>
            <a:bodyPr wrap="square" rtlCol="0">
              <a:spAutoFit/>
            </a:bodyPr>
            <a:lstStyle/>
            <a:p>
              <a:r>
                <a:rPr lang="en-US" sz="1200" dirty="0" smtClean="0">
                  <a:latin typeface="Arial"/>
                  <a:cs typeface="Arial"/>
                </a:rPr>
                <a:t>Least accurate PL</a:t>
              </a:r>
              <a:endParaRPr lang="en-US" sz="1200" dirty="0">
                <a:latin typeface="Arial"/>
                <a:cs typeface="Arial"/>
              </a:endParaRPr>
            </a:p>
          </p:txBody>
        </p:sp>
      </p:grpSp>
      <p:sp>
        <p:nvSpPr>
          <p:cNvPr id="55" name="Rectangle 54"/>
          <p:cNvSpPr/>
          <p:nvPr/>
        </p:nvSpPr>
        <p:spPr>
          <a:xfrm>
            <a:off x="6594100" y="803540"/>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56" name="Rectangle 55"/>
          <p:cNvSpPr/>
          <p:nvPr/>
        </p:nvSpPr>
        <p:spPr>
          <a:xfrm>
            <a:off x="5147190" y="2181475"/>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57" name="Rectangle 56"/>
          <p:cNvSpPr/>
          <p:nvPr/>
        </p:nvSpPr>
        <p:spPr>
          <a:xfrm>
            <a:off x="859105" y="2391078"/>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58" name="Straight Arrow Connector 57"/>
          <p:cNvCxnSpPr/>
          <p:nvPr/>
        </p:nvCxnSpPr>
        <p:spPr>
          <a:xfrm>
            <a:off x="2075467" y="2745862"/>
            <a:ext cx="536747" cy="1"/>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011315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83334"/>
            <a:ext cx="8433053" cy="5485894"/>
          </a:xfrm>
        </p:spPr>
        <p:txBody>
          <a:bodyPr>
            <a:normAutofit/>
          </a:bodyPr>
          <a:lstStyle/>
          <a:p>
            <a:r>
              <a:rPr lang="en-US" sz="2400" dirty="0" smtClean="0">
                <a:latin typeface="Arial"/>
                <a:cs typeface="Arial"/>
              </a:rPr>
              <a:t>Polar low develops near a region of tropospheric deep baroclinicity</a:t>
            </a:r>
          </a:p>
          <a:p>
            <a:pPr marL="0" indent="0">
              <a:buNone/>
            </a:pPr>
            <a:endParaRPr lang="en-US" sz="2400" dirty="0" smtClean="0">
              <a:latin typeface="Arial"/>
              <a:cs typeface="Arial"/>
            </a:endParaRPr>
          </a:p>
          <a:p>
            <a:r>
              <a:rPr lang="en-US" sz="2400" dirty="0" smtClean="0">
                <a:latin typeface="Arial"/>
                <a:cs typeface="Arial"/>
              </a:rPr>
              <a:t>TPV and associated cold surge contribute to low values of lower-to-</a:t>
            </a:r>
            <a:r>
              <a:rPr lang="en-US" sz="2400" dirty="0" err="1" smtClean="0">
                <a:latin typeface="Arial"/>
                <a:cs typeface="Arial"/>
              </a:rPr>
              <a:t>midtropospheric</a:t>
            </a:r>
            <a:r>
              <a:rPr lang="en-US" sz="2400" dirty="0" smtClean="0">
                <a:latin typeface="Arial"/>
                <a:cs typeface="Arial"/>
              </a:rPr>
              <a:t> static stability, fostering a favorable environment for polar low development</a:t>
            </a:r>
          </a:p>
          <a:p>
            <a:endParaRPr lang="en-US" sz="2400" dirty="0">
              <a:latin typeface="Arial"/>
              <a:cs typeface="Arial"/>
            </a:endParaRPr>
          </a:p>
          <a:p>
            <a:r>
              <a:rPr lang="en-US" sz="2400" dirty="0" smtClean="0">
                <a:latin typeface="Arial"/>
                <a:cs typeface="Arial"/>
              </a:rPr>
              <a:t>QG </a:t>
            </a:r>
            <a:r>
              <a:rPr lang="en-US" sz="2400" dirty="0">
                <a:latin typeface="Arial"/>
                <a:cs typeface="Arial"/>
              </a:rPr>
              <a:t>forcing for </a:t>
            </a:r>
            <a:r>
              <a:rPr lang="en-US" sz="2400" dirty="0" smtClean="0">
                <a:latin typeface="Arial"/>
                <a:cs typeface="Arial"/>
              </a:rPr>
              <a:t>ascent</a:t>
            </a:r>
            <a:r>
              <a:rPr lang="en-US" sz="2400" dirty="0">
                <a:latin typeface="Arial"/>
                <a:cs typeface="Arial"/>
              </a:rPr>
              <a:t> </a:t>
            </a:r>
            <a:r>
              <a:rPr lang="en-US" sz="2400" dirty="0" smtClean="0">
                <a:latin typeface="Arial"/>
                <a:cs typeface="Arial"/>
              </a:rPr>
              <a:t>associated with TPV likely supports development of polar low and associated regions of lower-to-</a:t>
            </a:r>
            <a:r>
              <a:rPr lang="en-US" sz="2400" dirty="0" err="1" smtClean="0">
                <a:latin typeface="Arial"/>
                <a:cs typeface="Arial"/>
              </a:rPr>
              <a:t>midtropospheric</a:t>
            </a:r>
            <a:r>
              <a:rPr lang="en-US" sz="2400" dirty="0" smtClean="0">
                <a:latin typeface="Arial"/>
                <a:cs typeface="Arial"/>
              </a:rPr>
              <a:t> ascent</a:t>
            </a:r>
            <a:endParaRPr lang="en-US" sz="2400" dirty="0">
              <a:latin typeface="Arial"/>
              <a:cs typeface="Arial"/>
            </a:endParaRPr>
          </a:p>
          <a:p>
            <a:pPr marL="0" indent="0">
              <a:lnSpc>
                <a:spcPct val="50000"/>
              </a:lnSpc>
              <a:buNone/>
            </a:pPr>
            <a:endParaRPr lang="en-US" sz="2400" dirty="0">
              <a:latin typeface="Arial"/>
              <a:cs typeface="Arial"/>
            </a:endParaRPr>
          </a:p>
          <a:p>
            <a:pPr lvl="1"/>
            <a:r>
              <a:rPr lang="en-US" sz="2000" dirty="0">
                <a:solidFill>
                  <a:srgbClr val="0000FF"/>
                </a:solidFill>
                <a:latin typeface="Arial"/>
                <a:cs typeface="Arial"/>
              </a:rPr>
              <a:t>Associated latent heat release may support and strengthen low-level PV tower associated with polar low</a:t>
            </a:r>
            <a:r>
              <a:rPr lang="en-US" sz="2000" dirty="0" smtClean="0">
                <a:solidFill>
                  <a:srgbClr val="0000FF"/>
                </a:solidFill>
                <a:latin typeface="Arial"/>
                <a:cs typeface="Arial"/>
              </a:rPr>
              <a:t>, concomitantly </a:t>
            </a:r>
            <a:r>
              <a:rPr lang="en-US" sz="2000" dirty="0">
                <a:solidFill>
                  <a:srgbClr val="0000FF"/>
                </a:solidFill>
                <a:latin typeface="Arial"/>
                <a:cs typeface="Arial"/>
              </a:rPr>
              <a:t>allowing the polar low to intensify</a:t>
            </a:r>
          </a:p>
          <a:p>
            <a:pPr lvl="1"/>
            <a:endParaRPr lang="en-US" sz="2000" dirty="0">
              <a:latin typeface="Arial"/>
              <a:cs typeface="Arial"/>
            </a:endParaRPr>
          </a:p>
          <a:p>
            <a:endParaRPr lang="en-US" sz="2400" dirty="0">
              <a:latin typeface="Arial"/>
              <a:cs typeface="Arial"/>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Conclusions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056906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83334"/>
            <a:ext cx="8433053" cy="5485894"/>
          </a:xfrm>
        </p:spPr>
        <p:txBody>
          <a:bodyPr>
            <a:normAutofit/>
          </a:bodyPr>
          <a:lstStyle/>
          <a:p>
            <a:r>
              <a:rPr lang="en-US" sz="2400" dirty="0" smtClean="0">
                <a:latin typeface="Arial"/>
                <a:cs typeface="Arial"/>
              </a:rPr>
              <a:t>R1 and R2 and are significantly less amplified in most accurate group compared to least accurate group</a:t>
            </a:r>
          </a:p>
          <a:p>
            <a:pPr>
              <a:lnSpc>
                <a:spcPct val="50000"/>
              </a:lnSpc>
            </a:pPr>
            <a:endParaRPr lang="en-US" sz="2400" dirty="0" smtClean="0">
              <a:latin typeface="Arial"/>
              <a:cs typeface="Arial"/>
            </a:endParaRPr>
          </a:p>
          <a:p>
            <a:pPr lvl="1"/>
            <a:r>
              <a:rPr lang="en-US" sz="2200" dirty="0" smtClean="0">
                <a:solidFill>
                  <a:srgbClr val="0000FF"/>
                </a:solidFill>
                <a:latin typeface="Arial"/>
                <a:cs typeface="Arial"/>
              </a:rPr>
              <a:t>May contribute to significantly </a:t>
            </a:r>
            <a:r>
              <a:rPr lang="en-US" sz="2200" dirty="0">
                <a:solidFill>
                  <a:srgbClr val="0000FF"/>
                </a:solidFill>
                <a:latin typeface="Arial"/>
                <a:cs typeface="Arial"/>
              </a:rPr>
              <a:t>northward position and slower equatorward transport of </a:t>
            </a:r>
            <a:r>
              <a:rPr lang="en-US" sz="2200" dirty="0" smtClean="0">
                <a:solidFill>
                  <a:srgbClr val="0000FF"/>
                </a:solidFill>
                <a:latin typeface="Arial"/>
                <a:cs typeface="Arial"/>
              </a:rPr>
              <a:t>TPV in </a:t>
            </a:r>
            <a:r>
              <a:rPr lang="en-US" sz="2200" dirty="0">
                <a:solidFill>
                  <a:srgbClr val="0000FF"/>
                </a:solidFill>
                <a:latin typeface="Arial"/>
                <a:cs typeface="Arial"/>
              </a:rPr>
              <a:t>most accurate group compared to least accurate </a:t>
            </a:r>
            <a:r>
              <a:rPr lang="en-US" sz="2200" dirty="0" smtClean="0">
                <a:solidFill>
                  <a:srgbClr val="0000FF"/>
                </a:solidFill>
                <a:latin typeface="Arial"/>
                <a:cs typeface="Arial"/>
              </a:rPr>
              <a:t>group</a:t>
            </a:r>
          </a:p>
          <a:p>
            <a:pPr lvl="1"/>
            <a:endParaRPr lang="en-US" sz="2200" dirty="0">
              <a:latin typeface="Arial"/>
              <a:cs typeface="Arial"/>
            </a:endParaRPr>
          </a:p>
          <a:p>
            <a:pPr marL="342900" lvl="1" indent="-342900">
              <a:buFont typeface="Arial"/>
              <a:buChar char="•"/>
            </a:pPr>
            <a:r>
              <a:rPr lang="en-US" sz="2400" dirty="0">
                <a:latin typeface="Arial"/>
                <a:cs typeface="Arial"/>
              </a:rPr>
              <a:t>S</a:t>
            </a:r>
            <a:r>
              <a:rPr lang="en-US" sz="2400" dirty="0" smtClean="0">
                <a:latin typeface="Arial"/>
                <a:cs typeface="Arial"/>
              </a:rPr>
              <a:t>outheastern </a:t>
            </a:r>
            <a:r>
              <a:rPr lang="en-US" sz="2400" dirty="0">
                <a:latin typeface="Arial"/>
                <a:cs typeface="Arial"/>
              </a:rPr>
              <a:t>portion of R1 </a:t>
            </a:r>
            <a:r>
              <a:rPr lang="en-US" sz="2400" dirty="0" smtClean="0">
                <a:latin typeface="Arial"/>
                <a:cs typeface="Arial"/>
              </a:rPr>
              <a:t>and concomitantly, the tropospheric</a:t>
            </a:r>
            <a:r>
              <a:rPr lang="en-US" sz="2400" dirty="0">
                <a:latin typeface="Arial"/>
                <a:cs typeface="Arial"/>
              </a:rPr>
              <a:t>-deep baroclinic </a:t>
            </a:r>
            <a:r>
              <a:rPr lang="en-US" sz="2400" dirty="0" smtClean="0">
                <a:latin typeface="Arial"/>
                <a:cs typeface="Arial"/>
              </a:rPr>
              <a:t>zone, are located further </a:t>
            </a:r>
            <a:r>
              <a:rPr lang="en-US" sz="2400" dirty="0">
                <a:latin typeface="Arial"/>
                <a:cs typeface="Arial"/>
              </a:rPr>
              <a:t>to the east </a:t>
            </a:r>
            <a:r>
              <a:rPr lang="en-US" sz="2400" dirty="0" smtClean="0">
                <a:latin typeface="Arial"/>
                <a:cs typeface="Arial"/>
              </a:rPr>
              <a:t> </a:t>
            </a:r>
            <a:r>
              <a:rPr lang="en-US" sz="2400" dirty="0">
                <a:latin typeface="Arial"/>
                <a:cs typeface="Arial"/>
              </a:rPr>
              <a:t>in most accurate group compared to least accurate group</a:t>
            </a:r>
          </a:p>
          <a:p>
            <a:endParaRPr lang="en-US" sz="2400" dirty="0">
              <a:latin typeface="Arial"/>
              <a:cs typeface="Arial"/>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Conclusions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2070392"/>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83334"/>
            <a:ext cx="8433053" cy="5485894"/>
          </a:xfrm>
        </p:spPr>
        <p:txBody>
          <a:bodyPr>
            <a:normAutofit/>
          </a:bodyPr>
          <a:lstStyle/>
          <a:p>
            <a:r>
              <a:rPr lang="en-US" sz="2400" dirty="0" smtClean="0">
                <a:latin typeface="Arial"/>
                <a:cs typeface="Arial"/>
              </a:rPr>
              <a:t>Northward position of TPV and eastward </a:t>
            </a:r>
            <a:r>
              <a:rPr lang="en-US" sz="2400" dirty="0">
                <a:latin typeface="Arial"/>
                <a:cs typeface="Arial"/>
              </a:rPr>
              <a:t>position of tropospheric-deep baroclinic zone in most accurate group compared to least accurate </a:t>
            </a:r>
            <a:r>
              <a:rPr lang="en-US" sz="2400" dirty="0" smtClean="0">
                <a:latin typeface="Arial"/>
                <a:cs typeface="Arial"/>
              </a:rPr>
              <a:t>group may contribute to:</a:t>
            </a:r>
          </a:p>
          <a:p>
            <a:pPr>
              <a:lnSpc>
                <a:spcPct val="50000"/>
              </a:lnSpc>
            </a:pPr>
            <a:endParaRPr lang="en-US" sz="2600" dirty="0" smtClean="0">
              <a:latin typeface="Arial"/>
              <a:cs typeface="Arial"/>
            </a:endParaRPr>
          </a:p>
          <a:p>
            <a:pPr lvl="1"/>
            <a:r>
              <a:rPr lang="en-US" sz="2200" dirty="0" smtClean="0">
                <a:solidFill>
                  <a:srgbClr val="0000FF"/>
                </a:solidFill>
                <a:latin typeface="Arial"/>
                <a:cs typeface="Arial"/>
              </a:rPr>
              <a:t>Significantly </a:t>
            </a:r>
            <a:r>
              <a:rPr lang="en-US" sz="2200" dirty="0">
                <a:solidFill>
                  <a:srgbClr val="0000FF"/>
                </a:solidFill>
                <a:latin typeface="Arial"/>
                <a:cs typeface="Arial"/>
              </a:rPr>
              <a:t>farther </a:t>
            </a:r>
            <a:r>
              <a:rPr lang="en-US" sz="2200" dirty="0" smtClean="0">
                <a:solidFill>
                  <a:srgbClr val="0000FF"/>
                </a:solidFill>
                <a:latin typeface="Arial"/>
                <a:cs typeface="Arial"/>
              </a:rPr>
              <a:t>north </a:t>
            </a:r>
            <a:r>
              <a:rPr lang="en-US" sz="2200" dirty="0">
                <a:solidFill>
                  <a:srgbClr val="0000FF"/>
                </a:solidFill>
                <a:latin typeface="Arial"/>
                <a:cs typeface="Arial"/>
              </a:rPr>
              <a:t>and </a:t>
            </a:r>
            <a:r>
              <a:rPr lang="en-US" sz="2200" dirty="0" smtClean="0">
                <a:solidFill>
                  <a:srgbClr val="0000FF"/>
                </a:solidFill>
                <a:latin typeface="Arial"/>
                <a:cs typeface="Arial"/>
              </a:rPr>
              <a:t>east mean position of polar low in </a:t>
            </a:r>
            <a:r>
              <a:rPr lang="en-US" sz="2200" dirty="0">
                <a:solidFill>
                  <a:srgbClr val="0000FF"/>
                </a:solidFill>
                <a:latin typeface="Arial"/>
                <a:cs typeface="Arial"/>
              </a:rPr>
              <a:t>most accurate group compared to least accurate group </a:t>
            </a:r>
          </a:p>
          <a:p>
            <a:pPr lvl="1"/>
            <a:endParaRPr lang="en-US" sz="2200" dirty="0" smtClean="0">
              <a:latin typeface="Arial"/>
              <a:cs typeface="Arial"/>
            </a:endParaRPr>
          </a:p>
          <a:p>
            <a:pPr lvl="1"/>
            <a:endParaRPr lang="en-US"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Conclusions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792141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83334"/>
            <a:ext cx="8433053" cy="5485894"/>
          </a:xfrm>
        </p:spPr>
        <p:txBody>
          <a:bodyPr>
            <a:normAutofit/>
          </a:bodyPr>
          <a:lstStyle/>
          <a:p>
            <a:r>
              <a:rPr lang="en-US" sz="2400" dirty="0" smtClean="0">
                <a:latin typeface="Arial"/>
                <a:cs typeface="Arial"/>
              </a:rPr>
              <a:t>Significant track differences in polar low may contribute to significant intensity differences in polar low between two groups</a:t>
            </a:r>
          </a:p>
          <a:p>
            <a:pPr>
              <a:lnSpc>
                <a:spcPct val="60000"/>
              </a:lnSpc>
            </a:pPr>
            <a:endParaRPr lang="en-US" sz="2400" dirty="0" smtClean="0">
              <a:latin typeface="Arial"/>
              <a:cs typeface="Arial"/>
            </a:endParaRPr>
          </a:p>
          <a:p>
            <a:pPr lvl="1"/>
            <a:r>
              <a:rPr lang="en-US" sz="2200" dirty="0" smtClean="0">
                <a:solidFill>
                  <a:srgbClr val="0000FF"/>
                </a:solidFill>
                <a:latin typeface="Arial"/>
                <a:cs typeface="Arial"/>
              </a:rPr>
              <a:t>Most accurate and least accurate groups have mean position of polar low over the Barents Sea and Scandinavia, respectively, during 1800 UTC 10 Feb–1200 UTC 11 Feb</a:t>
            </a:r>
          </a:p>
          <a:p>
            <a:pPr lvl="1"/>
            <a:endParaRPr lang="en-US" sz="2200" dirty="0">
              <a:solidFill>
                <a:srgbClr val="0000FF"/>
              </a:solidFill>
              <a:latin typeface="Arial"/>
              <a:cs typeface="Arial"/>
            </a:endParaRPr>
          </a:p>
          <a:p>
            <a:pPr lvl="1"/>
            <a:r>
              <a:rPr lang="en-US" sz="2200" dirty="0" smtClean="0">
                <a:solidFill>
                  <a:srgbClr val="0000FF"/>
                </a:solidFill>
                <a:latin typeface="Arial"/>
                <a:cs typeface="Arial"/>
              </a:rPr>
              <a:t>Thus, thermodynamic environment is likely much more conducive to polar low development in most accurate group compared to least accurate group</a:t>
            </a:r>
            <a:endParaRPr lang="en-US" dirty="0">
              <a:latin typeface="Arial"/>
              <a:cs typeface="Arial"/>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Conclusions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3431120"/>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83334"/>
            <a:ext cx="8433053" cy="5485894"/>
          </a:xfrm>
        </p:spPr>
        <p:txBody>
          <a:bodyPr>
            <a:normAutofit/>
          </a:bodyPr>
          <a:lstStyle/>
          <a:p>
            <a:r>
              <a:rPr lang="en-US" sz="2400" dirty="0" smtClean="0">
                <a:latin typeface="Arial"/>
                <a:cs typeface="Arial"/>
              </a:rPr>
              <a:t>Track errors of TPVs may contribute to track and intensity errors of polar lows</a:t>
            </a:r>
          </a:p>
          <a:p>
            <a:pPr>
              <a:lnSpc>
                <a:spcPct val="50000"/>
              </a:lnSpc>
            </a:pPr>
            <a:endParaRPr lang="en-US" sz="2400" dirty="0" smtClean="0">
              <a:latin typeface="Arial"/>
              <a:cs typeface="Arial"/>
            </a:endParaRPr>
          </a:p>
          <a:p>
            <a:pPr lvl="1"/>
            <a:r>
              <a:rPr lang="en-US" sz="2200" dirty="0" smtClean="0">
                <a:solidFill>
                  <a:srgbClr val="0000FF"/>
                </a:solidFill>
                <a:latin typeface="Arial"/>
                <a:cs typeface="Arial"/>
              </a:rPr>
              <a:t>Improved predictability of TPVs may lead to improved predictability of polar lows</a:t>
            </a:r>
            <a:endParaRPr lang="en-US" sz="2200" dirty="0">
              <a:solidFill>
                <a:srgbClr val="0000FF"/>
              </a:solidFill>
              <a:latin typeface="Arial"/>
              <a:cs typeface="Arial"/>
            </a:endParaRPr>
          </a:p>
          <a:p>
            <a:endParaRPr lang="en-US" sz="2400" dirty="0" smtClean="0">
              <a:latin typeface="Arial"/>
              <a:cs typeface="Arial"/>
            </a:endParaRPr>
          </a:p>
          <a:p>
            <a:r>
              <a:rPr lang="en-US" sz="2400" dirty="0" smtClean="0">
                <a:latin typeface="Arial"/>
                <a:cs typeface="Arial"/>
              </a:rPr>
              <a:t>ECMWF EPS initialization only 30 h prior to polar low genesis</a:t>
            </a:r>
          </a:p>
          <a:p>
            <a:pPr lvl="1">
              <a:lnSpc>
                <a:spcPct val="50000"/>
              </a:lnSpc>
            </a:pPr>
            <a:endParaRPr lang="en-US" sz="2000" dirty="0">
              <a:latin typeface="Arial"/>
              <a:cs typeface="Arial"/>
            </a:endParaRPr>
          </a:p>
          <a:p>
            <a:pPr lvl="1"/>
            <a:r>
              <a:rPr lang="en-US" sz="2200" dirty="0" smtClean="0">
                <a:solidFill>
                  <a:srgbClr val="0000FF"/>
                </a:solidFill>
                <a:latin typeface="Arial"/>
                <a:cs typeface="Arial"/>
              </a:rPr>
              <a:t>Even at relatively short lead times, there may be significant differences in evolution of polar low amongst ensemble members, thus polar lows may be difficult to predict</a:t>
            </a:r>
            <a:endParaRPr lang="en-US" sz="2200" dirty="0">
              <a:solidFill>
                <a:srgbClr val="0000FF"/>
              </a:solidFill>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Conclusions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557905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83334"/>
            <a:ext cx="8433053" cy="5042829"/>
          </a:xfrm>
        </p:spPr>
        <p:txBody>
          <a:bodyPr>
            <a:normAutofit/>
          </a:bodyPr>
          <a:lstStyle/>
          <a:p>
            <a:r>
              <a:rPr lang="en-US" sz="2400" dirty="0">
                <a:latin typeface="Arial"/>
                <a:cs typeface="Arial"/>
              </a:rPr>
              <a:t>A</a:t>
            </a:r>
            <a:r>
              <a:rPr lang="en-US" sz="2400" dirty="0" smtClean="0">
                <a:latin typeface="Arial"/>
                <a:cs typeface="Arial"/>
              </a:rPr>
              <a:t>nalyze </a:t>
            </a:r>
            <a:r>
              <a:rPr lang="en-US" sz="2400" dirty="0">
                <a:latin typeface="Arial"/>
                <a:cs typeface="Arial"/>
              </a:rPr>
              <a:t>the evolution of a polar low that is linked to a </a:t>
            </a:r>
            <a:r>
              <a:rPr lang="en-US" sz="2400" dirty="0" smtClean="0">
                <a:latin typeface="Arial"/>
                <a:cs typeface="Arial"/>
              </a:rPr>
              <a:t>TPV</a:t>
            </a:r>
            <a:endParaRPr lang="en-US" sz="2400" dirty="0">
              <a:latin typeface="Arial"/>
              <a:cs typeface="Arial"/>
            </a:endParaRPr>
          </a:p>
          <a:p>
            <a:endParaRPr lang="en-US" sz="2400" dirty="0" smtClean="0">
              <a:latin typeface="Arial"/>
              <a:cs typeface="Arial"/>
            </a:endParaRPr>
          </a:p>
          <a:p>
            <a:r>
              <a:rPr lang="en-US" sz="2400" dirty="0">
                <a:latin typeface="Arial"/>
                <a:cs typeface="Arial"/>
              </a:rPr>
              <a:t>I</a:t>
            </a:r>
            <a:r>
              <a:rPr lang="en-US" sz="2400" dirty="0" smtClean="0">
                <a:latin typeface="Arial"/>
                <a:cs typeface="Arial"/>
              </a:rPr>
              <a:t>nvestigate </a:t>
            </a:r>
            <a:r>
              <a:rPr lang="en-US" sz="2400" dirty="0">
                <a:latin typeface="Arial"/>
                <a:cs typeface="Arial"/>
              </a:rPr>
              <a:t>factors influencing the predictability of the evolution of the polar </a:t>
            </a:r>
            <a:r>
              <a:rPr lang="en-US" sz="2400" dirty="0" smtClean="0">
                <a:latin typeface="Arial"/>
                <a:cs typeface="Arial"/>
              </a:rPr>
              <a:t>low</a:t>
            </a: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Goals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383816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83334"/>
            <a:ext cx="8433053" cy="5485894"/>
          </a:xfrm>
        </p:spPr>
        <p:txBody>
          <a:bodyPr>
            <a:normAutofit/>
          </a:bodyPr>
          <a:lstStyle/>
          <a:p>
            <a:r>
              <a:rPr lang="en-US" sz="2400" dirty="0" smtClean="0">
                <a:latin typeface="Arial"/>
                <a:cs typeface="Arial"/>
              </a:rPr>
              <a:t>Track errors of TPVs may contribute to track and intensity errors of polar lows</a:t>
            </a:r>
          </a:p>
          <a:p>
            <a:pPr>
              <a:lnSpc>
                <a:spcPct val="50000"/>
              </a:lnSpc>
            </a:pPr>
            <a:endParaRPr lang="en-US" sz="2400" dirty="0" smtClean="0">
              <a:latin typeface="Arial"/>
              <a:cs typeface="Arial"/>
            </a:endParaRPr>
          </a:p>
          <a:p>
            <a:pPr lvl="1"/>
            <a:r>
              <a:rPr lang="en-US" sz="2200" dirty="0" smtClean="0">
                <a:solidFill>
                  <a:srgbClr val="0000FF"/>
                </a:solidFill>
                <a:latin typeface="Arial"/>
                <a:cs typeface="Arial"/>
              </a:rPr>
              <a:t>Improved predictability of TPVs may lead to improved predictability of polar lows</a:t>
            </a:r>
            <a:endParaRPr lang="en-US" sz="2200" dirty="0">
              <a:solidFill>
                <a:srgbClr val="0000FF"/>
              </a:solidFill>
              <a:latin typeface="Arial"/>
              <a:cs typeface="Arial"/>
            </a:endParaRPr>
          </a:p>
          <a:p>
            <a:endParaRPr lang="en-US" sz="2400" dirty="0" smtClean="0">
              <a:latin typeface="Arial"/>
              <a:cs typeface="Arial"/>
            </a:endParaRPr>
          </a:p>
          <a:p>
            <a:r>
              <a:rPr lang="en-US" sz="2400" dirty="0" smtClean="0">
                <a:latin typeface="Arial"/>
                <a:cs typeface="Arial"/>
              </a:rPr>
              <a:t>ECMWF EPS initialization only 30 h prior to polar low genesis</a:t>
            </a:r>
          </a:p>
          <a:p>
            <a:pPr lvl="1">
              <a:lnSpc>
                <a:spcPct val="50000"/>
              </a:lnSpc>
            </a:pPr>
            <a:endParaRPr lang="en-US" sz="2000" dirty="0">
              <a:latin typeface="Arial"/>
              <a:cs typeface="Arial"/>
            </a:endParaRPr>
          </a:p>
          <a:p>
            <a:pPr lvl="1"/>
            <a:r>
              <a:rPr lang="en-US" sz="2200" dirty="0" smtClean="0">
                <a:solidFill>
                  <a:srgbClr val="0000FF"/>
                </a:solidFill>
                <a:latin typeface="Arial"/>
                <a:cs typeface="Arial"/>
              </a:rPr>
              <a:t>Even at relatively short lead times, there may be significant differences in evolution of polar low amongst ensemble members, thus polar lows may be difficult to predict</a:t>
            </a:r>
            <a:endParaRPr lang="en-US" sz="2200" dirty="0">
              <a:solidFill>
                <a:srgbClr val="0000FF"/>
              </a:solidFill>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r>
              <a:rPr lang="en-US" sz="2800" b="1" dirty="0" smtClean="0">
                <a:solidFill>
                  <a:srgbClr val="FF0000"/>
                </a:solidFill>
                <a:latin typeface="Arial" panose="020B0604020202020204" pitchFamily="34" charset="0"/>
                <a:cs typeface="Arial" panose="020B0604020202020204" pitchFamily="34" charset="0"/>
              </a:rPr>
              <a:t>Questions?</a:t>
            </a:r>
            <a:endParaRPr lang="en-US" sz="2800" b="1" dirty="0">
              <a:solidFill>
                <a:srgbClr val="FF0000"/>
              </a:solidFill>
              <a:latin typeface="Arial" panose="020B0604020202020204" pitchFamily="34" charset="0"/>
              <a:cs typeface="Arial" panose="020B0604020202020204" pitchFamily="34" charset="0"/>
            </a:endParaRPr>
          </a:p>
        </p:txBody>
      </p:sp>
      <p:sp>
        <p:nvSpPr>
          <p:cNvPr id="7" name="Content Placeholder 2"/>
          <p:cNvSpPr txBox="1">
            <a:spLocks/>
          </p:cNvSpPr>
          <p:nvPr/>
        </p:nvSpPr>
        <p:spPr>
          <a:xfrm>
            <a:off x="609599" y="5671432"/>
            <a:ext cx="8433053" cy="105019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200" b="1" dirty="0" smtClean="0">
                <a:solidFill>
                  <a:srgbClr val="FF0000"/>
                </a:solidFill>
                <a:latin typeface="Arial"/>
                <a:cs typeface="Arial"/>
              </a:rPr>
              <a:t>Acknowledgments</a:t>
            </a:r>
          </a:p>
          <a:p>
            <a:pPr marL="0" indent="0" algn="ctr">
              <a:buNone/>
            </a:pPr>
            <a:r>
              <a:rPr lang="en-US" sz="2200" dirty="0" smtClean="0">
                <a:latin typeface="Arial"/>
                <a:cs typeface="Arial"/>
              </a:rPr>
              <a:t>Special thanks to Jeremy Berman!</a:t>
            </a:r>
            <a:endParaRPr lang="en-US" sz="2200" dirty="0">
              <a:latin typeface="Arial"/>
              <a:cs typeface="Arial"/>
            </a:endParaRPr>
          </a:p>
          <a:p>
            <a:pPr marL="0" indent="0" algn="ctr">
              <a:buNone/>
            </a:pPr>
            <a:endParaRPr lang="en-US" sz="2200" b="1" dirty="0" smtClean="0">
              <a:solidFill>
                <a:srgbClr val="FF0000"/>
              </a:solidFill>
              <a:latin typeface="Arial"/>
              <a:cs typeface="Arial"/>
            </a:endParaRPr>
          </a:p>
          <a:p>
            <a:endParaRPr lang="en-US" sz="2200" dirty="0">
              <a:solidFill>
                <a:srgbClr val="0000FF"/>
              </a:solidFill>
              <a:latin typeface="Arial"/>
              <a:cs typeface="Arial"/>
            </a:endParaRPr>
          </a:p>
        </p:txBody>
      </p:sp>
    </p:spTree>
    <p:extLst>
      <p:ext uri="{BB962C8B-B14F-4D97-AF65-F5344CB8AC3E}">
        <p14:creationId xmlns:p14="http://schemas.microsoft.com/office/powerpoint/2010/main" val="17783715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83334"/>
            <a:ext cx="8433053" cy="5042829"/>
          </a:xfrm>
        </p:spPr>
        <p:txBody>
          <a:bodyPr>
            <a:normAutofit/>
          </a:bodyPr>
          <a:lstStyle/>
          <a:p>
            <a:r>
              <a:rPr lang="en-US" sz="2400" dirty="0" smtClean="0">
                <a:latin typeface="Arial"/>
                <a:cs typeface="Arial"/>
              </a:rPr>
              <a:t>Forecast </a:t>
            </a:r>
            <a:r>
              <a:rPr lang="en-US" sz="2400" dirty="0">
                <a:latin typeface="Arial"/>
                <a:cs typeface="Arial"/>
              </a:rPr>
              <a:t>errors in the track and intensity of TPVs may </a:t>
            </a:r>
            <a:r>
              <a:rPr lang="en-US" sz="2400" dirty="0" smtClean="0">
                <a:latin typeface="Arial"/>
                <a:cs typeface="Arial"/>
              </a:rPr>
              <a:t>contribute </a:t>
            </a:r>
            <a:r>
              <a:rPr lang="en-US" sz="2400" dirty="0">
                <a:latin typeface="Arial"/>
                <a:cs typeface="Arial"/>
              </a:rPr>
              <a:t>to forecast errors in the track and intensity of polar </a:t>
            </a:r>
            <a:r>
              <a:rPr lang="en-US" sz="2400" dirty="0" smtClean="0">
                <a:latin typeface="Arial"/>
                <a:cs typeface="Arial"/>
              </a:rPr>
              <a:t>lows that are </a:t>
            </a:r>
            <a:r>
              <a:rPr lang="en-US" sz="2400" dirty="0">
                <a:latin typeface="Arial"/>
                <a:cs typeface="Arial"/>
              </a:rPr>
              <a:t>linked to </a:t>
            </a:r>
            <a:r>
              <a:rPr lang="en-US" sz="2400" dirty="0" smtClean="0">
                <a:latin typeface="Arial"/>
                <a:cs typeface="Arial"/>
              </a:rPr>
              <a:t>TPVs</a:t>
            </a:r>
          </a:p>
          <a:p>
            <a:endParaRPr lang="en-US" sz="2400" dirty="0">
              <a:latin typeface="Arial"/>
              <a:cs typeface="Arial"/>
            </a:endParaRPr>
          </a:p>
          <a:p>
            <a:r>
              <a:rPr lang="en-US" sz="2400" dirty="0" smtClean="0">
                <a:latin typeface="Arial"/>
                <a:cs typeface="Arial"/>
              </a:rPr>
              <a:t>Forecast </a:t>
            </a:r>
            <a:r>
              <a:rPr lang="en-US" sz="2400" dirty="0">
                <a:latin typeface="Arial"/>
                <a:cs typeface="Arial"/>
              </a:rPr>
              <a:t>errors in the track and intensity of TPVs may lead to forecast errors in the position and structure of Arctic fronts, which may also contribute to forecast errors in the track and intensity of polar </a:t>
            </a:r>
            <a:r>
              <a:rPr lang="en-US" sz="2400" dirty="0" smtClean="0">
                <a:latin typeface="Arial"/>
                <a:cs typeface="Arial"/>
              </a:rPr>
              <a:t>lows that are linked to TPVs</a:t>
            </a: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Hypotheses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266446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24257</TotalTime>
  <Words>9071</Words>
  <Application>Microsoft Macintosh PowerPoint</Application>
  <PresentationFormat>On-screen Show (4:3)</PresentationFormat>
  <Paragraphs>2335</Paragraphs>
  <Slides>80</Slides>
  <Notes>76</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Office Theme</vt:lpstr>
      <vt:lpstr>A Multiscale Analysis and Predictability Study of a Polar Low Linked to a                    Tropopause Polar Vortex </vt:lpstr>
      <vt:lpstr>What are Tropopause Polar Vortices (TPVs)</vt:lpstr>
      <vt:lpstr>What are Polar Lows?</vt:lpstr>
      <vt:lpstr>Favorable Conditions for Polar Low Development</vt:lpstr>
      <vt:lpstr>Favorable Conditions for Polar Low Development</vt:lpstr>
      <vt:lpstr>Favorable Conditions for Polar Low Development</vt:lpstr>
      <vt:lpstr>Example</vt:lpstr>
      <vt:lpstr>Research Goals</vt:lpstr>
      <vt:lpstr>Hypotheses</vt:lpstr>
      <vt:lpstr>Climatology of Polar Lows</vt:lpstr>
      <vt:lpstr>Climatology of Polar Lows Linked to TPVs </vt:lpstr>
      <vt:lpstr>Climatology of Polar Lows Linked to TPVs </vt:lpstr>
      <vt:lpstr>PowerPoint Presentation</vt:lpstr>
      <vt:lpstr>Research Goals</vt:lpstr>
      <vt:lpstr>Case Selection</vt:lpstr>
      <vt:lpstr>Data and Methods for Analysis</vt:lpstr>
      <vt:lpstr>The Polar Low</vt:lpstr>
      <vt:lpstr>The Polar Low and TPV</vt:lpstr>
      <vt:lpstr>Synoptic Evolution</vt:lpstr>
      <vt:lpstr>Synoptic Evolution</vt:lpstr>
      <vt:lpstr>Synoptic Evolution</vt:lpstr>
      <vt:lpstr>Synoptic Evolution</vt:lpstr>
      <vt:lpstr>Synoptic Evolution</vt:lpstr>
      <vt:lpstr>Synoptic Evolution</vt:lpstr>
      <vt:lpstr>Synoptic Evolution</vt:lpstr>
      <vt:lpstr>Synoptic Evolution</vt:lpstr>
      <vt:lpstr>Synoptic Evolution</vt:lpstr>
      <vt:lpstr>Synoptic Evolution</vt:lpstr>
      <vt:lpstr>Synoptic Evolution</vt:lpstr>
      <vt:lpstr>Synoptic Evolution</vt:lpstr>
      <vt:lpstr>Synoptic Evolution</vt:lpstr>
      <vt:lpstr>Synoptic Evolution</vt:lpstr>
      <vt:lpstr>Synoptic Evolution</vt:lpstr>
      <vt:lpstr>Synoptic Evolution</vt:lpstr>
      <vt:lpstr>Mesoscale Evolution</vt:lpstr>
      <vt:lpstr>Mesoscale Evolution</vt:lpstr>
      <vt:lpstr>Mesoscale Evolution</vt:lpstr>
      <vt:lpstr>Mesoscale Evolution</vt:lpstr>
      <vt:lpstr>Mesoscale Evolution</vt:lpstr>
      <vt:lpstr>Mesoscale Evolution</vt:lpstr>
      <vt:lpstr>Mesoscale Evolution</vt:lpstr>
      <vt:lpstr>Mesoscale Evolution</vt:lpstr>
      <vt:lpstr>Mesoscale Evolution</vt:lpstr>
      <vt:lpstr>Mesoscale Evolution</vt:lpstr>
      <vt:lpstr>Mesoscale Evolution</vt:lpstr>
      <vt:lpstr>Mesoscale Evolution</vt:lpstr>
      <vt:lpstr>Mesoscale Evolution</vt:lpstr>
      <vt:lpstr>Mesoscale Evolution</vt:lpstr>
      <vt:lpstr>Mesoscale Evolution</vt:lpstr>
      <vt:lpstr>Mesoscale Evolution</vt:lpstr>
      <vt:lpstr>Favorable Conditions</vt:lpstr>
      <vt:lpstr>Favorable Conditions</vt:lpstr>
      <vt:lpstr>Cross Sections</vt:lpstr>
      <vt:lpstr>Cross Sections</vt:lpstr>
      <vt:lpstr>Research Goals</vt:lpstr>
      <vt:lpstr>Predictability of the Evolution of Polar Low</vt:lpstr>
      <vt:lpstr>Predictability of the Evolution of Polar Low</vt:lpstr>
      <vt:lpstr>Evaluating the Forecast Skill of the Polar Low</vt:lpstr>
      <vt:lpstr>Evaluating the Forecast Skill of the Polar Low</vt:lpstr>
      <vt:lpstr>Evaluating the Forecast Skill of the Polar Low</vt:lpstr>
      <vt:lpstr>Evaluating the Forecast Skill of the Polar Low</vt:lpstr>
      <vt:lpstr>Evaluating the Forecast Skill of the Polar Low</vt:lpstr>
      <vt:lpstr>Calculating Normalized Composite Differences</vt:lpstr>
      <vt:lpstr>Calculating Statistical Significance</vt:lpstr>
      <vt:lpstr>Results: Track and Intensity</vt:lpstr>
      <vt:lpstr>Results: Track and Intensity</vt:lpstr>
      <vt:lpstr>Results: Track and Intensity</vt:lpstr>
      <vt:lpstr>Results: Track and Intensity</vt:lpstr>
      <vt:lpstr>Results: Track and Intensity</vt:lpstr>
      <vt:lpstr>Results: Track and Intensity</vt:lpstr>
      <vt:lpstr>Composite Differences</vt:lpstr>
      <vt:lpstr>Composite Differences</vt:lpstr>
      <vt:lpstr>Composite Differences</vt:lpstr>
      <vt:lpstr>Composite Differences</vt:lpstr>
      <vt:lpstr>Conclusions</vt:lpstr>
      <vt:lpstr>Conclusions</vt:lpstr>
      <vt:lpstr>Conclusions</vt:lpstr>
      <vt:lpstr>Conclusions</vt:lpstr>
      <vt:lpstr>Conclusions</vt:lpstr>
      <vt:lpstr>Questions?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Linkages Between Tropopause Polar Vortices and the Great Arctic Cyclone of August 2012  </dc:title>
  <dc:creator>Kevin Biernat</dc:creator>
  <cp:lastModifiedBy>Kevin Biernat</cp:lastModifiedBy>
  <cp:revision>263</cp:revision>
  <dcterms:created xsi:type="dcterms:W3CDTF">2018-03-04T15:15:25Z</dcterms:created>
  <dcterms:modified xsi:type="dcterms:W3CDTF">2018-04-30T21:18:55Z</dcterms:modified>
</cp:coreProperties>
</file>