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85" r:id="rId2"/>
    <p:sldId id="271" r:id="rId3"/>
    <p:sldId id="314" r:id="rId4"/>
    <p:sldId id="268" r:id="rId5"/>
    <p:sldId id="287" r:id="rId6"/>
    <p:sldId id="277" r:id="rId7"/>
    <p:sldId id="290" r:id="rId8"/>
    <p:sldId id="291" r:id="rId9"/>
    <p:sldId id="303" r:id="rId10"/>
    <p:sldId id="304" r:id="rId11"/>
    <p:sldId id="283" r:id="rId12"/>
    <p:sldId id="305" r:id="rId13"/>
    <p:sldId id="264" r:id="rId14"/>
    <p:sldId id="274" r:id="rId15"/>
    <p:sldId id="295" r:id="rId16"/>
    <p:sldId id="275" r:id="rId17"/>
    <p:sldId id="296" r:id="rId18"/>
    <p:sldId id="276" r:id="rId19"/>
    <p:sldId id="300" r:id="rId20"/>
    <p:sldId id="312" r:id="rId21"/>
    <p:sldId id="311" r:id="rId22"/>
    <p:sldId id="306" r:id="rId23"/>
    <p:sldId id="307" r:id="rId24"/>
    <p:sldId id="308" r:id="rId25"/>
    <p:sldId id="309" r:id="rId26"/>
    <p:sldId id="310" r:id="rId27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BFF08"/>
    <a:srgbClr val="20FFFF"/>
    <a:srgbClr val="1B1B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507" autoAdjust="0"/>
  </p:normalViewPr>
  <p:slideViewPr>
    <p:cSldViewPr snapToGrid="0" snapToObjects="1">
      <p:cViewPr varScale="1">
        <p:scale>
          <a:sx n="130" d="100"/>
          <a:sy n="130" d="100"/>
        </p:scale>
        <p:origin x="-616" y="-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4D82B8-DDCB-6641-BAF1-3307F8561A52}" type="datetimeFigureOut">
              <a:rPr lang="en-US" smtClean="0"/>
              <a:t>3/8/21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A8945A-0ED1-9B40-BC3A-10D2D5100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274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9151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8945A-0ED1-9B40-BC3A-10D2D5100A3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128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8945A-0ED1-9B40-BC3A-10D2D5100A3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12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8945A-0ED1-9B40-BC3A-10D2D5100A3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128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8945A-0ED1-9B40-BC3A-10D2D5100A3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128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8945A-0ED1-9B40-BC3A-10D2D5100A3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128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8945A-0ED1-9B40-BC3A-10D2D5100A3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128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8945A-0ED1-9B40-BC3A-10D2D5100A3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128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8945A-0ED1-9B40-BC3A-10D2D5100A3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128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8945A-0ED1-9B40-BC3A-10D2D5100A3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128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8945A-0ED1-9B40-BC3A-10D2D5100A3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12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9431D-DDFF-1C4E-B0C5-15CA9ED8CE42}" type="datetimeFigureOut">
              <a:rPr lang="en-US" smtClean="0"/>
              <a:t>3/8/21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8E123-262B-2344-8BC2-6068F3FDF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8451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9431D-DDFF-1C4E-B0C5-15CA9ED8CE42}" type="datetimeFigureOut">
              <a:rPr lang="en-US" smtClean="0"/>
              <a:t>3/8/21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8E123-262B-2344-8BC2-6068F3FDF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594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9431D-DDFF-1C4E-B0C5-15CA9ED8CE42}" type="datetimeFigureOut">
              <a:rPr lang="en-US" smtClean="0"/>
              <a:t>3/8/21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8E123-262B-2344-8BC2-6068F3FDF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117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9431D-DDFF-1C4E-B0C5-15CA9ED8CE42}" type="datetimeFigureOut">
              <a:rPr lang="en-US" smtClean="0"/>
              <a:t>3/8/21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8E123-262B-2344-8BC2-6068F3FDF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49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9431D-DDFF-1C4E-B0C5-15CA9ED8CE42}" type="datetimeFigureOut">
              <a:rPr lang="en-US" smtClean="0"/>
              <a:t>3/8/21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8E123-262B-2344-8BC2-6068F3FDF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798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9431D-DDFF-1C4E-B0C5-15CA9ED8CE42}" type="datetimeFigureOut">
              <a:rPr lang="en-US" smtClean="0"/>
              <a:t>3/8/21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8E123-262B-2344-8BC2-6068F3FDF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279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9431D-DDFF-1C4E-B0C5-15CA9ED8CE42}" type="datetimeFigureOut">
              <a:rPr lang="en-US" smtClean="0"/>
              <a:t>3/8/21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8E123-262B-2344-8BC2-6068F3FDF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598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9431D-DDFF-1C4E-B0C5-15CA9ED8CE42}" type="datetimeFigureOut">
              <a:rPr lang="en-US" smtClean="0"/>
              <a:t>3/8/21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8E123-262B-2344-8BC2-6068F3FDF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352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9431D-DDFF-1C4E-B0C5-15CA9ED8CE42}" type="datetimeFigureOut">
              <a:rPr lang="en-US" smtClean="0"/>
              <a:t>3/8/21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8E123-262B-2344-8BC2-6068F3FDF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037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9431D-DDFF-1C4E-B0C5-15CA9ED8CE42}" type="datetimeFigureOut">
              <a:rPr lang="en-US" smtClean="0"/>
              <a:t>3/8/21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8E123-262B-2344-8BC2-6068F3FDF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539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9431D-DDFF-1C4E-B0C5-15CA9ED8CE42}" type="datetimeFigureOut">
              <a:rPr lang="en-US" smtClean="0"/>
              <a:t>3/8/21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8E123-262B-2344-8BC2-6068F3FDF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114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E9431D-DDFF-1C4E-B0C5-15CA9ED8CE42}" type="datetimeFigureOut">
              <a:rPr lang="en-US" smtClean="0"/>
              <a:t>3/8/21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18E123-262B-2344-8BC2-6068F3FDF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068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9" Type="http://schemas.openxmlformats.org/officeDocument/2006/relationships/image" Target="../media/image21.png"/><Relationship Id="rId10" Type="http://schemas.openxmlformats.org/officeDocument/2006/relationships/image" Target="../media/image22.png"/><Relationship Id="rId11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8" Type="http://schemas.openxmlformats.org/officeDocument/2006/relationships/image" Target="../media/image29.png"/><Relationship Id="rId9" Type="http://schemas.openxmlformats.org/officeDocument/2006/relationships/image" Target="../media/image30.png"/><Relationship Id="rId10" Type="http://schemas.openxmlformats.org/officeDocument/2006/relationships/image" Target="../media/image31.png"/><Relationship Id="rId11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8" Type="http://schemas.openxmlformats.org/officeDocument/2006/relationships/image" Target="../media/image38.png"/><Relationship Id="rId9" Type="http://schemas.openxmlformats.org/officeDocument/2006/relationships/image" Target="../media/image39.png"/><Relationship Id="rId10" Type="http://schemas.openxmlformats.org/officeDocument/2006/relationships/image" Target="../media/image40.png"/><Relationship Id="rId11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8" Type="http://schemas.openxmlformats.org/officeDocument/2006/relationships/image" Target="../media/image47.png"/><Relationship Id="rId9" Type="http://schemas.openxmlformats.org/officeDocument/2006/relationships/image" Target="../media/image48.png"/><Relationship Id="rId10" Type="http://schemas.openxmlformats.org/officeDocument/2006/relationships/image" Target="../media/image49.png"/><Relationship Id="rId11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7" Type="http://schemas.openxmlformats.org/officeDocument/2006/relationships/image" Target="../media/image57.png"/><Relationship Id="rId8" Type="http://schemas.openxmlformats.org/officeDocument/2006/relationships/image" Target="../media/image58.png"/><Relationship Id="rId9" Type="http://schemas.openxmlformats.org/officeDocument/2006/relationships/image" Target="../media/image59.png"/><Relationship Id="rId10" Type="http://schemas.openxmlformats.org/officeDocument/2006/relationships/image" Target="../media/image60.png"/><Relationship Id="rId11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6" Type="http://schemas.openxmlformats.org/officeDocument/2006/relationships/image" Target="../media/image64.png"/><Relationship Id="rId7" Type="http://schemas.openxmlformats.org/officeDocument/2006/relationships/image" Target="../media/image65.png"/><Relationship Id="rId8" Type="http://schemas.openxmlformats.org/officeDocument/2006/relationships/image" Target="../media/image66.png"/><Relationship Id="rId9" Type="http://schemas.openxmlformats.org/officeDocument/2006/relationships/image" Target="../media/image67.png"/><Relationship Id="rId10" Type="http://schemas.openxmlformats.org/officeDocument/2006/relationships/image" Target="../media/image68.png"/><Relationship Id="rId11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6" Type="http://schemas.openxmlformats.org/officeDocument/2006/relationships/image" Target="../media/image72.png"/><Relationship Id="rId7" Type="http://schemas.openxmlformats.org/officeDocument/2006/relationships/image" Target="../media/image73.png"/><Relationship Id="rId8" Type="http://schemas.openxmlformats.org/officeDocument/2006/relationships/image" Target="../media/image74.png"/><Relationship Id="rId9" Type="http://schemas.openxmlformats.org/officeDocument/2006/relationships/image" Target="../media/image75.png"/><Relationship Id="rId10" Type="http://schemas.openxmlformats.org/officeDocument/2006/relationships/image" Target="../media/image76.png"/><Relationship Id="rId11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5" Type="http://schemas.openxmlformats.org/officeDocument/2006/relationships/image" Target="../media/image79.png"/><Relationship Id="rId6" Type="http://schemas.openxmlformats.org/officeDocument/2006/relationships/image" Target="../media/image80.png"/><Relationship Id="rId7" Type="http://schemas.openxmlformats.org/officeDocument/2006/relationships/image" Target="../media/image81.png"/><Relationship Id="rId8" Type="http://schemas.openxmlformats.org/officeDocument/2006/relationships/image" Target="../media/image82.png"/><Relationship Id="rId9" Type="http://schemas.openxmlformats.org/officeDocument/2006/relationships/image" Target="../media/image83.png"/><Relationship Id="rId10" Type="http://schemas.openxmlformats.org/officeDocument/2006/relationships/image" Target="../media/image84.png"/><Relationship Id="rId11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5" Type="http://schemas.openxmlformats.org/officeDocument/2006/relationships/image" Target="../media/image87.png"/><Relationship Id="rId6" Type="http://schemas.openxmlformats.org/officeDocument/2006/relationships/image" Target="../media/image88.png"/><Relationship Id="rId7" Type="http://schemas.openxmlformats.org/officeDocument/2006/relationships/image" Target="../media/image89.png"/><Relationship Id="rId8" Type="http://schemas.openxmlformats.org/officeDocument/2006/relationships/image" Target="../media/image90.png"/><Relationship Id="rId9" Type="http://schemas.openxmlformats.org/officeDocument/2006/relationships/image" Target="../media/image91.png"/><Relationship Id="rId10" Type="http://schemas.openxmlformats.org/officeDocument/2006/relationships/image" Target="../media/image92.png"/><Relationship Id="rId11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203728"/>
            <a:ext cx="9135245" cy="1787823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"/>
                <a:cs typeface="Arial"/>
              </a:rPr>
              <a:t>Composite Analyses of Low-Skill                       Arctic Cyclones During Summer</a:t>
            </a:r>
            <a:endParaRPr lang="en-US" sz="32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" y="2211583"/>
            <a:ext cx="9135245" cy="2715452"/>
          </a:xfrm>
        </p:spPr>
        <p:txBody>
          <a:bodyPr>
            <a:normAutofit fontScale="92500" lnSpcReduction="10000"/>
          </a:bodyPr>
          <a:lstStyle/>
          <a:p>
            <a:r>
              <a:rPr lang="en-US" sz="2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Kevin Biernat, Lance Bosart, and Dan Keyser </a:t>
            </a:r>
          </a:p>
          <a:p>
            <a:r>
              <a:rPr lang="en-US" sz="19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Department of Atmospheric and Environmental Sciences </a:t>
            </a:r>
          </a:p>
          <a:p>
            <a:r>
              <a:rPr lang="en-US" sz="19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at Albany, State University of New York</a:t>
            </a:r>
          </a:p>
          <a:p>
            <a:endParaRPr lang="en-US" sz="2000" i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Monday </a:t>
            </a:r>
            <a:r>
              <a:rPr lang="en-US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March </a:t>
            </a: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</a:p>
          <a:p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Meeting with Clara </a:t>
            </a:r>
            <a:r>
              <a:rPr lang="en-US" sz="22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Deser</a:t>
            </a:r>
            <a:endParaRPr lang="en-US" sz="22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</a:t>
            </a:r>
            <a:r>
              <a:rPr lang="en-US" sz="1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Supported by ONR Grant </a:t>
            </a:r>
            <a:r>
              <a:rPr lang="en-US" sz="1900" dirty="0" smtClean="0">
                <a:solidFill>
                  <a:schemeClr val="tx1"/>
                </a:solidFill>
                <a:latin typeface="Arial"/>
                <a:cs typeface="Arial"/>
              </a:rPr>
              <a:t>N00014-18-1-2200</a:t>
            </a:r>
            <a:endParaRPr lang="en-US" sz="1900" dirty="0">
              <a:solidFill>
                <a:schemeClr val="tx1"/>
              </a:solidFill>
              <a:latin typeface="Arial"/>
              <a:cs typeface="Arial"/>
            </a:endParaRPr>
          </a:p>
          <a:p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000" dirty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0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8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800" i="1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12095" y="203728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-9107" y="1991551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0400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-9107" y="53429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 txBox="1">
            <a:spLocks/>
          </p:cNvSpPr>
          <p:nvPr/>
        </p:nvSpPr>
        <p:spPr>
          <a:xfrm>
            <a:off x="2" y="7254"/>
            <a:ext cx="8116979" cy="492554"/>
          </a:xfrm>
          <a:prstGeom prst="rect">
            <a:avLst/>
          </a:prstGeom>
        </p:spPr>
        <p:txBody>
          <a:bodyPr vert="horz" lIns="91440" tIns="0" rIns="91440" bIns="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AC-centered composites</a:t>
            </a:r>
            <a:endParaRPr lang="en-US" sz="2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80257" y="693711"/>
            <a:ext cx="8791678" cy="404215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Arial"/>
                <a:cs typeface="Arial"/>
              </a:rPr>
              <a:t>Composite top 25% strongest low-skill ACs during low-skill periods (</a:t>
            </a:r>
            <a:r>
              <a:rPr lang="en-US" sz="1800" i="1" dirty="0">
                <a:latin typeface="Arial"/>
                <a:cs typeface="Arial"/>
              </a:rPr>
              <a:t>N</a:t>
            </a:r>
            <a:r>
              <a:rPr lang="en-US" sz="1800" dirty="0">
                <a:latin typeface="Arial"/>
                <a:cs typeface="Arial"/>
              </a:rPr>
              <a:t> = 14) at various lag times relative to </a:t>
            </a:r>
            <a:r>
              <a:rPr lang="en-US" sz="1800" dirty="0" smtClean="0">
                <a:latin typeface="Arial"/>
                <a:cs typeface="Arial"/>
              </a:rPr>
              <a:t>the time </a:t>
            </a:r>
            <a:r>
              <a:rPr lang="en-US" sz="1800" dirty="0">
                <a:latin typeface="Arial"/>
                <a:cs typeface="Arial"/>
              </a:rPr>
              <a:t>of lowest SLP of the ACs when located in the Arctic using ERA5 (0.25</a:t>
            </a:r>
            <a:r>
              <a:rPr lang="en-US" sz="1800" dirty="0" smtClean="0">
                <a:latin typeface="Arial"/>
                <a:cs typeface="Arial"/>
              </a:rPr>
              <a:t>° × 0.25</a:t>
            </a:r>
            <a:r>
              <a:rPr lang="en-US" sz="1800" dirty="0">
                <a:latin typeface="Arial"/>
                <a:cs typeface="Arial"/>
              </a:rPr>
              <a:t>°</a:t>
            </a:r>
            <a:r>
              <a:rPr lang="en-US" sz="1800" dirty="0" smtClean="0">
                <a:latin typeface="Arial"/>
                <a:cs typeface="Arial"/>
              </a:rPr>
              <a:t>).</a:t>
            </a:r>
            <a:endParaRPr lang="en-US" sz="1800" dirty="0">
              <a:latin typeface="Arial"/>
              <a:cs typeface="Arial"/>
            </a:endParaRPr>
          </a:p>
          <a:p>
            <a:pPr marL="0" indent="0">
              <a:lnSpc>
                <a:spcPct val="60000"/>
              </a:lnSpc>
              <a:buNone/>
            </a:pPr>
            <a:endParaRPr lang="en-US" sz="1800" dirty="0">
              <a:latin typeface="Arial"/>
              <a:cs typeface="Arial"/>
            </a:endParaRPr>
          </a:p>
          <a:p>
            <a:r>
              <a:rPr lang="en-US" sz="1800" dirty="0" smtClean="0">
                <a:latin typeface="Arial"/>
                <a:cs typeface="Arial"/>
              </a:rPr>
              <a:t>For each lag time:</a:t>
            </a:r>
          </a:p>
          <a:p>
            <a:pPr>
              <a:lnSpc>
                <a:spcPct val="50000"/>
              </a:lnSpc>
            </a:pPr>
            <a:endParaRPr lang="en-US" sz="800" dirty="0">
              <a:latin typeface="Arial"/>
              <a:cs typeface="Arial"/>
            </a:endParaRPr>
          </a:p>
          <a:p>
            <a:pPr lvl="1"/>
            <a:r>
              <a:rPr lang="en-US" sz="1800" dirty="0" smtClean="0">
                <a:latin typeface="Arial"/>
                <a:cs typeface="Arial"/>
              </a:rPr>
              <a:t>Determine mean latitude and longitude of ACs.</a:t>
            </a:r>
          </a:p>
          <a:p>
            <a:pPr lvl="1">
              <a:lnSpc>
                <a:spcPct val="50000"/>
              </a:lnSpc>
            </a:pPr>
            <a:endParaRPr lang="en-US" sz="1800" dirty="0">
              <a:latin typeface="Arial"/>
              <a:cs typeface="Arial"/>
            </a:endParaRPr>
          </a:p>
          <a:p>
            <a:pPr lvl="1"/>
            <a:r>
              <a:rPr lang="en-US" sz="1800" dirty="0">
                <a:latin typeface="Arial"/>
                <a:cs typeface="Arial"/>
              </a:rPr>
              <a:t>Rotate and project ERA5 grids to a </a:t>
            </a:r>
            <a:r>
              <a:rPr lang="en-US" sz="1800" dirty="0" smtClean="0">
                <a:latin typeface="Arial"/>
                <a:cs typeface="Arial"/>
              </a:rPr>
              <a:t>25 × 25 </a:t>
            </a:r>
            <a:r>
              <a:rPr lang="en-US" sz="1800" dirty="0">
                <a:latin typeface="Arial"/>
                <a:cs typeface="Arial"/>
              </a:rPr>
              <a:t>km                                                  Equal-Area Scalable Earth 2.0 (EASE2)                                                             grid such that the AC center lies on                                                                  y-axis (0° longitude) of the EASE2 grid.</a:t>
            </a:r>
          </a:p>
          <a:p>
            <a:pPr lvl="1">
              <a:lnSpc>
                <a:spcPct val="50000"/>
              </a:lnSpc>
            </a:pPr>
            <a:endParaRPr lang="en-US" sz="1800" dirty="0">
              <a:latin typeface="Arial"/>
              <a:cs typeface="Arial"/>
            </a:endParaRPr>
          </a:p>
          <a:p>
            <a:pPr lvl="1"/>
            <a:r>
              <a:rPr lang="en-US" sz="1800" dirty="0">
                <a:latin typeface="Arial"/>
                <a:cs typeface="Arial"/>
              </a:rPr>
              <a:t>Shift projected grids to mean latitude of ACs.</a:t>
            </a:r>
          </a:p>
          <a:p>
            <a:pPr lvl="1"/>
            <a:endParaRPr lang="en-US" sz="1800" dirty="0">
              <a:latin typeface="Arial"/>
              <a:cs typeface="Arial"/>
            </a:endParaRPr>
          </a:p>
          <a:p>
            <a:pPr lvl="1"/>
            <a:endParaRPr lang="en-US" sz="1800" dirty="0" smtClean="0">
              <a:latin typeface="Arial"/>
              <a:cs typeface="Arial"/>
            </a:endParaRPr>
          </a:p>
          <a:p>
            <a:pPr lvl="1">
              <a:lnSpc>
                <a:spcPct val="60000"/>
              </a:lnSpc>
            </a:pPr>
            <a:endParaRPr lang="en-US" sz="1700" dirty="0" smtClean="0">
              <a:latin typeface="Arial"/>
              <a:cs typeface="Arial"/>
            </a:endParaRPr>
          </a:p>
          <a:p>
            <a:endParaRPr lang="en-US" sz="2400" dirty="0" smtClean="0">
              <a:latin typeface="Arial"/>
              <a:cs typeface="Arial"/>
            </a:endParaRPr>
          </a:p>
          <a:p>
            <a:pPr marL="457200" lvl="1" indent="0">
              <a:buFont typeface="Arial"/>
              <a:buNone/>
            </a:pPr>
            <a:endParaRPr lang="en-US" sz="2000" dirty="0" smtClean="0">
              <a:latin typeface="Arial"/>
              <a:cs typeface="Arial"/>
            </a:endParaRPr>
          </a:p>
          <a:p>
            <a:pPr marL="457200" lvl="1" indent="0">
              <a:buFont typeface="Arial"/>
              <a:buNone/>
            </a:pPr>
            <a:endParaRPr lang="en-US" sz="220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marL="400050" lvl="1" indent="0">
              <a:buFont typeface="Arial"/>
              <a:buNone/>
            </a:pPr>
            <a:endParaRPr lang="en-US" sz="2200" dirty="0" smtClean="0">
              <a:solidFill>
                <a:srgbClr val="0E00FF"/>
              </a:solidFill>
              <a:latin typeface="Arial"/>
              <a:cs typeface="Arial"/>
            </a:endParaRPr>
          </a:p>
          <a:p>
            <a:pPr marL="800100" lvl="1" indent="-342900">
              <a:buFont typeface="+mj-lt"/>
              <a:buAutoNum type="alphaLcParenR"/>
            </a:pPr>
            <a:endParaRPr lang="en-US" sz="1800" dirty="0" smtClean="0">
              <a:latin typeface="Arial"/>
              <a:cs typeface="Arial"/>
            </a:endParaRPr>
          </a:p>
          <a:p>
            <a:pPr lvl="1"/>
            <a:endParaRPr lang="en-US" sz="2200" dirty="0" smtClean="0">
              <a:latin typeface="Arial"/>
              <a:cs typeface="Arial"/>
            </a:endParaRPr>
          </a:p>
          <a:p>
            <a:pPr lvl="1"/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lag_0h_before_slp_shift_to_mean_lat_AC_3_20120806_12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506" y="1460817"/>
            <a:ext cx="3112366" cy="29843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924505" y="4472002"/>
            <a:ext cx="31123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Arial"/>
                <a:cs typeface="Arial"/>
              </a:rPr>
              <a:t>SLP (black) on 25 × 25 km EASE2 grid (grid points in red) valid 1200 UTC 6 Aug 2012 </a:t>
            </a:r>
            <a:endParaRPr lang="en-US" sz="1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8615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-9107" y="53429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 txBox="1">
            <a:spLocks/>
          </p:cNvSpPr>
          <p:nvPr/>
        </p:nvSpPr>
        <p:spPr>
          <a:xfrm>
            <a:off x="2" y="7254"/>
            <a:ext cx="8116979" cy="492554"/>
          </a:xfrm>
          <a:prstGeom prst="rect">
            <a:avLst/>
          </a:prstGeom>
        </p:spPr>
        <p:txBody>
          <a:bodyPr vert="horz" lIns="91440" tIns="0" rIns="91440" bIns="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AC-centered composites</a:t>
            </a:r>
            <a:endParaRPr lang="en-US" sz="2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lag_0h_before_slp_shift_to_mean_lat_AC_3_20120806_12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16" y="986268"/>
            <a:ext cx="4014738" cy="384963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6997" y="695140"/>
            <a:ext cx="40147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Grid before shifting to mean latitude</a:t>
            </a:r>
            <a:endParaRPr lang="en-US" sz="1400" b="1" dirty="0">
              <a:latin typeface="Arial"/>
              <a:cs typeface="Arial"/>
            </a:endParaRPr>
          </a:p>
        </p:txBody>
      </p:sp>
      <p:pic>
        <p:nvPicPr>
          <p:cNvPr id="5" name="Picture 4" descr="lag_0h_after_slp_shift_to_mean_lat_AC_3_20120806_12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286" y="986269"/>
            <a:ext cx="4034508" cy="3868586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4409934" y="2996933"/>
            <a:ext cx="352794" cy="0"/>
          </a:xfrm>
          <a:prstGeom prst="straightConnector1">
            <a:avLst/>
          </a:prstGeom>
          <a:ln w="444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833286" y="695140"/>
            <a:ext cx="40147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Grid after shifting to mean latitude</a:t>
            </a:r>
            <a:endParaRPr lang="en-US" sz="14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7158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-9107" y="53429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 txBox="1">
            <a:spLocks/>
          </p:cNvSpPr>
          <p:nvPr/>
        </p:nvSpPr>
        <p:spPr>
          <a:xfrm>
            <a:off x="2" y="7254"/>
            <a:ext cx="8116979" cy="492554"/>
          </a:xfrm>
          <a:prstGeom prst="rect">
            <a:avLst/>
          </a:prstGeom>
        </p:spPr>
        <p:txBody>
          <a:bodyPr vert="horz" lIns="91440" tIns="0" rIns="91440" bIns="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AC-centered composites</a:t>
            </a:r>
            <a:endParaRPr lang="en-US" sz="2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80257" y="693711"/>
            <a:ext cx="8791678" cy="404215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Arial"/>
                <a:cs typeface="Arial"/>
              </a:rPr>
              <a:t>Composite top 25% strongest low-skill ACs during low-skill periods (</a:t>
            </a:r>
            <a:r>
              <a:rPr lang="en-US" sz="1800" i="1" dirty="0">
                <a:latin typeface="Arial"/>
                <a:cs typeface="Arial"/>
              </a:rPr>
              <a:t>N</a:t>
            </a:r>
            <a:r>
              <a:rPr lang="en-US" sz="1800" dirty="0">
                <a:latin typeface="Arial"/>
                <a:cs typeface="Arial"/>
              </a:rPr>
              <a:t> = 14) at various lag times relative to </a:t>
            </a:r>
            <a:r>
              <a:rPr lang="en-US" sz="1800" dirty="0" smtClean="0">
                <a:latin typeface="Arial"/>
                <a:cs typeface="Arial"/>
              </a:rPr>
              <a:t>the time </a:t>
            </a:r>
            <a:r>
              <a:rPr lang="en-US" sz="1800" dirty="0">
                <a:latin typeface="Arial"/>
                <a:cs typeface="Arial"/>
              </a:rPr>
              <a:t>of lowest SLP of the ACs when located in the Arctic using ERA5 (0.25</a:t>
            </a:r>
            <a:r>
              <a:rPr lang="en-US" sz="1800" dirty="0" smtClean="0">
                <a:latin typeface="Arial"/>
                <a:cs typeface="Arial"/>
              </a:rPr>
              <a:t>° × 0.25</a:t>
            </a:r>
            <a:r>
              <a:rPr lang="en-US" sz="1800" dirty="0">
                <a:latin typeface="Arial"/>
                <a:cs typeface="Arial"/>
              </a:rPr>
              <a:t>°</a:t>
            </a:r>
            <a:r>
              <a:rPr lang="en-US" sz="1800" dirty="0" smtClean="0">
                <a:latin typeface="Arial"/>
                <a:cs typeface="Arial"/>
              </a:rPr>
              <a:t>).</a:t>
            </a:r>
            <a:endParaRPr lang="en-US" sz="1800" dirty="0">
              <a:latin typeface="Arial"/>
              <a:cs typeface="Arial"/>
            </a:endParaRPr>
          </a:p>
          <a:p>
            <a:pPr marL="0" indent="0">
              <a:lnSpc>
                <a:spcPct val="60000"/>
              </a:lnSpc>
              <a:buNone/>
            </a:pPr>
            <a:endParaRPr lang="en-US" sz="1800" dirty="0">
              <a:latin typeface="Arial"/>
              <a:cs typeface="Arial"/>
            </a:endParaRPr>
          </a:p>
          <a:p>
            <a:r>
              <a:rPr lang="en-US" sz="1800" dirty="0" smtClean="0">
                <a:latin typeface="Arial"/>
                <a:cs typeface="Arial"/>
              </a:rPr>
              <a:t>For each lag time:</a:t>
            </a:r>
          </a:p>
          <a:p>
            <a:pPr>
              <a:lnSpc>
                <a:spcPct val="50000"/>
              </a:lnSpc>
            </a:pPr>
            <a:endParaRPr lang="en-US" sz="800" dirty="0">
              <a:latin typeface="Arial"/>
              <a:cs typeface="Arial"/>
            </a:endParaRPr>
          </a:p>
          <a:p>
            <a:pPr lvl="1"/>
            <a:r>
              <a:rPr lang="en-US" sz="1800" dirty="0" smtClean="0">
                <a:latin typeface="Arial"/>
                <a:cs typeface="Arial"/>
              </a:rPr>
              <a:t>Determine mean latitude and longitude of ACs.</a:t>
            </a:r>
          </a:p>
          <a:p>
            <a:pPr lvl="1">
              <a:lnSpc>
                <a:spcPct val="50000"/>
              </a:lnSpc>
            </a:pPr>
            <a:endParaRPr lang="en-US" sz="1800" dirty="0">
              <a:latin typeface="Arial"/>
              <a:cs typeface="Arial"/>
            </a:endParaRPr>
          </a:p>
          <a:p>
            <a:pPr lvl="1"/>
            <a:r>
              <a:rPr lang="en-US" sz="1800" dirty="0">
                <a:latin typeface="Arial"/>
                <a:cs typeface="Arial"/>
              </a:rPr>
              <a:t>Rotate and project ERA5 grids to a </a:t>
            </a:r>
            <a:r>
              <a:rPr lang="en-US" sz="1800" dirty="0" smtClean="0">
                <a:latin typeface="Arial"/>
                <a:cs typeface="Arial"/>
              </a:rPr>
              <a:t>25 × 25 </a:t>
            </a:r>
            <a:r>
              <a:rPr lang="en-US" sz="1800" dirty="0">
                <a:latin typeface="Arial"/>
                <a:cs typeface="Arial"/>
              </a:rPr>
              <a:t>km                                                  Equal-Area Scalable Earth 2.0 (EASE2)                                                             grid such that the AC center lies on                                                                  y-axis (0° longitude) of the EASE2 grid.</a:t>
            </a:r>
          </a:p>
          <a:p>
            <a:pPr lvl="1">
              <a:lnSpc>
                <a:spcPct val="50000"/>
              </a:lnSpc>
            </a:pPr>
            <a:endParaRPr lang="en-US" sz="1800" dirty="0">
              <a:latin typeface="Arial"/>
              <a:cs typeface="Arial"/>
            </a:endParaRPr>
          </a:p>
          <a:p>
            <a:pPr lvl="1"/>
            <a:r>
              <a:rPr lang="en-US" sz="1800" dirty="0">
                <a:latin typeface="Arial"/>
                <a:cs typeface="Arial"/>
              </a:rPr>
              <a:t>Shift projected grids to mean latitude of ACs</a:t>
            </a:r>
            <a:r>
              <a:rPr lang="en-US" sz="1800" dirty="0" smtClean="0">
                <a:latin typeface="Arial"/>
                <a:cs typeface="Arial"/>
              </a:rPr>
              <a:t>.</a:t>
            </a:r>
          </a:p>
          <a:p>
            <a:pPr marL="457200" lvl="1" indent="0">
              <a:lnSpc>
                <a:spcPct val="50000"/>
              </a:lnSpc>
              <a:buNone/>
            </a:pPr>
            <a:endParaRPr lang="en-US" sz="1800" dirty="0" smtClean="0">
              <a:latin typeface="Arial"/>
              <a:cs typeface="Arial"/>
            </a:endParaRPr>
          </a:p>
          <a:p>
            <a:pPr lvl="1"/>
            <a:r>
              <a:rPr lang="en-US" sz="1800" dirty="0">
                <a:latin typeface="Arial"/>
                <a:cs typeface="Arial"/>
              </a:rPr>
              <a:t>Rotate shifted grids to mean longitude of ACs</a:t>
            </a:r>
            <a:r>
              <a:rPr lang="en-US" sz="1800" dirty="0" smtClean="0">
                <a:latin typeface="Arial"/>
                <a:cs typeface="Arial"/>
              </a:rPr>
              <a:t>.</a:t>
            </a:r>
            <a:endParaRPr lang="en-US" sz="1800" dirty="0">
              <a:latin typeface="Arial"/>
              <a:cs typeface="Arial"/>
            </a:endParaRPr>
          </a:p>
          <a:p>
            <a:pPr lvl="1"/>
            <a:endParaRPr lang="en-US" sz="1800" dirty="0">
              <a:latin typeface="Arial"/>
              <a:cs typeface="Arial"/>
            </a:endParaRPr>
          </a:p>
          <a:p>
            <a:pPr lvl="1"/>
            <a:endParaRPr lang="en-US" sz="1800" dirty="0">
              <a:latin typeface="Arial"/>
              <a:cs typeface="Arial"/>
            </a:endParaRPr>
          </a:p>
          <a:p>
            <a:pPr lvl="1"/>
            <a:endParaRPr lang="en-US" sz="1800" dirty="0" smtClean="0">
              <a:latin typeface="Arial"/>
              <a:cs typeface="Arial"/>
            </a:endParaRPr>
          </a:p>
          <a:p>
            <a:pPr lvl="1">
              <a:lnSpc>
                <a:spcPct val="60000"/>
              </a:lnSpc>
            </a:pPr>
            <a:endParaRPr lang="en-US" sz="1700" dirty="0" smtClean="0">
              <a:latin typeface="Arial"/>
              <a:cs typeface="Arial"/>
            </a:endParaRPr>
          </a:p>
          <a:p>
            <a:endParaRPr lang="en-US" sz="2400" dirty="0" smtClean="0">
              <a:latin typeface="Arial"/>
              <a:cs typeface="Arial"/>
            </a:endParaRPr>
          </a:p>
          <a:p>
            <a:pPr marL="457200" lvl="1" indent="0">
              <a:buFont typeface="Arial"/>
              <a:buNone/>
            </a:pPr>
            <a:endParaRPr lang="en-US" sz="2000" dirty="0" smtClean="0">
              <a:latin typeface="Arial"/>
              <a:cs typeface="Arial"/>
            </a:endParaRPr>
          </a:p>
          <a:p>
            <a:pPr marL="457200" lvl="1" indent="0">
              <a:buFont typeface="Arial"/>
              <a:buNone/>
            </a:pPr>
            <a:endParaRPr lang="en-US" sz="220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marL="400050" lvl="1" indent="0">
              <a:buFont typeface="Arial"/>
              <a:buNone/>
            </a:pPr>
            <a:endParaRPr lang="en-US" sz="2200" dirty="0" smtClean="0">
              <a:solidFill>
                <a:srgbClr val="0E00FF"/>
              </a:solidFill>
              <a:latin typeface="Arial"/>
              <a:cs typeface="Arial"/>
            </a:endParaRPr>
          </a:p>
          <a:p>
            <a:pPr marL="800100" lvl="1" indent="-342900">
              <a:buFont typeface="+mj-lt"/>
              <a:buAutoNum type="alphaLcParenR"/>
            </a:pPr>
            <a:endParaRPr lang="en-US" sz="1800" dirty="0" smtClean="0">
              <a:latin typeface="Arial"/>
              <a:cs typeface="Arial"/>
            </a:endParaRPr>
          </a:p>
          <a:p>
            <a:pPr lvl="1"/>
            <a:endParaRPr lang="en-US" sz="2200" dirty="0" smtClean="0">
              <a:latin typeface="Arial"/>
              <a:cs typeface="Arial"/>
            </a:endParaRPr>
          </a:p>
          <a:p>
            <a:pPr lvl="1"/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7726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tracks_ACs_-48_to_3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7" y="814065"/>
            <a:ext cx="4331299" cy="313456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26" name="Oval 25"/>
          <p:cNvSpPr/>
          <p:nvPr/>
        </p:nvSpPr>
        <p:spPr>
          <a:xfrm>
            <a:off x="211397" y="4088753"/>
            <a:ext cx="135664" cy="135664"/>
          </a:xfrm>
          <a:prstGeom prst="ellipse">
            <a:avLst/>
          </a:prstGeom>
          <a:solidFill>
            <a:srgbClr val="20FFFF"/>
          </a:solidFill>
          <a:ln w="158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414014" y="4064171"/>
            <a:ext cx="3682769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dirty="0" smtClean="0">
                <a:latin typeface="Arial"/>
                <a:cs typeface="Arial"/>
              </a:rPr>
              <a:t>AC location at lag 0 h (time of lowest SLP of AC in Arctic)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11399" y="4421406"/>
            <a:ext cx="4183807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b="1" dirty="0" smtClean="0">
                <a:solidFill>
                  <a:srgbClr val="FF0000"/>
                </a:solidFill>
                <a:latin typeface="Arial"/>
                <a:cs typeface="Arial"/>
              </a:rPr>
              <a:t>Red lines </a:t>
            </a:r>
            <a:r>
              <a:rPr lang="en-US" sz="1100" dirty="0" smtClean="0">
                <a:latin typeface="Arial"/>
                <a:cs typeface="Arial"/>
              </a:rPr>
              <a:t>show tracks of ACs during lag –48 h to lag 36 h, </a:t>
            </a:r>
          </a:p>
          <a:p>
            <a:r>
              <a:rPr lang="en-US" sz="1100" dirty="0" smtClean="0">
                <a:latin typeface="Arial"/>
                <a:cs typeface="Arial"/>
              </a:rPr>
              <a:t>when valid.</a:t>
            </a:r>
            <a:endParaRPr lang="en-US" sz="1100" dirty="0">
              <a:latin typeface="Arial"/>
              <a:cs typeface="Arial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575721" y="702318"/>
            <a:ext cx="4512315" cy="3671376"/>
            <a:chOff x="4575719" y="822317"/>
            <a:chExt cx="4512315" cy="3671376"/>
          </a:xfrm>
        </p:grpSpPr>
        <p:pic>
          <p:nvPicPr>
            <p:cNvPr id="2" name="Picture 1" descr="slp_and_mean_ACs_-48_to_36_noLabels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4691" y="822317"/>
              <a:ext cx="3943813" cy="3273552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046602" y="4084143"/>
              <a:ext cx="355422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−48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571260" y="4084143"/>
              <a:ext cx="355422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−36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099093" y="4084143"/>
              <a:ext cx="355422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−24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625637" y="4084143"/>
              <a:ext cx="355422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−12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151232" y="4084143"/>
              <a:ext cx="355422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679006" y="4084143"/>
              <a:ext cx="355422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12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203984" y="4084143"/>
              <a:ext cx="355422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24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732612" y="4084143"/>
              <a:ext cx="355422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36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608494" y="3886142"/>
              <a:ext cx="45254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100" dirty="0" smtClean="0">
                  <a:latin typeface="Arial"/>
                  <a:cs typeface="Arial"/>
                </a:rPr>
                <a:t>960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608494" y="3283627"/>
              <a:ext cx="45254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100" dirty="0" smtClean="0">
                  <a:latin typeface="Arial"/>
                  <a:cs typeface="Arial"/>
                </a:rPr>
                <a:t>970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608494" y="2681842"/>
              <a:ext cx="45254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100" dirty="0" smtClean="0">
                  <a:latin typeface="Arial"/>
                  <a:cs typeface="Arial"/>
                </a:rPr>
                <a:t>980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608494" y="2076150"/>
              <a:ext cx="45254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100" dirty="0" smtClean="0">
                  <a:latin typeface="Arial"/>
                  <a:cs typeface="Arial"/>
                </a:rPr>
                <a:t>990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608494" y="1474365"/>
              <a:ext cx="45254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100" dirty="0" smtClean="0">
                  <a:latin typeface="Arial"/>
                  <a:cs typeface="Arial"/>
                </a:rPr>
                <a:t>1000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608494" y="868667"/>
              <a:ext cx="45254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100" dirty="0" smtClean="0">
                  <a:latin typeface="Arial"/>
                  <a:cs typeface="Arial"/>
                </a:rPr>
                <a:t>1010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 rot="16200000">
              <a:off x="3144553" y="2365231"/>
              <a:ext cx="3031612" cy="16927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b="1" dirty="0" smtClean="0">
                  <a:latin typeface="Arial"/>
                  <a:cs typeface="Arial"/>
                </a:rPr>
                <a:t>Minimum SLP (hPa)</a:t>
              </a:r>
              <a:endParaRPr lang="en-US" sz="1100" b="1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216402" y="4324416"/>
              <a:ext cx="3681792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b="1" dirty="0" smtClean="0">
                  <a:latin typeface="Arial"/>
                  <a:cs typeface="Arial"/>
                </a:rPr>
                <a:t>Lag hour relative to time of lowest SLP of AC in Arctic </a:t>
              </a:r>
              <a:endParaRPr lang="en-US" sz="1100" b="1" dirty="0">
                <a:latin typeface="Arial"/>
                <a:cs typeface="Arial"/>
              </a:endParaRPr>
            </a:p>
          </p:txBody>
        </p:sp>
      </p:grpSp>
      <p:cxnSp>
        <p:nvCxnSpPr>
          <p:cNvPr id="33" name="Straight Connector 32"/>
          <p:cNvCxnSpPr/>
          <p:nvPr/>
        </p:nvCxnSpPr>
        <p:spPr>
          <a:xfrm>
            <a:off x="-9107" y="53429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itle 1"/>
          <p:cNvSpPr txBox="1">
            <a:spLocks/>
          </p:cNvSpPr>
          <p:nvPr/>
        </p:nvSpPr>
        <p:spPr>
          <a:xfrm>
            <a:off x="2" y="7254"/>
            <a:ext cx="8116979" cy="492554"/>
          </a:xfrm>
          <a:prstGeom prst="rect">
            <a:avLst/>
          </a:prstGeom>
        </p:spPr>
        <p:txBody>
          <a:bodyPr vert="horz" lIns="91440" tIns="0" rIns="91440" bIns="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AC-centered composites</a:t>
            </a:r>
            <a:endParaRPr lang="en-US" sz="2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222754" y="4495051"/>
            <a:ext cx="3682769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dirty="0" smtClean="0">
                <a:solidFill>
                  <a:srgbClr val="000000"/>
                </a:solidFill>
                <a:latin typeface="Arial"/>
                <a:cs typeface="Arial"/>
              </a:rPr>
              <a:t>Time series of minimum SLP (hPa) of ACs (red) and of mean minimum SLP (hPa) of ACs (black) during lag –48 h to lag 36 h, when valid.</a:t>
            </a:r>
            <a:endParaRPr lang="en-US" sz="11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0" y="810890"/>
            <a:ext cx="588380" cy="20313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9144" rIns="0" bIns="9144" rtlCol="0">
            <a:spAutoFit/>
          </a:bodyPr>
          <a:lstStyle/>
          <a:p>
            <a:pPr algn="ctr"/>
            <a:r>
              <a:rPr lang="en-US" sz="1200" b="1" i="1" dirty="0" smtClean="0">
                <a:latin typeface="Arial"/>
                <a:cs typeface="Arial"/>
              </a:rPr>
              <a:t>N</a:t>
            </a:r>
            <a:r>
              <a:rPr lang="en-US" sz="1200" b="1" dirty="0" smtClean="0">
                <a:latin typeface="Arial"/>
                <a:cs typeface="Arial"/>
              </a:rPr>
              <a:t> = 14</a:t>
            </a:r>
            <a:endParaRPr lang="en-US" sz="1200" b="1" dirty="0">
              <a:latin typeface="Arial"/>
              <a:cs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323271" y="833148"/>
            <a:ext cx="588380" cy="20313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9144" rIns="0" bIns="9144" rtlCol="0">
            <a:spAutoFit/>
          </a:bodyPr>
          <a:lstStyle/>
          <a:p>
            <a:pPr algn="ctr"/>
            <a:r>
              <a:rPr lang="en-US" sz="1200" b="1" i="1" dirty="0" smtClean="0">
                <a:latin typeface="Arial"/>
                <a:cs typeface="Arial"/>
              </a:rPr>
              <a:t>N</a:t>
            </a:r>
            <a:r>
              <a:rPr lang="en-US" sz="1200" b="1" dirty="0" smtClean="0">
                <a:latin typeface="Arial"/>
                <a:cs typeface="Arial"/>
              </a:rPr>
              <a:t> = 14</a:t>
            </a:r>
            <a:endParaRPr lang="en-US" sz="12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303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111815" y="148698"/>
            <a:ext cx="8919046" cy="3892931"/>
            <a:chOff x="111815" y="148698"/>
            <a:chExt cx="8919046" cy="3892931"/>
          </a:xfrm>
        </p:grpSpPr>
        <p:pic>
          <p:nvPicPr>
            <p:cNvPr id="11" name="Picture 10" descr="lag_36h_slp_thick_jet_composite_method2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1601" y="2102797"/>
              <a:ext cx="2219260" cy="1938528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10" name="Picture 9" descr="lag_24h_slp_thick_jet_composite_method2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9641" y="2103101"/>
              <a:ext cx="2219260" cy="1938528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9" name="Picture 8" descr="lag_12h_slp_thick_jet_composite_method2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7679" y="2103101"/>
              <a:ext cx="2219260" cy="1938528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8" name="Picture 7" descr="lag_0h_slp_thick_jet_composite_method2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990" y="2103101"/>
              <a:ext cx="2219260" cy="1938528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7" name="Picture 6" descr="lag_-12h_slp_thick_jet_composite_method2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1601" y="151873"/>
              <a:ext cx="2219260" cy="1938528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6" name="Picture 5" descr="lag_-24h_slp_thick_jet_composite_method2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9640" y="151873"/>
              <a:ext cx="2219261" cy="1938528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5" name="Picture 4" descr="lag_-36h_slp_thick_jet_composite_method2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6950" y="151873"/>
              <a:ext cx="2219260" cy="1938528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4" name="Picture 3" descr="lag_-48h_slp_thick_jet_composite_method2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990" y="151873"/>
              <a:ext cx="2219260" cy="1938528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14" name="TextBox 13"/>
            <p:cNvSpPr txBox="1"/>
            <p:nvPr/>
          </p:nvSpPr>
          <p:spPr>
            <a:xfrm>
              <a:off x="111815" y="148698"/>
              <a:ext cx="1304236" cy="1569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0" tIns="0" rIns="0" bIns="18288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(a) Lag = −48 h (</a:t>
              </a:r>
              <a:r>
                <a:rPr lang="en-US" sz="900" i="1" dirty="0" smtClean="0">
                  <a:latin typeface="Arial"/>
                  <a:cs typeface="Arial"/>
                </a:rPr>
                <a:t>N</a:t>
              </a:r>
              <a:r>
                <a:rPr lang="en-US" sz="900" dirty="0" smtClean="0">
                  <a:latin typeface="Arial"/>
                  <a:cs typeface="Arial"/>
                </a:rPr>
                <a:t> = 13)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343385" y="148698"/>
              <a:ext cx="1304236" cy="1569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0" tIns="0" rIns="0" bIns="18288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(b) Lag = −36 h (</a:t>
              </a:r>
              <a:r>
                <a:rPr lang="en-US" sz="900" i="1" dirty="0" smtClean="0">
                  <a:latin typeface="Arial"/>
                  <a:cs typeface="Arial"/>
                </a:rPr>
                <a:t>N</a:t>
              </a:r>
              <a:r>
                <a:rPr lang="en-US" sz="900" dirty="0" smtClean="0">
                  <a:latin typeface="Arial"/>
                  <a:cs typeface="Arial"/>
                </a:rPr>
                <a:t> = 13)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573289" y="148698"/>
              <a:ext cx="1304236" cy="1569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0" tIns="0" rIns="0" bIns="18288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(c) Lag = −24 h (</a:t>
              </a:r>
              <a:r>
                <a:rPr lang="en-US" sz="900" i="1" dirty="0" smtClean="0">
                  <a:latin typeface="Arial"/>
                  <a:cs typeface="Arial"/>
                </a:rPr>
                <a:t>N</a:t>
              </a:r>
              <a:r>
                <a:rPr lang="en-US" sz="900" dirty="0" smtClean="0">
                  <a:latin typeface="Arial"/>
                  <a:cs typeface="Arial"/>
                </a:rPr>
                <a:t> = 14)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808426" y="148698"/>
              <a:ext cx="1304236" cy="1569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0" tIns="0" rIns="0" bIns="18288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(d) Lag = −12 h (</a:t>
              </a:r>
              <a:r>
                <a:rPr lang="en-US" sz="900" i="1" dirty="0" smtClean="0">
                  <a:latin typeface="Arial"/>
                  <a:cs typeface="Arial"/>
                </a:rPr>
                <a:t>N</a:t>
              </a:r>
              <a:r>
                <a:rPr lang="en-US" sz="900" dirty="0" smtClean="0">
                  <a:latin typeface="Arial"/>
                  <a:cs typeface="Arial"/>
                </a:rPr>
                <a:t> = 14)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11816" y="2099622"/>
              <a:ext cx="1180410" cy="1569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0" tIns="0" rIns="0" bIns="18288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(e) Lag = 0 h (</a:t>
              </a:r>
              <a:r>
                <a:rPr lang="en-US" sz="900" i="1" dirty="0" smtClean="0">
                  <a:latin typeface="Arial"/>
                  <a:cs typeface="Arial"/>
                </a:rPr>
                <a:t>N</a:t>
              </a:r>
              <a:r>
                <a:rPr lang="en-US" sz="900" dirty="0" smtClean="0">
                  <a:latin typeface="Arial"/>
                  <a:cs typeface="Arial"/>
                </a:rPr>
                <a:t> = 14)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343385" y="2099622"/>
              <a:ext cx="1205809" cy="1569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0" tIns="0" rIns="0" bIns="18288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(f) Lag = 12 h (</a:t>
              </a:r>
              <a:r>
                <a:rPr lang="en-US" sz="900" i="1" dirty="0" smtClean="0">
                  <a:latin typeface="Arial"/>
                  <a:cs typeface="Arial"/>
                </a:rPr>
                <a:t>N</a:t>
              </a:r>
              <a:r>
                <a:rPr lang="en-US" sz="900" dirty="0" smtClean="0">
                  <a:latin typeface="Arial"/>
                  <a:cs typeface="Arial"/>
                </a:rPr>
                <a:t> = 13)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576464" y="2100963"/>
              <a:ext cx="1230611" cy="1569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0" tIns="0" rIns="0" bIns="18288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(g) Lag = 24 h (</a:t>
              </a:r>
              <a:r>
                <a:rPr lang="en-US" sz="900" i="1" dirty="0" smtClean="0">
                  <a:latin typeface="Arial"/>
                  <a:cs typeface="Arial"/>
                </a:rPr>
                <a:t>N</a:t>
              </a:r>
              <a:r>
                <a:rPr lang="en-US" sz="900" dirty="0" smtClean="0">
                  <a:latin typeface="Arial"/>
                  <a:cs typeface="Arial"/>
                </a:rPr>
                <a:t> = 13)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808426" y="2099622"/>
              <a:ext cx="1230611" cy="1569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0" tIns="0" rIns="0" bIns="18288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(h) Lag = 36 h (</a:t>
              </a:r>
              <a:r>
                <a:rPr lang="en-US" sz="900" i="1" dirty="0" smtClean="0">
                  <a:latin typeface="Arial"/>
                  <a:cs typeface="Arial"/>
                </a:rPr>
                <a:t>N</a:t>
              </a:r>
              <a:r>
                <a:rPr lang="en-US" sz="900" dirty="0" smtClean="0">
                  <a:latin typeface="Arial"/>
                  <a:cs typeface="Arial"/>
                </a:rPr>
                <a:t> = 12)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510636" y="4293061"/>
            <a:ext cx="4477352" cy="260125"/>
            <a:chOff x="2324724" y="4013712"/>
            <a:chExt cx="4477352" cy="260125"/>
          </a:xfrm>
        </p:grpSpPr>
        <p:pic>
          <p:nvPicPr>
            <p:cNvPr id="12" name="Picture 11" descr="jet_cb.png"/>
            <p:cNvPicPr>
              <a:picLocks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3" t="95138" r="3309" b="2374"/>
            <a:stretch/>
          </p:blipFill>
          <p:spPr>
            <a:xfrm>
              <a:off x="2324724" y="4013712"/>
              <a:ext cx="4477352" cy="128016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2686049" y="4135338"/>
              <a:ext cx="273051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184524" y="4133850"/>
              <a:ext cx="273051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21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682999" y="4133850"/>
              <a:ext cx="273051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178299" y="4133850"/>
              <a:ext cx="273051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673599" y="4133850"/>
              <a:ext cx="273051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172074" y="4133850"/>
              <a:ext cx="273051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670549" y="4135338"/>
              <a:ext cx="273051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165850" y="4133850"/>
              <a:ext cx="273051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39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1517351" y="4144553"/>
            <a:ext cx="446465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300-hPa wind speed (m s</a:t>
            </a:r>
            <a:r>
              <a:rPr lang="en-US" sz="900" baseline="30000" dirty="0" smtClean="0">
                <a:latin typeface="Arial"/>
                <a:cs typeface="Arial"/>
              </a:rPr>
              <a:t>−1</a:t>
            </a:r>
            <a:r>
              <a:rPr lang="en-US" sz="900" dirty="0" smtClean="0">
                <a:latin typeface="Arial"/>
                <a:cs typeface="Arial"/>
              </a:rPr>
              <a:t>)</a:t>
            </a:r>
            <a:endParaRPr lang="en-US" sz="900" dirty="0">
              <a:latin typeface="Arial"/>
              <a:cs typeface="Arial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6433887" y="4279039"/>
            <a:ext cx="1366604" cy="138499"/>
            <a:chOff x="6789374" y="4162047"/>
            <a:chExt cx="1366604" cy="138499"/>
          </a:xfrm>
        </p:grpSpPr>
        <p:sp>
          <p:nvSpPr>
            <p:cNvPr id="33" name="Oval 32"/>
            <p:cNvSpPr/>
            <p:nvPr/>
          </p:nvSpPr>
          <p:spPr>
            <a:xfrm>
              <a:off x="6789374" y="4162047"/>
              <a:ext cx="135664" cy="135664"/>
            </a:xfrm>
            <a:prstGeom prst="ellipse">
              <a:avLst/>
            </a:prstGeom>
            <a:solidFill>
              <a:srgbClr val="3BFF08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991990" y="4162047"/>
              <a:ext cx="1163988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Mean AC location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3001225" y="4784180"/>
            <a:ext cx="1198132" cy="138499"/>
            <a:chOff x="2717172" y="4617064"/>
            <a:chExt cx="1198132" cy="138499"/>
          </a:xfrm>
        </p:grpSpPr>
        <p:cxnSp>
          <p:nvCxnSpPr>
            <p:cNvPr id="37" name="Straight Connector 36"/>
            <p:cNvCxnSpPr/>
            <p:nvPr/>
          </p:nvCxnSpPr>
          <p:spPr>
            <a:xfrm>
              <a:off x="2717172" y="4686314"/>
              <a:ext cx="50542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3288666" y="4617064"/>
              <a:ext cx="626638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SLP (hPa)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4855332" y="4714951"/>
            <a:ext cx="1568099" cy="276999"/>
            <a:chOff x="4471023" y="4547814"/>
            <a:chExt cx="1568099" cy="276999"/>
          </a:xfrm>
        </p:grpSpPr>
        <p:cxnSp>
          <p:nvCxnSpPr>
            <p:cNvPr id="41" name="Straight Connector 40"/>
            <p:cNvCxnSpPr/>
            <p:nvPr/>
          </p:nvCxnSpPr>
          <p:spPr>
            <a:xfrm>
              <a:off x="4471023" y="4633827"/>
              <a:ext cx="505420" cy="0"/>
            </a:xfrm>
            <a:prstGeom prst="line">
              <a:avLst/>
            </a:prstGeom>
            <a:ln>
              <a:solidFill>
                <a:srgbClr val="FF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4471023" y="4738712"/>
              <a:ext cx="505420" cy="0"/>
            </a:xfrm>
            <a:prstGeom prst="line">
              <a:avLst/>
            </a:prstGeom>
            <a:ln>
              <a:solidFill>
                <a:srgbClr val="0000FF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/>
            <p:cNvSpPr txBox="1"/>
            <p:nvPr/>
          </p:nvSpPr>
          <p:spPr>
            <a:xfrm>
              <a:off x="5039402" y="4547814"/>
              <a:ext cx="99972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1000–500-hPa thickness (dam)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1090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/>
          <p:cNvGrpSpPr/>
          <p:nvPr/>
        </p:nvGrpSpPr>
        <p:grpSpPr>
          <a:xfrm>
            <a:off x="111815" y="148698"/>
            <a:ext cx="8919046" cy="3892931"/>
            <a:chOff x="111815" y="148698"/>
            <a:chExt cx="8919046" cy="3892931"/>
          </a:xfrm>
        </p:grpSpPr>
        <p:pic>
          <p:nvPicPr>
            <p:cNvPr id="39" name="Picture 38" descr="lag_36h_g500_aavort500_200km_wind500_composite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1601" y="2103101"/>
              <a:ext cx="2219260" cy="1938528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38" name="Picture 37" descr="lag_24h_g500_aavort500_200km_wind500_composit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9641" y="2103101"/>
              <a:ext cx="2219260" cy="1938528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37" name="Picture 36" descr="lag_12h_g500_aavort500_200km_wind500_composite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7679" y="2103101"/>
              <a:ext cx="2219260" cy="1938528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36" name="Picture 35" descr="lag_0h_g500_aavort500_200km_wind500_composite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870" y="2103101"/>
              <a:ext cx="2219260" cy="1938528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32" name="Picture 31" descr="lag_-12h_g500_aavort500_200km_wind500_composite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1601" y="151873"/>
              <a:ext cx="2219260" cy="1938528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31" name="Picture 30" descr="lag_-24h_g500_aavort500_200km_wind500_composite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9639" y="151873"/>
              <a:ext cx="2219260" cy="1938528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30" name="Picture 29" descr="lag_-36h_g500_aavort500_200km_wind500_composite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6561" y="151873"/>
              <a:ext cx="2219260" cy="1938528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29" name="Picture 28" descr="lag_-48h_g500_aavort500_200km_wind500_composite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990" y="151873"/>
              <a:ext cx="2219260" cy="1938528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14" name="TextBox 13"/>
            <p:cNvSpPr txBox="1"/>
            <p:nvPr/>
          </p:nvSpPr>
          <p:spPr>
            <a:xfrm>
              <a:off x="111815" y="148698"/>
              <a:ext cx="1304236" cy="1569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0" tIns="0" rIns="0" bIns="18288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(a) Lag = −48 h (</a:t>
              </a:r>
              <a:r>
                <a:rPr lang="en-US" sz="900" i="1" dirty="0" smtClean="0">
                  <a:latin typeface="Arial"/>
                  <a:cs typeface="Arial"/>
                </a:rPr>
                <a:t>N</a:t>
              </a:r>
              <a:r>
                <a:rPr lang="en-US" sz="900" dirty="0" smtClean="0">
                  <a:latin typeface="Arial"/>
                  <a:cs typeface="Arial"/>
                </a:rPr>
                <a:t> = 13)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343385" y="148698"/>
              <a:ext cx="1304236" cy="1569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0" tIns="0" rIns="0" bIns="18288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(b) Lag = −36 h (</a:t>
              </a:r>
              <a:r>
                <a:rPr lang="en-US" sz="900" i="1" dirty="0" smtClean="0">
                  <a:latin typeface="Arial"/>
                  <a:cs typeface="Arial"/>
                </a:rPr>
                <a:t>N</a:t>
              </a:r>
              <a:r>
                <a:rPr lang="en-US" sz="900" dirty="0" smtClean="0">
                  <a:latin typeface="Arial"/>
                  <a:cs typeface="Arial"/>
                </a:rPr>
                <a:t> = 13)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573289" y="148698"/>
              <a:ext cx="1304236" cy="1569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0" tIns="0" rIns="0" bIns="18288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(c) Lag = −24 h (</a:t>
              </a:r>
              <a:r>
                <a:rPr lang="en-US" sz="900" i="1" dirty="0" smtClean="0">
                  <a:latin typeface="Arial"/>
                  <a:cs typeface="Arial"/>
                </a:rPr>
                <a:t>N</a:t>
              </a:r>
              <a:r>
                <a:rPr lang="en-US" sz="900" dirty="0" smtClean="0">
                  <a:latin typeface="Arial"/>
                  <a:cs typeface="Arial"/>
                </a:rPr>
                <a:t> = 14)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808426" y="148698"/>
              <a:ext cx="1304236" cy="1569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0" tIns="0" rIns="0" bIns="18288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(d) Lag = −12 h (</a:t>
              </a:r>
              <a:r>
                <a:rPr lang="en-US" sz="900" i="1" dirty="0" smtClean="0">
                  <a:latin typeface="Arial"/>
                  <a:cs typeface="Arial"/>
                </a:rPr>
                <a:t>N</a:t>
              </a:r>
              <a:r>
                <a:rPr lang="en-US" sz="900" dirty="0" smtClean="0">
                  <a:latin typeface="Arial"/>
                  <a:cs typeface="Arial"/>
                </a:rPr>
                <a:t> = 14)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11816" y="2099622"/>
              <a:ext cx="1180410" cy="1569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0" tIns="0" rIns="0" bIns="18288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(e) Lag = 0 h (</a:t>
              </a:r>
              <a:r>
                <a:rPr lang="en-US" sz="900" i="1" dirty="0" smtClean="0">
                  <a:latin typeface="Arial"/>
                  <a:cs typeface="Arial"/>
                </a:rPr>
                <a:t>N</a:t>
              </a:r>
              <a:r>
                <a:rPr lang="en-US" sz="900" dirty="0" smtClean="0">
                  <a:latin typeface="Arial"/>
                  <a:cs typeface="Arial"/>
                </a:rPr>
                <a:t> = 14)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343385" y="2099622"/>
              <a:ext cx="1205809" cy="1569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0" tIns="0" rIns="0" bIns="18288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(f) Lag = 12 h (</a:t>
              </a:r>
              <a:r>
                <a:rPr lang="en-US" sz="900" i="1" dirty="0" smtClean="0">
                  <a:latin typeface="Arial"/>
                  <a:cs typeface="Arial"/>
                </a:rPr>
                <a:t>N</a:t>
              </a:r>
              <a:r>
                <a:rPr lang="en-US" sz="900" dirty="0" smtClean="0">
                  <a:latin typeface="Arial"/>
                  <a:cs typeface="Arial"/>
                </a:rPr>
                <a:t> = 13)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576464" y="2100963"/>
              <a:ext cx="1230611" cy="1569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0" tIns="0" rIns="0" bIns="18288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(g) Lag = 24 h (</a:t>
              </a:r>
              <a:r>
                <a:rPr lang="en-US" sz="900" i="1" dirty="0" smtClean="0">
                  <a:latin typeface="Arial"/>
                  <a:cs typeface="Arial"/>
                </a:rPr>
                <a:t>N</a:t>
              </a:r>
              <a:r>
                <a:rPr lang="en-US" sz="900" dirty="0" smtClean="0">
                  <a:latin typeface="Arial"/>
                  <a:cs typeface="Arial"/>
                </a:rPr>
                <a:t> = 13)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808426" y="2099622"/>
              <a:ext cx="1230611" cy="1569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0" tIns="0" rIns="0" bIns="18288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(h) Lag = 36 h (</a:t>
              </a:r>
              <a:r>
                <a:rPr lang="en-US" sz="900" i="1" dirty="0" smtClean="0">
                  <a:latin typeface="Arial"/>
                  <a:cs typeface="Arial"/>
                </a:rPr>
                <a:t>N</a:t>
              </a:r>
              <a:r>
                <a:rPr lang="en-US" sz="900" dirty="0" smtClean="0">
                  <a:latin typeface="Arial"/>
                  <a:cs typeface="Arial"/>
                </a:rPr>
                <a:t> = 12)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433887" y="4279039"/>
            <a:ext cx="1366604" cy="138499"/>
            <a:chOff x="6789374" y="4162047"/>
            <a:chExt cx="1366604" cy="138499"/>
          </a:xfrm>
        </p:grpSpPr>
        <p:sp>
          <p:nvSpPr>
            <p:cNvPr id="33" name="Oval 32"/>
            <p:cNvSpPr/>
            <p:nvPr/>
          </p:nvSpPr>
          <p:spPr>
            <a:xfrm>
              <a:off x="6789374" y="4162047"/>
              <a:ext cx="135664" cy="135664"/>
            </a:xfrm>
            <a:prstGeom prst="ellipse">
              <a:avLst/>
            </a:prstGeom>
            <a:solidFill>
              <a:srgbClr val="20FFFF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991990" y="4162047"/>
              <a:ext cx="1163988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Mean AC location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56" name="TextBox 55"/>
          <p:cNvSpPr txBox="1"/>
          <p:nvPr/>
        </p:nvSpPr>
        <p:spPr>
          <a:xfrm>
            <a:off x="1779888" y="4414693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2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2595863" y="4413205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>
                <a:latin typeface="Arial"/>
                <a:cs typeface="Arial"/>
              </a:rPr>
              <a:t>4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3002263" y="4413205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>
                <a:latin typeface="Arial"/>
                <a:cs typeface="Arial"/>
              </a:rPr>
              <a:t>5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3411836" y="4413205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6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815062" y="4413205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7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631038" y="4414693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10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5037439" y="4413205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12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517351" y="4144553"/>
            <a:ext cx="446465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200-km area-averaged 500-hPa relative vorticity (10</a:t>
            </a:r>
            <a:r>
              <a:rPr lang="en-US" sz="900" baseline="30000" dirty="0" smtClean="0">
                <a:latin typeface="Arial"/>
                <a:cs typeface="Arial"/>
              </a:rPr>
              <a:t>−5</a:t>
            </a:r>
            <a:r>
              <a:rPr lang="en-US" sz="900" dirty="0" smtClean="0">
                <a:latin typeface="Arial"/>
                <a:cs typeface="Arial"/>
              </a:rPr>
              <a:t> s</a:t>
            </a:r>
            <a:r>
              <a:rPr lang="en-US" sz="900" baseline="30000" dirty="0" smtClean="0">
                <a:latin typeface="Arial"/>
                <a:cs typeface="Arial"/>
              </a:rPr>
              <a:t>−1</a:t>
            </a:r>
            <a:r>
              <a:rPr lang="en-US" sz="900" dirty="0" smtClean="0">
                <a:latin typeface="Arial"/>
                <a:cs typeface="Arial"/>
              </a:rPr>
              <a:t>)</a:t>
            </a:r>
          </a:p>
          <a:p>
            <a:pPr algn="ctr"/>
            <a:r>
              <a:rPr lang="en-US" sz="900" dirty="0" smtClean="0">
                <a:latin typeface="Arial"/>
                <a:cs typeface="Arial"/>
              </a:rPr>
              <a:t> </a:t>
            </a:r>
            <a:endParaRPr lang="en-US" sz="900" dirty="0">
              <a:latin typeface="Arial"/>
              <a:cs typeface="Arial"/>
            </a:endParaRPr>
          </a:p>
        </p:txBody>
      </p:sp>
      <p:pic>
        <p:nvPicPr>
          <p:cNvPr id="10" name="Picture 9" descr="vort_cb.png"/>
          <p:cNvPicPr>
            <a:picLocks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" t="95082" r="360" b="2387"/>
          <a:stretch/>
        </p:blipFill>
        <p:spPr>
          <a:xfrm>
            <a:off x="1509658" y="4289402"/>
            <a:ext cx="4480560" cy="130175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2189463" y="4413205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>
                <a:latin typeface="Arial"/>
                <a:cs typeface="Arial"/>
              </a:rPr>
              <a:t>3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4223471" y="4413205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8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5446477" y="4413205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14</a:t>
            </a:r>
            <a:endParaRPr lang="en-US" sz="900" dirty="0">
              <a:latin typeface="Arial"/>
              <a:cs typeface="Arial"/>
            </a:endParaRPr>
          </a:p>
        </p:txBody>
      </p:sp>
      <p:cxnSp>
        <p:nvCxnSpPr>
          <p:cNvPr id="71" name="Straight Connector 70"/>
          <p:cNvCxnSpPr/>
          <p:nvPr/>
        </p:nvCxnSpPr>
        <p:spPr>
          <a:xfrm>
            <a:off x="2555839" y="4866710"/>
            <a:ext cx="50542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3135475" y="4728211"/>
            <a:ext cx="120589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dirty="0" smtClean="0">
                <a:latin typeface="Arial"/>
                <a:cs typeface="Arial"/>
              </a:rPr>
              <a:t>500-hPa geopotential </a:t>
            </a:r>
          </a:p>
          <a:p>
            <a:r>
              <a:rPr lang="en-US" sz="900" dirty="0" smtClean="0">
                <a:latin typeface="Arial"/>
                <a:cs typeface="Arial"/>
              </a:rPr>
              <a:t>height (dam)</a:t>
            </a:r>
            <a:endParaRPr lang="en-US" sz="900" dirty="0">
              <a:latin typeface="Arial"/>
              <a:cs typeface="Arial"/>
            </a:endParaRPr>
          </a:p>
        </p:txBody>
      </p:sp>
      <p:grpSp>
        <p:nvGrpSpPr>
          <p:cNvPr id="73" name="Group 72"/>
          <p:cNvGrpSpPr/>
          <p:nvPr/>
        </p:nvGrpSpPr>
        <p:grpSpPr>
          <a:xfrm>
            <a:off x="4935211" y="4777558"/>
            <a:ext cx="356076" cy="120085"/>
            <a:chOff x="6213475" y="4752975"/>
            <a:chExt cx="356076" cy="120085"/>
          </a:xfrm>
        </p:grpSpPr>
        <p:cxnSp>
          <p:nvCxnSpPr>
            <p:cNvPr id="74" name="Straight Connector 73"/>
            <p:cNvCxnSpPr/>
            <p:nvPr/>
          </p:nvCxnSpPr>
          <p:spPr>
            <a:xfrm>
              <a:off x="6243484" y="4866710"/>
              <a:ext cx="326067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6213475" y="4752975"/>
              <a:ext cx="39534" cy="120085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6276668" y="4752975"/>
              <a:ext cx="39534" cy="120085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7" name="TextBox 76"/>
          <p:cNvSpPr txBox="1"/>
          <p:nvPr/>
        </p:nvSpPr>
        <p:spPr>
          <a:xfrm>
            <a:off x="5358239" y="4784110"/>
            <a:ext cx="149164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dirty="0" smtClean="0">
                <a:latin typeface="Arial"/>
                <a:cs typeface="Arial"/>
              </a:rPr>
              <a:t>500-hPa wind (m s</a:t>
            </a:r>
            <a:r>
              <a:rPr lang="en-US" sz="900" baseline="30000" dirty="0" smtClean="0">
                <a:latin typeface="Arial"/>
                <a:cs typeface="Arial"/>
              </a:rPr>
              <a:t>−1</a:t>
            </a:r>
            <a:r>
              <a:rPr lang="en-US" sz="900" dirty="0" smtClean="0">
                <a:latin typeface="Arial"/>
                <a:cs typeface="Arial"/>
              </a:rPr>
              <a:t>)</a:t>
            </a:r>
            <a:endParaRPr lang="en-US" sz="9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1637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111815" y="148698"/>
            <a:ext cx="8919046" cy="3893968"/>
            <a:chOff x="111815" y="148698"/>
            <a:chExt cx="8919046" cy="3893968"/>
          </a:xfrm>
        </p:grpSpPr>
        <p:pic>
          <p:nvPicPr>
            <p:cNvPr id="26" name="Picture 25" descr="lag_36h_IVT_g700_composite_method2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1601" y="2104138"/>
              <a:ext cx="2219260" cy="1938528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25" name="Picture 24" descr="lag_24h_IVT_g700_composite_method2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9639" y="2104138"/>
              <a:ext cx="2219260" cy="1938528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24" name="Picture 23" descr="lag_12h_IVT_g700_composite_method2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6234" y="2104138"/>
              <a:ext cx="2219260" cy="1938528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23" name="Picture 22" descr="lag_0h_IVT_g700_composite_method2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990" y="2104138"/>
              <a:ext cx="2219260" cy="1938528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22" name="Picture 21" descr="lag_-12h_IVT_g700_composite_method2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1601" y="151873"/>
              <a:ext cx="2219260" cy="1938528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13" name="Picture 12" descr="lag_-24h_IVT_g700_composite_method2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9639" y="151873"/>
              <a:ext cx="2219260" cy="1938528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12" name="Picture 11" descr="lag_-36h_IVT_g700_composite_method2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7678" y="151873"/>
              <a:ext cx="2219260" cy="1938528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11" name="Picture 10" descr="lag_-48h_IVT_g700_composite_method2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990" y="151873"/>
              <a:ext cx="2219260" cy="1938528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14" name="TextBox 13"/>
            <p:cNvSpPr txBox="1"/>
            <p:nvPr/>
          </p:nvSpPr>
          <p:spPr>
            <a:xfrm>
              <a:off x="111815" y="148698"/>
              <a:ext cx="1304236" cy="1569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0" tIns="0" rIns="0" bIns="18288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(a) Lag = −48 h (</a:t>
              </a:r>
              <a:r>
                <a:rPr lang="en-US" sz="900" i="1" dirty="0" smtClean="0">
                  <a:latin typeface="Arial"/>
                  <a:cs typeface="Arial"/>
                </a:rPr>
                <a:t>N</a:t>
              </a:r>
              <a:r>
                <a:rPr lang="en-US" sz="900" dirty="0" smtClean="0">
                  <a:latin typeface="Arial"/>
                  <a:cs typeface="Arial"/>
                </a:rPr>
                <a:t> = 13)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343385" y="148698"/>
              <a:ext cx="1304236" cy="1569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0" tIns="0" rIns="0" bIns="18288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(b) Lag = −36 h (</a:t>
              </a:r>
              <a:r>
                <a:rPr lang="en-US" sz="900" i="1" dirty="0" smtClean="0">
                  <a:latin typeface="Arial"/>
                  <a:cs typeface="Arial"/>
                </a:rPr>
                <a:t>N</a:t>
              </a:r>
              <a:r>
                <a:rPr lang="en-US" sz="900" dirty="0" smtClean="0">
                  <a:latin typeface="Arial"/>
                  <a:cs typeface="Arial"/>
                </a:rPr>
                <a:t> = 13)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573289" y="148698"/>
              <a:ext cx="1304236" cy="1569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0" tIns="0" rIns="0" bIns="18288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(c) Lag = −24 h (</a:t>
              </a:r>
              <a:r>
                <a:rPr lang="en-US" sz="900" i="1" dirty="0" smtClean="0">
                  <a:latin typeface="Arial"/>
                  <a:cs typeface="Arial"/>
                </a:rPr>
                <a:t>N</a:t>
              </a:r>
              <a:r>
                <a:rPr lang="en-US" sz="900" dirty="0" smtClean="0">
                  <a:latin typeface="Arial"/>
                  <a:cs typeface="Arial"/>
                </a:rPr>
                <a:t> = 14)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808426" y="148698"/>
              <a:ext cx="1304236" cy="1569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0" tIns="0" rIns="0" bIns="18288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(d) Lag = −12 h (</a:t>
              </a:r>
              <a:r>
                <a:rPr lang="en-US" sz="900" i="1" dirty="0" smtClean="0">
                  <a:latin typeface="Arial"/>
                  <a:cs typeface="Arial"/>
                </a:rPr>
                <a:t>N</a:t>
              </a:r>
              <a:r>
                <a:rPr lang="en-US" sz="900" dirty="0" smtClean="0">
                  <a:latin typeface="Arial"/>
                  <a:cs typeface="Arial"/>
                </a:rPr>
                <a:t> = 14)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11816" y="2099622"/>
              <a:ext cx="1180410" cy="1569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0" tIns="0" rIns="0" bIns="18288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(e) Lag = 0 h (</a:t>
              </a:r>
              <a:r>
                <a:rPr lang="en-US" sz="900" i="1" dirty="0" smtClean="0">
                  <a:latin typeface="Arial"/>
                  <a:cs typeface="Arial"/>
                </a:rPr>
                <a:t>N</a:t>
              </a:r>
              <a:r>
                <a:rPr lang="en-US" sz="900" dirty="0" smtClean="0">
                  <a:latin typeface="Arial"/>
                  <a:cs typeface="Arial"/>
                </a:rPr>
                <a:t> = 14)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343385" y="2099622"/>
              <a:ext cx="1205809" cy="1569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0" tIns="0" rIns="0" bIns="18288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(f) Lag = 12 h (</a:t>
              </a:r>
              <a:r>
                <a:rPr lang="en-US" sz="900" i="1" dirty="0" smtClean="0">
                  <a:latin typeface="Arial"/>
                  <a:cs typeface="Arial"/>
                </a:rPr>
                <a:t>N</a:t>
              </a:r>
              <a:r>
                <a:rPr lang="en-US" sz="900" dirty="0" smtClean="0">
                  <a:latin typeface="Arial"/>
                  <a:cs typeface="Arial"/>
                </a:rPr>
                <a:t> = 13)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576464" y="2100963"/>
              <a:ext cx="1230611" cy="1569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0" tIns="0" rIns="0" bIns="18288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(g) Lag = 24 h (</a:t>
              </a:r>
              <a:r>
                <a:rPr lang="en-US" sz="900" i="1" dirty="0" smtClean="0">
                  <a:latin typeface="Arial"/>
                  <a:cs typeface="Arial"/>
                </a:rPr>
                <a:t>N</a:t>
              </a:r>
              <a:r>
                <a:rPr lang="en-US" sz="900" dirty="0" smtClean="0">
                  <a:latin typeface="Arial"/>
                  <a:cs typeface="Arial"/>
                </a:rPr>
                <a:t> = 13)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808426" y="2099622"/>
              <a:ext cx="1230611" cy="1569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0" tIns="0" rIns="0" bIns="18288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(h) Lag = 36 h (</a:t>
              </a:r>
              <a:r>
                <a:rPr lang="en-US" sz="900" i="1" dirty="0" smtClean="0">
                  <a:latin typeface="Arial"/>
                  <a:cs typeface="Arial"/>
                </a:rPr>
                <a:t>N</a:t>
              </a:r>
              <a:r>
                <a:rPr lang="en-US" sz="900" dirty="0" smtClean="0">
                  <a:latin typeface="Arial"/>
                  <a:cs typeface="Arial"/>
                </a:rPr>
                <a:t> = 12)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433887" y="4279039"/>
            <a:ext cx="1366604" cy="138499"/>
            <a:chOff x="6789374" y="4162047"/>
            <a:chExt cx="1366604" cy="138499"/>
          </a:xfrm>
        </p:grpSpPr>
        <p:sp>
          <p:nvSpPr>
            <p:cNvPr id="33" name="Oval 32"/>
            <p:cNvSpPr/>
            <p:nvPr/>
          </p:nvSpPr>
          <p:spPr>
            <a:xfrm>
              <a:off x="6789374" y="4162047"/>
              <a:ext cx="135664" cy="135664"/>
            </a:xfrm>
            <a:prstGeom prst="ellipse">
              <a:avLst/>
            </a:prstGeom>
            <a:solidFill>
              <a:srgbClr val="20FFFF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991990" y="4162047"/>
              <a:ext cx="1163988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Mean AC location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cxnSp>
        <p:nvCxnSpPr>
          <p:cNvPr id="37" name="Straight Connector 36"/>
          <p:cNvCxnSpPr/>
          <p:nvPr/>
        </p:nvCxnSpPr>
        <p:spPr>
          <a:xfrm>
            <a:off x="4399356" y="4866710"/>
            <a:ext cx="50542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4978990" y="4728211"/>
            <a:ext cx="120589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dirty="0" smtClean="0">
                <a:latin typeface="Arial"/>
                <a:cs typeface="Arial"/>
              </a:rPr>
              <a:t>700-hPa geopotential </a:t>
            </a:r>
          </a:p>
          <a:p>
            <a:r>
              <a:rPr lang="en-US" sz="900" dirty="0" smtClean="0">
                <a:latin typeface="Arial"/>
                <a:cs typeface="Arial"/>
              </a:rPr>
              <a:t>height (dam)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920502" y="4797461"/>
            <a:ext cx="99972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dirty="0" smtClean="0">
                <a:latin typeface="Arial"/>
                <a:cs typeface="Arial"/>
              </a:rPr>
              <a:t>IVT (kg m</a:t>
            </a:r>
            <a:r>
              <a:rPr lang="en-US" sz="900" baseline="30000" dirty="0" smtClean="0">
                <a:latin typeface="Arial"/>
                <a:cs typeface="Arial"/>
              </a:rPr>
              <a:t>−1</a:t>
            </a:r>
            <a:r>
              <a:rPr lang="en-US" sz="900" dirty="0" smtClean="0">
                <a:latin typeface="Arial"/>
                <a:cs typeface="Arial"/>
              </a:rPr>
              <a:t> s</a:t>
            </a:r>
            <a:r>
              <a:rPr lang="en-US" sz="900" baseline="30000" dirty="0" smtClean="0">
                <a:latin typeface="Arial"/>
                <a:cs typeface="Arial"/>
              </a:rPr>
              <a:t>−1</a:t>
            </a:r>
            <a:r>
              <a:rPr lang="en-US" sz="900" dirty="0" smtClean="0">
                <a:latin typeface="Arial"/>
                <a:cs typeface="Arial"/>
              </a:rPr>
              <a:t>)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748138" y="4414693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100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2494263" y="4413205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150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865738" y="4413205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175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240388" y="4413205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200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610821" y="4413205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250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986513" y="4413205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300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4357988" y="4413205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350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729464" y="4413205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400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517351" y="4144553"/>
            <a:ext cx="446465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Integrated </a:t>
            </a:r>
            <a:r>
              <a:rPr lang="en-US" sz="900" dirty="0">
                <a:latin typeface="Arial"/>
                <a:cs typeface="Arial"/>
              </a:rPr>
              <a:t>v</a:t>
            </a:r>
            <a:r>
              <a:rPr lang="en-US" sz="900" dirty="0" smtClean="0">
                <a:latin typeface="Arial"/>
                <a:cs typeface="Arial"/>
              </a:rPr>
              <a:t>apor </a:t>
            </a:r>
            <a:r>
              <a:rPr lang="en-US" sz="900" dirty="0">
                <a:latin typeface="Arial"/>
                <a:cs typeface="Arial"/>
              </a:rPr>
              <a:t>t</a:t>
            </a:r>
            <a:r>
              <a:rPr lang="en-US" sz="900" dirty="0" smtClean="0">
                <a:latin typeface="Arial"/>
                <a:cs typeface="Arial"/>
              </a:rPr>
              <a:t>ransport (IVT) (kg m</a:t>
            </a:r>
            <a:r>
              <a:rPr lang="en-US" sz="900" baseline="30000" dirty="0" smtClean="0">
                <a:latin typeface="Arial"/>
                <a:cs typeface="Arial"/>
              </a:rPr>
              <a:t>−1</a:t>
            </a:r>
            <a:r>
              <a:rPr lang="en-US" sz="900" dirty="0" smtClean="0">
                <a:latin typeface="Arial"/>
                <a:cs typeface="Arial"/>
              </a:rPr>
              <a:t> s</a:t>
            </a:r>
            <a:r>
              <a:rPr lang="en-US" sz="900" baseline="30000" dirty="0" smtClean="0">
                <a:latin typeface="Arial"/>
                <a:cs typeface="Arial"/>
              </a:rPr>
              <a:t>−1</a:t>
            </a:r>
            <a:r>
              <a:rPr lang="en-US" sz="900" dirty="0" smtClean="0">
                <a:latin typeface="Arial"/>
                <a:cs typeface="Arial"/>
              </a:rPr>
              <a:t>)</a:t>
            </a:r>
            <a:endParaRPr lang="en-US" sz="900" dirty="0">
              <a:latin typeface="Arial"/>
              <a:cs typeface="Arial"/>
            </a:endParaRPr>
          </a:p>
        </p:txBody>
      </p:sp>
      <p:pic>
        <p:nvPicPr>
          <p:cNvPr id="38" name="Picture 37" descr="IVT_cb.png"/>
          <p:cNvPicPr>
            <a:picLocks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" t="94596" r="405" b="2503"/>
          <a:stretch/>
        </p:blipFill>
        <p:spPr>
          <a:xfrm>
            <a:off x="1508941" y="4294913"/>
            <a:ext cx="4480560" cy="128016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>
          <a:xfrm>
            <a:off x="2122787" y="4414693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125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5103576" y="4413205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450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5474511" y="4413205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500</a:t>
            </a:r>
            <a:endParaRPr lang="en-US" sz="900" dirty="0">
              <a:latin typeface="Arial"/>
              <a:cs typeface="Arial"/>
            </a:endParaRPr>
          </a:p>
        </p:txBody>
      </p:sp>
      <p:cxnSp>
        <p:nvCxnSpPr>
          <p:cNvPr id="72" name="Straight Arrow Connector 71"/>
          <p:cNvCxnSpPr/>
          <p:nvPr/>
        </p:nvCxnSpPr>
        <p:spPr>
          <a:xfrm>
            <a:off x="2483606" y="4866710"/>
            <a:ext cx="366329" cy="0"/>
          </a:xfrm>
          <a:prstGeom prst="straightConnector1">
            <a:avLst/>
          </a:prstGeom>
          <a:ln>
            <a:solidFill>
              <a:schemeClr val="tx1"/>
            </a:solidFill>
            <a:tailEnd type="arrow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2903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/>
          <p:cNvGrpSpPr/>
          <p:nvPr/>
        </p:nvGrpSpPr>
        <p:grpSpPr>
          <a:xfrm>
            <a:off x="111815" y="148698"/>
            <a:ext cx="8919046" cy="3892931"/>
            <a:chOff x="111815" y="148698"/>
            <a:chExt cx="8919046" cy="3892931"/>
          </a:xfrm>
        </p:grpSpPr>
        <p:pic>
          <p:nvPicPr>
            <p:cNvPr id="48" name="Picture 47" descr="lag_36h_pv_aadiv_200km_w_composite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1601" y="2103101"/>
              <a:ext cx="2219260" cy="1938528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47" name="Picture 46" descr="lag_24h_pv_aadiv_200km_w_composit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9639" y="2103101"/>
              <a:ext cx="2219260" cy="1938528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46" name="Picture 45" descr="lag_12h_pv_aadiv_200km_w_composite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6611" y="2103101"/>
              <a:ext cx="2219260" cy="1938528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41" name="Picture 40" descr="lag_0h_pv_aadiv_200km_w_composite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991" y="2103101"/>
              <a:ext cx="2219260" cy="1938528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38" name="Picture 37" descr="lag_-12h_pv_aadiv_200km_w_composite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1601" y="151873"/>
              <a:ext cx="2219260" cy="1938528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32" name="Picture 31" descr="lag_-24h_pv_aadiv_200km_w_composite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0068" y="151873"/>
              <a:ext cx="2219260" cy="1938528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31" name="Picture 30" descr="lag_-36h_pv_aadiv_200km_w_composite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7719" y="151569"/>
              <a:ext cx="2219260" cy="1938528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30" name="Picture 29" descr="lag_-48h_pv_aadiv_200km_w_composite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991" y="151873"/>
              <a:ext cx="2219260" cy="1938528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14" name="TextBox 13"/>
            <p:cNvSpPr txBox="1"/>
            <p:nvPr/>
          </p:nvSpPr>
          <p:spPr>
            <a:xfrm>
              <a:off x="111815" y="148698"/>
              <a:ext cx="1304236" cy="1569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0" tIns="0" rIns="0" bIns="18288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(a) Lag = −48 h (</a:t>
              </a:r>
              <a:r>
                <a:rPr lang="en-US" sz="900" i="1" dirty="0" smtClean="0">
                  <a:latin typeface="Arial"/>
                  <a:cs typeface="Arial"/>
                </a:rPr>
                <a:t>N</a:t>
              </a:r>
              <a:r>
                <a:rPr lang="en-US" sz="900" dirty="0" smtClean="0">
                  <a:latin typeface="Arial"/>
                  <a:cs typeface="Arial"/>
                </a:rPr>
                <a:t> = 13)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343385" y="148698"/>
              <a:ext cx="1304236" cy="1569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0" tIns="0" rIns="0" bIns="18288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(b) Lag = −36 h (</a:t>
              </a:r>
              <a:r>
                <a:rPr lang="en-US" sz="900" i="1" dirty="0" smtClean="0">
                  <a:latin typeface="Arial"/>
                  <a:cs typeface="Arial"/>
                </a:rPr>
                <a:t>N</a:t>
              </a:r>
              <a:r>
                <a:rPr lang="en-US" sz="900" dirty="0" smtClean="0">
                  <a:latin typeface="Arial"/>
                  <a:cs typeface="Arial"/>
                </a:rPr>
                <a:t> = 13)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573289" y="148698"/>
              <a:ext cx="1304236" cy="1569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0" tIns="0" rIns="0" bIns="18288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(c) Lag = −24 h (</a:t>
              </a:r>
              <a:r>
                <a:rPr lang="en-US" sz="900" i="1" dirty="0" smtClean="0">
                  <a:latin typeface="Arial"/>
                  <a:cs typeface="Arial"/>
                </a:rPr>
                <a:t>N</a:t>
              </a:r>
              <a:r>
                <a:rPr lang="en-US" sz="900" dirty="0" smtClean="0">
                  <a:latin typeface="Arial"/>
                  <a:cs typeface="Arial"/>
                </a:rPr>
                <a:t> = 14)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808426" y="148698"/>
              <a:ext cx="1304236" cy="1569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0" tIns="0" rIns="0" bIns="18288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(d) Lag = −12 h (</a:t>
              </a:r>
              <a:r>
                <a:rPr lang="en-US" sz="900" i="1" dirty="0" smtClean="0">
                  <a:latin typeface="Arial"/>
                  <a:cs typeface="Arial"/>
                </a:rPr>
                <a:t>N</a:t>
              </a:r>
              <a:r>
                <a:rPr lang="en-US" sz="900" dirty="0" smtClean="0">
                  <a:latin typeface="Arial"/>
                  <a:cs typeface="Arial"/>
                </a:rPr>
                <a:t> = 14)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11816" y="2099622"/>
              <a:ext cx="1180410" cy="1569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0" tIns="0" rIns="0" bIns="18288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(e) Lag = 0 h (</a:t>
              </a:r>
              <a:r>
                <a:rPr lang="en-US" sz="900" i="1" dirty="0" smtClean="0">
                  <a:latin typeface="Arial"/>
                  <a:cs typeface="Arial"/>
                </a:rPr>
                <a:t>N</a:t>
              </a:r>
              <a:r>
                <a:rPr lang="en-US" sz="900" dirty="0" smtClean="0">
                  <a:latin typeface="Arial"/>
                  <a:cs typeface="Arial"/>
                </a:rPr>
                <a:t> = 14)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343385" y="2099622"/>
              <a:ext cx="1205809" cy="1569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0" tIns="0" rIns="0" bIns="18288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(f) Lag = 12 h (</a:t>
              </a:r>
              <a:r>
                <a:rPr lang="en-US" sz="900" i="1" dirty="0" smtClean="0">
                  <a:latin typeface="Arial"/>
                  <a:cs typeface="Arial"/>
                </a:rPr>
                <a:t>N</a:t>
              </a:r>
              <a:r>
                <a:rPr lang="en-US" sz="900" dirty="0" smtClean="0">
                  <a:latin typeface="Arial"/>
                  <a:cs typeface="Arial"/>
                </a:rPr>
                <a:t> = 13)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576464" y="2100963"/>
              <a:ext cx="1230611" cy="1569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0" tIns="0" rIns="0" bIns="18288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(g) Lag = 24 h (</a:t>
              </a:r>
              <a:r>
                <a:rPr lang="en-US" sz="900" i="1" dirty="0" smtClean="0">
                  <a:latin typeface="Arial"/>
                  <a:cs typeface="Arial"/>
                </a:rPr>
                <a:t>N</a:t>
              </a:r>
              <a:r>
                <a:rPr lang="en-US" sz="900" dirty="0" smtClean="0">
                  <a:latin typeface="Arial"/>
                  <a:cs typeface="Arial"/>
                </a:rPr>
                <a:t> = 13)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808426" y="2099622"/>
              <a:ext cx="1230611" cy="1569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0" tIns="0" rIns="0" bIns="18288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(h) Lag = 36 h (</a:t>
              </a:r>
              <a:r>
                <a:rPr lang="en-US" sz="900" i="1" dirty="0" smtClean="0">
                  <a:latin typeface="Arial"/>
                  <a:cs typeface="Arial"/>
                </a:rPr>
                <a:t>N</a:t>
              </a:r>
              <a:r>
                <a:rPr lang="en-US" sz="900" dirty="0" smtClean="0">
                  <a:latin typeface="Arial"/>
                  <a:cs typeface="Arial"/>
                </a:rPr>
                <a:t> = 12)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871963" y="4414693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>
                <a:latin typeface="Arial"/>
                <a:cs typeface="Arial"/>
              </a:rPr>
              <a:t>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370438" y="4413205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>
                <a:latin typeface="Arial"/>
                <a:cs typeface="Arial"/>
              </a:rPr>
              <a:t>4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868913" y="4413205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>
                <a:latin typeface="Arial"/>
                <a:cs typeface="Arial"/>
              </a:rPr>
              <a:t>6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364213" y="4413205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8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859513" y="4413205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10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357988" y="4413205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12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856463" y="4414693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14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351764" y="4413205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16</a:t>
            </a:r>
            <a:endParaRPr lang="en-US" sz="900" dirty="0">
              <a:latin typeface="Arial"/>
              <a:cs typeface="Arial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6433887" y="4279039"/>
            <a:ext cx="1366604" cy="138499"/>
            <a:chOff x="6789374" y="4162047"/>
            <a:chExt cx="1366604" cy="138499"/>
          </a:xfrm>
        </p:grpSpPr>
        <p:sp>
          <p:nvSpPr>
            <p:cNvPr id="33" name="Oval 32"/>
            <p:cNvSpPr/>
            <p:nvPr/>
          </p:nvSpPr>
          <p:spPr>
            <a:xfrm>
              <a:off x="6789374" y="4162047"/>
              <a:ext cx="135664" cy="135664"/>
            </a:xfrm>
            <a:prstGeom prst="ellipse">
              <a:avLst/>
            </a:prstGeom>
            <a:solidFill>
              <a:srgbClr val="3BFF08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991990" y="4162047"/>
              <a:ext cx="1163988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Mean AC location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cxnSp>
        <p:nvCxnSpPr>
          <p:cNvPr id="37" name="Straight Connector 36"/>
          <p:cNvCxnSpPr/>
          <p:nvPr/>
        </p:nvCxnSpPr>
        <p:spPr>
          <a:xfrm>
            <a:off x="3301790" y="4874852"/>
            <a:ext cx="505420" cy="0"/>
          </a:xfrm>
          <a:prstGeom prst="line">
            <a:avLst/>
          </a:prstGeom>
          <a:ln>
            <a:solidFill>
              <a:srgbClr val="1B1B1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3873285" y="4805603"/>
            <a:ext cx="1213635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dirty="0" smtClean="0">
                <a:latin typeface="Arial"/>
                <a:cs typeface="Arial"/>
              </a:rPr>
              <a:t>350–250-hPa PV (PVU)</a:t>
            </a:r>
            <a:endParaRPr lang="en-US" sz="900" dirty="0">
              <a:latin typeface="Arial"/>
              <a:cs typeface="Arial"/>
            </a:endParaRPr>
          </a:p>
        </p:txBody>
      </p:sp>
      <p:pic>
        <p:nvPicPr>
          <p:cNvPr id="45" name="Picture 44" descr="div_cb.png"/>
          <p:cNvPicPr>
            <a:picLocks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" t="95146" r="3384" b="2439"/>
          <a:stretch/>
        </p:blipFill>
        <p:spPr>
          <a:xfrm>
            <a:off x="1511001" y="4295752"/>
            <a:ext cx="4480560" cy="124142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1517351" y="4144553"/>
            <a:ext cx="446465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200-km area-averaged 350–250-hPa divergence (10</a:t>
            </a:r>
            <a:r>
              <a:rPr lang="en-US" sz="900" baseline="30000" dirty="0" smtClean="0">
                <a:latin typeface="Arial"/>
                <a:cs typeface="Arial"/>
              </a:rPr>
              <a:t>−6</a:t>
            </a:r>
            <a:r>
              <a:rPr lang="en-US" sz="900" dirty="0" smtClean="0">
                <a:latin typeface="Arial"/>
                <a:cs typeface="Arial"/>
              </a:rPr>
              <a:t> s</a:t>
            </a:r>
            <a:r>
              <a:rPr lang="en-US" sz="900" baseline="30000" dirty="0" smtClean="0">
                <a:latin typeface="Arial"/>
                <a:cs typeface="Arial"/>
              </a:rPr>
              <a:t>−1</a:t>
            </a:r>
            <a:r>
              <a:rPr lang="en-US" sz="900" dirty="0" smtClean="0">
                <a:latin typeface="Arial"/>
                <a:cs typeface="Arial"/>
              </a:rPr>
              <a:t>)</a:t>
            </a:r>
            <a:endParaRPr lang="en-US" sz="900" dirty="0">
              <a:latin typeface="Arial"/>
              <a:cs typeface="Arial"/>
            </a:endParaRPr>
          </a:p>
        </p:txBody>
      </p:sp>
      <p:cxnSp>
        <p:nvCxnSpPr>
          <p:cNvPr id="55" name="Straight Connector 54"/>
          <p:cNvCxnSpPr/>
          <p:nvPr/>
        </p:nvCxnSpPr>
        <p:spPr>
          <a:xfrm>
            <a:off x="5931064" y="4853444"/>
            <a:ext cx="505420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6490644" y="4714945"/>
            <a:ext cx="227776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dirty="0" smtClean="0">
                <a:latin typeface="Arial"/>
                <a:cs typeface="Arial"/>
              </a:rPr>
              <a:t>Negative values of 800–600-hPa </a:t>
            </a:r>
            <a:r>
              <a:rPr lang="en-US" sz="900" dirty="0" err="1" smtClean="0">
                <a:latin typeface="Arial"/>
                <a:cs typeface="Arial"/>
              </a:rPr>
              <a:t>ω</a:t>
            </a:r>
            <a:r>
              <a:rPr lang="en-US" sz="900" dirty="0" smtClean="0">
                <a:latin typeface="Arial"/>
                <a:cs typeface="Arial"/>
              </a:rPr>
              <a:t> </a:t>
            </a:r>
          </a:p>
          <a:p>
            <a:r>
              <a:rPr lang="en-US" sz="900" dirty="0" smtClean="0">
                <a:latin typeface="Arial"/>
                <a:cs typeface="Arial"/>
              </a:rPr>
              <a:t>(every 1 × 10</a:t>
            </a:r>
            <a:r>
              <a:rPr lang="en-US" sz="900" baseline="30000" dirty="0" smtClean="0">
                <a:latin typeface="Arial"/>
                <a:cs typeface="Arial"/>
              </a:rPr>
              <a:t>−3</a:t>
            </a:r>
            <a:r>
              <a:rPr lang="en-US" sz="900" dirty="0" smtClean="0">
                <a:latin typeface="Arial"/>
                <a:cs typeface="Arial"/>
              </a:rPr>
              <a:t> hPa s</a:t>
            </a:r>
            <a:r>
              <a:rPr lang="en-US" sz="900" baseline="30000" dirty="0" smtClean="0">
                <a:latin typeface="Arial"/>
                <a:cs typeface="Arial"/>
              </a:rPr>
              <a:t>−1</a:t>
            </a:r>
            <a:r>
              <a:rPr lang="en-US" sz="900" dirty="0" smtClean="0">
                <a:latin typeface="Arial"/>
                <a:cs typeface="Arial"/>
              </a:rPr>
              <a:t>) 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424194" y="4714945"/>
            <a:ext cx="120831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dirty="0" smtClean="0">
                <a:latin typeface="Arial"/>
                <a:cs typeface="Arial"/>
              </a:rPr>
              <a:t>350–250-hPa irrotational wind (m s</a:t>
            </a:r>
            <a:r>
              <a:rPr lang="en-US" sz="900" baseline="30000" dirty="0" smtClean="0">
                <a:latin typeface="Arial"/>
                <a:cs typeface="Arial"/>
              </a:rPr>
              <a:t>−1</a:t>
            </a:r>
            <a:r>
              <a:rPr lang="en-US" sz="900" dirty="0" smtClean="0">
                <a:latin typeface="Arial"/>
                <a:cs typeface="Arial"/>
              </a:rPr>
              <a:t>)</a:t>
            </a:r>
          </a:p>
        </p:txBody>
      </p:sp>
      <p:cxnSp>
        <p:nvCxnSpPr>
          <p:cNvPr id="58" name="Straight Arrow Connector 57"/>
          <p:cNvCxnSpPr/>
          <p:nvPr/>
        </p:nvCxnSpPr>
        <p:spPr>
          <a:xfrm>
            <a:off x="987297" y="4853444"/>
            <a:ext cx="366329" cy="0"/>
          </a:xfrm>
          <a:prstGeom prst="straightConnector1">
            <a:avLst/>
          </a:prstGeom>
          <a:ln>
            <a:solidFill>
              <a:schemeClr val="tx1"/>
            </a:solidFill>
            <a:tailEnd type="arrow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5681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111815" y="148698"/>
            <a:ext cx="8919046" cy="3892931"/>
            <a:chOff x="111815" y="148698"/>
            <a:chExt cx="8919046" cy="3892931"/>
          </a:xfrm>
        </p:grpSpPr>
        <p:pic>
          <p:nvPicPr>
            <p:cNvPr id="27" name="Picture 26" descr="lag_36h_slp_egr_composite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8426" y="2103101"/>
              <a:ext cx="2219260" cy="1938528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26" name="Picture 25" descr="lag_24h_slp_egr_composit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9639" y="2103101"/>
              <a:ext cx="2219260" cy="1938528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25" name="Picture 24" descr="lag_12h_slp_egr_composite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7679" y="2103101"/>
              <a:ext cx="2219260" cy="1938528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24" name="Picture 23" descr="lag_0h_slp_egr_composite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990" y="2103101"/>
              <a:ext cx="2219260" cy="1938528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23" name="Picture 22" descr="lag_-12h_slp_egr_composite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1601" y="151873"/>
              <a:ext cx="2219260" cy="1938528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22" name="Picture 21" descr="lag_-24h_slp_egr_composite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9639" y="151873"/>
              <a:ext cx="2219260" cy="1938528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13" name="Picture 12" descr="lag_-36h_slp_egr_composite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7679" y="151873"/>
              <a:ext cx="2219260" cy="1938528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12" name="Picture 11" descr="lag_-48h_slp_egr_composite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990" y="151873"/>
              <a:ext cx="2219260" cy="1938528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14" name="TextBox 13"/>
            <p:cNvSpPr txBox="1"/>
            <p:nvPr/>
          </p:nvSpPr>
          <p:spPr>
            <a:xfrm>
              <a:off x="111815" y="148698"/>
              <a:ext cx="1304236" cy="1569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0" tIns="0" rIns="0" bIns="18288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(a) Lag = −48 h (</a:t>
              </a:r>
              <a:r>
                <a:rPr lang="en-US" sz="900" i="1" dirty="0" smtClean="0">
                  <a:latin typeface="Arial"/>
                  <a:cs typeface="Arial"/>
                </a:rPr>
                <a:t>N</a:t>
              </a:r>
              <a:r>
                <a:rPr lang="en-US" sz="900" dirty="0" smtClean="0">
                  <a:latin typeface="Arial"/>
                  <a:cs typeface="Arial"/>
                </a:rPr>
                <a:t> = 13)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343385" y="148698"/>
              <a:ext cx="1304236" cy="1569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0" tIns="0" rIns="0" bIns="18288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(b) Lag = −36 h (</a:t>
              </a:r>
              <a:r>
                <a:rPr lang="en-US" sz="900" i="1" dirty="0" smtClean="0">
                  <a:latin typeface="Arial"/>
                  <a:cs typeface="Arial"/>
                </a:rPr>
                <a:t>N</a:t>
              </a:r>
              <a:r>
                <a:rPr lang="en-US" sz="900" dirty="0" smtClean="0">
                  <a:latin typeface="Arial"/>
                  <a:cs typeface="Arial"/>
                </a:rPr>
                <a:t> = 13)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573289" y="148698"/>
              <a:ext cx="1304236" cy="1569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0" tIns="0" rIns="0" bIns="18288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(c) Lag = −24 h (</a:t>
              </a:r>
              <a:r>
                <a:rPr lang="en-US" sz="900" i="1" dirty="0" smtClean="0">
                  <a:latin typeface="Arial"/>
                  <a:cs typeface="Arial"/>
                </a:rPr>
                <a:t>N</a:t>
              </a:r>
              <a:r>
                <a:rPr lang="en-US" sz="900" dirty="0" smtClean="0">
                  <a:latin typeface="Arial"/>
                  <a:cs typeface="Arial"/>
                </a:rPr>
                <a:t> = 14)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808426" y="148698"/>
              <a:ext cx="1304236" cy="1569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0" tIns="0" rIns="0" bIns="18288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(d) Lag = −12 h (</a:t>
              </a:r>
              <a:r>
                <a:rPr lang="en-US" sz="900" i="1" dirty="0" smtClean="0">
                  <a:latin typeface="Arial"/>
                  <a:cs typeface="Arial"/>
                </a:rPr>
                <a:t>N</a:t>
              </a:r>
              <a:r>
                <a:rPr lang="en-US" sz="900" dirty="0" smtClean="0">
                  <a:latin typeface="Arial"/>
                  <a:cs typeface="Arial"/>
                </a:rPr>
                <a:t> = 14)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11816" y="2099622"/>
              <a:ext cx="1180410" cy="1569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0" tIns="0" rIns="0" bIns="18288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(e) Lag = 0 h (</a:t>
              </a:r>
              <a:r>
                <a:rPr lang="en-US" sz="900" i="1" dirty="0" smtClean="0">
                  <a:latin typeface="Arial"/>
                  <a:cs typeface="Arial"/>
                </a:rPr>
                <a:t>N</a:t>
              </a:r>
              <a:r>
                <a:rPr lang="en-US" sz="900" dirty="0" smtClean="0">
                  <a:latin typeface="Arial"/>
                  <a:cs typeface="Arial"/>
                </a:rPr>
                <a:t> = 14)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343385" y="2099622"/>
              <a:ext cx="1205809" cy="1569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0" tIns="0" rIns="0" bIns="18288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(f) Lag = 12 h (</a:t>
              </a:r>
              <a:r>
                <a:rPr lang="en-US" sz="900" i="1" dirty="0" smtClean="0">
                  <a:latin typeface="Arial"/>
                  <a:cs typeface="Arial"/>
                </a:rPr>
                <a:t>N</a:t>
              </a:r>
              <a:r>
                <a:rPr lang="en-US" sz="900" dirty="0" smtClean="0">
                  <a:latin typeface="Arial"/>
                  <a:cs typeface="Arial"/>
                </a:rPr>
                <a:t> = 13)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576464" y="2100963"/>
              <a:ext cx="1230611" cy="1569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0" tIns="0" rIns="0" bIns="18288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(g) Lag = 24 h (</a:t>
              </a:r>
              <a:r>
                <a:rPr lang="en-US" sz="900" i="1" dirty="0" smtClean="0">
                  <a:latin typeface="Arial"/>
                  <a:cs typeface="Arial"/>
                </a:rPr>
                <a:t>N</a:t>
              </a:r>
              <a:r>
                <a:rPr lang="en-US" sz="900" dirty="0" smtClean="0">
                  <a:latin typeface="Arial"/>
                  <a:cs typeface="Arial"/>
                </a:rPr>
                <a:t> = 13)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808426" y="2099622"/>
              <a:ext cx="1230611" cy="1569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0" tIns="0" rIns="0" bIns="18288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(h) Lag = 36 h (</a:t>
              </a:r>
              <a:r>
                <a:rPr lang="en-US" sz="900" i="1" dirty="0" smtClean="0">
                  <a:latin typeface="Arial"/>
                  <a:cs typeface="Arial"/>
                </a:rPr>
                <a:t>N</a:t>
              </a:r>
              <a:r>
                <a:rPr lang="en-US" sz="900" dirty="0" smtClean="0">
                  <a:latin typeface="Arial"/>
                  <a:cs typeface="Arial"/>
                </a:rPr>
                <a:t> = 12)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433887" y="4279039"/>
            <a:ext cx="1366604" cy="138499"/>
            <a:chOff x="6789374" y="4162047"/>
            <a:chExt cx="1366604" cy="138499"/>
          </a:xfrm>
        </p:grpSpPr>
        <p:sp>
          <p:nvSpPr>
            <p:cNvPr id="33" name="Oval 32"/>
            <p:cNvSpPr/>
            <p:nvPr/>
          </p:nvSpPr>
          <p:spPr>
            <a:xfrm>
              <a:off x="6789374" y="4162047"/>
              <a:ext cx="135664" cy="135664"/>
            </a:xfrm>
            <a:prstGeom prst="ellipse">
              <a:avLst/>
            </a:prstGeom>
            <a:solidFill>
              <a:srgbClr val="20FFFF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991990" y="4162047"/>
              <a:ext cx="1163988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Mean AC location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3974227" y="4784180"/>
            <a:ext cx="1198132" cy="138499"/>
            <a:chOff x="2717172" y="4617064"/>
            <a:chExt cx="1198132" cy="138499"/>
          </a:xfrm>
        </p:grpSpPr>
        <p:cxnSp>
          <p:nvCxnSpPr>
            <p:cNvPr id="37" name="Straight Connector 36"/>
            <p:cNvCxnSpPr/>
            <p:nvPr/>
          </p:nvCxnSpPr>
          <p:spPr>
            <a:xfrm>
              <a:off x="2717172" y="4686314"/>
              <a:ext cx="50542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3288666" y="4617064"/>
              <a:ext cx="626638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SLP (hPa)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64" name="TextBox 63"/>
          <p:cNvSpPr txBox="1"/>
          <p:nvPr/>
        </p:nvSpPr>
        <p:spPr>
          <a:xfrm>
            <a:off x="1871963" y="4414693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0.4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2370438" y="4413205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0.5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2868913" y="4413205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0.6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3364213" y="4413205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0.7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3859513" y="4413205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0.8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4357988" y="4413205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1.0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4856463" y="4414693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1.2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5351764" y="4413205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1.4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1517351" y="4144553"/>
            <a:ext cx="446465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>
                <a:latin typeface="Arial"/>
                <a:cs typeface="Arial"/>
              </a:rPr>
              <a:t>8</a:t>
            </a:r>
            <a:r>
              <a:rPr lang="en-US" sz="900" dirty="0" smtClean="0">
                <a:latin typeface="Arial"/>
                <a:cs typeface="Arial"/>
              </a:rPr>
              <a:t>50–600-hPa </a:t>
            </a:r>
            <a:r>
              <a:rPr lang="en-US" sz="900" dirty="0" err="1" smtClean="0">
                <a:latin typeface="Arial"/>
                <a:cs typeface="Arial"/>
              </a:rPr>
              <a:t>Eady</a:t>
            </a:r>
            <a:r>
              <a:rPr lang="en-US" sz="900" dirty="0" smtClean="0">
                <a:latin typeface="Arial"/>
                <a:cs typeface="Arial"/>
              </a:rPr>
              <a:t> growth rate (day</a:t>
            </a:r>
            <a:r>
              <a:rPr lang="en-US" sz="900" baseline="30000" dirty="0" smtClean="0">
                <a:latin typeface="Arial"/>
                <a:cs typeface="Arial"/>
              </a:rPr>
              <a:t>−1</a:t>
            </a:r>
            <a:r>
              <a:rPr lang="en-US" sz="900" dirty="0" smtClean="0">
                <a:latin typeface="Arial"/>
                <a:cs typeface="Arial"/>
              </a:rPr>
              <a:t>)</a:t>
            </a:r>
            <a:endParaRPr lang="en-US" sz="900" dirty="0">
              <a:latin typeface="Arial"/>
              <a:cs typeface="Arial"/>
            </a:endParaRPr>
          </a:p>
        </p:txBody>
      </p:sp>
      <p:pic>
        <p:nvPicPr>
          <p:cNvPr id="74" name="Picture 73" descr="lag_-48h_slp_egr_composite.png"/>
          <p:cNvPicPr>
            <a:picLocks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" t="94570" r="418" b="2652"/>
          <a:stretch/>
        </p:blipFill>
        <p:spPr>
          <a:xfrm>
            <a:off x="1507791" y="4292696"/>
            <a:ext cx="4480560" cy="128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724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-9107" y="53429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 txBox="1">
            <a:spLocks/>
          </p:cNvSpPr>
          <p:nvPr/>
        </p:nvSpPr>
        <p:spPr>
          <a:xfrm>
            <a:off x="2" y="7254"/>
            <a:ext cx="8116979" cy="492554"/>
          </a:xfrm>
          <a:prstGeom prst="rect">
            <a:avLst/>
          </a:prstGeom>
        </p:spPr>
        <p:txBody>
          <a:bodyPr vert="horz" lIns="91440" tIns="0" rIns="91440" bIns="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endParaRPr lang="en-US" sz="2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80257" y="693711"/>
            <a:ext cx="8791678" cy="42470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Intense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low-skill ACs during low-skill periods intensify downstream of a mid-to-upper-tropospheric vortex in a region of relatively strong lower-to-midtropospheric baroclinicity, lower-to-midtropospheric ascent, tropospheric-integrated vapor transport, and upper-tropospheric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divergence. </a:t>
            </a:r>
          </a:p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 combination of baroclinic processes and latent heating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likely plays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important roles in the intensification of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intense low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-skill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ACs during low-skill periods.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dirty="0" smtClean="0">
              <a:latin typeface="Arial"/>
              <a:cs typeface="Arial"/>
            </a:endParaRPr>
          </a:p>
          <a:p>
            <a:pPr marL="457200" lvl="1" indent="0">
              <a:buFont typeface="Arial"/>
              <a:buNone/>
            </a:pPr>
            <a:endParaRPr lang="en-US" sz="2000" dirty="0" smtClean="0">
              <a:latin typeface="Arial"/>
              <a:cs typeface="Arial"/>
            </a:endParaRPr>
          </a:p>
          <a:p>
            <a:pPr marL="457200" lvl="1" indent="0">
              <a:buFont typeface="Arial"/>
              <a:buNone/>
            </a:pPr>
            <a:endParaRPr lang="en-US" sz="220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marL="400050" lvl="1" indent="0">
              <a:buFont typeface="Arial"/>
              <a:buNone/>
            </a:pPr>
            <a:endParaRPr lang="en-US" sz="2200" dirty="0" smtClean="0">
              <a:solidFill>
                <a:srgbClr val="0E00FF"/>
              </a:solidFill>
              <a:latin typeface="Arial"/>
              <a:cs typeface="Arial"/>
            </a:endParaRPr>
          </a:p>
          <a:p>
            <a:pPr marL="800100" lvl="1" indent="-342900">
              <a:buFont typeface="+mj-lt"/>
              <a:buAutoNum type="alphaLcParenR"/>
            </a:pPr>
            <a:endParaRPr lang="en-US" sz="1800" dirty="0" smtClean="0">
              <a:latin typeface="Arial"/>
              <a:cs typeface="Arial"/>
            </a:endParaRPr>
          </a:p>
          <a:p>
            <a:pPr lvl="1"/>
            <a:endParaRPr lang="en-US" sz="2200" dirty="0" smtClean="0">
              <a:latin typeface="Arial"/>
              <a:cs typeface="Arial"/>
            </a:endParaRPr>
          </a:p>
          <a:p>
            <a:pPr lvl="1"/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3678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-9107" y="53429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 txBox="1">
            <a:spLocks/>
          </p:cNvSpPr>
          <p:nvPr/>
        </p:nvSpPr>
        <p:spPr>
          <a:xfrm>
            <a:off x="2" y="7254"/>
            <a:ext cx="8116979" cy="492554"/>
          </a:xfrm>
          <a:prstGeom prst="rect">
            <a:avLst/>
          </a:prstGeom>
        </p:spPr>
        <p:txBody>
          <a:bodyPr vert="horz" lIns="91440" tIns="0" rIns="91440" bIns="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  <a:endParaRPr lang="en-US" sz="2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80257" y="693711"/>
            <a:ext cx="8791678" cy="42470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Arctic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cyclones (ACs) are synoptic-scale low pressure systems that frequently form over the Arctic or move into the Arctic from lower latitudes during summer. </a:t>
            </a: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Forecast error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growth associated with interactions between ACs and the synoptic-scale flow over the Arctic, baroclinic processes, and latent heating may contribute to relatively low forecast skill of ACs and the synoptic-scale flow over the Arctic. </a:t>
            </a: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Purpose: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xamine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various features and processes governing the evolution of ACs that are characterized by low forecast skill and that occur during periods of low forecast skill of the synoptic-scale flow over the Arctic during summer. </a:t>
            </a:r>
            <a:endParaRPr lang="en-US" sz="1800" dirty="0" smtClean="0">
              <a:latin typeface="Arial"/>
              <a:cs typeface="Arial"/>
            </a:endParaRPr>
          </a:p>
          <a:p>
            <a:pPr marL="457200" lvl="1" indent="0">
              <a:buFont typeface="Arial"/>
              <a:buNone/>
            </a:pPr>
            <a:endParaRPr lang="en-US" sz="2000" dirty="0" smtClean="0">
              <a:latin typeface="Arial"/>
              <a:cs typeface="Arial"/>
            </a:endParaRPr>
          </a:p>
          <a:p>
            <a:pPr marL="457200" lvl="1" indent="0">
              <a:buFont typeface="Arial"/>
              <a:buNone/>
            </a:pPr>
            <a:endParaRPr lang="en-US" sz="220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marL="400050" lvl="1" indent="0">
              <a:buFont typeface="Arial"/>
              <a:buNone/>
            </a:pPr>
            <a:endParaRPr lang="en-US" sz="2200" dirty="0" smtClean="0">
              <a:solidFill>
                <a:srgbClr val="0E00FF"/>
              </a:solidFill>
              <a:latin typeface="Arial"/>
              <a:cs typeface="Arial"/>
            </a:endParaRPr>
          </a:p>
          <a:p>
            <a:pPr marL="800100" lvl="1" indent="-342900">
              <a:buFont typeface="+mj-lt"/>
              <a:buAutoNum type="alphaLcParenR"/>
            </a:pPr>
            <a:endParaRPr lang="en-US" sz="1800" dirty="0" smtClean="0">
              <a:latin typeface="Arial"/>
              <a:cs typeface="Arial"/>
            </a:endParaRPr>
          </a:p>
          <a:p>
            <a:pPr lvl="1"/>
            <a:endParaRPr lang="en-US" sz="2200" dirty="0" smtClean="0">
              <a:latin typeface="Arial"/>
              <a:cs typeface="Arial"/>
            </a:endParaRPr>
          </a:p>
          <a:p>
            <a:pPr lvl="1"/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0691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180257" y="693711"/>
            <a:ext cx="8791678" cy="4247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Extra Slides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dirty="0" smtClean="0">
              <a:latin typeface="Arial"/>
              <a:cs typeface="Arial"/>
            </a:endParaRPr>
          </a:p>
          <a:p>
            <a:pPr marL="457200" lvl="1" indent="0">
              <a:buFont typeface="Arial"/>
              <a:buNone/>
            </a:pPr>
            <a:endParaRPr lang="en-US" sz="2000" dirty="0" smtClean="0">
              <a:latin typeface="Arial"/>
              <a:cs typeface="Arial"/>
            </a:endParaRPr>
          </a:p>
          <a:p>
            <a:pPr marL="457200" lvl="1" indent="0">
              <a:buFont typeface="Arial"/>
              <a:buNone/>
            </a:pPr>
            <a:endParaRPr lang="en-US" sz="220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marL="400050" lvl="1" indent="0">
              <a:buFont typeface="Arial"/>
              <a:buNone/>
            </a:pPr>
            <a:endParaRPr lang="en-US" sz="2200" dirty="0" smtClean="0">
              <a:solidFill>
                <a:srgbClr val="0E00FF"/>
              </a:solidFill>
              <a:latin typeface="Arial"/>
              <a:cs typeface="Arial"/>
            </a:endParaRPr>
          </a:p>
          <a:p>
            <a:pPr marL="800100" lvl="1" indent="-342900">
              <a:buFont typeface="+mj-lt"/>
              <a:buAutoNum type="alphaLcParenR"/>
            </a:pPr>
            <a:endParaRPr lang="en-US" sz="1800" dirty="0" smtClean="0">
              <a:latin typeface="Arial"/>
              <a:cs typeface="Arial"/>
            </a:endParaRPr>
          </a:p>
          <a:p>
            <a:pPr lvl="1"/>
            <a:endParaRPr lang="en-US" sz="2200" dirty="0" smtClean="0">
              <a:latin typeface="Arial"/>
              <a:cs typeface="Arial"/>
            </a:endParaRPr>
          </a:p>
          <a:p>
            <a:pPr lvl="1"/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4389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lp_AC16_full_noLabel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814" y="708880"/>
            <a:ext cx="3921780" cy="3255264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1227075" y="4029269"/>
            <a:ext cx="135664" cy="135664"/>
          </a:xfrm>
          <a:prstGeom prst="ellipse">
            <a:avLst/>
          </a:prstGeom>
          <a:solidFill>
            <a:srgbClr val="20FFFF"/>
          </a:solidFill>
          <a:ln w="158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1429693" y="4004687"/>
            <a:ext cx="176181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dirty="0" smtClean="0">
                <a:latin typeface="Arial"/>
                <a:cs typeface="Arial"/>
              </a:rPr>
              <a:t>0000 UTC positions of AC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11400" y="4325774"/>
            <a:ext cx="3846902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 b="1" dirty="0" smtClean="0">
                <a:solidFill>
                  <a:srgbClr val="FF0000"/>
                </a:solidFill>
                <a:latin typeface="Arial"/>
                <a:cs typeface="Arial"/>
              </a:rPr>
              <a:t>Red line </a:t>
            </a:r>
            <a:r>
              <a:rPr lang="en-US" sz="1100" dirty="0" smtClean="0">
                <a:latin typeface="Arial"/>
                <a:cs typeface="Arial"/>
              </a:rPr>
              <a:t>shows track of AC during 13–19 Aug 2016.      Numbers represent dates of 0000 UTC positions of AC.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46604" y="3964144"/>
            <a:ext cx="35542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 dirty="0" smtClean="0">
                <a:latin typeface="Arial"/>
                <a:cs typeface="Arial"/>
              </a:rPr>
              <a:t>13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56987" y="3964144"/>
            <a:ext cx="35542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 dirty="0" smtClean="0">
                <a:latin typeface="Arial"/>
                <a:cs typeface="Arial"/>
              </a:rPr>
              <a:t>14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67370" y="3964144"/>
            <a:ext cx="35542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 dirty="0" smtClean="0">
                <a:latin typeface="Arial"/>
                <a:cs typeface="Arial"/>
              </a:rPr>
              <a:t>15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78184" y="3964144"/>
            <a:ext cx="35542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 dirty="0" smtClean="0">
                <a:latin typeface="Arial"/>
                <a:cs typeface="Arial"/>
              </a:rPr>
              <a:t>16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488597" y="3964144"/>
            <a:ext cx="35542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 dirty="0" smtClean="0">
                <a:latin typeface="Arial"/>
                <a:cs typeface="Arial"/>
              </a:rPr>
              <a:t>17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097931" y="3964144"/>
            <a:ext cx="35542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 dirty="0" smtClean="0">
                <a:latin typeface="Arial"/>
                <a:cs typeface="Arial"/>
              </a:rPr>
              <a:t>18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710389" y="3964144"/>
            <a:ext cx="35542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 dirty="0" smtClean="0">
                <a:latin typeface="Arial"/>
                <a:cs typeface="Arial"/>
              </a:rPr>
              <a:t>19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08496" y="3766143"/>
            <a:ext cx="45254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100" dirty="0" smtClean="0">
                <a:latin typeface="Arial"/>
                <a:cs typeface="Arial"/>
              </a:rPr>
              <a:t>960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608496" y="3008042"/>
            <a:ext cx="45254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100" dirty="0" smtClean="0">
                <a:latin typeface="Arial"/>
                <a:cs typeface="Arial"/>
              </a:rPr>
              <a:t>970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608496" y="2254281"/>
            <a:ext cx="45254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100" dirty="0" smtClean="0">
                <a:latin typeface="Arial"/>
                <a:cs typeface="Arial"/>
              </a:rPr>
              <a:t>980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08496" y="1505553"/>
            <a:ext cx="45254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100" dirty="0" smtClean="0">
                <a:latin typeface="Arial"/>
                <a:cs typeface="Arial"/>
              </a:rPr>
              <a:t>990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08496" y="759522"/>
            <a:ext cx="45254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100" dirty="0" smtClean="0">
                <a:latin typeface="Arial"/>
                <a:cs typeface="Arial"/>
              </a:rPr>
              <a:t>1000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 rot="16200000">
            <a:off x="3128679" y="2245232"/>
            <a:ext cx="3031612" cy="16927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 b="1" dirty="0" smtClean="0">
                <a:latin typeface="Arial"/>
                <a:cs typeface="Arial"/>
              </a:rPr>
              <a:t>Minimum SLP (hPa)</a:t>
            </a:r>
            <a:endParaRPr lang="en-US" sz="1100" b="1" dirty="0">
              <a:latin typeface="Arial"/>
              <a:cs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216404" y="4204417"/>
            <a:ext cx="368179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 b="1" dirty="0" smtClean="0">
                <a:latin typeface="Arial"/>
                <a:cs typeface="Arial"/>
              </a:rPr>
              <a:t>Day in August 2016 labeled at 0000 UTC </a:t>
            </a:r>
            <a:endParaRPr lang="en-US" sz="1100" b="1" dirty="0">
              <a:latin typeface="Arial"/>
              <a:cs typeface="Arial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-9107" y="53429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itle 1"/>
          <p:cNvSpPr txBox="1">
            <a:spLocks/>
          </p:cNvSpPr>
          <p:nvPr/>
        </p:nvSpPr>
        <p:spPr>
          <a:xfrm>
            <a:off x="2" y="7254"/>
            <a:ext cx="8116979" cy="492554"/>
          </a:xfrm>
          <a:prstGeom prst="rect">
            <a:avLst/>
          </a:prstGeom>
        </p:spPr>
        <p:txBody>
          <a:bodyPr vert="horz" lIns="91440" tIns="0" rIns="91440" bIns="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 AC in Composite (AC during 13–19 Aug 2016)</a:t>
            </a:r>
            <a:endParaRPr lang="en-US" sz="2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222754" y="4495051"/>
            <a:ext cx="368276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000000"/>
                </a:solidFill>
                <a:latin typeface="Arial"/>
                <a:cs typeface="Arial"/>
              </a:rPr>
              <a:t>Time series of minimum SLP (hPa) of AC                        during 13–19 Aug 2016.</a:t>
            </a:r>
            <a:endParaRPr lang="en-US" sz="11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5" name="Picture 4" descr="AC16_ful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50" y="833148"/>
            <a:ext cx="3815152" cy="306837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702469" y="2529065"/>
            <a:ext cx="34131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13</a:t>
            </a:r>
            <a:endParaRPr lang="en-US" b="1" dirty="0">
              <a:latin typeface="Arial"/>
              <a:cs typeface="Arial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879475" y="2787650"/>
            <a:ext cx="53974" cy="185467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1635916" y="2409615"/>
            <a:ext cx="34131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14</a:t>
            </a:r>
            <a:endParaRPr lang="en-US" b="1" dirty="0">
              <a:latin typeface="Arial"/>
              <a:cs typeface="Arial"/>
            </a:endParaRPr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1809747" y="2667564"/>
            <a:ext cx="0" cy="180411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V="1">
            <a:off x="2682872" y="2206626"/>
            <a:ext cx="0" cy="202989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2512216" y="2389197"/>
            <a:ext cx="34131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15</a:t>
            </a:r>
            <a:endParaRPr lang="en-US" b="1" dirty="0">
              <a:latin typeface="Arial"/>
              <a:cs typeface="Arial"/>
            </a:endParaRPr>
          </a:p>
        </p:txBody>
      </p:sp>
      <p:cxnSp>
        <p:nvCxnSpPr>
          <p:cNvPr id="49" name="Straight Arrow Connector 48"/>
          <p:cNvCxnSpPr/>
          <p:nvPr/>
        </p:nvCxnSpPr>
        <p:spPr>
          <a:xfrm flipH="1" flipV="1">
            <a:off x="2774152" y="2178053"/>
            <a:ext cx="191298" cy="7622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2921000" y="2093148"/>
            <a:ext cx="34131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18</a:t>
            </a:r>
            <a:endParaRPr lang="en-US" b="1" dirty="0">
              <a:latin typeface="Arial"/>
              <a:cs typeface="Arial"/>
            </a:endParaRPr>
          </a:p>
        </p:txBody>
      </p:sp>
      <p:cxnSp>
        <p:nvCxnSpPr>
          <p:cNvPr id="53" name="Straight Arrow Connector 52"/>
          <p:cNvCxnSpPr/>
          <p:nvPr/>
        </p:nvCxnSpPr>
        <p:spPr>
          <a:xfrm>
            <a:off x="2555077" y="1429853"/>
            <a:ext cx="0" cy="1768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2384421" y="1183506"/>
            <a:ext cx="34131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16</a:t>
            </a:r>
            <a:endParaRPr lang="en-US" b="1" dirty="0">
              <a:latin typeface="Arial"/>
              <a:cs typeface="Arial"/>
            </a:endParaRPr>
          </a:p>
        </p:txBody>
      </p:sp>
      <p:cxnSp>
        <p:nvCxnSpPr>
          <p:cNvPr id="57" name="Straight Arrow Connector 56"/>
          <p:cNvCxnSpPr/>
          <p:nvPr/>
        </p:nvCxnSpPr>
        <p:spPr>
          <a:xfrm>
            <a:off x="2130425" y="1966320"/>
            <a:ext cx="180177" cy="2758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1824038" y="1793106"/>
            <a:ext cx="34131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17</a:t>
            </a:r>
            <a:endParaRPr lang="en-US" b="1" dirty="0">
              <a:latin typeface="Arial"/>
              <a:cs typeface="Arial"/>
            </a:endParaRPr>
          </a:p>
        </p:txBody>
      </p:sp>
      <p:cxnSp>
        <p:nvCxnSpPr>
          <p:cNvPr id="60" name="Straight Arrow Connector 59"/>
          <p:cNvCxnSpPr/>
          <p:nvPr/>
        </p:nvCxnSpPr>
        <p:spPr>
          <a:xfrm flipH="1">
            <a:off x="2946400" y="1632657"/>
            <a:ext cx="165100" cy="10974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3070225" y="1468757"/>
            <a:ext cx="34131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19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39766" y="4833605"/>
            <a:ext cx="26459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Arial"/>
                <a:cs typeface="Arial"/>
              </a:rPr>
              <a:t>Data source: </a:t>
            </a:r>
            <a:r>
              <a:rPr lang="en-US" sz="1200" dirty="0" smtClean="0">
                <a:latin typeface="Arial"/>
                <a:cs typeface="Arial"/>
              </a:rPr>
              <a:t>ERA5</a:t>
            </a:r>
          </a:p>
        </p:txBody>
      </p:sp>
    </p:spTree>
    <p:extLst>
      <p:ext uri="{BB962C8B-B14F-4D97-AF65-F5344CB8AC3E}">
        <p14:creationId xmlns:p14="http://schemas.microsoft.com/office/powerpoint/2010/main" val="1715598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lag_36_20160817_1200_slp_thick_je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601" y="2103101"/>
            <a:ext cx="2219260" cy="193852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39" name="Picture 38" descr="lag_24_20160817_0000_slp_thick_je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051" y="2103101"/>
            <a:ext cx="2219260" cy="193852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38" name="Picture 37" descr="lag_12_20160816_1200_slp_thick_je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950" y="2103101"/>
            <a:ext cx="2219260" cy="193852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36" name="Picture 35" descr="lag_0_20160816_0000_slp_thick_je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90" y="2103101"/>
            <a:ext cx="2219260" cy="193852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32" name="Picture 31" descr="lag_-12_20160815_1200_slp_thick_jet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601" y="151873"/>
            <a:ext cx="2219260" cy="193852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29" name="Picture 28" descr="lag_-24_20160815_0000_slp_thick_jet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051" y="151873"/>
            <a:ext cx="2219260" cy="193852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3" name="Picture 2" descr="lag_-36_20160814_1200_slp_thick_jet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560" y="151873"/>
            <a:ext cx="2219260" cy="193852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2" name="Picture 1" descr="lag_-48_20160814_0000_slp_thick_jet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90" y="151873"/>
            <a:ext cx="2219260" cy="193852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pSp>
        <p:nvGrpSpPr>
          <p:cNvPr id="30" name="Group 29"/>
          <p:cNvGrpSpPr/>
          <p:nvPr/>
        </p:nvGrpSpPr>
        <p:grpSpPr>
          <a:xfrm>
            <a:off x="1510636" y="4293061"/>
            <a:ext cx="4477352" cy="260125"/>
            <a:chOff x="2324724" y="4013712"/>
            <a:chExt cx="4477352" cy="260125"/>
          </a:xfrm>
        </p:grpSpPr>
        <p:pic>
          <p:nvPicPr>
            <p:cNvPr id="12" name="Picture 11" descr="jet_cb.png"/>
            <p:cNvPicPr>
              <a:picLocks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3" t="95138" r="3309" b="2374"/>
            <a:stretch/>
          </p:blipFill>
          <p:spPr>
            <a:xfrm>
              <a:off x="2324724" y="4013712"/>
              <a:ext cx="4477352" cy="128016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2686049" y="4135338"/>
              <a:ext cx="273051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184524" y="4133850"/>
              <a:ext cx="273051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682999" y="4133850"/>
              <a:ext cx="273051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178299" y="4133850"/>
              <a:ext cx="273051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673599" y="4133850"/>
              <a:ext cx="273051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172074" y="4133850"/>
              <a:ext cx="273051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670549" y="4135338"/>
              <a:ext cx="273051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165850" y="4133850"/>
              <a:ext cx="273051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1517351" y="4144553"/>
            <a:ext cx="446465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300-hPa wind speed (m s</a:t>
            </a:r>
            <a:r>
              <a:rPr lang="en-US" sz="900" baseline="30000" dirty="0" smtClean="0">
                <a:latin typeface="Arial"/>
                <a:cs typeface="Arial"/>
              </a:rPr>
              <a:t>−1</a:t>
            </a:r>
            <a:r>
              <a:rPr lang="en-US" sz="900" dirty="0" smtClean="0">
                <a:latin typeface="Arial"/>
                <a:cs typeface="Arial"/>
              </a:rPr>
              <a:t>)</a:t>
            </a:r>
            <a:endParaRPr lang="en-US" sz="900" dirty="0">
              <a:latin typeface="Arial"/>
              <a:cs typeface="Arial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6433887" y="4279039"/>
            <a:ext cx="1366604" cy="138499"/>
            <a:chOff x="6789374" y="4162047"/>
            <a:chExt cx="1366604" cy="138499"/>
          </a:xfrm>
        </p:grpSpPr>
        <p:sp>
          <p:nvSpPr>
            <p:cNvPr id="33" name="Oval 32"/>
            <p:cNvSpPr/>
            <p:nvPr/>
          </p:nvSpPr>
          <p:spPr>
            <a:xfrm>
              <a:off x="6789374" y="4162047"/>
              <a:ext cx="135664" cy="135664"/>
            </a:xfrm>
            <a:prstGeom prst="ellipse">
              <a:avLst/>
            </a:prstGeom>
            <a:solidFill>
              <a:srgbClr val="3BFF08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991990" y="4162047"/>
              <a:ext cx="1163988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AC location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3001225" y="4784180"/>
            <a:ext cx="1198132" cy="138499"/>
            <a:chOff x="2717172" y="4617064"/>
            <a:chExt cx="1198132" cy="138499"/>
          </a:xfrm>
        </p:grpSpPr>
        <p:cxnSp>
          <p:nvCxnSpPr>
            <p:cNvPr id="37" name="Straight Connector 36"/>
            <p:cNvCxnSpPr/>
            <p:nvPr/>
          </p:nvCxnSpPr>
          <p:spPr>
            <a:xfrm>
              <a:off x="2717172" y="4686314"/>
              <a:ext cx="50542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3288666" y="4617064"/>
              <a:ext cx="626638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SLP (hPa)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4855332" y="4714951"/>
            <a:ext cx="1568099" cy="276999"/>
            <a:chOff x="4471023" y="4547814"/>
            <a:chExt cx="1568099" cy="276999"/>
          </a:xfrm>
        </p:grpSpPr>
        <p:cxnSp>
          <p:nvCxnSpPr>
            <p:cNvPr id="41" name="Straight Connector 40"/>
            <p:cNvCxnSpPr/>
            <p:nvPr/>
          </p:nvCxnSpPr>
          <p:spPr>
            <a:xfrm>
              <a:off x="4471023" y="4633827"/>
              <a:ext cx="505420" cy="0"/>
            </a:xfrm>
            <a:prstGeom prst="line">
              <a:avLst/>
            </a:prstGeom>
            <a:ln>
              <a:solidFill>
                <a:srgbClr val="FF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4471023" y="4738712"/>
              <a:ext cx="505420" cy="0"/>
            </a:xfrm>
            <a:prstGeom prst="line">
              <a:avLst/>
            </a:prstGeom>
            <a:ln>
              <a:solidFill>
                <a:srgbClr val="0000FF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/>
            <p:cNvSpPr txBox="1"/>
            <p:nvPr/>
          </p:nvSpPr>
          <p:spPr>
            <a:xfrm>
              <a:off x="5039402" y="4547814"/>
              <a:ext cx="99972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1000–500-hPa thickness (dam)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111815" y="148698"/>
            <a:ext cx="2154342" cy="1569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18288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(a) Lag = −48 h (0000 UTC 14 Aug 2016)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344504" y="146387"/>
            <a:ext cx="2154342" cy="1569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18288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(b) Lag = −36 h (1200 UTC 14 Aug 2016)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576464" y="146387"/>
            <a:ext cx="2154342" cy="1569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18288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(c) Lag = −24 h (0000 UTC 15 Aug 2016)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805251" y="146387"/>
            <a:ext cx="2154342" cy="1569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18288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(d) Lag = −12 h (1200 UTC 15 Aug 2016)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11815" y="2099622"/>
            <a:ext cx="2033199" cy="1569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18288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(e) Lag = </a:t>
            </a:r>
            <a:r>
              <a:rPr lang="en-US" sz="900" dirty="0">
                <a:latin typeface="Arial"/>
                <a:cs typeface="Arial"/>
              </a:rPr>
              <a:t>0</a:t>
            </a:r>
            <a:r>
              <a:rPr lang="en-US" sz="900" dirty="0" smtClean="0">
                <a:latin typeface="Arial"/>
                <a:cs typeface="Arial"/>
              </a:rPr>
              <a:t> h (0000 UTC 16 Aug 2016)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2344504" y="2099622"/>
            <a:ext cx="2065571" cy="1569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18288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(f) Lag = 12 h (1200 UTC 16 Aug 2016)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4576464" y="2099622"/>
            <a:ext cx="2093547" cy="1569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18288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(g) Lag = 24 h (0000 UTC 17 Aug 2016)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805251" y="2099622"/>
            <a:ext cx="2093547" cy="1569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18288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(h) Lag = 36 h (1200 UTC 17 Aug 2016)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9766" y="4833605"/>
            <a:ext cx="26459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Arial"/>
                <a:cs typeface="Arial"/>
              </a:rPr>
              <a:t>Data source: </a:t>
            </a:r>
            <a:r>
              <a:rPr lang="en-US" sz="1200" dirty="0" smtClean="0">
                <a:latin typeface="Arial"/>
                <a:cs typeface="Arial"/>
              </a:rPr>
              <a:t>ERA5</a:t>
            </a:r>
          </a:p>
        </p:txBody>
      </p:sp>
    </p:spTree>
    <p:extLst>
      <p:ext uri="{BB962C8B-B14F-4D97-AF65-F5344CB8AC3E}">
        <p14:creationId xmlns:p14="http://schemas.microsoft.com/office/powerpoint/2010/main" val="125527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ag_36_20160817_1200_g500_aavort500_200km_wind5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601" y="2103101"/>
            <a:ext cx="2219260" cy="193852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8" name="Picture 7" descr="lag_24_20160817_0000_g500_aavort500_200km_wind5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641" y="2103101"/>
            <a:ext cx="2219260" cy="193852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7" name="Picture 6" descr="lag_12_20160816_1200_g500_aavort500_200km_wind5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679" y="2103101"/>
            <a:ext cx="2219260" cy="193852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6" name="Picture 5" descr="lag_0_20160816_0000_g500_aavort500_200km_wind5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90" y="2103101"/>
            <a:ext cx="2219260" cy="193852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" name="Picture 4" descr="lag_-12_20160815_1200_g500_aavort500_200km_wind500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601" y="151569"/>
            <a:ext cx="2219260" cy="193852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" name="Picture 3" descr="lag_-24_20160815_0000_g500_aavort500_200km_wind500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641" y="151873"/>
            <a:ext cx="2219260" cy="193852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3" name="Picture 2" descr="lag_-36_20160814_1200_g500_aavort500_200km_wind500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679" y="151873"/>
            <a:ext cx="2219260" cy="193852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2" name="Picture 1" descr="lag_-48_20160814_0000_g500_aavort500_200km_wind500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70" y="151873"/>
            <a:ext cx="2219260" cy="193852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pSp>
        <p:nvGrpSpPr>
          <p:cNvPr id="35" name="Group 34"/>
          <p:cNvGrpSpPr/>
          <p:nvPr/>
        </p:nvGrpSpPr>
        <p:grpSpPr>
          <a:xfrm>
            <a:off x="6433887" y="4279039"/>
            <a:ext cx="1366604" cy="138499"/>
            <a:chOff x="6789374" y="4162047"/>
            <a:chExt cx="1366604" cy="138499"/>
          </a:xfrm>
        </p:grpSpPr>
        <p:sp>
          <p:nvSpPr>
            <p:cNvPr id="33" name="Oval 32"/>
            <p:cNvSpPr/>
            <p:nvPr/>
          </p:nvSpPr>
          <p:spPr>
            <a:xfrm>
              <a:off x="6789374" y="4162047"/>
              <a:ext cx="135664" cy="135664"/>
            </a:xfrm>
            <a:prstGeom prst="ellipse">
              <a:avLst/>
            </a:prstGeom>
            <a:solidFill>
              <a:srgbClr val="20FFFF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991990" y="4162047"/>
              <a:ext cx="1163988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AC location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56" name="TextBox 55"/>
          <p:cNvSpPr txBox="1"/>
          <p:nvPr/>
        </p:nvSpPr>
        <p:spPr>
          <a:xfrm>
            <a:off x="1779888" y="4414693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2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2595863" y="4413205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6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002263" y="4413205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8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411836" y="4413205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10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815062" y="4413205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12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631038" y="4414693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16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5037439" y="4413205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18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517351" y="4144553"/>
            <a:ext cx="446465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200-km area-averaged 500-hPa relative vorticity (10</a:t>
            </a:r>
            <a:r>
              <a:rPr lang="en-US" sz="900" baseline="30000" dirty="0" smtClean="0">
                <a:latin typeface="Arial"/>
                <a:cs typeface="Arial"/>
              </a:rPr>
              <a:t>−5</a:t>
            </a:r>
            <a:r>
              <a:rPr lang="en-US" sz="900" dirty="0" smtClean="0">
                <a:latin typeface="Arial"/>
                <a:cs typeface="Arial"/>
              </a:rPr>
              <a:t> s</a:t>
            </a:r>
            <a:r>
              <a:rPr lang="en-US" sz="900" baseline="30000" dirty="0" smtClean="0">
                <a:latin typeface="Arial"/>
                <a:cs typeface="Arial"/>
              </a:rPr>
              <a:t>−1</a:t>
            </a:r>
            <a:r>
              <a:rPr lang="en-US" sz="900" dirty="0" smtClean="0">
                <a:latin typeface="Arial"/>
                <a:cs typeface="Arial"/>
              </a:rPr>
              <a:t>)</a:t>
            </a:r>
          </a:p>
          <a:p>
            <a:pPr algn="ctr"/>
            <a:r>
              <a:rPr lang="en-US" sz="900" dirty="0" smtClean="0">
                <a:latin typeface="Arial"/>
                <a:cs typeface="Arial"/>
              </a:rPr>
              <a:t> </a:t>
            </a:r>
            <a:endParaRPr lang="en-US" sz="900" dirty="0">
              <a:latin typeface="Arial"/>
              <a:cs typeface="Arial"/>
            </a:endParaRPr>
          </a:p>
        </p:txBody>
      </p:sp>
      <p:pic>
        <p:nvPicPr>
          <p:cNvPr id="10" name="Picture 9" descr="vort_cb.png"/>
          <p:cNvPicPr>
            <a:picLocks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" t="95082" r="360" b="2387"/>
          <a:stretch/>
        </p:blipFill>
        <p:spPr>
          <a:xfrm>
            <a:off x="1509658" y="4289402"/>
            <a:ext cx="4480560" cy="130175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2189463" y="4413205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>
                <a:latin typeface="Arial"/>
                <a:cs typeface="Arial"/>
              </a:rPr>
              <a:t>4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4223471" y="4413205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14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5446477" y="4413205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20</a:t>
            </a:r>
            <a:endParaRPr lang="en-US" sz="900" dirty="0">
              <a:latin typeface="Arial"/>
              <a:cs typeface="Arial"/>
            </a:endParaRPr>
          </a:p>
        </p:txBody>
      </p:sp>
      <p:cxnSp>
        <p:nvCxnSpPr>
          <p:cNvPr id="71" name="Straight Connector 70"/>
          <p:cNvCxnSpPr/>
          <p:nvPr/>
        </p:nvCxnSpPr>
        <p:spPr>
          <a:xfrm>
            <a:off x="2555839" y="4866710"/>
            <a:ext cx="50542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3135475" y="4728211"/>
            <a:ext cx="120589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dirty="0" smtClean="0">
                <a:latin typeface="Arial"/>
                <a:cs typeface="Arial"/>
              </a:rPr>
              <a:t>500-hPa geopotential </a:t>
            </a:r>
          </a:p>
          <a:p>
            <a:r>
              <a:rPr lang="en-US" sz="900" dirty="0" smtClean="0">
                <a:latin typeface="Arial"/>
                <a:cs typeface="Arial"/>
              </a:rPr>
              <a:t>height (dam)</a:t>
            </a:r>
            <a:endParaRPr lang="en-US" sz="900" dirty="0">
              <a:latin typeface="Arial"/>
              <a:cs typeface="Arial"/>
            </a:endParaRPr>
          </a:p>
        </p:txBody>
      </p:sp>
      <p:grpSp>
        <p:nvGrpSpPr>
          <p:cNvPr id="73" name="Group 72"/>
          <p:cNvGrpSpPr/>
          <p:nvPr/>
        </p:nvGrpSpPr>
        <p:grpSpPr>
          <a:xfrm>
            <a:off x="4935211" y="4777558"/>
            <a:ext cx="356076" cy="120085"/>
            <a:chOff x="6213475" y="4752975"/>
            <a:chExt cx="356076" cy="120085"/>
          </a:xfrm>
        </p:grpSpPr>
        <p:cxnSp>
          <p:nvCxnSpPr>
            <p:cNvPr id="74" name="Straight Connector 73"/>
            <p:cNvCxnSpPr/>
            <p:nvPr/>
          </p:nvCxnSpPr>
          <p:spPr>
            <a:xfrm>
              <a:off x="6243484" y="4866710"/>
              <a:ext cx="326067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6213475" y="4752975"/>
              <a:ext cx="39534" cy="120085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6276668" y="4752975"/>
              <a:ext cx="39534" cy="120085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7" name="TextBox 76"/>
          <p:cNvSpPr txBox="1"/>
          <p:nvPr/>
        </p:nvSpPr>
        <p:spPr>
          <a:xfrm>
            <a:off x="5358239" y="4784110"/>
            <a:ext cx="149164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dirty="0" smtClean="0">
                <a:latin typeface="Arial"/>
                <a:cs typeface="Arial"/>
              </a:rPr>
              <a:t>500-hPa wind (m s</a:t>
            </a:r>
            <a:r>
              <a:rPr lang="en-US" sz="900" baseline="30000" dirty="0" smtClean="0">
                <a:latin typeface="Arial"/>
                <a:cs typeface="Arial"/>
              </a:rPr>
              <a:t>−1</a:t>
            </a:r>
            <a:r>
              <a:rPr lang="en-US" sz="900" dirty="0" smtClean="0">
                <a:latin typeface="Arial"/>
                <a:cs typeface="Arial"/>
              </a:rPr>
              <a:t>)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11815" y="148698"/>
            <a:ext cx="2154342" cy="1569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18288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(a) Lag = −48 h (0000 UTC 14 Aug 2016)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344504" y="146387"/>
            <a:ext cx="2154342" cy="1569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18288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(b) Lag = −36 h (1200 UTC 14 Aug 2016)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576464" y="146387"/>
            <a:ext cx="2154342" cy="1569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18288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(c) Lag = −24 h (0000 UTC 15 Aug 2016)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805251" y="146387"/>
            <a:ext cx="2154342" cy="1569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18288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(d) Lag = −12 h (1200 UTC 15 Aug 2016)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11815" y="2099622"/>
            <a:ext cx="2033199" cy="1569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18288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(e) Lag = </a:t>
            </a:r>
            <a:r>
              <a:rPr lang="en-US" sz="900" dirty="0">
                <a:latin typeface="Arial"/>
                <a:cs typeface="Arial"/>
              </a:rPr>
              <a:t>0</a:t>
            </a:r>
            <a:r>
              <a:rPr lang="en-US" sz="900" dirty="0" smtClean="0">
                <a:latin typeface="Arial"/>
                <a:cs typeface="Arial"/>
              </a:rPr>
              <a:t> h (0000 UTC 16 Aug 2016)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344504" y="2099622"/>
            <a:ext cx="2065571" cy="1569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18288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(f) Lag = 12 h (1200 UTC 16 Aug 2016)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576464" y="2099622"/>
            <a:ext cx="2093547" cy="1569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18288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(g) Lag = 24 h (0000 UTC 17 Aug 2016)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6805251" y="2099622"/>
            <a:ext cx="2093547" cy="1569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18288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(h) Lag = 36 h (1200 UTC 17 Aug 2016)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39766" y="4833605"/>
            <a:ext cx="26459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Arial"/>
                <a:cs typeface="Arial"/>
              </a:rPr>
              <a:t>Data source: </a:t>
            </a:r>
            <a:r>
              <a:rPr lang="en-US" sz="1200" dirty="0" smtClean="0">
                <a:latin typeface="Arial"/>
                <a:cs typeface="Arial"/>
              </a:rPr>
              <a:t>ERA5</a:t>
            </a:r>
          </a:p>
        </p:txBody>
      </p:sp>
    </p:spTree>
    <p:extLst>
      <p:ext uri="{BB962C8B-B14F-4D97-AF65-F5344CB8AC3E}">
        <p14:creationId xmlns:p14="http://schemas.microsoft.com/office/powerpoint/2010/main" val="2363864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ag_36_20160817_1200_IVT_g7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601" y="2104138"/>
            <a:ext cx="2219260" cy="193852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8" name="Picture 7" descr="lag_24_20160817_0000_IVT_g7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638" y="2104138"/>
            <a:ext cx="2219261" cy="193852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7" name="Picture 6" descr="lag_12_20160816_1200_IVT_g7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560" y="2104138"/>
            <a:ext cx="2219260" cy="193852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6" name="Picture 5" descr="lag_0_20160816_0000_IVT_g7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90" y="2104138"/>
            <a:ext cx="2219260" cy="193852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" name="Picture 4" descr="lag_-12_20160815_1200_IVT_g700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601" y="151873"/>
            <a:ext cx="2219260" cy="193852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" name="Picture 3" descr="lag_-24_20160815_0000_IVT_g700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639" y="151873"/>
            <a:ext cx="2219260" cy="193852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3" name="Picture 2" descr="lag_-36_20160814_1200_IVT_g700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234" y="151873"/>
            <a:ext cx="2219260" cy="193852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2" name="Picture 1" descr="lag_-48_20160814_0000_IVT_g700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90" y="151873"/>
            <a:ext cx="2219260" cy="193852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pSp>
        <p:nvGrpSpPr>
          <p:cNvPr id="35" name="Group 34"/>
          <p:cNvGrpSpPr/>
          <p:nvPr/>
        </p:nvGrpSpPr>
        <p:grpSpPr>
          <a:xfrm>
            <a:off x="6433887" y="4279039"/>
            <a:ext cx="1366604" cy="138499"/>
            <a:chOff x="6789374" y="4162047"/>
            <a:chExt cx="1366604" cy="138499"/>
          </a:xfrm>
        </p:grpSpPr>
        <p:sp>
          <p:nvSpPr>
            <p:cNvPr id="33" name="Oval 32"/>
            <p:cNvSpPr/>
            <p:nvPr/>
          </p:nvSpPr>
          <p:spPr>
            <a:xfrm>
              <a:off x="6789374" y="4162047"/>
              <a:ext cx="135664" cy="135664"/>
            </a:xfrm>
            <a:prstGeom prst="ellipse">
              <a:avLst/>
            </a:prstGeom>
            <a:solidFill>
              <a:srgbClr val="20FFFF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991990" y="4162047"/>
              <a:ext cx="1163988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AC location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cxnSp>
        <p:nvCxnSpPr>
          <p:cNvPr id="37" name="Straight Connector 36"/>
          <p:cNvCxnSpPr/>
          <p:nvPr/>
        </p:nvCxnSpPr>
        <p:spPr>
          <a:xfrm>
            <a:off x="4399356" y="4866710"/>
            <a:ext cx="50542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4978990" y="4728211"/>
            <a:ext cx="120589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dirty="0" smtClean="0">
                <a:latin typeface="Arial"/>
                <a:cs typeface="Arial"/>
              </a:rPr>
              <a:t>700-hPa geopotential </a:t>
            </a:r>
          </a:p>
          <a:p>
            <a:r>
              <a:rPr lang="en-US" sz="900" dirty="0" smtClean="0">
                <a:latin typeface="Arial"/>
                <a:cs typeface="Arial"/>
              </a:rPr>
              <a:t>height (dam)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920502" y="4797461"/>
            <a:ext cx="99972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dirty="0" smtClean="0">
                <a:latin typeface="Arial"/>
                <a:cs typeface="Arial"/>
              </a:rPr>
              <a:t>IVT (kg m</a:t>
            </a:r>
            <a:r>
              <a:rPr lang="en-US" sz="900" baseline="30000" dirty="0" smtClean="0">
                <a:latin typeface="Arial"/>
                <a:cs typeface="Arial"/>
              </a:rPr>
              <a:t>−1</a:t>
            </a:r>
            <a:r>
              <a:rPr lang="en-US" sz="900" dirty="0" smtClean="0">
                <a:latin typeface="Arial"/>
                <a:cs typeface="Arial"/>
              </a:rPr>
              <a:t> s</a:t>
            </a:r>
            <a:r>
              <a:rPr lang="en-US" sz="900" baseline="30000" dirty="0" smtClean="0">
                <a:latin typeface="Arial"/>
                <a:cs typeface="Arial"/>
              </a:rPr>
              <a:t>−1</a:t>
            </a:r>
            <a:r>
              <a:rPr lang="en-US" sz="900" dirty="0" smtClean="0">
                <a:latin typeface="Arial"/>
                <a:cs typeface="Arial"/>
              </a:rPr>
              <a:t>)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748138" y="4414693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200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2494263" y="4413205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300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865738" y="4413205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350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240388" y="4413205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400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610821" y="4413205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500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986513" y="4413205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600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4357988" y="4413205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700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729464" y="4413205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800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517351" y="4144553"/>
            <a:ext cx="446465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Integrated </a:t>
            </a:r>
            <a:r>
              <a:rPr lang="en-US" sz="900" dirty="0">
                <a:latin typeface="Arial"/>
                <a:cs typeface="Arial"/>
              </a:rPr>
              <a:t>v</a:t>
            </a:r>
            <a:r>
              <a:rPr lang="en-US" sz="900" dirty="0" smtClean="0">
                <a:latin typeface="Arial"/>
                <a:cs typeface="Arial"/>
              </a:rPr>
              <a:t>apor </a:t>
            </a:r>
            <a:r>
              <a:rPr lang="en-US" sz="900" dirty="0">
                <a:latin typeface="Arial"/>
                <a:cs typeface="Arial"/>
              </a:rPr>
              <a:t>t</a:t>
            </a:r>
            <a:r>
              <a:rPr lang="en-US" sz="900" dirty="0" smtClean="0">
                <a:latin typeface="Arial"/>
                <a:cs typeface="Arial"/>
              </a:rPr>
              <a:t>ransport (IVT) (kg m</a:t>
            </a:r>
            <a:r>
              <a:rPr lang="en-US" sz="900" baseline="30000" dirty="0" smtClean="0">
                <a:latin typeface="Arial"/>
                <a:cs typeface="Arial"/>
              </a:rPr>
              <a:t>−1</a:t>
            </a:r>
            <a:r>
              <a:rPr lang="en-US" sz="900" dirty="0" smtClean="0">
                <a:latin typeface="Arial"/>
                <a:cs typeface="Arial"/>
              </a:rPr>
              <a:t> s</a:t>
            </a:r>
            <a:r>
              <a:rPr lang="en-US" sz="900" baseline="30000" dirty="0" smtClean="0">
                <a:latin typeface="Arial"/>
                <a:cs typeface="Arial"/>
              </a:rPr>
              <a:t>−1</a:t>
            </a:r>
            <a:r>
              <a:rPr lang="en-US" sz="900" dirty="0" smtClean="0">
                <a:latin typeface="Arial"/>
                <a:cs typeface="Arial"/>
              </a:rPr>
              <a:t>)</a:t>
            </a:r>
            <a:endParaRPr lang="en-US" sz="900" dirty="0">
              <a:latin typeface="Arial"/>
              <a:cs typeface="Arial"/>
            </a:endParaRPr>
          </a:p>
        </p:txBody>
      </p:sp>
      <p:pic>
        <p:nvPicPr>
          <p:cNvPr id="38" name="Picture 37" descr="IVT_cb.png"/>
          <p:cNvPicPr>
            <a:picLocks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" t="94596" r="405" b="2503"/>
          <a:stretch/>
        </p:blipFill>
        <p:spPr>
          <a:xfrm>
            <a:off x="1508941" y="4294913"/>
            <a:ext cx="4480560" cy="128016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>
          <a:xfrm>
            <a:off x="2122787" y="4414693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250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5103576" y="4413205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900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5474511" y="4413205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1000</a:t>
            </a:r>
            <a:endParaRPr lang="en-US" sz="900" dirty="0">
              <a:latin typeface="Arial"/>
              <a:cs typeface="Arial"/>
            </a:endParaRPr>
          </a:p>
        </p:txBody>
      </p:sp>
      <p:cxnSp>
        <p:nvCxnSpPr>
          <p:cNvPr id="72" name="Straight Arrow Connector 71"/>
          <p:cNvCxnSpPr/>
          <p:nvPr/>
        </p:nvCxnSpPr>
        <p:spPr>
          <a:xfrm>
            <a:off x="2483606" y="4866710"/>
            <a:ext cx="366329" cy="0"/>
          </a:xfrm>
          <a:prstGeom prst="straightConnector1">
            <a:avLst/>
          </a:prstGeom>
          <a:ln>
            <a:solidFill>
              <a:schemeClr val="tx1"/>
            </a:solidFill>
            <a:tailEnd type="arrow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111815" y="148698"/>
            <a:ext cx="2154342" cy="1569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18288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(a) Lag = −48 h (0000 UTC 14 Aug 2016)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344504" y="146387"/>
            <a:ext cx="2154342" cy="1569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18288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(b) Lag = −36 h (1200 UTC 14 Aug 2016)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576464" y="146387"/>
            <a:ext cx="2154342" cy="1569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18288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(c) Lag = −24 h (0000 UTC 15 Aug 2016)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805251" y="146387"/>
            <a:ext cx="2154342" cy="1569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18288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(d) Lag = −12 h (1200 UTC 15 Aug 2016)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11815" y="2099622"/>
            <a:ext cx="2033199" cy="1569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18288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(e) Lag = </a:t>
            </a:r>
            <a:r>
              <a:rPr lang="en-US" sz="900" dirty="0">
                <a:latin typeface="Arial"/>
                <a:cs typeface="Arial"/>
              </a:rPr>
              <a:t>0</a:t>
            </a:r>
            <a:r>
              <a:rPr lang="en-US" sz="900" dirty="0" smtClean="0">
                <a:latin typeface="Arial"/>
                <a:cs typeface="Arial"/>
              </a:rPr>
              <a:t> h (0000 UTC 16 Aug 2016)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344504" y="2099622"/>
            <a:ext cx="2065571" cy="1569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18288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(f) Lag = 12 h (1200 UTC 16 Aug 2016)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576464" y="2099622"/>
            <a:ext cx="2093547" cy="1569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18288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(g) Lag = 24 h (0000 UTC 17 Aug 2016)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6805251" y="2099622"/>
            <a:ext cx="2093547" cy="1569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18288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(h) Lag = 36 h (1200 UTC 17 Aug 2016)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39766" y="4833605"/>
            <a:ext cx="26459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Arial"/>
                <a:cs typeface="Arial"/>
              </a:rPr>
              <a:t>Data source: </a:t>
            </a:r>
            <a:r>
              <a:rPr lang="en-US" sz="1200" dirty="0" smtClean="0">
                <a:latin typeface="Arial"/>
                <a:cs typeface="Arial"/>
              </a:rPr>
              <a:t>ERA5</a:t>
            </a:r>
          </a:p>
        </p:txBody>
      </p:sp>
    </p:spTree>
    <p:extLst>
      <p:ext uri="{BB962C8B-B14F-4D97-AF65-F5344CB8AC3E}">
        <p14:creationId xmlns:p14="http://schemas.microsoft.com/office/powerpoint/2010/main" val="4269557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ag_36_20160817_1200_pv_aadiv_200km_w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601" y="2103101"/>
            <a:ext cx="2219260" cy="193852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8" name="Picture 7" descr="lag_24_20160817_0000_pv_aadiv_200km_w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805" y="2102797"/>
            <a:ext cx="2219260" cy="193852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7" name="Picture 6" descr="lag_12_20160816_1200_pv_aadiv_200km_w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560" y="2103101"/>
            <a:ext cx="2219260" cy="193852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6" name="Picture 5" descr="lag_0_20160816_0000_pv_aadiv_200km_w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90" y="2103101"/>
            <a:ext cx="2219260" cy="193852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" name="Picture 4" descr="lag_-12_20160815_1200_pv_aadiv_200km_w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601" y="151873"/>
            <a:ext cx="2219260" cy="193852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" name="Picture 3" descr="lag_-24_20160815_0000_pv_aadiv_200km_w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639" y="151873"/>
            <a:ext cx="2219260" cy="193852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3" name="Picture 2" descr="lag_-36_20160814_1200_pv_aadiv_200km_w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560" y="151873"/>
            <a:ext cx="2219260" cy="193852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2" name="Picture 1" descr="lag_-48_20160814_0000_pv_aadiv_200km_w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90" y="151873"/>
            <a:ext cx="2219260" cy="193852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1871963" y="4414693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5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370438" y="4413205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10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868913" y="4413205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15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364213" y="4413205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20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859513" y="4413205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25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357988" y="4413205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30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856463" y="4414693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35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351764" y="4413205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40</a:t>
            </a:r>
            <a:endParaRPr lang="en-US" sz="900" dirty="0">
              <a:latin typeface="Arial"/>
              <a:cs typeface="Arial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6433887" y="4279039"/>
            <a:ext cx="1366604" cy="138499"/>
            <a:chOff x="6789374" y="4162047"/>
            <a:chExt cx="1366604" cy="138499"/>
          </a:xfrm>
        </p:grpSpPr>
        <p:sp>
          <p:nvSpPr>
            <p:cNvPr id="33" name="Oval 32"/>
            <p:cNvSpPr/>
            <p:nvPr/>
          </p:nvSpPr>
          <p:spPr>
            <a:xfrm>
              <a:off x="6789374" y="4162047"/>
              <a:ext cx="135664" cy="135664"/>
            </a:xfrm>
            <a:prstGeom prst="ellipse">
              <a:avLst/>
            </a:prstGeom>
            <a:solidFill>
              <a:srgbClr val="3BFF08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991990" y="4162047"/>
              <a:ext cx="1163988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AC location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cxnSp>
        <p:nvCxnSpPr>
          <p:cNvPr id="37" name="Straight Connector 36"/>
          <p:cNvCxnSpPr/>
          <p:nvPr/>
        </p:nvCxnSpPr>
        <p:spPr>
          <a:xfrm>
            <a:off x="3968582" y="4874852"/>
            <a:ext cx="505420" cy="0"/>
          </a:xfrm>
          <a:prstGeom prst="line">
            <a:avLst/>
          </a:prstGeom>
          <a:ln>
            <a:solidFill>
              <a:srgbClr val="1B1B1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4540077" y="4805603"/>
            <a:ext cx="1213635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dirty="0" smtClean="0">
                <a:latin typeface="Arial"/>
                <a:cs typeface="Arial"/>
              </a:rPr>
              <a:t>350–250-hPa PV (PVU)</a:t>
            </a:r>
            <a:endParaRPr lang="en-US" sz="900" dirty="0">
              <a:latin typeface="Arial"/>
              <a:cs typeface="Arial"/>
            </a:endParaRPr>
          </a:p>
        </p:txBody>
      </p:sp>
      <p:pic>
        <p:nvPicPr>
          <p:cNvPr id="45" name="Picture 44" descr="div_cb.png"/>
          <p:cNvPicPr>
            <a:picLocks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" t="95146" r="3384" b="2439"/>
          <a:stretch/>
        </p:blipFill>
        <p:spPr>
          <a:xfrm>
            <a:off x="1511001" y="4295752"/>
            <a:ext cx="4480560" cy="124142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1526911" y="4147317"/>
            <a:ext cx="446465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200-km area-averaged 350–250-hPa divergence (10</a:t>
            </a:r>
            <a:r>
              <a:rPr lang="en-US" sz="900" baseline="30000" dirty="0" smtClean="0">
                <a:latin typeface="Arial"/>
                <a:cs typeface="Arial"/>
              </a:rPr>
              <a:t>−6</a:t>
            </a:r>
            <a:r>
              <a:rPr lang="en-US" sz="900" dirty="0" smtClean="0">
                <a:latin typeface="Arial"/>
                <a:cs typeface="Arial"/>
              </a:rPr>
              <a:t> s</a:t>
            </a:r>
            <a:r>
              <a:rPr lang="en-US" sz="900" baseline="30000" dirty="0" smtClean="0">
                <a:latin typeface="Arial"/>
                <a:cs typeface="Arial"/>
              </a:rPr>
              <a:t>−1</a:t>
            </a:r>
            <a:r>
              <a:rPr lang="en-US" sz="900" dirty="0" smtClean="0">
                <a:latin typeface="Arial"/>
                <a:cs typeface="Arial"/>
              </a:rPr>
              <a:t>)</a:t>
            </a:r>
            <a:endParaRPr lang="en-US" sz="900" dirty="0">
              <a:latin typeface="Arial"/>
              <a:cs typeface="Arial"/>
            </a:endParaRPr>
          </a:p>
        </p:txBody>
      </p:sp>
      <p:cxnSp>
        <p:nvCxnSpPr>
          <p:cNvPr id="55" name="Straight Connector 54"/>
          <p:cNvCxnSpPr/>
          <p:nvPr/>
        </p:nvCxnSpPr>
        <p:spPr>
          <a:xfrm>
            <a:off x="6240646" y="4853444"/>
            <a:ext cx="505420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6800226" y="4714945"/>
            <a:ext cx="227776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dirty="0" smtClean="0">
                <a:latin typeface="Arial"/>
                <a:cs typeface="Arial"/>
              </a:rPr>
              <a:t>Negative values of 800–600-hPa </a:t>
            </a:r>
            <a:r>
              <a:rPr lang="en-US" sz="900" dirty="0" err="1" smtClean="0">
                <a:latin typeface="Arial"/>
                <a:cs typeface="Arial"/>
              </a:rPr>
              <a:t>ω</a:t>
            </a:r>
            <a:r>
              <a:rPr lang="en-US" sz="900" dirty="0" smtClean="0">
                <a:latin typeface="Arial"/>
                <a:cs typeface="Arial"/>
              </a:rPr>
              <a:t> </a:t>
            </a:r>
          </a:p>
          <a:p>
            <a:r>
              <a:rPr lang="en-US" sz="900" dirty="0" smtClean="0">
                <a:latin typeface="Arial"/>
                <a:cs typeface="Arial"/>
              </a:rPr>
              <a:t>(every 1 × 10</a:t>
            </a:r>
            <a:r>
              <a:rPr lang="en-US" sz="900" baseline="30000" dirty="0" smtClean="0">
                <a:latin typeface="Arial"/>
                <a:cs typeface="Arial"/>
              </a:rPr>
              <a:t>−3</a:t>
            </a:r>
            <a:r>
              <a:rPr lang="en-US" sz="900" dirty="0" smtClean="0">
                <a:latin typeface="Arial"/>
                <a:cs typeface="Arial"/>
              </a:rPr>
              <a:t> hPa s</a:t>
            </a:r>
            <a:r>
              <a:rPr lang="en-US" sz="900" baseline="30000" dirty="0" smtClean="0">
                <a:latin typeface="Arial"/>
                <a:cs typeface="Arial"/>
              </a:rPr>
              <a:t>−1</a:t>
            </a:r>
            <a:r>
              <a:rPr lang="en-US" sz="900" dirty="0" smtClean="0">
                <a:latin typeface="Arial"/>
                <a:cs typeface="Arial"/>
              </a:rPr>
              <a:t>) 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2297374" y="4714945"/>
            <a:ext cx="120831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dirty="0" smtClean="0">
                <a:latin typeface="Arial"/>
                <a:cs typeface="Arial"/>
              </a:rPr>
              <a:t>350–250-hPa irrotational wind (m s</a:t>
            </a:r>
            <a:r>
              <a:rPr lang="en-US" sz="900" baseline="30000" dirty="0" smtClean="0">
                <a:latin typeface="Arial"/>
                <a:cs typeface="Arial"/>
              </a:rPr>
              <a:t>−1</a:t>
            </a:r>
            <a:r>
              <a:rPr lang="en-US" sz="900" dirty="0" smtClean="0">
                <a:latin typeface="Arial"/>
                <a:cs typeface="Arial"/>
              </a:rPr>
              <a:t>)</a:t>
            </a:r>
          </a:p>
        </p:txBody>
      </p:sp>
      <p:cxnSp>
        <p:nvCxnSpPr>
          <p:cNvPr id="58" name="Straight Arrow Connector 57"/>
          <p:cNvCxnSpPr/>
          <p:nvPr/>
        </p:nvCxnSpPr>
        <p:spPr>
          <a:xfrm>
            <a:off x="1860477" y="4853444"/>
            <a:ext cx="366329" cy="0"/>
          </a:xfrm>
          <a:prstGeom prst="straightConnector1">
            <a:avLst/>
          </a:prstGeom>
          <a:ln>
            <a:solidFill>
              <a:schemeClr val="tx1"/>
            </a:solidFill>
            <a:tailEnd type="arrow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111815" y="148698"/>
            <a:ext cx="2154342" cy="1569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18288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(a) Lag = −48 h (0000 UTC 14 Aug 2016)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344504" y="146387"/>
            <a:ext cx="2154342" cy="1569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18288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(b) Lag = −36 h (1200 UTC 14 Aug 2016)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576464" y="146387"/>
            <a:ext cx="2154342" cy="1569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18288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(c) Lag = −24 h (0000 UTC 15 Aug 2016)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805251" y="146387"/>
            <a:ext cx="2154342" cy="1569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18288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(d) Lag = −12 h (1200 UTC 15 Aug 2016)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111815" y="2099622"/>
            <a:ext cx="2033199" cy="1569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18288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(e) Lag = </a:t>
            </a:r>
            <a:r>
              <a:rPr lang="en-US" sz="900" dirty="0">
                <a:latin typeface="Arial"/>
                <a:cs typeface="Arial"/>
              </a:rPr>
              <a:t>0</a:t>
            </a:r>
            <a:r>
              <a:rPr lang="en-US" sz="900" dirty="0" smtClean="0">
                <a:latin typeface="Arial"/>
                <a:cs typeface="Arial"/>
              </a:rPr>
              <a:t> h (0000 UTC 16 Aug 2016)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2344504" y="2099622"/>
            <a:ext cx="2065571" cy="1569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18288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(f) Lag = 12 h (1200 UTC 16 Aug 2016)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576464" y="2099622"/>
            <a:ext cx="2093547" cy="1569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18288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(g) Lag = 24 h (0000 UTC 17 Aug 2016)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6805251" y="2099622"/>
            <a:ext cx="2093547" cy="1569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18288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(h) Lag = 36 h (1200 UTC 17 Aug 2016)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9766" y="4833605"/>
            <a:ext cx="26459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Arial"/>
                <a:cs typeface="Arial"/>
              </a:rPr>
              <a:t>Data source: </a:t>
            </a:r>
            <a:r>
              <a:rPr lang="en-US" sz="1200" dirty="0" smtClean="0">
                <a:latin typeface="Arial"/>
                <a:cs typeface="Arial"/>
              </a:rPr>
              <a:t>ERA5</a:t>
            </a:r>
          </a:p>
        </p:txBody>
      </p:sp>
    </p:spTree>
    <p:extLst>
      <p:ext uri="{BB962C8B-B14F-4D97-AF65-F5344CB8AC3E}">
        <p14:creationId xmlns:p14="http://schemas.microsoft.com/office/powerpoint/2010/main" val="1223542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ag_36_20160817_1200_slp_eg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426" y="2103101"/>
            <a:ext cx="2219261" cy="193852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8" name="Picture 7" descr="lag_24_20160817_0000_slp_eg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464" y="2103101"/>
            <a:ext cx="2219260" cy="193852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7" name="Picture 6" descr="lag_12_20160816_1200_slp_egr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261" y="2103101"/>
            <a:ext cx="2219260" cy="193852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6" name="Picture 5" descr="lag_0_20160816_0000_slp_eg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90" y="2103101"/>
            <a:ext cx="2219260" cy="193852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" name="Picture 4" descr="lag_-12_20160815_1200_slp_egr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426" y="151873"/>
            <a:ext cx="2219260" cy="193852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" name="Picture 3" descr="lag_-24_20160815_0000_slp_egr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639" y="151873"/>
            <a:ext cx="2219260" cy="193852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3" name="Picture 2" descr="lag_-36_20160814_1200_slp_egr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679" y="151873"/>
            <a:ext cx="2219260" cy="193852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2" name="Picture 1" descr="lag_-48_20160814_0000_slp_egr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90" y="151873"/>
            <a:ext cx="2219260" cy="193852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111815" y="148698"/>
            <a:ext cx="2154342" cy="1569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18288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(a) Lag = −48 h (0000 UTC 14 Aug 2016)</a:t>
            </a:r>
            <a:endParaRPr lang="en-US" sz="900" dirty="0">
              <a:latin typeface="Arial"/>
              <a:cs typeface="Arial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6433887" y="4279039"/>
            <a:ext cx="1366604" cy="138499"/>
            <a:chOff x="6789374" y="4162047"/>
            <a:chExt cx="1366604" cy="138499"/>
          </a:xfrm>
        </p:grpSpPr>
        <p:sp>
          <p:nvSpPr>
            <p:cNvPr id="33" name="Oval 32"/>
            <p:cNvSpPr/>
            <p:nvPr/>
          </p:nvSpPr>
          <p:spPr>
            <a:xfrm>
              <a:off x="6789374" y="4162047"/>
              <a:ext cx="135664" cy="135664"/>
            </a:xfrm>
            <a:prstGeom prst="ellipse">
              <a:avLst/>
            </a:prstGeom>
            <a:solidFill>
              <a:srgbClr val="20FFFF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991990" y="4162047"/>
              <a:ext cx="1163988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AC location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3974227" y="4784180"/>
            <a:ext cx="1198132" cy="138499"/>
            <a:chOff x="2717172" y="4617064"/>
            <a:chExt cx="1198132" cy="138499"/>
          </a:xfrm>
        </p:grpSpPr>
        <p:cxnSp>
          <p:nvCxnSpPr>
            <p:cNvPr id="37" name="Straight Connector 36"/>
            <p:cNvCxnSpPr/>
            <p:nvPr/>
          </p:nvCxnSpPr>
          <p:spPr>
            <a:xfrm>
              <a:off x="2717172" y="4686314"/>
              <a:ext cx="50542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3288666" y="4617064"/>
              <a:ext cx="626638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SLP (hPa)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64" name="TextBox 63"/>
          <p:cNvSpPr txBox="1"/>
          <p:nvPr/>
        </p:nvSpPr>
        <p:spPr>
          <a:xfrm>
            <a:off x="1871963" y="4414693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0.5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2370438" y="4413205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0.75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2868913" y="4413205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1.0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3364213" y="4413205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1.25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3859513" y="4413205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1.5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4357988" y="4413205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>
                <a:latin typeface="Arial"/>
                <a:cs typeface="Arial"/>
              </a:rPr>
              <a:t>2</a:t>
            </a:r>
            <a:r>
              <a:rPr lang="en-US" sz="900" dirty="0" smtClean="0">
                <a:latin typeface="Arial"/>
                <a:cs typeface="Arial"/>
              </a:rPr>
              <a:t>.0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4856463" y="4414693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2.5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5351764" y="4413205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3.0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1517351" y="4144553"/>
            <a:ext cx="446465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>
                <a:latin typeface="Arial"/>
                <a:cs typeface="Arial"/>
              </a:rPr>
              <a:t>8</a:t>
            </a:r>
            <a:r>
              <a:rPr lang="en-US" sz="900" dirty="0" smtClean="0">
                <a:latin typeface="Arial"/>
                <a:cs typeface="Arial"/>
              </a:rPr>
              <a:t>50–600-hPa </a:t>
            </a:r>
            <a:r>
              <a:rPr lang="en-US" sz="900" dirty="0" err="1" smtClean="0">
                <a:latin typeface="Arial"/>
                <a:cs typeface="Arial"/>
              </a:rPr>
              <a:t>Eady</a:t>
            </a:r>
            <a:r>
              <a:rPr lang="en-US" sz="900" dirty="0" smtClean="0">
                <a:latin typeface="Arial"/>
                <a:cs typeface="Arial"/>
              </a:rPr>
              <a:t> growth rate (day</a:t>
            </a:r>
            <a:r>
              <a:rPr lang="en-US" sz="900" baseline="30000" dirty="0" smtClean="0">
                <a:latin typeface="Arial"/>
                <a:cs typeface="Arial"/>
              </a:rPr>
              <a:t>−1</a:t>
            </a:r>
            <a:r>
              <a:rPr lang="en-US" sz="900" dirty="0" smtClean="0">
                <a:latin typeface="Arial"/>
                <a:cs typeface="Arial"/>
              </a:rPr>
              <a:t>)</a:t>
            </a:r>
            <a:endParaRPr lang="en-US" sz="900" dirty="0">
              <a:latin typeface="Arial"/>
              <a:cs typeface="Arial"/>
            </a:endParaRPr>
          </a:p>
        </p:txBody>
      </p:sp>
      <p:pic>
        <p:nvPicPr>
          <p:cNvPr id="74" name="Picture 73" descr="lag_-48h_slp_egr_composite.png"/>
          <p:cNvPicPr>
            <a:picLocks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" t="94570" r="418" b="2652"/>
          <a:stretch/>
        </p:blipFill>
        <p:spPr>
          <a:xfrm>
            <a:off x="1507791" y="4292696"/>
            <a:ext cx="4480560" cy="128016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2344504" y="146387"/>
            <a:ext cx="2154342" cy="1569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18288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(b) Lag = −36 h (1200 UTC 14 Aug 2016)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576464" y="146387"/>
            <a:ext cx="2154342" cy="1569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18288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(c) Lag = −24 h (0000 UTC 15 Aug 2016)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805251" y="146387"/>
            <a:ext cx="2154342" cy="1569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18288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(d) Lag = −12 h (1200 UTC 15 Aug 2016)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11815" y="2099622"/>
            <a:ext cx="2033199" cy="1569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18288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(e) Lag = </a:t>
            </a:r>
            <a:r>
              <a:rPr lang="en-US" sz="900" dirty="0">
                <a:latin typeface="Arial"/>
                <a:cs typeface="Arial"/>
              </a:rPr>
              <a:t>0</a:t>
            </a:r>
            <a:r>
              <a:rPr lang="en-US" sz="900" dirty="0" smtClean="0">
                <a:latin typeface="Arial"/>
                <a:cs typeface="Arial"/>
              </a:rPr>
              <a:t> h (0000 UTC 16 Aug 2016)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344504" y="2099622"/>
            <a:ext cx="2065571" cy="1569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18288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(f) Lag = 12 h (1200 UTC 16 Aug 2016)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576464" y="2099622"/>
            <a:ext cx="2093547" cy="1569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18288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(g) Lag = 24 h (0000 UTC 17 Aug 2016)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805251" y="2099622"/>
            <a:ext cx="2093547" cy="1569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18288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(h) Lag = 36 h (1200 UTC 17 Aug 2016)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9766" y="4833605"/>
            <a:ext cx="26459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Arial"/>
                <a:cs typeface="Arial"/>
              </a:rPr>
              <a:t>Data source: </a:t>
            </a:r>
            <a:r>
              <a:rPr lang="en-US" sz="1200" dirty="0" smtClean="0">
                <a:latin typeface="Arial"/>
                <a:cs typeface="Arial"/>
              </a:rPr>
              <a:t>ERA5</a:t>
            </a:r>
          </a:p>
        </p:txBody>
      </p:sp>
    </p:spTree>
    <p:extLst>
      <p:ext uri="{BB962C8B-B14F-4D97-AF65-F5344CB8AC3E}">
        <p14:creationId xmlns:p14="http://schemas.microsoft.com/office/powerpoint/2010/main" val="28922683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-9107" y="53429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 txBox="1">
            <a:spLocks/>
          </p:cNvSpPr>
          <p:nvPr/>
        </p:nvSpPr>
        <p:spPr>
          <a:xfrm>
            <a:off x="2" y="7254"/>
            <a:ext cx="8116979" cy="492554"/>
          </a:xfrm>
          <a:prstGeom prst="rect">
            <a:avLst/>
          </a:prstGeom>
        </p:spPr>
        <p:txBody>
          <a:bodyPr vert="horz" lIns="91440" tIns="0" rIns="91440" bIns="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Arctic forecast 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kill 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valuation</a:t>
            </a:r>
            <a:endParaRPr lang="en-US" sz="2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80257" y="693711"/>
            <a:ext cx="8791678" cy="42470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Utilize day-5 forecasts of 500-hPa geopotential height initialized at 0000 UTC during June, July, and August of 2007–2017 from 11-member 1° GEFS reforecast dataset v2 (Hamill et al. 2013).</a:t>
            </a:r>
          </a:p>
          <a:p>
            <a:endParaRPr lang="en-US" sz="1800" dirty="0" smtClean="0">
              <a:latin typeface="Arial"/>
              <a:cs typeface="Arial"/>
            </a:endParaRPr>
          </a:p>
          <a:p>
            <a:r>
              <a:rPr lang="en-US" sz="1800" dirty="0" smtClean="0">
                <a:latin typeface="Arial"/>
                <a:cs typeface="Arial"/>
              </a:rPr>
              <a:t>Calculate area-averaged root mean square error (RMSE) of 500-hPa geopotential height over the Arctic, using ERA-Interim as verification.</a:t>
            </a:r>
          </a:p>
          <a:p>
            <a:pPr marL="0" indent="0">
              <a:buNone/>
            </a:pPr>
            <a:r>
              <a:rPr lang="en-US" sz="1800" dirty="0" smtClean="0">
                <a:latin typeface="Arial"/>
                <a:cs typeface="Arial"/>
              </a:rPr>
              <a:t> </a:t>
            </a:r>
          </a:p>
          <a:p>
            <a:r>
              <a:rPr lang="en-US" sz="1800" dirty="0" smtClean="0">
                <a:latin typeface="Arial"/>
                <a:cs typeface="Arial"/>
              </a:rPr>
              <a:t>Calculate standardized anomaly of area-averaged RMSE (</a:t>
            </a:r>
            <a:r>
              <a:rPr lang="en-US" sz="1800" dirty="0" err="1" smtClean="0">
                <a:solidFill>
                  <a:srgbClr val="000000"/>
                </a:solidFill>
                <a:latin typeface="Arial"/>
                <a:cs typeface="Arial"/>
              </a:rPr>
              <a:t>σ</a:t>
            </a:r>
            <a:r>
              <a:rPr lang="en-US" sz="1800" baseline="-25000" dirty="0" err="1" smtClean="0">
                <a:solidFill>
                  <a:srgbClr val="000000"/>
                </a:solidFill>
                <a:latin typeface="Arial"/>
                <a:cs typeface="Arial"/>
              </a:rPr>
              <a:t>RMSE</a:t>
            </a:r>
            <a:r>
              <a:rPr lang="en-US" sz="1800" dirty="0" smtClean="0">
                <a:latin typeface="Arial"/>
                <a:cs typeface="Arial"/>
              </a:rPr>
              <a:t>).</a:t>
            </a:r>
          </a:p>
          <a:p>
            <a:endParaRPr lang="en-US" sz="1800" dirty="0">
              <a:latin typeface="Arial"/>
              <a:cs typeface="Arial"/>
            </a:endParaRP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Refer to forecast days valid at day 5 associated with the top 10% of </a:t>
            </a:r>
            <a:r>
              <a:rPr lang="en-US" sz="1800" dirty="0" err="1">
                <a:solidFill>
                  <a:srgbClr val="000000"/>
                </a:solidFill>
                <a:latin typeface="Arial"/>
                <a:cs typeface="Arial"/>
              </a:rPr>
              <a:t>σ</a:t>
            </a:r>
            <a:r>
              <a:rPr lang="en-US" sz="1800" baseline="-25000" dirty="0" err="1">
                <a:solidFill>
                  <a:srgbClr val="000000"/>
                </a:solidFill>
                <a:latin typeface="Arial"/>
                <a:cs typeface="Arial"/>
              </a:rPr>
              <a:t>RMSE</a:t>
            </a:r>
            <a:r>
              <a:rPr lang="en-US" sz="1800" baseline="-250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as 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low-skill </a:t>
            </a: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days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forecasts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initialized 5 days prior to low-skill days as 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low-skill </a:t>
            </a: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forecasts.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Refer to time periods through day 5 encompassed by low-skill forecasts as 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low-skill periods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1800" dirty="0" smtClean="0">
              <a:latin typeface="Arial"/>
              <a:cs typeface="Arial"/>
            </a:endParaRPr>
          </a:p>
          <a:p>
            <a:endParaRPr lang="en-US" sz="1800" dirty="0" smtClean="0">
              <a:latin typeface="Arial"/>
              <a:cs typeface="Arial"/>
            </a:endParaRPr>
          </a:p>
          <a:p>
            <a:pPr marL="457200" lvl="1" indent="0">
              <a:buFont typeface="Arial"/>
              <a:buNone/>
            </a:pPr>
            <a:endParaRPr lang="en-US" sz="2000" dirty="0" smtClean="0">
              <a:latin typeface="Arial"/>
              <a:cs typeface="Arial"/>
            </a:endParaRPr>
          </a:p>
          <a:p>
            <a:pPr marL="457200" lvl="1" indent="0">
              <a:buFont typeface="Arial"/>
              <a:buNone/>
            </a:pPr>
            <a:endParaRPr lang="en-US" sz="220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marL="400050" lvl="1" indent="0">
              <a:buFont typeface="Arial"/>
              <a:buNone/>
            </a:pPr>
            <a:endParaRPr lang="en-US" sz="2200" dirty="0" smtClean="0">
              <a:solidFill>
                <a:srgbClr val="0E00FF"/>
              </a:solidFill>
              <a:latin typeface="Arial"/>
              <a:cs typeface="Arial"/>
            </a:endParaRPr>
          </a:p>
          <a:p>
            <a:pPr marL="800100" lvl="1" indent="-342900">
              <a:buFont typeface="+mj-lt"/>
              <a:buAutoNum type="alphaLcParenR"/>
            </a:pPr>
            <a:endParaRPr lang="en-US" sz="1800" dirty="0" smtClean="0">
              <a:latin typeface="Arial"/>
              <a:cs typeface="Arial"/>
            </a:endParaRPr>
          </a:p>
          <a:p>
            <a:pPr lvl="1"/>
            <a:endParaRPr lang="en-US" sz="2200" dirty="0" smtClean="0">
              <a:latin typeface="Arial"/>
              <a:cs typeface="Arial"/>
            </a:endParaRPr>
          </a:p>
          <a:p>
            <a:pPr lvl="1"/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6827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-9107" y="53429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 txBox="1">
            <a:spLocks/>
          </p:cNvSpPr>
          <p:nvPr/>
        </p:nvSpPr>
        <p:spPr>
          <a:xfrm>
            <a:off x="2" y="7254"/>
            <a:ext cx="8116979" cy="492554"/>
          </a:xfrm>
          <a:prstGeom prst="rect">
            <a:avLst/>
          </a:prstGeom>
        </p:spPr>
        <p:txBody>
          <a:bodyPr vert="horz" lIns="91440" tIns="0" rIns="91440" bIns="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Identification of low-skill ACs</a:t>
            </a:r>
            <a:endParaRPr lang="en-US" sz="2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80257" y="693711"/>
            <a:ext cx="8791678" cy="42470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Create a climatology of ACs occurring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during June, July, and August of 2007–2017 by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obtaining cyclone tracks from 1° ERA-Interim cyclone climatology prepared by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Sprenger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et al. (2017).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Deem cyclones that last ≥ 48 h and spend at least some portion of their lifetimes in the Arctic (&gt; 70°N)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as ACs.</a:t>
            </a:r>
          </a:p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Select ACs occurring during low-skill periods.</a:t>
            </a:r>
          </a:p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dirty="0" smtClean="0">
              <a:latin typeface="Arial"/>
              <a:cs typeface="Arial"/>
            </a:endParaRPr>
          </a:p>
          <a:p>
            <a:pPr marL="457200" lvl="1" indent="0">
              <a:buFont typeface="Arial"/>
              <a:buNone/>
            </a:pPr>
            <a:endParaRPr lang="en-US" sz="2000" dirty="0" smtClean="0">
              <a:latin typeface="Arial"/>
              <a:cs typeface="Arial"/>
            </a:endParaRPr>
          </a:p>
          <a:p>
            <a:pPr marL="457200" lvl="1" indent="0">
              <a:buFont typeface="Arial"/>
              <a:buNone/>
            </a:pPr>
            <a:endParaRPr lang="en-US" sz="220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marL="400050" lvl="1" indent="0">
              <a:buFont typeface="Arial"/>
              <a:buNone/>
            </a:pPr>
            <a:endParaRPr lang="en-US" sz="2200" dirty="0" smtClean="0">
              <a:solidFill>
                <a:srgbClr val="0E00FF"/>
              </a:solidFill>
              <a:latin typeface="Arial"/>
              <a:cs typeface="Arial"/>
            </a:endParaRPr>
          </a:p>
          <a:p>
            <a:pPr marL="800100" lvl="1" indent="-342900">
              <a:buFont typeface="+mj-lt"/>
              <a:buAutoNum type="alphaLcParenR"/>
            </a:pPr>
            <a:endParaRPr lang="en-US" sz="1800" dirty="0" smtClean="0">
              <a:latin typeface="Arial"/>
              <a:cs typeface="Arial"/>
            </a:endParaRPr>
          </a:p>
          <a:p>
            <a:pPr lvl="1"/>
            <a:endParaRPr lang="en-US" sz="2200" dirty="0" smtClean="0">
              <a:latin typeface="Arial"/>
              <a:cs typeface="Arial"/>
            </a:endParaRPr>
          </a:p>
          <a:p>
            <a:pPr lvl="1"/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6385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-9107" y="53429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 txBox="1">
            <a:spLocks/>
          </p:cNvSpPr>
          <p:nvPr/>
        </p:nvSpPr>
        <p:spPr>
          <a:xfrm>
            <a:off x="2" y="7254"/>
            <a:ext cx="8116979" cy="492554"/>
          </a:xfrm>
          <a:prstGeom prst="rect">
            <a:avLst/>
          </a:prstGeom>
        </p:spPr>
        <p:txBody>
          <a:bodyPr vert="horz" lIns="91440" tIns="0" rIns="91440" bIns="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Identification of low-skill ACs</a:t>
            </a:r>
            <a:endParaRPr lang="en-US" sz="2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80257" y="693711"/>
            <a:ext cx="8791678" cy="42470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Track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ACs in forecasts from GEFS reforecast dataset v2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by utilizing an objective sea level pressure (SLP)-based tracking algorithm (Crawford et al. 2020).</a:t>
            </a:r>
          </a:p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Consider forecasts initialized 120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h prior to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the time of lowest SLP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the ACs when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located in the Arctic during low-skill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periods.</a:t>
            </a:r>
          </a:p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Calculate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120-h intensity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RMSE based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on minimum SLP of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the ACs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at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the aforementioned time of lowest SLP,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using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ERA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-Interim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as verification. 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Refer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to ACs associated with the top 25% of 120-h intensity RMSE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as low-skill ACs during low-skill periods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dirty="0" smtClean="0">
              <a:latin typeface="Arial"/>
              <a:cs typeface="Arial"/>
            </a:endParaRPr>
          </a:p>
          <a:p>
            <a:pPr marL="457200" lvl="1" indent="0">
              <a:buFont typeface="Arial"/>
              <a:buNone/>
            </a:pPr>
            <a:endParaRPr lang="en-US" sz="2000" dirty="0" smtClean="0">
              <a:latin typeface="Arial"/>
              <a:cs typeface="Arial"/>
            </a:endParaRPr>
          </a:p>
          <a:p>
            <a:pPr marL="457200" lvl="1" indent="0">
              <a:buFont typeface="Arial"/>
              <a:buNone/>
            </a:pPr>
            <a:endParaRPr lang="en-US" sz="220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marL="400050" lvl="1" indent="0">
              <a:buFont typeface="Arial"/>
              <a:buNone/>
            </a:pPr>
            <a:endParaRPr lang="en-US" sz="2200" dirty="0" smtClean="0">
              <a:solidFill>
                <a:srgbClr val="0E00FF"/>
              </a:solidFill>
              <a:latin typeface="Arial"/>
              <a:cs typeface="Arial"/>
            </a:endParaRPr>
          </a:p>
          <a:p>
            <a:pPr marL="800100" lvl="1" indent="-342900">
              <a:buFont typeface="+mj-lt"/>
              <a:buAutoNum type="alphaLcParenR"/>
            </a:pPr>
            <a:endParaRPr lang="en-US" sz="1800" dirty="0" smtClean="0">
              <a:latin typeface="Arial"/>
              <a:cs typeface="Arial"/>
            </a:endParaRPr>
          </a:p>
          <a:p>
            <a:pPr lvl="1"/>
            <a:endParaRPr lang="en-US" sz="2200" dirty="0" smtClean="0">
              <a:latin typeface="Arial"/>
              <a:cs typeface="Arial"/>
            </a:endParaRPr>
          </a:p>
          <a:p>
            <a:pPr lvl="1"/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2045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-9107" y="53429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 txBox="1">
            <a:spLocks/>
          </p:cNvSpPr>
          <p:nvPr/>
        </p:nvSpPr>
        <p:spPr>
          <a:xfrm>
            <a:off x="2" y="7254"/>
            <a:ext cx="8116979" cy="492554"/>
          </a:xfrm>
          <a:prstGeom prst="rect">
            <a:avLst/>
          </a:prstGeom>
        </p:spPr>
        <p:txBody>
          <a:bodyPr vert="horz" lIns="91440" tIns="0" rIns="91440" bIns="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AC-centered composites</a:t>
            </a:r>
            <a:endParaRPr lang="en-US" sz="2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80257" y="693711"/>
            <a:ext cx="8791678" cy="404215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Arial"/>
                <a:cs typeface="Arial"/>
              </a:rPr>
              <a:t>Composite top 25% strongest low-skill ACs during low-skill periods (</a:t>
            </a:r>
            <a:r>
              <a:rPr lang="en-US" sz="1800" i="1" dirty="0">
                <a:latin typeface="Arial"/>
                <a:cs typeface="Arial"/>
              </a:rPr>
              <a:t>N</a:t>
            </a:r>
            <a:r>
              <a:rPr lang="en-US" sz="1800" dirty="0">
                <a:latin typeface="Arial"/>
                <a:cs typeface="Arial"/>
              </a:rPr>
              <a:t> = 14) at various lag times relative to </a:t>
            </a:r>
            <a:r>
              <a:rPr lang="en-US" sz="1800" dirty="0" smtClean="0">
                <a:latin typeface="Arial"/>
                <a:cs typeface="Arial"/>
              </a:rPr>
              <a:t>the time </a:t>
            </a:r>
            <a:r>
              <a:rPr lang="en-US" sz="1800" dirty="0">
                <a:latin typeface="Arial"/>
                <a:cs typeface="Arial"/>
              </a:rPr>
              <a:t>of lowest SLP of the ACs when located in the Arctic using ERA5 (0.25</a:t>
            </a:r>
            <a:r>
              <a:rPr lang="en-US" sz="1800" dirty="0" smtClean="0">
                <a:latin typeface="Arial"/>
                <a:cs typeface="Arial"/>
              </a:rPr>
              <a:t>° × 0.25</a:t>
            </a:r>
            <a:r>
              <a:rPr lang="en-US" sz="1800" dirty="0">
                <a:latin typeface="Arial"/>
                <a:cs typeface="Arial"/>
              </a:rPr>
              <a:t>°</a:t>
            </a:r>
            <a:r>
              <a:rPr lang="en-US" sz="1800" dirty="0" smtClean="0">
                <a:latin typeface="Arial"/>
                <a:cs typeface="Arial"/>
              </a:rPr>
              <a:t>).</a:t>
            </a:r>
            <a:endParaRPr lang="en-US" sz="1800" dirty="0">
              <a:latin typeface="Arial"/>
              <a:cs typeface="Arial"/>
            </a:endParaRPr>
          </a:p>
          <a:p>
            <a:pPr marL="457200" lvl="1" indent="0">
              <a:lnSpc>
                <a:spcPct val="60000"/>
              </a:lnSpc>
              <a:buNone/>
            </a:pPr>
            <a:endParaRPr lang="en-US" sz="1700" dirty="0" smtClean="0">
              <a:latin typeface="Arial"/>
              <a:cs typeface="Arial"/>
            </a:endParaRPr>
          </a:p>
          <a:p>
            <a:endParaRPr lang="en-US" sz="2400" dirty="0" smtClean="0">
              <a:latin typeface="Arial"/>
              <a:cs typeface="Arial"/>
            </a:endParaRPr>
          </a:p>
          <a:p>
            <a:pPr marL="457200" lvl="1" indent="0">
              <a:buFont typeface="Arial"/>
              <a:buNone/>
            </a:pPr>
            <a:endParaRPr lang="en-US" sz="2000" dirty="0" smtClean="0">
              <a:latin typeface="Arial"/>
              <a:cs typeface="Arial"/>
            </a:endParaRPr>
          </a:p>
          <a:p>
            <a:pPr marL="457200" lvl="1" indent="0">
              <a:buFont typeface="Arial"/>
              <a:buNone/>
            </a:pPr>
            <a:endParaRPr lang="en-US" sz="220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marL="400050" lvl="1" indent="0">
              <a:buFont typeface="Arial"/>
              <a:buNone/>
            </a:pPr>
            <a:endParaRPr lang="en-US" sz="2200" dirty="0" smtClean="0">
              <a:solidFill>
                <a:srgbClr val="0E00FF"/>
              </a:solidFill>
              <a:latin typeface="Arial"/>
              <a:cs typeface="Arial"/>
            </a:endParaRPr>
          </a:p>
          <a:p>
            <a:pPr marL="800100" lvl="1" indent="-342900">
              <a:buFont typeface="+mj-lt"/>
              <a:buAutoNum type="alphaLcParenR"/>
            </a:pPr>
            <a:endParaRPr lang="en-US" sz="1800" dirty="0" smtClean="0">
              <a:latin typeface="Arial"/>
              <a:cs typeface="Arial"/>
            </a:endParaRPr>
          </a:p>
          <a:p>
            <a:pPr lvl="1"/>
            <a:endParaRPr lang="en-US" sz="2200" dirty="0" smtClean="0">
              <a:latin typeface="Arial"/>
              <a:cs typeface="Arial"/>
            </a:endParaRPr>
          </a:p>
          <a:p>
            <a:pPr lvl="1"/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1018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-9107" y="53429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 txBox="1">
            <a:spLocks/>
          </p:cNvSpPr>
          <p:nvPr/>
        </p:nvSpPr>
        <p:spPr>
          <a:xfrm>
            <a:off x="2" y="7254"/>
            <a:ext cx="8116979" cy="492554"/>
          </a:xfrm>
          <a:prstGeom prst="rect">
            <a:avLst/>
          </a:prstGeom>
        </p:spPr>
        <p:txBody>
          <a:bodyPr vert="horz" lIns="91440" tIns="0" rIns="91440" bIns="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AC-centered composites</a:t>
            </a:r>
            <a:endParaRPr lang="en-US" sz="2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80257" y="693711"/>
            <a:ext cx="8791678" cy="404215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Arial"/>
                <a:cs typeface="Arial"/>
              </a:rPr>
              <a:t>Composite top 25% strongest low-skill ACs during low-skill periods (</a:t>
            </a:r>
            <a:r>
              <a:rPr lang="en-US" sz="1800" i="1" dirty="0">
                <a:latin typeface="Arial"/>
                <a:cs typeface="Arial"/>
              </a:rPr>
              <a:t>N</a:t>
            </a:r>
            <a:r>
              <a:rPr lang="en-US" sz="1800" dirty="0">
                <a:latin typeface="Arial"/>
                <a:cs typeface="Arial"/>
              </a:rPr>
              <a:t> = 14) at various lag times relative to </a:t>
            </a:r>
            <a:r>
              <a:rPr lang="en-US" sz="1800" dirty="0" smtClean="0">
                <a:latin typeface="Arial"/>
                <a:cs typeface="Arial"/>
              </a:rPr>
              <a:t>the time </a:t>
            </a:r>
            <a:r>
              <a:rPr lang="en-US" sz="1800" dirty="0">
                <a:latin typeface="Arial"/>
                <a:cs typeface="Arial"/>
              </a:rPr>
              <a:t>of lowest SLP of the ACs when located in the Arctic using ERA5 (0.25</a:t>
            </a:r>
            <a:r>
              <a:rPr lang="en-US" sz="1800" dirty="0" smtClean="0">
                <a:latin typeface="Arial"/>
                <a:cs typeface="Arial"/>
              </a:rPr>
              <a:t>° × 0.25</a:t>
            </a:r>
            <a:r>
              <a:rPr lang="en-US" sz="1800" dirty="0">
                <a:latin typeface="Arial"/>
                <a:cs typeface="Arial"/>
              </a:rPr>
              <a:t>°</a:t>
            </a:r>
            <a:r>
              <a:rPr lang="en-US" sz="1800" dirty="0" smtClean="0">
                <a:latin typeface="Arial"/>
                <a:cs typeface="Arial"/>
              </a:rPr>
              <a:t>).</a:t>
            </a:r>
            <a:endParaRPr lang="en-US" sz="1800" dirty="0">
              <a:latin typeface="Arial"/>
              <a:cs typeface="Arial"/>
            </a:endParaRPr>
          </a:p>
          <a:p>
            <a:pPr marL="0" indent="0">
              <a:lnSpc>
                <a:spcPct val="60000"/>
              </a:lnSpc>
              <a:buNone/>
            </a:pPr>
            <a:endParaRPr lang="en-US" sz="1800" dirty="0">
              <a:latin typeface="Arial"/>
              <a:cs typeface="Arial"/>
            </a:endParaRPr>
          </a:p>
          <a:p>
            <a:r>
              <a:rPr lang="en-US" sz="1800" dirty="0" smtClean="0">
                <a:latin typeface="Arial"/>
                <a:cs typeface="Arial"/>
              </a:rPr>
              <a:t>For each lag time:</a:t>
            </a:r>
          </a:p>
          <a:p>
            <a:pPr>
              <a:lnSpc>
                <a:spcPct val="50000"/>
              </a:lnSpc>
            </a:pPr>
            <a:endParaRPr lang="en-US" sz="800" dirty="0">
              <a:latin typeface="Arial"/>
              <a:cs typeface="Arial"/>
            </a:endParaRPr>
          </a:p>
          <a:p>
            <a:pPr lvl="1"/>
            <a:r>
              <a:rPr lang="en-US" sz="1800" dirty="0" smtClean="0">
                <a:latin typeface="Arial"/>
                <a:cs typeface="Arial"/>
              </a:rPr>
              <a:t>Determine mean latitude and longitude of ACs.</a:t>
            </a:r>
          </a:p>
          <a:p>
            <a:pPr lvl="1">
              <a:lnSpc>
                <a:spcPct val="60000"/>
              </a:lnSpc>
            </a:pPr>
            <a:endParaRPr lang="en-US" sz="1700" dirty="0" smtClean="0">
              <a:latin typeface="Arial"/>
              <a:cs typeface="Arial"/>
            </a:endParaRPr>
          </a:p>
          <a:p>
            <a:endParaRPr lang="en-US" sz="2400" dirty="0" smtClean="0">
              <a:latin typeface="Arial"/>
              <a:cs typeface="Arial"/>
            </a:endParaRPr>
          </a:p>
          <a:p>
            <a:pPr marL="457200" lvl="1" indent="0">
              <a:buFont typeface="Arial"/>
              <a:buNone/>
            </a:pPr>
            <a:endParaRPr lang="en-US" sz="2000" dirty="0" smtClean="0">
              <a:latin typeface="Arial"/>
              <a:cs typeface="Arial"/>
            </a:endParaRPr>
          </a:p>
          <a:p>
            <a:pPr marL="457200" lvl="1" indent="0">
              <a:buFont typeface="Arial"/>
              <a:buNone/>
            </a:pPr>
            <a:endParaRPr lang="en-US" sz="220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marL="400050" lvl="1" indent="0">
              <a:buFont typeface="Arial"/>
              <a:buNone/>
            </a:pPr>
            <a:endParaRPr lang="en-US" sz="2200" dirty="0" smtClean="0">
              <a:solidFill>
                <a:srgbClr val="0E00FF"/>
              </a:solidFill>
              <a:latin typeface="Arial"/>
              <a:cs typeface="Arial"/>
            </a:endParaRPr>
          </a:p>
          <a:p>
            <a:pPr marL="800100" lvl="1" indent="-342900">
              <a:buFont typeface="+mj-lt"/>
              <a:buAutoNum type="alphaLcParenR"/>
            </a:pPr>
            <a:endParaRPr lang="en-US" sz="1800" dirty="0" smtClean="0">
              <a:latin typeface="Arial"/>
              <a:cs typeface="Arial"/>
            </a:endParaRPr>
          </a:p>
          <a:p>
            <a:pPr lvl="1"/>
            <a:endParaRPr lang="en-US" sz="2200" dirty="0" smtClean="0">
              <a:latin typeface="Arial"/>
              <a:cs typeface="Arial"/>
            </a:endParaRPr>
          </a:p>
          <a:p>
            <a:pPr lvl="1"/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80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-9107" y="53429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 txBox="1">
            <a:spLocks/>
          </p:cNvSpPr>
          <p:nvPr/>
        </p:nvSpPr>
        <p:spPr>
          <a:xfrm>
            <a:off x="2" y="7254"/>
            <a:ext cx="8116979" cy="492554"/>
          </a:xfrm>
          <a:prstGeom prst="rect">
            <a:avLst/>
          </a:prstGeom>
        </p:spPr>
        <p:txBody>
          <a:bodyPr vert="horz" lIns="91440" tIns="0" rIns="91440" bIns="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AC-centered composites</a:t>
            </a:r>
            <a:endParaRPr lang="en-US" sz="2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80257" y="693711"/>
            <a:ext cx="8791678" cy="404215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Arial"/>
                <a:cs typeface="Arial"/>
              </a:rPr>
              <a:t>Composite top 25% strongest low-skill ACs during low-skill periods (</a:t>
            </a:r>
            <a:r>
              <a:rPr lang="en-US" sz="1800" i="1" dirty="0">
                <a:latin typeface="Arial"/>
                <a:cs typeface="Arial"/>
              </a:rPr>
              <a:t>N</a:t>
            </a:r>
            <a:r>
              <a:rPr lang="en-US" sz="1800" dirty="0">
                <a:latin typeface="Arial"/>
                <a:cs typeface="Arial"/>
              </a:rPr>
              <a:t> = 14) at various lag times relative to </a:t>
            </a:r>
            <a:r>
              <a:rPr lang="en-US" sz="1800" dirty="0" smtClean="0">
                <a:latin typeface="Arial"/>
                <a:cs typeface="Arial"/>
              </a:rPr>
              <a:t>the time </a:t>
            </a:r>
            <a:r>
              <a:rPr lang="en-US" sz="1800" dirty="0">
                <a:latin typeface="Arial"/>
                <a:cs typeface="Arial"/>
              </a:rPr>
              <a:t>of lowest SLP of the ACs when located in the Arctic using ERA5 (0.25</a:t>
            </a:r>
            <a:r>
              <a:rPr lang="en-US" sz="1800" dirty="0" smtClean="0">
                <a:latin typeface="Arial"/>
                <a:cs typeface="Arial"/>
              </a:rPr>
              <a:t>° × 0.25</a:t>
            </a:r>
            <a:r>
              <a:rPr lang="en-US" sz="1800" dirty="0">
                <a:latin typeface="Arial"/>
                <a:cs typeface="Arial"/>
              </a:rPr>
              <a:t>°</a:t>
            </a:r>
            <a:r>
              <a:rPr lang="en-US" sz="1800" dirty="0" smtClean="0">
                <a:latin typeface="Arial"/>
                <a:cs typeface="Arial"/>
              </a:rPr>
              <a:t>).</a:t>
            </a:r>
            <a:endParaRPr lang="en-US" sz="1800" dirty="0">
              <a:latin typeface="Arial"/>
              <a:cs typeface="Arial"/>
            </a:endParaRPr>
          </a:p>
          <a:p>
            <a:pPr marL="0" indent="0">
              <a:lnSpc>
                <a:spcPct val="60000"/>
              </a:lnSpc>
              <a:buNone/>
            </a:pPr>
            <a:endParaRPr lang="en-US" sz="1800" dirty="0">
              <a:latin typeface="Arial"/>
              <a:cs typeface="Arial"/>
            </a:endParaRPr>
          </a:p>
          <a:p>
            <a:r>
              <a:rPr lang="en-US" sz="1800" dirty="0" smtClean="0">
                <a:latin typeface="Arial"/>
                <a:cs typeface="Arial"/>
              </a:rPr>
              <a:t>For each lag time:</a:t>
            </a:r>
          </a:p>
          <a:p>
            <a:pPr>
              <a:lnSpc>
                <a:spcPct val="50000"/>
              </a:lnSpc>
            </a:pPr>
            <a:endParaRPr lang="en-US" sz="800" dirty="0">
              <a:latin typeface="Arial"/>
              <a:cs typeface="Arial"/>
            </a:endParaRPr>
          </a:p>
          <a:p>
            <a:pPr lvl="1"/>
            <a:r>
              <a:rPr lang="en-US" sz="1800" dirty="0" smtClean="0">
                <a:latin typeface="Arial"/>
                <a:cs typeface="Arial"/>
              </a:rPr>
              <a:t>Determine mean latitude and longitude of ACs.</a:t>
            </a:r>
          </a:p>
          <a:p>
            <a:pPr lvl="1">
              <a:lnSpc>
                <a:spcPct val="50000"/>
              </a:lnSpc>
            </a:pPr>
            <a:endParaRPr lang="en-US" sz="1800" dirty="0">
              <a:latin typeface="Arial"/>
              <a:cs typeface="Arial"/>
            </a:endParaRPr>
          </a:p>
          <a:p>
            <a:pPr lvl="1"/>
            <a:r>
              <a:rPr lang="en-US" sz="1800" dirty="0">
                <a:latin typeface="Arial"/>
                <a:cs typeface="Arial"/>
              </a:rPr>
              <a:t>Rotate and project ERA5 grids to a </a:t>
            </a:r>
            <a:r>
              <a:rPr lang="en-US" sz="1800" dirty="0" smtClean="0">
                <a:latin typeface="Arial"/>
                <a:cs typeface="Arial"/>
              </a:rPr>
              <a:t>25 × 25 </a:t>
            </a:r>
            <a:r>
              <a:rPr lang="en-US" sz="1800" dirty="0">
                <a:latin typeface="Arial"/>
                <a:cs typeface="Arial"/>
              </a:rPr>
              <a:t>km                                                  Equal-Area Scalable Earth 2.0 (EASE2)                                                             grid such that the AC center lies on                                                                  y-axis (0° longitude) of the EASE2 grid.</a:t>
            </a:r>
          </a:p>
          <a:p>
            <a:pPr lvl="1"/>
            <a:endParaRPr lang="en-US" sz="1800" dirty="0" smtClean="0">
              <a:latin typeface="Arial"/>
              <a:cs typeface="Arial"/>
            </a:endParaRPr>
          </a:p>
          <a:p>
            <a:pPr lvl="1">
              <a:lnSpc>
                <a:spcPct val="60000"/>
              </a:lnSpc>
            </a:pPr>
            <a:endParaRPr lang="en-US" sz="1700" dirty="0" smtClean="0">
              <a:latin typeface="Arial"/>
              <a:cs typeface="Arial"/>
            </a:endParaRPr>
          </a:p>
          <a:p>
            <a:endParaRPr lang="en-US" sz="2400" dirty="0" smtClean="0">
              <a:latin typeface="Arial"/>
              <a:cs typeface="Arial"/>
            </a:endParaRPr>
          </a:p>
          <a:p>
            <a:pPr marL="457200" lvl="1" indent="0">
              <a:buFont typeface="Arial"/>
              <a:buNone/>
            </a:pPr>
            <a:endParaRPr lang="en-US" sz="2000" dirty="0" smtClean="0">
              <a:latin typeface="Arial"/>
              <a:cs typeface="Arial"/>
            </a:endParaRPr>
          </a:p>
          <a:p>
            <a:pPr marL="457200" lvl="1" indent="0">
              <a:buFont typeface="Arial"/>
              <a:buNone/>
            </a:pPr>
            <a:endParaRPr lang="en-US" sz="220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marL="400050" lvl="1" indent="0">
              <a:buFont typeface="Arial"/>
              <a:buNone/>
            </a:pPr>
            <a:endParaRPr lang="en-US" sz="2200" dirty="0" smtClean="0">
              <a:solidFill>
                <a:srgbClr val="0E00FF"/>
              </a:solidFill>
              <a:latin typeface="Arial"/>
              <a:cs typeface="Arial"/>
            </a:endParaRPr>
          </a:p>
          <a:p>
            <a:pPr marL="800100" lvl="1" indent="-342900">
              <a:buFont typeface="+mj-lt"/>
              <a:buAutoNum type="alphaLcParenR"/>
            </a:pPr>
            <a:endParaRPr lang="en-US" sz="1800" dirty="0" smtClean="0">
              <a:latin typeface="Arial"/>
              <a:cs typeface="Arial"/>
            </a:endParaRPr>
          </a:p>
          <a:p>
            <a:pPr lvl="1"/>
            <a:endParaRPr lang="en-US" sz="2200" dirty="0" smtClean="0">
              <a:latin typeface="Arial"/>
              <a:cs typeface="Arial"/>
            </a:endParaRPr>
          </a:p>
          <a:p>
            <a:pPr lvl="1"/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easegrid_extents_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22" b="50419"/>
          <a:stretch/>
        </p:blipFill>
        <p:spPr>
          <a:xfrm>
            <a:off x="6071185" y="1450875"/>
            <a:ext cx="2966624" cy="29809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71185" y="4430106"/>
            <a:ext cx="29666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latin typeface="Arial"/>
                <a:cs typeface="Arial"/>
              </a:rPr>
              <a:t>EASE2 Grid </a:t>
            </a:r>
          </a:p>
          <a:p>
            <a:pPr algn="ctr"/>
            <a:r>
              <a:rPr lang="en-US" sz="1000" dirty="0" smtClean="0">
                <a:latin typeface="Arial"/>
                <a:cs typeface="Arial"/>
              </a:rPr>
              <a:t>(source: </a:t>
            </a:r>
            <a:r>
              <a:rPr lang="en-US" sz="1000" dirty="0">
                <a:latin typeface="Arial"/>
                <a:cs typeface="Arial"/>
              </a:rPr>
              <a:t>NSIDC</a:t>
            </a:r>
            <a:r>
              <a:rPr lang="en-US" sz="1000" dirty="0" smtClean="0">
                <a:latin typeface="Arial"/>
                <a:cs typeface="Arial"/>
              </a:rPr>
              <a:t>: https</a:t>
            </a:r>
            <a:r>
              <a:rPr lang="en-US" sz="1000" dirty="0">
                <a:latin typeface="Arial"/>
                <a:cs typeface="Arial"/>
              </a:rPr>
              <a:t>://</a:t>
            </a:r>
            <a:r>
              <a:rPr lang="en-US" sz="1000" dirty="0" err="1">
                <a:latin typeface="Arial"/>
                <a:cs typeface="Arial"/>
              </a:rPr>
              <a:t>nsidc.org</a:t>
            </a:r>
            <a:r>
              <a:rPr lang="en-US" sz="1000" dirty="0">
                <a:latin typeface="Arial"/>
                <a:cs typeface="Arial"/>
              </a:rPr>
              <a:t>/ease/ease-grid-projection-</a:t>
            </a:r>
            <a:r>
              <a:rPr lang="en-US" sz="1000" dirty="0" err="1" smtClean="0">
                <a:latin typeface="Arial"/>
                <a:cs typeface="Arial"/>
              </a:rPr>
              <a:t>gt</a:t>
            </a:r>
            <a:r>
              <a:rPr lang="en-US" sz="1000" dirty="0" smtClean="0">
                <a:latin typeface="Arial"/>
                <a:cs typeface="Arial"/>
              </a:rPr>
              <a:t>)</a:t>
            </a:r>
          </a:p>
          <a:p>
            <a:r>
              <a:rPr lang="en-US" sz="1200" dirty="0" smtClean="0">
                <a:latin typeface="Arial"/>
                <a:cs typeface="Arial"/>
              </a:rPr>
              <a:t> </a:t>
            </a:r>
            <a:endParaRPr lang="en-US" sz="1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1584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-9107" y="53429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 txBox="1">
            <a:spLocks/>
          </p:cNvSpPr>
          <p:nvPr/>
        </p:nvSpPr>
        <p:spPr>
          <a:xfrm>
            <a:off x="2" y="7254"/>
            <a:ext cx="8116979" cy="492554"/>
          </a:xfrm>
          <a:prstGeom prst="rect">
            <a:avLst/>
          </a:prstGeom>
        </p:spPr>
        <p:txBody>
          <a:bodyPr vert="horz" lIns="91440" tIns="0" rIns="91440" bIns="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AC-centered composites</a:t>
            </a:r>
            <a:endParaRPr lang="en-US" sz="2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80257" y="693711"/>
            <a:ext cx="8791678" cy="404215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Arial"/>
                <a:cs typeface="Arial"/>
              </a:rPr>
              <a:t>Composite top 25% strongest low-skill ACs during low-skill periods (</a:t>
            </a:r>
            <a:r>
              <a:rPr lang="en-US" sz="1800" i="1" dirty="0">
                <a:latin typeface="Arial"/>
                <a:cs typeface="Arial"/>
              </a:rPr>
              <a:t>N</a:t>
            </a:r>
            <a:r>
              <a:rPr lang="en-US" sz="1800" dirty="0">
                <a:latin typeface="Arial"/>
                <a:cs typeface="Arial"/>
              </a:rPr>
              <a:t> = 14) at various lag times relative to </a:t>
            </a:r>
            <a:r>
              <a:rPr lang="en-US" sz="1800" dirty="0" smtClean="0">
                <a:latin typeface="Arial"/>
                <a:cs typeface="Arial"/>
              </a:rPr>
              <a:t>the time </a:t>
            </a:r>
            <a:r>
              <a:rPr lang="en-US" sz="1800" dirty="0">
                <a:latin typeface="Arial"/>
                <a:cs typeface="Arial"/>
              </a:rPr>
              <a:t>of lowest SLP of the ACs when located in the Arctic using ERA5 (0.25</a:t>
            </a:r>
            <a:r>
              <a:rPr lang="en-US" sz="1800" dirty="0" smtClean="0">
                <a:latin typeface="Arial"/>
                <a:cs typeface="Arial"/>
              </a:rPr>
              <a:t>° × 0.25</a:t>
            </a:r>
            <a:r>
              <a:rPr lang="en-US" sz="1800" dirty="0">
                <a:latin typeface="Arial"/>
                <a:cs typeface="Arial"/>
              </a:rPr>
              <a:t>°</a:t>
            </a:r>
            <a:r>
              <a:rPr lang="en-US" sz="1800" dirty="0" smtClean="0">
                <a:latin typeface="Arial"/>
                <a:cs typeface="Arial"/>
              </a:rPr>
              <a:t>).</a:t>
            </a:r>
            <a:endParaRPr lang="en-US" sz="1800" dirty="0">
              <a:latin typeface="Arial"/>
              <a:cs typeface="Arial"/>
            </a:endParaRPr>
          </a:p>
          <a:p>
            <a:pPr marL="0" indent="0">
              <a:lnSpc>
                <a:spcPct val="60000"/>
              </a:lnSpc>
              <a:buNone/>
            </a:pPr>
            <a:endParaRPr lang="en-US" sz="1800" dirty="0">
              <a:latin typeface="Arial"/>
              <a:cs typeface="Arial"/>
            </a:endParaRPr>
          </a:p>
          <a:p>
            <a:r>
              <a:rPr lang="en-US" sz="1800" dirty="0" smtClean="0">
                <a:latin typeface="Arial"/>
                <a:cs typeface="Arial"/>
              </a:rPr>
              <a:t>For each lag time:</a:t>
            </a:r>
          </a:p>
          <a:p>
            <a:pPr>
              <a:lnSpc>
                <a:spcPct val="50000"/>
              </a:lnSpc>
            </a:pPr>
            <a:endParaRPr lang="en-US" sz="800" dirty="0">
              <a:latin typeface="Arial"/>
              <a:cs typeface="Arial"/>
            </a:endParaRPr>
          </a:p>
          <a:p>
            <a:pPr lvl="1"/>
            <a:r>
              <a:rPr lang="en-US" sz="1800" dirty="0" smtClean="0">
                <a:latin typeface="Arial"/>
                <a:cs typeface="Arial"/>
              </a:rPr>
              <a:t>Determine mean latitude and longitude of ACs.</a:t>
            </a:r>
          </a:p>
          <a:p>
            <a:pPr lvl="1">
              <a:lnSpc>
                <a:spcPct val="50000"/>
              </a:lnSpc>
            </a:pPr>
            <a:endParaRPr lang="en-US" sz="1800" dirty="0">
              <a:latin typeface="Arial"/>
              <a:cs typeface="Arial"/>
            </a:endParaRPr>
          </a:p>
          <a:p>
            <a:pPr lvl="1"/>
            <a:r>
              <a:rPr lang="en-US" sz="1800" dirty="0">
                <a:latin typeface="Arial"/>
                <a:cs typeface="Arial"/>
              </a:rPr>
              <a:t>Rotate and project ERA5 grids to a </a:t>
            </a:r>
            <a:r>
              <a:rPr lang="en-US" sz="1800" dirty="0" smtClean="0">
                <a:latin typeface="Arial"/>
                <a:cs typeface="Arial"/>
              </a:rPr>
              <a:t>25 × 25 </a:t>
            </a:r>
            <a:r>
              <a:rPr lang="en-US" sz="1800" dirty="0">
                <a:latin typeface="Arial"/>
                <a:cs typeface="Arial"/>
              </a:rPr>
              <a:t>km                                                  </a:t>
            </a:r>
            <a:r>
              <a:rPr lang="en-US" sz="1800" dirty="0" smtClean="0">
                <a:latin typeface="Arial"/>
                <a:cs typeface="Arial"/>
              </a:rPr>
              <a:t>Equal-Area Scalable Earth 2.0 (EASE2)                                                             grid </a:t>
            </a:r>
            <a:r>
              <a:rPr lang="en-US" sz="1800" dirty="0">
                <a:latin typeface="Arial"/>
                <a:cs typeface="Arial"/>
              </a:rPr>
              <a:t>such that the AC center </a:t>
            </a:r>
            <a:r>
              <a:rPr lang="en-US" sz="1800" dirty="0" smtClean="0">
                <a:latin typeface="Arial"/>
                <a:cs typeface="Arial"/>
              </a:rPr>
              <a:t>lies </a:t>
            </a:r>
            <a:r>
              <a:rPr lang="en-US" sz="1800" dirty="0">
                <a:latin typeface="Arial"/>
                <a:cs typeface="Arial"/>
              </a:rPr>
              <a:t>on </a:t>
            </a:r>
            <a:r>
              <a:rPr lang="en-US" sz="1800" dirty="0" smtClean="0">
                <a:latin typeface="Arial"/>
                <a:cs typeface="Arial"/>
              </a:rPr>
              <a:t>                                                                 y</a:t>
            </a:r>
            <a:r>
              <a:rPr lang="en-US" sz="1800" dirty="0">
                <a:latin typeface="Arial"/>
                <a:cs typeface="Arial"/>
              </a:rPr>
              <a:t>-</a:t>
            </a:r>
            <a:r>
              <a:rPr lang="en-US" sz="1800" dirty="0" smtClean="0">
                <a:latin typeface="Arial"/>
                <a:cs typeface="Arial"/>
              </a:rPr>
              <a:t>axis (</a:t>
            </a:r>
            <a:r>
              <a:rPr lang="en-US" sz="1800" dirty="0">
                <a:latin typeface="Arial"/>
                <a:cs typeface="Arial"/>
              </a:rPr>
              <a:t>0° longitude) </a:t>
            </a:r>
            <a:r>
              <a:rPr lang="en-US" sz="1800" dirty="0" smtClean="0">
                <a:latin typeface="Arial"/>
                <a:cs typeface="Arial"/>
              </a:rPr>
              <a:t>of </a:t>
            </a:r>
            <a:r>
              <a:rPr lang="en-US" sz="1800" dirty="0">
                <a:latin typeface="Arial"/>
                <a:cs typeface="Arial"/>
              </a:rPr>
              <a:t>the EASE2 grid.</a:t>
            </a:r>
          </a:p>
          <a:p>
            <a:pPr lvl="1"/>
            <a:endParaRPr lang="en-US" sz="1800" dirty="0" smtClean="0">
              <a:latin typeface="Arial"/>
              <a:cs typeface="Arial"/>
            </a:endParaRPr>
          </a:p>
          <a:p>
            <a:pPr lvl="1">
              <a:lnSpc>
                <a:spcPct val="60000"/>
              </a:lnSpc>
            </a:pPr>
            <a:endParaRPr lang="en-US" sz="1700" dirty="0" smtClean="0">
              <a:latin typeface="Arial"/>
              <a:cs typeface="Arial"/>
            </a:endParaRPr>
          </a:p>
          <a:p>
            <a:endParaRPr lang="en-US" sz="2400" dirty="0" smtClean="0">
              <a:latin typeface="Arial"/>
              <a:cs typeface="Arial"/>
            </a:endParaRPr>
          </a:p>
          <a:p>
            <a:pPr marL="457200" lvl="1" indent="0">
              <a:buFont typeface="Arial"/>
              <a:buNone/>
            </a:pPr>
            <a:endParaRPr lang="en-US" sz="2000" dirty="0" smtClean="0">
              <a:latin typeface="Arial"/>
              <a:cs typeface="Arial"/>
            </a:endParaRPr>
          </a:p>
          <a:p>
            <a:pPr marL="457200" lvl="1" indent="0">
              <a:buFont typeface="Arial"/>
              <a:buNone/>
            </a:pPr>
            <a:endParaRPr lang="en-US" sz="220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marL="400050" lvl="1" indent="0">
              <a:buFont typeface="Arial"/>
              <a:buNone/>
            </a:pPr>
            <a:endParaRPr lang="en-US" sz="2200" dirty="0" smtClean="0">
              <a:solidFill>
                <a:srgbClr val="0E00FF"/>
              </a:solidFill>
              <a:latin typeface="Arial"/>
              <a:cs typeface="Arial"/>
            </a:endParaRPr>
          </a:p>
          <a:p>
            <a:pPr marL="800100" lvl="1" indent="-342900">
              <a:buFont typeface="+mj-lt"/>
              <a:buAutoNum type="alphaLcParenR"/>
            </a:pPr>
            <a:endParaRPr lang="en-US" sz="1800" dirty="0" smtClean="0">
              <a:latin typeface="Arial"/>
              <a:cs typeface="Arial"/>
            </a:endParaRPr>
          </a:p>
          <a:p>
            <a:pPr lvl="1"/>
            <a:endParaRPr lang="en-US" sz="2200" dirty="0" smtClean="0">
              <a:latin typeface="Arial"/>
              <a:cs typeface="Arial"/>
            </a:endParaRPr>
          </a:p>
          <a:p>
            <a:pPr lvl="1"/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lag_0h_before_slp_shift_to_mean_lat_AC_3_20120806_12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506" y="1460817"/>
            <a:ext cx="3112366" cy="29843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924505" y="4472002"/>
            <a:ext cx="31123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Arial"/>
                <a:cs typeface="Arial"/>
              </a:rPr>
              <a:t>SLP (black) on 25 × 25 km EASE2 grid (grid points in red) valid 1200 UTC 6 Aug 2012 </a:t>
            </a:r>
            <a:endParaRPr lang="en-US" sz="1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0020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37443</TotalTime>
  <Words>2955</Words>
  <Application>Microsoft Macintosh PowerPoint</Application>
  <PresentationFormat>On-screen Show (16:9)</PresentationFormat>
  <Paragraphs>479</Paragraphs>
  <Slides>26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Composite Analyses of Low-Skill                       Arctic Cyclones During Summer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Kevin Biernat</dc:creator>
  <cp:lastModifiedBy>Kevin Biernat</cp:lastModifiedBy>
  <cp:revision>333</cp:revision>
  <dcterms:created xsi:type="dcterms:W3CDTF">2021-01-27T20:42:43Z</dcterms:created>
  <dcterms:modified xsi:type="dcterms:W3CDTF">2021-03-08T15:24:34Z</dcterms:modified>
</cp:coreProperties>
</file>