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257" r:id="rId2"/>
    <p:sldId id="635" r:id="rId3"/>
    <p:sldId id="634" r:id="rId4"/>
    <p:sldId id="468" r:id="rId5"/>
    <p:sldId id="259" r:id="rId6"/>
    <p:sldId id="465" r:id="rId7"/>
    <p:sldId id="466" r:id="rId8"/>
    <p:sldId id="448" r:id="rId9"/>
    <p:sldId id="472" r:id="rId10"/>
    <p:sldId id="471" r:id="rId11"/>
    <p:sldId id="474" r:id="rId12"/>
    <p:sldId id="613" r:id="rId13"/>
    <p:sldId id="615" r:id="rId14"/>
    <p:sldId id="617" r:id="rId15"/>
    <p:sldId id="482" r:id="rId16"/>
    <p:sldId id="484" r:id="rId17"/>
    <p:sldId id="485" r:id="rId18"/>
    <p:sldId id="487" r:id="rId19"/>
    <p:sldId id="500" r:id="rId20"/>
    <p:sldId id="498" r:id="rId21"/>
    <p:sldId id="490" r:id="rId22"/>
    <p:sldId id="497" r:id="rId23"/>
    <p:sldId id="499" r:id="rId24"/>
    <p:sldId id="529" r:id="rId25"/>
    <p:sldId id="501" r:id="rId26"/>
    <p:sldId id="502" r:id="rId27"/>
    <p:sldId id="504" r:id="rId28"/>
    <p:sldId id="610" r:id="rId29"/>
    <p:sldId id="611" r:id="rId30"/>
    <p:sldId id="503" r:id="rId31"/>
    <p:sldId id="583" r:id="rId32"/>
    <p:sldId id="605" r:id="rId33"/>
    <p:sldId id="628" r:id="rId34"/>
    <p:sldId id="524" r:id="rId35"/>
    <p:sldId id="526" r:id="rId36"/>
    <p:sldId id="528" r:id="rId37"/>
    <p:sldId id="584" r:id="rId38"/>
    <p:sldId id="585" r:id="rId39"/>
    <p:sldId id="523" r:id="rId40"/>
    <p:sldId id="629" r:id="rId41"/>
    <p:sldId id="630" r:id="rId42"/>
    <p:sldId id="631" r:id="rId43"/>
    <p:sldId id="469" r:id="rId44"/>
    <p:sldId id="535" r:id="rId45"/>
    <p:sldId id="536" r:id="rId46"/>
    <p:sldId id="602" r:id="rId47"/>
    <p:sldId id="538" r:id="rId48"/>
    <p:sldId id="350" r:id="rId49"/>
    <p:sldId id="352" r:id="rId50"/>
    <p:sldId id="354" r:id="rId51"/>
    <p:sldId id="356" r:id="rId52"/>
    <p:sldId id="539" r:id="rId53"/>
    <p:sldId id="404" r:id="rId54"/>
    <p:sldId id="632" r:id="rId55"/>
    <p:sldId id="429" r:id="rId56"/>
    <p:sldId id="425" r:id="rId57"/>
    <p:sldId id="457" r:id="rId58"/>
    <p:sldId id="540" r:id="rId59"/>
    <p:sldId id="541" r:id="rId60"/>
    <p:sldId id="543" r:id="rId61"/>
    <p:sldId id="542" r:id="rId62"/>
    <p:sldId id="544" r:id="rId63"/>
    <p:sldId id="545" r:id="rId64"/>
    <p:sldId id="546" r:id="rId65"/>
    <p:sldId id="604" r:id="rId66"/>
    <p:sldId id="547" r:id="rId67"/>
    <p:sldId id="548" r:id="rId68"/>
    <p:sldId id="639" r:id="rId69"/>
    <p:sldId id="640" r:id="rId70"/>
    <p:sldId id="551" r:id="rId71"/>
    <p:sldId id="633" r:id="rId72"/>
    <p:sldId id="552" r:id="rId73"/>
    <p:sldId id="554" r:id="rId74"/>
    <p:sldId id="553" r:id="rId75"/>
    <p:sldId id="555" r:id="rId76"/>
    <p:sldId id="558" r:id="rId77"/>
    <p:sldId id="557" r:id="rId78"/>
    <p:sldId id="560" r:id="rId79"/>
    <p:sldId id="563" r:id="rId80"/>
    <p:sldId id="564" r:id="rId81"/>
    <p:sldId id="565" r:id="rId82"/>
    <p:sldId id="566" r:id="rId83"/>
    <p:sldId id="567" r:id="rId84"/>
    <p:sldId id="569" r:id="rId85"/>
    <p:sldId id="568" r:id="rId86"/>
    <p:sldId id="570" r:id="rId87"/>
    <p:sldId id="571" r:id="rId88"/>
    <p:sldId id="623" r:id="rId89"/>
    <p:sldId id="624" r:id="rId90"/>
    <p:sldId id="625" r:id="rId91"/>
    <p:sldId id="572" r:id="rId92"/>
    <p:sldId id="573" r:id="rId93"/>
    <p:sldId id="626" r:id="rId94"/>
    <p:sldId id="627" r:id="rId95"/>
    <p:sldId id="574" r:id="rId96"/>
    <p:sldId id="575" r:id="rId97"/>
    <p:sldId id="636" r:id="rId98"/>
    <p:sldId id="589" r:id="rId99"/>
    <p:sldId id="577" r:id="rId100"/>
    <p:sldId id="582" r:id="rId101"/>
    <p:sldId id="598" r:id="rId102"/>
    <p:sldId id="432" r:id="rId103"/>
    <p:sldId id="637" r:id="rId104"/>
    <p:sldId id="638" r:id="rId105"/>
    <p:sldId id="433" r:id="rId106"/>
    <p:sldId id="441" r:id="rId107"/>
    <p:sldId id="442" r:id="rId108"/>
    <p:sldId id="443" r:id="rId109"/>
    <p:sldId id="444" r:id="rId110"/>
    <p:sldId id="454" r:id="rId111"/>
    <p:sldId id="459" r:id="rId112"/>
    <p:sldId id="434" r:id="rId113"/>
    <p:sldId id="435" r:id="rId114"/>
    <p:sldId id="437" r:id="rId115"/>
    <p:sldId id="439" r:id="rId116"/>
    <p:sldId id="438" r:id="rId117"/>
    <p:sldId id="622" r:id="rId118"/>
    <p:sldId id="621" r:id="rId1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9D0000"/>
    <a:srgbClr val="00C800"/>
    <a:srgbClr val="0E71FF"/>
    <a:srgbClr val="FC0007"/>
    <a:srgbClr val="155DC2"/>
    <a:srgbClr val="FDAD0F"/>
    <a:srgbClr val="C31316"/>
    <a:srgbClr val="FD8920"/>
    <a:srgbClr val="0E00FF"/>
    <a:srgbClr val="34474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6" autoAdjust="0"/>
    <p:restoredTop sz="90505" autoAdjust="0"/>
  </p:normalViewPr>
  <p:slideViewPr>
    <p:cSldViewPr snapToGrid="0" snapToObjects="1">
      <p:cViewPr varScale="1">
        <p:scale>
          <a:sx n="121" d="100"/>
          <a:sy n="121" d="100"/>
        </p:scale>
        <p:origin x="-448"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notesMaster" Target="notesMasters/notesMaster1.xml"/><Relationship Id="rId121" Type="http://schemas.openxmlformats.org/officeDocument/2006/relationships/printerSettings" Target="printerSettings/printerSettings1.bin"/><Relationship Id="rId122" Type="http://schemas.openxmlformats.org/officeDocument/2006/relationships/presProps" Target="presProps.xml"/><Relationship Id="rId123" Type="http://schemas.openxmlformats.org/officeDocument/2006/relationships/viewProps" Target="viewProps.xml"/><Relationship Id="rId124" Type="http://schemas.openxmlformats.org/officeDocument/2006/relationships/theme" Target="theme/theme1.xml"/><Relationship Id="rId12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4C3BEE-20BD-7A45-8E4B-8F4C2E1FFC4F}" type="datetimeFigureOut">
              <a:rPr lang="en-US" smtClean="0"/>
              <a:t>9/23/18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37A230-956B-6645-A968-A4EE0A5C506E}" type="slidenum">
              <a:rPr lang="en-US" smtClean="0"/>
              <a:t>‹#›</a:t>
            </a:fld>
            <a:endParaRPr lang="en-US"/>
          </a:p>
        </p:txBody>
      </p:sp>
    </p:spTree>
    <p:extLst>
      <p:ext uri="{BB962C8B-B14F-4D97-AF65-F5344CB8AC3E}">
        <p14:creationId xmlns:p14="http://schemas.microsoft.com/office/powerpoint/2010/main" val="25964688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117</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37A230-956B-6645-A968-A4EE0A5C506E}" type="slidenum">
              <a:rPr lang="en-US" smtClean="0"/>
              <a:t>32</a:t>
            </a:fld>
            <a:endParaRPr lang="en-US"/>
          </a:p>
        </p:txBody>
      </p:sp>
    </p:spTree>
    <p:extLst>
      <p:ext uri="{BB962C8B-B14F-4D97-AF65-F5344CB8AC3E}">
        <p14:creationId xmlns:p14="http://schemas.microsoft.com/office/powerpoint/2010/main" val="3032663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43</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44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50</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51</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52</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53</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57</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59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61</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62</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63</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65</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66</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67</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68</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69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99</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100</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101</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103</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1DC6DFF-5A95-C645-A9F7-D58134382AD4}" type="slidenum">
              <a:rPr lang="en-US" smtClean="0"/>
              <a:t>104</a:t>
            </a:fld>
            <a:endParaRPr lang="en-US"/>
          </a:p>
        </p:txBody>
      </p:sp>
    </p:spTree>
    <p:extLst>
      <p:ext uri="{BB962C8B-B14F-4D97-AF65-F5344CB8AC3E}">
        <p14:creationId xmlns:p14="http://schemas.microsoft.com/office/powerpoint/2010/main" val="7978968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108</a:t>
            </a:fld>
            <a:endParaRPr lang="en-US"/>
          </a:p>
        </p:txBody>
      </p:sp>
    </p:spTree>
    <p:extLst>
      <p:ext uri="{BB962C8B-B14F-4D97-AF65-F5344CB8AC3E}">
        <p14:creationId xmlns:p14="http://schemas.microsoft.com/office/powerpoint/2010/main" val="2380738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9/23/18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396905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9/23/18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580181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9/23/18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085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00D6F1-54CA-1A4F-8C66-2DFE7378633E}" type="datetimeFigureOut">
              <a:rPr lang="en-US" smtClean="0"/>
              <a:t>9/23/18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89165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00D6F1-54CA-1A4F-8C66-2DFE7378633E}" type="datetimeFigureOut">
              <a:rPr lang="en-US" smtClean="0"/>
              <a:t>9/23/18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407508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00D6F1-54CA-1A4F-8C66-2DFE7378633E}" type="datetimeFigureOut">
              <a:rPr lang="en-US" smtClean="0"/>
              <a:t>9/23/18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917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00D6F1-54CA-1A4F-8C66-2DFE7378633E}" type="datetimeFigureOut">
              <a:rPr lang="en-US" smtClean="0"/>
              <a:t>9/23/18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19206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00D6F1-54CA-1A4F-8C66-2DFE7378633E}" type="datetimeFigureOut">
              <a:rPr lang="en-US" smtClean="0"/>
              <a:t>9/23/18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88414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0D6F1-54CA-1A4F-8C66-2DFE7378633E}" type="datetimeFigureOut">
              <a:rPr lang="en-US" smtClean="0"/>
              <a:t>9/23/18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2567438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9/23/18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24780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00D6F1-54CA-1A4F-8C66-2DFE7378633E}" type="datetimeFigureOut">
              <a:rPr lang="en-US" smtClean="0"/>
              <a:t>9/23/18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B3B2-FB0E-4B41-A793-6CF3F50B11A1}" type="slidenum">
              <a:rPr lang="en-US" smtClean="0"/>
              <a:t>‹#›</a:t>
            </a:fld>
            <a:endParaRPr lang="en-US"/>
          </a:p>
        </p:txBody>
      </p:sp>
    </p:spTree>
    <p:extLst>
      <p:ext uri="{BB962C8B-B14F-4D97-AF65-F5344CB8AC3E}">
        <p14:creationId xmlns:p14="http://schemas.microsoft.com/office/powerpoint/2010/main" val="34245198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0D6F1-54CA-1A4F-8C66-2DFE7378633E}" type="datetimeFigureOut">
              <a:rPr lang="en-US" smtClean="0"/>
              <a:t>9/23/18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4B3B2-FB0E-4B41-A793-6CF3F50B11A1}" type="slidenum">
              <a:rPr lang="en-US" smtClean="0"/>
              <a:t>‹#›</a:t>
            </a:fld>
            <a:endParaRPr lang="en-US"/>
          </a:p>
        </p:txBody>
      </p:sp>
    </p:spTree>
    <p:extLst>
      <p:ext uri="{BB962C8B-B14F-4D97-AF65-F5344CB8AC3E}">
        <p14:creationId xmlns:p14="http://schemas.microsoft.com/office/powerpoint/2010/main" val="3998819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19.png"/><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1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1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19.pn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19.png"/><Relationship Id="rId7" Type="http://schemas.openxmlformats.org/officeDocument/2006/relationships/image" Target="../media/image60.png"/><Relationship Id="rId8"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earthobservatory.nasa.gov/NaturalHazards/view.php?id=78812" TargetMode="External"/><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polarlow.met.no/stars-dat/"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nickszap/tpvTrack"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3.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19.png"/><Relationship Id="rId5" Type="http://schemas.openxmlformats.org/officeDocument/2006/relationships/image" Target="../media/image25.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4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1913"/>
            <a:ext cx="9135245" cy="2243171"/>
          </a:xfrm>
        </p:spPr>
        <p:txBody>
          <a:bodyPr>
            <a:noAutofit/>
          </a:bodyPr>
          <a:lstStyle/>
          <a:p>
            <a:r>
              <a:rPr lang="en-US" sz="3300" b="1" dirty="0">
                <a:solidFill>
                  <a:srgbClr val="FF0000"/>
                </a:solidFill>
                <a:latin typeface="Arial"/>
                <a:cs typeface="Arial"/>
              </a:rPr>
              <a:t>Improving Understanding </a:t>
            </a:r>
            <a:r>
              <a:rPr lang="en-US" sz="3300" b="1" dirty="0" smtClean="0">
                <a:solidFill>
                  <a:srgbClr val="FF0000"/>
                </a:solidFill>
                <a:latin typeface="Arial"/>
                <a:cs typeface="Arial"/>
              </a:rPr>
              <a:t>and Predictability of </a:t>
            </a:r>
            <a:r>
              <a:rPr lang="en-US" sz="3300" b="1" dirty="0">
                <a:solidFill>
                  <a:srgbClr val="FF0000"/>
                </a:solidFill>
                <a:latin typeface="Arial"/>
                <a:cs typeface="Arial"/>
              </a:rPr>
              <a:t>Polar Lows and Arctic Cyclones that are linked to Tropopause Polar </a:t>
            </a:r>
            <a:r>
              <a:rPr lang="en-US" sz="3300" b="1" dirty="0" smtClean="0">
                <a:solidFill>
                  <a:srgbClr val="FF0000"/>
                </a:solidFill>
                <a:latin typeface="Arial"/>
                <a:cs typeface="Arial"/>
              </a:rPr>
              <a:t>Vortices</a:t>
            </a:r>
            <a:endParaRPr lang="en-US" sz="3300" dirty="0">
              <a:solidFill>
                <a:srgbClr val="FF0000"/>
              </a:solidFill>
              <a:latin typeface="Arial"/>
              <a:cs typeface="Arial"/>
            </a:endParaRPr>
          </a:p>
        </p:txBody>
      </p:sp>
      <p:sp>
        <p:nvSpPr>
          <p:cNvPr id="3" name="Subtitle 2"/>
          <p:cNvSpPr>
            <a:spLocks noGrp="1"/>
          </p:cNvSpPr>
          <p:nvPr>
            <p:ph type="subTitle" idx="1"/>
          </p:nvPr>
        </p:nvSpPr>
        <p:spPr>
          <a:xfrm>
            <a:off x="-1" y="3006619"/>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Kevin A. Biernat</a:t>
            </a:r>
            <a:endParaRPr lang="en-US" sz="2400" b="1" dirty="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SUNY</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Prospectus Defense</a:t>
            </a:r>
            <a:endParaRPr lang="en-US" sz="2400" dirty="0">
              <a:solidFill>
                <a:srgbClr val="0000FF"/>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Monday 24 September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a:solidFill>
                  <a:schemeClr val="tx1"/>
                </a:solidFill>
                <a:latin typeface="Arial"/>
                <a:cs typeface="Arial"/>
              </a:rPr>
              <a:t>N00014-18-1-2200</a:t>
            </a: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331913"/>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575084"/>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12413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Literature review</a:t>
            </a:r>
          </a:p>
          <a:p>
            <a:endParaRPr lang="en-US" sz="2400" dirty="0">
              <a:latin typeface="Arial"/>
              <a:cs typeface="Arial"/>
            </a:endParaRPr>
          </a:p>
          <a:p>
            <a:r>
              <a:rPr lang="en-US" sz="2400" dirty="0" smtClean="0">
                <a:latin typeface="Arial"/>
                <a:cs typeface="Arial"/>
              </a:rPr>
              <a:t>Research questions</a:t>
            </a:r>
          </a:p>
          <a:p>
            <a:endParaRPr lang="en-US" sz="2400" dirty="0">
              <a:latin typeface="Arial"/>
              <a:cs typeface="Arial"/>
            </a:endParaRPr>
          </a:p>
          <a:p>
            <a:r>
              <a:rPr lang="en-US" sz="2400" dirty="0" smtClean="0">
                <a:latin typeface="Arial"/>
                <a:cs typeface="Arial"/>
              </a:rPr>
              <a:t>Research hypotheses and research plan</a:t>
            </a:r>
            <a:endParaRPr lang="en-US" sz="2400" dirty="0">
              <a:latin typeface="Arial"/>
              <a:cs typeface="Arial"/>
            </a:endParaRPr>
          </a:p>
          <a:p>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Outline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1056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4</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T</a:t>
            </a:r>
            <a:r>
              <a:rPr lang="en-US" sz="2400" dirty="0" smtClean="0">
                <a:latin typeface="Arial"/>
                <a:cs typeface="Arial"/>
              </a:rPr>
              <a:t>he </a:t>
            </a:r>
            <a:r>
              <a:rPr lang="en-US" sz="2400" dirty="0">
                <a:latin typeface="Arial"/>
                <a:cs typeface="Arial"/>
              </a:rPr>
              <a:t>MPAS–DART system will be utilized to generate </a:t>
            </a:r>
            <a:r>
              <a:rPr lang="en-US" sz="2400" dirty="0" smtClean="0">
                <a:latin typeface="Arial"/>
                <a:cs typeface="Arial"/>
              </a:rPr>
              <a:t>numerous ensemble </a:t>
            </a:r>
            <a:r>
              <a:rPr lang="en-US" sz="2400" dirty="0">
                <a:latin typeface="Arial"/>
                <a:cs typeface="Arial"/>
              </a:rPr>
              <a:t>forecasts for </a:t>
            </a:r>
            <a:r>
              <a:rPr lang="en-US" sz="2400" dirty="0" smtClean="0">
                <a:latin typeface="Arial"/>
                <a:cs typeface="Arial"/>
              </a:rPr>
              <a:t>each illustrative </a:t>
            </a:r>
            <a:r>
              <a:rPr lang="en-US" sz="2400" dirty="0">
                <a:latin typeface="Arial"/>
                <a:cs typeface="Arial"/>
              </a:rPr>
              <a:t>case </a:t>
            </a:r>
          </a:p>
          <a:p>
            <a:pPr marL="457200" lvl="1" indent="0">
              <a:buNone/>
            </a:pPr>
            <a:endParaRPr lang="en-US" sz="2200" dirty="0" smtClean="0">
              <a:solidFill>
                <a:srgbClr val="0000FF"/>
              </a:solidFill>
              <a:latin typeface="Arial"/>
              <a:cs typeface="Arial"/>
            </a:endParaRPr>
          </a:p>
          <a:p>
            <a:r>
              <a:rPr lang="en-US" sz="2400" dirty="0">
                <a:latin typeface="Arial"/>
                <a:cs typeface="Arial"/>
              </a:rPr>
              <a:t>Ensemble analysis and forecast tools used for polar lows can be utilized to diagnose factors limiting the forecast skill of low-skill Arctic cyclones linked to TPVs and concomitantly limiting Arctic forecast </a:t>
            </a:r>
            <a:r>
              <a:rPr lang="en-US" sz="2400" dirty="0" smtClean="0">
                <a:latin typeface="Arial"/>
                <a:cs typeface="Arial"/>
              </a:rPr>
              <a:t>skill</a:t>
            </a:r>
          </a:p>
          <a:p>
            <a:pPr>
              <a:lnSpc>
                <a:spcPct val="50000"/>
              </a:lnSpc>
            </a:pPr>
            <a:endParaRPr lang="en-US" sz="2400" dirty="0">
              <a:latin typeface="Arial"/>
              <a:cs typeface="Arial"/>
            </a:endParaRPr>
          </a:p>
          <a:p>
            <a:pPr lvl="1"/>
            <a:r>
              <a:rPr lang="en-US" sz="2200" dirty="0" smtClean="0">
                <a:solidFill>
                  <a:srgbClr val="0000FF"/>
                </a:solidFill>
                <a:latin typeface="Arial"/>
                <a:cs typeface="Arial"/>
              </a:rPr>
              <a:t>Compare relative contributions of forecast errors in TPVs and latent heating to forecast errors in low-skill Arctic cyclones linked to TPVs and associated with intrusions of warm, moist air into the Arctic</a:t>
            </a:r>
            <a:endParaRPr lang="en-US" sz="2200" dirty="0">
              <a:solidFill>
                <a:srgbClr val="0000FF"/>
              </a:solidFill>
              <a:latin typeface="Arial"/>
              <a:cs typeface="Arial"/>
            </a:endParaRPr>
          </a:p>
          <a:p>
            <a:endParaRPr lang="en-US" sz="26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p:txBody>
      </p:sp>
    </p:spTree>
    <p:extLst>
      <p:ext uri="{BB962C8B-B14F-4D97-AF65-F5344CB8AC3E}">
        <p14:creationId xmlns:p14="http://schemas.microsoft.com/office/powerpoint/2010/main" val="1636442036"/>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0" y="0"/>
            <a:ext cx="8229600" cy="6858000"/>
          </a:xfrm>
        </p:spPr>
        <p:txBody>
          <a:bodyPr anchor="ctr">
            <a:normAutofit/>
          </a:bodyPr>
          <a:lstStyle/>
          <a:p>
            <a:pPr marL="0" indent="0" algn="ctr">
              <a:buNone/>
            </a:pPr>
            <a:r>
              <a:rPr lang="en-US" sz="8000" dirty="0" smtClean="0">
                <a:solidFill>
                  <a:srgbClr val="FF0000"/>
                </a:solidFill>
                <a:latin typeface="Arial"/>
                <a:cs typeface="Arial"/>
              </a:rPr>
              <a:t>Questions?</a:t>
            </a:r>
          </a:p>
          <a:p>
            <a:pPr marL="457200" lvl="1" indent="0">
              <a:buNone/>
            </a:pPr>
            <a:endParaRPr lang="en-US" sz="2200" dirty="0">
              <a:solidFill>
                <a:srgbClr val="0000FF"/>
              </a:solidFill>
              <a:latin typeface="Arial"/>
              <a:cs typeface="Arial"/>
            </a:endParaRPr>
          </a:p>
        </p:txBody>
      </p:sp>
    </p:spTree>
    <p:extLst>
      <p:ext uri="{BB962C8B-B14F-4D97-AF65-F5344CB8AC3E}">
        <p14:creationId xmlns:p14="http://schemas.microsoft.com/office/powerpoint/2010/main" val="1523192469"/>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Slides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03944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Timeline</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b="1" dirty="0">
                <a:latin typeface="Arial"/>
                <a:cs typeface="Arial"/>
              </a:rPr>
              <a:t>Year 1</a:t>
            </a:r>
            <a:r>
              <a:rPr lang="en-US" sz="2400" b="1" dirty="0" smtClean="0">
                <a:latin typeface="Arial"/>
                <a:cs typeface="Arial"/>
              </a:rPr>
              <a:t>:</a:t>
            </a:r>
          </a:p>
          <a:p>
            <a:pPr>
              <a:lnSpc>
                <a:spcPct val="50000"/>
              </a:lnSpc>
            </a:pPr>
            <a:endParaRPr lang="en-US" sz="2400" dirty="0">
              <a:latin typeface="Arial"/>
              <a:cs typeface="Arial"/>
            </a:endParaRPr>
          </a:p>
          <a:p>
            <a:pPr lvl="1"/>
            <a:r>
              <a:rPr lang="en-US" sz="2200" dirty="0">
                <a:solidFill>
                  <a:srgbClr val="0000FF"/>
                </a:solidFill>
                <a:latin typeface="Arial"/>
                <a:cs typeface="Arial"/>
              </a:rPr>
              <a:t>Identify </a:t>
            </a:r>
            <a:r>
              <a:rPr lang="en-US" sz="2200" dirty="0" smtClean="0">
                <a:solidFill>
                  <a:srgbClr val="0000FF"/>
                </a:solidFill>
                <a:latin typeface="Arial"/>
                <a:cs typeface="Arial"/>
              </a:rPr>
              <a:t>low-</a:t>
            </a:r>
            <a:r>
              <a:rPr lang="en-US" sz="2200" dirty="0">
                <a:solidFill>
                  <a:srgbClr val="0000FF"/>
                </a:solidFill>
                <a:latin typeface="Arial"/>
                <a:cs typeface="Arial"/>
              </a:rPr>
              <a:t>skill polar lows linked to </a:t>
            </a:r>
            <a:r>
              <a:rPr lang="en-US" sz="2200" dirty="0" smtClean="0">
                <a:solidFill>
                  <a:srgbClr val="0000FF"/>
                </a:solidFill>
                <a:latin typeface="Arial"/>
                <a:cs typeface="Arial"/>
              </a:rPr>
              <a:t>TPVs</a:t>
            </a: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Construct Arctic cyclone </a:t>
            </a:r>
            <a:r>
              <a:rPr lang="en-US" sz="2200" dirty="0" smtClean="0">
                <a:solidFill>
                  <a:srgbClr val="0000FF"/>
                </a:solidFill>
                <a:latin typeface="Arial"/>
                <a:cs typeface="Arial"/>
              </a:rPr>
              <a:t>climatology</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Identify low and high Arctic forecast skill </a:t>
            </a:r>
            <a:r>
              <a:rPr lang="en-US" sz="2200" dirty="0" smtClean="0">
                <a:solidFill>
                  <a:srgbClr val="0000FF"/>
                </a:solidFill>
                <a:latin typeface="Arial"/>
                <a:cs typeface="Arial"/>
              </a:rPr>
              <a:t>periods</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Identify Arctic cyclones occurring during low and high Arctic forecast skill periods and compare characteristics of Arctic cyclones between these two </a:t>
            </a:r>
            <a:r>
              <a:rPr lang="en-US" sz="2200" dirty="0" smtClean="0">
                <a:solidFill>
                  <a:srgbClr val="0000FF"/>
                </a:solidFill>
                <a:latin typeface="Arial"/>
                <a:cs typeface="Arial"/>
              </a:rPr>
              <a:t>periods</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Identify low-skill Arctic cyclones occurring during low Arctic forecast skill </a:t>
            </a:r>
            <a:r>
              <a:rPr lang="en-US" sz="2200" dirty="0" smtClean="0">
                <a:solidFill>
                  <a:srgbClr val="0000FF"/>
                </a:solidFill>
                <a:latin typeface="Arial"/>
                <a:cs typeface="Arial"/>
              </a:rPr>
              <a:t>periods</a:t>
            </a:r>
            <a:endParaRPr lang="en-US" sz="2200" dirty="0">
              <a:solidFill>
                <a:srgbClr val="0000FF"/>
              </a:solidFill>
              <a:latin typeface="Arial"/>
              <a:cs typeface="Arial"/>
            </a:endParaRPr>
          </a:p>
          <a:p>
            <a:pPr marL="457200" lvl="1" indent="0">
              <a:buNone/>
            </a:pPr>
            <a:endParaRPr lang="en-US" sz="2200" dirty="0">
              <a:solidFill>
                <a:srgbClr val="0000FF"/>
              </a:solidFill>
              <a:latin typeface="Arial"/>
              <a:cs typeface="Arial"/>
            </a:endParaRPr>
          </a:p>
        </p:txBody>
      </p:sp>
    </p:spTree>
    <p:extLst>
      <p:ext uri="{BB962C8B-B14F-4D97-AF65-F5344CB8AC3E}">
        <p14:creationId xmlns:p14="http://schemas.microsoft.com/office/powerpoint/2010/main" val="3153810759"/>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Timeline</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b="1" dirty="0" smtClean="0">
                <a:latin typeface="Arial"/>
                <a:cs typeface="Arial"/>
              </a:rPr>
              <a:t>Years 2–3:</a:t>
            </a:r>
          </a:p>
          <a:p>
            <a:pPr>
              <a:lnSpc>
                <a:spcPct val="50000"/>
              </a:lnSpc>
            </a:pPr>
            <a:endParaRPr lang="en-US" sz="2400" dirty="0">
              <a:latin typeface="Arial"/>
              <a:cs typeface="Arial"/>
            </a:endParaRPr>
          </a:p>
          <a:p>
            <a:pPr lvl="1"/>
            <a:r>
              <a:rPr lang="en-US" sz="2200" dirty="0">
                <a:solidFill>
                  <a:srgbClr val="0000FF"/>
                </a:solidFill>
                <a:latin typeface="Arial"/>
                <a:cs typeface="Arial"/>
              </a:rPr>
              <a:t>Compare forecast skill of Arctic cyclones linked to TPVs to </a:t>
            </a:r>
            <a:r>
              <a:rPr lang="en-US" sz="2200" dirty="0" smtClean="0">
                <a:solidFill>
                  <a:srgbClr val="0000FF"/>
                </a:solidFill>
                <a:latin typeface="Arial"/>
                <a:cs typeface="Arial"/>
              </a:rPr>
              <a:t>those that are not during </a:t>
            </a:r>
            <a:r>
              <a:rPr lang="en-US" sz="2200" dirty="0">
                <a:solidFill>
                  <a:srgbClr val="0000FF"/>
                </a:solidFill>
                <a:latin typeface="Arial"/>
                <a:cs typeface="Arial"/>
              </a:rPr>
              <a:t>low Arctic forecast skill </a:t>
            </a:r>
            <a:r>
              <a:rPr lang="en-US" sz="2200" dirty="0" smtClean="0">
                <a:solidFill>
                  <a:srgbClr val="0000FF"/>
                </a:solidFill>
                <a:latin typeface="Arial"/>
                <a:cs typeface="Arial"/>
              </a:rPr>
              <a:t>periods</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Use ERA5 to identify factors influencing </a:t>
            </a:r>
            <a:r>
              <a:rPr lang="en-US" sz="2200" dirty="0" smtClean="0">
                <a:solidFill>
                  <a:srgbClr val="0000FF"/>
                </a:solidFill>
                <a:latin typeface="Arial"/>
                <a:cs typeface="Arial"/>
              </a:rPr>
              <a:t>evolution </a:t>
            </a:r>
            <a:r>
              <a:rPr lang="en-US" sz="2200" dirty="0">
                <a:solidFill>
                  <a:srgbClr val="0000FF"/>
                </a:solidFill>
                <a:latin typeface="Arial"/>
                <a:cs typeface="Arial"/>
              </a:rPr>
              <a:t>of </a:t>
            </a:r>
            <a:r>
              <a:rPr lang="en-US" sz="2200" dirty="0" smtClean="0">
                <a:solidFill>
                  <a:srgbClr val="0000FF"/>
                </a:solidFill>
                <a:latin typeface="Arial"/>
                <a:cs typeface="Arial"/>
              </a:rPr>
              <a:t>several illustrative low</a:t>
            </a:r>
            <a:r>
              <a:rPr lang="en-US" sz="2200" dirty="0">
                <a:solidFill>
                  <a:srgbClr val="0000FF"/>
                </a:solidFill>
                <a:latin typeface="Arial"/>
                <a:cs typeface="Arial"/>
              </a:rPr>
              <a:t>-skill polar </a:t>
            </a:r>
            <a:r>
              <a:rPr lang="en-US" sz="2200" dirty="0" smtClean="0">
                <a:solidFill>
                  <a:srgbClr val="0000FF"/>
                </a:solidFill>
                <a:latin typeface="Arial"/>
                <a:cs typeface="Arial"/>
              </a:rPr>
              <a:t>lows and </a:t>
            </a:r>
            <a:r>
              <a:rPr lang="en-US" sz="2200" dirty="0">
                <a:solidFill>
                  <a:srgbClr val="0000FF"/>
                </a:solidFill>
                <a:latin typeface="Arial"/>
                <a:cs typeface="Arial"/>
              </a:rPr>
              <a:t>A</a:t>
            </a:r>
            <a:r>
              <a:rPr lang="en-US" sz="2200" dirty="0" smtClean="0">
                <a:solidFill>
                  <a:srgbClr val="0000FF"/>
                </a:solidFill>
                <a:latin typeface="Arial"/>
                <a:cs typeface="Arial"/>
              </a:rPr>
              <a:t>rctic cyclones </a:t>
            </a:r>
            <a:r>
              <a:rPr lang="en-US" sz="2200" dirty="0">
                <a:solidFill>
                  <a:srgbClr val="0000FF"/>
                </a:solidFill>
                <a:latin typeface="Arial"/>
                <a:cs typeface="Arial"/>
              </a:rPr>
              <a:t>linked to </a:t>
            </a:r>
            <a:r>
              <a:rPr lang="en-US" sz="2200" dirty="0" smtClean="0">
                <a:solidFill>
                  <a:srgbClr val="0000FF"/>
                </a:solidFill>
                <a:latin typeface="Arial"/>
                <a:cs typeface="Arial"/>
              </a:rPr>
              <a:t>TPVs</a:t>
            </a:r>
          </a:p>
          <a:p>
            <a:pPr lvl="1"/>
            <a:endParaRPr lang="en-US" sz="2200" dirty="0">
              <a:solidFill>
                <a:srgbClr val="0000FF"/>
              </a:solidFill>
              <a:latin typeface="Arial"/>
              <a:cs typeface="Arial"/>
            </a:endParaRPr>
          </a:p>
          <a:p>
            <a:pPr lvl="1"/>
            <a:r>
              <a:rPr lang="en-US" sz="2200" dirty="0" smtClean="0">
                <a:solidFill>
                  <a:srgbClr val="0000FF"/>
                </a:solidFill>
                <a:latin typeface="Arial"/>
                <a:cs typeface="Arial"/>
              </a:rPr>
              <a:t>Run MPAS</a:t>
            </a:r>
            <a:r>
              <a:rPr lang="en-US" sz="2200" dirty="0">
                <a:solidFill>
                  <a:srgbClr val="0000FF"/>
                </a:solidFill>
                <a:latin typeface="Arial"/>
                <a:cs typeface="Arial"/>
              </a:rPr>
              <a:t>–DART system on the illustrative low-skill polar </a:t>
            </a:r>
            <a:r>
              <a:rPr lang="en-US" sz="2200" dirty="0" smtClean="0">
                <a:solidFill>
                  <a:srgbClr val="0000FF"/>
                </a:solidFill>
                <a:latin typeface="Arial"/>
                <a:cs typeface="Arial"/>
              </a:rPr>
              <a:t>lows and Arctic cyclones </a:t>
            </a:r>
            <a:r>
              <a:rPr lang="en-US" sz="2200" dirty="0">
                <a:solidFill>
                  <a:srgbClr val="0000FF"/>
                </a:solidFill>
                <a:latin typeface="Arial"/>
                <a:cs typeface="Arial"/>
              </a:rPr>
              <a:t>linked to </a:t>
            </a:r>
            <a:r>
              <a:rPr lang="en-US" sz="2200" dirty="0" smtClean="0">
                <a:solidFill>
                  <a:srgbClr val="0000FF"/>
                </a:solidFill>
                <a:latin typeface="Arial"/>
                <a:cs typeface="Arial"/>
              </a:rPr>
              <a:t>TPVs, </a:t>
            </a:r>
            <a:r>
              <a:rPr lang="en-US" sz="2200" dirty="0">
                <a:solidFill>
                  <a:srgbClr val="0000FF"/>
                </a:solidFill>
                <a:latin typeface="Arial"/>
                <a:cs typeface="Arial"/>
              </a:rPr>
              <a:t>and diagnose factors limiting the forecast skill of these </a:t>
            </a:r>
            <a:r>
              <a:rPr lang="en-US" sz="2200" dirty="0" smtClean="0">
                <a:solidFill>
                  <a:srgbClr val="0000FF"/>
                </a:solidFill>
                <a:latin typeface="Arial"/>
                <a:cs typeface="Arial"/>
              </a:rPr>
              <a:t>features</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Write and defend Ph.D. </a:t>
            </a:r>
            <a:r>
              <a:rPr lang="en-US" sz="2200" dirty="0" smtClean="0">
                <a:solidFill>
                  <a:srgbClr val="0000FF"/>
                </a:solidFill>
                <a:latin typeface="Arial"/>
                <a:cs typeface="Arial"/>
              </a:rPr>
              <a:t>dissertation</a:t>
            </a:r>
            <a:endParaRPr lang="en-US" sz="2200" dirty="0">
              <a:solidFill>
                <a:srgbClr val="0000FF"/>
              </a:solidFill>
              <a:latin typeface="Arial"/>
              <a:cs typeface="Arial"/>
            </a:endParaRPr>
          </a:p>
          <a:p>
            <a:pPr marL="457200" lvl="1" indent="0">
              <a:buNone/>
            </a:pPr>
            <a:endParaRPr lang="en-US" sz="2200" dirty="0">
              <a:solidFill>
                <a:srgbClr val="0000FF"/>
              </a:solidFill>
              <a:latin typeface="Arial"/>
              <a:cs typeface="Arial"/>
            </a:endParaRPr>
          </a:p>
        </p:txBody>
      </p:sp>
    </p:spTree>
    <p:extLst>
      <p:ext uri="{BB962C8B-B14F-4D97-AF65-F5344CB8AC3E}">
        <p14:creationId xmlns:p14="http://schemas.microsoft.com/office/powerpoint/2010/main" val="74881289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6309446"/>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
        <p:nvSpPr>
          <p:cNvPr id="75"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619064"/>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9"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492899"/>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9"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41868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7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34904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873977"/>
            <a:ext cx="8229600" cy="5744133"/>
          </a:xfrm>
        </p:spPr>
        <p:txBody>
          <a:bodyPr>
            <a:normAutofit/>
          </a:bodyPr>
          <a:lstStyle/>
          <a:p>
            <a:r>
              <a:rPr lang="en-US" sz="2400" dirty="0">
                <a:latin typeface="Arial" panose="020B0604020202020204" pitchFamily="34" charset="0"/>
                <a:cs typeface="Arial" panose="020B0604020202020204" pitchFamily="34" charset="0"/>
              </a:rPr>
              <a:t>TPVs are prevalent features in the high </a:t>
            </a:r>
            <a:r>
              <a:rPr lang="en-US" sz="2400" dirty="0" smtClean="0">
                <a:latin typeface="Arial" panose="020B0604020202020204" pitchFamily="34" charset="0"/>
                <a:cs typeface="Arial" panose="020B0604020202020204" pitchFamily="34" charset="0"/>
              </a:rPr>
              <a:t>latitudes (e.g., Hakim and </a:t>
            </a:r>
            <a:r>
              <a:rPr lang="en-US" sz="2400" dirty="0" err="1" smtClean="0">
                <a:latin typeface="Arial" panose="020B0604020202020204" pitchFamily="34" charset="0"/>
                <a:cs typeface="Arial" panose="020B0604020202020204" pitchFamily="34" charset="0"/>
              </a:rPr>
              <a:t>Canavan</a:t>
            </a:r>
            <a:r>
              <a:rPr lang="en-US" sz="2400" dirty="0" smtClean="0">
                <a:latin typeface="Arial" panose="020B0604020202020204" pitchFamily="34" charset="0"/>
                <a:cs typeface="Arial" panose="020B0604020202020204" pitchFamily="34" charset="0"/>
              </a:rPr>
              <a:t> 2005; </a:t>
            </a:r>
            <a:r>
              <a:rPr lang="en-US" sz="2400" dirty="0" err="1" smtClean="0">
                <a:latin typeface="Arial" panose="020B0604020202020204" pitchFamily="34" charset="0"/>
                <a:cs typeface="Arial" panose="020B0604020202020204" pitchFamily="34" charset="0"/>
              </a:rPr>
              <a:t>Cavallo</a:t>
            </a:r>
            <a:r>
              <a:rPr lang="en-US" sz="2400" dirty="0" smtClean="0">
                <a:latin typeface="Arial" panose="020B0604020202020204" pitchFamily="34" charset="0"/>
                <a:cs typeface="Arial" panose="020B0604020202020204" pitchFamily="34" charset="0"/>
              </a:rPr>
              <a:t> and Hakim 2012)</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634491" y="4693984"/>
            <a:ext cx="797186" cy="824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99785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at_stab_900_600_20110211_03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011" y="766510"/>
            <a:ext cx="4551695"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a:cs typeface="Arial"/>
              </a:rPr>
              <a:t>SLP (hPa, blue); 600</a:t>
            </a:r>
            <a:r>
              <a:rPr lang="en-US" sz="1500" dirty="0">
                <a:latin typeface="Arial"/>
                <a:cs typeface="Arial"/>
              </a:rPr>
              <a:t>–400-hPa </a:t>
            </a:r>
            <a:r>
              <a:rPr lang="en-US" sz="1500" b="1" dirty="0" smtClean="0">
                <a:latin typeface="Arial"/>
                <a:cs typeface="Arial"/>
              </a:rPr>
              <a:t>Q</a:t>
            </a:r>
            <a:r>
              <a:rPr lang="en-US" sz="1500" dirty="0" smtClean="0">
                <a:latin typeface="Arial"/>
                <a:cs typeface="Arial"/>
              </a:rPr>
              <a:t> </a:t>
            </a:r>
            <a:r>
              <a:rPr lang="en-US" sz="1500" dirty="0">
                <a:latin typeface="Arial"/>
                <a:cs typeface="Arial"/>
              </a:rPr>
              <a:t>(K m</a:t>
            </a:r>
            <a:r>
              <a:rPr lang="en-US" sz="1500" baseline="30000" dirty="0">
                <a:latin typeface="Arial"/>
                <a:cs typeface="Arial"/>
              </a:rPr>
              <a:t>−1</a:t>
            </a:r>
            <a:r>
              <a:rPr lang="en-US" sz="1500" dirty="0">
                <a:latin typeface="Arial"/>
                <a:cs typeface="Arial"/>
              </a:rPr>
              <a:t> s</a:t>
            </a:r>
            <a:r>
              <a:rPr lang="en-US" sz="1500" baseline="30000" dirty="0">
                <a:latin typeface="Arial"/>
                <a:cs typeface="Arial"/>
              </a:rPr>
              <a:t>−1</a:t>
            </a:r>
            <a:r>
              <a:rPr lang="en-US" sz="1500" dirty="0">
                <a:latin typeface="Arial"/>
                <a:cs typeface="Arial"/>
              </a:rPr>
              <a:t>, vectors</a:t>
            </a:r>
            <a:r>
              <a:rPr lang="en-US" sz="1500" dirty="0" smtClean="0">
                <a:latin typeface="Arial"/>
                <a:cs typeface="Arial"/>
              </a:rPr>
              <a:t>), </a:t>
            </a:r>
            <a:r>
              <a:rPr lang="en-US" sz="1500" b="1" dirty="0" smtClean="0">
                <a:latin typeface="Arial"/>
                <a:cs typeface="Arial"/>
              </a:rPr>
              <a:t>Q</a:t>
            </a:r>
            <a:r>
              <a:rPr lang="en-US" sz="1500" dirty="0" smtClean="0">
                <a:latin typeface="Arial"/>
                <a:cs typeface="Arial"/>
              </a:rPr>
              <a:t> </a:t>
            </a:r>
            <a:r>
              <a:rPr lang="en-US" sz="1500" dirty="0">
                <a:latin typeface="Arial"/>
                <a:cs typeface="Arial"/>
              </a:rPr>
              <a:t>forcing for vertical </a:t>
            </a:r>
            <a:r>
              <a:rPr lang="en-US" sz="1500" dirty="0" smtClean="0">
                <a:latin typeface="Arial"/>
                <a:cs typeface="Arial"/>
              </a:rPr>
              <a:t>motion (</a:t>
            </a:r>
            <a:r>
              <a:rPr lang="en-US" sz="1500" dirty="0">
                <a:latin typeface="Arial"/>
                <a:cs typeface="Arial"/>
              </a:rPr>
              <a:t>10</a:t>
            </a:r>
            <a:r>
              <a:rPr lang="en-US" sz="1500" baseline="30000" dirty="0">
                <a:latin typeface="Arial"/>
                <a:cs typeface="Arial"/>
              </a:rPr>
              <a:t>−17</a:t>
            </a:r>
            <a:r>
              <a:rPr lang="en-US" sz="1500" dirty="0">
                <a:latin typeface="Arial"/>
                <a:cs typeface="Arial"/>
              </a:rPr>
              <a:t> Pa</a:t>
            </a:r>
            <a:r>
              <a:rPr lang="en-US" sz="1500" baseline="30000" dirty="0">
                <a:latin typeface="Arial"/>
                <a:cs typeface="Arial"/>
              </a:rPr>
              <a:t>−1 </a:t>
            </a:r>
            <a:r>
              <a:rPr lang="en-US" sz="1500" dirty="0">
                <a:latin typeface="Arial"/>
                <a:cs typeface="Arial"/>
              </a:rPr>
              <a:t>s</a:t>
            </a:r>
            <a:r>
              <a:rPr lang="en-US" sz="1500" baseline="30000" dirty="0">
                <a:latin typeface="Arial"/>
                <a:cs typeface="Arial"/>
              </a:rPr>
              <a:t>−3</a:t>
            </a:r>
            <a:r>
              <a:rPr lang="en-US" sz="1500" dirty="0">
                <a:latin typeface="Arial"/>
                <a:cs typeface="Arial"/>
              </a:rPr>
              <a:t>, shaded</a:t>
            </a:r>
            <a:r>
              <a:rPr lang="en-US" sz="1500" dirty="0" smtClean="0">
                <a:latin typeface="Arial"/>
                <a:cs typeface="Arial"/>
              </a:rPr>
              <a:t>), </a:t>
            </a:r>
            <a:r>
              <a:rPr lang="en-US" sz="1500" dirty="0" err="1" smtClean="0">
                <a:latin typeface="Arial"/>
                <a:cs typeface="Arial"/>
              </a:rPr>
              <a:t>θ</a:t>
            </a:r>
            <a:r>
              <a:rPr lang="en-US" sz="1500" dirty="0" smtClean="0">
                <a:latin typeface="Arial"/>
                <a:cs typeface="Arial"/>
              </a:rPr>
              <a:t> (°C, red), and geopotential                height (dam, black)</a:t>
            </a:r>
            <a:endParaRPr lang="en-US" sz="1500" dirty="0">
              <a:latin typeface="Arial"/>
              <a:cs typeface="Arial"/>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900–600-hPa static stability [K (100 hPa)</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shaded], SLP (hPa, black), </a:t>
            </a:r>
            <a:r>
              <a:rPr lang="en-US" sz="1600" dirty="0">
                <a:latin typeface="Arial"/>
                <a:cs typeface="Arial"/>
              </a:rPr>
              <a:t>SST (°C, purple), and 20% contour of sea-ice </a:t>
            </a:r>
            <a:r>
              <a:rPr lang="en-US" sz="1600" dirty="0" smtClean="0">
                <a:latin typeface="Arial"/>
                <a:cs typeface="Arial"/>
              </a:rPr>
              <a:t>concentration </a:t>
            </a:r>
            <a:r>
              <a:rPr lang="en-US" sz="1600" dirty="0">
                <a:latin typeface="Arial"/>
                <a:cs typeface="Arial"/>
              </a:rPr>
              <a:t>(thick blue)</a:t>
            </a: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Q_600_400_slp_20110211_0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3" y="768177"/>
            <a:ext cx="4541864" cy="4187952"/>
          </a:xfrm>
          <a:prstGeom prst="rect">
            <a:avLst/>
          </a:prstGeom>
          <a:ln w="9525">
            <a:solidFill>
              <a:schemeClr val="tx1"/>
            </a:solidFill>
          </a:ln>
        </p:spPr>
      </p:pic>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193848" y="5049521"/>
            <a:ext cx="8595360" cy="291048"/>
            <a:chOff x="193848" y="5038381"/>
            <a:chExt cx="8595360" cy="291048"/>
          </a:xfrm>
        </p:grpSpPr>
        <p:sp>
          <p:nvSpPr>
            <p:cNvPr id="86" name="TextBox 85"/>
            <p:cNvSpPr txBox="1"/>
            <p:nvPr/>
          </p:nvSpPr>
          <p:spPr>
            <a:xfrm>
              <a:off x="1960338" y="5175541"/>
              <a:ext cx="300556" cy="138499"/>
            </a:xfrm>
            <a:prstGeom prst="rect">
              <a:avLst/>
            </a:prstGeom>
            <a:noFill/>
          </p:spPr>
          <p:txBody>
            <a:bodyPr wrap="square" lIns="0" tIns="0" rIns="0" bIns="0" rtlCol="0">
              <a:spAutoFit/>
            </a:bodyPr>
            <a:lstStyle/>
            <a:p>
              <a:pPr algn="ctr"/>
              <a:r>
                <a:rPr lang="en-US" sz="900" dirty="0" smtClean="0">
                  <a:latin typeface="Arial"/>
                  <a:cs typeface="Arial"/>
                </a:rPr>
                <a:t>-4</a:t>
              </a:r>
              <a:endParaRPr lang="en-US" sz="900" dirty="0">
                <a:latin typeface="Arial"/>
                <a:cs typeface="Arial"/>
              </a:endParaRPr>
            </a:p>
          </p:txBody>
        </p:sp>
        <p:sp>
          <p:nvSpPr>
            <p:cNvPr id="87" name="TextBox 86"/>
            <p:cNvSpPr txBox="1"/>
            <p:nvPr/>
          </p:nvSpPr>
          <p:spPr>
            <a:xfrm>
              <a:off x="24366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88" name="TextBox 87"/>
            <p:cNvSpPr txBox="1"/>
            <p:nvPr/>
          </p:nvSpPr>
          <p:spPr>
            <a:xfrm>
              <a:off x="2908638"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89" name="TextBox 88"/>
            <p:cNvSpPr txBox="1"/>
            <p:nvPr/>
          </p:nvSpPr>
          <p:spPr>
            <a:xfrm>
              <a:off x="338309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0" name="TextBox 89"/>
            <p:cNvSpPr txBox="1"/>
            <p:nvPr/>
          </p:nvSpPr>
          <p:spPr>
            <a:xfrm>
              <a:off x="3867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1" name="TextBox 90"/>
            <p:cNvSpPr txBox="1"/>
            <p:nvPr/>
          </p:nvSpPr>
          <p:spPr>
            <a:xfrm>
              <a:off x="4338219"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92" name="TextBox 91"/>
            <p:cNvSpPr txBox="1"/>
            <p:nvPr/>
          </p:nvSpPr>
          <p:spPr>
            <a:xfrm>
              <a:off x="4813102"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sp>
          <p:nvSpPr>
            <p:cNvPr id="93" name="TextBox 92"/>
            <p:cNvSpPr txBox="1"/>
            <p:nvPr/>
          </p:nvSpPr>
          <p:spPr>
            <a:xfrm>
              <a:off x="529557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94" name="TextBox 93"/>
            <p:cNvSpPr txBox="1"/>
            <p:nvPr/>
          </p:nvSpPr>
          <p:spPr>
            <a:xfrm>
              <a:off x="577219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2</a:t>
              </a:r>
            </a:p>
          </p:txBody>
        </p:sp>
        <p:sp>
          <p:nvSpPr>
            <p:cNvPr id="95" name="TextBox 94"/>
            <p:cNvSpPr txBox="1"/>
            <p:nvPr/>
          </p:nvSpPr>
          <p:spPr>
            <a:xfrm>
              <a:off x="62484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96" name="TextBox 95"/>
            <p:cNvSpPr txBox="1"/>
            <p:nvPr/>
          </p:nvSpPr>
          <p:spPr>
            <a:xfrm>
              <a:off x="6720283"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97" name="TextBox 96"/>
            <p:cNvSpPr txBox="1"/>
            <p:nvPr/>
          </p:nvSpPr>
          <p:spPr>
            <a:xfrm>
              <a:off x="7199810" y="5175541"/>
              <a:ext cx="300556" cy="153888"/>
            </a:xfrm>
            <a:prstGeom prst="rect">
              <a:avLst/>
            </a:prstGeom>
            <a:noFill/>
          </p:spPr>
          <p:txBody>
            <a:bodyPr wrap="square" lIns="0" tIns="0" rIns="0" bIns="0" rtlCol="0">
              <a:spAutoFit/>
            </a:bodyPr>
            <a:lstStyle/>
            <a:p>
              <a:pPr algn="ctr"/>
              <a:r>
                <a:rPr lang="en-US" sz="1000" dirty="0">
                  <a:latin typeface="Arial"/>
                  <a:cs typeface="Arial"/>
                </a:rPr>
                <a:t>5</a:t>
              </a:r>
            </a:p>
          </p:txBody>
        </p:sp>
        <p:sp>
          <p:nvSpPr>
            <p:cNvPr id="98" name="TextBox 97"/>
            <p:cNvSpPr txBox="1"/>
            <p:nvPr/>
          </p:nvSpPr>
          <p:spPr>
            <a:xfrm>
              <a:off x="7676631" y="5175541"/>
              <a:ext cx="300556" cy="153888"/>
            </a:xfrm>
            <a:prstGeom prst="rect">
              <a:avLst/>
            </a:prstGeom>
            <a:noFill/>
          </p:spPr>
          <p:txBody>
            <a:bodyPr wrap="square" lIns="0" tIns="0" rIns="0" bIns="0" rtlCol="0">
              <a:spAutoFit/>
            </a:bodyPr>
            <a:lstStyle/>
            <a:p>
              <a:pPr algn="ctr"/>
              <a:r>
                <a:rPr lang="en-US" sz="1000" dirty="0">
                  <a:latin typeface="Arial"/>
                  <a:cs typeface="Arial"/>
                </a:rPr>
                <a:t>7</a:t>
              </a:r>
              <a:r>
                <a:rPr lang="en-US" sz="1000" dirty="0" smtClean="0">
                  <a:latin typeface="Arial"/>
                  <a:cs typeface="Arial"/>
                </a:rPr>
                <a:t>.5</a:t>
              </a:r>
              <a:endParaRPr lang="en-US" sz="900" dirty="0">
                <a:latin typeface="Arial"/>
                <a:cs typeface="Arial"/>
              </a:endParaRPr>
            </a:p>
          </p:txBody>
        </p:sp>
        <p:sp>
          <p:nvSpPr>
            <p:cNvPr id="99" name="TextBox 98"/>
            <p:cNvSpPr txBox="1"/>
            <p:nvPr/>
          </p:nvSpPr>
          <p:spPr>
            <a:xfrm>
              <a:off x="8152594"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sp>
          <p:nvSpPr>
            <p:cNvPr id="105" name="TextBox 104"/>
            <p:cNvSpPr txBox="1"/>
            <p:nvPr/>
          </p:nvSpPr>
          <p:spPr>
            <a:xfrm>
              <a:off x="1484145"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106" name="TextBox 105"/>
            <p:cNvSpPr txBox="1"/>
            <p:nvPr/>
          </p:nvSpPr>
          <p:spPr>
            <a:xfrm>
              <a:off x="100185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-7.5</a:t>
              </a:r>
              <a:endParaRPr lang="en-US" sz="1000" dirty="0">
                <a:latin typeface="Arial"/>
                <a:cs typeface="Arial"/>
              </a:endParaRPr>
            </a:p>
          </p:txBody>
        </p:sp>
        <p:sp>
          <p:nvSpPr>
            <p:cNvPr id="107" name="TextBox 106"/>
            <p:cNvSpPr txBox="1"/>
            <p:nvPr/>
          </p:nvSpPr>
          <p:spPr>
            <a:xfrm>
              <a:off x="530167" y="5175541"/>
              <a:ext cx="300556" cy="153888"/>
            </a:xfrm>
            <a:prstGeom prst="rect">
              <a:avLst/>
            </a:prstGeom>
            <a:noFill/>
          </p:spPr>
          <p:txBody>
            <a:bodyPr wrap="square" lIns="0" tIns="0" rIns="0" bIns="0" rtlCol="0">
              <a:spAutoFit/>
            </a:bodyPr>
            <a:lstStyle/>
            <a:p>
              <a:pPr algn="ctr"/>
              <a:r>
                <a:rPr lang="en-US" sz="1000" dirty="0" smtClean="0">
                  <a:latin typeface="Arial"/>
                  <a:cs typeface="Arial"/>
                </a:rPr>
                <a:t>-10</a:t>
              </a:r>
              <a:endParaRPr lang="en-US" sz="1000" dirty="0">
                <a:latin typeface="Arial"/>
                <a:cs typeface="Arial"/>
              </a:endParaRPr>
            </a:p>
          </p:txBody>
        </p:sp>
        <p:pic>
          <p:nvPicPr>
            <p:cNvPr id="8" name="Picture 7" descr="Q_800_600_slp_20110211_0400.png"/>
            <p:cNvPicPr>
              <a:picLocks/>
            </p:cNvPicPr>
            <p:nvPr/>
          </p:nvPicPr>
          <p:blipFill rotWithShape="1">
            <a:blip r:embed="rId5">
              <a:extLst>
                <a:ext uri="{28A0092B-C50C-407E-A947-70E740481C1C}">
                  <a14:useLocalDpi xmlns:a14="http://schemas.microsoft.com/office/drawing/2010/main" val="0"/>
                </a:ext>
              </a:extLst>
            </a:blip>
            <a:srcRect l="465" t="94509" r="463" b="2524"/>
            <a:stretch/>
          </p:blipFill>
          <p:spPr>
            <a:xfrm>
              <a:off x="193848" y="5038381"/>
              <a:ext cx="8595360" cy="137160"/>
            </a:xfrm>
            <a:prstGeom prst="rect">
              <a:avLst/>
            </a:prstGeom>
          </p:spPr>
        </p:pic>
      </p:grpSp>
      <p:grpSp>
        <p:nvGrpSpPr>
          <p:cNvPr id="11" name="Group 10"/>
          <p:cNvGrpSpPr/>
          <p:nvPr/>
        </p:nvGrpSpPr>
        <p:grpSpPr>
          <a:xfrm>
            <a:off x="193848" y="5429181"/>
            <a:ext cx="8595360" cy="287872"/>
            <a:chOff x="193848" y="5429181"/>
            <a:chExt cx="8595360" cy="287872"/>
          </a:xfrm>
        </p:grpSpPr>
        <p:pic>
          <p:nvPicPr>
            <p:cNvPr id="9" name="Picture 8" descr="stat_stab_900_600_20110211_0600.png"/>
            <p:cNvPicPr>
              <a:picLocks/>
            </p:cNvPicPr>
            <p:nvPr/>
          </p:nvPicPr>
          <p:blipFill rotWithShape="1">
            <a:blip r:embed="rId6">
              <a:extLst>
                <a:ext uri="{28A0092B-C50C-407E-A947-70E740481C1C}">
                  <a14:useLocalDpi xmlns:a14="http://schemas.microsoft.com/office/drawing/2010/main" val="0"/>
                </a:ext>
              </a:extLst>
            </a:blip>
            <a:srcRect l="555" t="94677" r="602" b="2453"/>
            <a:stretch/>
          </p:blipFill>
          <p:spPr>
            <a:xfrm>
              <a:off x="193848" y="5429181"/>
              <a:ext cx="8595360" cy="137160"/>
            </a:xfrm>
            <a:prstGeom prst="rect">
              <a:avLst/>
            </a:prstGeom>
          </p:spPr>
        </p:pic>
        <p:sp>
          <p:nvSpPr>
            <p:cNvPr id="67" name="TextBox 66"/>
            <p:cNvSpPr txBox="1"/>
            <p:nvPr/>
          </p:nvSpPr>
          <p:spPr>
            <a:xfrm>
              <a:off x="269595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a:t>
              </a:r>
              <a:endParaRPr lang="en-US" sz="1000" dirty="0">
                <a:latin typeface="Arial"/>
                <a:cs typeface="Arial"/>
              </a:endParaRPr>
            </a:p>
          </p:txBody>
        </p:sp>
        <p:sp>
          <p:nvSpPr>
            <p:cNvPr id="68" name="TextBox 67"/>
            <p:cNvSpPr txBox="1"/>
            <p:nvPr/>
          </p:nvSpPr>
          <p:spPr>
            <a:xfrm>
              <a:off x="335452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2.5</a:t>
              </a:r>
              <a:endParaRPr lang="en-US" sz="1000" dirty="0">
                <a:latin typeface="Arial"/>
                <a:cs typeface="Arial"/>
              </a:endParaRPr>
            </a:p>
          </p:txBody>
        </p:sp>
        <p:sp>
          <p:nvSpPr>
            <p:cNvPr id="69" name="TextBox 68"/>
            <p:cNvSpPr txBox="1"/>
            <p:nvPr/>
          </p:nvSpPr>
          <p:spPr>
            <a:xfrm>
              <a:off x="401137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a:t>
              </a:r>
              <a:endParaRPr lang="en-US" sz="1000" dirty="0">
                <a:latin typeface="Arial"/>
                <a:cs typeface="Arial"/>
              </a:endParaRPr>
            </a:p>
          </p:txBody>
        </p:sp>
        <p:sp>
          <p:nvSpPr>
            <p:cNvPr id="70" name="TextBox 69"/>
            <p:cNvSpPr txBox="1"/>
            <p:nvPr/>
          </p:nvSpPr>
          <p:spPr>
            <a:xfrm>
              <a:off x="467234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3.5</a:t>
              </a:r>
              <a:endParaRPr lang="en-US" sz="1000" dirty="0">
                <a:latin typeface="Arial"/>
                <a:cs typeface="Arial"/>
              </a:endParaRPr>
            </a:p>
          </p:txBody>
        </p:sp>
        <p:sp>
          <p:nvSpPr>
            <p:cNvPr id="71" name="TextBox 70"/>
            <p:cNvSpPr txBox="1"/>
            <p:nvPr/>
          </p:nvSpPr>
          <p:spPr>
            <a:xfrm>
              <a:off x="5334352"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a:t>
              </a:r>
              <a:endParaRPr lang="en-US" sz="1000" dirty="0">
                <a:latin typeface="Arial"/>
                <a:cs typeface="Arial"/>
              </a:endParaRPr>
            </a:p>
          </p:txBody>
        </p:sp>
        <p:sp>
          <p:nvSpPr>
            <p:cNvPr id="72" name="TextBox 71"/>
            <p:cNvSpPr txBox="1"/>
            <p:nvPr/>
          </p:nvSpPr>
          <p:spPr>
            <a:xfrm>
              <a:off x="5992288"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5</a:t>
              </a:r>
              <a:endParaRPr lang="en-US" sz="1000" dirty="0">
                <a:latin typeface="Arial"/>
                <a:cs typeface="Arial"/>
              </a:endParaRPr>
            </a:p>
          </p:txBody>
        </p:sp>
        <p:sp>
          <p:nvSpPr>
            <p:cNvPr id="73" name="TextBox 72"/>
            <p:cNvSpPr txBox="1"/>
            <p:nvPr/>
          </p:nvSpPr>
          <p:spPr>
            <a:xfrm>
              <a:off x="6651673"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6</a:t>
              </a:r>
              <a:endParaRPr lang="en-US" sz="1000" dirty="0">
                <a:latin typeface="Arial"/>
                <a:cs typeface="Arial"/>
              </a:endParaRPr>
            </a:p>
          </p:txBody>
        </p:sp>
        <p:sp>
          <p:nvSpPr>
            <p:cNvPr id="74" name="TextBox 73"/>
            <p:cNvSpPr txBox="1"/>
            <p:nvPr/>
          </p:nvSpPr>
          <p:spPr>
            <a:xfrm>
              <a:off x="7311755"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7</a:t>
              </a:r>
              <a:endParaRPr lang="en-US" sz="1000" dirty="0">
                <a:latin typeface="Arial"/>
                <a:cs typeface="Arial"/>
              </a:endParaRPr>
            </a:p>
          </p:txBody>
        </p:sp>
        <p:sp>
          <p:nvSpPr>
            <p:cNvPr id="83" name="TextBox 82"/>
            <p:cNvSpPr txBox="1"/>
            <p:nvPr/>
          </p:nvSpPr>
          <p:spPr>
            <a:xfrm>
              <a:off x="7977187" y="5563165"/>
              <a:ext cx="300556" cy="153888"/>
            </a:xfrm>
            <a:prstGeom prst="rect">
              <a:avLst/>
            </a:prstGeom>
            <a:noFill/>
          </p:spPr>
          <p:txBody>
            <a:bodyPr wrap="square" lIns="0" tIns="0" rIns="0" bIns="0" rtlCol="0">
              <a:spAutoFit/>
            </a:bodyPr>
            <a:lstStyle/>
            <a:p>
              <a:pPr algn="ctr"/>
              <a:r>
                <a:rPr lang="en-US" sz="1000" dirty="0" smtClean="0">
                  <a:latin typeface="Arial"/>
                  <a:cs typeface="Arial"/>
                </a:rPr>
                <a:t>8</a:t>
              </a:r>
            </a:p>
          </p:txBody>
        </p:sp>
        <p:sp>
          <p:nvSpPr>
            <p:cNvPr id="109" name="TextBox 108"/>
            <p:cNvSpPr txBox="1"/>
            <p:nvPr/>
          </p:nvSpPr>
          <p:spPr>
            <a:xfrm>
              <a:off x="203097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1.5</a:t>
              </a:r>
              <a:endParaRPr lang="en-US" sz="1000" dirty="0">
                <a:latin typeface="Arial"/>
                <a:cs typeface="Arial"/>
              </a:endParaRPr>
            </a:p>
          </p:txBody>
        </p:sp>
        <p:sp>
          <p:nvSpPr>
            <p:cNvPr id="110" name="TextBox 109"/>
            <p:cNvSpPr txBox="1"/>
            <p:nvPr/>
          </p:nvSpPr>
          <p:spPr>
            <a:xfrm>
              <a:off x="1373389"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a:t>
              </a:r>
              <a:endParaRPr lang="en-US" sz="1000" dirty="0">
                <a:latin typeface="Arial"/>
                <a:cs typeface="Arial"/>
              </a:endParaRPr>
            </a:p>
          </p:txBody>
        </p:sp>
        <p:sp>
          <p:nvSpPr>
            <p:cNvPr id="111" name="TextBox 110"/>
            <p:cNvSpPr txBox="1"/>
            <p:nvPr/>
          </p:nvSpPr>
          <p:spPr>
            <a:xfrm>
              <a:off x="710826"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0.5</a:t>
              </a:r>
              <a:endParaRPr lang="en-US" sz="1000" dirty="0">
                <a:latin typeface="Arial"/>
                <a:cs typeface="Arial"/>
              </a:endParaRPr>
            </a:p>
          </p:txBody>
        </p:sp>
      </p:grpSp>
      <p:sp>
        <p:nvSpPr>
          <p:cNvPr id="112" name="Rectangle 111"/>
          <p:cNvSpPr/>
          <p:nvPr/>
        </p:nvSpPr>
        <p:spPr>
          <a:xfrm>
            <a:off x="1752229"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3" name="Rectangle 112"/>
          <p:cNvSpPr/>
          <p:nvPr/>
        </p:nvSpPr>
        <p:spPr>
          <a:xfrm>
            <a:off x="6328285" y="2284773"/>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59"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313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cst_latent_heat_flux_20110211_0300.png"/>
          <p:cNvPicPr>
            <a:picLocks noChangeAspect="1"/>
          </p:cNvPicPr>
          <p:nvPr/>
        </p:nvPicPr>
        <p:blipFill rotWithShape="1">
          <a:blip r:embed="rId3">
            <a:extLst>
              <a:ext uri="{28A0092B-C50C-407E-A947-70E740481C1C}">
                <a14:useLocalDpi xmlns:a14="http://schemas.microsoft.com/office/drawing/2010/main" val="0"/>
              </a:ext>
            </a:extLst>
          </a:blip>
          <a:srcRect b="8043"/>
          <a:stretch/>
        </p:blipFill>
        <p:spPr>
          <a:xfrm>
            <a:off x="4578836" y="766510"/>
            <a:ext cx="4554216" cy="4187952"/>
          </a:xfrm>
          <a:prstGeom prst="rect">
            <a:avLst/>
          </a:prstGeom>
          <a:ln w="9525">
            <a:solidFill>
              <a:schemeClr val="tx1"/>
            </a:solidFill>
          </a:ln>
        </p:spPr>
      </p:pic>
      <p:pic>
        <p:nvPicPr>
          <p:cNvPr id="5" name="Picture 4" descr="fcst_sens_heat_flux_20110211_0300.png"/>
          <p:cNvPicPr>
            <a:picLocks noChangeAspect="1"/>
          </p:cNvPicPr>
          <p:nvPr/>
        </p:nvPicPr>
        <p:blipFill rotWithShape="1">
          <a:blip r:embed="rId4">
            <a:extLst>
              <a:ext uri="{28A0092B-C50C-407E-A947-70E740481C1C}">
                <a14:useLocalDpi xmlns:a14="http://schemas.microsoft.com/office/drawing/2010/main" val="0"/>
              </a:ext>
            </a:extLst>
          </a:blip>
          <a:srcRect b="8043"/>
          <a:stretch/>
        </p:blipFill>
        <p:spPr>
          <a:xfrm>
            <a:off x="9715" y="766510"/>
            <a:ext cx="4554216" cy="4187952"/>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41577" y="5790071"/>
            <a:ext cx="4669361" cy="956727"/>
          </a:xfrm>
        </p:spPr>
        <p:txBody>
          <a:bodyPr anchor="ctr">
            <a:noAutofit/>
          </a:bodyPr>
          <a:lstStyle/>
          <a:p>
            <a:pPr marL="0" indent="0" algn="ctr">
              <a:lnSpc>
                <a:spcPct val="90000"/>
              </a:lnSpc>
              <a:buNone/>
            </a:pPr>
            <a:r>
              <a:rPr lang="en-US" sz="1500" dirty="0" smtClean="0">
                <a:latin typeface="Arial" panose="020B0604020202020204" pitchFamily="34" charset="0"/>
                <a:cs typeface="Arial" panose="020B0604020202020204" pitchFamily="34" charset="0"/>
              </a:rPr>
              <a:t>Sensible </a:t>
            </a:r>
            <a:r>
              <a:rPr lang="en-US" sz="1500" dirty="0">
                <a:latin typeface="Arial" panose="020B0604020202020204" pitchFamily="34" charset="0"/>
                <a:cs typeface="Arial" panose="020B0604020202020204" pitchFamily="34" charset="0"/>
              </a:rPr>
              <a:t>heat flux [W m</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shaded], </a:t>
            </a:r>
          </a:p>
          <a:p>
            <a:pPr marL="0" indent="0" algn="ctr">
              <a:lnSpc>
                <a:spcPct val="90000"/>
              </a:lnSpc>
              <a:buNone/>
            </a:pPr>
            <a:r>
              <a:rPr lang="en-US" sz="1500" dirty="0">
                <a:latin typeface="Arial" panose="020B0604020202020204" pitchFamily="34" charset="0"/>
                <a:cs typeface="Arial" panose="020B0604020202020204" pitchFamily="34" charset="0"/>
              </a:rPr>
              <a:t>SLP (hPa, black</a:t>
            </a:r>
            <a:r>
              <a:rPr lang="en-US" sz="1500" dirty="0" smtClean="0">
                <a:latin typeface="Arial" panose="020B0604020202020204" pitchFamily="34" charset="0"/>
                <a:cs typeface="Arial" panose="020B0604020202020204" pitchFamily="34" charset="0"/>
              </a:rPr>
              <a:t>), and </a:t>
            </a:r>
            <a:r>
              <a:rPr lang="en-US" sz="1500" dirty="0">
                <a:latin typeface="Arial" panose="020B0604020202020204" pitchFamily="34" charset="0"/>
                <a:cs typeface="Arial" panose="020B0604020202020204" pitchFamily="34" charset="0"/>
              </a:rPr>
              <a:t>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panose="020B0604020202020204" pitchFamily="34" charset="0"/>
                <a:cs typeface="Arial" panose="020B0604020202020204" pitchFamily="34" charset="0"/>
              </a:rPr>
              <a:t>Latent heat flux [W m</a:t>
            </a:r>
            <a:r>
              <a:rPr lang="en-US" sz="1500" baseline="30000" dirty="0" smtClean="0">
                <a:latin typeface="Arial" panose="020B0604020202020204" pitchFamily="34" charset="0"/>
                <a:cs typeface="Arial" panose="020B0604020202020204" pitchFamily="34" charset="0"/>
              </a:rPr>
              <a:t>−</a:t>
            </a:r>
            <a:r>
              <a:rPr lang="en-US" sz="1500" baseline="30000" dirty="0">
                <a:latin typeface="Arial" panose="020B0604020202020204" pitchFamily="34" charset="0"/>
                <a:cs typeface="Arial" panose="020B0604020202020204" pitchFamily="34" charset="0"/>
              </a:rPr>
              <a:t>2</a:t>
            </a:r>
            <a:r>
              <a:rPr lang="en-US" sz="1500" dirty="0" smtClean="0">
                <a:latin typeface="Arial" panose="020B0604020202020204" pitchFamily="34" charset="0"/>
                <a:cs typeface="Arial" panose="020B0604020202020204" pitchFamily="34" charset="0"/>
              </a:rPr>
              <a:t>, shaded], </a:t>
            </a:r>
          </a:p>
          <a:p>
            <a:pPr marL="0" indent="0" algn="ctr">
              <a:lnSpc>
                <a:spcPct val="90000"/>
              </a:lnSpc>
              <a:buNone/>
            </a:pPr>
            <a:r>
              <a:rPr lang="en-US" sz="1500" dirty="0" smtClean="0">
                <a:latin typeface="Arial" panose="020B0604020202020204" pitchFamily="34" charset="0"/>
                <a:cs typeface="Arial" panose="020B0604020202020204" pitchFamily="34" charset="0"/>
              </a:rPr>
              <a:t>SLP (hPa, black), </a:t>
            </a:r>
            <a:r>
              <a:rPr lang="en-US" sz="1500" dirty="0">
                <a:latin typeface="Arial" panose="020B0604020202020204" pitchFamily="34" charset="0"/>
                <a:cs typeface="Arial" panose="020B0604020202020204" pitchFamily="34" charset="0"/>
              </a:rPr>
              <a:t>and 10-m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r>
              <a:rPr lang="en-US" sz="1500" dirty="0" smtClean="0">
                <a:latin typeface="Arial" panose="020B0604020202020204" pitchFamily="34" charset="0"/>
                <a:cs typeface="Arial" panose="020B0604020202020204" pitchFamily="34" charset="0"/>
              </a:rPr>
              <a:t>)</a:t>
            </a:r>
            <a:endParaRPr lang="en-US" sz="1500" baseline="30000" dirty="0">
              <a:latin typeface="Arial" panose="020B0604020202020204" pitchFamily="34" charset="0"/>
              <a:cs typeface="Arial" panose="020B0604020202020204" pitchFamily="34" charset="0"/>
            </a:endParaRPr>
          </a:p>
        </p:txBody>
      </p:sp>
      <p:grpSp>
        <p:nvGrpSpPr>
          <p:cNvPr id="54" name="Group 53"/>
          <p:cNvGrpSpPr/>
          <p:nvPr/>
        </p:nvGrpSpPr>
        <p:grpSpPr>
          <a:xfrm>
            <a:off x="4572836" y="4682574"/>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13843" y="4682991"/>
            <a:ext cx="571548" cy="307777"/>
            <a:chOff x="4583628" y="4484262"/>
            <a:chExt cx="571548" cy="307777"/>
          </a:xfrm>
        </p:grpSpPr>
        <p:sp>
          <p:nvSpPr>
            <p:cNvPr id="64" name="Rectangle 63"/>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6" name="Oval 65"/>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6049" y="5261770"/>
            <a:ext cx="8595360" cy="290756"/>
            <a:chOff x="236049" y="5426005"/>
            <a:chExt cx="8595360" cy="290756"/>
          </a:xfrm>
        </p:grpSpPr>
        <p:sp>
          <p:nvSpPr>
            <p:cNvPr id="67" name="TextBox 66"/>
            <p:cNvSpPr txBox="1"/>
            <p:nvPr/>
          </p:nvSpPr>
          <p:spPr>
            <a:xfrm>
              <a:off x="20221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endParaRPr lang="en-US" sz="1000" dirty="0">
                <a:latin typeface="Arial"/>
                <a:cs typeface="Arial"/>
              </a:endParaRPr>
            </a:p>
          </p:txBody>
        </p:sp>
        <p:sp>
          <p:nvSpPr>
            <p:cNvPr id="68" name="TextBox 67"/>
            <p:cNvSpPr txBox="1"/>
            <p:nvPr/>
          </p:nvSpPr>
          <p:spPr>
            <a:xfrm>
              <a:off x="2500800"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-80</a:t>
              </a:r>
              <a:endParaRPr lang="en-US" sz="1000" dirty="0">
                <a:latin typeface="Arial"/>
                <a:cs typeface="Arial"/>
              </a:endParaRPr>
            </a:p>
          </p:txBody>
        </p:sp>
        <p:sp>
          <p:nvSpPr>
            <p:cNvPr id="69" name="TextBox 68"/>
            <p:cNvSpPr txBox="1"/>
            <p:nvPr/>
          </p:nvSpPr>
          <p:spPr>
            <a:xfrm>
              <a:off x="2970678"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endParaRPr lang="en-US" sz="1000" dirty="0">
                <a:latin typeface="Arial"/>
                <a:cs typeface="Arial"/>
              </a:endParaRPr>
            </a:p>
          </p:txBody>
        </p:sp>
        <p:sp>
          <p:nvSpPr>
            <p:cNvPr id="70" name="TextBox 69"/>
            <p:cNvSpPr txBox="1"/>
            <p:nvPr/>
          </p:nvSpPr>
          <p:spPr>
            <a:xfrm>
              <a:off x="343954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71" name="TextBox 70"/>
            <p:cNvSpPr txBox="1"/>
            <p:nvPr/>
          </p:nvSpPr>
          <p:spPr>
            <a:xfrm>
              <a:off x="392036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2" name="TextBox 71"/>
            <p:cNvSpPr txBox="1"/>
            <p:nvPr/>
          </p:nvSpPr>
          <p:spPr>
            <a:xfrm>
              <a:off x="4390507"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0</a:t>
              </a:r>
              <a:endParaRPr lang="en-US" sz="1000" dirty="0">
                <a:latin typeface="Arial"/>
                <a:cs typeface="Arial"/>
              </a:endParaRPr>
            </a:p>
          </p:txBody>
        </p:sp>
        <p:sp>
          <p:nvSpPr>
            <p:cNvPr id="73" name="TextBox 72"/>
            <p:cNvSpPr txBox="1"/>
            <p:nvPr/>
          </p:nvSpPr>
          <p:spPr>
            <a:xfrm>
              <a:off x="4866614"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20</a:t>
              </a:r>
              <a:endParaRPr lang="en-US" sz="1000" dirty="0">
                <a:latin typeface="Arial"/>
                <a:cs typeface="Arial"/>
              </a:endParaRPr>
            </a:p>
          </p:txBody>
        </p:sp>
        <p:sp>
          <p:nvSpPr>
            <p:cNvPr id="74" name="TextBox 73"/>
            <p:cNvSpPr txBox="1"/>
            <p:nvPr/>
          </p:nvSpPr>
          <p:spPr>
            <a:xfrm>
              <a:off x="534143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40</a:t>
              </a:r>
              <a:endParaRPr lang="en-US" sz="1000" dirty="0">
                <a:latin typeface="Arial"/>
                <a:cs typeface="Arial"/>
              </a:endParaRPr>
            </a:p>
          </p:txBody>
        </p:sp>
        <p:sp>
          <p:nvSpPr>
            <p:cNvPr id="83" name="TextBox 82"/>
            <p:cNvSpPr txBox="1"/>
            <p:nvPr/>
          </p:nvSpPr>
          <p:spPr>
            <a:xfrm>
              <a:off x="5818055"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60</a:t>
              </a:r>
            </a:p>
          </p:txBody>
        </p:sp>
        <p:sp>
          <p:nvSpPr>
            <p:cNvPr id="109" name="TextBox 108"/>
            <p:cNvSpPr txBox="1"/>
            <p:nvPr/>
          </p:nvSpPr>
          <p:spPr>
            <a:xfrm>
              <a:off x="1541975"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endParaRPr lang="en-US" sz="1000" dirty="0">
                <a:latin typeface="Arial"/>
                <a:cs typeface="Arial"/>
              </a:endParaRPr>
            </a:p>
          </p:txBody>
        </p:sp>
        <p:sp>
          <p:nvSpPr>
            <p:cNvPr id="110" name="TextBox 109"/>
            <p:cNvSpPr txBox="1"/>
            <p:nvPr/>
          </p:nvSpPr>
          <p:spPr>
            <a:xfrm>
              <a:off x="1072833" y="5560289"/>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endParaRPr lang="en-US" sz="1000" dirty="0">
                <a:latin typeface="Arial"/>
                <a:cs typeface="Arial"/>
              </a:endParaRPr>
            </a:p>
          </p:txBody>
        </p:sp>
        <p:sp>
          <p:nvSpPr>
            <p:cNvPr id="111" name="TextBox 110"/>
            <p:cNvSpPr txBox="1"/>
            <p:nvPr/>
          </p:nvSpPr>
          <p:spPr>
            <a:xfrm>
              <a:off x="592447"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endParaRPr lang="en-US" sz="1000" dirty="0">
                <a:latin typeface="Arial"/>
                <a:cs typeface="Arial"/>
              </a:endParaRPr>
            </a:p>
          </p:txBody>
        </p:sp>
        <p:pic>
          <p:nvPicPr>
            <p:cNvPr id="2" name="Picture 1" descr="fcst_latent_heat_flux_20110201_1800.png"/>
            <p:cNvPicPr>
              <a:picLocks/>
            </p:cNvPicPr>
            <p:nvPr/>
          </p:nvPicPr>
          <p:blipFill rotWithShape="1">
            <a:blip r:embed="rId5">
              <a:extLst>
                <a:ext uri="{28A0092B-C50C-407E-A947-70E740481C1C}">
                  <a14:useLocalDpi xmlns:a14="http://schemas.microsoft.com/office/drawing/2010/main" val="0"/>
                </a:ext>
              </a:extLst>
            </a:blip>
            <a:srcRect l="218" t="94754" r="458" b="2363"/>
            <a:stretch/>
          </p:blipFill>
          <p:spPr>
            <a:xfrm>
              <a:off x="236049" y="5426005"/>
              <a:ext cx="8595360" cy="137160"/>
            </a:xfrm>
            <a:prstGeom prst="rect">
              <a:avLst/>
            </a:prstGeom>
          </p:spPr>
        </p:pic>
        <p:sp>
          <p:nvSpPr>
            <p:cNvPr id="59" name="TextBox 58"/>
            <p:cNvSpPr txBox="1"/>
            <p:nvPr/>
          </p:nvSpPr>
          <p:spPr>
            <a:xfrm>
              <a:off x="6290781" y="5562873"/>
              <a:ext cx="300556" cy="153888"/>
            </a:xfrm>
            <a:prstGeom prst="rect">
              <a:avLst/>
            </a:prstGeom>
            <a:noFill/>
          </p:spPr>
          <p:txBody>
            <a:bodyPr wrap="square" lIns="0" tIns="0" rIns="0" bIns="0" rtlCol="0">
              <a:spAutoFit/>
            </a:bodyPr>
            <a:lstStyle/>
            <a:p>
              <a:pPr algn="ctr"/>
              <a:r>
                <a:rPr lang="en-US" sz="1000" dirty="0">
                  <a:latin typeface="Arial"/>
                  <a:cs typeface="Arial"/>
                </a:rPr>
                <a:t>8</a:t>
              </a:r>
              <a:r>
                <a:rPr lang="en-US" sz="1000" dirty="0" smtClean="0">
                  <a:latin typeface="Arial"/>
                  <a:cs typeface="Arial"/>
                </a:rPr>
                <a:t>0</a:t>
              </a:r>
            </a:p>
          </p:txBody>
        </p:sp>
        <p:sp>
          <p:nvSpPr>
            <p:cNvPr id="60" name="TextBox 59"/>
            <p:cNvSpPr txBox="1"/>
            <p:nvPr/>
          </p:nvSpPr>
          <p:spPr>
            <a:xfrm>
              <a:off x="67661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100</a:t>
              </a:r>
            </a:p>
          </p:txBody>
        </p:sp>
        <p:sp>
          <p:nvSpPr>
            <p:cNvPr id="61" name="TextBox 60"/>
            <p:cNvSpPr txBox="1"/>
            <p:nvPr/>
          </p:nvSpPr>
          <p:spPr>
            <a:xfrm>
              <a:off x="7243799" y="5561025"/>
              <a:ext cx="300556" cy="153888"/>
            </a:xfrm>
            <a:prstGeom prst="rect">
              <a:avLst/>
            </a:prstGeom>
            <a:noFill/>
          </p:spPr>
          <p:txBody>
            <a:bodyPr wrap="square" lIns="0" tIns="0" rIns="0" bIns="0" rtlCol="0">
              <a:spAutoFit/>
            </a:bodyPr>
            <a:lstStyle/>
            <a:p>
              <a:pPr algn="ctr"/>
              <a:r>
                <a:rPr lang="en-US" sz="1000" dirty="0" smtClean="0">
                  <a:latin typeface="Arial"/>
                  <a:cs typeface="Arial"/>
                </a:rPr>
                <a:t>120</a:t>
              </a:r>
            </a:p>
          </p:txBody>
        </p:sp>
        <p:sp>
          <p:nvSpPr>
            <p:cNvPr id="62" name="TextBox 61"/>
            <p:cNvSpPr txBox="1"/>
            <p:nvPr/>
          </p:nvSpPr>
          <p:spPr>
            <a:xfrm>
              <a:off x="7710867" y="5559537"/>
              <a:ext cx="300556" cy="153888"/>
            </a:xfrm>
            <a:prstGeom prst="rect">
              <a:avLst/>
            </a:prstGeom>
            <a:noFill/>
          </p:spPr>
          <p:txBody>
            <a:bodyPr wrap="square" lIns="0" tIns="0" rIns="0" bIns="0" rtlCol="0">
              <a:spAutoFit/>
            </a:bodyPr>
            <a:lstStyle/>
            <a:p>
              <a:pPr algn="ctr"/>
              <a:r>
                <a:rPr lang="en-US" sz="1000" dirty="0" smtClean="0">
                  <a:latin typeface="Arial"/>
                  <a:cs typeface="Arial"/>
                </a:rPr>
                <a:t>140</a:t>
              </a:r>
            </a:p>
          </p:txBody>
        </p:sp>
        <p:sp>
          <p:nvSpPr>
            <p:cNvPr id="75" name="TextBox 74"/>
            <p:cNvSpPr txBox="1"/>
            <p:nvPr/>
          </p:nvSpPr>
          <p:spPr>
            <a:xfrm>
              <a:off x="8192047" y="5560202"/>
              <a:ext cx="300556" cy="153888"/>
            </a:xfrm>
            <a:prstGeom prst="rect">
              <a:avLst/>
            </a:prstGeom>
            <a:noFill/>
          </p:spPr>
          <p:txBody>
            <a:bodyPr wrap="square" lIns="0" tIns="0" rIns="0" bIns="0" rtlCol="0">
              <a:spAutoFit/>
            </a:bodyPr>
            <a:lstStyle/>
            <a:p>
              <a:pPr algn="ctr"/>
              <a:r>
                <a:rPr lang="en-US" sz="1000" dirty="0" smtClean="0">
                  <a:latin typeface="Arial"/>
                  <a:cs typeface="Arial"/>
                </a:rPr>
                <a:t>160</a:t>
              </a:r>
            </a:p>
          </p:txBody>
        </p:sp>
      </p:grpSp>
      <p:sp>
        <p:nvSpPr>
          <p:cNvPr id="40"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080494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T_theta_crossline_66N34.5E_78N34.5E_20110211_0300.png"/>
          <p:cNvPicPr>
            <a:picLocks noChangeAspect="1"/>
          </p:cNvPicPr>
          <p:nvPr/>
        </p:nvPicPr>
        <p:blipFill rotWithShape="1">
          <a:blip r:embed="rId3">
            <a:extLst>
              <a:ext uri="{28A0092B-C50C-407E-A947-70E740481C1C}">
                <a14:useLocalDpi xmlns:a14="http://schemas.microsoft.com/office/drawing/2010/main" val="0"/>
              </a:ext>
            </a:extLst>
          </a:blip>
          <a:srcRect t="-70" b="14225"/>
          <a:stretch/>
        </p:blipFill>
        <p:spPr>
          <a:xfrm>
            <a:off x="5491652" y="837160"/>
            <a:ext cx="2633472" cy="2280425"/>
          </a:xfrm>
          <a:prstGeom prst="rect">
            <a:avLst/>
          </a:prstGeom>
          <a:ln w="3175">
            <a:solidFill>
              <a:schemeClr val="tx1"/>
            </a:solidFill>
          </a:ln>
        </p:spPr>
      </p:pic>
      <p:pic>
        <p:nvPicPr>
          <p:cNvPr id="44" name="Picture 43" descr="vort_crossline_66N34.5E_78N34.5E_20110211_0300.png"/>
          <p:cNvPicPr>
            <a:picLocks noChangeAspect="1"/>
          </p:cNvPicPr>
          <p:nvPr/>
        </p:nvPicPr>
        <p:blipFill rotWithShape="1">
          <a:blip r:embed="rId4">
            <a:extLst>
              <a:ext uri="{28A0092B-C50C-407E-A947-70E740481C1C}">
                <a14:useLocalDpi xmlns:a14="http://schemas.microsoft.com/office/drawing/2010/main" val="0"/>
              </a:ext>
            </a:extLst>
          </a:blip>
          <a:srcRect t="210" b="13779"/>
          <a:stretch/>
        </p:blipFill>
        <p:spPr>
          <a:xfrm>
            <a:off x="5494195" y="3167981"/>
            <a:ext cx="2634800" cy="2286000"/>
          </a:xfrm>
          <a:prstGeom prst="rect">
            <a:avLst/>
          </a:prstGeom>
          <a:ln w="3175">
            <a:solidFill>
              <a:schemeClr val="tx1"/>
            </a:solidFill>
          </a:ln>
        </p:spPr>
      </p:pic>
      <p:pic>
        <p:nvPicPr>
          <p:cNvPr id="3" name="Picture 2" descr="era5_pv_cross_cfd_66N34.5E_78N34.5E_20110211_0300.png"/>
          <p:cNvPicPr>
            <a:picLocks noChangeAspect="1"/>
          </p:cNvPicPr>
          <p:nvPr/>
        </p:nvPicPr>
        <p:blipFill rotWithShape="1">
          <a:blip r:embed="rId5">
            <a:extLst>
              <a:ext uri="{28A0092B-C50C-407E-A947-70E740481C1C}">
                <a14:useLocalDpi xmlns:a14="http://schemas.microsoft.com/office/drawing/2010/main" val="0"/>
              </a:ext>
            </a:extLst>
          </a:blip>
          <a:srcRect t="2001" b="10814"/>
          <a:stretch/>
        </p:blipFill>
        <p:spPr>
          <a:xfrm>
            <a:off x="449244" y="693560"/>
            <a:ext cx="5008773" cy="4663440"/>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75.0°N, 34.5°</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72.0°N, 34.5°E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69.0°N, 34.5°</a:t>
            </a:r>
            <a:r>
              <a:rPr lang="en-US" sz="1000" dirty="0">
                <a:latin typeface="Arial"/>
                <a:cs typeface="Arial"/>
              </a:rPr>
              <a:t>E</a:t>
            </a:r>
          </a:p>
        </p:txBody>
      </p:sp>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79" name="Rectangle 78"/>
          <p:cNvSpPr/>
          <p:nvPr/>
        </p:nvSpPr>
        <p:spPr>
          <a:xfrm>
            <a:off x="1592641" y="3996825"/>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420475" y="3656733"/>
            <a:ext cx="536747" cy="46783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3387378" y="5045819"/>
            <a:ext cx="560573"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9" name="Rectangle 88"/>
          <p:cNvSpPr/>
          <p:nvPr/>
        </p:nvSpPr>
        <p:spPr>
          <a:xfrm>
            <a:off x="2611935" y="4585753"/>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8" name="Rectangle 117"/>
          <p:cNvSpPr/>
          <p:nvPr/>
        </p:nvSpPr>
        <p:spPr>
          <a:xfrm>
            <a:off x="7032115" y="2716727"/>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19" name="Rectangle 118"/>
          <p:cNvSpPr/>
          <p:nvPr/>
        </p:nvSpPr>
        <p:spPr>
          <a:xfrm>
            <a:off x="6408821" y="723339"/>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952351" y="83216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4682" y="316648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7035587" y="5030526"/>
            <a:ext cx="50526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A</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07" name="Rectangle 106"/>
          <p:cNvSpPr/>
          <p:nvPr/>
        </p:nvSpPr>
        <p:spPr>
          <a:xfrm>
            <a:off x="6412293" y="3037138"/>
            <a:ext cx="430652" cy="523220"/>
          </a:xfrm>
          <a:prstGeom prst="rect">
            <a:avLst/>
          </a:prstGeom>
          <a:noFill/>
        </p:spPr>
        <p:txBody>
          <a:bodyPr wrap="none" lIns="91440" tIns="45720" rIns="91440" bIns="45720">
            <a:spAutoFit/>
          </a:bodyPr>
          <a:lstStyle/>
          <a:p>
            <a:pPr algn="ct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cxnSp>
        <p:nvCxnSpPr>
          <p:cNvPr id="113" name="Straight Arrow Connector 112"/>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7" name="Rectangle 126"/>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28" name="Rectangle 127"/>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69" name="Group 68"/>
          <p:cNvGrpSpPr/>
          <p:nvPr/>
        </p:nvGrpSpPr>
        <p:grpSpPr>
          <a:xfrm>
            <a:off x="-69633" y="797723"/>
            <a:ext cx="491997" cy="4612815"/>
            <a:chOff x="-69633" y="797723"/>
            <a:chExt cx="491997" cy="4612815"/>
          </a:xfrm>
        </p:grpSpPr>
        <p:sp>
          <p:nvSpPr>
            <p:cNvPr id="92" name="TextBox 91"/>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3" name="TextBox 92"/>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4" name="TextBox 93"/>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5" name="TextBox 94"/>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6" name="TextBox 95"/>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7" name="TextBox 96"/>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98" name="TextBox 97"/>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99" name="TextBox 98"/>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0" name="TextBox 99"/>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1" name="TextBox 100"/>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06" name="TextBox 105"/>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68" name="Picture 67" descr="era5_pv_cross_cfd_66N34.5E_78N34.5E_20110211_0300.png"/>
            <p:cNvPicPr>
              <a:picLocks/>
            </p:cNvPicPr>
            <p:nvPr/>
          </p:nvPicPr>
          <p:blipFill rotWithShape="1">
            <a:blip r:embed="rId5">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29" name="TextBox 128"/>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130" name="Group 129"/>
          <p:cNvGrpSpPr/>
          <p:nvPr/>
        </p:nvGrpSpPr>
        <p:grpSpPr>
          <a:xfrm>
            <a:off x="8726741" y="856350"/>
            <a:ext cx="468318" cy="4471416"/>
            <a:chOff x="8726741" y="856350"/>
            <a:chExt cx="468318" cy="4471416"/>
          </a:xfrm>
        </p:grpSpPr>
        <p:sp>
          <p:nvSpPr>
            <p:cNvPr id="131" name="TextBox 130"/>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32" name="Picture 131" descr="850rvort_20110211_0200.png"/>
            <p:cNvPicPr>
              <a:picLocks/>
            </p:cNvPicPr>
            <p:nvPr/>
          </p:nvPicPr>
          <p:blipFill rotWithShape="1">
            <a:blip r:embed="rId7">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33" name="TextBox 132"/>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34" name="TextBox 133"/>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35" name="TextBox 134"/>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36" name="TextBox 135"/>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37" name="TextBox 136"/>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38" name="TextBox 137"/>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39" name="TextBox 138"/>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40" name="TextBox 139"/>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41" name="TextBox 140"/>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42" name="TextBox 141"/>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43" name="TextBox 142"/>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44" name="TextBox 143"/>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6"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4045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descr="vort_crossline_69.9N22.5E_69.9N52.5E_20110211_0300.png"/>
          <p:cNvPicPr>
            <a:picLocks noChangeAspect="1"/>
          </p:cNvPicPr>
          <p:nvPr/>
        </p:nvPicPr>
        <p:blipFill rotWithShape="1">
          <a:blip r:embed="rId3">
            <a:extLst>
              <a:ext uri="{28A0092B-C50C-407E-A947-70E740481C1C}">
                <a14:useLocalDpi xmlns:a14="http://schemas.microsoft.com/office/drawing/2010/main" val="0"/>
              </a:ext>
            </a:extLst>
          </a:blip>
          <a:srcRect b="14215"/>
          <a:stretch/>
        </p:blipFill>
        <p:spPr>
          <a:xfrm>
            <a:off x="5496955" y="3165551"/>
            <a:ext cx="2633472" cy="2278853"/>
          </a:xfrm>
          <a:prstGeom prst="rect">
            <a:avLst/>
          </a:prstGeom>
          <a:ln w="3175">
            <a:solidFill>
              <a:schemeClr val="tx1"/>
            </a:solidFill>
          </a:ln>
        </p:spPr>
      </p:pic>
      <p:pic>
        <p:nvPicPr>
          <p:cNvPr id="113" name="Picture 112" descr="DT_theta_crossline_69.9N22.5E_69.9N52.5E_20110211_0300.png"/>
          <p:cNvPicPr>
            <a:picLocks noChangeAspect="1"/>
          </p:cNvPicPr>
          <p:nvPr/>
        </p:nvPicPr>
        <p:blipFill rotWithShape="1">
          <a:blip r:embed="rId4">
            <a:extLst>
              <a:ext uri="{28A0092B-C50C-407E-A947-70E740481C1C}">
                <a14:useLocalDpi xmlns:a14="http://schemas.microsoft.com/office/drawing/2010/main" val="0"/>
              </a:ext>
            </a:extLst>
          </a:blip>
          <a:srcRect t="-71" b="13895"/>
          <a:stretch/>
        </p:blipFill>
        <p:spPr>
          <a:xfrm>
            <a:off x="5494194" y="834109"/>
            <a:ext cx="2629799" cy="2286000"/>
          </a:xfrm>
          <a:prstGeom prst="rect">
            <a:avLst/>
          </a:prstGeom>
          <a:ln w="3175">
            <a:solidFill>
              <a:schemeClr val="tx1"/>
            </a:solidFill>
          </a:ln>
        </p:spPr>
      </p:pic>
      <p:pic>
        <p:nvPicPr>
          <p:cNvPr id="4" name="Picture 3" descr="era5_pv_cross_cfd_69.9N22.5E_69.9N52.5E_20110211_0300.png"/>
          <p:cNvPicPr>
            <a:picLocks noChangeAspect="1"/>
          </p:cNvPicPr>
          <p:nvPr/>
        </p:nvPicPr>
        <p:blipFill rotWithShape="1">
          <a:blip r:embed="rId5">
            <a:extLst>
              <a:ext uri="{28A0092B-C50C-407E-A947-70E740481C1C}">
                <a14:useLocalDpi xmlns:a14="http://schemas.microsoft.com/office/drawing/2010/main" val="0"/>
              </a:ext>
            </a:extLst>
          </a:blip>
          <a:srcRect t="2330" b="9937"/>
          <a:stretch/>
        </p:blipFill>
        <p:spPr>
          <a:xfrm>
            <a:off x="455802" y="723640"/>
            <a:ext cx="4996976" cy="4681728"/>
          </a:xfrm>
          <a:prstGeom prst="rect">
            <a:avLst/>
          </a:prstGeom>
        </p:spPr>
      </p:pic>
      <p:sp>
        <p:nvSpPr>
          <p:cNvPr id="109" name="TextBox 108"/>
          <p:cNvSpPr txBox="1"/>
          <p:nvPr/>
        </p:nvSpPr>
        <p:spPr>
          <a:xfrm>
            <a:off x="1141299" y="5294066"/>
            <a:ext cx="1791021" cy="246221"/>
          </a:xfrm>
          <a:prstGeom prst="rect">
            <a:avLst/>
          </a:prstGeom>
          <a:noFill/>
        </p:spPr>
        <p:txBody>
          <a:bodyPr wrap="square" rtlCol="0" anchor="t">
            <a:spAutoFit/>
          </a:bodyPr>
          <a:lstStyle/>
          <a:p>
            <a:pPr algn="ctr"/>
            <a:r>
              <a:rPr lang="en-US" sz="1000" dirty="0" smtClean="0">
                <a:latin typeface="Arial"/>
                <a:cs typeface="Arial"/>
              </a:rPr>
              <a:t>69.9°N, 30.0°</a:t>
            </a:r>
            <a:r>
              <a:rPr lang="en-US" sz="1000" dirty="0">
                <a:latin typeface="Arial"/>
                <a:cs typeface="Arial"/>
              </a:rPr>
              <a:t>E</a:t>
            </a:r>
          </a:p>
        </p:txBody>
      </p:sp>
      <p:sp>
        <p:nvSpPr>
          <p:cNvPr id="110" name="TextBox 109"/>
          <p:cNvSpPr txBox="1"/>
          <p:nvPr/>
        </p:nvSpPr>
        <p:spPr>
          <a:xfrm>
            <a:off x="2395573" y="5294219"/>
            <a:ext cx="1470337" cy="246221"/>
          </a:xfrm>
          <a:prstGeom prst="rect">
            <a:avLst/>
          </a:prstGeom>
          <a:noFill/>
        </p:spPr>
        <p:txBody>
          <a:bodyPr wrap="square" rtlCol="0" anchor="t">
            <a:spAutoFit/>
          </a:bodyPr>
          <a:lstStyle/>
          <a:p>
            <a:pPr algn="ctr"/>
            <a:r>
              <a:rPr lang="en-US" sz="1000" dirty="0" smtClean="0">
                <a:latin typeface="Arial"/>
                <a:cs typeface="Arial"/>
              </a:rPr>
              <a:t>69.9°N, 37.5°E</a:t>
            </a:r>
            <a:endParaRPr lang="en-US" sz="1000" dirty="0">
              <a:latin typeface="Arial"/>
              <a:cs typeface="Arial"/>
            </a:endParaRPr>
          </a:p>
        </p:txBody>
      </p:sp>
      <p:sp>
        <p:nvSpPr>
          <p:cNvPr id="111" name="TextBox 110"/>
          <p:cNvSpPr txBox="1"/>
          <p:nvPr/>
        </p:nvSpPr>
        <p:spPr>
          <a:xfrm>
            <a:off x="3492665" y="5293757"/>
            <a:ext cx="1470337" cy="246221"/>
          </a:xfrm>
          <a:prstGeom prst="rect">
            <a:avLst/>
          </a:prstGeom>
          <a:noFill/>
        </p:spPr>
        <p:txBody>
          <a:bodyPr wrap="square" rtlCol="0" anchor="t">
            <a:spAutoFit/>
          </a:bodyPr>
          <a:lstStyle/>
          <a:p>
            <a:pPr algn="ctr"/>
            <a:r>
              <a:rPr lang="en-US" sz="1000" dirty="0" smtClean="0">
                <a:latin typeface="Arial"/>
                <a:cs typeface="Arial"/>
              </a:rPr>
              <a:t>69.9°N, 45.0°</a:t>
            </a:r>
            <a:r>
              <a:rPr lang="en-US" sz="1000" dirty="0">
                <a:latin typeface="Arial"/>
                <a:cs typeface="Arial"/>
              </a:rPr>
              <a:t>E</a:t>
            </a: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grpSp>
        <p:nvGrpSpPr>
          <p:cNvPr id="8" name="Group 7"/>
          <p:cNvGrpSpPr/>
          <p:nvPr/>
        </p:nvGrpSpPr>
        <p:grpSpPr>
          <a:xfrm>
            <a:off x="8274599" y="849332"/>
            <a:ext cx="452142" cy="4589701"/>
            <a:chOff x="8196612" y="849332"/>
            <a:chExt cx="452142" cy="4589701"/>
          </a:xfrm>
        </p:grpSpPr>
        <p:pic>
          <p:nvPicPr>
            <p:cNvPr id="16" name="Picture 15" descr="DT_theta_na_0.png"/>
            <p:cNvPicPr>
              <a:picLocks/>
            </p:cNvPicPr>
            <p:nvPr/>
          </p:nvPicPr>
          <p:blipFill rotWithShape="1">
            <a:blip r:embed="rId6">
              <a:extLst>
                <a:ext uri="{28A0092B-C50C-407E-A947-70E740481C1C}">
                  <a14:useLocalDpi xmlns:a14="http://schemas.microsoft.com/office/drawing/2010/main" val="0"/>
                </a:ext>
              </a:extLst>
            </a:blip>
            <a:srcRect l="7937" t="96667" r="11685" b="1296"/>
            <a:stretch/>
          </p:blipFill>
          <p:spPr>
            <a:xfrm rot="16200000">
              <a:off x="6034722" y="3014958"/>
              <a:ext cx="4468412" cy="137160"/>
            </a:xfrm>
            <a:prstGeom prst="rect">
              <a:avLst/>
            </a:prstGeom>
          </p:spPr>
        </p:pic>
        <p:sp>
          <p:nvSpPr>
            <p:cNvPr id="17" name="TextBox 16"/>
            <p:cNvSpPr txBox="1"/>
            <p:nvPr/>
          </p:nvSpPr>
          <p:spPr>
            <a:xfrm>
              <a:off x="8348198" y="4526264"/>
              <a:ext cx="300556" cy="138499"/>
            </a:xfrm>
            <a:prstGeom prst="rect">
              <a:avLst/>
            </a:prstGeom>
            <a:noFill/>
          </p:spPr>
          <p:txBody>
            <a:bodyPr wrap="square" lIns="0" tIns="0" rIns="0" bIns="0" rtlCol="0">
              <a:spAutoFit/>
            </a:bodyPr>
            <a:lstStyle/>
            <a:p>
              <a:r>
                <a:rPr lang="en-US" sz="900" kern="1200" dirty="0" smtClean="0">
                  <a:latin typeface="Arial"/>
                  <a:cs typeface="Arial"/>
                </a:rPr>
                <a:t>270</a:t>
              </a:r>
              <a:endParaRPr lang="en-US" sz="900" kern="1200" dirty="0">
                <a:latin typeface="Arial"/>
                <a:cs typeface="Arial"/>
              </a:endParaRPr>
            </a:p>
          </p:txBody>
        </p:sp>
        <p:sp>
          <p:nvSpPr>
            <p:cNvPr id="18" name="TextBox 17"/>
            <p:cNvSpPr txBox="1"/>
            <p:nvPr/>
          </p:nvSpPr>
          <p:spPr>
            <a:xfrm>
              <a:off x="8348198" y="4325101"/>
              <a:ext cx="300556" cy="138499"/>
            </a:xfrm>
            <a:prstGeom prst="rect">
              <a:avLst/>
            </a:prstGeom>
            <a:noFill/>
          </p:spPr>
          <p:txBody>
            <a:bodyPr wrap="square" lIns="0" tIns="0" rIns="0" bIns="0" rtlCol="0">
              <a:spAutoFit/>
            </a:bodyPr>
            <a:lstStyle/>
            <a:p>
              <a:r>
                <a:rPr lang="en-US" sz="900" kern="1200" dirty="0" smtClean="0">
                  <a:latin typeface="Arial"/>
                  <a:cs typeface="Arial"/>
                </a:rPr>
                <a:t>276</a:t>
              </a:r>
              <a:endParaRPr lang="en-US" sz="900" kern="1200" dirty="0">
                <a:latin typeface="Arial"/>
                <a:cs typeface="Arial"/>
              </a:endParaRPr>
            </a:p>
          </p:txBody>
        </p:sp>
        <p:sp>
          <p:nvSpPr>
            <p:cNvPr id="19" name="TextBox 18"/>
            <p:cNvSpPr txBox="1"/>
            <p:nvPr/>
          </p:nvSpPr>
          <p:spPr>
            <a:xfrm>
              <a:off x="8348198" y="4124569"/>
              <a:ext cx="300556" cy="138499"/>
            </a:xfrm>
            <a:prstGeom prst="rect">
              <a:avLst/>
            </a:prstGeom>
            <a:noFill/>
          </p:spPr>
          <p:txBody>
            <a:bodyPr wrap="square" lIns="0" tIns="0" rIns="0" bIns="0" rtlCol="0">
              <a:spAutoFit/>
            </a:bodyPr>
            <a:lstStyle/>
            <a:p>
              <a:r>
                <a:rPr lang="en-US" sz="900" kern="1200" dirty="0" smtClean="0">
                  <a:latin typeface="Arial"/>
                  <a:cs typeface="Arial"/>
                </a:rPr>
                <a:t>282</a:t>
              </a:r>
              <a:endParaRPr lang="en-US" sz="900" kern="1200" dirty="0">
                <a:latin typeface="Arial"/>
                <a:cs typeface="Arial"/>
              </a:endParaRPr>
            </a:p>
          </p:txBody>
        </p:sp>
        <p:sp>
          <p:nvSpPr>
            <p:cNvPr id="20" name="TextBox 19"/>
            <p:cNvSpPr txBox="1"/>
            <p:nvPr/>
          </p:nvSpPr>
          <p:spPr>
            <a:xfrm>
              <a:off x="8348198" y="3923062"/>
              <a:ext cx="300556" cy="138499"/>
            </a:xfrm>
            <a:prstGeom prst="rect">
              <a:avLst/>
            </a:prstGeom>
            <a:noFill/>
          </p:spPr>
          <p:txBody>
            <a:bodyPr wrap="square" lIns="0" tIns="0" rIns="0" bIns="0" rtlCol="0">
              <a:spAutoFit/>
            </a:bodyPr>
            <a:lstStyle/>
            <a:p>
              <a:r>
                <a:rPr lang="en-US" sz="900" kern="1200" dirty="0" smtClean="0">
                  <a:latin typeface="Arial"/>
                  <a:cs typeface="Arial"/>
                </a:rPr>
                <a:t>288</a:t>
              </a:r>
              <a:endParaRPr lang="en-US" sz="900" kern="1200" dirty="0">
                <a:latin typeface="Arial"/>
                <a:cs typeface="Arial"/>
              </a:endParaRPr>
            </a:p>
          </p:txBody>
        </p:sp>
        <p:sp>
          <p:nvSpPr>
            <p:cNvPr id="21" name="TextBox 20"/>
            <p:cNvSpPr txBox="1"/>
            <p:nvPr/>
          </p:nvSpPr>
          <p:spPr>
            <a:xfrm>
              <a:off x="8348198" y="3722825"/>
              <a:ext cx="300556" cy="138499"/>
            </a:xfrm>
            <a:prstGeom prst="rect">
              <a:avLst/>
            </a:prstGeom>
            <a:noFill/>
          </p:spPr>
          <p:txBody>
            <a:bodyPr wrap="square" lIns="0" tIns="0" rIns="0" bIns="0" rtlCol="0">
              <a:spAutoFit/>
            </a:bodyPr>
            <a:lstStyle/>
            <a:p>
              <a:r>
                <a:rPr lang="en-US" sz="900" kern="1200" dirty="0" smtClean="0">
                  <a:latin typeface="Arial"/>
                  <a:cs typeface="Arial"/>
                </a:rPr>
                <a:t>294</a:t>
              </a:r>
              <a:endParaRPr lang="en-US" sz="900" kern="1200" dirty="0">
                <a:latin typeface="Arial"/>
                <a:cs typeface="Arial"/>
              </a:endParaRPr>
            </a:p>
          </p:txBody>
        </p:sp>
        <p:sp>
          <p:nvSpPr>
            <p:cNvPr id="22" name="TextBox 21"/>
            <p:cNvSpPr txBox="1"/>
            <p:nvPr/>
          </p:nvSpPr>
          <p:spPr>
            <a:xfrm>
              <a:off x="8348198" y="3518234"/>
              <a:ext cx="300556" cy="138499"/>
            </a:xfrm>
            <a:prstGeom prst="rect">
              <a:avLst/>
            </a:prstGeom>
            <a:noFill/>
          </p:spPr>
          <p:txBody>
            <a:bodyPr wrap="square" lIns="0" tIns="0" rIns="0" bIns="0" rtlCol="0">
              <a:spAutoFit/>
            </a:bodyPr>
            <a:lstStyle/>
            <a:p>
              <a:r>
                <a:rPr lang="en-US" sz="900" kern="1200" dirty="0" smtClean="0">
                  <a:latin typeface="Arial"/>
                  <a:cs typeface="Arial"/>
                </a:rPr>
                <a:t>300</a:t>
              </a:r>
              <a:endParaRPr lang="en-US" sz="900" kern="1200" dirty="0">
                <a:latin typeface="Arial"/>
                <a:cs typeface="Arial"/>
              </a:endParaRPr>
            </a:p>
          </p:txBody>
        </p:sp>
        <p:sp>
          <p:nvSpPr>
            <p:cNvPr id="23" name="TextBox 22"/>
            <p:cNvSpPr txBox="1"/>
            <p:nvPr/>
          </p:nvSpPr>
          <p:spPr>
            <a:xfrm>
              <a:off x="8348198" y="3315865"/>
              <a:ext cx="300556" cy="138499"/>
            </a:xfrm>
            <a:prstGeom prst="rect">
              <a:avLst/>
            </a:prstGeom>
            <a:noFill/>
          </p:spPr>
          <p:txBody>
            <a:bodyPr wrap="square" lIns="0" tIns="0" rIns="0" bIns="0" rtlCol="0">
              <a:spAutoFit/>
            </a:bodyPr>
            <a:lstStyle/>
            <a:p>
              <a:r>
                <a:rPr lang="en-US" sz="900" kern="1200" dirty="0" smtClean="0">
                  <a:latin typeface="Arial"/>
                  <a:cs typeface="Arial"/>
                </a:rPr>
                <a:t>306</a:t>
              </a:r>
              <a:endParaRPr lang="en-US" sz="900" kern="1200" dirty="0">
                <a:latin typeface="Arial"/>
                <a:cs typeface="Arial"/>
              </a:endParaRPr>
            </a:p>
          </p:txBody>
        </p:sp>
        <p:sp>
          <p:nvSpPr>
            <p:cNvPr id="24" name="TextBox 23"/>
            <p:cNvSpPr txBox="1"/>
            <p:nvPr/>
          </p:nvSpPr>
          <p:spPr>
            <a:xfrm>
              <a:off x="8348198" y="3113809"/>
              <a:ext cx="300556" cy="138499"/>
            </a:xfrm>
            <a:prstGeom prst="rect">
              <a:avLst/>
            </a:prstGeom>
            <a:noFill/>
          </p:spPr>
          <p:txBody>
            <a:bodyPr wrap="square" lIns="0" tIns="0" rIns="0" bIns="0" rtlCol="0">
              <a:spAutoFit/>
            </a:bodyPr>
            <a:lstStyle/>
            <a:p>
              <a:r>
                <a:rPr lang="en-US" sz="900" kern="1200" dirty="0" smtClean="0">
                  <a:latin typeface="Arial"/>
                  <a:cs typeface="Arial"/>
                </a:rPr>
                <a:t>312</a:t>
              </a:r>
              <a:endParaRPr lang="en-US" sz="900" kern="1200" dirty="0">
                <a:latin typeface="Arial"/>
                <a:cs typeface="Arial"/>
              </a:endParaRPr>
            </a:p>
          </p:txBody>
        </p:sp>
        <p:sp>
          <p:nvSpPr>
            <p:cNvPr id="25" name="TextBox 24"/>
            <p:cNvSpPr txBox="1"/>
            <p:nvPr/>
          </p:nvSpPr>
          <p:spPr>
            <a:xfrm>
              <a:off x="8348198" y="2914557"/>
              <a:ext cx="300556" cy="138499"/>
            </a:xfrm>
            <a:prstGeom prst="rect">
              <a:avLst/>
            </a:prstGeom>
            <a:noFill/>
          </p:spPr>
          <p:txBody>
            <a:bodyPr wrap="square" lIns="0" tIns="0" rIns="0" bIns="0" rtlCol="0">
              <a:spAutoFit/>
            </a:bodyPr>
            <a:lstStyle/>
            <a:p>
              <a:r>
                <a:rPr lang="en-US" sz="900" kern="1200" dirty="0" smtClean="0">
                  <a:latin typeface="Arial"/>
                  <a:cs typeface="Arial"/>
                </a:rPr>
                <a:t>318</a:t>
              </a:r>
            </a:p>
          </p:txBody>
        </p:sp>
        <p:sp>
          <p:nvSpPr>
            <p:cNvPr id="26" name="TextBox 25"/>
            <p:cNvSpPr txBox="1"/>
            <p:nvPr/>
          </p:nvSpPr>
          <p:spPr>
            <a:xfrm>
              <a:off x="8348198" y="2711578"/>
              <a:ext cx="300556" cy="138499"/>
            </a:xfrm>
            <a:prstGeom prst="rect">
              <a:avLst/>
            </a:prstGeom>
            <a:noFill/>
          </p:spPr>
          <p:txBody>
            <a:bodyPr wrap="square" lIns="0" tIns="0" rIns="0" bIns="0" rtlCol="0">
              <a:spAutoFit/>
            </a:bodyPr>
            <a:lstStyle/>
            <a:p>
              <a:r>
                <a:rPr lang="en-US" sz="900" kern="1200" dirty="0" smtClean="0">
                  <a:latin typeface="Arial"/>
                  <a:cs typeface="Arial"/>
                </a:rPr>
                <a:t>324</a:t>
              </a:r>
              <a:endParaRPr lang="en-US" sz="900" kern="1200" dirty="0">
                <a:latin typeface="Arial"/>
                <a:cs typeface="Arial"/>
              </a:endParaRPr>
            </a:p>
          </p:txBody>
        </p:sp>
        <p:sp>
          <p:nvSpPr>
            <p:cNvPr id="27" name="TextBox 26"/>
            <p:cNvSpPr txBox="1"/>
            <p:nvPr/>
          </p:nvSpPr>
          <p:spPr>
            <a:xfrm>
              <a:off x="8348198" y="2507919"/>
              <a:ext cx="300556" cy="138499"/>
            </a:xfrm>
            <a:prstGeom prst="rect">
              <a:avLst/>
            </a:prstGeom>
            <a:noFill/>
          </p:spPr>
          <p:txBody>
            <a:bodyPr wrap="square" lIns="0" tIns="0" rIns="0" bIns="0" rtlCol="0">
              <a:spAutoFit/>
            </a:bodyPr>
            <a:lstStyle/>
            <a:p>
              <a:r>
                <a:rPr lang="en-US" sz="900" kern="1200" dirty="0" smtClean="0">
                  <a:latin typeface="Arial"/>
                  <a:cs typeface="Arial"/>
                </a:rPr>
                <a:t>330</a:t>
              </a:r>
              <a:endParaRPr lang="en-US" sz="900" kern="1200" dirty="0">
                <a:latin typeface="Arial"/>
                <a:cs typeface="Arial"/>
              </a:endParaRPr>
            </a:p>
          </p:txBody>
        </p:sp>
        <p:sp>
          <p:nvSpPr>
            <p:cNvPr id="28" name="TextBox 27"/>
            <p:cNvSpPr txBox="1"/>
            <p:nvPr/>
          </p:nvSpPr>
          <p:spPr>
            <a:xfrm>
              <a:off x="8348198" y="2307726"/>
              <a:ext cx="300556" cy="138499"/>
            </a:xfrm>
            <a:prstGeom prst="rect">
              <a:avLst/>
            </a:prstGeom>
            <a:noFill/>
          </p:spPr>
          <p:txBody>
            <a:bodyPr wrap="square" lIns="0" tIns="0" rIns="0" bIns="0" rtlCol="0">
              <a:spAutoFit/>
            </a:bodyPr>
            <a:lstStyle/>
            <a:p>
              <a:r>
                <a:rPr lang="en-US" sz="900" kern="1200" dirty="0" smtClean="0">
                  <a:latin typeface="Arial"/>
                  <a:cs typeface="Arial"/>
                </a:rPr>
                <a:t>336</a:t>
              </a:r>
              <a:endParaRPr lang="en-US" sz="900" kern="1200" dirty="0">
                <a:latin typeface="Arial"/>
                <a:cs typeface="Arial"/>
              </a:endParaRPr>
            </a:p>
          </p:txBody>
        </p:sp>
        <p:sp>
          <p:nvSpPr>
            <p:cNvPr id="29" name="TextBox 28"/>
            <p:cNvSpPr txBox="1"/>
            <p:nvPr/>
          </p:nvSpPr>
          <p:spPr>
            <a:xfrm>
              <a:off x="8348198" y="2111757"/>
              <a:ext cx="300556" cy="138499"/>
            </a:xfrm>
            <a:prstGeom prst="rect">
              <a:avLst/>
            </a:prstGeom>
            <a:noFill/>
          </p:spPr>
          <p:txBody>
            <a:bodyPr wrap="square" lIns="0" tIns="0" rIns="0" bIns="0" rtlCol="0">
              <a:spAutoFit/>
            </a:bodyPr>
            <a:lstStyle/>
            <a:p>
              <a:r>
                <a:rPr lang="en-US" sz="900" kern="1200" dirty="0" smtClean="0">
                  <a:latin typeface="Arial"/>
                  <a:cs typeface="Arial"/>
                </a:rPr>
                <a:t>342</a:t>
              </a:r>
              <a:endParaRPr lang="en-US" sz="900" kern="1200" dirty="0">
                <a:latin typeface="Arial"/>
                <a:cs typeface="Arial"/>
              </a:endParaRPr>
            </a:p>
          </p:txBody>
        </p:sp>
        <p:sp>
          <p:nvSpPr>
            <p:cNvPr id="31" name="TextBox 30"/>
            <p:cNvSpPr txBox="1"/>
            <p:nvPr/>
          </p:nvSpPr>
          <p:spPr>
            <a:xfrm>
              <a:off x="8348198" y="1904180"/>
              <a:ext cx="300556" cy="138499"/>
            </a:xfrm>
            <a:prstGeom prst="rect">
              <a:avLst/>
            </a:prstGeom>
            <a:noFill/>
          </p:spPr>
          <p:txBody>
            <a:bodyPr wrap="square" lIns="0" tIns="0" rIns="0" bIns="0" rtlCol="0">
              <a:spAutoFit/>
            </a:bodyPr>
            <a:lstStyle/>
            <a:p>
              <a:r>
                <a:rPr lang="en-US" sz="900" kern="1200" dirty="0" smtClean="0">
                  <a:latin typeface="Arial"/>
                  <a:cs typeface="Arial"/>
                </a:rPr>
                <a:t>348</a:t>
              </a:r>
              <a:endParaRPr lang="en-US" sz="900" kern="1200" dirty="0">
                <a:latin typeface="Arial"/>
                <a:cs typeface="Arial"/>
              </a:endParaRPr>
            </a:p>
          </p:txBody>
        </p:sp>
        <p:sp>
          <p:nvSpPr>
            <p:cNvPr id="32" name="TextBox 31"/>
            <p:cNvSpPr txBox="1"/>
            <p:nvPr/>
          </p:nvSpPr>
          <p:spPr>
            <a:xfrm>
              <a:off x="8348198" y="1702328"/>
              <a:ext cx="300556" cy="138499"/>
            </a:xfrm>
            <a:prstGeom prst="rect">
              <a:avLst/>
            </a:prstGeom>
            <a:noFill/>
          </p:spPr>
          <p:txBody>
            <a:bodyPr wrap="square" lIns="0" tIns="0" rIns="0" bIns="0" rtlCol="0">
              <a:spAutoFit/>
            </a:bodyPr>
            <a:lstStyle/>
            <a:p>
              <a:r>
                <a:rPr lang="en-US" sz="900" kern="1200" dirty="0" smtClean="0">
                  <a:latin typeface="Arial"/>
                  <a:cs typeface="Arial"/>
                </a:rPr>
                <a:t>354</a:t>
              </a:r>
              <a:endParaRPr lang="en-US" sz="900" kern="1200" dirty="0">
                <a:latin typeface="Arial"/>
                <a:cs typeface="Arial"/>
              </a:endParaRPr>
            </a:p>
          </p:txBody>
        </p:sp>
        <p:sp>
          <p:nvSpPr>
            <p:cNvPr id="33" name="TextBox 32"/>
            <p:cNvSpPr txBox="1"/>
            <p:nvPr/>
          </p:nvSpPr>
          <p:spPr>
            <a:xfrm>
              <a:off x="8348198" y="1499369"/>
              <a:ext cx="300556" cy="138499"/>
            </a:xfrm>
            <a:prstGeom prst="rect">
              <a:avLst/>
            </a:prstGeom>
            <a:noFill/>
          </p:spPr>
          <p:txBody>
            <a:bodyPr wrap="square" lIns="0" tIns="0" rIns="0" bIns="0" rtlCol="0">
              <a:spAutoFit/>
            </a:bodyPr>
            <a:lstStyle/>
            <a:p>
              <a:r>
                <a:rPr lang="en-US" sz="900" kern="1200" dirty="0" smtClean="0">
                  <a:latin typeface="Arial"/>
                  <a:cs typeface="Arial"/>
                </a:rPr>
                <a:t>360</a:t>
              </a:r>
              <a:endParaRPr lang="en-US" sz="900" kern="1200" dirty="0">
                <a:latin typeface="Arial"/>
                <a:cs typeface="Arial"/>
              </a:endParaRPr>
            </a:p>
          </p:txBody>
        </p:sp>
        <p:sp>
          <p:nvSpPr>
            <p:cNvPr id="35" name="TextBox 34"/>
            <p:cNvSpPr txBox="1"/>
            <p:nvPr/>
          </p:nvSpPr>
          <p:spPr>
            <a:xfrm>
              <a:off x="8348198" y="1297522"/>
              <a:ext cx="300556" cy="138499"/>
            </a:xfrm>
            <a:prstGeom prst="rect">
              <a:avLst/>
            </a:prstGeom>
            <a:noFill/>
          </p:spPr>
          <p:txBody>
            <a:bodyPr wrap="square" lIns="0" tIns="0" rIns="0" bIns="0" rtlCol="0">
              <a:spAutoFit/>
            </a:bodyPr>
            <a:lstStyle/>
            <a:p>
              <a:r>
                <a:rPr lang="en-US" sz="900" kern="1200" dirty="0" smtClean="0">
                  <a:latin typeface="Arial"/>
                  <a:cs typeface="Arial"/>
                </a:rPr>
                <a:t>366</a:t>
              </a:r>
              <a:endParaRPr lang="en-US" sz="900" kern="1200" dirty="0">
                <a:latin typeface="Arial"/>
                <a:cs typeface="Arial"/>
              </a:endParaRPr>
            </a:p>
          </p:txBody>
        </p:sp>
        <p:sp>
          <p:nvSpPr>
            <p:cNvPr id="36" name="TextBox 35"/>
            <p:cNvSpPr txBox="1"/>
            <p:nvPr/>
          </p:nvSpPr>
          <p:spPr>
            <a:xfrm>
              <a:off x="8348198" y="1095849"/>
              <a:ext cx="300556" cy="138499"/>
            </a:xfrm>
            <a:prstGeom prst="rect">
              <a:avLst/>
            </a:prstGeom>
            <a:noFill/>
          </p:spPr>
          <p:txBody>
            <a:bodyPr wrap="square" lIns="0" tIns="0" rIns="0" bIns="0" rtlCol="0">
              <a:spAutoFit/>
            </a:bodyPr>
            <a:lstStyle/>
            <a:p>
              <a:r>
                <a:rPr lang="en-US" sz="900" kern="1200" dirty="0" smtClean="0">
                  <a:latin typeface="Arial"/>
                  <a:cs typeface="Arial"/>
                </a:rPr>
                <a:t>372</a:t>
              </a:r>
              <a:endParaRPr lang="en-US" sz="900" kern="1200" dirty="0">
                <a:latin typeface="Arial"/>
                <a:cs typeface="Arial"/>
              </a:endParaRPr>
            </a:p>
          </p:txBody>
        </p:sp>
        <p:sp>
          <p:nvSpPr>
            <p:cNvPr id="37" name="TextBox 36"/>
            <p:cNvSpPr txBox="1"/>
            <p:nvPr/>
          </p:nvSpPr>
          <p:spPr>
            <a:xfrm>
              <a:off x="8348198" y="891388"/>
              <a:ext cx="300556" cy="138499"/>
            </a:xfrm>
            <a:prstGeom prst="rect">
              <a:avLst/>
            </a:prstGeom>
            <a:noFill/>
          </p:spPr>
          <p:txBody>
            <a:bodyPr wrap="square" lIns="0" tIns="0" rIns="0" bIns="0" rtlCol="0">
              <a:spAutoFit/>
            </a:bodyPr>
            <a:lstStyle/>
            <a:p>
              <a:r>
                <a:rPr lang="en-US" sz="900" kern="1200" dirty="0">
                  <a:latin typeface="Arial"/>
                  <a:cs typeface="Arial"/>
                </a:rPr>
                <a:t>3</a:t>
              </a:r>
              <a:r>
                <a:rPr lang="en-US" sz="900" kern="1200" dirty="0" smtClean="0">
                  <a:latin typeface="Arial"/>
                  <a:cs typeface="Arial"/>
                </a:rPr>
                <a:t>78</a:t>
              </a:r>
              <a:endParaRPr lang="en-US" sz="900" kern="1200" dirty="0">
                <a:latin typeface="Arial"/>
                <a:cs typeface="Arial"/>
              </a:endParaRPr>
            </a:p>
          </p:txBody>
        </p:sp>
        <p:sp>
          <p:nvSpPr>
            <p:cNvPr id="40" name="TextBox 39"/>
            <p:cNvSpPr txBox="1"/>
            <p:nvPr/>
          </p:nvSpPr>
          <p:spPr>
            <a:xfrm>
              <a:off x="8348198" y="4727818"/>
              <a:ext cx="300556" cy="138499"/>
            </a:xfrm>
            <a:prstGeom prst="rect">
              <a:avLst/>
            </a:prstGeom>
            <a:noFill/>
          </p:spPr>
          <p:txBody>
            <a:bodyPr wrap="square" lIns="0" tIns="0" rIns="0" bIns="0" rtlCol="0">
              <a:spAutoFit/>
            </a:bodyPr>
            <a:lstStyle/>
            <a:p>
              <a:r>
                <a:rPr lang="en-US" sz="900" kern="1200" dirty="0" smtClean="0">
                  <a:latin typeface="Arial"/>
                  <a:cs typeface="Arial"/>
                </a:rPr>
                <a:t>264</a:t>
              </a:r>
              <a:endParaRPr lang="en-US" sz="900" kern="1200" dirty="0">
                <a:latin typeface="Arial"/>
                <a:cs typeface="Arial"/>
              </a:endParaRPr>
            </a:p>
          </p:txBody>
        </p:sp>
        <p:sp>
          <p:nvSpPr>
            <p:cNvPr id="41" name="TextBox 40"/>
            <p:cNvSpPr txBox="1"/>
            <p:nvPr/>
          </p:nvSpPr>
          <p:spPr>
            <a:xfrm>
              <a:off x="8348198" y="4928660"/>
              <a:ext cx="300556" cy="138499"/>
            </a:xfrm>
            <a:prstGeom prst="rect">
              <a:avLst/>
            </a:prstGeom>
            <a:noFill/>
          </p:spPr>
          <p:txBody>
            <a:bodyPr wrap="square" lIns="0" tIns="0" rIns="0" bIns="0" rtlCol="0">
              <a:spAutoFit/>
            </a:bodyPr>
            <a:lstStyle/>
            <a:p>
              <a:r>
                <a:rPr lang="en-US" sz="900" kern="1200" dirty="0" smtClean="0">
                  <a:latin typeface="Arial"/>
                  <a:cs typeface="Arial"/>
                </a:rPr>
                <a:t>258</a:t>
              </a:r>
              <a:endParaRPr lang="en-US" sz="900" kern="1200" dirty="0">
                <a:latin typeface="Arial"/>
                <a:cs typeface="Arial"/>
              </a:endParaRPr>
            </a:p>
          </p:txBody>
        </p:sp>
        <p:sp>
          <p:nvSpPr>
            <p:cNvPr id="42" name="TextBox 41"/>
            <p:cNvSpPr txBox="1"/>
            <p:nvPr/>
          </p:nvSpPr>
          <p:spPr>
            <a:xfrm>
              <a:off x="8348198" y="5130640"/>
              <a:ext cx="300556" cy="138499"/>
            </a:xfrm>
            <a:prstGeom prst="rect">
              <a:avLst/>
            </a:prstGeom>
            <a:noFill/>
          </p:spPr>
          <p:txBody>
            <a:bodyPr wrap="square" lIns="0" tIns="0" rIns="0" bIns="0" rtlCol="0">
              <a:spAutoFit/>
            </a:bodyPr>
            <a:lstStyle/>
            <a:p>
              <a:r>
                <a:rPr lang="en-US" sz="900" kern="1200" dirty="0" smtClean="0">
                  <a:latin typeface="Arial"/>
                  <a:cs typeface="Arial"/>
                </a:rPr>
                <a:t>252</a:t>
              </a:r>
              <a:endParaRPr lang="en-US" sz="900" kern="1200" dirty="0">
                <a:latin typeface="Arial"/>
                <a:cs typeface="Arial"/>
              </a:endParaRPr>
            </a:p>
          </p:txBody>
        </p:sp>
        <p:sp>
          <p:nvSpPr>
            <p:cNvPr id="43" name="TextBox 42"/>
            <p:cNvSpPr txBox="1"/>
            <p:nvPr/>
          </p:nvSpPr>
          <p:spPr>
            <a:xfrm>
              <a:off x="8196612" y="5300534"/>
              <a:ext cx="396333" cy="138499"/>
            </a:xfrm>
            <a:prstGeom prst="rect">
              <a:avLst/>
            </a:prstGeom>
            <a:noFill/>
          </p:spPr>
          <p:txBody>
            <a:bodyPr wrap="square" lIns="0" tIns="0" rIns="0" bIns="0" rtlCol="0">
              <a:spAutoFit/>
            </a:bodyPr>
            <a:lstStyle/>
            <a:p>
              <a:r>
                <a:rPr lang="en-US" sz="900" kern="1200" dirty="0" smtClean="0">
                  <a:latin typeface="Arial"/>
                  <a:cs typeface="Arial"/>
                </a:rPr>
                <a:t>(K</a:t>
              </a:r>
              <a:r>
                <a:rPr lang="en-US" sz="900" kern="1200" dirty="0">
                  <a:latin typeface="Arial"/>
                  <a:cs typeface="Arial"/>
                </a:rPr>
                <a:t>)</a:t>
              </a:r>
            </a:p>
          </p:txBody>
        </p:sp>
      </p:grpSp>
      <p:sp>
        <p:nvSpPr>
          <p:cNvPr id="122" name="TextBox 121"/>
          <p:cNvSpPr txBox="1"/>
          <p:nvPr/>
        </p:nvSpPr>
        <p:spPr>
          <a:xfrm>
            <a:off x="5089079" y="5293757"/>
            <a:ext cx="452305" cy="400110"/>
          </a:xfrm>
          <a:prstGeom prst="rect">
            <a:avLst/>
          </a:prstGeom>
          <a:noFill/>
        </p:spPr>
        <p:txBody>
          <a:bodyPr wrap="square" rtlCol="0" anchor="t">
            <a:spAutoFit/>
          </a:bodyPr>
          <a:lstStyle/>
          <a:p>
            <a:pPr algn="ctr"/>
            <a:r>
              <a:rPr lang="en-US" sz="2000" b="1" dirty="0">
                <a:latin typeface="Arial"/>
                <a:cs typeface="Arial"/>
              </a:rPr>
              <a:t>B</a:t>
            </a:r>
            <a:r>
              <a:rPr lang="en-US" sz="2000" b="1" dirty="0" smtClean="0">
                <a:latin typeface="Arial"/>
                <a:cs typeface="Arial"/>
              </a:rPr>
              <a:t>’</a:t>
            </a:r>
            <a:endParaRPr lang="en-US" sz="2400" dirty="0">
              <a:latin typeface="Arial"/>
              <a:cs typeface="Arial"/>
            </a:endParaRPr>
          </a:p>
        </p:txBody>
      </p:sp>
      <p:sp>
        <p:nvSpPr>
          <p:cNvPr id="123" name="TextBox 122"/>
          <p:cNvSpPr txBox="1"/>
          <p:nvPr/>
        </p:nvSpPr>
        <p:spPr>
          <a:xfrm>
            <a:off x="751805" y="5293757"/>
            <a:ext cx="377128" cy="400110"/>
          </a:xfrm>
          <a:prstGeom prst="rect">
            <a:avLst/>
          </a:prstGeom>
          <a:noFill/>
        </p:spPr>
        <p:txBody>
          <a:bodyPr wrap="square" rtlCol="0" anchor="t">
            <a:spAutoFit/>
          </a:bodyPr>
          <a:lstStyle/>
          <a:p>
            <a:pPr algn="ctr"/>
            <a:r>
              <a:rPr lang="en-US" sz="2000" b="1" dirty="0">
                <a:latin typeface="Arial"/>
                <a:cs typeface="Arial"/>
              </a:rPr>
              <a:t>B</a:t>
            </a:r>
            <a:endParaRPr lang="en-US" sz="2400" b="1" dirty="0">
              <a:latin typeface="Arial"/>
              <a:cs typeface="Arial"/>
            </a:endParaRPr>
          </a:p>
        </p:txBody>
      </p:sp>
      <p:sp>
        <p:nvSpPr>
          <p:cNvPr id="124" name="TextBox 123"/>
          <p:cNvSpPr txBox="1"/>
          <p:nvPr/>
        </p:nvSpPr>
        <p:spPr>
          <a:xfrm>
            <a:off x="953585" y="83387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5" name="TextBox 124"/>
          <p:cNvSpPr txBox="1"/>
          <p:nvPr/>
        </p:nvSpPr>
        <p:spPr>
          <a:xfrm>
            <a:off x="5492880" y="836340"/>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26" name="TextBox 125"/>
          <p:cNvSpPr txBox="1"/>
          <p:nvPr/>
        </p:nvSpPr>
        <p:spPr>
          <a:xfrm>
            <a:off x="5496955" y="3169671"/>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(c)</a:t>
            </a:r>
            <a:endParaRPr lang="en-US" sz="1600" dirty="0">
              <a:latin typeface="Arial"/>
              <a:cs typeface="Arial"/>
            </a:endParaRPr>
          </a:p>
        </p:txBody>
      </p:sp>
      <p:sp>
        <p:nvSpPr>
          <p:cNvPr id="104" name="Rectangle 103"/>
          <p:cNvSpPr/>
          <p:nvPr/>
        </p:nvSpPr>
        <p:spPr>
          <a:xfrm>
            <a:off x="3053091" y="3402896"/>
            <a:ext cx="128204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07" name="Straight Arrow Connector 106"/>
          <p:cNvCxnSpPr/>
          <p:nvPr/>
        </p:nvCxnSpPr>
        <p:spPr>
          <a:xfrm flipH="1" flipV="1">
            <a:off x="2419999" y="3563614"/>
            <a:ext cx="730788" cy="241774"/>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a:off x="2833263" y="4975282"/>
            <a:ext cx="594194" cy="0"/>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Rectangle 111"/>
          <p:cNvSpPr/>
          <p:nvPr/>
        </p:nvSpPr>
        <p:spPr>
          <a:xfrm>
            <a:off x="3378609" y="4524120"/>
            <a:ext cx="905692" cy="769441"/>
          </a:xfrm>
          <a:prstGeom prst="rect">
            <a:avLst/>
          </a:prstGeom>
          <a:noFill/>
        </p:spPr>
        <p:txBody>
          <a:bodyPr wrap="none" lIns="91440" tIns="45720" rIns="91440" bIns="45720">
            <a:spAutoFit/>
          </a:bodyPr>
          <a:lstStyle/>
          <a:p>
            <a:pPr algn="ctr"/>
            <a:r>
              <a:rPr lang="en-US" sz="44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127" name="Straight Arrow Connector 126"/>
          <p:cNvCxnSpPr/>
          <p:nvPr/>
        </p:nvCxnSpPr>
        <p:spPr>
          <a:xfrm flipH="1">
            <a:off x="6933642" y="1585776"/>
            <a:ext cx="254555" cy="375434"/>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6591681" y="4425813"/>
            <a:ext cx="341961" cy="159788"/>
          </a:xfrm>
          <a:prstGeom prst="straightConnector1">
            <a:avLst/>
          </a:prstGeom>
          <a:ln w="444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a:off x="5990108" y="4076478"/>
            <a:ext cx="709048"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PL</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0" name="Rectangle 129"/>
          <p:cNvSpPr/>
          <p:nvPr/>
        </p:nvSpPr>
        <p:spPr>
          <a:xfrm>
            <a:off x="6800704" y="1098693"/>
            <a:ext cx="982761" cy="584776"/>
          </a:xfrm>
          <a:prstGeom prst="rect">
            <a:avLst/>
          </a:prstGeom>
          <a:noFill/>
        </p:spPr>
        <p:txBody>
          <a:bodyPr wrap="none" lIns="91440" tIns="45720" rIns="91440" bIns="45720">
            <a:spAutoFit/>
          </a:bodyPr>
          <a:lstStyle/>
          <a:p>
            <a:pPr algn="ctr"/>
            <a:r>
              <a:rPr lang="en-US" sz="3200" b="1"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a:t>
            </a:r>
            <a:endParaRPr lang="en-US" sz="1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31" name="Rectangle 130"/>
          <p:cNvSpPr/>
          <p:nvPr/>
        </p:nvSpPr>
        <p:spPr>
          <a:xfrm>
            <a:off x="7736464" y="1642570"/>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2" name="Rectangle 131"/>
          <p:cNvSpPr/>
          <p:nvPr/>
        </p:nvSpPr>
        <p:spPr>
          <a:xfrm>
            <a:off x="5981829" y="2114244"/>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5" name="Rectangle 134"/>
          <p:cNvSpPr/>
          <p:nvPr/>
        </p:nvSpPr>
        <p:spPr>
          <a:xfrm>
            <a:off x="7762380" y="3986011"/>
            <a:ext cx="523926"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r>
              <a:rPr lang="en-US" sz="2800" b="1" dirty="0" smtClean="0">
                <a:ln w="15875">
                  <a:solidFill>
                    <a:schemeClr val="tx1"/>
                  </a:solidFill>
                  <a:prstDash val="solid"/>
                </a:ln>
                <a:solidFill>
                  <a:srgbClr val="2BFFFF"/>
                </a:solidFill>
                <a:latin typeface="Arial" panose="020B0604020202020204" pitchFamily="34" charset="0"/>
                <a:cs typeface="Arial" panose="020B0604020202020204" pitchFamily="34" charset="0"/>
              </a:rPr>
              <a:t>’</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sp>
        <p:nvSpPr>
          <p:cNvPr id="136" name="Rectangle 135"/>
          <p:cNvSpPr/>
          <p:nvPr/>
        </p:nvSpPr>
        <p:spPr>
          <a:xfrm>
            <a:off x="6001266" y="4457685"/>
            <a:ext cx="443977" cy="523220"/>
          </a:xfrm>
          <a:prstGeom prst="rect">
            <a:avLst/>
          </a:prstGeom>
          <a:noFill/>
        </p:spPr>
        <p:txBody>
          <a:bodyPr wrap="none" lIns="91440" tIns="45720" rIns="91440" bIns="45720">
            <a:spAutoFit/>
          </a:bodyPr>
          <a:lstStyle/>
          <a:p>
            <a:pPr algn="ctr"/>
            <a:r>
              <a:rPr lang="en-US" sz="2800" b="1" dirty="0">
                <a:ln w="15875">
                  <a:solidFill>
                    <a:schemeClr val="tx1"/>
                  </a:solidFill>
                  <a:prstDash val="solid"/>
                </a:ln>
                <a:solidFill>
                  <a:srgbClr val="2BFFFF"/>
                </a:solidFill>
                <a:latin typeface="Arial" panose="020B0604020202020204" pitchFamily="34" charset="0"/>
                <a:cs typeface="Arial" panose="020B0604020202020204" pitchFamily="34" charset="0"/>
              </a:rPr>
              <a:t>B</a:t>
            </a:r>
            <a:endParaRPr lang="en-US" sz="2800" b="1" cap="none" spc="0" dirty="0">
              <a:ln w="15875">
                <a:solidFill>
                  <a:schemeClr val="tx1"/>
                </a:solidFill>
                <a:prstDash val="solid"/>
              </a:ln>
              <a:solidFill>
                <a:srgbClr val="2BFFFF"/>
              </a:solidFill>
              <a:latin typeface="Arial" panose="020B0604020202020204" pitchFamily="34" charset="0"/>
              <a:cs typeface="Arial" panose="020B0604020202020204" pitchFamily="34" charset="0"/>
            </a:endParaRPr>
          </a:p>
        </p:txBody>
      </p:sp>
      <p:grpSp>
        <p:nvGrpSpPr>
          <p:cNvPr id="137" name="Group 136"/>
          <p:cNvGrpSpPr/>
          <p:nvPr/>
        </p:nvGrpSpPr>
        <p:grpSpPr>
          <a:xfrm>
            <a:off x="-69633" y="797723"/>
            <a:ext cx="491997" cy="4612815"/>
            <a:chOff x="-69633" y="797723"/>
            <a:chExt cx="491997" cy="4612815"/>
          </a:xfrm>
        </p:grpSpPr>
        <p:sp>
          <p:nvSpPr>
            <p:cNvPr id="138" name="TextBox 137"/>
            <p:cNvSpPr txBox="1"/>
            <p:nvPr/>
          </p:nvSpPr>
          <p:spPr>
            <a:xfrm>
              <a:off x="-69633" y="3713115"/>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139" name="TextBox 138"/>
            <p:cNvSpPr txBox="1"/>
            <p:nvPr/>
          </p:nvSpPr>
          <p:spPr>
            <a:xfrm>
              <a:off x="-65201" y="3343691"/>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140" name="TextBox 139"/>
            <p:cNvSpPr txBox="1"/>
            <p:nvPr/>
          </p:nvSpPr>
          <p:spPr>
            <a:xfrm>
              <a:off x="-69633" y="2972680"/>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141" name="TextBox 140"/>
            <p:cNvSpPr txBox="1"/>
            <p:nvPr/>
          </p:nvSpPr>
          <p:spPr>
            <a:xfrm>
              <a:off x="-69633" y="2599656"/>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142" name="TextBox 141"/>
            <p:cNvSpPr txBox="1"/>
            <p:nvPr/>
          </p:nvSpPr>
          <p:spPr>
            <a:xfrm>
              <a:off x="-65201" y="2227069"/>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143" name="TextBox 142"/>
            <p:cNvSpPr txBox="1"/>
            <p:nvPr/>
          </p:nvSpPr>
          <p:spPr>
            <a:xfrm>
              <a:off x="-65201" y="1858734"/>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44" name="TextBox 143"/>
            <p:cNvSpPr txBox="1"/>
            <p:nvPr/>
          </p:nvSpPr>
          <p:spPr>
            <a:xfrm>
              <a:off x="-65201" y="1109181"/>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45" name="TextBox 144"/>
            <p:cNvSpPr txBox="1"/>
            <p:nvPr/>
          </p:nvSpPr>
          <p:spPr>
            <a:xfrm>
              <a:off x="-65201" y="1481987"/>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46" name="TextBox 145"/>
            <p:cNvSpPr txBox="1"/>
            <p:nvPr/>
          </p:nvSpPr>
          <p:spPr>
            <a:xfrm>
              <a:off x="-65201" y="4082624"/>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47" name="TextBox 146"/>
            <p:cNvSpPr txBox="1"/>
            <p:nvPr/>
          </p:nvSpPr>
          <p:spPr>
            <a:xfrm>
              <a:off x="-63905" y="4454341"/>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sp>
          <p:nvSpPr>
            <p:cNvPr id="148" name="TextBox 147"/>
            <p:cNvSpPr txBox="1"/>
            <p:nvPr/>
          </p:nvSpPr>
          <p:spPr>
            <a:xfrm>
              <a:off x="22106" y="5272039"/>
              <a:ext cx="396333" cy="138499"/>
            </a:xfrm>
            <a:prstGeom prst="rect">
              <a:avLst/>
            </a:prstGeom>
            <a:noFill/>
          </p:spPr>
          <p:txBody>
            <a:bodyPr wrap="square" lIns="0" tIns="0" rIns="0" bIns="0" rtlCol="0">
              <a:spAutoFit/>
            </a:bodyPr>
            <a:lstStyle/>
            <a:p>
              <a:pPr algn="r"/>
              <a:r>
                <a:rPr lang="en-US" sz="900" kern="1200" dirty="0" smtClean="0">
                  <a:latin typeface="Arial"/>
                  <a:cs typeface="Arial"/>
                </a:rPr>
                <a:t>(PVU)</a:t>
              </a:r>
              <a:endParaRPr lang="en-US" sz="900" kern="1200" dirty="0">
                <a:latin typeface="Arial"/>
                <a:cs typeface="Arial"/>
              </a:endParaRPr>
            </a:p>
          </p:txBody>
        </p:sp>
        <p:pic>
          <p:nvPicPr>
            <p:cNvPr id="149" name="Picture 148" descr="era5_pv_cross_cfd_66N34.5E_78N34.5E_20110211_0300.png"/>
            <p:cNvPicPr>
              <a:picLocks/>
            </p:cNvPicPr>
            <p:nvPr/>
          </p:nvPicPr>
          <p:blipFill rotWithShape="1">
            <a:blip r:embed="rId7">
              <a:extLst>
                <a:ext uri="{28A0092B-C50C-407E-A947-70E740481C1C}">
                  <a14:useLocalDpi xmlns:a14="http://schemas.microsoft.com/office/drawing/2010/main" val="0"/>
                </a:ext>
              </a:extLst>
            </a:blip>
            <a:srcRect l="24412" t="95000" r="16743" b="2268"/>
            <a:stretch/>
          </p:blipFill>
          <p:spPr>
            <a:xfrm rot="16200000">
              <a:off x="-1895640" y="2951135"/>
              <a:ext cx="4471416" cy="164592"/>
            </a:xfrm>
            <a:prstGeom prst="rect">
              <a:avLst/>
            </a:prstGeom>
          </p:spPr>
        </p:pic>
        <p:sp>
          <p:nvSpPr>
            <p:cNvPr id="150" name="TextBox 149"/>
            <p:cNvSpPr txBox="1"/>
            <p:nvPr/>
          </p:nvSpPr>
          <p:spPr>
            <a:xfrm>
              <a:off x="-63905" y="4833185"/>
              <a:ext cx="300556" cy="138499"/>
            </a:xfrm>
            <a:prstGeom prst="rect">
              <a:avLst/>
            </a:prstGeom>
            <a:noFill/>
          </p:spPr>
          <p:txBody>
            <a:bodyPr wrap="square" lIns="0" tIns="0" rIns="0" bIns="0" rtlCol="0">
              <a:spAutoFit/>
            </a:bodyPr>
            <a:lstStyle/>
            <a:p>
              <a:pPr algn="r"/>
              <a:r>
                <a:rPr lang="en-US" sz="900" dirty="0" smtClean="0">
                  <a:latin typeface="Arial"/>
                  <a:cs typeface="Arial"/>
                </a:rPr>
                <a:t>0.25</a:t>
              </a:r>
              <a:endParaRPr lang="en-US" sz="1000" dirty="0">
                <a:latin typeface="Arial"/>
                <a:cs typeface="Arial"/>
              </a:endParaRPr>
            </a:p>
          </p:txBody>
        </p:sp>
      </p:grpSp>
      <p:grpSp>
        <p:nvGrpSpPr>
          <p:cNvPr id="56" name="Group 55"/>
          <p:cNvGrpSpPr/>
          <p:nvPr/>
        </p:nvGrpSpPr>
        <p:grpSpPr>
          <a:xfrm>
            <a:off x="8726741" y="856350"/>
            <a:ext cx="468318" cy="4471416"/>
            <a:chOff x="8726741" y="856350"/>
            <a:chExt cx="468318" cy="4471416"/>
          </a:xfrm>
        </p:grpSpPr>
        <p:sp>
          <p:nvSpPr>
            <p:cNvPr id="152" name="TextBox 151"/>
            <p:cNvSpPr txBox="1"/>
            <p:nvPr/>
          </p:nvSpPr>
          <p:spPr>
            <a:xfrm>
              <a:off x="8892625" y="4931835"/>
              <a:ext cx="300556" cy="138499"/>
            </a:xfrm>
            <a:prstGeom prst="rect">
              <a:avLst/>
            </a:prstGeom>
            <a:noFill/>
          </p:spPr>
          <p:txBody>
            <a:bodyPr wrap="square" lIns="0" tIns="0" rIns="0" bIns="0" rtlCol="0">
              <a:spAutoFit/>
            </a:bodyPr>
            <a:lstStyle/>
            <a:p>
              <a:r>
                <a:rPr lang="en-US" sz="900" dirty="0" smtClean="0">
                  <a:latin typeface="Arial"/>
                  <a:cs typeface="Arial"/>
                </a:rPr>
                <a:t>6</a:t>
              </a:r>
              <a:endParaRPr lang="en-US" sz="900" dirty="0">
                <a:latin typeface="Arial"/>
                <a:cs typeface="Arial"/>
              </a:endParaRPr>
            </a:p>
          </p:txBody>
        </p:sp>
        <p:pic>
          <p:nvPicPr>
            <p:cNvPr id="153" name="Picture 152" descr="850rvort_20110211_0200.png"/>
            <p:cNvPicPr>
              <a:picLocks/>
            </p:cNvPicPr>
            <p:nvPr/>
          </p:nvPicPr>
          <p:blipFill rotWithShape="1">
            <a:blip r:embed="rId8">
              <a:extLst>
                <a:ext uri="{28A0092B-C50C-407E-A947-70E740481C1C}">
                  <a14:useLocalDpi xmlns:a14="http://schemas.microsoft.com/office/drawing/2010/main" val="0"/>
                </a:ext>
              </a:extLst>
            </a:blip>
            <a:srcRect l="326" t="95049" r="3332" b="2497"/>
            <a:stretch/>
          </p:blipFill>
          <p:spPr>
            <a:xfrm rot="16200000">
              <a:off x="6559613" y="3023478"/>
              <a:ext cx="4471416" cy="137160"/>
            </a:xfrm>
            <a:prstGeom prst="rect">
              <a:avLst/>
            </a:prstGeom>
          </p:spPr>
        </p:pic>
        <p:sp>
          <p:nvSpPr>
            <p:cNvPr id="154" name="TextBox 153"/>
            <p:cNvSpPr txBox="1"/>
            <p:nvPr/>
          </p:nvSpPr>
          <p:spPr>
            <a:xfrm>
              <a:off x="8892625" y="4612363"/>
              <a:ext cx="300556" cy="138499"/>
            </a:xfrm>
            <a:prstGeom prst="rect">
              <a:avLst/>
            </a:prstGeom>
            <a:noFill/>
          </p:spPr>
          <p:txBody>
            <a:bodyPr wrap="square" lIns="0" tIns="0" rIns="0" bIns="0" rtlCol="0">
              <a:spAutoFit/>
            </a:bodyPr>
            <a:lstStyle/>
            <a:p>
              <a:r>
                <a:rPr lang="en-US" sz="900" dirty="0">
                  <a:latin typeface="Arial"/>
                  <a:cs typeface="Arial"/>
                </a:rPr>
                <a:t>8</a:t>
              </a:r>
            </a:p>
          </p:txBody>
        </p:sp>
        <p:sp>
          <p:nvSpPr>
            <p:cNvPr id="155" name="TextBox 154"/>
            <p:cNvSpPr txBox="1"/>
            <p:nvPr/>
          </p:nvSpPr>
          <p:spPr>
            <a:xfrm>
              <a:off x="8892625" y="4290489"/>
              <a:ext cx="300556" cy="138499"/>
            </a:xfrm>
            <a:prstGeom prst="rect">
              <a:avLst/>
            </a:prstGeom>
            <a:noFill/>
          </p:spPr>
          <p:txBody>
            <a:bodyPr wrap="square" lIns="0" tIns="0" rIns="0" bIns="0" rtlCol="0">
              <a:spAutoFit/>
            </a:bodyPr>
            <a:lstStyle/>
            <a:p>
              <a:r>
                <a:rPr lang="en-US" sz="900" dirty="0" smtClean="0">
                  <a:latin typeface="Arial"/>
                  <a:cs typeface="Arial"/>
                </a:rPr>
                <a:t>10</a:t>
              </a:r>
              <a:endParaRPr lang="en-US" sz="900" dirty="0">
                <a:latin typeface="Arial"/>
                <a:cs typeface="Arial"/>
              </a:endParaRPr>
            </a:p>
          </p:txBody>
        </p:sp>
        <p:sp>
          <p:nvSpPr>
            <p:cNvPr id="156" name="TextBox 155"/>
            <p:cNvSpPr txBox="1"/>
            <p:nvPr/>
          </p:nvSpPr>
          <p:spPr>
            <a:xfrm>
              <a:off x="8892625" y="3979611"/>
              <a:ext cx="300556" cy="138499"/>
            </a:xfrm>
            <a:prstGeom prst="rect">
              <a:avLst/>
            </a:prstGeom>
            <a:noFill/>
          </p:spPr>
          <p:txBody>
            <a:bodyPr wrap="square" lIns="0" tIns="0" rIns="0" bIns="0" rtlCol="0">
              <a:spAutoFit/>
            </a:bodyPr>
            <a:lstStyle/>
            <a:p>
              <a:r>
                <a:rPr lang="en-US" sz="900" dirty="0" smtClean="0">
                  <a:latin typeface="Arial"/>
                  <a:cs typeface="Arial"/>
                </a:rPr>
                <a:t>12</a:t>
              </a:r>
              <a:endParaRPr lang="en-US" sz="900" dirty="0">
                <a:latin typeface="Arial"/>
                <a:cs typeface="Arial"/>
              </a:endParaRPr>
            </a:p>
          </p:txBody>
        </p:sp>
        <p:sp>
          <p:nvSpPr>
            <p:cNvPr id="157" name="TextBox 156"/>
            <p:cNvSpPr txBox="1"/>
            <p:nvPr/>
          </p:nvSpPr>
          <p:spPr>
            <a:xfrm>
              <a:off x="8894503" y="3659434"/>
              <a:ext cx="300556" cy="138499"/>
            </a:xfrm>
            <a:prstGeom prst="rect">
              <a:avLst/>
            </a:prstGeom>
            <a:noFill/>
          </p:spPr>
          <p:txBody>
            <a:bodyPr wrap="square" lIns="0" tIns="0" rIns="0" bIns="0" rtlCol="0">
              <a:spAutoFit/>
            </a:bodyPr>
            <a:lstStyle/>
            <a:p>
              <a:r>
                <a:rPr lang="en-US" sz="900" dirty="0" smtClean="0">
                  <a:latin typeface="Arial"/>
                  <a:cs typeface="Arial"/>
                </a:rPr>
                <a:t>14</a:t>
              </a:r>
              <a:endParaRPr lang="en-US" sz="900" dirty="0">
                <a:latin typeface="Arial"/>
                <a:cs typeface="Arial"/>
              </a:endParaRPr>
            </a:p>
          </p:txBody>
        </p:sp>
        <p:sp>
          <p:nvSpPr>
            <p:cNvPr id="158" name="TextBox 157"/>
            <p:cNvSpPr txBox="1"/>
            <p:nvPr/>
          </p:nvSpPr>
          <p:spPr>
            <a:xfrm>
              <a:off x="8892625" y="3339996"/>
              <a:ext cx="300556" cy="138499"/>
            </a:xfrm>
            <a:prstGeom prst="rect">
              <a:avLst/>
            </a:prstGeom>
            <a:noFill/>
          </p:spPr>
          <p:txBody>
            <a:bodyPr wrap="square" lIns="0" tIns="0" rIns="0" bIns="0" rtlCol="0">
              <a:spAutoFit/>
            </a:bodyPr>
            <a:lstStyle/>
            <a:p>
              <a:r>
                <a:rPr lang="en-US" sz="900" dirty="0" smtClean="0">
                  <a:latin typeface="Arial"/>
                  <a:cs typeface="Arial"/>
                </a:rPr>
                <a:t>16</a:t>
              </a:r>
              <a:endParaRPr lang="en-US" sz="900" dirty="0">
                <a:latin typeface="Arial"/>
                <a:cs typeface="Arial"/>
              </a:endParaRPr>
            </a:p>
          </p:txBody>
        </p:sp>
        <p:sp>
          <p:nvSpPr>
            <p:cNvPr id="159" name="TextBox 158"/>
            <p:cNvSpPr txBox="1"/>
            <p:nvPr/>
          </p:nvSpPr>
          <p:spPr>
            <a:xfrm>
              <a:off x="8894503" y="3018689"/>
              <a:ext cx="300556" cy="138499"/>
            </a:xfrm>
            <a:prstGeom prst="rect">
              <a:avLst/>
            </a:prstGeom>
            <a:noFill/>
          </p:spPr>
          <p:txBody>
            <a:bodyPr wrap="square" lIns="0" tIns="0" rIns="0" bIns="0" rtlCol="0">
              <a:spAutoFit/>
            </a:bodyPr>
            <a:lstStyle/>
            <a:p>
              <a:r>
                <a:rPr lang="en-US" sz="900" dirty="0" smtClean="0">
                  <a:latin typeface="Arial"/>
                  <a:cs typeface="Arial"/>
                </a:rPr>
                <a:t>18</a:t>
              </a:r>
              <a:endParaRPr lang="en-US" sz="900" dirty="0">
                <a:latin typeface="Arial"/>
                <a:cs typeface="Arial"/>
              </a:endParaRPr>
            </a:p>
          </p:txBody>
        </p:sp>
        <p:sp>
          <p:nvSpPr>
            <p:cNvPr id="160" name="TextBox 159"/>
            <p:cNvSpPr txBox="1"/>
            <p:nvPr/>
          </p:nvSpPr>
          <p:spPr>
            <a:xfrm>
              <a:off x="8892625" y="2706754"/>
              <a:ext cx="300556" cy="138499"/>
            </a:xfrm>
            <a:prstGeom prst="rect">
              <a:avLst/>
            </a:prstGeom>
            <a:noFill/>
          </p:spPr>
          <p:txBody>
            <a:bodyPr wrap="square" lIns="0" tIns="0" rIns="0" bIns="0" rtlCol="0">
              <a:spAutoFit/>
            </a:bodyPr>
            <a:lstStyle/>
            <a:p>
              <a:r>
                <a:rPr lang="en-US" sz="900" dirty="0" smtClean="0">
                  <a:latin typeface="Arial"/>
                  <a:cs typeface="Arial"/>
                </a:rPr>
                <a:t>20</a:t>
              </a:r>
              <a:endParaRPr lang="en-US" sz="900" dirty="0">
                <a:latin typeface="Arial"/>
                <a:cs typeface="Arial"/>
              </a:endParaRPr>
            </a:p>
          </p:txBody>
        </p:sp>
        <p:sp>
          <p:nvSpPr>
            <p:cNvPr id="161" name="TextBox 160"/>
            <p:cNvSpPr txBox="1"/>
            <p:nvPr/>
          </p:nvSpPr>
          <p:spPr>
            <a:xfrm>
              <a:off x="8892625" y="2384694"/>
              <a:ext cx="300556" cy="138499"/>
            </a:xfrm>
            <a:prstGeom prst="rect">
              <a:avLst/>
            </a:prstGeom>
            <a:noFill/>
          </p:spPr>
          <p:txBody>
            <a:bodyPr wrap="square" lIns="0" tIns="0" rIns="0" bIns="0" rtlCol="0">
              <a:spAutoFit/>
            </a:bodyPr>
            <a:lstStyle/>
            <a:p>
              <a:r>
                <a:rPr lang="en-US" sz="900" dirty="0" smtClean="0">
                  <a:latin typeface="Arial"/>
                  <a:cs typeface="Arial"/>
                </a:rPr>
                <a:t>22</a:t>
              </a:r>
              <a:endParaRPr lang="en-US" sz="900" dirty="0">
                <a:latin typeface="Arial"/>
                <a:cs typeface="Arial"/>
              </a:endParaRPr>
            </a:p>
          </p:txBody>
        </p:sp>
        <p:sp>
          <p:nvSpPr>
            <p:cNvPr id="162" name="TextBox 161"/>
            <p:cNvSpPr txBox="1"/>
            <p:nvPr/>
          </p:nvSpPr>
          <p:spPr>
            <a:xfrm>
              <a:off x="8892625" y="2066345"/>
              <a:ext cx="300556" cy="138499"/>
            </a:xfrm>
            <a:prstGeom prst="rect">
              <a:avLst/>
            </a:prstGeom>
            <a:noFill/>
          </p:spPr>
          <p:txBody>
            <a:bodyPr wrap="square" lIns="0" tIns="0" rIns="0" bIns="0" rtlCol="0">
              <a:spAutoFit/>
            </a:bodyPr>
            <a:lstStyle/>
            <a:p>
              <a:r>
                <a:rPr lang="en-US" sz="900" dirty="0" smtClean="0">
                  <a:latin typeface="Arial"/>
                  <a:cs typeface="Arial"/>
                </a:rPr>
                <a:t>24</a:t>
              </a:r>
              <a:endParaRPr lang="en-US" sz="900" dirty="0">
                <a:latin typeface="Arial"/>
                <a:cs typeface="Arial"/>
              </a:endParaRPr>
            </a:p>
          </p:txBody>
        </p:sp>
        <p:sp>
          <p:nvSpPr>
            <p:cNvPr id="163" name="TextBox 162"/>
            <p:cNvSpPr txBox="1"/>
            <p:nvPr/>
          </p:nvSpPr>
          <p:spPr>
            <a:xfrm>
              <a:off x="8894503" y="1749988"/>
              <a:ext cx="300556" cy="138499"/>
            </a:xfrm>
            <a:prstGeom prst="rect">
              <a:avLst/>
            </a:prstGeom>
            <a:noFill/>
          </p:spPr>
          <p:txBody>
            <a:bodyPr wrap="square" lIns="0" tIns="0" rIns="0" bIns="0" rtlCol="0">
              <a:spAutoFit/>
            </a:bodyPr>
            <a:lstStyle/>
            <a:p>
              <a:r>
                <a:rPr lang="en-US" sz="900" dirty="0" smtClean="0">
                  <a:latin typeface="Arial"/>
                  <a:cs typeface="Arial"/>
                </a:rPr>
                <a:t>26</a:t>
              </a:r>
              <a:endParaRPr lang="en-US" sz="900" dirty="0">
                <a:latin typeface="Arial"/>
                <a:cs typeface="Arial"/>
              </a:endParaRPr>
            </a:p>
          </p:txBody>
        </p:sp>
        <p:sp>
          <p:nvSpPr>
            <p:cNvPr id="164" name="TextBox 163"/>
            <p:cNvSpPr txBox="1"/>
            <p:nvPr/>
          </p:nvSpPr>
          <p:spPr>
            <a:xfrm>
              <a:off x="8892625" y="1412737"/>
              <a:ext cx="300556" cy="138499"/>
            </a:xfrm>
            <a:prstGeom prst="rect">
              <a:avLst/>
            </a:prstGeom>
            <a:noFill/>
          </p:spPr>
          <p:txBody>
            <a:bodyPr wrap="square" lIns="0" tIns="0" rIns="0" bIns="0" rtlCol="0">
              <a:spAutoFit/>
            </a:bodyPr>
            <a:lstStyle/>
            <a:p>
              <a:r>
                <a:rPr lang="en-US" sz="900" dirty="0" smtClean="0">
                  <a:latin typeface="Arial"/>
                  <a:cs typeface="Arial"/>
                </a:rPr>
                <a:t>28</a:t>
              </a:r>
              <a:endParaRPr lang="en-US" sz="900" dirty="0">
                <a:latin typeface="Arial"/>
                <a:cs typeface="Arial"/>
              </a:endParaRPr>
            </a:p>
          </p:txBody>
        </p:sp>
        <p:sp>
          <p:nvSpPr>
            <p:cNvPr id="165" name="TextBox 164"/>
            <p:cNvSpPr txBox="1"/>
            <p:nvPr/>
          </p:nvSpPr>
          <p:spPr>
            <a:xfrm>
              <a:off x="8894503" y="1095849"/>
              <a:ext cx="300556" cy="138499"/>
            </a:xfrm>
            <a:prstGeom prst="rect">
              <a:avLst/>
            </a:prstGeom>
            <a:noFill/>
          </p:spPr>
          <p:txBody>
            <a:bodyPr wrap="square" lIns="0" tIns="0" rIns="0" bIns="0" rtlCol="0">
              <a:spAutoFit/>
            </a:bodyPr>
            <a:lstStyle/>
            <a:p>
              <a:r>
                <a:rPr lang="en-US" sz="900" dirty="0" smtClean="0">
                  <a:latin typeface="Arial"/>
                  <a:cs typeface="Arial"/>
                </a:rPr>
                <a:t>30</a:t>
              </a:r>
              <a:endParaRPr lang="en-US" sz="900" dirty="0">
                <a:latin typeface="Arial"/>
                <a:cs typeface="Arial"/>
              </a:endParaRPr>
            </a:p>
          </p:txBody>
        </p:sp>
      </p:grpSp>
      <p:sp>
        <p:nvSpPr>
          <p:cNvPr id="86"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500" dirty="0" smtClean="0">
                <a:latin typeface="Arial"/>
                <a:cs typeface="Arial"/>
              </a:rPr>
              <a:t>(a) PV </a:t>
            </a:r>
            <a:r>
              <a:rPr lang="en-US" sz="1500" dirty="0">
                <a:latin typeface="Arial"/>
                <a:cs typeface="Arial"/>
              </a:rPr>
              <a:t>(PVU, </a:t>
            </a:r>
            <a:r>
              <a:rPr lang="en-US" sz="1500" dirty="0" smtClean="0">
                <a:latin typeface="Arial"/>
                <a:cs typeface="Arial"/>
              </a:rPr>
              <a:t>shaded)</a:t>
            </a:r>
            <a:r>
              <a:rPr lang="en-US" sz="1500" dirty="0">
                <a:latin typeface="Arial"/>
                <a:cs typeface="Arial"/>
              </a:rPr>
              <a:t>, </a:t>
            </a:r>
            <a:r>
              <a:rPr lang="en-US" sz="1500" dirty="0" smtClean="0">
                <a:latin typeface="Arial"/>
                <a:cs typeface="Arial"/>
              </a:rPr>
              <a:t>θ (K, black), ascent </a:t>
            </a:r>
            <a:r>
              <a:rPr lang="en-US" sz="1500" dirty="0" smtClean="0">
                <a:latin typeface="Arial" panose="020B0604020202020204" pitchFamily="34" charset="0"/>
                <a:cs typeface="Arial" panose="020B0604020202020204" pitchFamily="34" charset="0"/>
              </a:rPr>
              <a:t>(</a:t>
            </a:r>
            <a:r>
              <a:rPr lang="en-US" sz="1500" dirty="0">
                <a:latin typeface="Arial" panose="020B0604020202020204" pitchFamily="34" charset="0"/>
                <a:cs typeface="Arial" panose="020B0604020202020204" pitchFamily="34" charset="0"/>
              </a:rPr>
              <a:t>red, every </a:t>
            </a:r>
            <a:r>
              <a:rPr lang="en-US" sz="1500" dirty="0" smtClean="0">
                <a:latin typeface="Arial" panose="020B0604020202020204" pitchFamily="34" charset="0"/>
                <a:cs typeface="Arial" panose="020B0604020202020204" pitchFamily="34" charset="0"/>
              </a:rPr>
              <a:t>2.5 </a:t>
            </a:r>
            <a:r>
              <a:rPr lang="en-US" sz="1500" dirty="0">
                <a:latin typeface="Arial" panose="020B0604020202020204" pitchFamily="34" charset="0"/>
                <a:cs typeface="Arial" panose="020B0604020202020204" pitchFamily="34" charset="0"/>
              </a:rPr>
              <a:t>×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and wind speed </a:t>
            </a:r>
            <a:r>
              <a:rPr lang="en-US" sz="1500" dirty="0" smtClean="0">
                <a:latin typeface="Arial"/>
                <a:cs typeface="Arial"/>
              </a:rPr>
              <a:t>(white, every    10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 </a:t>
            </a:r>
            <a:r>
              <a:rPr lang="en-US" sz="1500" dirty="0" smtClean="0">
                <a:latin typeface="Arial"/>
                <a:cs typeface="Arial"/>
              </a:rPr>
              <a:t>starting at 30 m </a:t>
            </a:r>
            <a:r>
              <a:rPr lang="en-US" sz="1500" dirty="0">
                <a:latin typeface="Arial"/>
                <a:cs typeface="Arial"/>
              </a:rPr>
              <a:t>s</a:t>
            </a:r>
            <a:r>
              <a:rPr lang="en-US" sz="1500" baseline="30000" dirty="0">
                <a:latin typeface="Arial"/>
                <a:cs typeface="Arial"/>
              </a:rPr>
              <a:t>−</a:t>
            </a:r>
            <a:r>
              <a:rPr lang="en-US" sz="1500" baseline="30000" dirty="0" smtClean="0">
                <a:latin typeface="Arial"/>
                <a:cs typeface="Arial"/>
              </a:rPr>
              <a:t>1</a:t>
            </a:r>
            <a:r>
              <a:rPr lang="en-US" sz="1500" dirty="0" smtClean="0">
                <a:latin typeface="Arial"/>
                <a:cs typeface="Arial"/>
              </a:rPr>
              <a:t>)</a:t>
            </a:r>
            <a:r>
              <a:rPr lang="en-US" sz="1500" dirty="0">
                <a:latin typeface="Arial"/>
                <a:cs typeface="Arial"/>
              </a:rPr>
              <a:t>; </a:t>
            </a:r>
            <a:r>
              <a:rPr lang="en-US" sz="1500" dirty="0" smtClean="0">
                <a:latin typeface="Arial"/>
                <a:cs typeface="Arial"/>
              </a:rPr>
              <a:t>(b) DT (2-PVU surface) θ (K, shaded), wind speed </a:t>
            </a:r>
            <a:r>
              <a:rPr lang="en-US" sz="1500" dirty="0">
                <a:solidFill>
                  <a:srgbClr val="000000"/>
                </a:solidFill>
                <a:latin typeface="Arial" panose="020B0604020202020204" pitchFamily="34" charset="0"/>
                <a:cs typeface="Arial" panose="020B0604020202020204" pitchFamily="34" charset="0"/>
              </a:rPr>
              <a:t>(black,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a:solidFill>
                  <a:srgbClr val="000000"/>
                </a:solidFill>
                <a:latin typeface="Arial" panose="020B0604020202020204" pitchFamily="34" charset="0"/>
                <a:cs typeface="Arial" panose="020B0604020202020204" pitchFamily="34" charset="0"/>
              </a:rPr>
              <a:t>  </a:t>
            </a:r>
            <a:r>
              <a:rPr lang="en-US" sz="1500" dirty="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a:solidFill>
                  <a:srgbClr val="000000"/>
                </a:solidFill>
                <a:latin typeface="Arial" panose="020B0604020202020204" pitchFamily="34" charset="0"/>
                <a:cs typeface="Arial" panose="020B0604020202020204" pitchFamily="34" charset="0"/>
              </a:rPr>
              <a:t>)</a:t>
            </a:r>
            <a:r>
              <a:rPr lang="en-US" sz="1500" dirty="0" smtClean="0">
                <a:latin typeface="Arial"/>
                <a:cs typeface="Arial"/>
              </a:rPr>
              <a:t>, and wind (m s</a:t>
            </a:r>
            <a:r>
              <a:rPr lang="en-US" sz="1500" baseline="30000" dirty="0" smtClean="0">
                <a:latin typeface="Arial"/>
                <a:cs typeface="Arial"/>
              </a:rPr>
              <a:t>−1</a:t>
            </a:r>
            <a:r>
              <a:rPr lang="en-US" sz="1500" dirty="0" smtClean="0">
                <a:latin typeface="Arial"/>
                <a:cs typeface="Arial"/>
              </a:rPr>
              <a:t>, flags and barbs); (c) </a:t>
            </a:r>
            <a:r>
              <a:rPr lang="en-US" sz="1500" dirty="0">
                <a:latin typeface="Arial" panose="020B0604020202020204" pitchFamily="34" charset="0"/>
                <a:cs typeface="Arial" panose="020B0604020202020204" pitchFamily="34" charset="0"/>
              </a:rPr>
              <a:t>850-hPa relative vorticity (10</a:t>
            </a:r>
            <a:r>
              <a:rPr lang="en-US" sz="1500" baseline="30000" dirty="0">
                <a:latin typeface="Arial" panose="020B0604020202020204" pitchFamily="34" charset="0"/>
                <a:cs typeface="Arial" panose="020B0604020202020204" pitchFamily="34" charset="0"/>
              </a:rPr>
              <a:t>−5</a:t>
            </a:r>
            <a:r>
              <a:rPr lang="en-US" sz="1500" dirty="0">
                <a:latin typeface="Arial" panose="020B0604020202020204" pitchFamily="34" charset="0"/>
                <a:cs typeface="Arial" panose="020B0604020202020204" pitchFamily="34" charset="0"/>
              </a:rPr>
              <a:t>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shaded)</a:t>
            </a:r>
            <a:r>
              <a:rPr lang="en-US" sz="1500" dirty="0" smtClean="0">
                <a:latin typeface="Arial" panose="020B0604020202020204" pitchFamily="34" charset="0"/>
                <a:cs typeface="Arial" panose="020B0604020202020204" pitchFamily="34" charset="0"/>
              </a:rPr>
              <a:t>, 850</a:t>
            </a:r>
            <a:r>
              <a:rPr lang="en-US" sz="1500" dirty="0">
                <a:latin typeface="Arial" panose="020B0604020202020204" pitchFamily="34" charset="0"/>
                <a:cs typeface="Arial" panose="020B0604020202020204" pitchFamily="34" charset="0"/>
              </a:rPr>
              <a:t>–600-hPa ascent (blue, every 2.5 × 10</a:t>
            </a:r>
            <a:r>
              <a:rPr lang="en-US" sz="1500" baseline="30000" dirty="0">
                <a:latin typeface="Arial" panose="020B0604020202020204" pitchFamily="34" charset="0"/>
                <a:cs typeface="Arial" panose="020B0604020202020204" pitchFamily="34" charset="0"/>
              </a:rPr>
              <a:t>−3 </a:t>
            </a:r>
            <a:r>
              <a:rPr lang="en-US" sz="1500" dirty="0">
                <a:latin typeface="Arial" panose="020B0604020202020204" pitchFamily="34" charset="0"/>
                <a:cs typeface="Arial" panose="020B0604020202020204" pitchFamily="34" charset="0"/>
              </a:rPr>
              <a:t>hPa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a:t>
            </a:r>
            <a:r>
              <a:rPr lang="en-US" sz="1500" dirty="0" smtClean="0">
                <a:latin typeface="Arial" panose="020B0604020202020204" pitchFamily="34" charset="0"/>
                <a:cs typeface="Arial" panose="020B0604020202020204" pitchFamily="34" charset="0"/>
              </a:rPr>
              <a:t>, SLP </a:t>
            </a:r>
            <a:r>
              <a:rPr lang="en-US" sz="1500" dirty="0">
                <a:latin typeface="Arial" panose="020B0604020202020204" pitchFamily="34" charset="0"/>
                <a:cs typeface="Arial" panose="020B0604020202020204" pitchFamily="34" charset="0"/>
              </a:rPr>
              <a:t>(hPa, black)</a:t>
            </a:r>
            <a:r>
              <a:rPr lang="en-US" sz="1500" dirty="0" smtClean="0">
                <a:latin typeface="Arial" panose="020B0604020202020204" pitchFamily="34" charset="0"/>
                <a:cs typeface="Arial" panose="020B0604020202020204" pitchFamily="34" charset="0"/>
              </a:rPr>
              <a:t>, and 10</a:t>
            </a:r>
            <a:r>
              <a:rPr lang="en-US" sz="1500" dirty="0">
                <a:latin typeface="Arial" panose="020B0604020202020204" pitchFamily="34" charset="0"/>
                <a:cs typeface="Arial" panose="020B0604020202020204" pitchFamily="34" charset="0"/>
              </a:rPr>
              <a:t>-m wind (m s</a:t>
            </a:r>
            <a:r>
              <a:rPr lang="en-US" sz="1500" baseline="30000" dirty="0">
                <a:latin typeface="Arial" panose="020B0604020202020204" pitchFamily="34" charset="0"/>
                <a:cs typeface="Arial" panose="020B0604020202020204" pitchFamily="34" charset="0"/>
              </a:rPr>
              <a:t>−1</a:t>
            </a:r>
            <a:r>
              <a:rPr lang="en-US" sz="1500" dirty="0">
                <a:latin typeface="Arial" panose="020B0604020202020204" pitchFamily="34" charset="0"/>
                <a:cs typeface="Arial" panose="020B0604020202020204" pitchFamily="34" charset="0"/>
              </a:rPr>
              <a:t>, barbs)</a:t>
            </a:r>
            <a:endParaRPr lang="en-US" sz="1500" baseline="30000" dirty="0">
              <a:latin typeface="Arial" panose="020B0604020202020204" pitchFamily="34" charset="0"/>
              <a:cs typeface="Arial" panose="020B0604020202020204" pitchFamily="34" charset="0"/>
            </a:endParaRPr>
          </a:p>
        </p:txBody>
      </p:sp>
      <p:sp>
        <p:nvSpPr>
          <p:cNvPr id="8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967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5-20 at 12.3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8421"/>
            <a:ext cx="9144000" cy="3695612"/>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most accurate group. </a:t>
            </a:r>
          </a:p>
        </p:txBody>
      </p: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0716997"/>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descr="Screen Shot 2018-05-20 at 12.3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 y="1923147"/>
            <a:ext cx="9144000" cy="3678742"/>
          </a:xfrm>
          <a:prstGeom prst="rect">
            <a:avLst/>
          </a:prstGeom>
        </p:spPr>
      </p:pic>
      <p:sp>
        <p:nvSpPr>
          <p:cNvPr id="7" name="Content Placeholder 2"/>
          <p:cNvSpPr txBox="1">
            <a:spLocks/>
          </p:cNvSpPr>
          <p:nvPr/>
        </p:nvSpPr>
        <p:spPr>
          <a:xfrm>
            <a:off x="29248" y="1301410"/>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Track error rank, intensity error rank, and combined track and intensity error rank for the eight ensemble members in the </a:t>
            </a:r>
            <a:r>
              <a:rPr lang="en-US" sz="1600" dirty="0" smtClean="0">
                <a:latin typeface="Arial"/>
                <a:cs typeface="Arial"/>
              </a:rPr>
              <a:t>least </a:t>
            </a:r>
            <a:r>
              <a:rPr lang="en-US" sz="1600" dirty="0">
                <a:latin typeface="Arial"/>
                <a:cs typeface="Arial"/>
              </a:rPr>
              <a:t>accurate group. </a:t>
            </a:r>
          </a:p>
        </p:txBody>
      </p: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48610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5-20 at 12.36.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54697"/>
            <a:ext cx="9144000" cy="2338917"/>
          </a:xfrm>
          <a:prstGeom prst="rect">
            <a:avLst/>
          </a:prstGeom>
        </p:spPr>
      </p:pic>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Content Placeholder 2"/>
          <p:cNvSpPr txBox="1">
            <a:spLocks/>
          </p:cNvSpPr>
          <p:nvPr/>
        </p:nvSpPr>
        <p:spPr>
          <a:xfrm>
            <a:off x="29248" y="1301410"/>
            <a:ext cx="9072887" cy="126954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Values of selected quantities for 1800 UTC 10 February–1200 UTC 11 February 2011 time period for ERA5, most accurate group, and least accurate group. </a:t>
            </a:r>
            <a:r>
              <a:rPr lang="en-US" sz="1600" dirty="0">
                <a:latin typeface="Arial"/>
                <a:cs typeface="Arial"/>
              </a:rPr>
              <a:t>The difference between the means of the most accurate and least accurate group for each quantity are shown as well, with confidence levels for the significance of the difference between the means of the most accurate and least accurate group for each quantity based on a two-sided Student’s </a:t>
            </a:r>
            <a:r>
              <a:rPr lang="en-US" sz="1600" i="1" dirty="0">
                <a:latin typeface="Arial"/>
                <a:cs typeface="Arial"/>
              </a:rPr>
              <a:t>t</a:t>
            </a:r>
            <a:r>
              <a:rPr lang="en-US" sz="1600" dirty="0">
                <a:latin typeface="Arial"/>
                <a:cs typeface="Arial"/>
              </a:rPr>
              <a:t> test given in parentheses. </a:t>
            </a:r>
          </a:p>
        </p:txBody>
      </p:sp>
      <p:sp>
        <p:nvSpPr>
          <p:cNvPr id="9"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020750"/>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S</a:t>
            </a:r>
            <a:r>
              <a:rPr lang="en-US" sz="2400" dirty="0" smtClean="0">
                <a:latin typeface="Arial"/>
                <a:cs typeface="Arial"/>
              </a:rPr>
              <a:t>tatistical </a:t>
            </a:r>
            <a:r>
              <a:rPr lang="en-US" sz="2400" dirty="0">
                <a:latin typeface="Arial"/>
                <a:cs typeface="Arial"/>
              </a:rPr>
              <a:t>piecewise PV inversion (Hakim and Torn 2008) </a:t>
            </a:r>
            <a:r>
              <a:rPr lang="en-US" sz="2400" dirty="0" smtClean="0">
                <a:latin typeface="Arial"/>
                <a:cs typeface="Arial"/>
              </a:rPr>
              <a:t>can be applied </a:t>
            </a:r>
            <a:r>
              <a:rPr lang="en-US" sz="2400" dirty="0">
                <a:latin typeface="Arial"/>
                <a:cs typeface="Arial"/>
              </a:rPr>
              <a:t>to upper-level PV differences </a:t>
            </a:r>
            <a:r>
              <a:rPr lang="en-US" sz="2400" dirty="0" smtClean="0">
                <a:latin typeface="Arial"/>
                <a:cs typeface="Arial"/>
              </a:rPr>
              <a:t>related to upper-level features between </a:t>
            </a:r>
            <a:r>
              <a:rPr lang="en-US" sz="2400" dirty="0">
                <a:latin typeface="Arial"/>
                <a:cs typeface="Arial"/>
              </a:rPr>
              <a:t>two groups of </a:t>
            </a:r>
            <a:r>
              <a:rPr lang="en-US" sz="2400" dirty="0" smtClean="0">
                <a:latin typeface="Arial"/>
                <a:cs typeface="Arial"/>
              </a:rPr>
              <a:t>forecasts</a:t>
            </a:r>
          </a:p>
          <a:p>
            <a:pPr>
              <a:lnSpc>
                <a:spcPct val="50000"/>
              </a:lnSpc>
            </a:pPr>
            <a:endParaRPr lang="en-US" sz="2400" dirty="0">
              <a:latin typeface="Arial"/>
              <a:cs typeface="Arial"/>
            </a:endParaRPr>
          </a:p>
          <a:p>
            <a:pPr lvl="1"/>
            <a:r>
              <a:rPr lang="en-US" sz="2200" dirty="0" smtClean="0">
                <a:solidFill>
                  <a:srgbClr val="0000FF"/>
                </a:solidFill>
                <a:latin typeface="Arial"/>
                <a:cs typeface="Arial"/>
              </a:rPr>
              <a:t>Can elucidate </a:t>
            </a:r>
            <a:r>
              <a:rPr lang="en-US" sz="2200" dirty="0">
                <a:solidFill>
                  <a:srgbClr val="0000FF"/>
                </a:solidFill>
                <a:latin typeface="Arial"/>
                <a:cs typeface="Arial"/>
              </a:rPr>
              <a:t>how such differences may influence the position and intensity </a:t>
            </a:r>
            <a:r>
              <a:rPr lang="en-US" sz="2200" dirty="0" smtClean="0">
                <a:solidFill>
                  <a:srgbClr val="0000FF"/>
                </a:solidFill>
                <a:latin typeface="Arial"/>
                <a:cs typeface="Arial"/>
              </a:rPr>
              <a:t>other upper</a:t>
            </a:r>
            <a:r>
              <a:rPr lang="en-US" sz="2200" dirty="0">
                <a:solidFill>
                  <a:srgbClr val="0000FF"/>
                </a:solidFill>
                <a:latin typeface="Arial"/>
                <a:cs typeface="Arial"/>
              </a:rPr>
              <a:t>-level </a:t>
            </a:r>
            <a:r>
              <a:rPr lang="en-US" sz="2200" dirty="0" smtClean="0">
                <a:solidFill>
                  <a:srgbClr val="0000FF"/>
                </a:solidFill>
                <a:latin typeface="Arial"/>
                <a:cs typeface="Arial"/>
              </a:rPr>
              <a:t>features</a:t>
            </a:r>
            <a:r>
              <a:rPr lang="en-US" sz="2200" dirty="0">
                <a:solidFill>
                  <a:srgbClr val="0000FF"/>
                </a:solidFill>
                <a:latin typeface="Arial"/>
                <a:cs typeface="Arial"/>
              </a:rPr>
              <a:t> </a:t>
            </a:r>
            <a:r>
              <a:rPr lang="en-US" sz="2200" dirty="0" smtClean="0">
                <a:solidFill>
                  <a:srgbClr val="0000FF"/>
                </a:solidFill>
                <a:latin typeface="Arial"/>
                <a:cs typeface="Arial"/>
              </a:rPr>
              <a:t>(e.g., Lamberson </a:t>
            </a:r>
            <a:r>
              <a:rPr lang="en-US" sz="2200" dirty="0">
                <a:solidFill>
                  <a:srgbClr val="0000FF"/>
                </a:solidFill>
                <a:latin typeface="Arial"/>
                <a:cs typeface="Arial"/>
              </a:rPr>
              <a:t>et al. </a:t>
            </a:r>
            <a:r>
              <a:rPr lang="en-US" sz="2200" dirty="0" smtClean="0">
                <a:solidFill>
                  <a:srgbClr val="0000FF"/>
                </a:solidFill>
                <a:latin typeface="Arial"/>
                <a:cs typeface="Arial"/>
              </a:rPr>
              <a:t>2016)</a:t>
            </a:r>
            <a:endParaRPr lang="en-US" sz="2200" dirty="0">
              <a:solidFill>
                <a:srgbClr val="0000FF"/>
              </a:solidFill>
              <a:latin typeface="Arial"/>
              <a:cs typeface="Arial"/>
            </a:endParaRPr>
          </a:p>
        </p:txBody>
      </p:sp>
      <p:pic>
        <p:nvPicPr>
          <p:cNvPr id="3" name="Picture 2" descr="Screen Shot 2018-09-18 at 1.56.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27" y="3569044"/>
            <a:ext cx="5696636" cy="2611623"/>
          </a:xfrm>
          <a:prstGeom prst="rect">
            <a:avLst/>
          </a:prstGeom>
        </p:spPr>
      </p:pic>
      <p:grpSp>
        <p:nvGrpSpPr>
          <p:cNvPr id="36" name="Group 35"/>
          <p:cNvGrpSpPr/>
          <p:nvPr/>
        </p:nvGrpSpPr>
        <p:grpSpPr>
          <a:xfrm>
            <a:off x="141825" y="6227438"/>
            <a:ext cx="5696638" cy="336982"/>
            <a:chOff x="424045" y="6227438"/>
            <a:chExt cx="5696638" cy="336982"/>
          </a:xfrm>
        </p:grpSpPr>
        <p:pic>
          <p:nvPicPr>
            <p:cNvPr id="6" name="Picture 5" descr="Screen Shot 2018-09-18 at 1.57.10 PM.png"/>
            <p:cNvPicPr>
              <a:picLocks/>
            </p:cNvPicPr>
            <p:nvPr/>
          </p:nvPicPr>
          <p:blipFill>
            <a:blip r:embed="rId4">
              <a:extLst>
                <a:ext uri="{28A0092B-C50C-407E-A947-70E740481C1C}">
                  <a14:useLocalDpi xmlns:a14="http://schemas.microsoft.com/office/drawing/2010/main" val="0"/>
                </a:ext>
              </a:extLst>
            </a:blip>
            <a:stretch>
              <a:fillRect/>
            </a:stretch>
          </p:blipFill>
          <p:spPr>
            <a:xfrm rot="5400000">
              <a:off x="3176039" y="3475444"/>
              <a:ext cx="192650" cy="5696638"/>
            </a:xfrm>
            <a:prstGeom prst="rect">
              <a:avLst/>
            </a:prstGeom>
          </p:spPr>
        </p:pic>
        <p:sp>
          <p:nvSpPr>
            <p:cNvPr id="12" name="TextBox 11"/>
            <p:cNvSpPr txBox="1"/>
            <p:nvPr/>
          </p:nvSpPr>
          <p:spPr>
            <a:xfrm>
              <a:off x="838176" y="6379754"/>
              <a:ext cx="368511"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13" name="TextBox 12"/>
            <p:cNvSpPr txBox="1"/>
            <p:nvPr/>
          </p:nvSpPr>
          <p:spPr>
            <a:xfrm>
              <a:off x="1399563" y="6379754"/>
              <a:ext cx="368511" cy="184666"/>
            </a:xfrm>
            <a:prstGeom prst="rect">
              <a:avLst/>
            </a:prstGeom>
            <a:noFill/>
          </p:spPr>
          <p:txBody>
            <a:bodyPr wrap="square" lIns="0" tIns="0" rIns="0" bIns="0" rtlCol="0">
              <a:spAutoFit/>
            </a:bodyPr>
            <a:lstStyle/>
            <a:p>
              <a:pPr algn="ctr"/>
              <a:r>
                <a:rPr lang="en-US" sz="1200" dirty="0">
                  <a:latin typeface="Arial"/>
                  <a:cs typeface="Arial"/>
                </a:rPr>
                <a:t>2</a:t>
              </a:r>
            </a:p>
          </p:txBody>
        </p:sp>
        <p:sp>
          <p:nvSpPr>
            <p:cNvPr id="14" name="TextBox 13"/>
            <p:cNvSpPr txBox="1"/>
            <p:nvPr/>
          </p:nvSpPr>
          <p:spPr>
            <a:xfrm>
              <a:off x="1963567" y="6377473"/>
              <a:ext cx="368511" cy="184666"/>
            </a:xfrm>
            <a:prstGeom prst="rect">
              <a:avLst/>
            </a:prstGeom>
            <a:noFill/>
          </p:spPr>
          <p:txBody>
            <a:bodyPr wrap="square" lIns="0" tIns="0" rIns="0" bIns="0" rtlCol="0">
              <a:spAutoFit/>
            </a:bodyPr>
            <a:lstStyle/>
            <a:p>
              <a:pPr algn="ctr"/>
              <a:r>
                <a:rPr lang="en-US" sz="1200" dirty="0">
                  <a:latin typeface="Arial"/>
                  <a:cs typeface="Arial"/>
                </a:rPr>
                <a:t>3</a:t>
              </a:r>
            </a:p>
          </p:txBody>
        </p:sp>
        <p:sp>
          <p:nvSpPr>
            <p:cNvPr id="15" name="TextBox 14"/>
            <p:cNvSpPr txBox="1"/>
            <p:nvPr/>
          </p:nvSpPr>
          <p:spPr>
            <a:xfrm>
              <a:off x="2529881" y="6378953"/>
              <a:ext cx="368511" cy="184666"/>
            </a:xfrm>
            <a:prstGeom prst="rect">
              <a:avLst/>
            </a:prstGeom>
            <a:noFill/>
          </p:spPr>
          <p:txBody>
            <a:bodyPr wrap="square" lIns="0" tIns="0" rIns="0" bIns="0" rtlCol="0">
              <a:spAutoFit/>
            </a:bodyPr>
            <a:lstStyle/>
            <a:p>
              <a:pPr algn="ctr"/>
              <a:r>
                <a:rPr lang="en-US" sz="1200" dirty="0">
                  <a:latin typeface="Arial"/>
                  <a:cs typeface="Arial"/>
                </a:rPr>
                <a:t>4</a:t>
              </a:r>
            </a:p>
          </p:txBody>
        </p:sp>
        <p:sp>
          <p:nvSpPr>
            <p:cNvPr id="16" name="TextBox 15"/>
            <p:cNvSpPr txBox="1"/>
            <p:nvPr/>
          </p:nvSpPr>
          <p:spPr>
            <a:xfrm>
              <a:off x="3095232" y="6379754"/>
              <a:ext cx="368511" cy="184666"/>
            </a:xfrm>
            <a:prstGeom prst="rect">
              <a:avLst/>
            </a:prstGeom>
            <a:noFill/>
          </p:spPr>
          <p:txBody>
            <a:bodyPr wrap="square" lIns="0" tIns="0" rIns="0" bIns="0" rtlCol="0">
              <a:spAutoFit/>
            </a:bodyPr>
            <a:lstStyle/>
            <a:p>
              <a:pPr algn="ctr"/>
              <a:r>
                <a:rPr lang="en-US" sz="1200" dirty="0">
                  <a:latin typeface="Arial"/>
                  <a:cs typeface="Arial"/>
                </a:rPr>
                <a:t>5</a:t>
              </a:r>
            </a:p>
          </p:txBody>
        </p:sp>
        <p:sp>
          <p:nvSpPr>
            <p:cNvPr id="17" name="TextBox 16"/>
            <p:cNvSpPr txBox="1"/>
            <p:nvPr/>
          </p:nvSpPr>
          <p:spPr>
            <a:xfrm>
              <a:off x="3655851" y="6378953"/>
              <a:ext cx="368511"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18" name="TextBox 17"/>
            <p:cNvSpPr txBox="1"/>
            <p:nvPr/>
          </p:nvSpPr>
          <p:spPr>
            <a:xfrm>
              <a:off x="4219088" y="6378953"/>
              <a:ext cx="368511" cy="184666"/>
            </a:xfrm>
            <a:prstGeom prst="rect">
              <a:avLst/>
            </a:prstGeom>
            <a:noFill/>
          </p:spPr>
          <p:txBody>
            <a:bodyPr wrap="square" lIns="0" tIns="0" rIns="0" bIns="0" rtlCol="0">
              <a:spAutoFit/>
            </a:bodyPr>
            <a:lstStyle/>
            <a:p>
              <a:pPr algn="ctr"/>
              <a:r>
                <a:rPr lang="en-US" sz="1200" dirty="0" smtClean="0">
                  <a:latin typeface="Arial"/>
                  <a:cs typeface="Arial"/>
                </a:rPr>
                <a:t>7</a:t>
              </a:r>
              <a:endParaRPr lang="en-US" sz="1200" dirty="0">
                <a:latin typeface="Arial"/>
                <a:cs typeface="Arial"/>
              </a:endParaRPr>
            </a:p>
          </p:txBody>
        </p:sp>
        <p:sp>
          <p:nvSpPr>
            <p:cNvPr id="19" name="TextBox 18"/>
            <p:cNvSpPr txBox="1"/>
            <p:nvPr/>
          </p:nvSpPr>
          <p:spPr>
            <a:xfrm>
              <a:off x="4785056" y="6379754"/>
              <a:ext cx="368511" cy="184666"/>
            </a:xfrm>
            <a:prstGeom prst="rect">
              <a:avLst/>
            </a:prstGeom>
            <a:noFill/>
          </p:spPr>
          <p:txBody>
            <a:bodyPr wrap="square" lIns="0" tIns="0" rIns="0" bIns="0" rtlCol="0">
              <a:spAutoFit/>
            </a:bodyPr>
            <a:lstStyle/>
            <a:p>
              <a:pPr algn="ctr"/>
              <a:r>
                <a:rPr lang="en-US" sz="1200" dirty="0" smtClean="0">
                  <a:latin typeface="Arial"/>
                  <a:cs typeface="Arial"/>
                </a:rPr>
                <a:t>8</a:t>
              </a:r>
              <a:endParaRPr lang="en-US" sz="1200" dirty="0">
                <a:latin typeface="Arial"/>
                <a:cs typeface="Arial"/>
              </a:endParaRPr>
            </a:p>
          </p:txBody>
        </p:sp>
        <p:sp>
          <p:nvSpPr>
            <p:cNvPr id="20" name="TextBox 19"/>
            <p:cNvSpPr txBox="1"/>
            <p:nvPr/>
          </p:nvSpPr>
          <p:spPr>
            <a:xfrm>
              <a:off x="5346438" y="6378953"/>
              <a:ext cx="368511" cy="184666"/>
            </a:xfrm>
            <a:prstGeom prst="rect">
              <a:avLst/>
            </a:prstGeom>
            <a:noFill/>
          </p:spPr>
          <p:txBody>
            <a:bodyPr wrap="square" lIns="0" tIns="0" rIns="0" bIns="0" rtlCol="0">
              <a:spAutoFit/>
            </a:bodyPr>
            <a:lstStyle/>
            <a:p>
              <a:pPr algn="ctr"/>
              <a:r>
                <a:rPr lang="en-US" sz="1200" dirty="0">
                  <a:latin typeface="Arial"/>
                  <a:cs typeface="Arial"/>
                </a:rPr>
                <a:t>9</a:t>
              </a:r>
            </a:p>
          </p:txBody>
        </p:sp>
        <p:sp>
          <p:nvSpPr>
            <p:cNvPr id="22" name="TextBox 21"/>
            <p:cNvSpPr txBox="1"/>
            <p:nvPr/>
          </p:nvSpPr>
          <p:spPr>
            <a:xfrm>
              <a:off x="5628727" y="6379754"/>
              <a:ext cx="368511" cy="184666"/>
            </a:xfrm>
            <a:prstGeom prst="rect">
              <a:avLst/>
            </a:prstGeom>
            <a:noFill/>
          </p:spPr>
          <p:txBody>
            <a:bodyPr wrap="square" lIns="0" tIns="0" rIns="0" bIns="0" rtlCol="0">
              <a:spAutoFit/>
            </a:bodyPr>
            <a:lstStyle/>
            <a:p>
              <a:pPr algn="ctr"/>
              <a:r>
                <a:rPr lang="en-US" sz="1200" dirty="0" smtClean="0">
                  <a:latin typeface="Arial"/>
                  <a:cs typeface="Arial"/>
                </a:rPr>
                <a:t>PVU</a:t>
              </a:r>
              <a:endParaRPr lang="en-US" sz="1200" dirty="0">
                <a:latin typeface="Arial"/>
                <a:cs typeface="Arial"/>
              </a:endParaRPr>
            </a:p>
          </p:txBody>
        </p:sp>
      </p:grpSp>
      <p:sp>
        <p:nvSpPr>
          <p:cNvPr id="23" name="TextBox 22"/>
          <p:cNvSpPr txBox="1"/>
          <p:nvPr/>
        </p:nvSpPr>
        <p:spPr>
          <a:xfrm>
            <a:off x="5984297" y="3710154"/>
            <a:ext cx="2933927" cy="830997"/>
          </a:xfrm>
          <a:prstGeom prst="rect">
            <a:avLst/>
          </a:prstGeom>
          <a:noFill/>
        </p:spPr>
        <p:txBody>
          <a:bodyPr wrap="square" rtlCol="0">
            <a:spAutoFit/>
          </a:bodyPr>
          <a:lstStyle/>
          <a:p>
            <a:r>
              <a:rPr lang="en-US" sz="1600" b="1" dirty="0" smtClean="0">
                <a:latin typeface="Arial"/>
                <a:cs typeface="Arial"/>
              </a:rPr>
              <a:t>shading:  </a:t>
            </a:r>
            <a:r>
              <a:rPr lang="en-US" sz="1600" dirty="0" smtClean="0">
                <a:latin typeface="Arial"/>
                <a:cs typeface="Arial"/>
              </a:rPr>
              <a:t>ensemble mean  </a:t>
            </a:r>
          </a:p>
          <a:p>
            <a:r>
              <a:rPr lang="en-US" sz="1600" dirty="0" smtClean="0">
                <a:latin typeface="Arial"/>
                <a:cs typeface="Arial"/>
              </a:rPr>
              <a:t>                 250-hPa PV (PVU) </a:t>
            </a:r>
          </a:p>
          <a:p>
            <a:r>
              <a:rPr lang="en-US" sz="1600" dirty="0">
                <a:latin typeface="Arial"/>
                <a:cs typeface="Arial"/>
              </a:rPr>
              <a:t>	</a:t>
            </a:r>
            <a:r>
              <a:rPr lang="en-US" sz="1600" dirty="0" smtClean="0">
                <a:latin typeface="Arial"/>
                <a:cs typeface="Arial"/>
              </a:rPr>
              <a:t>         using ECMWF EPS</a:t>
            </a:r>
            <a:endParaRPr lang="en-US" sz="1600" dirty="0">
              <a:latin typeface="Arial"/>
              <a:cs typeface="Arial"/>
            </a:endParaRPr>
          </a:p>
        </p:txBody>
      </p:sp>
      <p:cxnSp>
        <p:nvCxnSpPr>
          <p:cNvPr id="26" name="Straight Connector 25"/>
          <p:cNvCxnSpPr/>
          <p:nvPr/>
        </p:nvCxnSpPr>
        <p:spPr>
          <a:xfrm>
            <a:off x="6003127" y="5082772"/>
            <a:ext cx="571728" cy="0"/>
          </a:xfrm>
          <a:prstGeom prst="line">
            <a:avLst/>
          </a:prstGeom>
          <a:ln w="50800">
            <a:solidFill>
              <a:srgbClr val="0000FF"/>
            </a:solidFill>
            <a:prstDash val="sysDash"/>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597433" y="4721409"/>
            <a:ext cx="2475898" cy="830997"/>
          </a:xfrm>
          <a:prstGeom prst="rect">
            <a:avLst/>
          </a:prstGeom>
          <a:noFill/>
        </p:spPr>
        <p:txBody>
          <a:bodyPr wrap="square" rtlCol="0">
            <a:spAutoFit/>
          </a:bodyPr>
          <a:lstStyle/>
          <a:p>
            <a:r>
              <a:rPr lang="en-US" sz="1600" dirty="0" smtClean="0">
                <a:latin typeface="Arial"/>
                <a:cs typeface="Arial"/>
              </a:rPr>
              <a:t>subgroup PV differences (every 0.3  PVU) being inverted</a:t>
            </a:r>
            <a:endParaRPr lang="en-US" sz="1600" dirty="0">
              <a:latin typeface="Arial"/>
              <a:cs typeface="Arial"/>
            </a:endParaRPr>
          </a:p>
        </p:txBody>
      </p:sp>
      <p:cxnSp>
        <p:nvCxnSpPr>
          <p:cNvPr id="31" name="Straight Arrow Connector 30"/>
          <p:cNvCxnSpPr/>
          <p:nvPr/>
        </p:nvCxnSpPr>
        <p:spPr>
          <a:xfrm>
            <a:off x="6062471" y="5999587"/>
            <a:ext cx="512384" cy="0"/>
          </a:xfrm>
          <a:prstGeom prst="straightConnector1">
            <a:avLst/>
          </a:prstGeom>
          <a:ln w="571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597433" y="5708779"/>
            <a:ext cx="2329972" cy="584776"/>
          </a:xfrm>
          <a:prstGeom prst="rect">
            <a:avLst/>
          </a:prstGeom>
          <a:noFill/>
        </p:spPr>
        <p:txBody>
          <a:bodyPr wrap="square" rtlCol="0">
            <a:spAutoFit/>
          </a:bodyPr>
          <a:lstStyle/>
          <a:p>
            <a:r>
              <a:rPr lang="en-US" sz="1600" dirty="0" smtClean="0">
                <a:latin typeface="Arial"/>
                <a:cs typeface="Arial"/>
              </a:rPr>
              <a:t>Inverted 250-hPa wind field (m s</a:t>
            </a:r>
            <a:r>
              <a:rPr lang="en-US" sz="1600" baseline="30000" dirty="0" smtClean="0">
                <a:latin typeface="Arial"/>
                <a:cs typeface="Arial"/>
              </a:rPr>
              <a:t>−1</a:t>
            </a:r>
            <a:r>
              <a:rPr lang="en-US" sz="1600" dirty="0" smtClean="0">
                <a:latin typeface="Arial"/>
                <a:cs typeface="Arial"/>
              </a:rPr>
              <a:t>)</a:t>
            </a:r>
            <a:endParaRPr lang="en-US" sz="1600" dirty="0">
              <a:latin typeface="Arial"/>
              <a:cs typeface="Arial"/>
            </a:endParaRPr>
          </a:p>
        </p:txBody>
      </p:sp>
      <p:sp>
        <p:nvSpPr>
          <p:cNvPr id="35" name="TextBox 34"/>
          <p:cNvSpPr txBox="1"/>
          <p:nvPr/>
        </p:nvSpPr>
        <p:spPr>
          <a:xfrm>
            <a:off x="3471667" y="6557976"/>
            <a:ext cx="5651987" cy="338554"/>
          </a:xfrm>
          <a:prstGeom prst="rect">
            <a:avLst/>
          </a:prstGeom>
          <a:noFill/>
        </p:spPr>
        <p:txBody>
          <a:bodyPr wrap="square" rtlCol="0">
            <a:spAutoFit/>
          </a:bodyPr>
          <a:lstStyle/>
          <a:p>
            <a:pPr algn="r"/>
            <a:r>
              <a:rPr lang="en-US" sz="1600" i="1" dirty="0" smtClean="0">
                <a:latin typeface="Arial"/>
                <a:cs typeface="Arial"/>
              </a:rPr>
              <a:t>Fig. 8 adapted from Lamberson et al. (2016)</a:t>
            </a:r>
            <a:endParaRPr lang="en-US" sz="1600" i="1" dirty="0">
              <a:latin typeface="Arial"/>
              <a:cs typeface="Arial"/>
            </a:endParaRPr>
          </a:p>
        </p:txBody>
      </p:sp>
    </p:spTree>
    <p:extLst>
      <p:ext uri="{BB962C8B-B14F-4D97-AF65-F5344CB8AC3E}">
        <p14:creationId xmlns:p14="http://schemas.microsoft.com/office/powerpoint/2010/main" val="2798047737"/>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Blocks following </a:t>
            </a:r>
            <a:r>
              <a:rPr lang="en-US" sz="2400" dirty="0">
                <a:latin typeface="Arial"/>
                <a:cs typeface="Arial"/>
              </a:rPr>
              <a:t>the methodology of </a:t>
            </a:r>
            <a:r>
              <a:rPr lang="en-US" sz="2400" dirty="0" err="1">
                <a:latin typeface="Arial"/>
                <a:cs typeface="Arial"/>
              </a:rPr>
              <a:t>Schwierz</a:t>
            </a:r>
            <a:r>
              <a:rPr lang="en-US" sz="2400" dirty="0">
                <a:latin typeface="Arial"/>
                <a:cs typeface="Arial"/>
              </a:rPr>
              <a:t> et al. (2004</a:t>
            </a:r>
            <a:r>
              <a:rPr lang="en-US" sz="2400" dirty="0" smtClean="0">
                <a:latin typeface="Arial"/>
                <a:cs typeface="Arial"/>
              </a:rPr>
              <a:t>)</a:t>
            </a:r>
          </a:p>
          <a:p>
            <a:pPr>
              <a:lnSpc>
                <a:spcPct val="50000"/>
              </a:lnSpc>
            </a:pPr>
            <a:endParaRPr lang="en-US" sz="2400" dirty="0" smtClean="0">
              <a:latin typeface="Arial"/>
              <a:cs typeface="Arial"/>
            </a:endParaRPr>
          </a:p>
          <a:p>
            <a:pPr lvl="1"/>
            <a:r>
              <a:rPr lang="en-US" sz="2200" dirty="0" smtClean="0">
                <a:solidFill>
                  <a:srgbClr val="0E00FF"/>
                </a:solidFill>
                <a:latin typeface="Arial"/>
                <a:cs typeface="Arial"/>
              </a:rPr>
              <a:t>Blocks </a:t>
            </a:r>
            <a:r>
              <a:rPr lang="en-US" sz="2200" dirty="0">
                <a:solidFill>
                  <a:srgbClr val="0E00FF"/>
                </a:solidFill>
                <a:latin typeface="Arial"/>
                <a:cs typeface="Arial"/>
              </a:rPr>
              <a:t>are identified as regions where there is a negative anomaly of 500–150-hPa vertically </a:t>
            </a:r>
            <a:r>
              <a:rPr lang="en-US" sz="2200" dirty="0" smtClean="0">
                <a:solidFill>
                  <a:srgbClr val="0E00FF"/>
                </a:solidFill>
                <a:latin typeface="Arial"/>
                <a:cs typeface="Arial"/>
              </a:rPr>
              <a:t>averaged </a:t>
            </a:r>
            <a:r>
              <a:rPr lang="en-US" sz="2200" dirty="0">
                <a:solidFill>
                  <a:srgbClr val="0E00FF"/>
                </a:solidFill>
                <a:latin typeface="Arial"/>
                <a:cs typeface="Arial"/>
              </a:rPr>
              <a:t>PV exceeding −1.3 PVU that persists for at least five </a:t>
            </a:r>
            <a:r>
              <a:rPr lang="en-US" sz="2200" dirty="0" smtClean="0">
                <a:solidFill>
                  <a:srgbClr val="0E00FF"/>
                </a:solidFill>
                <a:latin typeface="Arial"/>
                <a:cs typeface="Arial"/>
              </a:rPr>
              <a:t>days </a:t>
            </a: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2d</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6038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873977"/>
            <a:ext cx="8229600" cy="5744133"/>
          </a:xfrm>
        </p:spPr>
        <p:txBody>
          <a:bodyPr>
            <a:normAutofit/>
          </a:bodyPr>
          <a:lstStyle/>
          <a:p>
            <a:r>
              <a:rPr lang="en-US" sz="2400" dirty="0">
                <a:latin typeface="Arial" panose="020B0604020202020204" pitchFamily="34" charset="0"/>
                <a:cs typeface="Arial" panose="020B0604020202020204" pitchFamily="34" charset="0"/>
              </a:rPr>
              <a:t>TPVs are prevalent features in the high latitudes (e.g., Hakim and </a:t>
            </a:r>
            <a:r>
              <a:rPr lang="en-US" sz="2400" dirty="0" err="1">
                <a:latin typeface="Arial" panose="020B0604020202020204" pitchFamily="34" charset="0"/>
                <a:cs typeface="Arial" panose="020B0604020202020204" pitchFamily="34" charset="0"/>
              </a:rPr>
              <a:t>Canavan</a:t>
            </a:r>
            <a:r>
              <a:rPr lang="en-US" sz="2400" dirty="0">
                <a:latin typeface="Arial" panose="020B0604020202020204" pitchFamily="34" charset="0"/>
                <a:cs typeface="Arial" panose="020B0604020202020204" pitchFamily="34" charset="0"/>
              </a:rPr>
              <a:t> 2005; </a:t>
            </a:r>
            <a:r>
              <a:rPr lang="en-US" sz="2400" dirty="0" err="1">
                <a:latin typeface="Arial" panose="020B0604020202020204" pitchFamily="34" charset="0"/>
                <a:cs typeface="Arial" panose="020B0604020202020204" pitchFamily="34" charset="0"/>
              </a:rPr>
              <a:t>Cavallo</a:t>
            </a:r>
            <a:r>
              <a:rPr lang="en-US" sz="2400" dirty="0">
                <a:latin typeface="Arial" panose="020B0604020202020204" pitchFamily="34" charset="0"/>
                <a:cs typeface="Arial" panose="020B0604020202020204" pitchFamily="34" charset="0"/>
              </a:rPr>
              <a:t> and Hakim </a:t>
            </a:r>
            <a:r>
              <a:rPr lang="en-US" sz="2400" dirty="0" smtClean="0">
                <a:latin typeface="Arial" panose="020B0604020202020204" pitchFamily="34" charset="0"/>
                <a:cs typeface="Arial" panose="020B0604020202020204" pitchFamily="34" charset="0"/>
              </a:rPr>
              <a:t>2012)</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surface cyclogenesis (e.g., Hoskins et al. 1985; section 6e)</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634491" y="4693984"/>
            <a:ext cx="797186" cy="824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Review–TPVs</a:t>
            </a:r>
            <a:endParaRPr lang="en-US" sz="2800" b="1" dirty="0">
              <a:solidFill>
                <a:srgbClr val="FF0000"/>
              </a:solidFill>
              <a:latin typeface="Arial" panose="020B0604020202020204" pitchFamily="34" charset="0"/>
              <a:cs typeface="Arial" panose="020B0604020202020204" pitchFamily="34" charset="0"/>
            </a:endParaRPr>
          </a:p>
        </p:txBody>
      </p:sp>
      <p:pic>
        <p:nvPicPr>
          <p:cNvPr id="11" name="Picture 10" descr="Screen Shot 2016-03-20 at 2.55.56 PM.png"/>
          <p:cNvPicPr/>
          <p:nvPr/>
        </p:nvPicPr>
        <p:blipFill rotWithShape="1">
          <a:blip r:embed="rId3">
            <a:extLst>
              <a:ext uri="{28A0092B-C50C-407E-A947-70E740481C1C}">
                <a14:useLocalDpi xmlns:a14="http://schemas.microsoft.com/office/drawing/2010/main" val="0"/>
              </a:ext>
            </a:extLst>
          </a:blip>
          <a:srcRect l="49892" b="56176"/>
          <a:stretch/>
        </p:blipFill>
        <p:spPr>
          <a:xfrm>
            <a:off x="617778" y="3449985"/>
            <a:ext cx="3970610" cy="3001256"/>
          </a:xfrm>
          <a:prstGeom prst="rect">
            <a:avLst/>
          </a:prstGeom>
        </p:spPr>
      </p:pic>
      <p:pic>
        <p:nvPicPr>
          <p:cNvPr id="12" name="Picture 11" descr="Screen Shot 2016-03-20 at 2.55.56 PM.png"/>
          <p:cNvPicPr/>
          <p:nvPr/>
        </p:nvPicPr>
        <p:blipFill rotWithShape="1">
          <a:blip r:embed="rId3">
            <a:extLst>
              <a:ext uri="{28A0092B-C50C-407E-A947-70E740481C1C}">
                <a14:useLocalDpi xmlns:a14="http://schemas.microsoft.com/office/drawing/2010/main" val="0"/>
              </a:ext>
            </a:extLst>
          </a:blip>
          <a:srcRect t="50271" r="49360" b="6522"/>
          <a:stretch/>
        </p:blipFill>
        <p:spPr>
          <a:xfrm>
            <a:off x="4588388" y="3449985"/>
            <a:ext cx="4007147" cy="2954932"/>
          </a:xfrm>
          <a:prstGeom prst="rect">
            <a:avLst/>
          </a:prstGeom>
        </p:spPr>
      </p:pic>
      <p:sp>
        <p:nvSpPr>
          <p:cNvPr id="14" name="Content Placeholder 2"/>
          <p:cNvSpPr txBox="1">
            <a:spLocks/>
          </p:cNvSpPr>
          <p:nvPr/>
        </p:nvSpPr>
        <p:spPr>
          <a:xfrm>
            <a:off x="1240512" y="3274173"/>
            <a:ext cx="3037200"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v-wind anomaly (m </a:t>
            </a:r>
            <a:r>
              <a:rPr lang="en-US" sz="1500" b="1" dirty="0">
                <a:solidFill>
                  <a:srgbClr val="000000"/>
                </a:solidFill>
                <a:latin typeface="Arial" panose="020B0604020202020204" pitchFamily="34" charset="0"/>
                <a:cs typeface="Arial" panose="020B0604020202020204" pitchFamily="34" charset="0"/>
              </a:rPr>
              <a:t>s</a:t>
            </a:r>
            <a:r>
              <a:rPr lang="en-US" sz="1500" b="1" baseline="30000" dirty="0">
                <a:solidFill>
                  <a:srgbClr val="000000"/>
                </a:solidFill>
                <a:latin typeface="Arial" panose="020B0604020202020204" pitchFamily="34" charset="0"/>
                <a:cs typeface="Arial" panose="020B0604020202020204" pitchFamily="34" charset="0"/>
              </a:rPr>
              <a:t>−1</a:t>
            </a:r>
            <a:r>
              <a:rPr lang="en-US" sz="1500" b="1" dirty="0" smtClean="0">
                <a:solidFill>
                  <a:srgbClr val="000000"/>
                </a:solidFill>
                <a:latin typeface="Arial" panose="020B0604020202020204" pitchFamily="34" charset="0"/>
                <a:cs typeface="Arial" panose="020B0604020202020204" pitchFamily="34" charset="0"/>
              </a:rPr>
              <a:t>) </a:t>
            </a:r>
            <a:endParaRPr lang="en-US" sz="1500" b="1" dirty="0">
              <a:solidFill>
                <a:srgbClr val="00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5226061" y="3274173"/>
            <a:ext cx="3065639"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err="1" smtClean="0">
                <a:solidFill>
                  <a:srgbClr val="000000"/>
                </a:solidFill>
                <a:latin typeface="Arial" panose="020B0604020202020204" pitchFamily="34" charset="0"/>
                <a:cs typeface="Arial" panose="020B0604020202020204" pitchFamily="34" charset="0"/>
              </a:rPr>
              <a:t>Ertel</a:t>
            </a:r>
            <a:r>
              <a:rPr lang="en-US" sz="1500" b="1" dirty="0" smtClean="0">
                <a:solidFill>
                  <a:srgbClr val="000000"/>
                </a:solidFill>
                <a:latin typeface="Arial" panose="020B0604020202020204" pitchFamily="34" charset="0"/>
                <a:cs typeface="Arial" panose="020B0604020202020204" pitchFamily="34" charset="0"/>
              </a:rPr>
              <a:t> PV anomaly (PVU) </a:t>
            </a:r>
            <a:endParaRPr lang="en-US" sz="1500" b="1" dirty="0">
              <a:solidFill>
                <a:srgbClr val="000000"/>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42333" y="6380686"/>
            <a:ext cx="9060139" cy="4438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Figure </a:t>
            </a:r>
            <a:r>
              <a:rPr lang="en-US" sz="1600" dirty="0">
                <a:latin typeface="Arial"/>
                <a:cs typeface="Arial"/>
              </a:rPr>
              <a:t>9 </a:t>
            </a:r>
            <a:r>
              <a:rPr lang="en-US" sz="1600" dirty="0" smtClean="0">
                <a:latin typeface="Arial"/>
                <a:cs typeface="Arial"/>
              </a:rPr>
              <a:t>adapted from </a:t>
            </a:r>
            <a:r>
              <a:rPr lang="en-US" sz="1600" dirty="0" err="1">
                <a:latin typeface="Arial"/>
                <a:cs typeface="Arial"/>
              </a:rPr>
              <a:t>Cavallo</a:t>
            </a:r>
            <a:r>
              <a:rPr lang="en-US" sz="1600" dirty="0">
                <a:latin typeface="Arial"/>
                <a:cs typeface="Arial"/>
              </a:rPr>
              <a:t> and Hakim (2010)</a:t>
            </a:r>
            <a:r>
              <a:rPr lang="en-US" sz="1600" dirty="0" smtClean="0">
                <a:latin typeface="Arial"/>
                <a:cs typeface="Arial"/>
              </a:rPr>
              <a:t>. </a:t>
            </a:r>
            <a:endParaRPr lang="en-US" sz="1500" dirty="0">
              <a:solidFill>
                <a:srgbClr val="000000"/>
              </a:solidFill>
              <a:latin typeface="Arial"/>
              <a:cs typeface="Arial"/>
            </a:endParaRPr>
          </a:p>
        </p:txBody>
      </p:sp>
    </p:spTree>
    <p:extLst>
      <p:ext uri="{BB962C8B-B14F-4D97-AF65-F5344CB8AC3E}">
        <p14:creationId xmlns:p14="http://schemas.microsoft.com/office/powerpoint/2010/main" val="13548718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873977"/>
            <a:ext cx="8229600" cy="5744133"/>
          </a:xfrm>
        </p:spPr>
        <p:txBody>
          <a:bodyPr>
            <a:normAutofit/>
          </a:bodyPr>
          <a:lstStyle/>
          <a:p>
            <a:r>
              <a:rPr lang="en-US" sz="2400" dirty="0">
                <a:latin typeface="Arial" panose="020B0604020202020204" pitchFamily="34" charset="0"/>
                <a:cs typeface="Arial" panose="020B0604020202020204" pitchFamily="34" charset="0"/>
              </a:rPr>
              <a:t>TPVs are prevalent features in the high latitudes (e.g., Hakim and </a:t>
            </a:r>
            <a:r>
              <a:rPr lang="en-US" sz="2400" dirty="0" err="1">
                <a:latin typeface="Arial" panose="020B0604020202020204" pitchFamily="34" charset="0"/>
                <a:cs typeface="Arial" panose="020B0604020202020204" pitchFamily="34" charset="0"/>
              </a:rPr>
              <a:t>Canavan</a:t>
            </a:r>
            <a:r>
              <a:rPr lang="en-US" sz="2400" dirty="0">
                <a:latin typeface="Arial" panose="020B0604020202020204" pitchFamily="34" charset="0"/>
                <a:cs typeface="Arial" panose="020B0604020202020204" pitchFamily="34" charset="0"/>
              </a:rPr>
              <a:t> 2005; </a:t>
            </a:r>
            <a:r>
              <a:rPr lang="en-US" sz="2400" dirty="0" err="1">
                <a:latin typeface="Arial" panose="020B0604020202020204" pitchFamily="34" charset="0"/>
                <a:cs typeface="Arial" panose="020B0604020202020204" pitchFamily="34" charset="0"/>
              </a:rPr>
              <a:t>Cavallo</a:t>
            </a:r>
            <a:r>
              <a:rPr lang="en-US" sz="2400" dirty="0">
                <a:latin typeface="Arial" panose="020B0604020202020204" pitchFamily="34" charset="0"/>
                <a:cs typeface="Arial" panose="020B0604020202020204" pitchFamily="34" charset="0"/>
              </a:rPr>
              <a:t> and Hakim </a:t>
            </a:r>
            <a:r>
              <a:rPr lang="en-US" sz="2400" dirty="0" smtClean="0">
                <a:latin typeface="Arial" panose="020B0604020202020204" pitchFamily="34" charset="0"/>
                <a:cs typeface="Arial" panose="020B0604020202020204" pitchFamily="34" charset="0"/>
              </a:rPr>
              <a:t>2012)</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surface cyclogenesis (e.g., Hoskins et al. 1985; section 6e)</a:t>
            </a:r>
          </a:p>
          <a:p>
            <a:endParaRPr lang="en-US" sz="2400" dirty="0">
              <a:latin typeface="Arial" panose="020B0604020202020204" pitchFamily="34" charset="0"/>
              <a:cs typeface="Arial" panose="020B0604020202020204" pitchFamily="34" charset="0"/>
            </a:endParaRPr>
          </a:p>
          <a:p>
            <a:r>
              <a:rPr lang="en-US" sz="2400" dirty="0">
                <a:latin typeface="Arial"/>
                <a:cs typeface="Arial"/>
              </a:rPr>
              <a:t>TPVs may </a:t>
            </a:r>
            <a:r>
              <a:rPr lang="en-US" sz="2400" dirty="0" smtClean="0">
                <a:latin typeface="Arial"/>
                <a:cs typeface="Arial"/>
              </a:rPr>
              <a:t>interact </a:t>
            </a:r>
            <a:r>
              <a:rPr lang="en-US" sz="2400" dirty="0">
                <a:latin typeface="Arial"/>
                <a:cs typeface="Arial"/>
              </a:rPr>
              <a:t>with the jet stream and lead to the formation and intensification of jet streaks (e.g., Pyle et al. 2004)</a:t>
            </a: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634491" y="4693984"/>
            <a:ext cx="797186" cy="824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05117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a:spLocks noGrp="1"/>
          </p:cNvSpPr>
          <p:nvPr>
            <p:ph idx="1"/>
          </p:nvPr>
        </p:nvSpPr>
        <p:spPr>
          <a:xfrm>
            <a:off x="457200" y="873977"/>
            <a:ext cx="8229600" cy="5744133"/>
          </a:xfrm>
        </p:spPr>
        <p:txBody>
          <a:bodyPr>
            <a:normAutofit/>
          </a:bodyPr>
          <a:lstStyle/>
          <a:p>
            <a:r>
              <a:rPr lang="en-US" sz="2400" dirty="0">
                <a:latin typeface="Arial" panose="020B0604020202020204" pitchFamily="34" charset="0"/>
                <a:cs typeface="Arial" panose="020B0604020202020204" pitchFamily="34" charset="0"/>
              </a:rPr>
              <a:t>TPVs are prevalent features in the high latitudes (e.g., Hakim and </a:t>
            </a:r>
            <a:r>
              <a:rPr lang="en-US" sz="2400" dirty="0" err="1">
                <a:latin typeface="Arial" panose="020B0604020202020204" pitchFamily="34" charset="0"/>
                <a:cs typeface="Arial" panose="020B0604020202020204" pitchFamily="34" charset="0"/>
              </a:rPr>
              <a:t>Canavan</a:t>
            </a:r>
            <a:r>
              <a:rPr lang="en-US" sz="2400" dirty="0">
                <a:latin typeface="Arial" panose="020B0604020202020204" pitchFamily="34" charset="0"/>
                <a:cs typeface="Arial" panose="020B0604020202020204" pitchFamily="34" charset="0"/>
              </a:rPr>
              <a:t> 2005; </a:t>
            </a:r>
            <a:r>
              <a:rPr lang="en-US" sz="2400" dirty="0" err="1">
                <a:latin typeface="Arial" panose="020B0604020202020204" pitchFamily="34" charset="0"/>
                <a:cs typeface="Arial" panose="020B0604020202020204" pitchFamily="34" charset="0"/>
              </a:rPr>
              <a:t>Cavallo</a:t>
            </a:r>
            <a:r>
              <a:rPr lang="en-US" sz="2400" dirty="0">
                <a:latin typeface="Arial" panose="020B0604020202020204" pitchFamily="34" charset="0"/>
                <a:cs typeface="Arial" panose="020B0604020202020204" pitchFamily="34" charset="0"/>
              </a:rPr>
              <a:t> and Hakim </a:t>
            </a:r>
            <a:r>
              <a:rPr lang="en-US" sz="2400" dirty="0" smtClean="0">
                <a:latin typeface="Arial" panose="020B0604020202020204" pitchFamily="34" charset="0"/>
                <a:cs typeface="Arial" panose="020B0604020202020204" pitchFamily="34" charset="0"/>
              </a:rPr>
              <a:t>2012)</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smtClean="0">
                <a:latin typeface="Arial" panose="020B0604020202020204" pitchFamily="34" charset="0"/>
                <a:cs typeface="Arial" panose="020B0604020202020204" pitchFamily="34" charset="0"/>
              </a:rPr>
              <a:t>TPVs may act as precursors to surface cyclogenesis (e.g., Hoskins et al. 1985; section 6e)</a:t>
            </a:r>
          </a:p>
          <a:p>
            <a:endParaRPr lang="en-US" sz="2400" dirty="0">
              <a:latin typeface="Arial" panose="020B0604020202020204" pitchFamily="34" charset="0"/>
              <a:cs typeface="Arial" panose="020B0604020202020204" pitchFamily="34" charset="0"/>
            </a:endParaRPr>
          </a:p>
          <a:p>
            <a:r>
              <a:rPr lang="en-US" sz="2400" dirty="0">
                <a:latin typeface="Arial"/>
                <a:cs typeface="Arial"/>
              </a:rPr>
              <a:t>TPVs may </a:t>
            </a:r>
            <a:r>
              <a:rPr lang="en-US" sz="2400" dirty="0" smtClean="0">
                <a:latin typeface="Arial"/>
                <a:cs typeface="Arial"/>
              </a:rPr>
              <a:t>interact </a:t>
            </a:r>
            <a:r>
              <a:rPr lang="en-US" sz="2400" dirty="0">
                <a:latin typeface="Arial"/>
                <a:cs typeface="Arial"/>
              </a:rPr>
              <a:t>with the jet stream and lead to the formation and intensification of jet streaks (e.g., Pyle et al. 2004</a:t>
            </a:r>
            <a:r>
              <a:rPr lang="en-US" sz="2400" dirty="0" smtClean="0">
                <a:latin typeface="Arial"/>
                <a:cs typeface="Arial"/>
              </a:rPr>
              <a:t>)</a:t>
            </a:r>
          </a:p>
          <a:p>
            <a:endParaRPr lang="en-US" sz="2400" dirty="0">
              <a:latin typeface="Arial"/>
              <a:cs typeface="Arial"/>
            </a:endParaRPr>
          </a:p>
          <a:p>
            <a:r>
              <a:rPr lang="en-US" sz="2400" dirty="0">
                <a:latin typeface="Arial"/>
                <a:cs typeface="Arial"/>
              </a:rPr>
              <a:t>TPVs may </a:t>
            </a:r>
            <a:r>
              <a:rPr lang="en-US" sz="2400" dirty="0" smtClean="0">
                <a:latin typeface="Arial"/>
                <a:cs typeface="Arial"/>
              </a:rPr>
              <a:t>be associated                                              </a:t>
            </a:r>
            <a:r>
              <a:rPr lang="en-US" sz="2400" dirty="0">
                <a:latin typeface="Arial"/>
                <a:cs typeface="Arial"/>
              </a:rPr>
              <a:t>with cold air outbreaks (CAOs;                                          e.g., Shapiro et al. </a:t>
            </a:r>
            <a:r>
              <a:rPr lang="en-US" sz="2400" dirty="0" smtClean="0">
                <a:latin typeface="Arial"/>
                <a:cs typeface="Arial"/>
              </a:rPr>
              <a:t>1987;                                              </a:t>
            </a:r>
            <a:r>
              <a:rPr lang="en-US" sz="2400" dirty="0">
                <a:latin typeface="Arial"/>
                <a:cs typeface="Arial"/>
              </a:rPr>
              <a:t>Biernat 2017) </a:t>
            </a:r>
          </a:p>
          <a:p>
            <a:endParaRPr lang="en-US" sz="2400" dirty="0">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Review–TPVs</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Screen Shot 2016-03-20 at 2.55.56 PM.png"/>
          <p:cNvPicPr/>
          <p:nvPr/>
        </p:nvPicPr>
        <p:blipFill rotWithShape="1">
          <a:blip r:embed="rId3">
            <a:extLst>
              <a:ext uri="{28A0092B-C50C-407E-A947-70E740481C1C}">
                <a14:useLocalDpi xmlns:a14="http://schemas.microsoft.com/office/drawing/2010/main" val="0"/>
              </a:ext>
            </a:extLst>
          </a:blip>
          <a:srcRect r="49890" b="59666"/>
          <a:stretch/>
        </p:blipFill>
        <p:spPr>
          <a:xfrm>
            <a:off x="5289643" y="4146927"/>
            <a:ext cx="3552378" cy="2471183"/>
          </a:xfrm>
          <a:prstGeom prst="rect">
            <a:avLst/>
          </a:prstGeom>
        </p:spPr>
      </p:pic>
      <p:sp>
        <p:nvSpPr>
          <p:cNvPr id="8" name="Content Placeholder 2"/>
          <p:cNvSpPr txBox="1">
            <a:spLocks/>
          </p:cNvSpPr>
          <p:nvPr/>
        </p:nvSpPr>
        <p:spPr>
          <a:xfrm>
            <a:off x="5388420" y="6495954"/>
            <a:ext cx="3531836" cy="4438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latin typeface="Arial"/>
                <a:cs typeface="Arial"/>
              </a:rPr>
              <a:t>Figure </a:t>
            </a:r>
            <a:r>
              <a:rPr lang="en-US" sz="1200" dirty="0">
                <a:latin typeface="Arial"/>
                <a:cs typeface="Arial"/>
              </a:rPr>
              <a:t>9 </a:t>
            </a:r>
            <a:r>
              <a:rPr lang="en-US" sz="1200" dirty="0" smtClean="0">
                <a:latin typeface="Arial"/>
                <a:cs typeface="Arial"/>
              </a:rPr>
              <a:t>adapted from </a:t>
            </a:r>
            <a:r>
              <a:rPr lang="en-US" sz="1200" dirty="0" err="1">
                <a:latin typeface="Arial"/>
                <a:cs typeface="Arial"/>
              </a:rPr>
              <a:t>Cavallo</a:t>
            </a:r>
            <a:r>
              <a:rPr lang="en-US" sz="1200" dirty="0">
                <a:latin typeface="Arial"/>
                <a:cs typeface="Arial"/>
              </a:rPr>
              <a:t> and Hakim (2010)</a:t>
            </a:r>
            <a:r>
              <a:rPr lang="en-US" sz="1200" dirty="0" smtClean="0">
                <a:latin typeface="Arial"/>
                <a:cs typeface="Arial"/>
              </a:rPr>
              <a:t>. </a:t>
            </a:r>
            <a:endParaRPr lang="en-US" sz="1200" dirty="0">
              <a:solidFill>
                <a:srgbClr val="000000"/>
              </a:solidFill>
              <a:latin typeface="Arial"/>
              <a:cs typeface="Arial"/>
            </a:endParaRPr>
          </a:p>
        </p:txBody>
      </p:sp>
      <p:sp>
        <p:nvSpPr>
          <p:cNvPr id="10" name="TextBox 9"/>
          <p:cNvSpPr txBox="1"/>
          <p:nvPr/>
        </p:nvSpPr>
        <p:spPr>
          <a:xfrm>
            <a:off x="5866649" y="4282025"/>
            <a:ext cx="1922027" cy="230832"/>
          </a:xfrm>
          <a:prstGeom prst="rect">
            <a:avLst/>
          </a:prstGeom>
          <a:solidFill>
            <a:schemeClr val="bg1"/>
          </a:solidFill>
          <a:ln w="9525">
            <a:solidFill>
              <a:schemeClr val="tx1"/>
            </a:solidFill>
          </a:ln>
        </p:spPr>
        <p:txBody>
          <a:bodyPr wrap="square" lIns="0" tIns="0" rIns="0" bIns="45720" rtlCol="0" anchor="ctr">
            <a:spAutoFit/>
          </a:bodyPr>
          <a:lstStyle/>
          <a:p>
            <a:r>
              <a:rPr lang="en-US" sz="1200" b="1" dirty="0" smtClean="0">
                <a:latin typeface="Arial"/>
                <a:cs typeface="Arial"/>
              </a:rPr>
              <a:t> Temperature anomaly (K)</a:t>
            </a:r>
            <a:endParaRPr lang="en-US" sz="1200" b="1" dirty="0">
              <a:latin typeface="Arial"/>
              <a:cs typeface="Arial"/>
            </a:endParaRPr>
          </a:p>
        </p:txBody>
      </p:sp>
    </p:spTree>
    <p:extLst>
      <p:ext uri="{BB962C8B-B14F-4D97-AF65-F5344CB8AC3E}">
        <p14:creationId xmlns:p14="http://schemas.microsoft.com/office/powerpoint/2010/main" val="17330168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Polar lows occur in all high-latitude marine basins </a:t>
            </a:r>
            <a:endParaRPr lang="en-US" sz="2400" dirty="0">
              <a:latin typeface="Arial"/>
              <a:cs typeface="Arial"/>
            </a:endParaRPr>
          </a:p>
          <a:p>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pic>
        <p:nvPicPr>
          <p:cNvPr id="4" name="Picture 3" descr="Screen Shot 2018-09-06 at 4.32.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445" y="1702226"/>
            <a:ext cx="5409736" cy="4543628"/>
          </a:xfrm>
          <a:prstGeom prst="rect">
            <a:avLst/>
          </a:prstGeom>
        </p:spPr>
      </p:pic>
      <p:sp>
        <p:nvSpPr>
          <p:cNvPr id="7" name="Content Placeholder 2"/>
          <p:cNvSpPr txBox="1">
            <a:spLocks/>
          </p:cNvSpPr>
          <p:nvPr/>
        </p:nvSpPr>
        <p:spPr>
          <a:xfrm>
            <a:off x="51060" y="6114914"/>
            <a:ext cx="9060139" cy="75064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Spatial distribution of the average annual polar low hours for the Arctic System Reanalysis v1 during 2000–2012. Figure </a:t>
            </a:r>
            <a:r>
              <a:rPr lang="en-US" sz="1600" dirty="0">
                <a:latin typeface="Arial"/>
                <a:cs typeface="Arial"/>
              </a:rPr>
              <a:t>5</a:t>
            </a:r>
            <a:r>
              <a:rPr lang="en-US" sz="1600" dirty="0" smtClean="0">
                <a:latin typeface="Arial"/>
                <a:cs typeface="Arial"/>
              </a:rPr>
              <a:t> adapted from Stoll et al. (2018). </a:t>
            </a:r>
            <a:endParaRPr lang="en-US" sz="1500" dirty="0">
              <a:solidFill>
                <a:srgbClr val="000000"/>
              </a:solidFill>
              <a:latin typeface="Arial"/>
              <a:cs typeface="Arial"/>
            </a:endParaRPr>
          </a:p>
        </p:txBody>
      </p:sp>
    </p:spTree>
    <p:extLst>
      <p:ext uri="{BB962C8B-B14F-4D97-AF65-F5344CB8AC3E}">
        <p14:creationId xmlns:p14="http://schemas.microsoft.com/office/powerpoint/2010/main" val="29353125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9-06 at 4.32.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445" y="1702226"/>
            <a:ext cx="5409736" cy="4543628"/>
          </a:xfrm>
          <a:prstGeom prst="rect">
            <a:avLst/>
          </a:prstGeom>
        </p:spPr>
      </p:pic>
      <p:sp>
        <p:nvSpPr>
          <p:cNvPr id="2" name="Oval 1"/>
          <p:cNvSpPr/>
          <p:nvPr/>
        </p:nvSpPr>
        <p:spPr>
          <a:xfrm rot="762722">
            <a:off x="3836324" y="4216278"/>
            <a:ext cx="837968" cy="942771"/>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The Norwegian and Barents Seas is a favorable region for polar low development</a:t>
            </a:r>
            <a:endParaRPr lang="en-US" sz="2400" dirty="0">
              <a:latin typeface="Arial"/>
              <a:cs typeface="Arial"/>
            </a:endParaRPr>
          </a:p>
          <a:p>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1060" y="6114914"/>
            <a:ext cx="9060139" cy="75064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Spatial distribution of the average annual polar low hours for the Arctic System Reanalysis v1 during 2000–2012. Figure </a:t>
            </a:r>
            <a:r>
              <a:rPr lang="en-US" sz="1600" dirty="0">
                <a:latin typeface="Arial"/>
                <a:cs typeface="Arial"/>
              </a:rPr>
              <a:t>5</a:t>
            </a:r>
            <a:r>
              <a:rPr lang="en-US" sz="1600" dirty="0" smtClean="0">
                <a:latin typeface="Arial"/>
                <a:cs typeface="Arial"/>
              </a:rPr>
              <a:t> adapted from Stoll et al. (2018). </a:t>
            </a:r>
            <a:endParaRPr lang="en-US" sz="1500" dirty="0">
              <a:solidFill>
                <a:srgbClr val="000000"/>
              </a:solidFill>
              <a:latin typeface="Arial"/>
              <a:cs typeface="Arial"/>
            </a:endParaRPr>
          </a:p>
        </p:txBody>
      </p:sp>
    </p:spTree>
    <p:extLst>
      <p:ext uri="{BB962C8B-B14F-4D97-AF65-F5344CB8AC3E}">
        <p14:creationId xmlns:p14="http://schemas.microsoft.com/office/powerpoint/2010/main" val="197121400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28 at 1.1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556"/>
            <a:ext cx="9144000" cy="4684649"/>
          </a:xfrm>
          <a:prstGeom prst="rect">
            <a:avLst/>
          </a:prstGeom>
        </p:spPr>
      </p:pic>
      <p:sp>
        <p:nvSpPr>
          <p:cNvPr id="5" name="TextBox 4"/>
          <p:cNvSpPr txBox="1"/>
          <p:nvPr/>
        </p:nvSpPr>
        <p:spPr>
          <a:xfrm>
            <a:off x="152400"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(a) 500-hPa Geopotential Height</a:t>
            </a:r>
            <a:endParaRPr lang="en-US" sz="1400" dirty="0">
              <a:latin typeface="Arial"/>
              <a:cs typeface="Arial"/>
            </a:endParaRPr>
          </a:p>
        </p:txBody>
      </p:sp>
      <p:sp>
        <p:nvSpPr>
          <p:cNvPr id="7" name="TextBox 6"/>
          <p:cNvSpPr txBox="1"/>
          <p:nvPr/>
        </p:nvSpPr>
        <p:spPr>
          <a:xfrm>
            <a:off x="3152004"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(b) 850-hPa Temperature</a:t>
            </a:r>
            <a:endParaRPr lang="en-US" sz="1400" dirty="0">
              <a:latin typeface="Arial"/>
              <a:cs typeface="Arial"/>
            </a:endParaRPr>
          </a:p>
        </p:txBody>
      </p:sp>
      <p:sp>
        <p:nvSpPr>
          <p:cNvPr id="8" name="TextBox 7"/>
          <p:cNvSpPr txBox="1"/>
          <p:nvPr/>
        </p:nvSpPr>
        <p:spPr>
          <a:xfrm>
            <a:off x="6128111"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(c) SST−T500</a:t>
            </a:r>
            <a:endParaRPr lang="en-US" sz="1400" dirty="0">
              <a:latin typeface="Arial"/>
              <a:cs typeface="Arial"/>
            </a:endParaRPr>
          </a:p>
        </p:txBody>
      </p:sp>
      <p:sp>
        <p:nvSpPr>
          <p:cNvPr id="9" name="TextBox 8"/>
          <p:cNvSpPr txBox="1"/>
          <p:nvPr/>
        </p:nvSpPr>
        <p:spPr>
          <a:xfrm>
            <a:off x="469957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(e) 925-hPa Wind</a:t>
            </a:r>
            <a:endParaRPr lang="en-US" sz="1400" dirty="0">
              <a:latin typeface="Arial"/>
              <a:cs typeface="Arial"/>
            </a:endParaRPr>
          </a:p>
        </p:txBody>
      </p:sp>
      <p:sp>
        <p:nvSpPr>
          <p:cNvPr id="10" name="TextBox 9"/>
          <p:cNvSpPr txBox="1"/>
          <p:nvPr/>
        </p:nvSpPr>
        <p:spPr>
          <a:xfrm>
            <a:off x="164801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(d) 300-hPa PV</a:t>
            </a:r>
            <a:endParaRPr lang="en-US" sz="1400" dirty="0">
              <a:latin typeface="Arial"/>
              <a:cs typeface="Arial"/>
            </a:endParaRPr>
          </a:p>
        </p:txBody>
      </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51060" y="5898206"/>
            <a:ext cx="9060139" cy="96735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Composite </a:t>
            </a:r>
            <a:r>
              <a:rPr lang="en-US" sz="1600" dirty="0">
                <a:latin typeface="Arial"/>
                <a:cs typeface="Arial"/>
              </a:rPr>
              <a:t>standardized </a:t>
            </a:r>
            <a:r>
              <a:rPr lang="en-US" sz="1600" dirty="0" smtClean="0">
                <a:latin typeface="Arial"/>
                <a:cs typeface="Arial"/>
              </a:rPr>
              <a:t>anomalies for date of </a:t>
            </a:r>
            <a:r>
              <a:rPr lang="en-US" sz="1600" dirty="0">
                <a:latin typeface="Arial"/>
                <a:cs typeface="Arial"/>
              </a:rPr>
              <a:t>formation of 134 polar lows from </a:t>
            </a:r>
            <a:r>
              <a:rPr lang="en-US" sz="1600" dirty="0" err="1">
                <a:latin typeface="Arial"/>
                <a:cs typeface="Arial"/>
              </a:rPr>
              <a:t>Noer</a:t>
            </a:r>
            <a:r>
              <a:rPr lang="en-US" sz="1600" dirty="0">
                <a:latin typeface="Arial"/>
                <a:cs typeface="Arial"/>
              </a:rPr>
              <a:t> et al. (2011) occurring during the months of October–March during 1999–2011. </a:t>
            </a:r>
            <a:r>
              <a:rPr lang="en-US" sz="1600" dirty="0" smtClean="0">
                <a:latin typeface="Arial"/>
                <a:cs typeface="Arial"/>
              </a:rPr>
              <a:t>Data </a:t>
            </a:r>
            <a:r>
              <a:rPr lang="en-US" sz="1600" dirty="0">
                <a:latin typeface="Arial"/>
                <a:cs typeface="Arial"/>
              </a:rPr>
              <a:t>source: ERA-Interim. </a:t>
            </a:r>
            <a:r>
              <a:rPr lang="en-US" sz="1600" dirty="0" smtClean="0">
                <a:latin typeface="Arial"/>
                <a:cs typeface="Arial"/>
              </a:rPr>
              <a:t>Figure </a:t>
            </a:r>
            <a:r>
              <a:rPr lang="en-US" sz="1600" dirty="0">
                <a:latin typeface="Arial"/>
                <a:cs typeface="Arial"/>
              </a:rPr>
              <a:t>2 </a:t>
            </a:r>
            <a:r>
              <a:rPr lang="en-US" sz="1600" dirty="0" smtClean="0">
                <a:latin typeface="Arial"/>
                <a:cs typeface="Arial"/>
              </a:rPr>
              <a:t>adapted </a:t>
            </a:r>
            <a:r>
              <a:rPr lang="en-US" sz="1600" dirty="0">
                <a:latin typeface="Arial"/>
                <a:cs typeface="Arial"/>
              </a:rPr>
              <a:t>from Mallet et al. (2013)</a:t>
            </a:r>
            <a:r>
              <a:rPr lang="en-US" sz="1600" dirty="0" smtClean="0">
                <a:latin typeface="Arial"/>
                <a:cs typeface="Arial"/>
              </a:rPr>
              <a:t>.</a:t>
            </a:r>
            <a:endParaRPr lang="en-US" sz="1600" dirty="0">
              <a:latin typeface="Arial"/>
              <a:cs typeface="Arial"/>
            </a:endParaRPr>
          </a:p>
        </p:txBody>
      </p:sp>
      <p:sp>
        <p:nvSpPr>
          <p:cNvPr id="16" name="TextBox 15"/>
          <p:cNvSpPr txBox="1"/>
          <p:nvPr/>
        </p:nvSpPr>
        <p:spPr>
          <a:xfrm>
            <a:off x="80294" y="4306948"/>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Significance</a:t>
            </a:r>
          </a:p>
        </p:txBody>
      </p:sp>
      <p:sp>
        <p:nvSpPr>
          <p:cNvPr id="17" name="TextBox 16"/>
          <p:cNvSpPr txBox="1"/>
          <p:nvPr/>
        </p:nvSpPr>
        <p:spPr>
          <a:xfrm>
            <a:off x="1201069" y="4555329"/>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80%</a:t>
            </a:r>
          </a:p>
        </p:txBody>
      </p:sp>
      <p:sp>
        <p:nvSpPr>
          <p:cNvPr id="18" name="TextBox 17"/>
          <p:cNvSpPr txBox="1"/>
          <p:nvPr/>
        </p:nvSpPr>
        <p:spPr>
          <a:xfrm>
            <a:off x="1201069" y="4812504"/>
            <a:ext cx="329281" cy="169277"/>
          </a:xfrm>
          <a:prstGeom prst="rect">
            <a:avLst/>
          </a:prstGeom>
          <a:solidFill>
            <a:schemeClr val="bg1"/>
          </a:solidFill>
        </p:spPr>
        <p:txBody>
          <a:bodyPr wrap="square" lIns="0" tIns="0" rIns="0" bIns="0" rtlCol="0">
            <a:spAutoFit/>
          </a:bodyPr>
          <a:lstStyle/>
          <a:p>
            <a:r>
              <a:rPr lang="en-US" sz="1100" dirty="0">
                <a:latin typeface="Arial"/>
                <a:cs typeface="Arial"/>
              </a:rPr>
              <a:t>9</a:t>
            </a:r>
            <a:r>
              <a:rPr lang="en-US" sz="1100" dirty="0" smtClean="0">
                <a:latin typeface="Arial"/>
                <a:cs typeface="Arial"/>
              </a:rPr>
              <a:t>0%</a:t>
            </a:r>
          </a:p>
        </p:txBody>
      </p:sp>
      <p:sp>
        <p:nvSpPr>
          <p:cNvPr id="19" name="TextBox 18"/>
          <p:cNvSpPr txBox="1"/>
          <p:nvPr/>
        </p:nvSpPr>
        <p:spPr>
          <a:xfrm>
            <a:off x="1201069" y="5066504"/>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9</a:t>
            </a:r>
            <a:r>
              <a:rPr lang="en-US" sz="1100" dirty="0">
                <a:latin typeface="Arial"/>
                <a:cs typeface="Arial"/>
              </a:rPr>
              <a:t>5</a:t>
            </a:r>
            <a:r>
              <a:rPr lang="en-US" sz="1100" dirty="0" smtClean="0">
                <a:latin typeface="Arial"/>
                <a:cs typeface="Arial"/>
              </a:rPr>
              <a:t>%</a:t>
            </a:r>
          </a:p>
        </p:txBody>
      </p:sp>
      <p:sp>
        <p:nvSpPr>
          <p:cNvPr id="20" name="TextBox 19"/>
          <p:cNvSpPr txBox="1"/>
          <p:nvPr/>
        </p:nvSpPr>
        <p:spPr>
          <a:xfrm>
            <a:off x="7790549" y="4233469"/>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Wind Significance</a:t>
            </a:r>
          </a:p>
        </p:txBody>
      </p:sp>
      <p:sp>
        <p:nvSpPr>
          <p:cNvPr id="21" name="TextBox 20"/>
          <p:cNvSpPr txBox="1"/>
          <p:nvPr/>
        </p:nvSpPr>
        <p:spPr>
          <a:xfrm>
            <a:off x="8412672" y="4467599"/>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&lt;80%</a:t>
            </a:r>
          </a:p>
        </p:txBody>
      </p:sp>
      <p:sp>
        <p:nvSpPr>
          <p:cNvPr id="22" name="TextBox 21"/>
          <p:cNvSpPr txBox="1"/>
          <p:nvPr/>
        </p:nvSpPr>
        <p:spPr>
          <a:xfrm>
            <a:off x="8412672" y="4735507"/>
            <a:ext cx="613353" cy="169277"/>
          </a:xfrm>
          <a:prstGeom prst="rect">
            <a:avLst/>
          </a:prstGeom>
          <a:solidFill>
            <a:schemeClr val="bg1"/>
          </a:solidFill>
        </p:spPr>
        <p:txBody>
          <a:bodyPr wrap="square" lIns="0" tIns="0" rIns="0" bIns="0" rtlCol="0">
            <a:spAutoFit/>
          </a:bodyPr>
          <a:lstStyle/>
          <a:p>
            <a:r>
              <a:rPr lang="en-US" sz="1100" dirty="0" smtClean="0">
                <a:latin typeface="Arial"/>
                <a:cs typeface="Arial"/>
              </a:rPr>
              <a:t>80–90%</a:t>
            </a:r>
          </a:p>
        </p:txBody>
      </p:sp>
      <p:sp>
        <p:nvSpPr>
          <p:cNvPr id="23" name="TextBox 22"/>
          <p:cNvSpPr txBox="1"/>
          <p:nvPr/>
        </p:nvSpPr>
        <p:spPr>
          <a:xfrm>
            <a:off x="8412672" y="5042274"/>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&gt;</a:t>
            </a:r>
            <a:r>
              <a:rPr lang="en-US" sz="1100" dirty="0">
                <a:latin typeface="Arial"/>
                <a:cs typeface="Arial"/>
              </a:rPr>
              <a:t>9</a:t>
            </a:r>
            <a:r>
              <a:rPr lang="en-US" sz="1100" dirty="0" smtClean="0">
                <a:latin typeface="Arial"/>
                <a:cs typeface="Arial"/>
              </a:rPr>
              <a:t>0%</a:t>
            </a:r>
          </a:p>
        </p:txBody>
      </p:sp>
      <p:sp>
        <p:nvSpPr>
          <p:cNvPr id="2" name="Rectangle 1"/>
          <p:cNvSpPr/>
          <p:nvPr/>
        </p:nvSpPr>
        <p:spPr>
          <a:xfrm>
            <a:off x="7858589" y="3696911"/>
            <a:ext cx="260593" cy="170104"/>
          </a:xfrm>
          <a:prstGeom prst="rect">
            <a:avLst/>
          </a:prstGeom>
          <a:solidFill>
            <a:srgbClr val="B3B3B3"/>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197272" y="3426401"/>
            <a:ext cx="828753" cy="677108"/>
          </a:xfrm>
          <a:prstGeom prst="rect">
            <a:avLst/>
          </a:prstGeom>
          <a:solidFill>
            <a:schemeClr val="bg1"/>
          </a:solidFill>
        </p:spPr>
        <p:txBody>
          <a:bodyPr wrap="square" lIns="0" tIns="0" rIns="0" bIns="0" rtlCol="0">
            <a:spAutoFit/>
          </a:bodyPr>
          <a:lstStyle/>
          <a:p>
            <a:r>
              <a:rPr lang="en-US" sz="1100" dirty="0" smtClean="0">
                <a:latin typeface="Arial"/>
                <a:cs typeface="Arial"/>
              </a:rPr>
              <a:t>Maximum monthly sea-ice extent (1979–2007)</a:t>
            </a:r>
          </a:p>
        </p:txBody>
      </p:sp>
    </p:spTree>
    <p:extLst>
      <p:ext uri="{BB962C8B-B14F-4D97-AF65-F5344CB8AC3E}">
        <p14:creationId xmlns:p14="http://schemas.microsoft.com/office/powerpoint/2010/main" val="20762078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28 at 1.1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556"/>
            <a:ext cx="9144000" cy="4684649"/>
          </a:xfrm>
          <a:prstGeom prst="rect">
            <a:avLst/>
          </a:prstGeom>
        </p:spPr>
      </p:pic>
      <p:sp>
        <p:nvSpPr>
          <p:cNvPr id="5" name="TextBox 4"/>
          <p:cNvSpPr txBox="1"/>
          <p:nvPr/>
        </p:nvSpPr>
        <p:spPr>
          <a:xfrm>
            <a:off x="152400"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(a) 500-hPa Geopotential Height</a:t>
            </a:r>
            <a:endParaRPr lang="en-US" sz="1400" dirty="0">
              <a:latin typeface="Arial"/>
              <a:cs typeface="Arial"/>
            </a:endParaRPr>
          </a:p>
        </p:txBody>
      </p:sp>
      <p:sp>
        <p:nvSpPr>
          <p:cNvPr id="7" name="TextBox 6"/>
          <p:cNvSpPr txBox="1"/>
          <p:nvPr/>
        </p:nvSpPr>
        <p:spPr>
          <a:xfrm>
            <a:off x="3152004"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(b) 850-hPa Temperature</a:t>
            </a:r>
            <a:endParaRPr lang="en-US" sz="1400" dirty="0">
              <a:latin typeface="Arial"/>
              <a:cs typeface="Arial"/>
            </a:endParaRPr>
          </a:p>
        </p:txBody>
      </p:sp>
      <p:sp>
        <p:nvSpPr>
          <p:cNvPr id="8" name="TextBox 7"/>
          <p:cNvSpPr txBox="1"/>
          <p:nvPr/>
        </p:nvSpPr>
        <p:spPr>
          <a:xfrm>
            <a:off x="6128111"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(c) SST−T500</a:t>
            </a:r>
            <a:endParaRPr lang="en-US" sz="1400" dirty="0">
              <a:latin typeface="Arial"/>
              <a:cs typeface="Arial"/>
            </a:endParaRPr>
          </a:p>
        </p:txBody>
      </p:sp>
      <p:sp>
        <p:nvSpPr>
          <p:cNvPr id="9" name="TextBox 8"/>
          <p:cNvSpPr txBox="1"/>
          <p:nvPr/>
        </p:nvSpPr>
        <p:spPr>
          <a:xfrm>
            <a:off x="469957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(e) 925-hPa Wind</a:t>
            </a:r>
            <a:endParaRPr lang="en-US" sz="1400" dirty="0">
              <a:latin typeface="Arial"/>
              <a:cs typeface="Arial"/>
            </a:endParaRPr>
          </a:p>
        </p:txBody>
      </p:sp>
      <p:sp>
        <p:nvSpPr>
          <p:cNvPr id="10" name="TextBox 9"/>
          <p:cNvSpPr txBox="1"/>
          <p:nvPr/>
        </p:nvSpPr>
        <p:spPr>
          <a:xfrm>
            <a:off x="164801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(d) 300-hPa PV</a:t>
            </a:r>
            <a:endParaRPr lang="en-US" sz="1400" dirty="0">
              <a:latin typeface="Arial"/>
              <a:cs typeface="Arial"/>
            </a:endParaRPr>
          </a:p>
        </p:txBody>
      </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51060" y="5898206"/>
            <a:ext cx="9060139" cy="96735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Composite </a:t>
            </a:r>
            <a:r>
              <a:rPr lang="en-US" sz="1600" dirty="0">
                <a:latin typeface="Arial"/>
                <a:cs typeface="Arial"/>
              </a:rPr>
              <a:t>standardized </a:t>
            </a:r>
            <a:r>
              <a:rPr lang="en-US" sz="1600" dirty="0" smtClean="0">
                <a:latin typeface="Arial"/>
                <a:cs typeface="Arial"/>
              </a:rPr>
              <a:t>anomalies for date of </a:t>
            </a:r>
            <a:r>
              <a:rPr lang="en-US" sz="1600" dirty="0">
                <a:latin typeface="Arial"/>
                <a:cs typeface="Arial"/>
              </a:rPr>
              <a:t>formation of 134 polar lows from </a:t>
            </a:r>
            <a:r>
              <a:rPr lang="en-US" sz="1600" dirty="0" err="1">
                <a:latin typeface="Arial"/>
                <a:cs typeface="Arial"/>
              </a:rPr>
              <a:t>Noer</a:t>
            </a:r>
            <a:r>
              <a:rPr lang="en-US" sz="1600" dirty="0">
                <a:latin typeface="Arial"/>
                <a:cs typeface="Arial"/>
              </a:rPr>
              <a:t> et al. (2011) occurring during the months of October–March during 1999–2011. </a:t>
            </a:r>
            <a:r>
              <a:rPr lang="en-US" sz="1600" dirty="0" smtClean="0">
                <a:latin typeface="Arial"/>
                <a:cs typeface="Arial"/>
              </a:rPr>
              <a:t>Data </a:t>
            </a:r>
            <a:r>
              <a:rPr lang="en-US" sz="1600" dirty="0">
                <a:latin typeface="Arial"/>
                <a:cs typeface="Arial"/>
              </a:rPr>
              <a:t>source: ERA-Interim. </a:t>
            </a:r>
            <a:r>
              <a:rPr lang="en-US" sz="1600" dirty="0" smtClean="0">
                <a:latin typeface="Arial"/>
                <a:cs typeface="Arial"/>
              </a:rPr>
              <a:t>Figure </a:t>
            </a:r>
            <a:r>
              <a:rPr lang="en-US" sz="1600" dirty="0">
                <a:latin typeface="Arial"/>
                <a:cs typeface="Arial"/>
              </a:rPr>
              <a:t>2 </a:t>
            </a:r>
            <a:r>
              <a:rPr lang="en-US" sz="1600" dirty="0" smtClean="0">
                <a:latin typeface="Arial"/>
                <a:cs typeface="Arial"/>
              </a:rPr>
              <a:t>adapted </a:t>
            </a:r>
            <a:r>
              <a:rPr lang="en-US" sz="1600" dirty="0">
                <a:latin typeface="Arial"/>
                <a:cs typeface="Arial"/>
              </a:rPr>
              <a:t>from Mallet et al. (2013)</a:t>
            </a:r>
            <a:r>
              <a:rPr lang="en-US" sz="1600" dirty="0" smtClean="0">
                <a:latin typeface="Arial"/>
                <a:cs typeface="Arial"/>
              </a:rPr>
              <a:t>.</a:t>
            </a:r>
            <a:endParaRPr lang="en-US" sz="1600" dirty="0">
              <a:latin typeface="Arial"/>
              <a:cs typeface="Arial"/>
            </a:endParaRPr>
          </a:p>
        </p:txBody>
      </p:sp>
      <p:sp>
        <p:nvSpPr>
          <p:cNvPr id="16" name="TextBox 15"/>
          <p:cNvSpPr txBox="1"/>
          <p:nvPr/>
        </p:nvSpPr>
        <p:spPr>
          <a:xfrm>
            <a:off x="80294" y="4306948"/>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Significance</a:t>
            </a:r>
          </a:p>
        </p:txBody>
      </p:sp>
      <p:sp>
        <p:nvSpPr>
          <p:cNvPr id="17" name="TextBox 16"/>
          <p:cNvSpPr txBox="1"/>
          <p:nvPr/>
        </p:nvSpPr>
        <p:spPr>
          <a:xfrm>
            <a:off x="1201069" y="4555329"/>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80%</a:t>
            </a:r>
          </a:p>
        </p:txBody>
      </p:sp>
      <p:sp>
        <p:nvSpPr>
          <p:cNvPr id="18" name="TextBox 17"/>
          <p:cNvSpPr txBox="1"/>
          <p:nvPr/>
        </p:nvSpPr>
        <p:spPr>
          <a:xfrm>
            <a:off x="1201069" y="4812504"/>
            <a:ext cx="329281" cy="169277"/>
          </a:xfrm>
          <a:prstGeom prst="rect">
            <a:avLst/>
          </a:prstGeom>
          <a:solidFill>
            <a:schemeClr val="bg1"/>
          </a:solidFill>
        </p:spPr>
        <p:txBody>
          <a:bodyPr wrap="square" lIns="0" tIns="0" rIns="0" bIns="0" rtlCol="0">
            <a:spAutoFit/>
          </a:bodyPr>
          <a:lstStyle/>
          <a:p>
            <a:r>
              <a:rPr lang="en-US" sz="1100" dirty="0">
                <a:latin typeface="Arial"/>
                <a:cs typeface="Arial"/>
              </a:rPr>
              <a:t>9</a:t>
            </a:r>
            <a:r>
              <a:rPr lang="en-US" sz="1100" dirty="0" smtClean="0">
                <a:latin typeface="Arial"/>
                <a:cs typeface="Arial"/>
              </a:rPr>
              <a:t>0%</a:t>
            </a:r>
          </a:p>
        </p:txBody>
      </p:sp>
      <p:sp>
        <p:nvSpPr>
          <p:cNvPr id="19" name="TextBox 18"/>
          <p:cNvSpPr txBox="1"/>
          <p:nvPr/>
        </p:nvSpPr>
        <p:spPr>
          <a:xfrm>
            <a:off x="1201069" y="5066504"/>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9</a:t>
            </a:r>
            <a:r>
              <a:rPr lang="en-US" sz="1100" dirty="0">
                <a:latin typeface="Arial"/>
                <a:cs typeface="Arial"/>
              </a:rPr>
              <a:t>5</a:t>
            </a:r>
            <a:r>
              <a:rPr lang="en-US" sz="1100" dirty="0" smtClean="0">
                <a:latin typeface="Arial"/>
                <a:cs typeface="Arial"/>
              </a:rPr>
              <a:t>%</a:t>
            </a:r>
          </a:p>
        </p:txBody>
      </p:sp>
      <p:sp>
        <p:nvSpPr>
          <p:cNvPr id="20" name="TextBox 19"/>
          <p:cNvSpPr txBox="1"/>
          <p:nvPr/>
        </p:nvSpPr>
        <p:spPr>
          <a:xfrm>
            <a:off x="7790549" y="4233469"/>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Wind Significance</a:t>
            </a:r>
          </a:p>
        </p:txBody>
      </p:sp>
      <p:sp>
        <p:nvSpPr>
          <p:cNvPr id="21" name="TextBox 20"/>
          <p:cNvSpPr txBox="1"/>
          <p:nvPr/>
        </p:nvSpPr>
        <p:spPr>
          <a:xfrm>
            <a:off x="8412672" y="4467599"/>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&lt;80%</a:t>
            </a:r>
          </a:p>
        </p:txBody>
      </p:sp>
      <p:sp>
        <p:nvSpPr>
          <p:cNvPr id="22" name="TextBox 21"/>
          <p:cNvSpPr txBox="1"/>
          <p:nvPr/>
        </p:nvSpPr>
        <p:spPr>
          <a:xfrm>
            <a:off x="8412672" y="4735507"/>
            <a:ext cx="613353" cy="169277"/>
          </a:xfrm>
          <a:prstGeom prst="rect">
            <a:avLst/>
          </a:prstGeom>
          <a:solidFill>
            <a:schemeClr val="bg1"/>
          </a:solidFill>
        </p:spPr>
        <p:txBody>
          <a:bodyPr wrap="square" lIns="0" tIns="0" rIns="0" bIns="0" rtlCol="0">
            <a:spAutoFit/>
          </a:bodyPr>
          <a:lstStyle/>
          <a:p>
            <a:r>
              <a:rPr lang="en-US" sz="1100" dirty="0" smtClean="0">
                <a:latin typeface="Arial"/>
                <a:cs typeface="Arial"/>
              </a:rPr>
              <a:t>80–90%</a:t>
            </a:r>
          </a:p>
        </p:txBody>
      </p:sp>
      <p:sp>
        <p:nvSpPr>
          <p:cNvPr id="23" name="TextBox 22"/>
          <p:cNvSpPr txBox="1"/>
          <p:nvPr/>
        </p:nvSpPr>
        <p:spPr>
          <a:xfrm>
            <a:off x="8412672" y="5042274"/>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&gt;</a:t>
            </a:r>
            <a:r>
              <a:rPr lang="en-US" sz="1100" dirty="0">
                <a:latin typeface="Arial"/>
                <a:cs typeface="Arial"/>
              </a:rPr>
              <a:t>9</a:t>
            </a:r>
            <a:r>
              <a:rPr lang="en-US" sz="1100" dirty="0" smtClean="0">
                <a:latin typeface="Arial"/>
                <a:cs typeface="Arial"/>
              </a:rPr>
              <a:t>0%</a:t>
            </a:r>
          </a:p>
        </p:txBody>
      </p:sp>
      <p:sp>
        <p:nvSpPr>
          <p:cNvPr id="2" name="Rectangle 1"/>
          <p:cNvSpPr/>
          <p:nvPr/>
        </p:nvSpPr>
        <p:spPr>
          <a:xfrm>
            <a:off x="7858589" y="3696911"/>
            <a:ext cx="260593" cy="170104"/>
          </a:xfrm>
          <a:prstGeom prst="rect">
            <a:avLst/>
          </a:prstGeom>
          <a:solidFill>
            <a:srgbClr val="B3B3B3"/>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197272" y="3426401"/>
            <a:ext cx="828753" cy="677108"/>
          </a:xfrm>
          <a:prstGeom prst="rect">
            <a:avLst/>
          </a:prstGeom>
          <a:solidFill>
            <a:schemeClr val="bg1"/>
          </a:solidFill>
        </p:spPr>
        <p:txBody>
          <a:bodyPr wrap="square" lIns="0" tIns="0" rIns="0" bIns="0" rtlCol="0">
            <a:spAutoFit/>
          </a:bodyPr>
          <a:lstStyle/>
          <a:p>
            <a:r>
              <a:rPr lang="en-US" sz="1100" dirty="0" smtClean="0">
                <a:latin typeface="Arial"/>
                <a:cs typeface="Arial"/>
              </a:rPr>
              <a:t>Maximum monthly sea-ice extent (1979–2007)</a:t>
            </a:r>
          </a:p>
        </p:txBody>
      </p:sp>
      <p:sp>
        <p:nvSpPr>
          <p:cNvPr id="3" name="Rectangle 2"/>
          <p:cNvSpPr/>
          <p:nvPr/>
        </p:nvSpPr>
        <p:spPr>
          <a:xfrm>
            <a:off x="51061" y="1219180"/>
            <a:ext cx="9060138" cy="2091041"/>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540284" y="1664204"/>
            <a:ext cx="648888" cy="724189"/>
          </a:xfrm>
          <a:prstGeom prst="ellipse">
            <a:avLst/>
          </a:prstGeom>
          <a:noFill/>
          <a:ln w="444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606220" y="1664204"/>
            <a:ext cx="648888" cy="724189"/>
          </a:xfrm>
          <a:prstGeom prst="ellipse">
            <a:avLst/>
          </a:prstGeom>
          <a:noFill/>
          <a:ln w="444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7514670" y="1664204"/>
            <a:ext cx="648888" cy="724189"/>
          </a:xfrm>
          <a:prstGeom prst="ellipse">
            <a:avLst/>
          </a:prstGeom>
          <a:noFill/>
          <a:ln w="444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3902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CAOs occurring over relatively warm waters may provide favorable thermodynamic environment for polar low development (</a:t>
            </a:r>
            <a:r>
              <a:rPr lang="en-US" sz="2400" dirty="0">
                <a:latin typeface="Arial"/>
                <a:cs typeface="Arial"/>
              </a:rPr>
              <a:t>e.g., Emanuel and </a:t>
            </a:r>
            <a:r>
              <a:rPr lang="en-US" sz="2400" dirty="0" err="1">
                <a:latin typeface="Arial"/>
                <a:cs typeface="Arial"/>
              </a:rPr>
              <a:t>Rotunno</a:t>
            </a:r>
            <a:r>
              <a:rPr lang="en-US" sz="2400" dirty="0">
                <a:latin typeface="Arial"/>
                <a:cs typeface="Arial"/>
              </a:rPr>
              <a:t> 1989; </a:t>
            </a:r>
            <a:r>
              <a:rPr lang="en-US" sz="2400" dirty="0" err="1">
                <a:latin typeface="Arial"/>
                <a:cs typeface="Arial"/>
              </a:rPr>
              <a:t>Kolstad</a:t>
            </a:r>
            <a:r>
              <a:rPr lang="en-US" sz="2400" dirty="0">
                <a:latin typeface="Arial"/>
                <a:cs typeface="Arial"/>
              </a:rPr>
              <a:t> 2011) </a:t>
            </a:r>
            <a:endParaRPr lang="en-US" sz="2400" dirty="0" smtClean="0">
              <a:latin typeface="Arial"/>
              <a:cs typeface="Arial"/>
            </a:endParaRPr>
          </a:p>
          <a:p>
            <a:pPr marL="914400" lvl="2" indent="0">
              <a:lnSpc>
                <a:spcPct val="50000"/>
              </a:lnSpc>
              <a:buNone/>
            </a:pPr>
            <a:endParaRPr lang="en-US" sz="2000" dirty="0">
              <a:latin typeface="Arial"/>
              <a:cs typeface="Arial"/>
            </a:endParaRPr>
          </a:p>
          <a:p>
            <a:pPr lvl="1"/>
            <a:r>
              <a:rPr lang="en-US" sz="2200" dirty="0" smtClean="0">
                <a:solidFill>
                  <a:srgbClr val="0000FF"/>
                </a:solidFill>
                <a:latin typeface="Arial"/>
                <a:cs typeface="Arial"/>
              </a:rPr>
              <a:t>CAOs in </a:t>
            </a:r>
            <a:r>
              <a:rPr lang="en-US" sz="2200" dirty="0">
                <a:solidFill>
                  <a:srgbClr val="0000FF"/>
                </a:solidFill>
                <a:latin typeface="Arial"/>
                <a:cs typeface="Arial"/>
              </a:rPr>
              <a:t>combination with strong surface winds </a:t>
            </a:r>
            <a:r>
              <a:rPr lang="en-US" sz="2200" dirty="0" smtClean="0">
                <a:solidFill>
                  <a:srgbClr val="0000FF"/>
                </a:solidFill>
                <a:latin typeface="Arial"/>
                <a:cs typeface="Arial"/>
              </a:rPr>
              <a:t>may lead </a:t>
            </a:r>
            <a:r>
              <a:rPr lang="en-US" sz="2200" dirty="0">
                <a:solidFill>
                  <a:srgbClr val="0000FF"/>
                </a:solidFill>
                <a:latin typeface="Arial"/>
                <a:cs typeface="Arial"/>
              </a:rPr>
              <a:t>to </a:t>
            </a:r>
            <a:r>
              <a:rPr lang="en-US" sz="2200" dirty="0" smtClean="0">
                <a:solidFill>
                  <a:srgbClr val="0000FF"/>
                </a:solidFill>
                <a:latin typeface="Arial"/>
                <a:cs typeface="Arial"/>
              </a:rPr>
              <a:t>large surface </a:t>
            </a:r>
            <a:r>
              <a:rPr lang="en-US" sz="2200" dirty="0">
                <a:solidFill>
                  <a:srgbClr val="0000FF"/>
                </a:solidFill>
                <a:latin typeface="Arial"/>
                <a:cs typeface="Arial"/>
              </a:rPr>
              <a:t>sensible and latent heat fluxes, which may lead to reductions in lower-tropospheric stability</a:t>
            </a:r>
          </a:p>
          <a:p>
            <a:pPr lvl="1"/>
            <a:endParaRPr lang="en-US" sz="22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26369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885" y="1214249"/>
            <a:ext cx="4055335" cy="2461918"/>
          </a:xfrm>
        </p:spPr>
        <p:txBody>
          <a:bodyPr>
            <a:normAutofit lnSpcReduction="10000"/>
          </a:bodyPr>
          <a:lstStyle/>
          <a:p>
            <a:r>
              <a:rPr lang="en-US" sz="2400" dirty="0">
                <a:latin typeface="Arial" panose="020B0604020202020204" pitchFamily="34" charset="0"/>
                <a:cs typeface="Arial" panose="020B0604020202020204" pitchFamily="34" charset="0"/>
              </a:rPr>
              <a:t>M</a:t>
            </a:r>
            <a:r>
              <a:rPr lang="en-US" sz="2400" dirty="0" smtClean="0">
                <a:latin typeface="Arial" panose="020B0604020202020204" pitchFamily="34" charset="0"/>
                <a:cs typeface="Arial" panose="020B0604020202020204" pitchFamily="34" charset="0"/>
              </a:rPr>
              <a:t>esoscale maritime cyclones of horizontal scales from 10s to 100s of km, often characterized by short lifetimes and rapid evolution</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e.g., </a:t>
            </a:r>
            <a:r>
              <a:rPr lang="en-US" sz="2400" dirty="0" err="1" smtClean="0">
                <a:latin typeface="Arial"/>
                <a:cs typeface="Arial"/>
              </a:rPr>
              <a:t>Smirnova</a:t>
            </a:r>
            <a:r>
              <a:rPr lang="en-US" sz="2400" dirty="0" smtClean="0">
                <a:latin typeface="Arial"/>
                <a:cs typeface="Arial"/>
              </a:rPr>
              <a:t> </a:t>
            </a:r>
            <a:r>
              <a:rPr lang="en-US" sz="2400" dirty="0">
                <a:latin typeface="Arial"/>
                <a:cs typeface="Arial"/>
              </a:rPr>
              <a:t>et al. </a:t>
            </a:r>
            <a:r>
              <a:rPr lang="en-US" sz="2400" dirty="0" smtClean="0">
                <a:latin typeface="Arial"/>
                <a:cs typeface="Arial"/>
              </a:rPr>
              <a:t>2015</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 and Arctic Cyclones?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605098" y="677365"/>
            <a:ext cx="4242246" cy="40336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smtClean="0">
                <a:solidFill>
                  <a:srgbClr val="0000FF"/>
                </a:solidFill>
                <a:latin typeface="Arial" panose="020B0604020202020204" pitchFamily="34" charset="0"/>
                <a:cs typeface="Arial" panose="020B0604020202020204" pitchFamily="34" charset="0"/>
              </a:rPr>
              <a:t>Polar Lows</a:t>
            </a:r>
            <a:endParaRPr lang="en-US" sz="2000" b="1" i="1" dirty="0">
              <a:solidFill>
                <a:srgbClr val="0000FF"/>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4982154" y="1214249"/>
            <a:ext cx="4075311" cy="24619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panose="020B0604020202020204" pitchFamily="34" charset="0"/>
                <a:cs typeface="Arial" panose="020B0604020202020204" pitchFamily="34" charset="0"/>
              </a:rPr>
              <a:t>Synoptic-scale cyclones, usually larger in size and longer lived than polar lows (</a:t>
            </a:r>
            <a:r>
              <a:rPr lang="en-US" sz="2400" dirty="0">
                <a:latin typeface="Arial" panose="020B0604020202020204" pitchFamily="34" charset="0"/>
                <a:cs typeface="Arial" panose="020B0604020202020204" pitchFamily="34" charset="0"/>
              </a:rPr>
              <a:t>e.g., </a:t>
            </a:r>
            <a:r>
              <a:rPr lang="en-US" sz="2400" dirty="0" smtClean="0">
                <a:latin typeface="Arial" panose="020B0604020202020204" pitchFamily="34" charset="0"/>
                <a:cs typeface="Arial" panose="020B0604020202020204" pitchFamily="34" charset="0"/>
              </a:rPr>
              <a:t>Zhang et al. 2004) </a:t>
            </a:r>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Font typeface="Arial"/>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847344" y="657205"/>
            <a:ext cx="4296656" cy="42352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smtClean="0">
                <a:solidFill>
                  <a:srgbClr val="0000FF"/>
                </a:solidFill>
                <a:latin typeface="Arial" panose="020B0604020202020204" pitchFamily="34" charset="0"/>
                <a:cs typeface="Arial" panose="020B0604020202020204" pitchFamily="34" charset="0"/>
              </a:rPr>
              <a:t>Arctic Cyclones</a:t>
            </a:r>
            <a:endParaRPr lang="en-US" sz="2000" b="1" i="1" dirty="0">
              <a:solidFill>
                <a:srgbClr val="0000FF"/>
              </a:solidFill>
              <a:latin typeface="Arial" panose="020B0604020202020204" pitchFamily="34" charset="0"/>
              <a:cs typeface="Arial" panose="020B0604020202020204" pitchFamily="34" charset="0"/>
            </a:endParaRPr>
          </a:p>
        </p:txBody>
      </p:sp>
      <p:cxnSp>
        <p:nvCxnSpPr>
          <p:cNvPr id="10" name="Straight Connector 9"/>
          <p:cNvCxnSpPr/>
          <p:nvPr/>
        </p:nvCxnSpPr>
        <p:spPr>
          <a:xfrm flipV="1">
            <a:off x="605098" y="677365"/>
            <a:ext cx="0" cy="3112809"/>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rot="16200000">
            <a:off x="-1057698" y="2274426"/>
            <a:ext cx="2739017"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smtClean="0">
                <a:latin typeface="Arial" panose="020B0604020202020204" pitchFamily="34" charset="0"/>
                <a:cs typeface="Arial" panose="020B0604020202020204" pitchFamily="34" charset="0"/>
              </a:rPr>
              <a:t>Size and Duration</a:t>
            </a:r>
            <a:endParaRPr lang="en-US" sz="2000" b="1" i="1" dirty="0">
              <a:latin typeface="Arial" panose="020B0604020202020204" pitchFamily="34" charset="0"/>
              <a:cs typeface="Arial" panose="020B0604020202020204" pitchFamily="34" charset="0"/>
            </a:endParaRPr>
          </a:p>
        </p:txBody>
      </p:sp>
      <p:cxnSp>
        <p:nvCxnSpPr>
          <p:cNvPr id="15" name="Straight Connector 14"/>
          <p:cNvCxnSpPr/>
          <p:nvPr/>
        </p:nvCxnSpPr>
        <p:spPr>
          <a:xfrm flipV="1">
            <a:off x="4847344" y="657206"/>
            <a:ext cx="0" cy="313296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147" y="1080730"/>
            <a:ext cx="91622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0" y="3790174"/>
            <a:ext cx="91622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1938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28 at 1.1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556"/>
            <a:ext cx="9144000" cy="4684649"/>
          </a:xfrm>
          <a:prstGeom prst="rect">
            <a:avLst/>
          </a:prstGeom>
        </p:spPr>
      </p:pic>
      <p:sp>
        <p:nvSpPr>
          <p:cNvPr id="5" name="TextBox 4"/>
          <p:cNvSpPr txBox="1"/>
          <p:nvPr/>
        </p:nvSpPr>
        <p:spPr>
          <a:xfrm>
            <a:off x="152400"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(a) 500-hPa Geopotential Height</a:t>
            </a:r>
            <a:endParaRPr lang="en-US" sz="1400" dirty="0">
              <a:latin typeface="Arial"/>
              <a:cs typeface="Arial"/>
            </a:endParaRPr>
          </a:p>
        </p:txBody>
      </p:sp>
      <p:sp>
        <p:nvSpPr>
          <p:cNvPr id="7" name="TextBox 6"/>
          <p:cNvSpPr txBox="1"/>
          <p:nvPr/>
        </p:nvSpPr>
        <p:spPr>
          <a:xfrm>
            <a:off x="3152004"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(b) 850-hPa Temperature</a:t>
            </a:r>
            <a:endParaRPr lang="en-US" sz="1400" dirty="0">
              <a:latin typeface="Arial"/>
              <a:cs typeface="Arial"/>
            </a:endParaRPr>
          </a:p>
        </p:txBody>
      </p:sp>
      <p:sp>
        <p:nvSpPr>
          <p:cNvPr id="8" name="TextBox 7"/>
          <p:cNvSpPr txBox="1"/>
          <p:nvPr/>
        </p:nvSpPr>
        <p:spPr>
          <a:xfrm>
            <a:off x="6128111"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(c) SST−T500</a:t>
            </a:r>
            <a:endParaRPr lang="en-US" sz="1400" dirty="0">
              <a:latin typeface="Arial"/>
              <a:cs typeface="Arial"/>
            </a:endParaRPr>
          </a:p>
        </p:txBody>
      </p:sp>
      <p:sp>
        <p:nvSpPr>
          <p:cNvPr id="9" name="TextBox 8"/>
          <p:cNvSpPr txBox="1"/>
          <p:nvPr/>
        </p:nvSpPr>
        <p:spPr>
          <a:xfrm>
            <a:off x="469957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(e) 925-hPa Wind</a:t>
            </a:r>
            <a:endParaRPr lang="en-US" sz="1400" dirty="0">
              <a:latin typeface="Arial"/>
              <a:cs typeface="Arial"/>
            </a:endParaRPr>
          </a:p>
        </p:txBody>
      </p:sp>
      <p:sp>
        <p:nvSpPr>
          <p:cNvPr id="10" name="TextBox 9"/>
          <p:cNvSpPr txBox="1"/>
          <p:nvPr/>
        </p:nvSpPr>
        <p:spPr>
          <a:xfrm>
            <a:off x="164801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(d) 300-hPa PV</a:t>
            </a:r>
            <a:endParaRPr lang="en-US" sz="1400" dirty="0">
              <a:latin typeface="Arial"/>
              <a:cs typeface="Arial"/>
            </a:endParaRPr>
          </a:p>
        </p:txBody>
      </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51060" y="5898206"/>
            <a:ext cx="9060139" cy="96735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smtClean="0">
                <a:latin typeface="Arial"/>
                <a:cs typeface="Arial"/>
              </a:rPr>
              <a:t>Composite </a:t>
            </a:r>
            <a:r>
              <a:rPr lang="en-US" sz="1600" dirty="0">
                <a:latin typeface="Arial"/>
                <a:cs typeface="Arial"/>
              </a:rPr>
              <a:t>standardized </a:t>
            </a:r>
            <a:r>
              <a:rPr lang="en-US" sz="1600" dirty="0" smtClean="0">
                <a:latin typeface="Arial"/>
                <a:cs typeface="Arial"/>
              </a:rPr>
              <a:t>anomalies for date of </a:t>
            </a:r>
            <a:r>
              <a:rPr lang="en-US" sz="1600" dirty="0">
                <a:latin typeface="Arial"/>
                <a:cs typeface="Arial"/>
              </a:rPr>
              <a:t>formation of 134 polar lows from </a:t>
            </a:r>
            <a:r>
              <a:rPr lang="en-US" sz="1600" dirty="0" err="1">
                <a:latin typeface="Arial"/>
                <a:cs typeface="Arial"/>
              </a:rPr>
              <a:t>Noer</a:t>
            </a:r>
            <a:r>
              <a:rPr lang="en-US" sz="1600" dirty="0">
                <a:latin typeface="Arial"/>
                <a:cs typeface="Arial"/>
              </a:rPr>
              <a:t> et al. (2011) occurring during the months of October–March during 1999–2011. </a:t>
            </a:r>
            <a:r>
              <a:rPr lang="en-US" sz="1600" dirty="0" smtClean="0">
                <a:latin typeface="Arial"/>
                <a:cs typeface="Arial"/>
              </a:rPr>
              <a:t>Data </a:t>
            </a:r>
            <a:r>
              <a:rPr lang="en-US" sz="1600" dirty="0">
                <a:latin typeface="Arial"/>
                <a:cs typeface="Arial"/>
              </a:rPr>
              <a:t>source: ERA-Interim. </a:t>
            </a:r>
            <a:r>
              <a:rPr lang="en-US" sz="1600" dirty="0" smtClean="0">
                <a:latin typeface="Arial"/>
                <a:cs typeface="Arial"/>
              </a:rPr>
              <a:t>Figure </a:t>
            </a:r>
            <a:r>
              <a:rPr lang="en-US" sz="1600" dirty="0">
                <a:latin typeface="Arial"/>
                <a:cs typeface="Arial"/>
              </a:rPr>
              <a:t>2 </a:t>
            </a:r>
            <a:r>
              <a:rPr lang="en-US" sz="1600" dirty="0" smtClean="0">
                <a:latin typeface="Arial"/>
                <a:cs typeface="Arial"/>
              </a:rPr>
              <a:t>adapted </a:t>
            </a:r>
            <a:r>
              <a:rPr lang="en-US" sz="1600" dirty="0">
                <a:latin typeface="Arial"/>
                <a:cs typeface="Arial"/>
              </a:rPr>
              <a:t>from Mallet et al. (2013)</a:t>
            </a:r>
            <a:r>
              <a:rPr lang="en-US" sz="1600" dirty="0" smtClean="0">
                <a:latin typeface="Arial"/>
                <a:cs typeface="Arial"/>
              </a:rPr>
              <a:t>.</a:t>
            </a:r>
            <a:endParaRPr lang="en-US" sz="1600" dirty="0">
              <a:latin typeface="Arial"/>
              <a:cs typeface="Arial"/>
            </a:endParaRPr>
          </a:p>
        </p:txBody>
      </p:sp>
      <p:sp>
        <p:nvSpPr>
          <p:cNvPr id="16" name="TextBox 15"/>
          <p:cNvSpPr txBox="1"/>
          <p:nvPr/>
        </p:nvSpPr>
        <p:spPr>
          <a:xfrm>
            <a:off x="80294" y="4306948"/>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Significance</a:t>
            </a:r>
          </a:p>
        </p:txBody>
      </p:sp>
      <p:sp>
        <p:nvSpPr>
          <p:cNvPr id="17" name="TextBox 16"/>
          <p:cNvSpPr txBox="1"/>
          <p:nvPr/>
        </p:nvSpPr>
        <p:spPr>
          <a:xfrm>
            <a:off x="1201069" y="4555329"/>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80%</a:t>
            </a:r>
          </a:p>
        </p:txBody>
      </p:sp>
      <p:sp>
        <p:nvSpPr>
          <p:cNvPr id="18" name="TextBox 17"/>
          <p:cNvSpPr txBox="1"/>
          <p:nvPr/>
        </p:nvSpPr>
        <p:spPr>
          <a:xfrm>
            <a:off x="1201069" y="4812504"/>
            <a:ext cx="329281" cy="169277"/>
          </a:xfrm>
          <a:prstGeom prst="rect">
            <a:avLst/>
          </a:prstGeom>
          <a:solidFill>
            <a:schemeClr val="bg1"/>
          </a:solidFill>
        </p:spPr>
        <p:txBody>
          <a:bodyPr wrap="square" lIns="0" tIns="0" rIns="0" bIns="0" rtlCol="0">
            <a:spAutoFit/>
          </a:bodyPr>
          <a:lstStyle/>
          <a:p>
            <a:r>
              <a:rPr lang="en-US" sz="1100" dirty="0">
                <a:latin typeface="Arial"/>
                <a:cs typeface="Arial"/>
              </a:rPr>
              <a:t>9</a:t>
            </a:r>
            <a:r>
              <a:rPr lang="en-US" sz="1100" dirty="0" smtClean="0">
                <a:latin typeface="Arial"/>
                <a:cs typeface="Arial"/>
              </a:rPr>
              <a:t>0%</a:t>
            </a:r>
          </a:p>
        </p:txBody>
      </p:sp>
      <p:sp>
        <p:nvSpPr>
          <p:cNvPr id="19" name="TextBox 18"/>
          <p:cNvSpPr txBox="1"/>
          <p:nvPr/>
        </p:nvSpPr>
        <p:spPr>
          <a:xfrm>
            <a:off x="1201069" y="5066504"/>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9</a:t>
            </a:r>
            <a:r>
              <a:rPr lang="en-US" sz="1100" dirty="0">
                <a:latin typeface="Arial"/>
                <a:cs typeface="Arial"/>
              </a:rPr>
              <a:t>5</a:t>
            </a:r>
            <a:r>
              <a:rPr lang="en-US" sz="1100" dirty="0" smtClean="0">
                <a:latin typeface="Arial"/>
                <a:cs typeface="Arial"/>
              </a:rPr>
              <a:t>%</a:t>
            </a:r>
          </a:p>
        </p:txBody>
      </p:sp>
      <p:sp>
        <p:nvSpPr>
          <p:cNvPr id="20" name="TextBox 19"/>
          <p:cNvSpPr txBox="1"/>
          <p:nvPr/>
        </p:nvSpPr>
        <p:spPr>
          <a:xfrm>
            <a:off x="7790549" y="4233469"/>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Wind Significance</a:t>
            </a:r>
          </a:p>
        </p:txBody>
      </p:sp>
      <p:sp>
        <p:nvSpPr>
          <p:cNvPr id="21" name="TextBox 20"/>
          <p:cNvSpPr txBox="1"/>
          <p:nvPr/>
        </p:nvSpPr>
        <p:spPr>
          <a:xfrm>
            <a:off x="8412672" y="4467599"/>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&lt;80%</a:t>
            </a:r>
          </a:p>
        </p:txBody>
      </p:sp>
      <p:sp>
        <p:nvSpPr>
          <p:cNvPr id="22" name="TextBox 21"/>
          <p:cNvSpPr txBox="1"/>
          <p:nvPr/>
        </p:nvSpPr>
        <p:spPr>
          <a:xfrm>
            <a:off x="8412672" y="4735507"/>
            <a:ext cx="613353" cy="169277"/>
          </a:xfrm>
          <a:prstGeom prst="rect">
            <a:avLst/>
          </a:prstGeom>
          <a:solidFill>
            <a:schemeClr val="bg1"/>
          </a:solidFill>
        </p:spPr>
        <p:txBody>
          <a:bodyPr wrap="square" lIns="0" tIns="0" rIns="0" bIns="0" rtlCol="0">
            <a:spAutoFit/>
          </a:bodyPr>
          <a:lstStyle/>
          <a:p>
            <a:r>
              <a:rPr lang="en-US" sz="1100" dirty="0" smtClean="0">
                <a:latin typeface="Arial"/>
                <a:cs typeface="Arial"/>
              </a:rPr>
              <a:t>80–90%</a:t>
            </a:r>
          </a:p>
        </p:txBody>
      </p:sp>
      <p:sp>
        <p:nvSpPr>
          <p:cNvPr id="23" name="TextBox 22"/>
          <p:cNvSpPr txBox="1"/>
          <p:nvPr/>
        </p:nvSpPr>
        <p:spPr>
          <a:xfrm>
            <a:off x="8412672" y="5042274"/>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&gt;</a:t>
            </a:r>
            <a:r>
              <a:rPr lang="en-US" sz="1100" dirty="0">
                <a:latin typeface="Arial"/>
                <a:cs typeface="Arial"/>
              </a:rPr>
              <a:t>9</a:t>
            </a:r>
            <a:r>
              <a:rPr lang="en-US" sz="1100" dirty="0" smtClean="0">
                <a:latin typeface="Arial"/>
                <a:cs typeface="Arial"/>
              </a:rPr>
              <a:t>0%</a:t>
            </a:r>
          </a:p>
        </p:txBody>
      </p:sp>
      <p:sp>
        <p:nvSpPr>
          <p:cNvPr id="2" name="Rectangle 1"/>
          <p:cNvSpPr/>
          <p:nvPr/>
        </p:nvSpPr>
        <p:spPr>
          <a:xfrm>
            <a:off x="7858589" y="3696911"/>
            <a:ext cx="260593" cy="170104"/>
          </a:xfrm>
          <a:prstGeom prst="rect">
            <a:avLst/>
          </a:prstGeom>
          <a:solidFill>
            <a:srgbClr val="B3B3B3"/>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197272" y="3426401"/>
            <a:ext cx="828753" cy="677108"/>
          </a:xfrm>
          <a:prstGeom prst="rect">
            <a:avLst/>
          </a:prstGeom>
          <a:solidFill>
            <a:schemeClr val="bg1"/>
          </a:solidFill>
        </p:spPr>
        <p:txBody>
          <a:bodyPr wrap="square" lIns="0" tIns="0" rIns="0" bIns="0" rtlCol="0">
            <a:spAutoFit/>
          </a:bodyPr>
          <a:lstStyle/>
          <a:p>
            <a:r>
              <a:rPr lang="en-US" sz="1100" dirty="0" smtClean="0">
                <a:latin typeface="Arial"/>
                <a:cs typeface="Arial"/>
              </a:rPr>
              <a:t>Maximum monthly sea-ice extent (1979–2007)</a:t>
            </a:r>
          </a:p>
        </p:txBody>
      </p:sp>
      <p:sp>
        <p:nvSpPr>
          <p:cNvPr id="25" name="Rectangle 24"/>
          <p:cNvSpPr/>
          <p:nvPr/>
        </p:nvSpPr>
        <p:spPr>
          <a:xfrm>
            <a:off x="4649764" y="3318313"/>
            <a:ext cx="2982383" cy="2091041"/>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109478" y="3696911"/>
            <a:ext cx="512297" cy="763751"/>
          </a:xfrm>
          <a:prstGeom prst="ellipse">
            <a:avLst/>
          </a:prstGeom>
          <a:noFill/>
          <a:ln w="444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9238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solidFill>
                  <a:srgbClr val="000000"/>
                </a:solidFill>
                <a:latin typeface="Arial"/>
                <a:cs typeface="Arial"/>
              </a:rPr>
              <a:t>Anomalous northerly flow from Arctic sea ice to the open waters of the Norwegian and Barents Sea may support strong low-level baroclinicity (e.g., </a:t>
            </a:r>
            <a:r>
              <a:rPr lang="en-US" sz="2400" dirty="0" err="1">
                <a:solidFill>
                  <a:srgbClr val="000000"/>
                </a:solidFill>
                <a:latin typeface="Arial"/>
                <a:cs typeface="Arial"/>
              </a:rPr>
              <a:t>Businger</a:t>
            </a:r>
            <a:r>
              <a:rPr lang="en-US" sz="2400" dirty="0">
                <a:solidFill>
                  <a:srgbClr val="000000"/>
                </a:solidFill>
                <a:latin typeface="Arial"/>
                <a:cs typeface="Arial"/>
              </a:rPr>
              <a:t> 1985)</a:t>
            </a:r>
          </a:p>
          <a:p>
            <a:pPr marL="0" indent="0">
              <a:buNone/>
            </a:pPr>
            <a:endParaRPr lang="en-US" sz="2400" dirty="0">
              <a:solidFill>
                <a:srgbClr val="000000"/>
              </a:solidFill>
              <a:latin typeface="Arial"/>
              <a:cs typeface="Arial"/>
            </a:endParaRPr>
          </a:p>
          <a:p>
            <a:r>
              <a:rPr lang="en-US" sz="2400" dirty="0" smtClean="0">
                <a:solidFill>
                  <a:srgbClr val="000000"/>
                </a:solidFill>
                <a:latin typeface="Arial"/>
                <a:cs typeface="Arial"/>
              </a:rPr>
              <a:t>Baroclinicity </a:t>
            </a:r>
            <a:r>
              <a:rPr lang="en-US" sz="2400" dirty="0">
                <a:solidFill>
                  <a:srgbClr val="000000"/>
                </a:solidFill>
                <a:latin typeface="Arial"/>
                <a:cs typeface="Arial"/>
              </a:rPr>
              <a:t>has been shown to be an </a:t>
            </a:r>
            <a:r>
              <a:rPr lang="en-US" sz="2400" dirty="0" smtClean="0">
                <a:solidFill>
                  <a:srgbClr val="000000"/>
                </a:solidFill>
                <a:latin typeface="Arial"/>
                <a:cs typeface="Arial"/>
              </a:rPr>
              <a:t>important ingredient for polar low development (</a:t>
            </a:r>
            <a:r>
              <a:rPr lang="en-US" sz="2400" dirty="0">
                <a:solidFill>
                  <a:srgbClr val="000000"/>
                </a:solidFill>
                <a:latin typeface="Arial"/>
                <a:cs typeface="Arial"/>
              </a:rPr>
              <a:t>e.g., </a:t>
            </a:r>
            <a:r>
              <a:rPr lang="en-US" sz="2400" dirty="0" err="1">
                <a:solidFill>
                  <a:srgbClr val="000000"/>
                </a:solidFill>
                <a:latin typeface="Arial"/>
                <a:cs typeface="Arial"/>
              </a:rPr>
              <a:t>Harrold</a:t>
            </a:r>
            <a:r>
              <a:rPr lang="en-US" sz="2400" dirty="0">
                <a:solidFill>
                  <a:srgbClr val="000000"/>
                </a:solidFill>
                <a:latin typeface="Arial"/>
                <a:cs typeface="Arial"/>
              </a:rPr>
              <a:t> and Browning 1969; Reed </a:t>
            </a:r>
            <a:r>
              <a:rPr lang="en-US" sz="2400" dirty="0" smtClean="0">
                <a:solidFill>
                  <a:srgbClr val="000000"/>
                </a:solidFill>
                <a:latin typeface="Arial"/>
                <a:cs typeface="Arial"/>
              </a:rPr>
              <a:t>1979) </a:t>
            </a:r>
            <a:endParaRPr lang="en-US" sz="2400" dirty="0">
              <a:solidFill>
                <a:srgbClr val="000000"/>
              </a:solidFill>
              <a:latin typeface="Arial"/>
              <a:cs typeface="Arial"/>
            </a:endParaRPr>
          </a:p>
          <a:p>
            <a:pPr marL="0" indent="0">
              <a:buNone/>
            </a:pPr>
            <a:endParaRPr lang="en-US" sz="2400" dirty="0">
              <a:solidFill>
                <a:srgbClr val="000000"/>
              </a:solidFill>
              <a:latin typeface="Arial"/>
              <a:cs typeface="Arial"/>
            </a:endParaRPr>
          </a:p>
          <a:p>
            <a:pPr marL="342900" lvl="1" indent="-342900">
              <a:buFont typeface="Arial"/>
              <a:buChar char="•"/>
            </a:pPr>
            <a:r>
              <a:rPr lang="en-US" sz="2400" dirty="0">
                <a:solidFill>
                  <a:srgbClr val="000000"/>
                </a:solidFill>
                <a:latin typeface="Arial"/>
                <a:cs typeface="Arial"/>
              </a:rPr>
              <a:t>Baroclinic zones may be associated with relatively strong low-level cyclonic relative vorticity and </a:t>
            </a:r>
            <a:r>
              <a:rPr lang="en-US" sz="2400" dirty="0" smtClean="0">
                <a:solidFill>
                  <a:srgbClr val="000000"/>
                </a:solidFill>
                <a:latin typeface="Arial"/>
                <a:cs typeface="Arial"/>
              </a:rPr>
              <a:t>convergence (</a:t>
            </a:r>
            <a:r>
              <a:rPr lang="en-US" sz="2400" dirty="0">
                <a:solidFill>
                  <a:srgbClr val="000000"/>
                </a:solidFill>
                <a:latin typeface="Arial"/>
                <a:cs typeface="Arial"/>
              </a:rPr>
              <a:t>e.g., Shapiro and </a:t>
            </a:r>
            <a:r>
              <a:rPr lang="en-US" sz="2400" dirty="0" err="1">
                <a:solidFill>
                  <a:srgbClr val="000000"/>
                </a:solidFill>
                <a:latin typeface="Arial"/>
                <a:cs typeface="Arial"/>
              </a:rPr>
              <a:t>Fedor</a:t>
            </a:r>
            <a:r>
              <a:rPr lang="en-US" sz="2400" dirty="0">
                <a:solidFill>
                  <a:srgbClr val="000000"/>
                </a:solidFill>
                <a:latin typeface="Arial"/>
                <a:cs typeface="Arial"/>
              </a:rPr>
              <a:t> 1989)</a:t>
            </a:r>
          </a:p>
          <a:p>
            <a:endParaRPr lang="en-US" sz="2600" dirty="0">
              <a:solidFill>
                <a:srgbClr val="0000FF"/>
              </a:solidFill>
              <a:latin typeface="Arial"/>
              <a:cs typeface="Arial"/>
            </a:endParaRPr>
          </a:p>
          <a:p>
            <a:pPr lvl="2"/>
            <a:endParaRPr lang="en-US" sz="2200" dirty="0">
              <a:solidFill>
                <a:srgbClr val="0000FF"/>
              </a:solidFill>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600674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8-28 at 1.16.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3556"/>
            <a:ext cx="9144000" cy="4684649"/>
          </a:xfrm>
          <a:prstGeom prst="rect">
            <a:avLst/>
          </a:prstGeom>
        </p:spPr>
      </p:pic>
      <p:sp>
        <p:nvSpPr>
          <p:cNvPr id="5" name="TextBox 4"/>
          <p:cNvSpPr txBox="1"/>
          <p:nvPr/>
        </p:nvSpPr>
        <p:spPr>
          <a:xfrm>
            <a:off x="152400"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(a) 500-hPa Geopotential Height</a:t>
            </a:r>
            <a:endParaRPr lang="en-US" sz="1400" dirty="0">
              <a:latin typeface="Arial"/>
              <a:cs typeface="Arial"/>
            </a:endParaRPr>
          </a:p>
        </p:txBody>
      </p:sp>
      <p:sp>
        <p:nvSpPr>
          <p:cNvPr id="7" name="TextBox 6"/>
          <p:cNvSpPr txBox="1"/>
          <p:nvPr/>
        </p:nvSpPr>
        <p:spPr>
          <a:xfrm>
            <a:off x="3152004"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(b) 850-hPa Temperature</a:t>
            </a:r>
            <a:endParaRPr lang="en-US" sz="1400" dirty="0">
              <a:latin typeface="Arial"/>
              <a:cs typeface="Arial"/>
            </a:endParaRPr>
          </a:p>
        </p:txBody>
      </p:sp>
      <p:sp>
        <p:nvSpPr>
          <p:cNvPr id="8" name="TextBox 7"/>
          <p:cNvSpPr txBox="1"/>
          <p:nvPr/>
        </p:nvSpPr>
        <p:spPr>
          <a:xfrm>
            <a:off x="6128111" y="1205374"/>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(c) SST−T500</a:t>
            </a:r>
            <a:endParaRPr lang="en-US" sz="1400" dirty="0">
              <a:latin typeface="Arial"/>
              <a:cs typeface="Arial"/>
            </a:endParaRPr>
          </a:p>
        </p:txBody>
      </p:sp>
      <p:sp>
        <p:nvSpPr>
          <p:cNvPr id="9" name="TextBox 8"/>
          <p:cNvSpPr txBox="1"/>
          <p:nvPr/>
        </p:nvSpPr>
        <p:spPr>
          <a:xfrm>
            <a:off x="469957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(e) 925-hPa Wind</a:t>
            </a:r>
            <a:endParaRPr lang="en-US" sz="1400" dirty="0">
              <a:latin typeface="Arial"/>
              <a:cs typeface="Arial"/>
            </a:endParaRPr>
          </a:p>
        </p:txBody>
      </p:sp>
      <p:sp>
        <p:nvSpPr>
          <p:cNvPr id="10" name="TextBox 9"/>
          <p:cNvSpPr txBox="1"/>
          <p:nvPr/>
        </p:nvSpPr>
        <p:spPr>
          <a:xfrm>
            <a:off x="1648010" y="3296415"/>
            <a:ext cx="2692948" cy="215444"/>
          </a:xfrm>
          <a:prstGeom prst="rect">
            <a:avLst/>
          </a:prstGeom>
          <a:solidFill>
            <a:schemeClr val="bg1"/>
          </a:solidFill>
          <a:ln w="3175">
            <a:noFill/>
          </a:ln>
        </p:spPr>
        <p:txBody>
          <a:bodyPr wrap="square" lIns="0" tIns="0" rIns="0" bIns="0" rtlCol="0" anchor="ctr">
            <a:spAutoFit/>
          </a:bodyPr>
          <a:lstStyle/>
          <a:p>
            <a:pPr algn="ctr"/>
            <a:r>
              <a:rPr lang="en-US" sz="1400" dirty="0" smtClean="0">
                <a:latin typeface="Arial"/>
                <a:cs typeface="Arial"/>
              </a:rPr>
              <a:t>(d) 300-hPa PV</a:t>
            </a:r>
            <a:endParaRPr lang="en-US" sz="1400" dirty="0">
              <a:latin typeface="Arial"/>
              <a:cs typeface="Arial"/>
            </a:endParaRPr>
          </a:p>
        </p:txBody>
      </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51060" y="5898206"/>
            <a:ext cx="9060139" cy="967352"/>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Fig. 3. Composite standardized </a:t>
            </a:r>
            <a:r>
              <a:rPr lang="en-US" sz="1600" dirty="0" smtClean="0">
                <a:latin typeface="Arial"/>
                <a:cs typeface="Arial"/>
              </a:rPr>
              <a:t>anomalies for date of </a:t>
            </a:r>
            <a:r>
              <a:rPr lang="en-US" sz="1600" dirty="0">
                <a:latin typeface="Arial"/>
                <a:cs typeface="Arial"/>
              </a:rPr>
              <a:t>formation of 134 polar lows from </a:t>
            </a:r>
            <a:r>
              <a:rPr lang="en-US" sz="1600" dirty="0" err="1">
                <a:latin typeface="Arial"/>
                <a:cs typeface="Arial"/>
              </a:rPr>
              <a:t>Noer</a:t>
            </a:r>
            <a:r>
              <a:rPr lang="en-US" sz="1600" dirty="0">
                <a:latin typeface="Arial"/>
                <a:cs typeface="Arial"/>
              </a:rPr>
              <a:t> et al. (2011) occurring during the months of October–March during 1999–2011. </a:t>
            </a:r>
            <a:r>
              <a:rPr lang="en-US" sz="1600" dirty="0" smtClean="0">
                <a:latin typeface="Arial"/>
                <a:cs typeface="Arial"/>
              </a:rPr>
              <a:t>Data </a:t>
            </a:r>
            <a:r>
              <a:rPr lang="en-US" sz="1600" dirty="0">
                <a:latin typeface="Arial"/>
                <a:cs typeface="Arial"/>
              </a:rPr>
              <a:t>source: ERA-Interim. </a:t>
            </a:r>
            <a:r>
              <a:rPr lang="en-US" sz="1600" dirty="0" smtClean="0">
                <a:latin typeface="Arial"/>
                <a:cs typeface="Arial"/>
              </a:rPr>
              <a:t>Figure </a:t>
            </a:r>
            <a:r>
              <a:rPr lang="en-US" sz="1600" dirty="0">
                <a:latin typeface="Arial"/>
                <a:cs typeface="Arial"/>
              </a:rPr>
              <a:t>2 </a:t>
            </a:r>
            <a:r>
              <a:rPr lang="en-US" sz="1600" dirty="0" smtClean="0">
                <a:latin typeface="Arial"/>
                <a:cs typeface="Arial"/>
              </a:rPr>
              <a:t>adapted </a:t>
            </a:r>
            <a:r>
              <a:rPr lang="en-US" sz="1600" dirty="0">
                <a:latin typeface="Arial"/>
                <a:cs typeface="Arial"/>
              </a:rPr>
              <a:t>from Mallet et al. (2013)</a:t>
            </a:r>
            <a:r>
              <a:rPr lang="en-US" sz="1600" dirty="0" smtClean="0">
                <a:latin typeface="Arial"/>
                <a:cs typeface="Arial"/>
              </a:rPr>
              <a:t>.</a:t>
            </a:r>
            <a:endParaRPr lang="en-US" sz="1600" dirty="0">
              <a:latin typeface="Arial"/>
              <a:cs typeface="Arial"/>
            </a:endParaRPr>
          </a:p>
        </p:txBody>
      </p:sp>
      <p:sp>
        <p:nvSpPr>
          <p:cNvPr id="16" name="TextBox 15"/>
          <p:cNvSpPr txBox="1"/>
          <p:nvPr/>
        </p:nvSpPr>
        <p:spPr>
          <a:xfrm>
            <a:off x="80294" y="4306948"/>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Significance</a:t>
            </a:r>
          </a:p>
        </p:txBody>
      </p:sp>
      <p:sp>
        <p:nvSpPr>
          <p:cNvPr id="17" name="TextBox 16"/>
          <p:cNvSpPr txBox="1"/>
          <p:nvPr/>
        </p:nvSpPr>
        <p:spPr>
          <a:xfrm>
            <a:off x="1201069" y="4555329"/>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80%</a:t>
            </a:r>
          </a:p>
        </p:txBody>
      </p:sp>
      <p:sp>
        <p:nvSpPr>
          <p:cNvPr id="18" name="TextBox 17"/>
          <p:cNvSpPr txBox="1"/>
          <p:nvPr/>
        </p:nvSpPr>
        <p:spPr>
          <a:xfrm>
            <a:off x="1201069" y="4812504"/>
            <a:ext cx="329281" cy="169277"/>
          </a:xfrm>
          <a:prstGeom prst="rect">
            <a:avLst/>
          </a:prstGeom>
          <a:solidFill>
            <a:schemeClr val="bg1"/>
          </a:solidFill>
        </p:spPr>
        <p:txBody>
          <a:bodyPr wrap="square" lIns="0" tIns="0" rIns="0" bIns="0" rtlCol="0">
            <a:spAutoFit/>
          </a:bodyPr>
          <a:lstStyle/>
          <a:p>
            <a:r>
              <a:rPr lang="en-US" sz="1100" dirty="0">
                <a:latin typeface="Arial"/>
                <a:cs typeface="Arial"/>
              </a:rPr>
              <a:t>9</a:t>
            </a:r>
            <a:r>
              <a:rPr lang="en-US" sz="1100" dirty="0" smtClean="0">
                <a:latin typeface="Arial"/>
                <a:cs typeface="Arial"/>
              </a:rPr>
              <a:t>0%</a:t>
            </a:r>
          </a:p>
        </p:txBody>
      </p:sp>
      <p:sp>
        <p:nvSpPr>
          <p:cNvPr id="19" name="TextBox 18"/>
          <p:cNvSpPr txBox="1"/>
          <p:nvPr/>
        </p:nvSpPr>
        <p:spPr>
          <a:xfrm>
            <a:off x="1201069" y="5066504"/>
            <a:ext cx="329281" cy="169277"/>
          </a:xfrm>
          <a:prstGeom prst="rect">
            <a:avLst/>
          </a:prstGeom>
          <a:solidFill>
            <a:schemeClr val="bg1"/>
          </a:solidFill>
        </p:spPr>
        <p:txBody>
          <a:bodyPr wrap="square" lIns="0" tIns="0" rIns="0" bIns="0" rtlCol="0">
            <a:spAutoFit/>
          </a:bodyPr>
          <a:lstStyle/>
          <a:p>
            <a:r>
              <a:rPr lang="en-US" sz="1100" dirty="0" smtClean="0">
                <a:latin typeface="Arial"/>
                <a:cs typeface="Arial"/>
              </a:rPr>
              <a:t>9</a:t>
            </a:r>
            <a:r>
              <a:rPr lang="en-US" sz="1100" dirty="0">
                <a:latin typeface="Arial"/>
                <a:cs typeface="Arial"/>
              </a:rPr>
              <a:t>5</a:t>
            </a:r>
            <a:r>
              <a:rPr lang="en-US" sz="1100" dirty="0" smtClean="0">
                <a:latin typeface="Arial"/>
                <a:cs typeface="Arial"/>
              </a:rPr>
              <a:t>%</a:t>
            </a:r>
          </a:p>
        </p:txBody>
      </p:sp>
      <p:sp>
        <p:nvSpPr>
          <p:cNvPr id="20" name="TextBox 19"/>
          <p:cNvSpPr txBox="1"/>
          <p:nvPr/>
        </p:nvSpPr>
        <p:spPr>
          <a:xfrm>
            <a:off x="7790549" y="4233469"/>
            <a:ext cx="1333778" cy="169277"/>
          </a:xfrm>
          <a:prstGeom prst="rect">
            <a:avLst/>
          </a:prstGeom>
          <a:solidFill>
            <a:schemeClr val="bg1"/>
          </a:solidFill>
        </p:spPr>
        <p:txBody>
          <a:bodyPr wrap="square" lIns="0" tIns="0" rIns="0" bIns="0" rtlCol="0">
            <a:spAutoFit/>
          </a:bodyPr>
          <a:lstStyle/>
          <a:p>
            <a:pPr algn="ctr"/>
            <a:r>
              <a:rPr lang="en-US" sz="1100" b="1" dirty="0" smtClean="0">
                <a:latin typeface="Arial"/>
                <a:cs typeface="Arial"/>
              </a:rPr>
              <a:t>Wind Significance</a:t>
            </a:r>
          </a:p>
        </p:txBody>
      </p:sp>
      <p:sp>
        <p:nvSpPr>
          <p:cNvPr id="21" name="TextBox 20"/>
          <p:cNvSpPr txBox="1"/>
          <p:nvPr/>
        </p:nvSpPr>
        <p:spPr>
          <a:xfrm>
            <a:off x="8412672" y="4467599"/>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&lt;80%</a:t>
            </a:r>
          </a:p>
        </p:txBody>
      </p:sp>
      <p:sp>
        <p:nvSpPr>
          <p:cNvPr id="22" name="TextBox 21"/>
          <p:cNvSpPr txBox="1"/>
          <p:nvPr/>
        </p:nvSpPr>
        <p:spPr>
          <a:xfrm>
            <a:off x="8412672" y="4735507"/>
            <a:ext cx="613353" cy="169277"/>
          </a:xfrm>
          <a:prstGeom prst="rect">
            <a:avLst/>
          </a:prstGeom>
          <a:solidFill>
            <a:schemeClr val="bg1"/>
          </a:solidFill>
        </p:spPr>
        <p:txBody>
          <a:bodyPr wrap="square" lIns="0" tIns="0" rIns="0" bIns="0" rtlCol="0">
            <a:spAutoFit/>
          </a:bodyPr>
          <a:lstStyle/>
          <a:p>
            <a:r>
              <a:rPr lang="en-US" sz="1100" dirty="0" smtClean="0">
                <a:latin typeface="Arial"/>
                <a:cs typeface="Arial"/>
              </a:rPr>
              <a:t>80–90%</a:t>
            </a:r>
          </a:p>
        </p:txBody>
      </p:sp>
      <p:sp>
        <p:nvSpPr>
          <p:cNvPr id="23" name="TextBox 22"/>
          <p:cNvSpPr txBox="1"/>
          <p:nvPr/>
        </p:nvSpPr>
        <p:spPr>
          <a:xfrm>
            <a:off x="8412672" y="5042274"/>
            <a:ext cx="442123" cy="169277"/>
          </a:xfrm>
          <a:prstGeom prst="rect">
            <a:avLst/>
          </a:prstGeom>
          <a:solidFill>
            <a:schemeClr val="bg1"/>
          </a:solidFill>
        </p:spPr>
        <p:txBody>
          <a:bodyPr wrap="square" lIns="0" tIns="0" rIns="0" bIns="0" rtlCol="0">
            <a:spAutoFit/>
          </a:bodyPr>
          <a:lstStyle/>
          <a:p>
            <a:r>
              <a:rPr lang="en-US" sz="1100" dirty="0" smtClean="0">
                <a:latin typeface="Arial"/>
                <a:cs typeface="Arial"/>
              </a:rPr>
              <a:t>&gt;</a:t>
            </a:r>
            <a:r>
              <a:rPr lang="en-US" sz="1100" dirty="0">
                <a:latin typeface="Arial"/>
                <a:cs typeface="Arial"/>
              </a:rPr>
              <a:t>9</a:t>
            </a:r>
            <a:r>
              <a:rPr lang="en-US" sz="1100" dirty="0" smtClean="0">
                <a:latin typeface="Arial"/>
                <a:cs typeface="Arial"/>
              </a:rPr>
              <a:t>0%</a:t>
            </a:r>
          </a:p>
        </p:txBody>
      </p:sp>
      <p:sp>
        <p:nvSpPr>
          <p:cNvPr id="2" name="Rectangle 1"/>
          <p:cNvSpPr/>
          <p:nvPr/>
        </p:nvSpPr>
        <p:spPr>
          <a:xfrm>
            <a:off x="7858589" y="3696911"/>
            <a:ext cx="260593" cy="170104"/>
          </a:xfrm>
          <a:prstGeom prst="rect">
            <a:avLst/>
          </a:prstGeom>
          <a:solidFill>
            <a:srgbClr val="B3B3B3"/>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8197272" y="3426401"/>
            <a:ext cx="828753" cy="677108"/>
          </a:xfrm>
          <a:prstGeom prst="rect">
            <a:avLst/>
          </a:prstGeom>
          <a:solidFill>
            <a:schemeClr val="bg1"/>
          </a:solidFill>
        </p:spPr>
        <p:txBody>
          <a:bodyPr wrap="square" lIns="0" tIns="0" rIns="0" bIns="0" rtlCol="0">
            <a:spAutoFit/>
          </a:bodyPr>
          <a:lstStyle/>
          <a:p>
            <a:r>
              <a:rPr lang="en-US" sz="1100" dirty="0" smtClean="0">
                <a:latin typeface="Arial"/>
                <a:cs typeface="Arial"/>
              </a:rPr>
              <a:t>Maximum monthly sea-ice extent (1979–2007)</a:t>
            </a:r>
          </a:p>
        </p:txBody>
      </p:sp>
      <p:sp>
        <p:nvSpPr>
          <p:cNvPr id="25" name="Rectangle 24"/>
          <p:cNvSpPr/>
          <p:nvPr/>
        </p:nvSpPr>
        <p:spPr>
          <a:xfrm>
            <a:off x="1606220" y="3318313"/>
            <a:ext cx="2982383" cy="2091041"/>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094233" y="3730449"/>
            <a:ext cx="648888" cy="724189"/>
          </a:xfrm>
          <a:prstGeom prst="ellipse">
            <a:avLst/>
          </a:prstGeom>
          <a:noFill/>
          <a:ln w="444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6442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solidFill>
                  <a:srgbClr val="000000"/>
                </a:solidFill>
                <a:latin typeface="Arial"/>
                <a:cs typeface="Arial"/>
              </a:rPr>
              <a:t>Upper-level cyclonic PV anomalies, which may include TPVs associated with CAOs, may:</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t>
            </a:r>
            <a:r>
              <a:rPr lang="en-US" sz="2200" dirty="0" smtClean="0">
                <a:solidFill>
                  <a:srgbClr val="0000FF"/>
                </a:solidFill>
                <a:latin typeface="Arial"/>
                <a:cs typeface="Arial"/>
              </a:rPr>
              <a:t>rovide </a:t>
            </a:r>
            <a:r>
              <a:rPr lang="en-US" sz="2200" dirty="0">
                <a:solidFill>
                  <a:srgbClr val="0000FF"/>
                </a:solidFill>
                <a:latin typeface="Arial"/>
                <a:cs typeface="Arial"/>
              </a:rPr>
              <a:t>upper-level forcing for ascent over </a:t>
            </a:r>
            <a:r>
              <a:rPr lang="en-US" sz="2200" dirty="0" smtClean="0">
                <a:solidFill>
                  <a:srgbClr val="0000FF"/>
                </a:solidFill>
                <a:latin typeface="Arial"/>
                <a:cs typeface="Arial"/>
              </a:rPr>
              <a:t>polar lows </a:t>
            </a:r>
            <a:r>
              <a:rPr lang="en-US" sz="2200" dirty="0">
                <a:solidFill>
                  <a:srgbClr val="0000FF"/>
                </a:solidFill>
                <a:latin typeface="Arial"/>
                <a:cs typeface="Arial"/>
              </a:rPr>
              <a:t>(e.g., Bracegirdle and Gray 2009) </a:t>
            </a:r>
            <a:r>
              <a:rPr lang="en-US" sz="2200" dirty="0" smtClean="0">
                <a:solidFill>
                  <a:srgbClr val="0000FF"/>
                </a:solidFill>
                <a:latin typeface="Arial"/>
                <a:cs typeface="Arial"/>
              </a:rPr>
              <a:t/>
            </a:r>
            <a:br>
              <a:rPr lang="en-US" sz="2200" dirty="0" smtClean="0">
                <a:solidFill>
                  <a:srgbClr val="0000FF"/>
                </a:solidFill>
                <a:latin typeface="Arial"/>
                <a:cs typeface="Arial"/>
              </a:rPr>
            </a:br>
            <a:endParaRPr lang="en-US" sz="2200" dirty="0" smtClean="0">
              <a:solidFill>
                <a:srgbClr val="0000FF"/>
              </a:solidFill>
              <a:latin typeface="Arial"/>
              <a:cs typeface="Arial"/>
            </a:endParaRPr>
          </a:p>
          <a:p>
            <a:pPr lvl="1"/>
            <a:r>
              <a:rPr lang="en-US" sz="2200" dirty="0">
                <a:solidFill>
                  <a:srgbClr val="0000FF"/>
                </a:solidFill>
                <a:latin typeface="Arial"/>
                <a:cs typeface="Arial"/>
              </a:rPr>
              <a:t>B</a:t>
            </a:r>
            <a:r>
              <a:rPr lang="en-US" sz="2200" dirty="0" smtClean="0">
                <a:solidFill>
                  <a:srgbClr val="0000FF"/>
                </a:solidFill>
                <a:latin typeface="Arial"/>
                <a:cs typeface="Arial"/>
              </a:rPr>
              <a:t>ecome </a:t>
            </a:r>
            <a:r>
              <a:rPr lang="en-US" sz="2200" dirty="0">
                <a:solidFill>
                  <a:srgbClr val="0000FF"/>
                </a:solidFill>
                <a:latin typeface="Arial"/>
                <a:cs typeface="Arial"/>
              </a:rPr>
              <a:t>vertically coupled with polar lows (e.g., Føre et al. 2011; </a:t>
            </a:r>
            <a:r>
              <a:rPr lang="en-US" sz="2200" dirty="0" err="1">
                <a:solidFill>
                  <a:srgbClr val="0000FF"/>
                </a:solidFill>
                <a:latin typeface="Arial"/>
                <a:cs typeface="Arial"/>
              </a:rPr>
              <a:t>Sergeev</a:t>
            </a:r>
            <a:r>
              <a:rPr lang="en-US" sz="2200" dirty="0">
                <a:solidFill>
                  <a:srgbClr val="0000FF"/>
                </a:solidFill>
                <a:latin typeface="Arial"/>
                <a:cs typeface="Arial"/>
              </a:rPr>
              <a:t> et al. 2018) </a:t>
            </a:r>
            <a:endParaRPr lang="en-US" sz="2200" dirty="0" smtClean="0">
              <a:solidFill>
                <a:srgbClr val="0000FF"/>
              </a:solidFill>
              <a:latin typeface="Arial"/>
              <a:cs typeface="Arial"/>
            </a:endParaRPr>
          </a:p>
          <a:p>
            <a:pPr lvl="2"/>
            <a:endParaRPr lang="en-US" sz="2200" dirty="0">
              <a:solidFill>
                <a:srgbClr val="0000FF"/>
              </a:solidFill>
              <a:latin typeface="Arial"/>
              <a:cs typeface="Arial"/>
            </a:endParaRPr>
          </a:p>
          <a:p>
            <a:pPr lvl="1"/>
            <a:r>
              <a:rPr lang="en-US" sz="2200" dirty="0">
                <a:solidFill>
                  <a:srgbClr val="0000FF"/>
                </a:solidFill>
                <a:latin typeface="Arial"/>
                <a:cs typeface="Arial"/>
              </a:rPr>
              <a:t>D</a:t>
            </a:r>
            <a:r>
              <a:rPr lang="en-US" sz="2200" dirty="0" smtClean="0">
                <a:solidFill>
                  <a:srgbClr val="0000FF"/>
                </a:solidFill>
                <a:latin typeface="Arial"/>
                <a:cs typeface="Arial"/>
              </a:rPr>
              <a:t>estabilize </a:t>
            </a:r>
            <a:r>
              <a:rPr lang="en-US" sz="2200" dirty="0">
                <a:solidFill>
                  <a:srgbClr val="0000FF"/>
                </a:solidFill>
                <a:latin typeface="Arial"/>
                <a:cs typeface="Arial"/>
              </a:rPr>
              <a:t>the lower troposphere (e.g., Mallet et al. 2013) </a:t>
            </a:r>
            <a:endParaRPr lang="en-US" sz="2200" dirty="0" smtClean="0">
              <a:solidFill>
                <a:srgbClr val="0000FF"/>
              </a:solidFill>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80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F</a:t>
            </a:r>
            <a:r>
              <a:rPr lang="en-US" sz="2400" dirty="0" smtClean="0">
                <a:latin typeface="Arial"/>
                <a:cs typeface="Arial"/>
              </a:rPr>
              <a:t>avorable ingredients </a:t>
            </a:r>
            <a:r>
              <a:rPr lang="en-US" sz="2400" dirty="0">
                <a:latin typeface="Arial"/>
                <a:cs typeface="Arial"/>
              </a:rPr>
              <a:t>for polar low development may support relatively strong upward vertical motions and </a:t>
            </a:r>
            <a:r>
              <a:rPr lang="en-US" sz="2400" dirty="0" err="1">
                <a:latin typeface="Arial"/>
                <a:cs typeface="Arial"/>
              </a:rPr>
              <a:t>stratiform</a:t>
            </a:r>
            <a:r>
              <a:rPr lang="en-US" sz="2400" dirty="0">
                <a:latin typeface="Arial"/>
                <a:cs typeface="Arial"/>
              </a:rPr>
              <a:t> and convective precipitation</a:t>
            </a:r>
          </a:p>
          <a:p>
            <a:endParaRPr lang="en-US" sz="2400" dirty="0">
              <a:latin typeface="Arial"/>
              <a:cs typeface="Arial"/>
            </a:endParaRPr>
          </a:p>
          <a:p>
            <a:r>
              <a:rPr lang="en-US" sz="2400" dirty="0" smtClean="0">
                <a:latin typeface="Arial"/>
                <a:cs typeface="Arial"/>
              </a:rPr>
              <a:t>Associated </a:t>
            </a:r>
            <a:r>
              <a:rPr lang="en-US" sz="2400" dirty="0">
                <a:latin typeface="Arial"/>
                <a:cs typeface="Arial"/>
              </a:rPr>
              <a:t>latent heat release may contribute to polar low development by, for example, leading to low-level PV production and intensification of the polar low </a:t>
            </a:r>
            <a:r>
              <a:rPr lang="en-US" sz="2400" dirty="0" smtClean="0">
                <a:latin typeface="Arial"/>
                <a:cs typeface="Arial"/>
              </a:rPr>
              <a:t>(</a:t>
            </a:r>
            <a:r>
              <a:rPr lang="en-US" sz="2400" dirty="0">
                <a:latin typeface="Arial"/>
                <a:cs typeface="Arial"/>
              </a:rPr>
              <a:t>e.g. Montgomery and Farrell 1992)  </a:t>
            </a: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Review–Polar Lows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1732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pic>
        <p:nvPicPr>
          <p:cNvPr id="4" name="Picture 3" descr="Screen Shot 2018-09-08 at 1.49.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3" y="949796"/>
            <a:ext cx="3886679" cy="5880191"/>
          </a:xfrm>
          <a:prstGeom prst="rect">
            <a:avLst/>
          </a:prstGeom>
        </p:spPr>
      </p:pic>
      <p:sp>
        <p:nvSpPr>
          <p:cNvPr id="8" name="TextBox 7"/>
          <p:cNvSpPr txBox="1"/>
          <p:nvPr/>
        </p:nvSpPr>
        <p:spPr>
          <a:xfrm>
            <a:off x="111125" y="755926"/>
            <a:ext cx="1822450"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Winter</a:t>
            </a:r>
            <a:endParaRPr lang="en-US" sz="1400" b="1" dirty="0">
              <a:latin typeface="Arial"/>
              <a:cs typeface="Arial"/>
            </a:endParaRPr>
          </a:p>
        </p:txBody>
      </p:sp>
      <p:sp>
        <p:nvSpPr>
          <p:cNvPr id="9" name="TextBox 8"/>
          <p:cNvSpPr txBox="1"/>
          <p:nvPr/>
        </p:nvSpPr>
        <p:spPr>
          <a:xfrm>
            <a:off x="2094866" y="755926"/>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Summer</a:t>
            </a:r>
            <a:endParaRPr lang="en-US" sz="1400" b="1" dirty="0">
              <a:latin typeface="Arial"/>
              <a:cs typeface="Arial"/>
            </a:endParaRPr>
          </a:p>
        </p:txBody>
      </p:sp>
      <p:sp>
        <p:nvSpPr>
          <p:cNvPr id="10" name="TextBox 9"/>
          <p:cNvSpPr txBox="1"/>
          <p:nvPr/>
        </p:nvSpPr>
        <p:spPr>
          <a:xfrm rot="5400000">
            <a:off x="3162343" y="1794090"/>
            <a:ext cx="1830155" cy="215444"/>
          </a:xfrm>
          <a:prstGeom prst="rect">
            <a:avLst/>
          </a:prstGeom>
          <a:noFill/>
          <a:ln w="3175">
            <a:noFill/>
          </a:ln>
        </p:spPr>
        <p:txBody>
          <a:bodyPr wrap="square" lIns="0" tIns="0" rIns="0" bIns="0" rtlCol="0" anchor="ctr">
            <a:spAutoFit/>
          </a:bodyPr>
          <a:lstStyle/>
          <a:p>
            <a:pPr algn="ctr"/>
            <a:r>
              <a:rPr lang="en-US" sz="1400" dirty="0" smtClean="0">
                <a:latin typeface="Arial"/>
                <a:cs typeface="Arial"/>
              </a:rPr>
              <a:t>Track Density</a:t>
            </a:r>
            <a:endParaRPr lang="en-US" sz="1400" dirty="0">
              <a:latin typeface="Arial"/>
              <a:cs typeface="Arial"/>
            </a:endParaRPr>
          </a:p>
        </p:txBody>
      </p:sp>
      <p:sp>
        <p:nvSpPr>
          <p:cNvPr id="11" name="TextBox 10"/>
          <p:cNvSpPr txBox="1"/>
          <p:nvPr/>
        </p:nvSpPr>
        <p:spPr>
          <a:xfrm rot="5400000">
            <a:off x="3159616" y="3782050"/>
            <a:ext cx="1830155" cy="215444"/>
          </a:xfrm>
          <a:prstGeom prst="rect">
            <a:avLst/>
          </a:prstGeom>
          <a:noFill/>
          <a:ln w="3175">
            <a:noFill/>
          </a:ln>
        </p:spPr>
        <p:txBody>
          <a:bodyPr wrap="square" lIns="0" tIns="0" rIns="0" bIns="0" rtlCol="0" anchor="ctr">
            <a:spAutoFit/>
          </a:bodyPr>
          <a:lstStyle/>
          <a:p>
            <a:pPr algn="ctr"/>
            <a:r>
              <a:rPr lang="en-US" sz="1400" dirty="0" smtClean="0">
                <a:latin typeface="Arial"/>
                <a:cs typeface="Arial"/>
              </a:rPr>
              <a:t>Genesis Frequency</a:t>
            </a:r>
            <a:endParaRPr lang="en-US" sz="1400" dirty="0">
              <a:latin typeface="Arial"/>
              <a:cs typeface="Arial"/>
            </a:endParaRPr>
          </a:p>
        </p:txBody>
      </p:sp>
      <p:sp>
        <p:nvSpPr>
          <p:cNvPr id="12" name="TextBox 11"/>
          <p:cNvSpPr txBox="1"/>
          <p:nvPr/>
        </p:nvSpPr>
        <p:spPr>
          <a:xfrm rot="5400000">
            <a:off x="3162343" y="5764606"/>
            <a:ext cx="1830155" cy="215444"/>
          </a:xfrm>
          <a:prstGeom prst="rect">
            <a:avLst/>
          </a:prstGeom>
          <a:noFill/>
          <a:ln w="3175">
            <a:noFill/>
          </a:ln>
        </p:spPr>
        <p:txBody>
          <a:bodyPr wrap="square" lIns="0" tIns="0" rIns="0" bIns="0" rtlCol="0" anchor="ctr">
            <a:spAutoFit/>
          </a:bodyPr>
          <a:lstStyle/>
          <a:p>
            <a:pPr algn="ctr"/>
            <a:r>
              <a:rPr lang="en-US" sz="1400" dirty="0" err="1" smtClean="0">
                <a:latin typeface="Arial"/>
                <a:cs typeface="Arial"/>
              </a:rPr>
              <a:t>Lysis</a:t>
            </a:r>
            <a:r>
              <a:rPr lang="en-US" sz="1400" dirty="0" smtClean="0">
                <a:latin typeface="Arial"/>
                <a:cs typeface="Arial"/>
              </a:rPr>
              <a:t> Frequency</a:t>
            </a:r>
            <a:endParaRPr lang="en-US" sz="1400" dirty="0">
              <a:latin typeface="Arial"/>
              <a:cs typeface="Arial"/>
            </a:endParaRPr>
          </a:p>
        </p:txBody>
      </p:sp>
      <p:sp>
        <p:nvSpPr>
          <p:cNvPr id="13" name="Content Placeholder 2"/>
          <p:cNvSpPr>
            <a:spLocks noGrp="1"/>
          </p:cNvSpPr>
          <p:nvPr>
            <p:ph idx="1"/>
          </p:nvPr>
        </p:nvSpPr>
        <p:spPr>
          <a:xfrm>
            <a:off x="4471943" y="1006033"/>
            <a:ext cx="4589342" cy="5422586"/>
          </a:xfrm>
        </p:spPr>
        <p:txBody>
          <a:bodyPr>
            <a:normAutofit fontScale="92500" lnSpcReduction="10000"/>
          </a:bodyPr>
          <a:lstStyle/>
          <a:p>
            <a:r>
              <a:rPr lang="en-US" sz="2600" dirty="0" smtClean="0">
                <a:latin typeface="Arial" panose="020B0604020202020204" pitchFamily="34" charset="0"/>
                <a:cs typeface="Arial" panose="020B0604020202020204" pitchFamily="34" charset="0"/>
              </a:rPr>
              <a:t>Arctic cyclones may originate within and outside of Arctic</a:t>
            </a:r>
          </a:p>
          <a:p>
            <a:endParaRPr lang="en-US" sz="26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~30–40% of Arctic cyclones originate within Arctic during both winter and Summer</a:t>
            </a:r>
          </a:p>
          <a:p>
            <a:endParaRPr lang="en-US" sz="2600" dirty="0" smtClean="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During winter, Arctic cyclones often originate from North Atlantic</a:t>
            </a:r>
          </a:p>
          <a:p>
            <a:endParaRPr lang="en-US" sz="2600"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During summer, Arctic cyclones often originate from Eurasia</a:t>
            </a:r>
          </a:p>
          <a:p>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sp>
        <p:nvSpPr>
          <p:cNvPr id="31" name="Freeform 30"/>
          <p:cNvSpPr/>
          <p:nvPr/>
        </p:nvSpPr>
        <p:spPr>
          <a:xfrm>
            <a:off x="645195" y="2143923"/>
            <a:ext cx="383850" cy="294023"/>
          </a:xfrm>
          <a:custGeom>
            <a:avLst/>
            <a:gdLst>
              <a:gd name="connsiteX0" fmla="*/ 0 w 383850"/>
              <a:gd name="connsiteY0" fmla="*/ 294023 h 294023"/>
              <a:gd name="connsiteX1" fmla="*/ 236843 w 383850"/>
              <a:gd name="connsiteY1" fmla="*/ 240936 h 294023"/>
              <a:gd name="connsiteX2" fmla="*/ 383850 w 383850"/>
              <a:gd name="connsiteY2" fmla="*/ 0 h 294023"/>
              <a:gd name="connsiteX3" fmla="*/ 383850 w 383850"/>
              <a:gd name="connsiteY3" fmla="*/ 0 h 294023"/>
            </a:gdLst>
            <a:ahLst/>
            <a:cxnLst>
              <a:cxn ang="0">
                <a:pos x="connsiteX0" y="connsiteY0"/>
              </a:cxn>
              <a:cxn ang="0">
                <a:pos x="connsiteX1" y="connsiteY1"/>
              </a:cxn>
              <a:cxn ang="0">
                <a:pos x="connsiteX2" y="connsiteY2"/>
              </a:cxn>
              <a:cxn ang="0">
                <a:pos x="connsiteX3" y="connsiteY3"/>
              </a:cxn>
            </a:cxnLst>
            <a:rect l="l" t="t" r="r" b="b"/>
            <a:pathLst>
              <a:path w="383850" h="294023">
                <a:moveTo>
                  <a:pt x="0" y="294023"/>
                </a:moveTo>
                <a:cubicBezTo>
                  <a:pt x="86434" y="291981"/>
                  <a:pt x="172868" y="289940"/>
                  <a:pt x="236843" y="240936"/>
                </a:cubicBezTo>
                <a:cubicBezTo>
                  <a:pt x="300818" y="191932"/>
                  <a:pt x="383850" y="0"/>
                  <a:pt x="383850" y="0"/>
                </a:cubicBezTo>
                <a:lnTo>
                  <a:pt x="383850" y="0"/>
                </a:lnTo>
              </a:path>
            </a:pathLst>
          </a:cu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Freeform 32"/>
          <p:cNvSpPr/>
          <p:nvPr/>
        </p:nvSpPr>
        <p:spPr>
          <a:xfrm>
            <a:off x="1016794" y="2045839"/>
            <a:ext cx="258925" cy="428860"/>
          </a:xfrm>
          <a:custGeom>
            <a:avLst/>
            <a:gdLst>
              <a:gd name="connsiteX0" fmla="*/ 0 w 258925"/>
              <a:gd name="connsiteY0" fmla="*/ 428860 h 428860"/>
              <a:gd name="connsiteX1" fmla="*/ 175591 w 258925"/>
              <a:gd name="connsiteY1" fmla="*/ 196091 h 428860"/>
              <a:gd name="connsiteX2" fmla="*/ 253178 w 258925"/>
              <a:gd name="connsiteY2" fmla="*/ 12327 h 428860"/>
              <a:gd name="connsiteX3" fmla="*/ 253178 w 258925"/>
              <a:gd name="connsiteY3" fmla="*/ 16410 h 428860"/>
            </a:gdLst>
            <a:ahLst/>
            <a:cxnLst>
              <a:cxn ang="0">
                <a:pos x="connsiteX0" y="connsiteY0"/>
              </a:cxn>
              <a:cxn ang="0">
                <a:pos x="connsiteX1" y="connsiteY1"/>
              </a:cxn>
              <a:cxn ang="0">
                <a:pos x="connsiteX2" y="connsiteY2"/>
              </a:cxn>
              <a:cxn ang="0">
                <a:pos x="connsiteX3" y="connsiteY3"/>
              </a:cxn>
            </a:cxnLst>
            <a:rect l="l" t="t" r="r" b="b"/>
            <a:pathLst>
              <a:path w="258925" h="428860">
                <a:moveTo>
                  <a:pt x="0" y="428860"/>
                </a:moveTo>
                <a:cubicBezTo>
                  <a:pt x="66697" y="347186"/>
                  <a:pt x="133395" y="265513"/>
                  <a:pt x="175591" y="196091"/>
                </a:cubicBezTo>
                <a:cubicBezTo>
                  <a:pt x="217787" y="126669"/>
                  <a:pt x="240247" y="42274"/>
                  <a:pt x="253178" y="12327"/>
                </a:cubicBezTo>
                <a:cubicBezTo>
                  <a:pt x="266109" y="-17620"/>
                  <a:pt x="253178" y="16410"/>
                  <a:pt x="253178" y="16410"/>
                </a:cubicBezTo>
              </a:path>
            </a:pathLst>
          </a:cu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2980962" y="1375376"/>
            <a:ext cx="473688" cy="200918"/>
          </a:xfrm>
          <a:custGeom>
            <a:avLst/>
            <a:gdLst>
              <a:gd name="connsiteX0" fmla="*/ 473688 w 473688"/>
              <a:gd name="connsiteY0" fmla="*/ 127412 h 200918"/>
              <a:gd name="connsiteX1" fmla="*/ 220510 w 473688"/>
              <a:gd name="connsiteY1" fmla="*/ 4902 h 200918"/>
              <a:gd name="connsiteX2" fmla="*/ 73504 w 473688"/>
              <a:gd name="connsiteY2" fmla="*/ 41655 h 200918"/>
              <a:gd name="connsiteX3" fmla="*/ 0 w 473688"/>
              <a:gd name="connsiteY3" fmla="*/ 200918 h 200918"/>
            </a:gdLst>
            <a:ahLst/>
            <a:cxnLst>
              <a:cxn ang="0">
                <a:pos x="connsiteX0" y="connsiteY0"/>
              </a:cxn>
              <a:cxn ang="0">
                <a:pos x="connsiteX1" y="connsiteY1"/>
              </a:cxn>
              <a:cxn ang="0">
                <a:pos x="connsiteX2" y="connsiteY2"/>
              </a:cxn>
              <a:cxn ang="0">
                <a:pos x="connsiteX3" y="connsiteY3"/>
              </a:cxn>
            </a:cxnLst>
            <a:rect l="l" t="t" r="r" b="b"/>
            <a:pathLst>
              <a:path w="473688" h="200918">
                <a:moveTo>
                  <a:pt x="473688" y="127412"/>
                </a:moveTo>
                <a:cubicBezTo>
                  <a:pt x="380447" y="73303"/>
                  <a:pt x="287207" y="19195"/>
                  <a:pt x="220510" y="4902"/>
                </a:cubicBezTo>
                <a:cubicBezTo>
                  <a:pt x="153813" y="-9391"/>
                  <a:pt x="110256" y="8986"/>
                  <a:pt x="73504" y="41655"/>
                </a:cubicBezTo>
                <a:cubicBezTo>
                  <a:pt x="36752" y="74324"/>
                  <a:pt x="0" y="200918"/>
                  <a:pt x="0" y="200918"/>
                </a:cubicBezTo>
              </a:path>
            </a:pathLst>
          </a:cu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Freeform 39"/>
          <p:cNvSpPr/>
          <p:nvPr/>
        </p:nvSpPr>
        <p:spPr>
          <a:xfrm>
            <a:off x="3038132" y="1771864"/>
            <a:ext cx="514522" cy="229130"/>
          </a:xfrm>
          <a:custGeom>
            <a:avLst/>
            <a:gdLst>
              <a:gd name="connsiteX0" fmla="*/ 514522 w 514522"/>
              <a:gd name="connsiteY0" fmla="*/ 229130 h 229130"/>
              <a:gd name="connsiteX1" fmla="*/ 363432 w 514522"/>
              <a:gd name="connsiteY1" fmla="*/ 73951 h 229130"/>
              <a:gd name="connsiteX2" fmla="*/ 167423 w 514522"/>
              <a:gd name="connsiteY2" fmla="*/ 445 h 229130"/>
              <a:gd name="connsiteX3" fmla="*/ 0 w 514522"/>
              <a:gd name="connsiteY3" fmla="*/ 41282 h 229130"/>
              <a:gd name="connsiteX4" fmla="*/ 0 w 514522"/>
              <a:gd name="connsiteY4" fmla="*/ 41282 h 22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522" h="229130">
                <a:moveTo>
                  <a:pt x="514522" y="229130"/>
                </a:moveTo>
                <a:cubicBezTo>
                  <a:pt x="467902" y="170597"/>
                  <a:pt x="421282" y="112065"/>
                  <a:pt x="363432" y="73951"/>
                </a:cubicBezTo>
                <a:cubicBezTo>
                  <a:pt x="305582" y="35837"/>
                  <a:pt x="227995" y="5890"/>
                  <a:pt x="167423" y="445"/>
                </a:cubicBezTo>
                <a:cubicBezTo>
                  <a:pt x="106851" y="-5000"/>
                  <a:pt x="0" y="41282"/>
                  <a:pt x="0" y="41282"/>
                </a:cubicBezTo>
                <a:lnTo>
                  <a:pt x="0" y="41282"/>
                </a:lnTo>
              </a:path>
            </a:pathLst>
          </a:cu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Content Placeholder 2"/>
          <p:cNvSpPr txBox="1">
            <a:spLocks/>
          </p:cNvSpPr>
          <p:nvPr/>
        </p:nvSpPr>
        <p:spPr>
          <a:xfrm>
            <a:off x="4367622" y="6229676"/>
            <a:ext cx="4785559" cy="866117"/>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000000"/>
                </a:solidFill>
                <a:latin typeface="Arial" panose="020B0604020202020204" pitchFamily="34" charset="0"/>
                <a:cs typeface="Arial" panose="020B0604020202020204" pitchFamily="34" charset="0"/>
              </a:rPr>
              <a:t>Figure 3 adapted from Crawford and Serreze (2016)</a:t>
            </a:r>
            <a:endParaRPr lang="en-US" sz="1400" baseline="30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89469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JA_mean_block_0-10.png"/>
          <p:cNvPicPr>
            <a:picLocks noChangeAspect="1"/>
          </p:cNvPicPr>
          <p:nvPr/>
        </p:nvPicPr>
        <p:blipFill rotWithShape="1">
          <a:blip r:embed="rId3">
            <a:extLst>
              <a:ext uri="{28A0092B-C50C-407E-A947-70E740481C1C}">
                <a14:useLocalDpi xmlns:a14="http://schemas.microsoft.com/office/drawing/2010/main" val="0"/>
              </a:ext>
            </a:extLst>
          </a:blip>
          <a:srcRect b="5594"/>
          <a:stretch/>
        </p:blipFill>
        <p:spPr>
          <a:xfrm>
            <a:off x="4563732" y="2121490"/>
            <a:ext cx="3768740" cy="3538264"/>
          </a:xfrm>
          <a:prstGeom prst="rect">
            <a:avLst/>
          </a:prstGeom>
        </p:spPr>
      </p:pic>
      <p:sp>
        <p:nvSpPr>
          <p:cNvPr id="9" name="Content Placeholder 2"/>
          <p:cNvSpPr>
            <a:spLocks noGrp="1"/>
          </p:cNvSpPr>
          <p:nvPr>
            <p:ph idx="1"/>
          </p:nvPr>
        </p:nvSpPr>
        <p:spPr>
          <a:xfrm>
            <a:off x="457200" y="873978"/>
            <a:ext cx="8516252" cy="982231"/>
          </a:xfrm>
        </p:spPr>
        <p:txBody>
          <a:bodyPr>
            <a:normAutofit/>
          </a:bodyPr>
          <a:lstStyle/>
          <a:p>
            <a:r>
              <a:rPr lang="en-US" sz="2400" dirty="0" smtClean="0">
                <a:latin typeface="Arial"/>
                <a:cs typeface="Arial"/>
              </a:rPr>
              <a:t>High-latitude blocking may facilitate Arctic cyclones and associated </a:t>
            </a:r>
            <a:r>
              <a:rPr lang="en-US" sz="2400" dirty="0" smtClean="0">
                <a:latin typeface="Arial"/>
                <a:cs typeface="Arial"/>
              </a:rPr>
              <a:t>intrusions </a:t>
            </a:r>
            <a:r>
              <a:rPr lang="en-US" sz="2400" dirty="0" smtClean="0">
                <a:latin typeface="Arial"/>
                <a:cs typeface="Arial"/>
              </a:rPr>
              <a:t>of warm, moist air to enter the Arctic</a:t>
            </a:r>
            <a:endParaRPr lang="en-US" sz="2400" dirty="0">
              <a:latin typeface="Arial"/>
              <a:cs typeface="Arial"/>
            </a:endParaRPr>
          </a:p>
          <a:p>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pic>
        <p:nvPicPr>
          <p:cNvPr id="7" name="Picture 6" descr="DJF_mean_block_0-10.png"/>
          <p:cNvPicPr>
            <a:picLocks noChangeAspect="1"/>
          </p:cNvPicPr>
          <p:nvPr/>
        </p:nvPicPr>
        <p:blipFill rotWithShape="1">
          <a:blip r:embed="rId4">
            <a:extLst>
              <a:ext uri="{28A0092B-C50C-407E-A947-70E740481C1C}">
                <a14:useLocalDpi xmlns:a14="http://schemas.microsoft.com/office/drawing/2010/main" val="0"/>
              </a:ext>
            </a:extLst>
          </a:blip>
          <a:srcRect b="5594"/>
          <a:stretch/>
        </p:blipFill>
        <p:spPr>
          <a:xfrm>
            <a:off x="722192" y="2119278"/>
            <a:ext cx="3771095" cy="3540475"/>
          </a:xfrm>
          <a:prstGeom prst="rect">
            <a:avLst/>
          </a:prstGeom>
        </p:spPr>
      </p:pic>
      <p:sp>
        <p:nvSpPr>
          <p:cNvPr id="10" name="TextBox 9"/>
          <p:cNvSpPr txBox="1"/>
          <p:nvPr/>
        </p:nvSpPr>
        <p:spPr>
          <a:xfrm>
            <a:off x="1707902" y="1874340"/>
            <a:ext cx="1822450"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(a) DJF</a:t>
            </a:r>
            <a:endParaRPr lang="en-US" sz="1400" b="1" dirty="0">
              <a:latin typeface="Arial"/>
              <a:cs typeface="Arial"/>
            </a:endParaRPr>
          </a:p>
        </p:txBody>
      </p:sp>
      <p:sp>
        <p:nvSpPr>
          <p:cNvPr id="11" name="TextBox 10"/>
          <p:cNvSpPr txBox="1"/>
          <p:nvPr/>
        </p:nvSpPr>
        <p:spPr>
          <a:xfrm>
            <a:off x="5546881" y="1874340"/>
            <a:ext cx="1830155" cy="215444"/>
          </a:xfrm>
          <a:prstGeom prst="rect">
            <a:avLst/>
          </a:prstGeom>
          <a:noFill/>
          <a:ln w="3175">
            <a:noFill/>
          </a:ln>
        </p:spPr>
        <p:txBody>
          <a:bodyPr wrap="square" lIns="0" tIns="0" rIns="0" bIns="0" rtlCol="0" anchor="ctr">
            <a:spAutoFit/>
          </a:bodyPr>
          <a:lstStyle/>
          <a:p>
            <a:pPr algn="ctr"/>
            <a:r>
              <a:rPr lang="en-US" sz="1400" b="1" dirty="0" smtClean="0">
                <a:latin typeface="Arial"/>
                <a:cs typeface="Arial"/>
              </a:rPr>
              <a:t>(b) JJA</a:t>
            </a:r>
            <a:endParaRPr lang="en-US" sz="1400" b="1" dirty="0">
              <a:latin typeface="Arial"/>
              <a:cs typeface="Arial"/>
            </a:endParaRPr>
          </a:p>
        </p:txBody>
      </p:sp>
      <p:sp>
        <p:nvSpPr>
          <p:cNvPr id="12" name="Content Placeholder 2"/>
          <p:cNvSpPr txBox="1">
            <a:spLocks/>
          </p:cNvSpPr>
          <p:nvPr/>
        </p:nvSpPr>
        <p:spPr>
          <a:xfrm>
            <a:off x="51060" y="6064304"/>
            <a:ext cx="9060139" cy="80125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a:cs typeface="Arial"/>
              </a:rPr>
              <a:t>Average </a:t>
            </a:r>
            <a:r>
              <a:rPr lang="en-US" sz="1500" dirty="0">
                <a:latin typeface="Arial"/>
                <a:cs typeface="Arial"/>
              </a:rPr>
              <a:t>percentage of 6-h time steps that a block is located at a grid point during (a</a:t>
            </a:r>
            <a:r>
              <a:rPr lang="en-US" sz="1500" dirty="0" smtClean="0">
                <a:latin typeface="Arial"/>
                <a:cs typeface="Arial"/>
              </a:rPr>
              <a:t>) DJF </a:t>
            </a:r>
            <a:r>
              <a:rPr lang="en-US" sz="1500" dirty="0">
                <a:latin typeface="Arial"/>
                <a:cs typeface="Arial"/>
              </a:rPr>
              <a:t>and (b) </a:t>
            </a:r>
            <a:r>
              <a:rPr lang="en-US" sz="1500" dirty="0" smtClean="0">
                <a:latin typeface="Arial"/>
                <a:cs typeface="Arial"/>
              </a:rPr>
              <a:t>JJA of </a:t>
            </a:r>
            <a:r>
              <a:rPr lang="en-US" sz="1500" dirty="0">
                <a:latin typeface="Arial"/>
                <a:cs typeface="Arial"/>
              </a:rPr>
              <a:t>1979–2014 in the ERA-Interim. Data to create images obtained from: Institute for Atmospheric and Climate Science–ETH Zürich (2015). </a:t>
            </a:r>
          </a:p>
        </p:txBody>
      </p:sp>
      <p:grpSp>
        <p:nvGrpSpPr>
          <p:cNvPr id="25" name="Group 24"/>
          <p:cNvGrpSpPr/>
          <p:nvPr/>
        </p:nvGrpSpPr>
        <p:grpSpPr>
          <a:xfrm>
            <a:off x="1817188" y="5659754"/>
            <a:ext cx="5440680" cy="330970"/>
            <a:chOff x="1817188" y="5574378"/>
            <a:chExt cx="5440680" cy="330970"/>
          </a:xfrm>
        </p:grpSpPr>
        <p:pic>
          <p:nvPicPr>
            <p:cNvPr id="13" name="Picture 12" descr="JJA_mean_block_0-10.png"/>
            <p:cNvPicPr>
              <a:picLocks/>
            </p:cNvPicPr>
            <p:nvPr/>
          </p:nvPicPr>
          <p:blipFill rotWithShape="1">
            <a:blip r:embed="rId3">
              <a:extLst>
                <a:ext uri="{28A0092B-C50C-407E-A947-70E740481C1C}">
                  <a14:useLocalDpi xmlns:a14="http://schemas.microsoft.com/office/drawing/2010/main" val="0"/>
                </a:ext>
              </a:extLst>
            </a:blip>
            <a:srcRect l="6893" t="95698" r="8669" b="1895"/>
            <a:stretch/>
          </p:blipFill>
          <p:spPr>
            <a:xfrm>
              <a:off x="1817188" y="5574378"/>
              <a:ext cx="5440680" cy="146304"/>
            </a:xfrm>
            <a:prstGeom prst="rect">
              <a:avLst/>
            </a:prstGeom>
          </p:spPr>
        </p:pic>
        <p:sp>
          <p:nvSpPr>
            <p:cNvPr id="14" name="TextBox 13"/>
            <p:cNvSpPr txBox="1"/>
            <p:nvPr/>
          </p:nvSpPr>
          <p:spPr>
            <a:xfrm>
              <a:off x="2133222" y="5720682"/>
              <a:ext cx="368511" cy="184666"/>
            </a:xfrm>
            <a:prstGeom prst="rect">
              <a:avLst/>
            </a:prstGeom>
            <a:noFill/>
          </p:spPr>
          <p:txBody>
            <a:bodyPr wrap="square" lIns="0" tIns="0" rIns="0" bIns="0" rtlCol="0">
              <a:spAutoFit/>
            </a:bodyPr>
            <a:lstStyle/>
            <a:p>
              <a:pPr algn="ctr"/>
              <a:r>
                <a:rPr lang="en-US" sz="1200" dirty="0" smtClean="0">
                  <a:latin typeface="Arial"/>
                  <a:cs typeface="Arial"/>
                </a:rPr>
                <a:t>1</a:t>
              </a:r>
              <a:endParaRPr lang="en-US" sz="1200" dirty="0">
                <a:latin typeface="Arial"/>
                <a:cs typeface="Arial"/>
              </a:endParaRPr>
            </a:p>
          </p:txBody>
        </p:sp>
        <p:sp>
          <p:nvSpPr>
            <p:cNvPr id="15" name="TextBox 14"/>
            <p:cNvSpPr txBox="1"/>
            <p:nvPr/>
          </p:nvSpPr>
          <p:spPr>
            <a:xfrm>
              <a:off x="2624759" y="5720682"/>
              <a:ext cx="368511" cy="184666"/>
            </a:xfrm>
            <a:prstGeom prst="rect">
              <a:avLst/>
            </a:prstGeom>
            <a:noFill/>
          </p:spPr>
          <p:txBody>
            <a:bodyPr wrap="square" lIns="0" tIns="0" rIns="0" bIns="0" rtlCol="0">
              <a:spAutoFit/>
            </a:bodyPr>
            <a:lstStyle/>
            <a:p>
              <a:pPr algn="ctr"/>
              <a:r>
                <a:rPr lang="en-US" sz="1200" dirty="0">
                  <a:latin typeface="Arial"/>
                  <a:cs typeface="Arial"/>
                </a:rPr>
                <a:t>2</a:t>
              </a:r>
            </a:p>
          </p:txBody>
        </p:sp>
        <p:sp>
          <p:nvSpPr>
            <p:cNvPr id="16" name="TextBox 15"/>
            <p:cNvSpPr txBox="1"/>
            <p:nvPr/>
          </p:nvSpPr>
          <p:spPr>
            <a:xfrm>
              <a:off x="3115738" y="5720682"/>
              <a:ext cx="368511" cy="184666"/>
            </a:xfrm>
            <a:prstGeom prst="rect">
              <a:avLst/>
            </a:prstGeom>
            <a:noFill/>
          </p:spPr>
          <p:txBody>
            <a:bodyPr wrap="square" lIns="0" tIns="0" rIns="0" bIns="0" rtlCol="0">
              <a:spAutoFit/>
            </a:bodyPr>
            <a:lstStyle/>
            <a:p>
              <a:pPr algn="ctr"/>
              <a:r>
                <a:rPr lang="en-US" sz="1200" dirty="0">
                  <a:latin typeface="Arial"/>
                  <a:cs typeface="Arial"/>
                </a:rPr>
                <a:t>3</a:t>
              </a:r>
            </a:p>
          </p:txBody>
        </p:sp>
        <p:sp>
          <p:nvSpPr>
            <p:cNvPr id="17" name="TextBox 16"/>
            <p:cNvSpPr txBox="1"/>
            <p:nvPr/>
          </p:nvSpPr>
          <p:spPr>
            <a:xfrm>
              <a:off x="3615272" y="5720682"/>
              <a:ext cx="368511" cy="184666"/>
            </a:xfrm>
            <a:prstGeom prst="rect">
              <a:avLst/>
            </a:prstGeom>
            <a:noFill/>
          </p:spPr>
          <p:txBody>
            <a:bodyPr wrap="square" lIns="0" tIns="0" rIns="0" bIns="0" rtlCol="0">
              <a:spAutoFit/>
            </a:bodyPr>
            <a:lstStyle/>
            <a:p>
              <a:pPr algn="ctr"/>
              <a:r>
                <a:rPr lang="en-US" sz="1200" dirty="0">
                  <a:latin typeface="Arial"/>
                  <a:cs typeface="Arial"/>
                </a:rPr>
                <a:t>4</a:t>
              </a:r>
            </a:p>
          </p:txBody>
        </p:sp>
        <p:sp>
          <p:nvSpPr>
            <p:cNvPr id="18" name="TextBox 17"/>
            <p:cNvSpPr txBox="1"/>
            <p:nvPr/>
          </p:nvSpPr>
          <p:spPr>
            <a:xfrm>
              <a:off x="4104528" y="5720682"/>
              <a:ext cx="368511" cy="184666"/>
            </a:xfrm>
            <a:prstGeom prst="rect">
              <a:avLst/>
            </a:prstGeom>
            <a:noFill/>
          </p:spPr>
          <p:txBody>
            <a:bodyPr wrap="square" lIns="0" tIns="0" rIns="0" bIns="0" rtlCol="0">
              <a:spAutoFit/>
            </a:bodyPr>
            <a:lstStyle/>
            <a:p>
              <a:pPr algn="ctr"/>
              <a:r>
                <a:rPr lang="en-US" sz="1200" dirty="0">
                  <a:latin typeface="Arial"/>
                  <a:cs typeface="Arial"/>
                </a:rPr>
                <a:t>5</a:t>
              </a:r>
            </a:p>
          </p:txBody>
        </p:sp>
        <p:sp>
          <p:nvSpPr>
            <p:cNvPr id="19" name="TextBox 18"/>
            <p:cNvSpPr txBox="1"/>
            <p:nvPr/>
          </p:nvSpPr>
          <p:spPr>
            <a:xfrm>
              <a:off x="4598472" y="5720682"/>
              <a:ext cx="368511" cy="184666"/>
            </a:xfrm>
            <a:prstGeom prst="rect">
              <a:avLst/>
            </a:prstGeom>
            <a:noFill/>
          </p:spPr>
          <p:txBody>
            <a:bodyPr wrap="square" lIns="0" tIns="0" rIns="0" bIns="0" rtlCol="0">
              <a:spAutoFit/>
            </a:bodyPr>
            <a:lstStyle/>
            <a:p>
              <a:pPr algn="ctr"/>
              <a:r>
                <a:rPr lang="en-US" sz="1200" dirty="0" smtClean="0">
                  <a:latin typeface="Arial"/>
                  <a:cs typeface="Arial"/>
                </a:rPr>
                <a:t>6</a:t>
              </a:r>
              <a:endParaRPr lang="en-US" sz="1200" dirty="0">
                <a:latin typeface="Arial"/>
                <a:cs typeface="Arial"/>
              </a:endParaRPr>
            </a:p>
          </p:txBody>
        </p:sp>
        <p:sp>
          <p:nvSpPr>
            <p:cNvPr id="20" name="TextBox 19"/>
            <p:cNvSpPr txBox="1"/>
            <p:nvPr/>
          </p:nvSpPr>
          <p:spPr>
            <a:xfrm>
              <a:off x="5091648" y="5720682"/>
              <a:ext cx="368511" cy="184666"/>
            </a:xfrm>
            <a:prstGeom prst="rect">
              <a:avLst/>
            </a:prstGeom>
            <a:noFill/>
          </p:spPr>
          <p:txBody>
            <a:bodyPr wrap="square" lIns="0" tIns="0" rIns="0" bIns="0" rtlCol="0">
              <a:spAutoFit/>
            </a:bodyPr>
            <a:lstStyle/>
            <a:p>
              <a:pPr algn="ctr"/>
              <a:r>
                <a:rPr lang="en-US" sz="1200" dirty="0" smtClean="0">
                  <a:latin typeface="Arial"/>
                  <a:cs typeface="Arial"/>
                </a:rPr>
                <a:t>7</a:t>
              </a:r>
              <a:endParaRPr lang="en-US" sz="1200" dirty="0">
                <a:latin typeface="Arial"/>
                <a:cs typeface="Arial"/>
              </a:endParaRPr>
            </a:p>
          </p:txBody>
        </p:sp>
        <p:sp>
          <p:nvSpPr>
            <p:cNvPr id="21" name="TextBox 20"/>
            <p:cNvSpPr txBox="1"/>
            <p:nvPr/>
          </p:nvSpPr>
          <p:spPr>
            <a:xfrm>
              <a:off x="5587977" y="5720682"/>
              <a:ext cx="368511" cy="184666"/>
            </a:xfrm>
            <a:prstGeom prst="rect">
              <a:avLst/>
            </a:prstGeom>
            <a:noFill/>
          </p:spPr>
          <p:txBody>
            <a:bodyPr wrap="square" lIns="0" tIns="0" rIns="0" bIns="0" rtlCol="0">
              <a:spAutoFit/>
            </a:bodyPr>
            <a:lstStyle/>
            <a:p>
              <a:pPr algn="ctr"/>
              <a:r>
                <a:rPr lang="en-US" sz="1200" dirty="0" smtClean="0">
                  <a:latin typeface="Arial"/>
                  <a:cs typeface="Arial"/>
                </a:rPr>
                <a:t>8</a:t>
              </a:r>
              <a:endParaRPr lang="en-US" sz="1200" dirty="0">
                <a:latin typeface="Arial"/>
                <a:cs typeface="Arial"/>
              </a:endParaRPr>
            </a:p>
          </p:txBody>
        </p:sp>
        <p:sp>
          <p:nvSpPr>
            <p:cNvPr id="22" name="TextBox 21"/>
            <p:cNvSpPr txBox="1"/>
            <p:nvPr/>
          </p:nvSpPr>
          <p:spPr>
            <a:xfrm>
              <a:off x="6079509" y="5719881"/>
              <a:ext cx="368511" cy="184666"/>
            </a:xfrm>
            <a:prstGeom prst="rect">
              <a:avLst/>
            </a:prstGeom>
            <a:noFill/>
          </p:spPr>
          <p:txBody>
            <a:bodyPr wrap="square" lIns="0" tIns="0" rIns="0" bIns="0" rtlCol="0">
              <a:spAutoFit/>
            </a:bodyPr>
            <a:lstStyle/>
            <a:p>
              <a:pPr algn="ctr"/>
              <a:r>
                <a:rPr lang="en-US" sz="1200" dirty="0">
                  <a:latin typeface="Arial"/>
                  <a:cs typeface="Arial"/>
                </a:rPr>
                <a:t>9</a:t>
              </a:r>
            </a:p>
          </p:txBody>
        </p:sp>
        <p:sp>
          <p:nvSpPr>
            <p:cNvPr id="23" name="TextBox 22"/>
            <p:cNvSpPr txBox="1"/>
            <p:nvPr/>
          </p:nvSpPr>
          <p:spPr>
            <a:xfrm>
              <a:off x="6571230" y="5719881"/>
              <a:ext cx="368511" cy="184666"/>
            </a:xfrm>
            <a:prstGeom prst="rect">
              <a:avLst/>
            </a:prstGeom>
            <a:noFill/>
          </p:spPr>
          <p:txBody>
            <a:bodyPr wrap="square" lIns="0" tIns="0" rIns="0" bIns="0" rtlCol="0">
              <a:spAutoFit/>
            </a:bodyPr>
            <a:lstStyle/>
            <a:p>
              <a:pPr algn="ctr"/>
              <a:r>
                <a:rPr lang="en-US" sz="1200" dirty="0" smtClean="0">
                  <a:latin typeface="Arial"/>
                  <a:cs typeface="Arial"/>
                </a:rPr>
                <a:t>10</a:t>
              </a:r>
              <a:endParaRPr lang="en-US" sz="1200" dirty="0">
                <a:latin typeface="Arial"/>
                <a:cs typeface="Arial"/>
              </a:endParaRPr>
            </a:p>
          </p:txBody>
        </p:sp>
        <p:sp>
          <p:nvSpPr>
            <p:cNvPr id="24" name="TextBox 23"/>
            <p:cNvSpPr txBox="1"/>
            <p:nvPr/>
          </p:nvSpPr>
          <p:spPr>
            <a:xfrm>
              <a:off x="6759865" y="5720682"/>
              <a:ext cx="368511" cy="184666"/>
            </a:xfrm>
            <a:prstGeom prst="rect">
              <a:avLst/>
            </a:prstGeom>
            <a:noFill/>
          </p:spPr>
          <p:txBody>
            <a:bodyPr wrap="square" lIns="0" tIns="0" rIns="0" bIns="0" rtlCol="0">
              <a:spAutoFit/>
            </a:bodyPr>
            <a:lstStyle/>
            <a:p>
              <a:pPr algn="ctr"/>
              <a:r>
                <a:rPr lang="en-US" sz="1200" dirty="0">
                  <a:latin typeface="Arial"/>
                  <a:cs typeface="Arial"/>
                </a:rPr>
                <a:t>%</a:t>
              </a:r>
            </a:p>
          </p:txBody>
        </p:sp>
      </p:grpSp>
    </p:spTree>
    <p:extLst>
      <p:ext uri="{BB962C8B-B14F-4D97-AF65-F5344CB8AC3E}">
        <p14:creationId xmlns:p14="http://schemas.microsoft.com/office/powerpoint/2010/main" val="12575800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0" y="873978"/>
            <a:ext cx="8443992" cy="1409799"/>
          </a:xfrm>
        </p:spPr>
        <p:txBody>
          <a:bodyPr>
            <a:normAutofit/>
          </a:bodyPr>
          <a:lstStyle/>
          <a:p>
            <a:r>
              <a:rPr lang="en-US" sz="2400" dirty="0" smtClean="0">
                <a:latin typeface="Arial"/>
                <a:cs typeface="Arial"/>
              </a:rPr>
              <a:t>During late Dec 2015 and early Jan 2016, warm, moist air transported between series of cyclones and blocking anticyclone </a:t>
            </a:r>
            <a:r>
              <a:rPr lang="en-US" sz="2400" dirty="0" smtClean="0">
                <a:latin typeface="Arial"/>
                <a:cs typeface="Arial"/>
              </a:rPr>
              <a:t>(</a:t>
            </a:r>
            <a:r>
              <a:rPr lang="en-US" sz="2400" dirty="0" smtClean="0">
                <a:latin typeface="Arial"/>
                <a:cs typeface="Arial"/>
              </a:rPr>
              <a:t>Binder et al. 2017)</a:t>
            </a:r>
          </a:p>
          <a:p>
            <a:endParaRPr lang="en-US" sz="9600" dirty="0" smtClean="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201049" y="6253707"/>
            <a:ext cx="5901965" cy="32997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a:cs typeface="Arial"/>
              </a:rPr>
              <a:t>Figure 4 adapted from Binder et al. (2017).</a:t>
            </a:r>
            <a:endParaRPr lang="en-US" sz="1500" dirty="0">
              <a:latin typeface="Arial"/>
              <a:cs typeface="Arial"/>
            </a:endParaRPr>
          </a:p>
        </p:txBody>
      </p:sp>
      <p:pic>
        <p:nvPicPr>
          <p:cNvPr id="2" name="Picture 1" descr="Screen Shot 2018-09-08 at 3.07.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50" y="2142302"/>
            <a:ext cx="5901964" cy="4111404"/>
          </a:xfrm>
          <a:prstGeom prst="rect">
            <a:avLst/>
          </a:prstGeom>
          <a:ln w="3175">
            <a:solidFill>
              <a:schemeClr val="tx1"/>
            </a:solidFill>
          </a:ln>
        </p:spPr>
      </p:pic>
    </p:spTree>
    <p:extLst>
      <p:ext uri="{BB962C8B-B14F-4D97-AF65-F5344CB8AC3E}">
        <p14:creationId xmlns:p14="http://schemas.microsoft.com/office/powerpoint/2010/main" val="37121314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9-08 at 3.07.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50" y="2142302"/>
            <a:ext cx="5901964" cy="4111404"/>
          </a:xfrm>
          <a:prstGeom prst="rect">
            <a:avLst/>
          </a:prstGeom>
          <a:ln w="3175">
            <a:solidFill>
              <a:schemeClr val="tx1"/>
            </a:solidFill>
          </a:ln>
        </p:spPr>
      </p:pic>
      <p:sp>
        <p:nvSpPr>
          <p:cNvPr id="4" name="Oval 3"/>
          <p:cNvSpPr/>
          <p:nvPr/>
        </p:nvSpPr>
        <p:spPr>
          <a:xfrm rot="19932711">
            <a:off x="308317" y="3922450"/>
            <a:ext cx="4000010" cy="1449635"/>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0526" y="4637922"/>
            <a:ext cx="560670"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rgbClr val="FF0000"/>
                </a:solidFill>
                <a:latin typeface="Arial" panose="020B0604020202020204" pitchFamily="34" charset="0"/>
                <a:cs typeface="Arial" panose="020B0604020202020204" pitchFamily="34" charset="0"/>
              </a:rPr>
              <a:t>L</a:t>
            </a:r>
            <a:endParaRPr lang="en-US" sz="2400" b="1" cap="none" spc="0" dirty="0">
              <a:ln w="28575">
                <a:solidFill>
                  <a:schemeClr val="tx1"/>
                </a:solidFill>
                <a:prstDash val="solid"/>
              </a:ln>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1653148" y="4332490"/>
            <a:ext cx="560670"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rgbClr val="FF0000"/>
                </a:solidFill>
                <a:latin typeface="Arial" panose="020B0604020202020204" pitchFamily="34" charset="0"/>
                <a:cs typeface="Arial" panose="020B0604020202020204" pitchFamily="34" charset="0"/>
              </a:rPr>
              <a:t>L</a:t>
            </a:r>
            <a:endParaRPr lang="en-US" sz="2400" b="1" cap="none" spc="0" dirty="0">
              <a:ln w="28575">
                <a:solidFill>
                  <a:schemeClr val="tx1"/>
                </a:solidFill>
                <a:prstDash val="solid"/>
              </a:ln>
              <a:solidFill>
                <a:srgbClr val="FF0000"/>
              </a:solidFill>
              <a:latin typeface="Arial" panose="020B0604020202020204" pitchFamily="34" charset="0"/>
              <a:cs typeface="Arial" panose="020B0604020202020204" pitchFamily="34" charset="0"/>
            </a:endParaRPr>
          </a:p>
        </p:txBody>
      </p:sp>
      <p:sp>
        <p:nvSpPr>
          <p:cNvPr id="16" name="Rectangle 15"/>
          <p:cNvSpPr/>
          <p:nvPr/>
        </p:nvSpPr>
        <p:spPr>
          <a:xfrm>
            <a:off x="2909038" y="3689656"/>
            <a:ext cx="560670"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rgbClr val="FF0000"/>
                </a:solidFill>
                <a:latin typeface="Arial" panose="020B0604020202020204" pitchFamily="34" charset="0"/>
                <a:cs typeface="Arial" panose="020B0604020202020204" pitchFamily="34" charset="0"/>
              </a:rPr>
              <a:t>L</a:t>
            </a:r>
            <a:endParaRPr lang="en-US" sz="2400" b="1" cap="none" spc="0" dirty="0">
              <a:ln w="28575">
                <a:solidFill>
                  <a:schemeClr val="tx1"/>
                </a:solidFill>
                <a:prstDash val="solid"/>
              </a:ln>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4288758" y="3562657"/>
            <a:ext cx="740332" cy="1015663"/>
          </a:xfrm>
          <a:prstGeom prst="rect">
            <a:avLst/>
          </a:prstGeom>
          <a:noFill/>
        </p:spPr>
        <p:txBody>
          <a:bodyPr wrap="none" lIns="91440" tIns="45720" rIns="91440" bIns="45720">
            <a:spAutoFit/>
          </a:bodyPr>
          <a:lstStyle/>
          <a:p>
            <a:pPr algn="ctr"/>
            <a:r>
              <a:rPr lang="en-US" sz="6000" b="1" dirty="0">
                <a:ln w="28575">
                  <a:solidFill>
                    <a:schemeClr val="tx1"/>
                  </a:solidFill>
                  <a:prstDash val="solid"/>
                </a:ln>
                <a:solidFill>
                  <a:srgbClr val="0000FF"/>
                </a:solidFill>
                <a:latin typeface="Arial" panose="020B0604020202020204" pitchFamily="34" charset="0"/>
                <a:cs typeface="Arial" panose="020B0604020202020204" pitchFamily="34" charset="0"/>
              </a:rPr>
              <a:t>H</a:t>
            </a:r>
            <a:endParaRPr lang="en-US" sz="3200" b="1" cap="none" spc="0" dirty="0">
              <a:ln w="28575">
                <a:solidFill>
                  <a:schemeClr val="tx1"/>
                </a:solidFill>
                <a:prstDash val="solid"/>
              </a:ln>
              <a:solidFill>
                <a:srgbClr val="0000FF"/>
              </a:solidFill>
              <a:latin typeface="Arial" panose="020B0604020202020204" pitchFamily="34" charset="0"/>
              <a:cs typeface="Arial" panose="020B0604020202020204" pitchFamily="34" charset="0"/>
            </a:endParaRPr>
          </a:p>
        </p:txBody>
      </p:sp>
      <p:sp>
        <p:nvSpPr>
          <p:cNvPr id="19" name="Freeform 18"/>
          <p:cNvSpPr/>
          <p:nvPr/>
        </p:nvSpPr>
        <p:spPr>
          <a:xfrm>
            <a:off x="4093882" y="2816412"/>
            <a:ext cx="769471" cy="1389529"/>
          </a:xfrm>
          <a:custGeom>
            <a:avLst/>
            <a:gdLst>
              <a:gd name="connsiteX0" fmla="*/ 0 w 769471"/>
              <a:gd name="connsiteY0" fmla="*/ 1389529 h 1389529"/>
              <a:gd name="connsiteX1" fmla="*/ 134471 w 769471"/>
              <a:gd name="connsiteY1" fmla="*/ 903941 h 1389529"/>
              <a:gd name="connsiteX2" fmla="*/ 388471 w 769471"/>
              <a:gd name="connsiteY2" fmla="*/ 515470 h 1389529"/>
              <a:gd name="connsiteX3" fmla="*/ 635000 w 769471"/>
              <a:gd name="connsiteY3" fmla="*/ 231588 h 1389529"/>
              <a:gd name="connsiteX4" fmla="*/ 769471 w 769471"/>
              <a:gd name="connsiteY4" fmla="*/ 0 h 1389529"/>
              <a:gd name="connsiteX5" fmla="*/ 769471 w 769471"/>
              <a:gd name="connsiteY5" fmla="*/ 0 h 13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471" h="1389529">
                <a:moveTo>
                  <a:pt x="0" y="1389529"/>
                </a:moveTo>
                <a:cubicBezTo>
                  <a:pt x="34863" y="1219573"/>
                  <a:pt x="69726" y="1049617"/>
                  <a:pt x="134471" y="903941"/>
                </a:cubicBezTo>
                <a:cubicBezTo>
                  <a:pt x="199216" y="758265"/>
                  <a:pt x="305049" y="627529"/>
                  <a:pt x="388471" y="515470"/>
                </a:cubicBezTo>
                <a:cubicBezTo>
                  <a:pt x="471893" y="403411"/>
                  <a:pt x="571500" y="317500"/>
                  <a:pt x="635000" y="231588"/>
                </a:cubicBezTo>
                <a:cubicBezTo>
                  <a:pt x="698500" y="145676"/>
                  <a:pt x="769471" y="0"/>
                  <a:pt x="769471" y="0"/>
                </a:cubicBezTo>
                <a:lnTo>
                  <a:pt x="769471" y="0"/>
                </a:lnTo>
              </a:path>
            </a:pathLst>
          </a:custGeom>
          <a:ln w="114300">
            <a:solidFill>
              <a:srgbClr val="9D0000"/>
            </a:solidFill>
            <a:tailEnd type="arrow"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Content Placeholder 2"/>
          <p:cNvSpPr txBox="1">
            <a:spLocks/>
          </p:cNvSpPr>
          <p:nvPr/>
        </p:nvSpPr>
        <p:spPr>
          <a:xfrm>
            <a:off x="201049" y="6253707"/>
            <a:ext cx="5901965" cy="32997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a:cs typeface="Arial"/>
              </a:rPr>
              <a:t>Figure 4 adapted from Binder et al. (2017).</a:t>
            </a:r>
            <a:endParaRPr lang="en-US" sz="1500" dirty="0">
              <a:latin typeface="Arial"/>
              <a:cs typeface="Arial"/>
            </a:endParaRPr>
          </a:p>
        </p:txBody>
      </p:sp>
      <p:sp>
        <p:nvSpPr>
          <p:cNvPr id="18" name="Content Placeholder 2"/>
          <p:cNvSpPr>
            <a:spLocks noGrp="1"/>
          </p:cNvSpPr>
          <p:nvPr>
            <p:ph idx="1"/>
          </p:nvPr>
        </p:nvSpPr>
        <p:spPr>
          <a:xfrm>
            <a:off x="457200" y="873978"/>
            <a:ext cx="8443992" cy="1409799"/>
          </a:xfrm>
        </p:spPr>
        <p:txBody>
          <a:bodyPr>
            <a:normAutofit/>
          </a:bodyPr>
          <a:lstStyle/>
          <a:p>
            <a:r>
              <a:rPr lang="en-US" sz="2400" dirty="0" smtClean="0">
                <a:latin typeface="Arial"/>
                <a:cs typeface="Arial"/>
              </a:rPr>
              <a:t>During late Dec 2015 and early Jan 2016, warm, moist air transported between series of cyclones and blocking anticyclone </a:t>
            </a:r>
            <a:r>
              <a:rPr lang="en-US" sz="2400" dirty="0" smtClean="0">
                <a:latin typeface="Arial"/>
                <a:cs typeface="Arial"/>
              </a:rPr>
              <a:t>(</a:t>
            </a:r>
            <a:r>
              <a:rPr lang="en-US" sz="2400" dirty="0" smtClean="0">
                <a:latin typeface="Arial"/>
                <a:cs typeface="Arial"/>
              </a:rPr>
              <a:t>Binder et al. 2017)</a:t>
            </a:r>
          </a:p>
          <a:p>
            <a:endParaRPr lang="en-US" sz="9600" dirty="0" smtClean="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4545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9-08 at 3.07.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50" y="2142302"/>
            <a:ext cx="5901964" cy="4111404"/>
          </a:xfrm>
          <a:prstGeom prst="rect">
            <a:avLst/>
          </a:prstGeom>
          <a:ln w="3175">
            <a:solidFill>
              <a:schemeClr val="tx1"/>
            </a:solidFill>
          </a:ln>
        </p:spPr>
      </p:pic>
      <p:sp>
        <p:nvSpPr>
          <p:cNvPr id="3" name="TextBox 2"/>
          <p:cNvSpPr txBox="1"/>
          <p:nvPr/>
        </p:nvSpPr>
        <p:spPr>
          <a:xfrm>
            <a:off x="6297005" y="2495077"/>
            <a:ext cx="2604187" cy="3477875"/>
          </a:xfrm>
          <a:prstGeom prst="rect">
            <a:avLst/>
          </a:prstGeom>
          <a:noFill/>
        </p:spPr>
        <p:txBody>
          <a:bodyPr wrap="square" rtlCol="0">
            <a:spAutoFit/>
          </a:bodyPr>
          <a:lstStyle/>
          <a:p>
            <a:pPr marL="285750" indent="-285750">
              <a:buFont typeface="Arial"/>
              <a:buChar char="•"/>
            </a:pPr>
            <a:r>
              <a:rPr lang="en-US" sz="2200" dirty="0">
                <a:solidFill>
                  <a:srgbClr val="0000FF"/>
                </a:solidFill>
                <a:latin typeface="Arial"/>
                <a:cs typeface="Arial"/>
              </a:rPr>
              <a:t>Maximum 2-m temperatures greater than 0°C north of 82°</a:t>
            </a:r>
            <a:r>
              <a:rPr lang="en-US" sz="2200" dirty="0" smtClean="0">
                <a:solidFill>
                  <a:srgbClr val="0000FF"/>
                </a:solidFill>
                <a:latin typeface="Arial"/>
                <a:cs typeface="Arial"/>
              </a:rPr>
              <a:t>N</a:t>
            </a:r>
          </a:p>
          <a:p>
            <a:endParaRPr lang="en-US" sz="2200" dirty="0">
              <a:solidFill>
                <a:srgbClr val="0000FF"/>
              </a:solidFill>
              <a:latin typeface="Arial"/>
              <a:cs typeface="Arial"/>
            </a:endParaRPr>
          </a:p>
          <a:p>
            <a:pPr marL="285750" indent="-285750">
              <a:buFont typeface="Arial"/>
              <a:buChar char="•"/>
            </a:pPr>
            <a:r>
              <a:rPr lang="en-US" sz="2200" dirty="0">
                <a:solidFill>
                  <a:srgbClr val="0000FF"/>
                </a:solidFill>
                <a:latin typeface="Arial"/>
                <a:cs typeface="Arial"/>
              </a:rPr>
              <a:t>M</a:t>
            </a:r>
            <a:r>
              <a:rPr lang="en-US" sz="2200" dirty="0" smtClean="0">
                <a:solidFill>
                  <a:srgbClr val="0000FF"/>
                </a:solidFill>
                <a:latin typeface="Arial"/>
                <a:cs typeface="Arial"/>
              </a:rPr>
              <a:t>ore </a:t>
            </a:r>
            <a:r>
              <a:rPr lang="en-US" sz="2200" dirty="0">
                <a:solidFill>
                  <a:srgbClr val="0000FF"/>
                </a:solidFill>
                <a:latin typeface="Arial"/>
                <a:cs typeface="Arial"/>
              </a:rPr>
              <a:t>than 30 cm of sea ice thinning in the Barents and Kara Seas </a:t>
            </a:r>
          </a:p>
        </p:txBody>
      </p:sp>
      <p:sp>
        <p:nvSpPr>
          <p:cNvPr id="4" name="Oval 3"/>
          <p:cNvSpPr/>
          <p:nvPr/>
        </p:nvSpPr>
        <p:spPr>
          <a:xfrm rot="19932711">
            <a:off x="308317" y="3922450"/>
            <a:ext cx="4000010" cy="1449635"/>
          </a:xfrm>
          <a:prstGeom prst="ellipse">
            <a:avLst/>
          </a:prstGeom>
          <a:no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10526" y="4637922"/>
            <a:ext cx="560670"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rgbClr val="FF0000"/>
                </a:solidFill>
                <a:latin typeface="Arial" panose="020B0604020202020204" pitchFamily="34" charset="0"/>
                <a:cs typeface="Arial" panose="020B0604020202020204" pitchFamily="34" charset="0"/>
              </a:rPr>
              <a:t>L</a:t>
            </a:r>
            <a:endParaRPr lang="en-US" sz="2400" b="1" cap="none" spc="0" dirty="0">
              <a:ln w="28575">
                <a:solidFill>
                  <a:schemeClr val="tx1"/>
                </a:solidFill>
                <a:prstDash val="solid"/>
              </a:ln>
              <a:solidFill>
                <a:srgbClr val="FF0000"/>
              </a:solidFill>
              <a:latin typeface="Arial" panose="020B0604020202020204" pitchFamily="34" charset="0"/>
              <a:cs typeface="Arial" panose="020B0604020202020204" pitchFamily="34" charset="0"/>
            </a:endParaRPr>
          </a:p>
        </p:txBody>
      </p:sp>
      <p:sp>
        <p:nvSpPr>
          <p:cNvPr id="15" name="Rectangle 14"/>
          <p:cNvSpPr/>
          <p:nvPr/>
        </p:nvSpPr>
        <p:spPr>
          <a:xfrm>
            <a:off x="1653148" y="4332490"/>
            <a:ext cx="560670"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rgbClr val="FF0000"/>
                </a:solidFill>
                <a:latin typeface="Arial" panose="020B0604020202020204" pitchFamily="34" charset="0"/>
                <a:cs typeface="Arial" panose="020B0604020202020204" pitchFamily="34" charset="0"/>
              </a:rPr>
              <a:t>L</a:t>
            </a:r>
            <a:endParaRPr lang="en-US" sz="2400" b="1" cap="none" spc="0" dirty="0">
              <a:ln w="28575">
                <a:solidFill>
                  <a:schemeClr val="tx1"/>
                </a:solidFill>
                <a:prstDash val="solid"/>
              </a:ln>
              <a:solidFill>
                <a:srgbClr val="FF0000"/>
              </a:solidFill>
              <a:latin typeface="Arial" panose="020B0604020202020204" pitchFamily="34" charset="0"/>
              <a:cs typeface="Arial" panose="020B0604020202020204" pitchFamily="34" charset="0"/>
            </a:endParaRPr>
          </a:p>
        </p:txBody>
      </p:sp>
      <p:sp>
        <p:nvSpPr>
          <p:cNvPr id="16" name="Rectangle 15"/>
          <p:cNvSpPr/>
          <p:nvPr/>
        </p:nvSpPr>
        <p:spPr>
          <a:xfrm>
            <a:off x="2909038" y="3689656"/>
            <a:ext cx="560670"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rgbClr val="FF0000"/>
                </a:solidFill>
                <a:latin typeface="Arial" panose="020B0604020202020204" pitchFamily="34" charset="0"/>
                <a:cs typeface="Arial" panose="020B0604020202020204" pitchFamily="34" charset="0"/>
              </a:rPr>
              <a:t>L</a:t>
            </a:r>
            <a:endParaRPr lang="en-US" sz="2400" b="1" cap="none" spc="0" dirty="0">
              <a:ln w="28575">
                <a:solidFill>
                  <a:schemeClr val="tx1"/>
                </a:solidFill>
                <a:prstDash val="solid"/>
              </a:ln>
              <a:solidFill>
                <a:srgbClr val="FF0000"/>
              </a:solidFill>
              <a:latin typeface="Arial" panose="020B0604020202020204" pitchFamily="34" charset="0"/>
              <a:cs typeface="Arial" panose="020B0604020202020204" pitchFamily="34" charset="0"/>
            </a:endParaRPr>
          </a:p>
        </p:txBody>
      </p:sp>
      <p:sp>
        <p:nvSpPr>
          <p:cNvPr id="17" name="Rectangle 16"/>
          <p:cNvSpPr/>
          <p:nvPr/>
        </p:nvSpPr>
        <p:spPr>
          <a:xfrm>
            <a:off x="4288758" y="3562657"/>
            <a:ext cx="740332" cy="1015663"/>
          </a:xfrm>
          <a:prstGeom prst="rect">
            <a:avLst/>
          </a:prstGeom>
          <a:noFill/>
        </p:spPr>
        <p:txBody>
          <a:bodyPr wrap="none" lIns="91440" tIns="45720" rIns="91440" bIns="45720">
            <a:spAutoFit/>
          </a:bodyPr>
          <a:lstStyle/>
          <a:p>
            <a:pPr algn="ctr"/>
            <a:r>
              <a:rPr lang="en-US" sz="6000" b="1" dirty="0">
                <a:ln w="28575">
                  <a:solidFill>
                    <a:schemeClr val="tx1"/>
                  </a:solidFill>
                  <a:prstDash val="solid"/>
                </a:ln>
                <a:solidFill>
                  <a:srgbClr val="0000FF"/>
                </a:solidFill>
                <a:latin typeface="Arial" panose="020B0604020202020204" pitchFamily="34" charset="0"/>
                <a:cs typeface="Arial" panose="020B0604020202020204" pitchFamily="34" charset="0"/>
              </a:rPr>
              <a:t>H</a:t>
            </a:r>
            <a:endParaRPr lang="en-US" sz="3200" b="1" cap="none" spc="0" dirty="0">
              <a:ln w="28575">
                <a:solidFill>
                  <a:schemeClr val="tx1"/>
                </a:solidFill>
                <a:prstDash val="solid"/>
              </a:ln>
              <a:solidFill>
                <a:srgbClr val="0000FF"/>
              </a:solidFill>
              <a:latin typeface="Arial" panose="020B0604020202020204" pitchFamily="34" charset="0"/>
              <a:cs typeface="Arial" panose="020B0604020202020204" pitchFamily="34" charset="0"/>
            </a:endParaRPr>
          </a:p>
        </p:txBody>
      </p:sp>
      <p:sp>
        <p:nvSpPr>
          <p:cNvPr id="19" name="Freeform 18"/>
          <p:cNvSpPr/>
          <p:nvPr/>
        </p:nvSpPr>
        <p:spPr>
          <a:xfrm>
            <a:off x="4093882" y="2816412"/>
            <a:ext cx="769471" cy="1389529"/>
          </a:xfrm>
          <a:custGeom>
            <a:avLst/>
            <a:gdLst>
              <a:gd name="connsiteX0" fmla="*/ 0 w 769471"/>
              <a:gd name="connsiteY0" fmla="*/ 1389529 h 1389529"/>
              <a:gd name="connsiteX1" fmla="*/ 134471 w 769471"/>
              <a:gd name="connsiteY1" fmla="*/ 903941 h 1389529"/>
              <a:gd name="connsiteX2" fmla="*/ 388471 w 769471"/>
              <a:gd name="connsiteY2" fmla="*/ 515470 h 1389529"/>
              <a:gd name="connsiteX3" fmla="*/ 635000 w 769471"/>
              <a:gd name="connsiteY3" fmla="*/ 231588 h 1389529"/>
              <a:gd name="connsiteX4" fmla="*/ 769471 w 769471"/>
              <a:gd name="connsiteY4" fmla="*/ 0 h 1389529"/>
              <a:gd name="connsiteX5" fmla="*/ 769471 w 769471"/>
              <a:gd name="connsiteY5" fmla="*/ 0 h 13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471" h="1389529">
                <a:moveTo>
                  <a:pt x="0" y="1389529"/>
                </a:moveTo>
                <a:cubicBezTo>
                  <a:pt x="34863" y="1219573"/>
                  <a:pt x="69726" y="1049617"/>
                  <a:pt x="134471" y="903941"/>
                </a:cubicBezTo>
                <a:cubicBezTo>
                  <a:pt x="199216" y="758265"/>
                  <a:pt x="305049" y="627529"/>
                  <a:pt x="388471" y="515470"/>
                </a:cubicBezTo>
                <a:cubicBezTo>
                  <a:pt x="471893" y="403411"/>
                  <a:pt x="571500" y="317500"/>
                  <a:pt x="635000" y="231588"/>
                </a:cubicBezTo>
                <a:cubicBezTo>
                  <a:pt x="698500" y="145676"/>
                  <a:pt x="769471" y="0"/>
                  <a:pt x="769471" y="0"/>
                </a:cubicBezTo>
                <a:lnTo>
                  <a:pt x="769471" y="0"/>
                </a:lnTo>
              </a:path>
            </a:pathLst>
          </a:custGeom>
          <a:ln w="114300">
            <a:solidFill>
              <a:srgbClr val="9D0000"/>
            </a:solidFill>
            <a:tailEnd type="arrow" w="med" len="sm"/>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Oval 10"/>
          <p:cNvSpPr/>
          <p:nvPr/>
        </p:nvSpPr>
        <p:spPr>
          <a:xfrm>
            <a:off x="4288758" y="2518152"/>
            <a:ext cx="1449439" cy="1110951"/>
          </a:xfrm>
          <a:prstGeom prst="ellipse">
            <a:avLst/>
          </a:prstGeom>
          <a:noFill/>
          <a:ln w="57150">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317685" y="3084180"/>
            <a:ext cx="1138103" cy="492443"/>
          </a:xfrm>
          <a:prstGeom prst="rect">
            <a:avLst/>
          </a:prstGeom>
          <a:noFill/>
          <a:ln w="3175">
            <a:noFill/>
          </a:ln>
        </p:spPr>
        <p:txBody>
          <a:bodyPr wrap="square" lIns="0" tIns="0" rIns="0" bIns="0" rtlCol="0" anchor="ctr">
            <a:spAutoFit/>
          </a:bodyPr>
          <a:lstStyle/>
          <a:p>
            <a:pPr algn="ctr"/>
            <a:r>
              <a:rPr lang="en-US" sz="1600" b="1" dirty="0" smtClean="0">
                <a:latin typeface="Arial"/>
                <a:cs typeface="Arial"/>
              </a:rPr>
              <a:t>Barents                     Sea</a:t>
            </a:r>
            <a:endParaRPr lang="en-US" sz="1600" b="1" dirty="0">
              <a:latin typeface="Arial"/>
              <a:cs typeface="Arial"/>
            </a:endParaRPr>
          </a:p>
        </p:txBody>
      </p:sp>
      <p:sp>
        <p:nvSpPr>
          <p:cNvPr id="10" name="TextBox 9"/>
          <p:cNvSpPr txBox="1"/>
          <p:nvPr/>
        </p:nvSpPr>
        <p:spPr>
          <a:xfrm>
            <a:off x="4865997" y="2768009"/>
            <a:ext cx="1138103" cy="492443"/>
          </a:xfrm>
          <a:prstGeom prst="rect">
            <a:avLst/>
          </a:prstGeom>
          <a:noFill/>
          <a:ln w="3175">
            <a:noFill/>
          </a:ln>
        </p:spPr>
        <p:txBody>
          <a:bodyPr wrap="square" lIns="0" tIns="0" rIns="0" bIns="0" rtlCol="0" anchor="ctr">
            <a:spAutoFit/>
          </a:bodyPr>
          <a:lstStyle/>
          <a:p>
            <a:pPr algn="ctr"/>
            <a:r>
              <a:rPr lang="en-US" sz="1600" b="1" dirty="0" smtClean="0">
                <a:latin typeface="Arial"/>
                <a:cs typeface="Arial"/>
              </a:rPr>
              <a:t>Kara</a:t>
            </a:r>
          </a:p>
          <a:p>
            <a:pPr algn="ctr"/>
            <a:r>
              <a:rPr lang="en-US" sz="1600" b="1" dirty="0" smtClean="0">
                <a:latin typeface="Arial"/>
                <a:cs typeface="Arial"/>
              </a:rPr>
              <a:t> Sea</a:t>
            </a:r>
            <a:endParaRPr lang="en-US" sz="1600" b="1" dirty="0">
              <a:latin typeface="Arial"/>
              <a:cs typeface="Arial"/>
            </a:endParaRPr>
          </a:p>
        </p:txBody>
      </p:sp>
      <p:sp>
        <p:nvSpPr>
          <p:cNvPr id="18" name="Content Placeholder 2"/>
          <p:cNvSpPr txBox="1">
            <a:spLocks/>
          </p:cNvSpPr>
          <p:nvPr/>
        </p:nvSpPr>
        <p:spPr>
          <a:xfrm>
            <a:off x="201049" y="6253707"/>
            <a:ext cx="5901965" cy="32997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a:cs typeface="Arial"/>
              </a:rPr>
              <a:t>Figure 4 adapted from Binder et al. (2017).</a:t>
            </a:r>
            <a:endParaRPr lang="en-US" sz="1500" dirty="0">
              <a:latin typeface="Arial"/>
              <a:cs typeface="Arial"/>
            </a:endParaRPr>
          </a:p>
        </p:txBody>
      </p:sp>
      <p:sp>
        <p:nvSpPr>
          <p:cNvPr id="20" name="Content Placeholder 2"/>
          <p:cNvSpPr>
            <a:spLocks noGrp="1"/>
          </p:cNvSpPr>
          <p:nvPr>
            <p:ph idx="1"/>
          </p:nvPr>
        </p:nvSpPr>
        <p:spPr>
          <a:xfrm>
            <a:off x="457200" y="873978"/>
            <a:ext cx="8443992" cy="1409799"/>
          </a:xfrm>
        </p:spPr>
        <p:txBody>
          <a:bodyPr>
            <a:normAutofit/>
          </a:bodyPr>
          <a:lstStyle/>
          <a:p>
            <a:r>
              <a:rPr lang="en-US" sz="2400" dirty="0" smtClean="0">
                <a:latin typeface="Arial"/>
                <a:cs typeface="Arial"/>
              </a:rPr>
              <a:t>During late Dec 2015 and early Jan 2016, warm, moist air transported between series of cyclones and blocking anticyclone </a:t>
            </a:r>
            <a:r>
              <a:rPr lang="en-US" sz="2400" dirty="0" smtClean="0">
                <a:latin typeface="Arial"/>
                <a:cs typeface="Arial"/>
              </a:rPr>
              <a:t>(</a:t>
            </a:r>
            <a:r>
              <a:rPr lang="en-US" sz="2400" dirty="0" smtClean="0">
                <a:latin typeface="Arial"/>
                <a:cs typeface="Arial"/>
              </a:rPr>
              <a:t>Binder et al. 2017)</a:t>
            </a:r>
          </a:p>
          <a:p>
            <a:endParaRPr lang="en-US" sz="9600" dirty="0" smtClean="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27811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885" y="1214249"/>
            <a:ext cx="4055335" cy="2461918"/>
          </a:xfrm>
        </p:spPr>
        <p:txBody>
          <a:bodyPr>
            <a:normAutofit lnSpcReduction="10000"/>
          </a:bodyPr>
          <a:lstStyle/>
          <a:p>
            <a:r>
              <a:rPr lang="en-US" sz="2400" dirty="0">
                <a:latin typeface="Arial" panose="020B0604020202020204" pitchFamily="34" charset="0"/>
                <a:cs typeface="Arial" panose="020B0604020202020204" pitchFamily="34" charset="0"/>
              </a:rPr>
              <a:t>M</a:t>
            </a:r>
            <a:r>
              <a:rPr lang="en-US" sz="2400" dirty="0" smtClean="0">
                <a:latin typeface="Arial" panose="020B0604020202020204" pitchFamily="34" charset="0"/>
                <a:cs typeface="Arial" panose="020B0604020202020204" pitchFamily="34" charset="0"/>
              </a:rPr>
              <a:t>esoscale maritime cyclones of horizontal scales from 10s to 100s of km, often characterized by short lifetimes and rapid evolution</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e.g., </a:t>
            </a:r>
            <a:r>
              <a:rPr lang="en-US" sz="2400" dirty="0" err="1" smtClean="0">
                <a:latin typeface="Arial"/>
                <a:cs typeface="Arial"/>
              </a:rPr>
              <a:t>Smirnova</a:t>
            </a:r>
            <a:r>
              <a:rPr lang="en-US" sz="2400" dirty="0" smtClean="0">
                <a:latin typeface="Arial"/>
                <a:cs typeface="Arial"/>
              </a:rPr>
              <a:t> </a:t>
            </a:r>
            <a:r>
              <a:rPr lang="en-US" sz="2400" dirty="0">
                <a:latin typeface="Arial"/>
                <a:cs typeface="Arial"/>
              </a:rPr>
              <a:t>et al. </a:t>
            </a:r>
            <a:r>
              <a:rPr lang="en-US" sz="2400" dirty="0" smtClean="0">
                <a:latin typeface="Arial"/>
                <a:cs typeface="Arial"/>
              </a:rPr>
              <a:t>2015</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 and Arctic Cyclones?</a:t>
            </a:r>
            <a:endParaRPr lang="en-US" sz="2800" b="1" dirty="0">
              <a:solidFill>
                <a:srgbClr val="FF0000"/>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605098" y="677365"/>
            <a:ext cx="4242246" cy="40336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smtClean="0">
                <a:solidFill>
                  <a:srgbClr val="0000FF"/>
                </a:solidFill>
                <a:latin typeface="Arial" panose="020B0604020202020204" pitchFamily="34" charset="0"/>
                <a:cs typeface="Arial" panose="020B0604020202020204" pitchFamily="34" charset="0"/>
              </a:rPr>
              <a:t>Polar Lows</a:t>
            </a:r>
            <a:endParaRPr lang="en-US" sz="2000" b="1" i="1" dirty="0">
              <a:solidFill>
                <a:srgbClr val="0000FF"/>
              </a:solidFill>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4982154" y="1214249"/>
            <a:ext cx="4075311" cy="24619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panose="020B0604020202020204" pitchFamily="34" charset="0"/>
                <a:cs typeface="Arial" panose="020B0604020202020204" pitchFamily="34" charset="0"/>
              </a:rPr>
              <a:t>Synoptic-scale cyclones, usually larger in size and longer lived than polar lows (</a:t>
            </a:r>
            <a:r>
              <a:rPr lang="en-US" sz="2400" dirty="0">
                <a:latin typeface="Arial" panose="020B0604020202020204" pitchFamily="34" charset="0"/>
                <a:cs typeface="Arial" panose="020B0604020202020204" pitchFamily="34" charset="0"/>
              </a:rPr>
              <a:t>e.g., </a:t>
            </a:r>
            <a:r>
              <a:rPr lang="en-US" sz="2400" dirty="0" smtClean="0">
                <a:latin typeface="Arial" panose="020B0604020202020204" pitchFamily="34" charset="0"/>
                <a:cs typeface="Arial" panose="020B0604020202020204" pitchFamily="34" charset="0"/>
              </a:rPr>
              <a:t>Zhang et al. 2004) </a:t>
            </a:r>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Font typeface="Arial"/>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4847344" y="657205"/>
            <a:ext cx="4296656" cy="42352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smtClean="0">
                <a:solidFill>
                  <a:srgbClr val="0000FF"/>
                </a:solidFill>
                <a:latin typeface="Arial" panose="020B0604020202020204" pitchFamily="34" charset="0"/>
                <a:cs typeface="Arial" panose="020B0604020202020204" pitchFamily="34" charset="0"/>
              </a:rPr>
              <a:t>Arctic Cyclones</a:t>
            </a:r>
            <a:endParaRPr lang="en-US" sz="2000" b="1" i="1" dirty="0">
              <a:solidFill>
                <a:srgbClr val="0000FF"/>
              </a:solidFill>
              <a:latin typeface="Arial" panose="020B0604020202020204" pitchFamily="34" charset="0"/>
              <a:cs typeface="Arial" panose="020B0604020202020204" pitchFamily="34" charset="0"/>
            </a:endParaRPr>
          </a:p>
        </p:txBody>
      </p:sp>
      <p:cxnSp>
        <p:nvCxnSpPr>
          <p:cNvPr id="10" name="Straight Connector 9"/>
          <p:cNvCxnSpPr/>
          <p:nvPr/>
        </p:nvCxnSpPr>
        <p:spPr>
          <a:xfrm flipV="1">
            <a:off x="605098" y="677364"/>
            <a:ext cx="0" cy="620079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2"/>
          <p:cNvSpPr txBox="1">
            <a:spLocks/>
          </p:cNvSpPr>
          <p:nvPr/>
        </p:nvSpPr>
        <p:spPr>
          <a:xfrm rot="16200000">
            <a:off x="-1057698" y="2274426"/>
            <a:ext cx="2739017"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smtClean="0">
                <a:latin typeface="Arial" panose="020B0604020202020204" pitchFamily="34" charset="0"/>
                <a:cs typeface="Arial" panose="020B0604020202020204" pitchFamily="34" charset="0"/>
              </a:rPr>
              <a:t>Size and Duration</a:t>
            </a:r>
            <a:endParaRPr lang="en-US" sz="2000" b="1" i="1"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rot="16200000">
            <a:off x="-1166426" y="5140399"/>
            <a:ext cx="2956469"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i="1" dirty="0" smtClean="0">
                <a:solidFill>
                  <a:srgbClr val="000000"/>
                </a:solidFill>
                <a:latin typeface="Arial" panose="020B0604020202020204" pitchFamily="34" charset="0"/>
                <a:cs typeface="Arial" panose="020B0604020202020204" pitchFamily="34" charset="0"/>
              </a:rPr>
              <a:t>Location</a:t>
            </a:r>
            <a:endParaRPr lang="en-US" sz="2000" b="1" i="1" dirty="0">
              <a:solidFill>
                <a:srgbClr val="000000"/>
              </a:solidFill>
              <a:latin typeface="Arial" panose="020B0604020202020204" pitchFamily="34" charset="0"/>
              <a:cs typeface="Arial" panose="020B0604020202020204" pitchFamily="34" charset="0"/>
            </a:endParaRPr>
          </a:p>
        </p:txBody>
      </p:sp>
      <p:cxnSp>
        <p:nvCxnSpPr>
          <p:cNvPr id="15" name="Straight Connector 14"/>
          <p:cNvCxnSpPr/>
          <p:nvPr/>
        </p:nvCxnSpPr>
        <p:spPr>
          <a:xfrm flipV="1">
            <a:off x="4847344" y="657205"/>
            <a:ext cx="0" cy="620079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147" y="1080730"/>
            <a:ext cx="91622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0" y="3790174"/>
            <a:ext cx="9162288"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txBox="1">
            <a:spLocks/>
          </p:cNvSpPr>
          <p:nvPr/>
        </p:nvSpPr>
        <p:spPr>
          <a:xfrm>
            <a:off x="701885" y="3988084"/>
            <a:ext cx="4055336" cy="278497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cs typeface="Arial"/>
              </a:rPr>
              <a:t>Often form within a cold air mass or along an Arctic front at the leading edge of a cold air mass moving over warmer sea surfaces in high latitudes </a:t>
            </a:r>
            <a:r>
              <a:rPr lang="en-US" sz="2400" dirty="0" smtClean="0">
                <a:latin typeface="Arial" panose="020B0604020202020204" pitchFamily="34" charset="0"/>
                <a:cs typeface="Arial" panose="020B0604020202020204" pitchFamily="34" charset="0"/>
              </a:rPr>
              <a:t>(e.g., Rasmussen and Turner 2003)</a:t>
            </a: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Font typeface="Arial"/>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4982154" y="3988083"/>
            <a:ext cx="4075311" cy="27849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panose="020B0604020202020204" pitchFamily="34" charset="0"/>
                <a:cs typeface="Arial" panose="020B0604020202020204" pitchFamily="34" charset="0"/>
              </a:rPr>
              <a:t>Either form within the Arctic </a:t>
            </a:r>
            <a:r>
              <a:rPr lang="en-US" sz="2400" dirty="0">
                <a:latin typeface="Arial" panose="020B0604020202020204" pitchFamily="34" charset="0"/>
                <a:cs typeface="Arial" panose="020B0604020202020204" pitchFamily="34" charset="0"/>
              </a:rPr>
              <a:t>or move into the </a:t>
            </a:r>
            <a:r>
              <a:rPr lang="en-US" sz="2400" dirty="0" smtClean="0">
                <a:latin typeface="Arial" panose="020B0604020202020204" pitchFamily="34" charset="0"/>
                <a:cs typeface="Arial" panose="020B0604020202020204" pitchFamily="34" charset="0"/>
              </a:rPr>
              <a:t>Arctic from lower latitudes </a:t>
            </a:r>
            <a:r>
              <a:rPr lang="en-US" sz="2400" dirty="0">
                <a:latin typeface="Arial" panose="020B0604020202020204" pitchFamily="34" charset="0"/>
                <a:cs typeface="Arial" panose="020B0604020202020204" pitchFamily="34" charset="0"/>
              </a:rPr>
              <a:t>(e.g., </a:t>
            </a:r>
            <a:r>
              <a:rPr lang="en-US" sz="2400" dirty="0" smtClean="0">
                <a:latin typeface="Arial" panose="020B0604020202020204" pitchFamily="34" charset="0"/>
                <a:cs typeface="Arial" panose="020B0604020202020204" pitchFamily="34" charset="0"/>
              </a:rPr>
              <a:t>Zhang et al. 2004; Crawford </a:t>
            </a:r>
            <a:r>
              <a:rPr lang="en-US" sz="2400" dirty="0">
                <a:latin typeface="Arial" panose="020B0604020202020204" pitchFamily="34" charset="0"/>
                <a:cs typeface="Arial" panose="020B0604020202020204" pitchFamily="34" charset="0"/>
              </a:rPr>
              <a:t>and </a:t>
            </a:r>
            <a:r>
              <a:rPr lang="en-US" sz="2400" dirty="0" err="1">
                <a:latin typeface="Arial" panose="020B0604020202020204" pitchFamily="34" charset="0"/>
                <a:cs typeface="Arial" panose="020B0604020202020204" pitchFamily="34" charset="0"/>
              </a:rPr>
              <a:t>Serreze</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2016) </a:t>
            </a:r>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pPr marL="0" indent="0">
              <a:buFont typeface="Arial"/>
              <a:buNone/>
            </a:pPr>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008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TPVs, baroclinic processes, and latent heating may play important roles in the evolution of Arctic cyclones</a:t>
            </a:r>
          </a:p>
          <a:p>
            <a:endParaRPr lang="en-US" sz="2400" dirty="0">
              <a:latin typeface="Arial"/>
              <a:cs typeface="Arial"/>
            </a:endParaRPr>
          </a:p>
          <a:p>
            <a:r>
              <a:rPr lang="en-US" sz="2400" dirty="0">
                <a:latin typeface="Arial"/>
                <a:cs typeface="Arial"/>
              </a:rPr>
              <a:t>Strong Arctic cyclones (e.g., Simmonds and </a:t>
            </a:r>
            <a:r>
              <a:rPr lang="en-US" sz="2400" dirty="0" err="1">
                <a:latin typeface="Arial"/>
                <a:cs typeface="Arial"/>
              </a:rPr>
              <a:t>Rudeva</a:t>
            </a:r>
            <a:r>
              <a:rPr lang="en-US" sz="2400" dirty="0">
                <a:latin typeface="Arial"/>
                <a:cs typeface="Arial"/>
              </a:rPr>
              <a:t> 2014) and Arctic cyclones linked to extreme summer sea-ice loss events (e.g., </a:t>
            </a:r>
            <a:r>
              <a:rPr lang="en-US" sz="2400" dirty="0" err="1">
                <a:latin typeface="Arial"/>
                <a:cs typeface="Arial"/>
              </a:rPr>
              <a:t>Cavallo</a:t>
            </a:r>
            <a:r>
              <a:rPr lang="en-US" sz="2400" dirty="0">
                <a:latin typeface="Arial"/>
                <a:cs typeface="Arial"/>
              </a:rPr>
              <a:t> et al. 2017) have been shown to be frequently associated with </a:t>
            </a:r>
            <a:r>
              <a:rPr lang="en-US" sz="2400" dirty="0" smtClean="0">
                <a:latin typeface="Arial"/>
                <a:cs typeface="Arial"/>
              </a:rPr>
              <a:t>TPVs</a:t>
            </a:r>
            <a:endParaRPr lang="en-US" sz="2400" dirty="0">
              <a:latin typeface="Arial"/>
              <a:cs typeface="Arial"/>
            </a:endParaRPr>
          </a:p>
          <a:p>
            <a:endParaRPr lang="en-US" sz="2600" dirty="0" smtClean="0">
              <a:latin typeface="Arial" panose="020B0604020202020204" pitchFamily="34" charset="0"/>
              <a:cs typeface="Arial" panose="020B0604020202020204" pitchFamily="34" charset="0"/>
            </a:endParaRPr>
          </a:p>
          <a:p>
            <a:r>
              <a:rPr lang="en-US" sz="2400" dirty="0">
                <a:latin typeface="Arial"/>
                <a:cs typeface="Arial"/>
              </a:rPr>
              <a:t>Simmonds and </a:t>
            </a:r>
            <a:r>
              <a:rPr lang="en-US" sz="2400" dirty="0" err="1">
                <a:latin typeface="Arial"/>
                <a:cs typeface="Arial"/>
              </a:rPr>
              <a:t>Rudeva</a:t>
            </a:r>
            <a:r>
              <a:rPr lang="en-US" sz="2400" dirty="0">
                <a:latin typeface="Arial"/>
                <a:cs typeface="Arial"/>
              </a:rPr>
              <a:t> (2012), Yamazaki et al. (2015), and Tao et al. (</a:t>
            </a:r>
            <a:r>
              <a:rPr lang="en-US" sz="2400" dirty="0" smtClean="0">
                <a:latin typeface="Arial"/>
                <a:cs typeface="Arial"/>
              </a:rPr>
              <a:t>2017) </a:t>
            </a:r>
            <a:r>
              <a:rPr lang="en-US" sz="2400" dirty="0">
                <a:latin typeface="Arial"/>
                <a:cs typeface="Arial"/>
              </a:rPr>
              <a:t>illustrate that a TPV and baroclinic instability play an important role in the evolution of </a:t>
            </a:r>
            <a:r>
              <a:rPr lang="en-US" sz="2400" dirty="0" smtClean="0">
                <a:latin typeface="Arial"/>
                <a:cs typeface="Arial"/>
              </a:rPr>
              <a:t>the Great Arctic Cyclone of August 2012 (AC12)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59742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2500629" y="5769903"/>
            <a:ext cx="4753794" cy="584776"/>
            <a:chOff x="1049290" y="5488531"/>
            <a:chExt cx="4753794" cy="584776"/>
          </a:xfrm>
        </p:grpSpPr>
        <p:cxnSp>
          <p:nvCxnSpPr>
            <p:cNvPr id="9" name="Straight Connector 8"/>
            <p:cNvCxnSpPr/>
            <p:nvPr/>
          </p:nvCxnSpPr>
          <p:spPr>
            <a:xfrm>
              <a:off x="1049290" y="5799752"/>
              <a:ext cx="528213" cy="0"/>
            </a:xfrm>
            <a:prstGeom prst="line">
              <a:avLst/>
            </a:prstGeom>
            <a:ln w="57150">
              <a:solidFill>
                <a:srgbClr val="155DC2"/>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11088" y="5488531"/>
              <a:ext cx="4191996" cy="584776"/>
            </a:xfrm>
            <a:prstGeom prst="rect">
              <a:avLst/>
            </a:prstGeom>
            <a:noFill/>
          </p:spPr>
          <p:txBody>
            <a:bodyPr wrap="square" rtlCol="0">
              <a:spAutoFit/>
            </a:bodyPr>
            <a:lstStyle/>
            <a:p>
              <a:r>
                <a:rPr lang="en-US" sz="1600" dirty="0" smtClean="0">
                  <a:latin typeface="Arial"/>
                  <a:cs typeface="Arial"/>
                </a:rPr>
                <a:t>Manual tracking with ERA</a:t>
              </a:r>
              <a:r>
                <a:rPr lang="en-US" sz="1600" dirty="0">
                  <a:latin typeface="Arial"/>
                  <a:cs typeface="Arial"/>
                </a:rPr>
                <a:t>5</a:t>
              </a:r>
              <a:r>
                <a:rPr lang="en-US" sz="1600" dirty="0" smtClean="0">
                  <a:latin typeface="Arial"/>
                  <a:cs typeface="Arial"/>
                </a:rPr>
                <a:t> (0.3°; every 3 h)</a:t>
              </a:r>
            </a:p>
            <a:p>
              <a:r>
                <a:rPr lang="en-US" sz="1600" i="1" dirty="0" smtClean="0">
                  <a:latin typeface="Arial"/>
                  <a:cs typeface="Arial"/>
                </a:rPr>
                <a:t>1200 UTC 2–0000 UTC 15 Aug 2012</a:t>
              </a:r>
              <a:endParaRPr lang="en-US" sz="1600" i="1" dirty="0">
                <a:latin typeface="Arial"/>
                <a:cs typeface="Arial"/>
              </a:endParaRPr>
            </a:p>
          </p:txBody>
        </p:sp>
      </p:grpSp>
      <p:sp>
        <p:nvSpPr>
          <p:cNvPr id="13" name="TextBox 12"/>
          <p:cNvSpPr txBox="1"/>
          <p:nvPr/>
        </p:nvSpPr>
        <p:spPr>
          <a:xfrm>
            <a:off x="182480" y="803324"/>
            <a:ext cx="8889263" cy="369332"/>
          </a:xfrm>
          <a:prstGeom prst="rect">
            <a:avLst/>
          </a:prstGeom>
          <a:noFill/>
          <a:ln w="3175">
            <a:noFill/>
          </a:ln>
        </p:spPr>
        <p:txBody>
          <a:bodyPr wrap="square" lIns="0" tIns="0" rIns="0" bIns="0" rtlCol="0" anchor="ctr">
            <a:spAutoFit/>
          </a:bodyPr>
          <a:lstStyle/>
          <a:p>
            <a:pPr algn="ctr"/>
            <a:r>
              <a:rPr lang="en-US" sz="2400" b="1" dirty="0" smtClean="0">
                <a:latin typeface="Arial"/>
                <a:cs typeface="Arial"/>
              </a:rPr>
              <a:t>AC12 Track and Intensity</a:t>
            </a:r>
            <a:endParaRPr lang="en-US" sz="2400" b="1" dirty="0">
              <a:latin typeface="Arial"/>
              <a:cs typeface="Arial"/>
            </a:endParaRPr>
          </a:p>
        </p:txBody>
      </p:sp>
      <p:sp>
        <p:nvSpPr>
          <p:cNvPr id="40" name="TextBox 39"/>
          <p:cNvSpPr txBox="1"/>
          <p:nvPr/>
        </p:nvSpPr>
        <p:spPr>
          <a:xfrm>
            <a:off x="7687197" y="5956149"/>
            <a:ext cx="184666" cy="369332"/>
          </a:xfrm>
          <a:prstGeom prst="rect">
            <a:avLst/>
          </a:prstGeom>
          <a:noFill/>
        </p:spPr>
        <p:txBody>
          <a:bodyPr wrap="none" rtlCol="0">
            <a:spAutoFit/>
          </a:bodyPr>
          <a:lstStyle/>
          <a:p>
            <a:endParaRPr lang="en-US" dirty="0"/>
          </a:p>
        </p:txBody>
      </p:sp>
      <p:pic>
        <p:nvPicPr>
          <p:cNvPr id="4" name="Picture 3" descr="AC12_track_era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2" y="1434490"/>
            <a:ext cx="4560135" cy="4041648"/>
          </a:xfrm>
          <a:prstGeom prst="rect">
            <a:avLst/>
          </a:prstGeom>
        </p:spPr>
      </p:pic>
      <p:grpSp>
        <p:nvGrpSpPr>
          <p:cNvPr id="14" name="Group 13"/>
          <p:cNvGrpSpPr/>
          <p:nvPr/>
        </p:nvGrpSpPr>
        <p:grpSpPr>
          <a:xfrm>
            <a:off x="4585211" y="1727578"/>
            <a:ext cx="4562399" cy="3457143"/>
            <a:chOff x="4585211" y="1683781"/>
            <a:chExt cx="4562399" cy="3457143"/>
          </a:xfrm>
        </p:grpSpPr>
        <p:sp>
          <p:nvSpPr>
            <p:cNvPr id="38" name="TextBox 37"/>
            <p:cNvSpPr txBox="1"/>
            <p:nvPr/>
          </p:nvSpPr>
          <p:spPr>
            <a:xfrm>
              <a:off x="5047287" y="1683781"/>
              <a:ext cx="3922269" cy="215444"/>
            </a:xfrm>
            <a:prstGeom prst="rect">
              <a:avLst/>
            </a:prstGeom>
            <a:noFill/>
          </p:spPr>
          <p:txBody>
            <a:bodyPr wrap="square" lIns="0" tIns="0" rIns="0" bIns="0" rtlCol="0">
              <a:spAutoFit/>
            </a:bodyPr>
            <a:lstStyle/>
            <a:p>
              <a:pPr algn="ctr"/>
              <a:r>
                <a:rPr lang="en-US" sz="1400" b="1" dirty="0" smtClean="0">
                  <a:latin typeface="Arial"/>
                  <a:cs typeface="Arial"/>
                </a:rPr>
                <a:t>Minimum SLP (hPa) trace of AC12 </a:t>
              </a:r>
              <a:endParaRPr lang="en-US" sz="1400" b="1" dirty="0">
                <a:latin typeface="Arial"/>
                <a:cs typeface="Arial"/>
              </a:endParaRPr>
            </a:p>
          </p:txBody>
        </p:sp>
        <p:sp>
          <p:nvSpPr>
            <p:cNvPr id="39" name="TextBox 38"/>
            <p:cNvSpPr txBox="1"/>
            <p:nvPr/>
          </p:nvSpPr>
          <p:spPr>
            <a:xfrm>
              <a:off x="5156056" y="4925480"/>
              <a:ext cx="3813501" cy="215444"/>
            </a:xfrm>
            <a:prstGeom prst="rect">
              <a:avLst/>
            </a:prstGeom>
            <a:noFill/>
          </p:spPr>
          <p:txBody>
            <a:bodyPr wrap="square" lIns="0" tIns="0" rIns="0" bIns="0" rtlCol="0">
              <a:spAutoFit/>
            </a:bodyPr>
            <a:lstStyle/>
            <a:p>
              <a:pPr algn="ctr"/>
              <a:r>
                <a:rPr lang="en-US" sz="1400" i="1" dirty="0" smtClean="0">
                  <a:latin typeface="Arial"/>
                  <a:cs typeface="Arial"/>
                </a:rPr>
                <a:t>Day in Aug 2012 (at 0000 UTC)</a:t>
              </a:r>
              <a:endParaRPr lang="en-US" sz="1400" i="1" dirty="0">
                <a:latin typeface="Arial"/>
                <a:cs typeface="Arial"/>
              </a:endParaRPr>
            </a:p>
          </p:txBody>
        </p:sp>
        <p:grpSp>
          <p:nvGrpSpPr>
            <p:cNvPr id="8" name="Group 7"/>
            <p:cNvGrpSpPr/>
            <p:nvPr/>
          </p:nvGrpSpPr>
          <p:grpSpPr>
            <a:xfrm>
              <a:off x="4585211" y="1911091"/>
              <a:ext cx="4562399" cy="2958081"/>
              <a:chOff x="4585211" y="1911091"/>
              <a:chExt cx="4562399" cy="2958081"/>
            </a:xfrm>
          </p:grpSpPr>
          <p:sp>
            <p:nvSpPr>
              <p:cNvPr id="20" name="TextBox 19"/>
              <p:cNvSpPr txBox="1"/>
              <p:nvPr/>
            </p:nvSpPr>
            <p:spPr>
              <a:xfrm>
                <a:off x="5156056" y="4653728"/>
                <a:ext cx="300556" cy="215444"/>
              </a:xfrm>
              <a:prstGeom prst="rect">
                <a:avLst/>
              </a:prstGeom>
              <a:noFill/>
            </p:spPr>
            <p:txBody>
              <a:bodyPr wrap="square" lIns="0" tIns="0" rIns="0" bIns="0" rtlCol="0">
                <a:spAutoFit/>
              </a:bodyPr>
              <a:lstStyle/>
              <a:p>
                <a:pPr algn="ctr"/>
                <a:r>
                  <a:rPr lang="en-US" sz="1400" dirty="0">
                    <a:latin typeface="Arial"/>
                    <a:cs typeface="Arial"/>
                  </a:rPr>
                  <a:t>3</a:t>
                </a:r>
              </a:p>
            </p:txBody>
          </p:sp>
          <p:sp>
            <p:nvSpPr>
              <p:cNvPr id="21" name="TextBox 20"/>
              <p:cNvSpPr txBox="1"/>
              <p:nvPr/>
            </p:nvSpPr>
            <p:spPr>
              <a:xfrm>
                <a:off x="5465230" y="4653728"/>
                <a:ext cx="300556" cy="215444"/>
              </a:xfrm>
              <a:prstGeom prst="rect">
                <a:avLst/>
              </a:prstGeom>
              <a:noFill/>
            </p:spPr>
            <p:txBody>
              <a:bodyPr wrap="square" lIns="0" tIns="0" rIns="0" bIns="0" rtlCol="0">
                <a:spAutoFit/>
              </a:bodyPr>
              <a:lstStyle/>
              <a:p>
                <a:pPr algn="ctr"/>
                <a:r>
                  <a:rPr lang="en-US" sz="1400" dirty="0">
                    <a:latin typeface="Arial"/>
                    <a:cs typeface="Arial"/>
                  </a:rPr>
                  <a:t>4</a:t>
                </a:r>
              </a:p>
            </p:txBody>
          </p:sp>
          <p:sp>
            <p:nvSpPr>
              <p:cNvPr id="22" name="TextBox 21"/>
              <p:cNvSpPr txBox="1"/>
              <p:nvPr/>
            </p:nvSpPr>
            <p:spPr>
              <a:xfrm>
                <a:off x="5772160" y="4653728"/>
                <a:ext cx="300556" cy="215444"/>
              </a:xfrm>
              <a:prstGeom prst="rect">
                <a:avLst/>
              </a:prstGeom>
              <a:noFill/>
            </p:spPr>
            <p:txBody>
              <a:bodyPr wrap="square" lIns="0" tIns="0" rIns="0" bIns="0" rtlCol="0">
                <a:spAutoFit/>
              </a:bodyPr>
              <a:lstStyle/>
              <a:p>
                <a:pPr algn="ctr"/>
                <a:r>
                  <a:rPr lang="en-US" sz="1400" dirty="0">
                    <a:latin typeface="Arial"/>
                    <a:cs typeface="Arial"/>
                  </a:rPr>
                  <a:t>5</a:t>
                </a:r>
              </a:p>
            </p:txBody>
          </p:sp>
          <p:sp>
            <p:nvSpPr>
              <p:cNvPr id="23" name="TextBox 22"/>
              <p:cNvSpPr txBox="1"/>
              <p:nvPr/>
            </p:nvSpPr>
            <p:spPr>
              <a:xfrm>
                <a:off x="6082282" y="4653728"/>
                <a:ext cx="300556" cy="215444"/>
              </a:xfrm>
              <a:prstGeom prst="rect">
                <a:avLst/>
              </a:prstGeom>
              <a:noFill/>
            </p:spPr>
            <p:txBody>
              <a:bodyPr wrap="square" lIns="0" tIns="0" rIns="0" bIns="0" rtlCol="0">
                <a:spAutoFit/>
              </a:bodyPr>
              <a:lstStyle/>
              <a:p>
                <a:pPr algn="ctr"/>
                <a:r>
                  <a:rPr lang="en-US" sz="1400" dirty="0">
                    <a:latin typeface="Arial"/>
                    <a:cs typeface="Arial"/>
                  </a:rPr>
                  <a:t>6</a:t>
                </a:r>
              </a:p>
            </p:txBody>
          </p:sp>
          <p:sp>
            <p:nvSpPr>
              <p:cNvPr id="24" name="TextBox 23"/>
              <p:cNvSpPr txBox="1"/>
              <p:nvPr/>
            </p:nvSpPr>
            <p:spPr>
              <a:xfrm>
                <a:off x="6385968" y="4653728"/>
                <a:ext cx="300556" cy="215444"/>
              </a:xfrm>
              <a:prstGeom prst="rect">
                <a:avLst/>
              </a:prstGeom>
              <a:noFill/>
            </p:spPr>
            <p:txBody>
              <a:bodyPr wrap="square" lIns="0" tIns="0" rIns="0" bIns="0" rtlCol="0">
                <a:spAutoFit/>
              </a:bodyPr>
              <a:lstStyle/>
              <a:p>
                <a:pPr algn="ctr"/>
                <a:r>
                  <a:rPr lang="en-US" sz="1400" dirty="0">
                    <a:latin typeface="Arial"/>
                    <a:cs typeface="Arial"/>
                  </a:rPr>
                  <a:t>7</a:t>
                </a:r>
              </a:p>
            </p:txBody>
          </p:sp>
          <p:sp>
            <p:nvSpPr>
              <p:cNvPr id="25" name="TextBox 24"/>
              <p:cNvSpPr txBox="1"/>
              <p:nvPr/>
            </p:nvSpPr>
            <p:spPr>
              <a:xfrm>
                <a:off x="6696325" y="4653728"/>
                <a:ext cx="300556" cy="215444"/>
              </a:xfrm>
              <a:prstGeom prst="rect">
                <a:avLst/>
              </a:prstGeom>
              <a:noFill/>
            </p:spPr>
            <p:txBody>
              <a:bodyPr wrap="square" lIns="0" tIns="0" rIns="0" bIns="0" rtlCol="0">
                <a:spAutoFit/>
              </a:bodyPr>
              <a:lstStyle/>
              <a:p>
                <a:pPr algn="ctr"/>
                <a:r>
                  <a:rPr lang="en-US" sz="1400" dirty="0">
                    <a:latin typeface="Arial"/>
                    <a:cs typeface="Arial"/>
                  </a:rPr>
                  <a:t>8</a:t>
                </a:r>
              </a:p>
            </p:txBody>
          </p:sp>
          <p:sp>
            <p:nvSpPr>
              <p:cNvPr id="26" name="TextBox 25"/>
              <p:cNvSpPr txBox="1"/>
              <p:nvPr/>
            </p:nvSpPr>
            <p:spPr>
              <a:xfrm>
                <a:off x="7005625" y="4653728"/>
                <a:ext cx="300556" cy="215444"/>
              </a:xfrm>
              <a:prstGeom prst="rect">
                <a:avLst/>
              </a:prstGeom>
              <a:noFill/>
            </p:spPr>
            <p:txBody>
              <a:bodyPr wrap="square" lIns="0" tIns="0" rIns="0" bIns="0" rtlCol="0">
                <a:spAutoFit/>
              </a:bodyPr>
              <a:lstStyle/>
              <a:p>
                <a:pPr algn="ctr"/>
                <a:r>
                  <a:rPr lang="en-US" sz="1400" dirty="0">
                    <a:latin typeface="Arial"/>
                    <a:cs typeface="Arial"/>
                  </a:rPr>
                  <a:t>9</a:t>
                </a:r>
              </a:p>
            </p:txBody>
          </p:sp>
          <p:sp>
            <p:nvSpPr>
              <p:cNvPr id="27" name="TextBox 26"/>
              <p:cNvSpPr txBox="1"/>
              <p:nvPr/>
            </p:nvSpPr>
            <p:spPr>
              <a:xfrm>
                <a:off x="7312321" y="4653728"/>
                <a:ext cx="300556" cy="215444"/>
              </a:xfrm>
              <a:prstGeom prst="rect">
                <a:avLst/>
              </a:prstGeom>
              <a:noFill/>
            </p:spPr>
            <p:txBody>
              <a:bodyPr wrap="square" lIns="0" tIns="0" rIns="0" bIns="0" rtlCol="0">
                <a:spAutoFit/>
              </a:bodyPr>
              <a:lstStyle/>
              <a:p>
                <a:pPr algn="ctr"/>
                <a:r>
                  <a:rPr lang="en-US" sz="1400" dirty="0" smtClean="0">
                    <a:latin typeface="Arial"/>
                    <a:cs typeface="Arial"/>
                  </a:rPr>
                  <a:t>10</a:t>
                </a:r>
                <a:endParaRPr lang="en-US" sz="1400" dirty="0">
                  <a:latin typeface="Arial"/>
                  <a:cs typeface="Arial"/>
                </a:endParaRPr>
              </a:p>
            </p:txBody>
          </p:sp>
          <p:sp>
            <p:nvSpPr>
              <p:cNvPr id="28" name="TextBox 27"/>
              <p:cNvSpPr txBox="1"/>
              <p:nvPr/>
            </p:nvSpPr>
            <p:spPr>
              <a:xfrm>
                <a:off x="7618603" y="4653728"/>
                <a:ext cx="300556" cy="215444"/>
              </a:xfrm>
              <a:prstGeom prst="rect">
                <a:avLst/>
              </a:prstGeom>
              <a:noFill/>
            </p:spPr>
            <p:txBody>
              <a:bodyPr wrap="square" lIns="0" tIns="0" rIns="0" bIns="0" rtlCol="0">
                <a:spAutoFit/>
              </a:bodyPr>
              <a:lstStyle/>
              <a:p>
                <a:pPr algn="ctr"/>
                <a:r>
                  <a:rPr lang="en-US" sz="1400" dirty="0" smtClean="0">
                    <a:latin typeface="Arial"/>
                    <a:cs typeface="Arial"/>
                  </a:rPr>
                  <a:t>11</a:t>
                </a:r>
                <a:endParaRPr lang="en-US" sz="1400" dirty="0">
                  <a:latin typeface="Arial"/>
                  <a:cs typeface="Arial"/>
                </a:endParaRPr>
              </a:p>
            </p:txBody>
          </p:sp>
          <p:sp>
            <p:nvSpPr>
              <p:cNvPr id="29" name="TextBox 28"/>
              <p:cNvSpPr txBox="1"/>
              <p:nvPr/>
            </p:nvSpPr>
            <p:spPr>
              <a:xfrm>
                <a:off x="7924945" y="4653728"/>
                <a:ext cx="300556" cy="215444"/>
              </a:xfrm>
              <a:prstGeom prst="rect">
                <a:avLst/>
              </a:prstGeom>
              <a:noFill/>
            </p:spPr>
            <p:txBody>
              <a:bodyPr wrap="square" lIns="0" tIns="0" rIns="0" bIns="0" rtlCol="0">
                <a:spAutoFit/>
              </a:bodyPr>
              <a:lstStyle/>
              <a:p>
                <a:pPr algn="ctr"/>
                <a:r>
                  <a:rPr lang="en-US" sz="1400" dirty="0" smtClean="0">
                    <a:latin typeface="Arial"/>
                    <a:cs typeface="Arial"/>
                  </a:rPr>
                  <a:t>12</a:t>
                </a:r>
                <a:endParaRPr lang="en-US" sz="1400" dirty="0">
                  <a:latin typeface="Arial"/>
                  <a:cs typeface="Arial"/>
                </a:endParaRPr>
              </a:p>
            </p:txBody>
          </p:sp>
          <p:sp>
            <p:nvSpPr>
              <p:cNvPr id="30" name="TextBox 29"/>
              <p:cNvSpPr txBox="1"/>
              <p:nvPr/>
            </p:nvSpPr>
            <p:spPr>
              <a:xfrm>
                <a:off x="8234536" y="4653728"/>
                <a:ext cx="300556" cy="215444"/>
              </a:xfrm>
              <a:prstGeom prst="rect">
                <a:avLst/>
              </a:prstGeom>
              <a:noFill/>
            </p:spPr>
            <p:txBody>
              <a:bodyPr wrap="square" lIns="0" tIns="0" rIns="0" bIns="0" rtlCol="0">
                <a:spAutoFit/>
              </a:bodyPr>
              <a:lstStyle/>
              <a:p>
                <a:pPr algn="ctr"/>
                <a:r>
                  <a:rPr lang="en-US" sz="1400" dirty="0" smtClean="0">
                    <a:latin typeface="Arial"/>
                    <a:cs typeface="Arial"/>
                  </a:rPr>
                  <a:t>13</a:t>
                </a:r>
                <a:endParaRPr lang="en-US" sz="1400" dirty="0">
                  <a:latin typeface="Arial"/>
                  <a:cs typeface="Arial"/>
                </a:endParaRPr>
              </a:p>
            </p:txBody>
          </p:sp>
          <p:sp>
            <p:nvSpPr>
              <p:cNvPr id="31" name="TextBox 30"/>
              <p:cNvSpPr txBox="1"/>
              <p:nvPr/>
            </p:nvSpPr>
            <p:spPr>
              <a:xfrm>
                <a:off x="8541588" y="4653728"/>
                <a:ext cx="300556" cy="215444"/>
              </a:xfrm>
              <a:prstGeom prst="rect">
                <a:avLst/>
              </a:prstGeom>
              <a:noFill/>
            </p:spPr>
            <p:txBody>
              <a:bodyPr wrap="square" lIns="0" tIns="0" rIns="0" bIns="0" rtlCol="0">
                <a:spAutoFit/>
              </a:bodyPr>
              <a:lstStyle/>
              <a:p>
                <a:pPr algn="ctr"/>
                <a:r>
                  <a:rPr lang="en-US" sz="1400" dirty="0" smtClean="0">
                    <a:latin typeface="Arial"/>
                    <a:cs typeface="Arial"/>
                  </a:rPr>
                  <a:t>14</a:t>
                </a:r>
                <a:endParaRPr lang="en-US" sz="1400" dirty="0">
                  <a:latin typeface="Arial"/>
                  <a:cs typeface="Arial"/>
                </a:endParaRPr>
              </a:p>
            </p:txBody>
          </p:sp>
          <p:sp>
            <p:nvSpPr>
              <p:cNvPr id="32" name="TextBox 31"/>
              <p:cNvSpPr txBox="1"/>
              <p:nvPr/>
            </p:nvSpPr>
            <p:spPr>
              <a:xfrm>
                <a:off x="4585321" y="4476179"/>
                <a:ext cx="452956" cy="215444"/>
              </a:xfrm>
              <a:prstGeom prst="rect">
                <a:avLst/>
              </a:prstGeom>
              <a:noFill/>
            </p:spPr>
            <p:txBody>
              <a:bodyPr wrap="square" lIns="0" tIns="0" rIns="0" bIns="0" rtlCol="0">
                <a:spAutoFit/>
              </a:bodyPr>
              <a:lstStyle/>
              <a:p>
                <a:pPr algn="r"/>
                <a:r>
                  <a:rPr lang="en-US" sz="1400" dirty="0" smtClean="0">
                    <a:latin typeface="Arial"/>
                    <a:cs typeface="Arial"/>
                  </a:rPr>
                  <a:t>960</a:t>
                </a:r>
                <a:endParaRPr lang="en-US" sz="1400" dirty="0">
                  <a:latin typeface="Arial"/>
                  <a:cs typeface="Arial"/>
                </a:endParaRPr>
              </a:p>
            </p:txBody>
          </p:sp>
          <p:sp>
            <p:nvSpPr>
              <p:cNvPr id="33" name="TextBox 32"/>
              <p:cNvSpPr txBox="1"/>
              <p:nvPr/>
            </p:nvSpPr>
            <p:spPr>
              <a:xfrm>
                <a:off x="4585211" y="4010249"/>
                <a:ext cx="452956" cy="215444"/>
              </a:xfrm>
              <a:prstGeom prst="rect">
                <a:avLst/>
              </a:prstGeom>
              <a:noFill/>
            </p:spPr>
            <p:txBody>
              <a:bodyPr wrap="square" lIns="0" tIns="0" rIns="0" bIns="0" rtlCol="0">
                <a:spAutoFit/>
              </a:bodyPr>
              <a:lstStyle/>
              <a:p>
                <a:pPr algn="r"/>
                <a:r>
                  <a:rPr lang="en-US" sz="1400" dirty="0" smtClean="0">
                    <a:latin typeface="Arial"/>
                    <a:cs typeface="Arial"/>
                  </a:rPr>
                  <a:t>970</a:t>
                </a:r>
                <a:endParaRPr lang="en-US" sz="1400" dirty="0">
                  <a:latin typeface="Arial"/>
                  <a:cs typeface="Arial"/>
                </a:endParaRPr>
              </a:p>
            </p:txBody>
          </p:sp>
          <p:sp>
            <p:nvSpPr>
              <p:cNvPr id="34" name="TextBox 33"/>
              <p:cNvSpPr txBox="1"/>
              <p:nvPr/>
            </p:nvSpPr>
            <p:spPr>
              <a:xfrm>
                <a:off x="4585321" y="3540022"/>
                <a:ext cx="452956" cy="215444"/>
              </a:xfrm>
              <a:prstGeom prst="rect">
                <a:avLst/>
              </a:prstGeom>
              <a:noFill/>
            </p:spPr>
            <p:txBody>
              <a:bodyPr wrap="square" lIns="0" tIns="0" rIns="0" bIns="0" rtlCol="0">
                <a:spAutoFit/>
              </a:bodyPr>
              <a:lstStyle/>
              <a:p>
                <a:pPr algn="r"/>
                <a:r>
                  <a:rPr lang="en-US" sz="1400" dirty="0" smtClean="0">
                    <a:latin typeface="Arial"/>
                    <a:cs typeface="Arial"/>
                  </a:rPr>
                  <a:t>980</a:t>
                </a:r>
                <a:endParaRPr lang="en-US" sz="1400" dirty="0">
                  <a:latin typeface="Arial"/>
                  <a:cs typeface="Arial"/>
                </a:endParaRPr>
              </a:p>
            </p:txBody>
          </p:sp>
          <p:sp>
            <p:nvSpPr>
              <p:cNvPr id="35" name="TextBox 34"/>
              <p:cNvSpPr txBox="1"/>
              <p:nvPr/>
            </p:nvSpPr>
            <p:spPr>
              <a:xfrm>
                <a:off x="4585211" y="3073336"/>
                <a:ext cx="452956" cy="215444"/>
              </a:xfrm>
              <a:prstGeom prst="rect">
                <a:avLst/>
              </a:prstGeom>
              <a:noFill/>
            </p:spPr>
            <p:txBody>
              <a:bodyPr wrap="square" lIns="0" tIns="0" rIns="0" bIns="0" rtlCol="0">
                <a:spAutoFit/>
              </a:bodyPr>
              <a:lstStyle/>
              <a:p>
                <a:pPr algn="r"/>
                <a:r>
                  <a:rPr lang="en-US" sz="1400" dirty="0" smtClean="0">
                    <a:latin typeface="Arial"/>
                    <a:cs typeface="Arial"/>
                  </a:rPr>
                  <a:t>990</a:t>
                </a:r>
                <a:endParaRPr lang="en-US" sz="1400" dirty="0">
                  <a:latin typeface="Arial"/>
                  <a:cs typeface="Arial"/>
                </a:endParaRPr>
              </a:p>
            </p:txBody>
          </p:sp>
          <p:sp>
            <p:nvSpPr>
              <p:cNvPr id="36" name="TextBox 35"/>
              <p:cNvSpPr txBox="1"/>
              <p:nvPr/>
            </p:nvSpPr>
            <p:spPr>
              <a:xfrm>
                <a:off x="4585211" y="2609825"/>
                <a:ext cx="452956" cy="215444"/>
              </a:xfrm>
              <a:prstGeom prst="rect">
                <a:avLst/>
              </a:prstGeom>
              <a:noFill/>
            </p:spPr>
            <p:txBody>
              <a:bodyPr wrap="square" lIns="0" tIns="0" rIns="0" bIns="0" rtlCol="0">
                <a:spAutoFit/>
              </a:bodyPr>
              <a:lstStyle/>
              <a:p>
                <a:pPr algn="r"/>
                <a:r>
                  <a:rPr lang="en-US" sz="1400" dirty="0" smtClean="0">
                    <a:latin typeface="Arial"/>
                    <a:cs typeface="Arial"/>
                  </a:rPr>
                  <a:t>1000</a:t>
                </a:r>
                <a:endParaRPr lang="en-US" sz="1400" dirty="0">
                  <a:latin typeface="Arial"/>
                  <a:cs typeface="Arial"/>
                </a:endParaRPr>
              </a:p>
            </p:txBody>
          </p:sp>
          <p:sp>
            <p:nvSpPr>
              <p:cNvPr id="37" name="TextBox 36"/>
              <p:cNvSpPr txBox="1"/>
              <p:nvPr/>
            </p:nvSpPr>
            <p:spPr>
              <a:xfrm>
                <a:off x="4585211" y="2139821"/>
                <a:ext cx="452956" cy="215444"/>
              </a:xfrm>
              <a:prstGeom prst="rect">
                <a:avLst/>
              </a:prstGeom>
              <a:noFill/>
            </p:spPr>
            <p:txBody>
              <a:bodyPr wrap="square" lIns="0" tIns="0" rIns="0" bIns="0" rtlCol="0">
                <a:spAutoFit/>
              </a:bodyPr>
              <a:lstStyle/>
              <a:p>
                <a:pPr algn="r"/>
                <a:r>
                  <a:rPr lang="en-US" sz="1400" dirty="0" smtClean="0">
                    <a:latin typeface="Arial"/>
                    <a:cs typeface="Arial"/>
                  </a:rPr>
                  <a:t>1010</a:t>
                </a:r>
                <a:endParaRPr lang="en-US" sz="1400" dirty="0">
                  <a:latin typeface="Arial"/>
                  <a:cs typeface="Arial"/>
                </a:endParaRPr>
              </a:p>
            </p:txBody>
          </p:sp>
          <p:pic>
            <p:nvPicPr>
              <p:cNvPr id="6" name="Picture 5" descr="AC12_slp_trace_ERA5_3_hourly_prospectus.png"/>
              <p:cNvPicPr>
                <a:picLocks noChangeAspect="1"/>
              </p:cNvPicPr>
              <p:nvPr/>
            </p:nvPicPr>
            <p:blipFill rotWithShape="1">
              <a:blip r:embed="rId4">
                <a:extLst>
                  <a:ext uri="{28A0092B-C50C-407E-A947-70E740481C1C}">
                    <a14:useLocalDpi xmlns:a14="http://schemas.microsoft.com/office/drawing/2010/main" val="0"/>
                  </a:ext>
                </a:extLst>
              </a:blip>
              <a:srcRect l="13580" t="7944" r="1428" b="13247"/>
              <a:stretch/>
            </p:blipFill>
            <p:spPr>
              <a:xfrm>
                <a:off x="5047288" y="1911091"/>
                <a:ext cx="4062099" cy="2780637"/>
              </a:xfrm>
              <a:prstGeom prst="rect">
                <a:avLst/>
              </a:prstGeom>
            </p:spPr>
          </p:pic>
          <p:sp>
            <p:nvSpPr>
              <p:cNvPr id="42" name="TextBox 41"/>
              <p:cNvSpPr txBox="1"/>
              <p:nvPr/>
            </p:nvSpPr>
            <p:spPr>
              <a:xfrm>
                <a:off x="8847054" y="4653728"/>
                <a:ext cx="300556" cy="215444"/>
              </a:xfrm>
              <a:prstGeom prst="rect">
                <a:avLst/>
              </a:prstGeom>
              <a:noFill/>
            </p:spPr>
            <p:txBody>
              <a:bodyPr wrap="square" lIns="0" tIns="0" rIns="0" bIns="0" rtlCol="0">
                <a:spAutoFit/>
              </a:bodyPr>
              <a:lstStyle/>
              <a:p>
                <a:pPr algn="ctr"/>
                <a:r>
                  <a:rPr lang="en-US" sz="1400" dirty="0" smtClean="0">
                    <a:latin typeface="Arial"/>
                    <a:cs typeface="Arial"/>
                  </a:rPr>
                  <a:t>15</a:t>
                </a:r>
                <a:endParaRPr lang="en-US" sz="1400" dirty="0">
                  <a:latin typeface="Arial"/>
                  <a:cs typeface="Arial"/>
                </a:endParaRPr>
              </a:p>
            </p:txBody>
          </p:sp>
        </p:grpSp>
      </p:grpSp>
      <p:sp>
        <p:nvSpPr>
          <p:cNvPr id="4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08198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1674"/>
            <a:ext cx="8433053" cy="5042829"/>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Strong </a:t>
            </a:r>
            <a:r>
              <a:rPr lang="en-US" sz="2400" dirty="0">
                <a:solidFill>
                  <a:srgbClr val="000000"/>
                </a:solidFill>
                <a:latin typeface="Arial" panose="020B0604020202020204" pitchFamily="34" charset="0"/>
                <a:cs typeface="Arial" panose="020B0604020202020204" pitchFamily="34" charset="0"/>
              </a:rPr>
              <a:t>surface winds associated with AC12 helped to break up </a:t>
            </a:r>
            <a:r>
              <a:rPr lang="en-US" sz="2400" dirty="0" smtClean="0">
                <a:solidFill>
                  <a:srgbClr val="000000"/>
                </a:solidFill>
                <a:latin typeface="Arial" panose="020B0604020202020204" pitchFamily="34" charset="0"/>
                <a:cs typeface="Arial" panose="020B0604020202020204" pitchFamily="34" charset="0"/>
              </a:rPr>
              <a:t>thin </a:t>
            </a:r>
            <a:r>
              <a:rPr lang="en-US" sz="2400" dirty="0">
                <a:solidFill>
                  <a:srgbClr val="000000"/>
                </a:solidFill>
                <a:latin typeface="Arial" panose="020B0604020202020204" pitchFamily="34" charset="0"/>
                <a:cs typeface="Arial" panose="020B0604020202020204" pitchFamily="34" charset="0"/>
              </a:rPr>
              <a:t>sea ice (e.g., Parkinson and </a:t>
            </a:r>
            <a:r>
              <a:rPr lang="en-US" sz="2400" dirty="0" err="1">
                <a:solidFill>
                  <a:srgbClr val="000000"/>
                </a:solidFill>
                <a:latin typeface="Arial" panose="020B0604020202020204" pitchFamily="34" charset="0"/>
                <a:cs typeface="Arial" panose="020B0604020202020204" pitchFamily="34" charset="0"/>
              </a:rPr>
              <a:t>Comiso</a:t>
            </a:r>
            <a:r>
              <a:rPr lang="en-US" sz="2400" dirty="0">
                <a:solidFill>
                  <a:srgbClr val="000000"/>
                </a:solidFill>
                <a:latin typeface="Arial" panose="020B0604020202020204" pitchFamily="34" charset="0"/>
                <a:cs typeface="Arial" panose="020B0604020202020204" pitchFamily="34" charset="0"/>
              </a:rPr>
              <a:t> 2013)</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According to Zhang et al. (2013), sea-ice volume decreased twice as fast as normal during AC12 due to melting of the bottom and perimeter of ice floes</a:t>
            </a: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9063706"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6891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ra5_pv_cross_cfd_67.8N99E_67.8N135E_20120803_2100.png"/>
          <p:cNvPicPr>
            <a:picLocks noChangeAspect="1"/>
          </p:cNvPicPr>
          <p:nvPr/>
        </p:nvPicPr>
        <p:blipFill rotWithShape="1">
          <a:blip r:embed="rId3">
            <a:extLst>
              <a:ext uri="{28A0092B-C50C-407E-A947-70E740481C1C}">
                <a14:useLocalDpi xmlns:a14="http://schemas.microsoft.com/office/drawing/2010/main" val="0"/>
              </a:ext>
            </a:extLst>
          </a:blip>
          <a:srcRect t="2436" b="6762"/>
          <a:stretch/>
        </p:blipFill>
        <p:spPr>
          <a:xfrm>
            <a:off x="620857" y="810756"/>
            <a:ext cx="4953581" cy="4828032"/>
          </a:xfrm>
          <a:prstGeom prst="rect">
            <a:avLst/>
          </a:prstGeom>
        </p:spPr>
      </p:pic>
      <p:pic>
        <p:nvPicPr>
          <p:cNvPr id="12" name="Picture 11" descr="SLP_crossline_67.8N99E_67.8N135E_20120803_2100.png"/>
          <p:cNvPicPr>
            <a:picLocks noChangeAspect="1"/>
          </p:cNvPicPr>
          <p:nvPr/>
        </p:nvPicPr>
        <p:blipFill rotWithShape="1">
          <a:blip r:embed="rId4">
            <a:extLst>
              <a:ext uri="{28A0092B-C50C-407E-A947-70E740481C1C}">
                <a14:useLocalDpi xmlns:a14="http://schemas.microsoft.com/office/drawing/2010/main" val="0"/>
              </a:ext>
            </a:extLst>
          </a:blip>
          <a:srcRect t="1852"/>
          <a:stretch/>
        </p:blipFill>
        <p:spPr>
          <a:xfrm>
            <a:off x="5608551" y="935046"/>
            <a:ext cx="3494259" cy="3080651"/>
          </a:xfrm>
          <a:prstGeom prst="rect">
            <a:avLst/>
          </a:prstGeom>
          <a:ln w="9525">
            <a:solidFill>
              <a:schemeClr val="tx1"/>
            </a:solidFill>
          </a:ln>
        </p:spPr>
      </p:pic>
      <p:grpSp>
        <p:nvGrpSpPr>
          <p:cNvPr id="5" name="Group 4"/>
          <p:cNvGrpSpPr/>
          <p:nvPr/>
        </p:nvGrpSpPr>
        <p:grpSpPr>
          <a:xfrm>
            <a:off x="5665579" y="4798583"/>
            <a:ext cx="3364260" cy="296413"/>
            <a:chOff x="5665579" y="4681583"/>
            <a:chExt cx="3364260" cy="296413"/>
          </a:xfrm>
        </p:grpSpPr>
        <p:pic>
          <p:nvPicPr>
            <p:cNvPr id="69" name="Picture 68" descr="250_jet_mslp_pac_polar20131109_1200.png"/>
            <p:cNvPicPr>
              <a:picLocks/>
            </p:cNvPicPr>
            <p:nvPr/>
          </p:nvPicPr>
          <p:blipFill rotWithShape="1">
            <a:blip r:embed="rId5">
              <a:extLst>
                <a:ext uri="{28A0092B-C50C-407E-A947-70E740481C1C}">
                  <a14:useLocalDpi xmlns:a14="http://schemas.microsoft.com/office/drawing/2010/main" val="0"/>
                </a:ext>
              </a:extLst>
            </a:blip>
            <a:srcRect l="4113" t="94735" r="59367" b="2317"/>
            <a:stretch/>
          </p:blipFill>
          <p:spPr>
            <a:xfrm>
              <a:off x="5665579" y="4681583"/>
              <a:ext cx="3364260" cy="164592"/>
            </a:xfrm>
            <a:prstGeom prst="rect">
              <a:avLst/>
            </a:prstGeom>
          </p:spPr>
        </p:pic>
        <p:sp>
          <p:nvSpPr>
            <p:cNvPr id="70" name="TextBox 69"/>
            <p:cNvSpPr txBox="1"/>
            <p:nvPr/>
          </p:nvSpPr>
          <p:spPr>
            <a:xfrm>
              <a:off x="5962475" y="4832205"/>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1000" dirty="0">
                <a:latin typeface="Arial"/>
                <a:cs typeface="Arial"/>
              </a:endParaRPr>
            </a:p>
          </p:txBody>
        </p:sp>
        <p:sp>
          <p:nvSpPr>
            <p:cNvPr id="71" name="TextBox 70"/>
            <p:cNvSpPr txBox="1"/>
            <p:nvPr/>
          </p:nvSpPr>
          <p:spPr>
            <a:xfrm>
              <a:off x="6365458" y="4834105"/>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1000" dirty="0">
                <a:latin typeface="Arial"/>
                <a:cs typeface="Arial"/>
              </a:endParaRPr>
            </a:p>
          </p:txBody>
        </p:sp>
        <p:sp>
          <p:nvSpPr>
            <p:cNvPr id="72" name="TextBox 71"/>
            <p:cNvSpPr txBox="1"/>
            <p:nvPr/>
          </p:nvSpPr>
          <p:spPr>
            <a:xfrm>
              <a:off x="6776801" y="4839497"/>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73" name="TextBox 72"/>
            <p:cNvSpPr txBox="1"/>
            <p:nvPr/>
          </p:nvSpPr>
          <p:spPr>
            <a:xfrm>
              <a:off x="7182954" y="4830066"/>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1000" dirty="0">
                <a:latin typeface="Arial"/>
                <a:cs typeface="Arial"/>
              </a:endParaRPr>
            </a:p>
          </p:txBody>
        </p:sp>
        <p:sp>
          <p:nvSpPr>
            <p:cNvPr id="74" name="TextBox 73"/>
            <p:cNvSpPr txBox="1"/>
            <p:nvPr/>
          </p:nvSpPr>
          <p:spPr>
            <a:xfrm>
              <a:off x="7598028" y="4830066"/>
              <a:ext cx="300556" cy="138499"/>
            </a:xfrm>
            <a:prstGeom prst="rect">
              <a:avLst/>
            </a:prstGeom>
            <a:noFill/>
          </p:spPr>
          <p:txBody>
            <a:bodyPr wrap="square" lIns="0" tIns="0" rIns="0" bIns="0" rtlCol="0">
              <a:spAutoFit/>
            </a:bodyPr>
            <a:lstStyle/>
            <a:p>
              <a:pPr algn="ctr"/>
              <a:r>
                <a:rPr lang="en-US" sz="900" dirty="0" smtClean="0">
                  <a:latin typeface="Arial"/>
                  <a:cs typeface="Arial"/>
                </a:rPr>
                <a:t>45</a:t>
              </a:r>
              <a:endParaRPr lang="en-US" sz="1000" dirty="0">
                <a:latin typeface="Arial"/>
                <a:cs typeface="Arial"/>
              </a:endParaRPr>
            </a:p>
          </p:txBody>
        </p:sp>
        <p:sp>
          <p:nvSpPr>
            <p:cNvPr id="75" name="TextBox 74"/>
            <p:cNvSpPr txBox="1"/>
            <p:nvPr/>
          </p:nvSpPr>
          <p:spPr>
            <a:xfrm>
              <a:off x="8002962" y="4829691"/>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1000" dirty="0">
                <a:latin typeface="Arial"/>
                <a:cs typeface="Arial"/>
              </a:endParaRPr>
            </a:p>
          </p:txBody>
        </p:sp>
        <p:sp>
          <p:nvSpPr>
            <p:cNvPr id="76" name="TextBox 75"/>
            <p:cNvSpPr txBox="1"/>
            <p:nvPr/>
          </p:nvSpPr>
          <p:spPr>
            <a:xfrm>
              <a:off x="8411765" y="4823351"/>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5</a:t>
              </a:r>
              <a:endParaRPr lang="en-US" sz="1000" dirty="0">
                <a:latin typeface="Arial"/>
                <a:cs typeface="Arial"/>
              </a:endParaRPr>
            </a:p>
          </p:txBody>
        </p:sp>
      </p:grpSp>
      <p:grpSp>
        <p:nvGrpSpPr>
          <p:cNvPr id="4" name="Group 3"/>
          <p:cNvGrpSpPr/>
          <p:nvPr/>
        </p:nvGrpSpPr>
        <p:grpSpPr>
          <a:xfrm>
            <a:off x="5680521" y="4275228"/>
            <a:ext cx="3300227" cy="290974"/>
            <a:chOff x="5680521" y="4158228"/>
            <a:chExt cx="3300227" cy="290974"/>
          </a:xfrm>
        </p:grpSpPr>
        <p:sp>
          <p:nvSpPr>
            <p:cNvPr id="81" name="TextBox 80"/>
            <p:cNvSpPr txBox="1"/>
            <p:nvPr/>
          </p:nvSpPr>
          <p:spPr>
            <a:xfrm>
              <a:off x="5912530" y="43052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1000" dirty="0">
                <a:latin typeface="Arial"/>
                <a:cs typeface="Arial"/>
              </a:endParaRPr>
            </a:p>
          </p:txBody>
        </p:sp>
        <p:sp>
          <p:nvSpPr>
            <p:cNvPr id="82" name="TextBox 81"/>
            <p:cNvSpPr txBox="1"/>
            <p:nvPr/>
          </p:nvSpPr>
          <p:spPr>
            <a:xfrm>
              <a:off x="6277301" y="4308603"/>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1000" dirty="0">
                <a:latin typeface="Arial"/>
                <a:cs typeface="Arial"/>
              </a:endParaRPr>
            </a:p>
          </p:txBody>
        </p:sp>
        <p:sp>
          <p:nvSpPr>
            <p:cNvPr id="83" name="TextBox 82"/>
            <p:cNvSpPr txBox="1"/>
            <p:nvPr/>
          </p:nvSpPr>
          <p:spPr>
            <a:xfrm>
              <a:off x="6633075" y="4308603"/>
              <a:ext cx="300556" cy="138499"/>
            </a:xfrm>
            <a:prstGeom prst="rect">
              <a:avLst/>
            </a:prstGeom>
            <a:noFill/>
          </p:spPr>
          <p:txBody>
            <a:bodyPr wrap="square" lIns="0" tIns="0" rIns="0" bIns="0" rtlCol="0">
              <a:spAutoFit/>
            </a:bodyPr>
            <a:lstStyle/>
            <a:p>
              <a:pPr algn="ctr"/>
              <a:r>
                <a:rPr lang="en-US" sz="900" dirty="0" smtClean="0">
                  <a:latin typeface="Arial"/>
                  <a:cs typeface="Arial"/>
                </a:rPr>
                <a:t>50</a:t>
              </a:r>
              <a:endParaRPr lang="en-US" sz="1000" dirty="0">
                <a:latin typeface="Arial"/>
                <a:cs typeface="Arial"/>
              </a:endParaRPr>
            </a:p>
          </p:txBody>
        </p:sp>
        <p:sp>
          <p:nvSpPr>
            <p:cNvPr id="84" name="TextBox 83"/>
            <p:cNvSpPr txBox="1"/>
            <p:nvPr/>
          </p:nvSpPr>
          <p:spPr>
            <a:xfrm>
              <a:off x="7003469" y="4310703"/>
              <a:ext cx="300556" cy="138499"/>
            </a:xfrm>
            <a:prstGeom prst="rect">
              <a:avLst/>
            </a:prstGeom>
            <a:noFill/>
          </p:spPr>
          <p:txBody>
            <a:bodyPr wrap="square" lIns="0" tIns="0" rIns="0" bIns="0" rtlCol="0">
              <a:spAutoFit/>
            </a:bodyPr>
            <a:lstStyle/>
            <a:p>
              <a:pPr algn="ctr"/>
              <a:r>
                <a:rPr lang="en-US" sz="900" dirty="0" smtClean="0">
                  <a:latin typeface="Arial"/>
                  <a:cs typeface="Arial"/>
                </a:rPr>
                <a:t>60</a:t>
              </a:r>
              <a:endParaRPr lang="en-US" sz="1000" dirty="0">
                <a:latin typeface="Arial"/>
                <a:cs typeface="Arial"/>
              </a:endParaRPr>
            </a:p>
          </p:txBody>
        </p:sp>
        <p:sp>
          <p:nvSpPr>
            <p:cNvPr id="85" name="TextBox 84"/>
            <p:cNvSpPr txBox="1"/>
            <p:nvPr/>
          </p:nvSpPr>
          <p:spPr>
            <a:xfrm>
              <a:off x="7362215" y="4308603"/>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1000" dirty="0">
                <a:latin typeface="Arial"/>
                <a:cs typeface="Arial"/>
              </a:endParaRPr>
            </a:p>
          </p:txBody>
        </p:sp>
        <p:sp>
          <p:nvSpPr>
            <p:cNvPr id="86" name="TextBox 85"/>
            <p:cNvSpPr txBox="1"/>
            <p:nvPr/>
          </p:nvSpPr>
          <p:spPr>
            <a:xfrm>
              <a:off x="7726901" y="4308603"/>
              <a:ext cx="300556" cy="138499"/>
            </a:xfrm>
            <a:prstGeom prst="rect">
              <a:avLst/>
            </a:prstGeom>
            <a:noFill/>
          </p:spPr>
          <p:txBody>
            <a:bodyPr wrap="square" lIns="0" tIns="0" rIns="0" bIns="0" rtlCol="0">
              <a:spAutoFit/>
            </a:bodyPr>
            <a:lstStyle/>
            <a:p>
              <a:pPr algn="ctr"/>
              <a:r>
                <a:rPr lang="en-US" sz="900" dirty="0">
                  <a:latin typeface="Arial"/>
                  <a:cs typeface="Arial"/>
                </a:rPr>
                <a:t>8</a:t>
              </a:r>
              <a:r>
                <a:rPr lang="en-US" sz="900" dirty="0" smtClean="0">
                  <a:latin typeface="Arial"/>
                  <a:cs typeface="Arial"/>
                </a:rPr>
                <a:t>0</a:t>
              </a:r>
              <a:endParaRPr lang="en-US" sz="1000" dirty="0">
                <a:latin typeface="Arial"/>
                <a:cs typeface="Arial"/>
              </a:endParaRPr>
            </a:p>
          </p:txBody>
        </p:sp>
        <p:pic>
          <p:nvPicPr>
            <p:cNvPr id="87" name="Picture 86"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680521" y="4158228"/>
              <a:ext cx="3300227" cy="168350"/>
            </a:xfrm>
            <a:prstGeom prst="rect">
              <a:avLst/>
            </a:prstGeom>
          </p:spPr>
        </p:pic>
        <p:sp>
          <p:nvSpPr>
            <p:cNvPr id="89" name="TextBox 88"/>
            <p:cNvSpPr txBox="1"/>
            <p:nvPr/>
          </p:nvSpPr>
          <p:spPr>
            <a:xfrm>
              <a:off x="8450257" y="4310703"/>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1000" dirty="0">
                <a:latin typeface="Arial"/>
                <a:cs typeface="Arial"/>
              </a:endParaRPr>
            </a:p>
          </p:txBody>
        </p:sp>
        <p:sp>
          <p:nvSpPr>
            <p:cNvPr id="90" name="TextBox 89"/>
            <p:cNvSpPr txBox="1"/>
            <p:nvPr/>
          </p:nvSpPr>
          <p:spPr>
            <a:xfrm>
              <a:off x="8089804" y="4308603"/>
              <a:ext cx="300556" cy="138499"/>
            </a:xfrm>
            <a:prstGeom prst="rect">
              <a:avLst/>
            </a:prstGeom>
            <a:noFill/>
          </p:spPr>
          <p:txBody>
            <a:bodyPr wrap="square" lIns="0" tIns="0" rIns="0" bIns="0" rtlCol="0">
              <a:spAutoFit/>
            </a:bodyPr>
            <a:lstStyle/>
            <a:p>
              <a:pPr algn="ctr"/>
              <a:r>
                <a:rPr lang="en-US" sz="900" dirty="0" smtClean="0">
                  <a:latin typeface="Arial"/>
                  <a:cs typeface="Arial"/>
                </a:rPr>
                <a:t>90</a:t>
              </a:r>
              <a:endParaRPr lang="en-US" sz="1000" dirty="0">
                <a:latin typeface="Arial"/>
                <a:cs typeface="Arial"/>
              </a:endParaRPr>
            </a:p>
          </p:txBody>
        </p:sp>
      </p:grpSp>
      <p:grpSp>
        <p:nvGrpSpPr>
          <p:cNvPr id="92" name="Group 91"/>
          <p:cNvGrpSpPr/>
          <p:nvPr/>
        </p:nvGrpSpPr>
        <p:grpSpPr>
          <a:xfrm>
            <a:off x="-34772" y="1207805"/>
            <a:ext cx="525424" cy="4471416"/>
            <a:chOff x="-119437" y="833585"/>
            <a:chExt cx="525424" cy="4471416"/>
          </a:xfrm>
        </p:grpSpPr>
        <p:pic>
          <p:nvPicPr>
            <p:cNvPr id="93" name="Picture 92" descr="erai_pv_cross_cfd_65N165E_85N165E_20120804_0600.png"/>
            <p:cNvPicPr>
              <a:picLocks/>
            </p:cNvPicPr>
            <p:nvPr/>
          </p:nvPicPr>
          <p:blipFill rotWithShape="1">
            <a:blip r:embed="rId7">
              <a:extLst>
                <a:ext uri="{28A0092B-C50C-407E-A947-70E740481C1C}">
                  <a14:useLocalDpi xmlns:a14="http://schemas.microsoft.com/office/drawing/2010/main" val="0"/>
                </a:ext>
              </a:extLst>
            </a:blip>
            <a:srcRect l="24447" t="94987" r="16827" b="2556"/>
            <a:stretch/>
          </p:blipFill>
          <p:spPr>
            <a:xfrm rot="16200000">
              <a:off x="-1910598" y="2988416"/>
              <a:ext cx="4471416" cy="161754"/>
            </a:xfrm>
            <a:prstGeom prst="rect">
              <a:avLst/>
            </a:prstGeom>
          </p:spPr>
        </p:pic>
        <p:sp>
          <p:nvSpPr>
            <p:cNvPr id="94" name="TextBox 93"/>
            <p:cNvSpPr txBox="1"/>
            <p:nvPr/>
          </p:nvSpPr>
          <p:spPr>
            <a:xfrm>
              <a:off x="-119437" y="4019729"/>
              <a:ext cx="300556" cy="138499"/>
            </a:xfrm>
            <a:prstGeom prst="rect">
              <a:avLst/>
            </a:prstGeom>
            <a:noFill/>
          </p:spPr>
          <p:txBody>
            <a:bodyPr wrap="square" lIns="0" tIns="0" rIns="0" bIns="0" rtlCol="0">
              <a:spAutoFit/>
            </a:bodyPr>
            <a:lstStyle/>
            <a:p>
              <a:pPr algn="r"/>
              <a:r>
                <a:rPr lang="en-US" sz="900" dirty="0" smtClean="0">
                  <a:latin typeface="Arial"/>
                  <a:cs typeface="Arial"/>
                </a:rPr>
                <a:t>1.5</a:t>
              </a:r>
              <a:endParaRPr lang="en-US" sz="1000" dirty="0">
                <a:latin typeface="Arial"/>
                <a:cs typeface="Arial"/>
              </a:endParaRPr>
            </a:p>
          </p:txBody>
        </p:sp>
        <p:sp>
          <p:nvSpPr>
            <p:cNvPr id="95" name="TextBox 94"/>
            <p:cNvSpPr txBox="1"/>
            <p:nvPr/>
          </p:nvSpPr>
          <p:spPr>
            <a:xfrm>
              <a:off x="-115005" y="3610405"/>
              <a:ext cx="300556" cy="138499"/>
            </a:xfrm>
            <a:prstGeom prst="rect">
              <a:avLst/>
            </a:prstGeom>
            <a:noFill/>
          </p:spPr>
          <p:txBody>
            <a:bodyPr wrap="square" lIns="0" tIns="0" rIns="0" bIns="0" rtlCol="0">
              <a:spAutoFit/>
            </a:bodyPr>
            <a:lstStyle/>
            <a:p>
              <a:pPr algn="r"/>
              <a:r>
                <a:rPr lang="en-US" sz="900" dirty="0" smtClean="0">
                  <a:latin typeface="Arial"/>
                  <a:cs typeface="Arial"/>
                </a:rPr>
                <a:t>2</a:t>
              </a:r>
              <a:endParaRPr lang="en-US" sz="1000" dirty="0">
                <a:latin typeface="Arial"/>
                <a:cs typeface="Arial"/>
              </a:endParaRPr>
            </a:p>
          </p:txBody>
        </p:sp>
        <p:sp>
          <p:nvSpPr>
            <p:cNvPr id="96" name="TextBox 95"/>
            <p:cNvSpPr txBox="1"/>
            <p:nvPr/>
          </p:nvSpPr>
          <p:spPr>
            <a:xfrm>
              <a:off x="-119437" y="3209469"/>
              <a:ext cx="300556" cy="138499"/>
            </a:xfrm>
            <a:prstGeom prst="rect">
              <a:avLst/>
            </a:prstGeom>
            <a:noFill/>
          </p:spPr>
          <p:txBody>
            <a:bodyPr wrap="square" lIns="0" tIns="0" rIns="0" bIns="0" rtlCol="0">
              <a:spAutoFit/>
            </a:bodyPr>
            <a:lstStyle/>
            <a:p>
              <a:pPr algn="r"/>
              <a:r>
                <a:rPr lang="en-US" sz="900" dirty="0" smtClean="0">
                  <a:latin typeface="Arial"/>
                  <a:cs typeface="Arial"/>
                </a:rPr>
                <a:t>3</a:t>
              </a:r>
              <a:endParaRPr lang="en-US" sz="1000" dirty="0">
                <a:latin typeface="Arial"/>
                <a:cs typeface="Arial"/>
              </a:endParaRPr>
            </a:p>
          </p:txBody>
        </p:sp>
        <p:sp>
          <p:nvSpPr>
            <p:cNvPr id="97" name="TextBox 96"/>
            <p:cNvSpPr txBox="1"/>
            <p:nvPr/>
          </p:nvSpPr>
          <p:spPr>
            <a:xfrm>
              <a:off x="-119437" y="2796545"/>
              <a:ext cx="300556" cy="138499"/>
            </a:xfrm>
            <a:prstGeom prst="rect">
              <a:avLst/>
            </a:prstGeom>
            <a:noFill/>
          </p:spPr>
          <p:txBody>
            <a:bodyPr wrap="square" lIns="0" tIns="0" rIns="0" bIns="0" rtlCol="0">
              <a:spAutoFit/>
            </a:bodyPr>
            <a:lstStyle/>
            <a:p>
              <a:pPr algn="r"/>
              <a:r>
                <a:rPr lang="en-US" sz="900" dirty="0" smtClean="0">
                  <a:latin typeface="Arial"/>
                  <a:cs typeface="Arial"/>
                </a:rPr>
                <a:t>4</a:t>
              </a:r>
              <a:endParaRPr lang="en-US" sz="1000" dirty="0">
                <a:latin typeface="Arial"/>
                <a:cs typeface="Arial"/>
              </a:endParaRPr>
            </a:p>
          </p:txBody>
        </p:sp>
        <p:sp>
          <p:nvSpPr>
            <p:cNvPr id="98" name="TextBox 97"/>
            <p:cNvSpPr txBox="1"/>
            <p:nvPr/>
          </p:nvSpPr>
          <p:spPr>
            <a:xfrm>
              <a:off x="-115005" y="2387383"/>
              <a:ext cx="300556" cy="138499"/>
            </a:xfrm>
            <a:prstGeom prst="rect">
              <a:avLst/>
            </a:prstGeom>
            <a:noFill/>
          </p:spPr>
          <p:txBody>
            <a:bodyPr wrap="square" lIns="0" tIns="0" rIns="0" bIns="0" rtlCol="0">
              <a:spAutoFit/>
            </a:bodyPr>
            <a:lstStyle/>
            <a:p>
              <a:pPr algn="r"/>
              <a:r>
                <a:rPr lang="en-US" sz="900" dirty="0">
                  <a:latin typeface="Arial"/>
                  <a:cs typeface="Arial"/>
                </a:rPr>
                <a:t>6</a:t>
              </a:r>
              <a:endParaRPr lang="en-US" sz="1000" dirty="0">
                <a:latin typeface="Arial"/>
                <a:cs typeface="Arial"/>
              </a:endParaRPr>
            </a:p>
          </p:txBody>
        </p:sp>
        <p:sp>
          <p:nvSpPr>
            <p:cNvPr id="99" name="TextBox 98"/>
            <p:cNvSpPr txBox="1"/>
            <p:nvPr/>
          </p:nvSpPr>
          <p:spPr>
            <a:xfrm>
              <a:off x="-115005" y="1995773"/>
              <a:ext cx="300556" cy="138499"/>
            </a:xfrm>
            <a:prstGeom prst="rect">
              <a:avLst/>
            </a:prstGeom>
            <a:noFill/>
          </p:spPr>
          <p:txBody>
            <a:bodyPr wrap="square" lIns="0" tIns="0" rIns="0" bIns="0" rtlCol="0">
              <a:spAutoFit/>
            </a:bodyPr>
            <a:lstStyle/>
            <a:p>
              <a:pPr algn="r"/>
              <a:r>
                <a:rPr lang="en-US" sz="900" dirty="0" smtClean="0">
                  <a:latin typeface="Arial"/>
                  <a:cs typeface="Arial"/>
                </a:rPr>
                <a:t>8</a:t>
              </a:r>
              <a:endParaRPr lang="en-US" sz="1000" dirty="0">
                <a:latin typeface="Arial"/>
                <a:cs typeface="Arial"/>
              </a:endParaRPr>
            </a:p>
          </p:txBody>
        </p:sp>
        <p:sp>
          <p:nvSpPr>
            <p:cNvPr id="100" name="TextBox 99"/>
            <p:cNvSpPr txBox="1"/>
            <p:nvPr/>
          </p:nvSpPr>
          <p:spPr>
            <a:xfrm>
              <a:off x="-115005" y="1193020"/>
              <a:ext cx="300556" cy="138499"/>
            </a:xfrm>
            <a:prstGeom prst="rect">
              <a:avLst/>
            </a:prstGeom>
            <a:noFill/>
          </p:spPr>
          <p:txBody>
            <a:bodyPr wrap="square" lIns="0" tIns="0" rIns="0" bIns="0" rtlCol="0">
              <a:spAutoFit/>
            </a:bodyPr>
            <a:lstStyle/>
            <a:p>
              <a:pPr algn="r"/>
              <a:r>
                <a:rPr lang="en-US" sz="900" dirty="0" smtClean="0">
                  <a:latin typeface="Arial"/>
                  <a:cs typeface="Arial"/>
                </a:rPr>
                <a:t>12</a:t>
              </a:r>
              <a:endParaRPr lang="en-US" sz="1000" dirty="0">
                <a:latin typeface="Arial"/>
                <a:cs typeface="Arial"/>
              </a:endParaRPr>
            </a:p>
          </p:txBody>
        </p:sp>
        <p:sp>
          <p:nvSpPr>
            <p:cNvPr id="101" name="TextBox 100"/>
            <p:cNvSpPr txBox="1"/>
            <p:nvPr/>
          </p:nvSpPr>
          <p:spPr>
            <a:xfrm>
              <a:off x="-115005" y="1585776"/>
              <a:ext cx="300556" cy="138499"/>
            </a:xfrm>
            <a:prstGeom prst="rect">
              <a:avLst/>
            </a:prstGeom>
            <a:noFill/>
          </p:spPr>
          <p:txBody>
            <a:bodyPr wrap="square" lIns="0" tIns="0" rIns="0" bIns="0" rtlCol="0">
              <a:spAutoFit/>
            </a:bodyPr>
            <a:lstStyle/>
            <a:p>
              <a:pPr algn="r"/>
              <a:r>
                <a:rPr lang="en-US" sz="900" dirty="0" smtClean="0">
                  <a:latin typeface="Arial"/>
                  <a:cs typeface="Arial"/>
                </a:rPr>
                <a:t>10</a:t>
              </a:r>
              <a:endParaRPr lang="en-US" sz="1000" dirty="0">
                <a:latin typeface="Arial"/>
                <a:cs typeface="Arial"/>
              </a:endParaRPr>
            </a:p>
          </p:txBody>
        </p:sp>
        <p:sp>
          <p:nvSpPr>
            <p:cNvPr id="102" name="TextBox 101"/>
            <p:cNvSpPr txBox="1"/>
            <p:nvPr/>
          </p:nvSpPr>
          <p:spPr>
            <a:xfrm>
              <a:off x="-115005" y="4425813"/>
              <a:ext cx="300556" cy="138499"/>
            </a:xfrm>
            <a:prstGeom prst="rect">
              <a:avLst/>
            </a:prstGeom>
            <a:noFill/>
          </p:spPr>
          <p:txBody>
            <a:bodyPr wrap="square" lIns="0" tIns="0" rIns="0" bIns="0" rtlCol="0">
              <a:spAutoFit/>
            </a:bodyPr>
            <a:lstStyle/>
            <a:p>
              <a:pPr algn="r"/>
              <a:r>
                <a:rPr lang="en-US" sz="900" dirty="0" smtClean="0">
                  <a:latin typeface="Arial"/>
                  <a:cs typeface="Arial"/>
                </a:rPr>
                <a:t>1</a:t>
              </a:r>
              <a:endParaRPr lang="en-US" sz="1000" dirty="0">
                <a:latin typeface="Arial"/>
                <a:cs typeface="Arial"/>
              </a:endParaRPr>
            </a:p>
          </p:txBody>
        </p:sp>
        <p:sp>
          <p:nvSpPr>
            <p:cNvPr id="106" name="TextBox 105"/>
            <p:cNvSpPr txBox="1"/>
            <p:nvPr/>
          </p:nvSpPr>
          <p:spPr>
            <a:xfrm>
              <a:off x="-113709" y="4834105"/>
              <a:ext cx="300556" cy="138499"/>
            </a:xfrm>
            <a:prstGeom prst="rect">
              <a:avLst/>
            </a:prstGeom>
            <a:noFill/>
          </p:spPr>
          <p:txBody>
            <a:bodyPr wrap="square" lIns="0" tIns="0" rIns="0" bIns="0" rtlCol="0">
              <a:spAutoFit/>
            </a:bodyPr>
            <a:lstStyle/>
            <a:p>
              <a:pPr algn="r"/>
              <a:r>
                <a:rPr lang="en-US" sz="900" dirty="0" smtClean="0">
                  <a:latin typeface="Arial"/>
                  <a:cs typeface="Arial"/>
                </a:rPr>
                <a:t>0.5</a:t>
              </a:r>
              <a:endParaRPr lang="en-US" sz="1000" dirty="0">
                <a:latin typeface="Arial"/>
                <a:cs typeface="Arial"/>
              </a:endParaRPr>
            </a:p>
          </p:txBody>
        </p:sp>
      </p:grpSp>
      <p:sp>
        <p:nvSpPr>
          <p:cNvPr id="10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dirty="0" smtClean="0">
                <a:latin typeface="Arial" panose="020B0604020202020204" pitchFamily="34" charset="0"/>
                <a:cs typeface="Arial" panose="020B0604020202020204" pitchFamily="34" charset="0"/>
              </a:rPr>
              <a:t>2100 UTC </a:t>
            </a:r>
            <a:r>
              <a:rPr lang="en-US" sz="2200" dirty="0">
                <a:latin typeface="Arial" panose="020B0604020202020204" pitchFamily="34" charset="0"/>
                <a:cs typeface="Arial" panose="020B0604020202020204" pitchFamily="34" charset="0"/>
              </a:rPr>
              <a:t>3</a:t>
            </a:r>
            <a:r>
              <a:rPr lang="en-US" sz="2200" dirty="0" smtClean="0">
                <a:latin typeface="Arial" panose="020B0604020202020204" pitchFamily="34" charset="0"/>
                <a:cs typeface="Arial" panose="020B0604020202020204" pitchFamily="34" charset="0"/>
              </a:rPr>
              <a:t> Aug 2012</a:t>
            </a:r>
            <a:endParaRPr lang="en-US" sz="2200" dirty="0">
              <a:latin typeface="Arial" panose="020B0604020202020204" pitchFamily="34" charset="0"/>
              <a:cs typeface="Arial" panose="020B0604020202020204" pitchFamily="34" charset="0"/>
            </a:endParaRPr>
          </a:p>
        </p:txBody>
      </p:sp>
      <p:sp>
        <p:nvSpPr>
          <p:cNvPr id="122" name="TextBox 121"/>
          <p:cNvSpPr txBox="1"/>
          <p:nvPr/>
        </p:nvSpPr>
        <p:spPr>
          <a:xfrm>
            <a:off x="5231608" y="5355510"/>
            <a:ext cx="452305" cy="400110"/>
          </a:xfrm>
          <a:prstGeom prst="rect">
            <a:avLst/>
          </a:prstGeom>
          <a:solidFill>
            <a:schemeClr val="bg1"/>
          </a:solidFill>
        </p:spPr>
        <p:txBody>
          <a:bodyPr wrap="square" rtlCol="0" anchor="t">
            <a:spAutoFit/>
          </a:bodyPr>
          <a:lstStyle/>
          <a:p>
            <a:pPr algn="ctr"/>
            <a:r>
              <a:rPr lang="en-US" sz="2000" b="1" dirty="0">
                <a:latin typeface="Arial"/>
                <a:cs typeface="Arial"/>
              </a:rPr>
              <a:t>A</a:t>
            </a:r>
            <a:r>
              <a:rPr lang="en-US" sz="2000" b="1" dirty="0" smtClean="0">
                <a:latin typeface="Arial"/>
                <a:cs typeface="Arial"/>
              </a:rPr>
              <a:t>’</a:t>
            </a:r>
            <a:endParaRPr lang="en-US" sz="2400" dirty="0">
              <a:latin typeface="Arial"/>
              <a:cs typeface="Arial"/>
            </a:endParaRPr>
          </a:p>
        </p:txBody>
      </p:sp>
      <p:sp>
        <p:nvSpPr>
          <p:cNvPr id="79" name="Rectangle 78"/>
          <p:cNvSpPr/>
          <p:nvPr/>
        </p:nvSpPr>
        <p:spPr>
          <a:xfrm>
            <a:off x="1453764" y="3981678"/>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0" name="Straight Arrow Connector 79"/>
          <p:cNvCxnSpPr/>
          <p:nvPr/>
        </p:nvCxnSpPr>
        <p:spPr>
          <a:xfrm flipV="1">
            <a:off x="2114477" y="3422599"/>
            <a:ext cx="0" cy="691836"/>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923519" y="5356220"/>
            <a:ext cx="377128" cy="400110"/>
          </a:xfrm>
          <a:prstGeom prst="rect">
            <a:avLst/>
          </a:prstGeom>
          <a:solidFill>
            <a:schemeClr val="bg1"/>
          </a:solidFill>
        </p:spPr>
        <p:txBody>
          <a:bodyPr wrap="square" rtlCol="0" anchor="t">
            <a:spAutoFit/>
          </a:bodyPr>
          <a:lstStyle/>
          <a:p>
            <a:pPr algn="ctr"/>
            <a:r>
              <a:rPr lang="en-US" sz="2000" b="1" dirty="0">
                <a:latin typeface="Arial"/>
                <a:cs typeface="Arial"/>
              </a:rPr>
              <a:t>A</a:t>
            </a:r>
            <a:endParaRPr lang="en-US" sz="2400" b="1" dirty="0">
              <a:latin typeface="Arial"/>
              <a:cs typeface="Arial"/>
            </a:endParaRPr>
          </a:p>
        </p:txBody>
      </p:sp>
      <p:sp>
        <p:nvSpPr>
          <p:cNvPr id="124" name="TextBox 123"/>
          <p:cNvSpPr txBox="1"/>
          <p:nvPr/>
        </p:nvSpPr>
        <p:spPr>
          <a:xfrm>
            <a:off x="1118018" y="952502"/>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126" name="TextBox 125"/>
          <p:cNvSpPr txBox="1"/>
          <p:nvPr/>
        </p:nvSpPr>
        <p:spPr>
          <a:xfrm>
            <a:off x="5606348" y="932054"/>
            <a:ext cx="318090" cy="292388"/>
          </a:xfrm>
          <a:prstGeom prst="rect">
            <a:avLst/>
          </a:prstGeom>
          <a:solidFill>
            <a:schemeClr val="bg1"/>
          </a:solidFill>
          <a:ln w="952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7" name="5-Point Star 106"/>
          <p:cNvSpPr>
            <a:spLocks noChangeAspect="1"/>
          </p:cNvSpPr>
          <p:nvPr/>
        </p:nvSpPr>
        <p:spPr>
          <a:xfrm rot="10580098" flipV="1">
            <a:off x="3967055" y="5011047"/>
            <a:ext cx="365760" cy="365760"/>
          </a:xfrm>
          <a:prstGeom prst="star5">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111" name="Rectangle 110"/>
          <p:cNvSpPr/>
          <p:nvPr/>
        </p:nvSpPr>
        <p:spPr>
          <a:xfrm>
            <a:off x="8208612" y="2497303"/>
            <a:ext cx="549750"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A</a:t>
            </a:r>
            <a:r>
              <a:rPr lang="en-US" sz="3200" b="1" dirty="0" smtClean="0">
                <a:ln w="15875">
                  <a:solidFill>
                    <a:schemeClr val="tx1"/>
                  </a:solidFill>
                  <a:prstDash val="solid"/>
                </a:ln>
                <a:solidFill>
                  <a:srgbClr val="FFFF00"/>
                </a:solidFill>
                <a:latin typeface="Arial" panose="020B0604020202020204" pitchFamily="34" charset="0"/>
                <a:cs typeface="Arial" panose="020B0604020202020204" pitchFamily="34" charset="0"/>
              </a:rPr>
              <a:t>’</a:t>
            </a:r>
            <a:endParaRPr lang="en-US" sz="32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113" name="Rectangle 112"/>
          <p:cNvSpPr/>
          <p:nvPr/>
        </p:nvSpPr>
        <p:spPr>
          <a:xfrm>
            <a:off x="5743360" y="2036260"/>
            <a:ext cx="481021" cy="584776"/>
          </a:xfrm>
          <a:prstGeom prst="rect">
            <a:avLst/>
          </a:prstGeom>
          <a:noFill/>
        </p:spPr>
        <p:txBody>
          <a:bodyPr wrap="none" lIns="91440" tIns="45720" rIns="91440" bIns="45720">
            <a:spAutoFit/>
          </a:bodyPr>
          <a:lstStyle/>
          <a:p>
            <a:pPr algn="ctr"/>
            <a:r>
              <a:rPr lang="en-US" sz="3200" b="1" dirty="0">
                <a:ln w="15875">
                  <a:solidFill>
                    <a:schemeClr val="tx1"/>
                  </a:solidFill>
                  <a:prstDash val="solid"/>
                </a:ln>
                <a:solidFill>
                  <a:srgbClr val="FFFF00"/>
                </a:solidFill>
                <a:latin typeface="Arial" panose="020B0604020202020204" pitchFamily="34" charset="0"/>
                <a:cs typeface="Arial" panose="020B0604020202020204" pitchFamily="34" charset="0"/>
              </a:rPr>
              <a:t>A</a:t>
            </a:r>
            <a:endParaRPr lang="en-US" sz="2800" b="1" cap="none" spc="0" dirty="0">
              <a:ln w="15875">
                <a:solidFill>
                  <a:schemeClr val="tx1"/>
                </a:solidFill>
                <a:prstDash val="solid"/>
              </a:ln>
              <a:solidFill>
                <a:srgbClr val="FFFF00"/>
              </a:solidFill>
              <a:latin typeface="Arial" panose="020B0604020202020204" pitchFamily="34" charset="0"/>
              <a:cs typeface="Arial" panose="020B0604020202020204" pitchFamily="34" charset="0"/>
            </a:endParaRPr>
          </a:p>
        </p:txBody>
      </p:sp>
      <p:sp>
        <p:nvSpPr>
          <p:cNvPr id="65" name="Content Placeholder 2"/>
          <p:cNvSpPr txBox="1">
            <a:spLocks/>
          </p:cNvSpPr>
          <p:nvPr/>
        </p:nvSpPr>
        <p:spPr>
          <a:xfrm>
            <a:off x="-50001" y="5883780"/>
            <a:ext cx="9243182" cy="97421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800" dirty="0" smtClean="0">
                <a:latin typeface="Arial"/>
                <a:cs typeface="Arial"/>
              </a:rPr>
              <a:t>(a) </a:t>
            </a:r>
            <a:r>
              <a:rPr lang="en-US" sz="1800" dirty="0" err="1" smtClean="0">
                <a:latin typeface="Arial"/>
                <a:cs typeface="Arial"/>
              </a:rPr>
              <a:t>θ</a:t>
            </a:r>
            <a:r>
              <a:rPr lang="en-US" sz="1800" dirty="0" smtClean="0">
                <a:latin typeface="Arial"/>
                <a:cs typeface="Arial"/>
              </a:rPr>
              <a:t> (K, black) and ascent (</a:t>
            </a:r>
            <a:r>
              <a:rPr lang="en-US" sz="1800" dirty="0">
                <a:latin typeface="Arial"/>
                <a:cs typeface="Arial"/>
              </a:rPr>
              <a:t>red, every 5</a:t>
            </a:r>
            <a:r>
              <a:rPr lang="en-US" sz="1800" dirty="0" smtClean="0">
                <a:latin typeface="Arial"/>
                <a:cs typeface="Arial"/>
              </a:rPr>
              <a:t> </a:t>
            </a:r>
            <a:r>
              <a:rPr lang="en-US" sz="1800" dirty="0">
                <a:latin typeface="Arial"/>
                <a:cs typeface="Arial"/>
              </a:rPr>
              <a:t>× 10</a:t>
            </a:r>
            <a:r>
              <a:rPr lang="en-US" sz="1800" baseline="30000" dirty="0">
                <a:latin typeface="Arial"/>
                <a:cs typeface="Arial"/>
              </a:rPr>
              <a:t>−3 </a:t>
            </a:r>
            <a:r>
              <a:rPr lang="en-US" sz="1800" dirty="0">
                <a:latin typeface="Arial"/>
                <a:cs typeface="Arial"/>
              </a:rPr>
              <a:t>hPa s</a:t>
            </a:r>
            <a:r>
              <a:rPr lang="en-US" sz="1800" baseline="30000" dirty="0">
                <a:latin typeface="Arial"/>
                <a:cs typeface="Arial"/>
              </a:rPr>
              <a:t>−</a:t>
            </a:r>
            <a:r>
              <a:rPr lang="en-US" sz="1800" baseline="30000" dirty="0" smtClean="0">
                <a:latin typeface="Arial"/>
                <a:cs typeface="Arial"/>
              </a:rPr>
              <a:t>1</a:t>
            </a:r>
            <a:r>
              <a:rPr lang="en-US" sz="1800" dirty="0" smtClean="0">
                <a:latin typeface="Arial"/>
                <a:cs typeface="Arial"/>
              </a:rPr>
              <a:t>);</a:t>
            </a:r>
          </a:p>
          <a:p>
            <a:pPr marL="0" indent="0" algn="ctr">
              <a:lnSpc>
                <a:spcPct val="90000"/>
              </a:lnSpc>
              <a:buNone/>
            </a:pPr>
            <a:r>
              <a:rPr lang="en-US" sz="1800" dirty="0" smtClean="0">
                <a:latin typeface="Arial"/>
                <a:cs typeface="Arial"/>
              </a:rPr>
              <a:t>(b) 1000</a:t>
            </a:r>
            <a:r>
              <a:rPr lang="en-US" sz="1800" dirty="0">
                <a:latin typeface="Arial"/>
                <a:cs typeface="Arial"/>
              </a:rPr>
              <a:t>–500-hPa thickness (dam, blue/red</a:t>
            </a:r>
            <a:r>
              <a:rPr lang="en-US" sz="1800" dirty="0" smtClean="0">
                <a:latin typeface="Arial"/>
                <a:cs typeface="Arial"/>
              </a:rPr>
              <a:t>)</a:t>
            </a:r>
            <a:r>
              <a:rPr lang="en-US" sz="1800" dirty="0">
                <a:latin typeface="Arial"/>
                <a:cs typeface="Arial"/>
              </a:rPr>
              <a:t> </a:t>
            </a:r>
            <a:r>
              <a:rPr lang="en-US" sz="1800" dirty="0" smtClean="0">
                <a:latin typeface="Arial"/>
                <a:cs typeface="Arial"/>
              </a:rPr>
              <a:t>and SLP </a:t>
            </a:r>
            <a:r>
              <a:rPr lang="en-US" sz="1800" dirty="0">
                <a:latin typeface="Arial"/>
                <a:cs typeface="Arial"/>
              </a:rPr>
              <a:t>(hPa, black</a:t>
            </a:r>
            <a:r>
              <a:rPr lang="en-US" sz="1800" dirty="0" smtClean="0">
                <a:latin typeface="Arial"/>
                <a:cs typeface="Arial"/>
              </a:rPr>
              <a:t>)</a:t>
            </a:r>
            <a:endParaRPr lang="en-US" sz="1800" baseline="30000" dirty="0">
              <a:latin typeface="Arial"/>
              <a:cs typeface="Arial"/>
            </a:endParaRPr>
          </a:p>
        </p:txBody>
      </p:sp>
      <p:cxnSp>
        <p:nvCxnSpPr>
          <p:cNvPr id="66" name="Straight Connector 65"/>
          <p:cNvCxnSpPr/>
          <p:nvPr/>
        </p:nvCxnSpPr>
        <p:spPr>
          <a:xfrm>
            <a:off x="-12095" y="588378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2"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Review–Arctic Cyclones</a:t>
            </a:r>
            <a:endParaRPr lang="en-US" sz="2800" b="1" dirty="0">
              <a:solidFill>
                <a:srgbClr val="FF0000"/>
              </a:solidFill>
              <a:latin typeface="Arial" panose="020B0604020202020204" pitchFamily="34" charset="0"/>
              <a:cs typeface="Arial" panose="020B0604020202020204" pitchFamily="34" charset="0"/>
            </a:endParaRPr>
          </a:p>
        </p:txBody>
      </p:sp>
      <p:sp>
        <p:nvSpPr>
          <p:cNvPr id="62" name="TextBox 61"/>
          <p:cNvSpPr txBox="1"/>
          <p:nvPr/>
        </p:nvSpPr>
        <p:spPr>
          <a:xfrm>
            <a:off x="-57598" y="792129"/>
            <a:ext cx="981117" cy="369332"/>
          </a:xfrm>
          <a:prstGeom prst="rect">
            <a:avLst/>
          </a:prstGeom>
          <a:noFill/>
        </p:spPr>
        <p:txBody>
          <a:bodyPr wrap="square" lIns="0" tIns="0" rIns="0" bIns="0" rtlCol="0">
            <a:spAutoFit/>
          </a:bodyPr>
          <a:lstStyle/>
          <a:p>
            <a:pPr algn="ctr"/>
            <a:r>
              <a:rPr lang="en-US" sz="1200" b="1" kern="1200" dirty="0" smtClean="0">
                <a:latin typeface="Arial"/>
                <a:cs typeface="Arial"/>
              </a:rPr>
              <a:t>PV </a:t>
            </a:r>
          </a:p>
          <a:p>
            <a:pPr algn="ctr"/>
            <a:r>
              <a:rPr lang="en-US" sz="1200" b="1" kern="1200" dirty="0" smtClean="0">
                <a:latin typeface="Arial"/>
                <a:cs typeface="Arial"/>
              </a:rPr>
              <a:t>(PVU)</a:t>
            </a:r>
            <a:endParaRPr lang="en-US" sz="1200" b="1" kern="1200" dirty="0">
              <a:latin typeface="Arial"/>
              <a:cs typeface="Arial"/>
            </a:endParaRPr>
          </a:p>
        </p:txBody>
      </p:sp>
      <p:sp>
        <p:nvSpPr>
          <p:cNvPr id="103" name="TextBox 102"/>
          <p:cNvSpPr txBox="1"/>
          <p:nvPr/>
        </p:nvSpPr>
        <p:spPr>
          <a:xfrm>
            <a:off x="5690942" y="4079222"/>
            <a:ext cx="2398861" cy="184666"/>
          </a:xfrm>
          <a:prstGeom prst="rect">
            <a:avLst/>
          </a:prstGeom>
          <a:noFill/>
        </p:spPr>
        <p:txBody>
          <a:bodyPr wrap="square" lIns="0" tIns="0" rIns="0" bIns="0" rtlCol="0">
            <a:spAutoFit/>
          </a:bodyPr>
          <a:lstStyle/>
          <a:p>
            <a:r>
              <a:rPr lang="en-US" sz="1200" b="1" kern="1200" dirty="0" smtClean="0">
                <a:latin typeface="Arial"/>
                <a:cs typeface="Arial"/>
              </a:rPr>
              <a:t>300-hPa wind speed (m s</a:t>
            </a:r>
            <a:r>
              <a:rPr lang="en-US" sz="1200" b="1" kern="1200" baseline="30000" dirty="0" smtClean="0">
                <a:latin typeface="Arial"/>
                <a:cs typeface="Arial"/>
              </a:rPr>
              <a:t>−1</a:t>
            </a:r>
            <a:r>
              <a:rPr lang="en-US" sz="1200" b="1" kern="1200" dirty="0" smtClean="0">
                <a:latin typeface="Arial"/>
                <a:cs typeface="Arial"/>
              </a:rPr>
              <a:t>)</a:t>
            </a:r>
            <a:endParaRPr lang="en-US" sz="1200" b="1" kern="1200" dirty="0">
              <a:latin typeface="Arial"/>
              <a:cs typeface="Arial"/>
            </a:endParaRPr>
          </a:p>
        </p:txBody>
      </p:sp>
      <p:sp>
        <p:nvSpPr>
          <p:cNvPr id="105" name="TextBox 104"/>
          <p:cNvSpPr txBox="1"/>
          <p:nvPr/>
        </p:nvSpPr>
        <p:spPr>
          <a:xfrm>
            <a:off x="5691049" y="4614544"/>
            <a:ext cx="2398861" cy="184666"/>
          </a:xfrm>
          <a:prstGeom prst="rect">
            <a:avLst/>
          </a:prstGeom>
          <a:noFill/>
        </p:spPr>
        <p:txBody>
          <a:bodyPr wrap="square" lIns="0" tIns="0" rIns="0" bIns="0" rtlCol="0">
            <a:spAutoFit/>
          </a:bodyPr>
          <a:lstStyle/>
          <a:p>
            <a:r>
              <a:rPr lang="en-US" sz="1200" b="1" kern="1200" dirty="0" smtClean="0">
                <a:latin typeface="Arial"/>
                <a:cs typeface="Arial"/>
              </a:rPr>
              <a:t>PW (mm)</a:t>
            </a:r>
            <a:endParaRPr lang="en-US" sz="1200" b="1" kern="1200" dirty="0">
              <a:latin typeface="Arial"/>
              <a:cs typeface="Arial"/>
            </a:endParaRPr>
          </a:p>
        </p:txBody>
      </p:sp>
      <p:sp>
        <p:nvSpPr>
          <p:cNvPr id="116" name="5-Point Star 115"/>
          <p:cNvSpPr>
            <a:spLocks noChangeAspect="1"/>
          </p:cNvSpPr>
          <p:nvPr/>
        </p:nvSpPr>
        <p:spPr>
          <a:xfrm rot="10580098" flipV="1">
            <a:off x="7444094" y="2667865"/>
            <a:ext cx="274320" cy="274320"/>
          </a:xfrm>
          <a:prstGeom prst="star5">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8" name="TextBox 7"/>
          <p:cNvSpPr txBox="1"/>
          <p:nvPr/>
        </p:nvSpPr>
        <p:spPr>
          <a:xfrm>
            <a:off x="6700034" y="5526190"/>
            <a:ext cx="2314733" cy="338554"/>
          </a:xfrm>
          <a:prstGeom prst="rect">
            <a:avLst/>
          </a:prstGeom>
          <a:noFill/>
        </p:spPr>
        <p:txBody>
          <a:bodyPr wrap="square" rtlCol="0">
            <a:spAutoFit/>
          </a:bodyPr>
          <a:lstStyle/>
          <a:p>
            <a:pPr algn="r"/>
            <a:r>
              <a:rPr lang="en-US" sz="1600" i="1" dirty="0" smtClean="0">
                <a:latin typeface="Arial"/>
                <a:cs typeface="Arial"/>
              </a:rPr>
              <a:t>Data Source: ERA5</a:t>
            </a:r>
            <a:endParaRPr lang="en-US" sz="1600" i="1" dirty="0">
              <a:latin typeface="Arial"/>
              <a:cs typeface="Arial"/>
            </a:endParaRPr>
          </a:p>
        </p:txBody>
      </p:sp>
      <p:sp>
        <p:nvSpPr>
          <p:cNvPr id="117" name="5-Point Star 116"/>
          <p:cNvSpPr>
            <a:spLocks noChangeAspect="1"/>
          </p:cNvSpPr>
          <p:nvPr/>
        </p:nvSpPr>
        <p:spPr>
          <a:xfrm rot="10580098" flipV="1">
            <a:off x="6971727" y="5186965"/>
            <a:ext cx="274320" cy="274320"/>
          </a:xfrm>
          <a:prstGeom prst="star5">
            <a:avLst/>
          </a:prstGeom>
          <a:solidFill>
            <a:schemeClr val="bg1"/>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119" name="TextBox 118"/>
          <p:cNvSpPr txBox="1"/>
          <p:nvPr/>
        </p:nvSpPr>
        <p:spPr>
          <a:xfrm>
            <a:off x="7325707" y="5208325"/>
            <a:ext cx="674128" cy="246221"/>
          </a:xfrm>
          <a:prstGeom prst="rect">
            <a:avLst/>
          </a:prstGeom>
          <a:noFill/>
        </p:spPr>
        <p:txBody>
          <a:bodyPr wrap="square" lIns="0" tIns="0" rIns="0" bIns="0" rtlCol="0">
            <a:spAutoFit/>
          </a:bodyPr>
          <a:lstStyle/>
          <a:p>
            <a:r>
              <a:rPr lang="en-US" sz="1600" b="1" kern="1200" dirty="0" smtClean="0">
                <a:latin typeface="Arial"/>
                <a:cs typeface="Arial"/>
              </a:rPr>
              <a:t>AC12</a:t>
            </a:r>
            <a:endParaRPr lang="en-US" sz="1600" b="1" kern="1200" dirty="0">
              <a:latin typeface="Arial"/>
              <a:cs typeface="Arial"/>
            </a:endParaRPr>
          </a:p>
        </p:txBody>
      </p:sp>
    </p:spTree>
    <p:extLst>
      <p:ext uri="{BB962C8B-B14F-4D97-AF65-F5344CB8AC3E}">
        <p14:creationId xmlns:p14="http://schemas.microsoft.com/office/powerpoint/2010/main" val="23867087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4431800"/>
          </a:xfrm>
        </p:spPr>
        <p:txBody>
          <a:bodyPr>
            <a:normAutofit/>
          </a:bodyPr>
          <a:lstStyle/>
          <a:p>
            <a:r>
              <a:rPr lang="en-US" sz="2400" dirty="0" smtClean="0">
                <a:latin typeface="Arial"/>
                <a:cs typeface="Arial"/>
              </a:rPr>
              <a:t>Predictive </a:t>
            </a:r>
            <a:r>
              <a:rPr lang="en-US" sz="2400" dirty="0">
                <a:latin typeface="Arial"/>
                <a:cs typeface="Arial"/>
              </a:rPr>
              <a:t>skill of polar lows may be limited due to their mesoscale horizontal dimensions, relatively short lifetimes, and rapid evolution </a:t>
            </a:r>
            <a:endParaRPr lang="en-US" sz="2400" dirty="0" smtClean="0">
              <a:latin typeface="Arial"/>
              <a:cs typeface="Arial"/>
            </a:endParaRPr>
          </a:p>
          <a:p>
            <a:endParaRPr lang="en-US" sz="2400" dirty="0" smtClean="0">
              <a:latin typeface="Arial"/>
              <a:cs typeface="Arial"/>
            </a:endParaRPr>
          </a:p>
          <a:p>
            <a:r>
              <a:rPr lang="en-US" sz="2400" dirty="0">
                <a:latin typeface="Arial"/>
                <a:cs typeface="Arial"/>
              </a:rPr>
              <a:t>Short-term forecasts from operational models, including high-resolution models, sometimes exhibit large forecast errors in polar lows (e.g., </a:t>
            </a:r>
            <a:r>
              <a:rPr lang="en-US" sz="2400" dirty="0" err="1">
                <a:latin typeface="Arial"/>
                <a:cs typeface="Arial"/>
              </a:rPr>
              <a:t>Kristjánsson</a:t>
            </a:r>
            <a:r>
              <a:rPr lang="en-US" sz="2400" dirty="0">
                <a:latin typeface="Arial"/>
                <a:cs typeface="Arial"/>
              </a:rPr>
              <a:t> et al. 2011) </a:t>
            </a:r>
          </a:p>
          <a:p>
            <a:pPr marL="0" indent="0">
              <a:buNone/>
            </a:pPr>
            <a:endParaRPr lang="en-US" sz="2400" dirty="0">
              <a:latin typeface="Arial"/>
              <a:cs typeface="Arial"/>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3609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Yamagami et al. (2018a) examine the medium range forecast skill of AC12 with five operational ensemble prediction </a:t>
            </a:r>
            <a:r>
              <a:rPr lang="en-US" sz="2400" dirty="0" smtClean="0">
                <a:latin typeface="Arial"/>
                <a:cs typeface="Arial"/>
              </a:rPr>
              <a:t>systems (EPSs) </a:t>
            </a:r>
          </a:p>
          <a:p>
            <a:endParaRPr lang="en-US" sz="2400" dirty="0">
              <a:latin typeface="Arial"/>
              <a:cs typeface="Arial"/>
            </a:endParaRPr>
          </a:p>
          <a:p>
            <a:r>
              <a:rPr lang="en-US" sz="2400" dirty="0" smtClean="0">
                <a:latin typeface="Arial"/>
                <a:cs typeface="Arial"/>
              </a:rPr>
              <a:t>They find that AC12 </a:t>
            </a:r>
            <a:r>
              <a:rPr lang="en-US" sz="2400" dirty="0">
                <a:latin typeface="Arial"/>
                <a:cs typeface="Arial"/>
              </a:rPr>
              <a:t>has low predictability, with accurate forecasts of AC12 only out to 2–3 d lead time prior to peak intensity of </a:t>
            </a:r>
            <a:r>
              <a:rPr lang="en-US" sz="2400" dirty="0" smtClean="0">
                <a:latin typeface="Arial"/>
                <a:cs typeface="Arial"/>
              </a:rPr>
              <a:t>AC12</a:t>
            </a:r>
          </a:p>
          <a:p>
            <a:endParaRPr lang="en-US" sz="2400" dirty="0">
              <a:latin typeface="Arial"/>
              <a:cs typeface="Arial"/>
            </a:endParaRPr>
          </a:p>
          <a:p>
            <a:r>
              <a:rPr lang="en-US" sz="2400" dirty="0" smtClean="0">
                <a:latin typeface="Arial"/>
                <a:cs typeface="Arial"/>
              </a:rPr>
              <a:t>They also </a:t>
            </a:r>
            <a:r>
              <a:rPr lang="en-US" sz="2400" dirty="0">
                <a:latin typeface="Arial"/>
                <a:cs typeface="Arial"/>
              </a:rPr>
              <a:t>find that a more accurate prediction of upper-level features, which may include TPVs, in the vicinity of AC12 results in more accurate prediction of AC12 </a:t>
            </a:r>
          </a:p>
          <a:p>
            <a:pPr marL="0" indent="0">
              <a:lnSpc>
                <a:spcPct val="50000"/>
              </a:lnSpc>
              <a:buNone/>
            </a:pPr>
            <a:r>
              <a:rPr lang="en-US" sz="2400" dirty="0" smtClean="0">
                <a:latin typeface="Arial"/>
                <a:cs typeface="Arial"/>
              </a:rPr>
              <a:t> </a:t>
            </a:r>
          </a:p>
          <a:p>
            <a:pPr marL="457200" lvl="1" indent="0">
              <a:buNone/>
            </a:pPr>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0385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Yamagami et al. (</a:t>
            </a:r>
            <a:r>
              <a:rPr lang="en-US" sz="2400" dirty="0" smtClean="0">
                <a:latin typeface="Arial"/>
                <a:cs typeface="Arial"/>
              </a:rPr>
              <a:t>2018b) </a:t>
            </a:r>
            <a:r>
              <a:rPr lang="en-US" sz="2400" dirty="0">
                <a:latin typeface="Arial"/>
                <a:cs typeface="Arial"/>
              </a:rPr>
              <a:t>examine the medium range forecast skill 10 strong Arctic cyclones occurring during the summers of 2008–2016 </a:t>
            </a:r>
            <a:r>
              <a:rPr lang="en-US" sz="2400" dirty="0" smtClean="0">
                <a:latin typeface="Arial"/>
                <a:cs typeface="Arial"/>
              </a:rPr>
              <a:t>with </a:t>
            </a:r>
            <a:r>
              <a:rPr lang="en-US" sz="2400" dirty="0">
                <a:latin typeface="Arial"/>
                <a:cs typeface="Arial"/>
              </a:rPr>
              <a:t>five </a:t>
            </a:r>
            <a:r>
              <a:rPr lang="en-US" sz="2400" dirty="0" smtClean="0">
                <a:latin typeface="Arial"/>
                <a:cs typeface="Arial"/>
              </a:rPr>
              <a:t>operational EPSs</a:t>
            </a:r>
          </a:p>
          <a:p>
            <a:pPr marL="0" indent="0">
              <a:buNone/>
            </a:pPr>
            <a:endParaRPr lang="en-US" sz="2400" dirty="0">
              <a:latin typeface="Arial"/>
              <a:cs typeface="Arial"/>
            </a:endParaRPr>
          </a:p>
          <a:p>
            <a:r>
              <a:rPr lang="en-US" sz="2400" dirty="0" smtClean="0">
                <a:latin typeface="Arial"/>
                <a:cs typeface="Arial"/>
              </a:rPr>
              <a:t>They find that </a:t>
            </a:r>
            <a:r>
              <a:rPr lang="en-US" sz="2400" dirty="0">
                <a:latin typeface="Arial"/>
                <a:cs typeface="Arial"/>
              </a:rPr>
              <a:t>the forecast skill of the strong Arctic cyclones </a:t>
            </a:r>
            <a:r>
              <a:rPr lang="en-US" sz="2400" dirty="0" smtClean="0">
                <a:latin typeface="Arial"/>
                <a:cs typeface="Arial"/>
              </a:rPr>
              <a:t>is </a:t>
            </a:r>
            <a:r>
              <a:rPr lang="en-US" sz="2400" dirty="0">
                <a:latin typeface="Arial"/>
                <a:cs typeface="Arial"/>
              </a:rPr>
              <a:t>lower than that of midlatitude cyclones in the Northern Hemisphere </a:t>
            </a:r>
            <a:r>
              <a:rPr lang="en-US" sz="2400" dirty="0" smtClean="0">
                <a:latin typeface="Arial"/>
                <a:cs typeface="Arial"/>
              </a:rPr>
              <a:t> </a:t>
            </a:r>
          </a:p>
          <a:p>
            <a:endParaRPr lang="en-US" sz="2400" dirty="0">
              <a:latin typeface="Arial"/>
              <a:cs typeface="Arial"/>
            </a:endParaRPr>
          </a:p>
          <a:p>
            <a:pPr marL="0" indent="0">
              <a:buNone/>
            </a:pPr>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9871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Forecast errors in a variety of factors </a:t>
            </a:r>
            <a:r>
              <a:rPr lang="en-US" sz="2400" dirty="0" smtClean="0">
                <a:latin typeface="Arial"/>
                <a:cs typeface="Arial"/>
              </a:rPr>
              <a:t>may </a:t>
            </a:r>
            <a:r>
              <a:rPr lang="en-US" sz="2400" dirty="0">
                <a:latin typeface="Arial"/>
                <a:cs typeface="Arial"/>
              </a:rPr>
              <a:t>limit the forecast skill </a:t>
            </a:r>
            <a:r>
              <a:rPr lang="en-US" sz="2400" dirty="0" smtClean="0">
                <a:latin typeface="Arial"/>
                <a:cs typeface="Arial"/>
              </a:rPr>
              <a:t>of polar lows and </a:t>
            </a:r>
            <a:r>
              <a:rPr lang="en-US" sz="2400" dirty="0">
                <a:latin typeface="Arial"/>
                <a:cs typeface="Arial"/>
              </a:rPr>
              <a:t>Arctic </a:t>
            </a:r>
            <a:r>
              <a:rPr lang="en-US" sz="2400" dirty="0" smtClean="0">
                <a:latin typeface="Arial"/>
                <a:cs typeface="Arial"/>
              </a:rPr>
              <a:t>cyclones</a:t>
            </a:r>
          </a:p>
          <a:p>
            <a:pPr>
              <a:lnSpc>
                <a:spcPct val="50000"/>
              </a:lnSpc>
            </a:pPr>
            <a:endParaRPr lang="en-US" sz="2400" dirty="0"/>
          </a:p>
          <a:p>
            <a:pPr lvl="1"/>
            <a:r>
              <a:rPr lang="en-US" sz="2200" dirty="0" smtClean="0">
                <a:solidFill>
                  <a:srgbClr val="0000FF"/>
                </a:solidFill>
                <a:latin typeface="Arial"/>
                <a:cs typeface="Arial"/>
              </a:rPr>
              <a:t>Factors may include TPVs, baroclinic zones, and latent heating</a:t>
            </a:r>
          </a:p>
          <a:p>
            <a:endParaRPr lang="en-US" sz="2400" dirty="0" smtClean="0">
              <a:latin typeface="Arial"/>
              <a:cs typeface="Arial"/>
            </a:endParaRPr>
          </a:p>
          <a:p>
            <a:r>
              <a:rPr lang="en-US" sz="2400" dirty="0">
                <a:latin typeface="Arial"/>
                <a:cs typeface="Arial"/>
              </a:rPr>
              <a:t>F</a:t>
            </a:r>
            <a:r>
              <a:rPr lang="en-US" sz="2400" dirty="0" smtClean="0">
                <a:latin typeface="Arial"/>
                <a:cs typeface="Arial"/>
              </a:rPr>
              <a:t>orecast </a:t>
            </a:r>
            <a:r>
              <a:rPr lang="en-US" sz="2400" dirty="0">
                <a:latin typeface="Arial"/>
                <a:cs typeface="Arial"/>
              </a:rPr>
              <a:t>errors in latent heating </a:t>
            </a:r>
            <a:r>
              <a:rPr lang="en-US" sz="2400" dirty="0" smtClean="0">
                <a:latin typeface="Arial"/>
                <a:cs typeface="Arial"/>
              </a:rPr>
              <a:t>have been shown to contribute </a:t>
            </a:r>
            <a:r>
              <a:rPr lang="en-US" sz="2400" dirty="0">
                <a:latin typeface="Arial"/>
                <a:cs typeface="Arial"/>
              </a:rPr>
              <a:t>to forecast errors in extratropical cyclones (e.g., Zhang et al. 2003</a:t>
            </a:r>
            <a:r>
              <a:rPr lang="en-US" sz="2400" dirty="0" smtClean="0">
                <a:latin typeface="Arial"/>
                <a:cs typeface="Arial"/>
              </a:rPr>
              <a:t>) and in </a:t>
            </a:r>
            <a:r>
              <a:rPr lang="en-US" sz="2400" dirty="0">
                <a:latin typeface="Arial"/>
                <a:cs typeface="Arial"/>
              </a:rPr>
              <a:t>the </a:t>
            </a:r>
            <a:r>
              <a:rPr lang="en-US" sz="2400" dirty="0" smtClean="0">
                <a:latin typeface="Arial"/>
                <a:cs typeface="Arial"/>
              </a:rPr>
              <a:t>downstream synoptic</a:t>
            </a:r>
            <a:r>
              <a:rPr lang="en-US" sz="2400" dirty="0">
                <a:latin typeface="Arial"/>
                <a:cs typeface="Arial"/>
              </a:rPr>
              <a:t>-scale flow </a:t>
            </a:r>
            <a:r>
              <a:rPr lang="en-US" sz="2400" dirty="0" smtClean="0">
                <a:latin typeface="Arial"/>
                <a:cs typeface="Arial"/>
              </a:rPr>
              <a:t>(e.g</a:t>
            </a:r>
            <a:r>
              <a:rPr lang="en-US" sz="2400" dirty="0">
                <a:latin typeface="Arial"/>
                <a:cs typeface="Arial"/>
              </a:rPr>
              <a:t>., </a:t>
            </a:r>
            <a:r>
              <a:rPr lang="en-US" sz="2400" dirty="0" err="1">
                <a:latin typeface="Arial"/>
                <a:cs typeface="Arial"/>
              </a:rPr>
              <a:t>Rodwell</a:t>
            </a:r>
            <a:r>
              <a:rPr lang="en-US" sz="2400" dirty="0">
                <a:latin typeface="Arial"/>
                <a:cs typeface="Arial"/>
              </a:rPr>
              <a:t> et al. </a:t>
            </a:r>
            <a:r>
              <a:rPr lang="en-US" sz="2400" dirty="0" smtClean="0">
                <a:latin typeface="Arial"/>
                <a:cs typeface="Arial"/>
              </a:rPr>
              <a:t>2013)</a:t>
            </a:r>
          </a:p>
          <a:p>
            <a:pPr>
              <a:lnSpc>
                <a:spcPct val="50000"/>
              </a:lnSpc>
            </a:pPr>
            <a:endParaRPr lang="en-US" sz="2400" dirty="0" smtClean="0">
              <a:latin typeface="Arial"/>
              <a:cs typeface="Arial"/>
            </a:endParaRPr>
          </a:p>
          <a:p>
            <a:pPr lvl="1"/>
            <a:r>
              <a:rPr lang="en-US" sz="2200" dirty="0" smtClean="0">
                <a:solidFill>
                  <a:srgbClr val="0000FF"/>
                </a:solidFill>
                <a:latin typeface="Arial"/>
                <a:cs typeface="Arial"/>
              </a:rPr>
              <a:t>Forecast errors in latent heating may also potentially limit forecast skill of Arctic cyclones associated with intrusions of warm, moist air into the Arctic</a:t>
            </a:r>
          </a:p>
          <a:p>
            <a:endParaRPr lang="en-US" sz="2400" dirty="0">
              <a:latin typeface="Arial"/>
              <a:cs typeface="Arial"/>
            </a:endParaRPr>
          </a:p>
          <a:p>
            <a:pPr marL="0" indent="0">
              <a:buNone/>
            </a:pPr>
            <a:endParaRPr lang="en-US" sz="2400" dirty="0">
              <a:latin typeface="Arial"/>
              <a:cs typeface="Arial"/>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88945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Low Arctic forecast skill may be related to Arctic cyclones</a:t>
            </a:r>
          </a:p>
          <a:p>
            <a:pPr>
              <a:lnSpc>
                <a:spcPct val="50000"/>
              </a:lnSpc>
            </a:pPr>
            <a:endParaRPr lang="en-US" sz="2400" dirty="0">
              <a:latin typeface="Arial"/>
              <a:cs typeface="Arial"/>
            </a:endParaRPr>
          </a:p>
          <a:p>
            <a:pPr lvl="1"/>
            <a:r>
              <a:rPr lang="en-US" sz="2200" dirty="0">
                <a:solidFill>
                  <a:srgbClr val="0000FF"/>
                </a:solidFill>
                <a:latin typeface="Arial"/>
                <a:cs typeface="Arial"/>
              </a:rPr>
              <a:t>Factors limiting the forecast skill of Arctic cyclones may concomitantly limit Arctic forecast skill</a:t>
            </a:r>
          </a:p>
          <a:p>
            <a:endParaRPr lang="en-US" sz="2400" dirty="0">
              <a:latin typeface="Arial"/>
              <a:cs typeface="Arial"/>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Literature Review–Forecast Skill</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85457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a:pPr>
            <a:r>
              <a:rPr lang="en-US" sz="2400" dirty="0">
                <a:latin typeface="Arial"/>
                <a:cs typeface="Arial"/>
              </a:rPr>
              <a:t>What factors limit the forecast skill of low-skill polar lows linked to TPVs</a:t>
            </a:r>
            <a:r>
              <a:rPr lang="en-US" sz="2400" dirty="0" smtClean="0">
                <a:latin typeface="Arial"/>
                <a:cs typeface="Arial"/>
              </a:rPr>
              <a:t>?</a:t>
            </a:r>
          </a:p>
          <a:p>
            <a:pPr marL="457200" lvl="1" indent="0">
              <a:buNone/>
            </a:pPr>
            <a:endParaRPr lang="en-US" sz="2400" dirty="0">
              <a:latin typeface="Arial"/>
              <a:cs typeface="Arial"/>
            </a:endParaRPr>
          </a:p>
          <a:p>
            <a:endParaRPr lang="en-US" sz="23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Questions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2843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descr="Screen Shot 2018-01-22 at 6.45.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869" y="1219763"/>
            <a:ext cx="4144508" cy="4149695"/>
          </a:xfrm>
          <a:prstGeom prst="rect">
            <a:avLst/>
          </a:prstGeom>
        </p:spPr>
      </p:pic>
      <p:sp>
        <p:nvSpPr>
          <p:cNvPr id="11" name="Content Placeholder 2"/>
          <p:cNvSpPr txBox="1">
            <a:spLocks/>
          </p:cNvSpPr>
          <p:nvPr/>
        </p:nvSpPr>
        <p:spPr>
          <a:xfrm>
            <a:off x="0" y="1620905"/>
            <a:ext cx="4905953"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latin typeface="Arial" panose="020B0604020202020204" pitchFamily="34" charset="0"/>
                <a:cs typeface="Arial" panose="020B0604020202020204" pitchFamily="34" charset="0"/>
              </a:rPr>
              <a:t>Example Polar Low</a:t>
            </a:r>
            <a:endParaRPr lang="en-US" sz="2400" b="1" dirty="0">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4992869" y="815643"/>
            <a:ext cx="4160312" cy="351623"/>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b="1" dirty="0" smtClean="0">
                <a:latin typeface="Arial" panose="020B0604020202020204" pitchFamily="34" charset="0"/>
                <a:cs typeface="Arial" panose="020B0604020202020204" pitchFamily="34" charset="0"/>
              </a:rPr>
              <a:t>Example Arctic Cyclone</a:t>
            </a:r>
            <a:endParaRPr lang="en-US" sz="2400" b="1" dirty="0">
              <a:latin typeface="Arial" panose="020B0604020202020204" pitchFamily="34" charset="0"/>
              <a:cs typeface="Arial" panose="020B0604020202020204" pitchFamily="34" charset="0"/>
            </a:endParaRPr>
          </a:p>
        </p:txBody>
      </p:sp>
      <p:sp>
        <p:nvSpPr>
          <p:cNvPr id="13" name="Oval 12"/>
          <p:cNvSpPr/>
          <p:nvPr/>
        </p:nvSpPr>
        <p:spPr>
          <a:xfrm>
            <a:off x="1964919" y="3357479"/>
            <a:ext cx="1668791" cy="148383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682281" y="2137557"/>
            <a:ext cx="1966284" cy="1972468"/>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2573" y="5373467"/>
            <a:ext cx="5117371" cy="851076"/>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smtClean="0">
                <a:solidFill>
                  <a:srgbClr val="000000"/>
                </a:solidFill>
                <a:latin typeface="Arial" panose="020B0604020202020204" pitchFamily="34" charset="0"/>
                <a:cs typeface="Arial" panose="020B0604020202020204" pitchFamily="34" charset="0"/>
              </a:rPr>
              <a:t>Satellite image valid 1209 UTC 2 March 2009.                      Figure 2 adapted from Kolstad (2011).  </a:t>
            </a:r>
            <a:endParaRPr lang="en-US" sz="1800" baseline="30000" dirty="0">
              <a:solidFill>
                <a:srgbClr val="000000"/>
              </a:solidFill>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5008673" y="5499216"/>
            <a:ext cx="4144508" cy="120317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smtClean="0">
                <a:solidFill>
                  <a:srgbClr val="000000"/>
                </a:solidFill>
                <a:latin typeface="Arial" panose="020B0604020202020204" pitchFamily="34" charset="0"/>
                <a:cs typeface="Arial" panose="020B0604020202020204" pitchFamily="34" charset="0"/>
              </a:rPr>
              <a:t>Satellite image of the Great Arctic Cyclone of August 2012 from 7 August 2012. Obtained from: </a:t>
            </a:r>
            <a:r>
              <a:rPr lang="en-US" sz="1800" dirty="0" smtClean="0">
                <a:solidFill>
                  <a:srgbClr val="000000"/>
                </a:solidFill>
                <a:latin typeface="Arial" panose="020B0604020202020204" pitchFamily="34" charset="0"/>
                <a:cs typeface="Arial" panose="020B0604020202020204" pitchFamily="34" charset="0"/>
                <a:hlinkClick r:id="rId4"/>
              </a:rPr>
              <a:t>https://earthobservatory.nasa.gov/NaturalHazards/view.php?id=78812 </a:t>
            </a:r>
            <a:endParaRPr lang="en-US" sz="1800" baseline="30000" dirty="0">
              <a:solidFill>
                <a:srgbClr val="000000"/>
              </a:solidFill>
              <a:latin typeface="Arial" panose="020B0604020202020204" pitchFamily="34" charset="0"/>
              <a:cs typeface="Arial" panose="020B0604020202020204" pitchFamily="34" charset="0"/>
            </a:endParaRPr>
          </a:p>
        </p:txBody>
      </p:sp>
      <p:pic>
        <p:nvPicPr>
          <p:cNvPr id="17" name="Picture 16" descr="Screen Shot 2018-01-22 at 6.50.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 y="1974249"/>
            <a:ext cx="4995808" cy="3395209"/>
          </a:xfrm>
          <a:prstGeom prst="rect">
            <a:avLst/>
          </a:prstGeom>
        </p:spPr>
      </p:pic>
      <p:sp>
        <p:nvSpPr>
          <p:cNvPr id="18" name="Oval 17"/>
          <p:cNvSpPr/>
          <p:nvPr/>
        </p:nvSpPr>
        <p:spPr>
          <a:xfrm>
            <a:off x="899396" y="2657935"/>
            <a:ext cx="1479910" cy="1483069"/>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334283" y="5827664"/>
            <a:ext cx="8484654" cy="1203170"/>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400" baseline="30000" dirty="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rot="17804423">
            <a:off x="-322228" y="2586242"/>
            <a:ext cx="1762834" cy="461665"/>
          </a:xfrm>
          <a:prstGeom prst="rect">
            <a:avLst/>
          </a:prstGeom>
          <a:noFill/>
        </p:spPr>
        <p:txBody>
          <a:bodyPr wrap="square" rtlCol="0">
            <a:spAutoFit/>
          </a:bodyPr>
          <a:lstStyle/>
          <a:p>
            <a:r>
              <a:rPr lang="en-US" sz="2400" b="1" dirty="0" smtClean="0">
                <a:solidFill>
                  <a:srgbClr val="0000FF"/>
                </a:solidFill>
                <a:latin typeface="Arial"/>
                <a:cs typeface="Arial"/>
              </a:rPr>
              <a:t>Greenland</a:t>
            </a:r>
            <a:endParaRPr lang="en-US" sz="2400" b="1" dirty="0">
              <a:solidFill>
                <a:srgbClr val="0000FF"/>
              </a:solidFill>
              <a:latin typeface="Arial"/>
              <a:cs typeface="Arial"/>
            </a:endParaRPr>
          </a:p>
        </p:txBody>
      </p:sp>
      <p:sp>
        <p:nvSpPr>
          <p:cNvPr id="21" name="TextBox 20"/>
          <p:cNvSpPr txBox="1"/>
          <p:nvPr/>
        </p:nvSpPr>
        <p:spPr>
          <a:xfrm rot="2516016">
            <a:off x="5241647" y="2070846"/>
            <a:ext cx="1762834" cy="461665"/>
          </a:xfrm>
          <a:prstGeom prst="rect">
            <a:avLst/>
          </a:prstGeom>
          <a:noFill/>
        </p:spPr>
        <p:txBody>
          <a:bodyPr wrap="square" rtlCol="0">
            <a:spAutoFit/>
          </a:bodyPr>
          <a:lstStyle/>
          <a:p>
            <a:r>
              <a:rPr lang="en-US" sz="2400" b="1" dirty="0" smtClean="0">
                <a:solidFill>
                  <a:srgbClr val="0000FF"/>
                </a:solidFill>
                <a:latin typeface="Arial"/>
                <a:cs typeface="Arial"/>
              </a:rPr>
              <a:t>Greenland</a:t>
            </a:r>
            <a:endParaRPr lang="en-US" sz="2400" b="1" dirty="0">
              <a:solidFill>
                <a:srgbClr val="0000FF"/>
              </a:solidFill>
              <a:latin typeface="Arial"/>
              <a:cs typeface="Arial"/>
            </a:endParaRPr>
          </a:p>
        </p:txBody>
      </p:sp>
      <p:sp>
        <p:nvSpPr>
          <p:cNvPr id="22" name="TextBox 21"/>
          <p:cNvSpPr txBox="1"/>
          <p:nvPr/>
        </p:nvSpPr>
        <p:spPr>
          <a:xfrm>
            <a:off x="6807907" y="4623586"/>
            <a:ext cx="1762834" cy="461665"/>
          </a:xfrm>
          <a:prstGeom prst="rect">
            <a:avLst/>
          </a:prstGeom>
          <a:noFill/>
        </p:spPr>
        <p:txBody>
          <a:bodyPr wrap="square" rtlCol="0">
            <a:spAutoFit/>
          </a:bodyPr>
          <a:lstStyle/>
          <a:p>
            <a:r>
              <a:rPr lang="en-US" sz="2400" b="1" dirty="0" smtClean="0">
                <a:solidFill>
                  <a:srgbClr val="FFFF00"/>
                </a:solidFill>
                <a:latin typeface="Arial"/>
                <a:cs typeface="Arial"/>
              </a:rPr>
              <a:t>Russia</a:t>
            </a:r>
            <a:endParaRPr lang="en-US" sz="2400" b="1" dirty="0">
              <a:solidFill>
                <a:srgbClr val="FFFF00"/>
              </a:solidFill>
              <a:latin typeface="Arial"/>
              <a:cs typeface="Arial"/>
            </a:endParaRPr>
          </a:p>
        </p:txBody>
      </p:sp>
      <p:sp>
        <p:nvSpPr>
          <p:cNvPr id="23" name="TextBox 22"/>
          <p:cNvSpPr txBox="1"/>
          <p:nvPr/>
        </p:nvSpPr>
        <p:spPr>
          <a:xfrm>
            <a:off x="7465298" y="1268413"/>
            <a:ext cx="1762834" cy="461665"/>
          </a:xfrm>
          <a:prstGeom prst="rect">
            <a:avLst/>
          </a:prstGeom>
          <a:noFill/>
        </p:spPr>
        <p:txBody>
          <a:bodyPr wrap="square" rtlCol="0">
            <a:spAutoFit/>
          </a:bodyPr>
          <a:lstStyle/>
          <a:p>
            <a:r>
              <a:rPr lang="en-US" sz="2400" b="1" dirty="0" smtClean="0">
                <a:solidFill>
                  <a:srgbClr val="FFFF00"/>
                </a:solidFill>
                <a:latin typeface="Arial"/>
                <a:cs typeface="Arial"/>
              </a:rPr>
              <a:t>Canada</a:t>
            </a:r>
            <a:endParaRPr lang="en-US" sz="2400" b="1" dirty="0">
              <a:solidFill>
                <a:srgbClr val="FFFF00"/>
              </a:solidFill>
              <a:latin typeface="Arial"/>
              <a:cs typeface="Arial"/>
            </a:endParaRPr>
          </a:p>
        </p:txBody>
      </p:sp>
      <p:sp>
        <p:nvSpPr>
          <p:cNvPr id="2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Polar Lows and Arctic Cyclones?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1353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a:pPr>
            <a:r>
              <a:rPr lang="en-US" sz="2400" dirty="0">
                <a:latin typeface="Arial"/>
                <a:cs typeface="Arial"/>
              </a:rPr>
              <a:t>What factors limit the forecast skill of low-skill polar lows linked to TPVs</a:t>
            </a:r>
            <a:r>
              <a:rPr lang="en-US" sz="2400" dirty="0" smtClean="0">
                <a:latin typeface="Arial"/>
                <a:cs typeface="Arial"/>
              </a:rPr>
              <a:t>?</a:t>
            </a:r>
          </a:p>
          <a:p>
            <a:pPr marL="457200" lvl="1" indent="0">
              <a:buNone/>
            </a:pPr>
            <a:endParaRPr lang="en-US" sz="2400" dirty="0">
              <a:latin typeface="Arial"/>
              <a:cs typeface="Arial"/>
            </a:endParaRPr>
          </a:p>
          <a:p>
            <a:pPr marL="457200" lvl="0" indent="-457200">
              <a:buFont typeface="+mj-lt"/>
              <a:buAutoNum type="arabicParenR"/>
            </a:pPr>
            <a:r>
              <a:rPr lang="en-US" sz="2400" dirty="0">
                <a:latin typeface="Arial"/>
                <a:cs typeface="Arial"/>
              </a:rPr>
              <a:t>How do the characteristic of Arctic cyclones differ between periods of low and high Arctic forecast skill?</a:t>
            </a:r>
          </a:p>
          <a:p>
            <a:pPr marL="457200" indent="-457200">
              <a:buFont typeface="+mj-lt"/>
              <a:buAutoNum type="arabicParenR"/>
            </a:pPr>
            <a:endParaRPr lang="en-US" sz="2400" dirty="0" smtClean="0">
              <a:latin typeface="Arial" panose="020B0604020202020204" pitchFamily="34" charset="0"/>
              <a:cs typeface="Arial" panose="020B0604020202020204" pitchFamily="34" charset="0"/>
            </a:endParaRPr>
          </a:p>
          <a:p>
            <a:endParaRPr lang="en-US" sz="23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Questions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1430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a:pPr>
            <a:r>
              <a:rPr lang="en-US" sz="2400" dirty="0">
                <a:latin typeface="Arial"/>
                <a:cs typeface="Arial"/>
              </a:rPr>
              <a:t>What factors limit the forecast skill of low-skill polar lows linked to TPVs</a:t>
            </a:r>
            <a:r>
              <a:rPr lang="en-US" sz="2400" dirty="0" smtClean="0">
                <a:latin typeface="Arial"/>
                <a:cs typeface="Arial"/>
              </a:rPr>
              <a:t>?</a:t>
            </a:r>
          </a:p>
          <a:p>
            <a:pPr marL="457200" lvl="1" indent="0">
              <a:buNone/>
            </a:pPr>
            <a:endParaRPr lang="en-US" sz="2400" dirty="0">
              <a:latin typeface="Arial"/>
              <a:cs typeface="Arial"/>
            </a:endParaRPr>
          </a:p>
          <a:p>
            <a:pPr marL="457200" lvl="0" indent="-457200">
              <a:buFont typeface="+mj-lt"/>
              <a:buAutoNum type="arabicParenR"/>
            </a:pPr>
            <a:r>
              <a:rPr lang="en-US" sz="2400" dirty="0">
                <a:latin typeface="Arial"/>
                <a:cs typeface="Arial"/>
              </a:rPr>
              <a:t>How do the characteristic of Arctic cyclones differ between periods of low and high Arctic forecast skill?</a:t>
            </a:r>
          </a:p>
          <a:p>
            <a:pPr marL="457200" indent="-457200">
              <a:buFont typeface="+mj-lt"/>
              <a:buAutoNum type="arabicParenR"/>
            </a:pPr>
            <a:endParaRPr lang="en-US" sz="2400" dirty="0" smtClean="0">
              <a:latin typeface="Arial" panose="020B0604020202020204" pitchFamily="34" charset="0"/>
              <a:cs typeface="Arial" panose="020B0604020202020204" pitchFamily="34" charset="0"/>
            </a:endParaRPr>
          </a:p>
          <a:p>
            <a:pPr marL="457200" lvl="0" indent="-457200">
              <a:buFont typeface="+mj-lt"/>
              <a:buAutoNum type="arabicParenR"/>
            </a:pPr>
            <a:r>
              <a:rPr lang="en-US" sz="2400" dirty="0" smtClean="0">
                <a:latin typeface="Arial"/>
                <a:cs typeface="Arial"/>
              </a:rPr>
              <a:t>Do Arctic cyclones linked to TPVs exhibit any difference in forecast skill compared to Arctic cyclones not linked to TPVs during periods of low Arctic forecast skill?</a:t>
            </a:r>
          </a:p>
          <a:p>
            <a:pPr marL="457200" indent="-457200">
              <a:buFont typeface="+mj-lt"/>
              <a:buAutoNum type="arabicParenR"/>
            </a:pPr>
            <a:endParaRPr lang="en-US" sz="2400" dirty="0" smtClean="0">
              <a:latin typeface="Arial" panose="020B0604020202020204" pitchFamily="34" charset="0"/>
              <a:cs typeface="Arial" panose="020B0604020202020204" pitchFamily="34" charset="0"/>
            </a:endParaRPr>
          </a:p>
          <a:p>
            <a:endParaRPr lang="en-US" sz="23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Questions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43228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a:pPr>
            <a:r>
              <a:rPr lang="en-US" sz="2400" dirty="0">
                <a:latin typeface="Arial"/>
                <a:cs typeface="Arial"/>
              </a:rPr>
              <a:t>What factors limit the forecast skill of low-skill polar lows linked to TPVs</a:t>
            </a:r>
            <a:r>
              <a:rPr lang="en-US" sz="2400" dirty="0" smtClean="0">
                <a:latin typeface="Arial"/>
                <a:cs typeface="Arial"/>
              </a:rPr>
              <a:t>?</a:t>
            </a:r>
          </a:p>
          <a:p>
            <a:pPr marL="457200" lvl="1" indent="0">
              <a:buNone/>
            </a:pPr>
            <a:endParaRPr lang="en-US" sz="2400" dirty="0">
              <a:latin typeface="Arial"/>
              <a:cs typeface="Arial"/>
            </a:endParaRPr>
          </a:p>
          <a:p>
            <a:pPr marL="457200" lvl="0" indent="-457200">
              <a:buFont typeface="+mj-lt"/>
              <a:buAutoNum type="arabicParenR"/>
            </a:pPr>
            <a:r>
              <a:rPr lang="en-US" sz="2400" dirty="0">
                <a:latin typeface="Arial"/>
                <a:cs typeface="Arial"/>
              </a:rPr>
              <a:t>How do the characteristic of Arctic cyclones differ between periods of low and high Arctic forecast skill?</a:t>
            </a:r>
          </a:p>
          <a:p>
            <a:pPr marL="457200" indent="-457200">
              <a:buFont typeface="+mj-lt"/>
              <a:buAutoNum type="arabicParenR"/>
            </a:pPr>
            <a:endParaRPr lang="en-US" sz="2400" dirty="0" smtClean="0">
              <a:latin typeface="Arial" panose="020B0604020202020204" pitchFamily="34" charset="0"/>
              <a:cs typeface="Arial" panose="020B0604020202020204" pitchFamily="34" charset="0"/>
            </a:endParaRPr>
          </a:p>
          <a:p>
            <a:pPr marL="457200" lvl="0" indent="-457200">
              <a:buFont typeface="+mj-lt"/>
              <a:buAutoNum type="arabicParenR"/>
            </a:pPr>
            <a:r>
              <a:rPr lang="en-US" sz="2400" dirty="0" smtClean="0">
                <a:latin typeface="Arial"/>
                <a:cs typeface="Arial"/>
              </a:rPr>
              <a:t>Do Arctic cyclones linked to TPVs exhibit any difference in forecast skill compared to Arctic cyclones not linked to TPVs during periods of low Arctic forecast skill?</a:t>
            </a:r>
          </a:p>
          <a:p>
            <a:pPr marL="457200" indent="-457200">
              <a:buFont typeface="+mj-lt"/>
              <a:buAutoNum type="arabicParenR"/>
            </a:pPr>
            <a:endParaRPr lang="en-US" sz="2400" dirty="0" smtClean="0">
              <a:latin typeface="Arial" panose="020B0604020202020204" pitchFamily="34" charset="0"/>
              <a:cs typeface="Arial" panose="020B0604020202020204" pitchFamily="34" charset="0"/>
            </a:endParaRPr>
          </a:p>
          <a:p>
            <a:pPr marL="457200" lvl="0" indent="-457200">
              <a:buFont typeface="+mj-lt"/>
              <a:buAutoNum type="arabicParenR"/>
            </a:pPr>
            <a:r>
              <a:rPr lang="en-US" sz="2400" dirty="0" smtClean="0">
                <a:latin typeface="Arial"/>
                <a:cs typeface="Arial"/>
              </a:rPr>
              <a:t>What factors limit the forecast skill of low-skill Arctic cyclones linked to TPVs and concomitantly limit Arctic forecast skill?</a:t>
            </a:r>
          </a:p>
          <a:p>
            <a:endParaRPr lang="en-US" sz="23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Questions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451519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a:pPr>
            <a:r>
              <a:rPr lang="en-US" sz="2400" dirty="0">
                <a:latin typeface="Arial"/>
                <a:cs typeface="Arial"/>
              </a:rPr>
              <a:t>What factors limit the forecast skill of low-skill polar lows linked to TPVs</a:t>
            </a:r>
            <a:r>
              <a:rPr lang="en-US" sz="2400" dirty="0" smtClean="0">
                <a:latin typeface="Arial"/>
                <a:cs typeface="Arial"/>
              </a:rPr>
              <a:t>?</a:t>
            </a:r>
          </a:p>
          <a:p>
            <a:pPr marL="457200" lvl="0" indent="-457200">
              <a:lnSpc>
                <a:spcPct val="50000"/>
              </a:lnSpc>
              <a:buFont typeface="+mj-lt"/>
              <a:buAutoNum type="arabicParenR"/>
            </a:pPr>
            <a:endParaRPr lang="en-US" sz="2400" dirty="0">
              <a:latin typeface="Arial"/>
              <a:cs typeface="Arial"/>
            </a:endParaRPr>
          </a:p>
          <a:p>
            <a:r>
              <a:rPr lang="en-US" sz="2200" b="1" dirty="0" smtClean="0">
                <a:solidFill>
                  <a:srgbClr val="0E00FF"/>
                </a:solidFill>
                <a:latin typeface="Arial"/>
                <a:cs typeface="Arial"/>
              </a:rPr>
              <a:t>Hypothesis: </a:t>
            </a:r>
            <a:r>
              <a:rPr lang="en-US" sz="2200" dirty="0">
                <a:solidFill>
                  <a:srgbClr val="0E00FF"/>
                </a:solidFill>
                <a:latin typeface="Arial"/>
                <a:cs typeface="Arial"/>
              </a:rPr>
              <a:t>Forecast errors in TPVs and associated CAOs, and baroclinic zones, which may be related to forecast errors in the synoptic-scale flow, especially limit the forecast skill of low-skill polar lows linked to TPVs. </a:t>
            </a: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8113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Obtained </a:t>
            </a:r>
            <a:r>
              <a:rPr lang="en-US" sz="2400" dirty="0">
                <a:latin typeface="Arial"/>
                <a:cs typeface="Arial"/>
              </a:rPr>
              <a:t>polar lows from Sea Surface Temperature and Altimeter Synergy for Improved Forecasting of Polar lows (STARS) database of polar lows over the Norwegian Sea and Barents Sea (</a:t>
            </a:r>
            <a:r>
              <a:rPr lang="en-US" sz="2400" dirty="0" err="1">
                <a:latin typeface="Arial"/>
                <a:cs typeface="Arial"/>
              </a:rPr>
              <a:t>Sætra</a:t>
            </a:r>
            <a:r>
              <a:rPr lang="en-US" sz="2400" dirty="0">
                <a:latin typeface="Arial"/>
                <a:cs typeface="Arial"/>
              </a:rPr>
              <a:t> et al. 2010)</a:t>
            </a:r>
          </a:p>
          <a:p>
            <a:pPr>
              <a:lnSpc>
                <a:spcPct val="50000"/>
              </a:lnSpc>
            </a:pPr>
            <a:endParaRPr lang="en-US" sz="2400" dirty="0">
              <a:latin typeface="Arial"/>
              <a:cs typeface="Arial"/>
            </a:endParaRPr>
          </a:p>
          <a:p>
            <a:pPr lvl="1"/>
            <a:r>
              <a:rPr lang="en-US" sz="2200" dirty="0">
                <a:solidFill>
                  <a:srgbClr val="0000FF"/>
                </a:solidFill>
                <a:latin typeface="Arial"/>
                <a:cs typeface="Arial"/>
              </a:rPr>
              <a:t>STARS database covers the 2002–2011 period, for a total of 140 polar </a:t>
            </a:r>
            <a:r>
              <a:rPr lang="en-US" sz="2200" dirty="0" smtClean="0">
                <a:solidFill>
                  <a:srgbClr val="0000FF"/>
                </a:solidFill>
                <a:latin typeface="Arial"/>
                <a:cs typeface="Arial"/>
              </a:rPr>
              <a:t>lows</a:t>
            </a:r>
            <a:endParaRPr lang="en-US" sz="2200" dirty="0">
              <a:solidFill>
                <a:srgbClr val="0000FF"/>
              </a:solidFill>
              <a:latin typeface="Arial"/>
              <a:cs typeface="Arial"/>
            </a:endParaRPr>
          </a:p>
          <a:p>
            <a:endParaRPr lang="en-US" sz="2600" dirty="0" smtClean="0">
              <a:latin typeface="Arial"/>
              <a:cs typeface="Arial"/>
            </a:endParaRPr>
          </a:p>
          <a:p>
            <a:endParaRPr lang="en-US" sz="26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3825782" y="6544959"/>
            <a:ext cx="5264981" cy="379061"/>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US" sz="1200" dirty="0" smtClean="0">
                <a:solidFill>
                  <a:srgbClr val="000000"/>
                </a:solidFill>
                <a:latin typeface="Arial" panose="020B0604020202020204" pitchFamily="34" charset="0"/>
                <a:cs typeface="Arial" panose="020B0604020202020204" pitchFamily="34" charset="0"/>
              </a:rPr>
              <a:t>Link for STARS Database: </a:t>
            </a:r>
            <a:r>
              <a:rPr lang="en-US" sz="1200" dirty="0">
                <a:solidFill>
                  <a:srgbClr val="000000"/>
                </a:solidFill>
                <a:latin typeface="Arial" panose="020B0604020202020204" pitchFamily="34" charset="0"/>
                <a:cs typeface="Arial" panose="020B0604020202020204" pitchFamily="34" charset="0"/>
                <a:hlinkClick r:id="rId3"/>
              </a:rPr>
              <a:t>http://polarlow.met.no/stars-dat</a:t>
            </a:r>
            <a:r>
              <a:rPr lang="en-US" sz="1200" dirty="0" smtClean="0">
                <a:solidFill>
                  <a:srgbClr val="000000"/>
                </a:solidFill>
                <a:latin typeface="Arial" panose="020B0604020202020204" pitchFamily="34" charset="0"/>
                <a:cs typeface="Arial" panose="020B0604020202020204" pitchFamily="34" charset="0"/>
                <a:hlinkClick r:id="rId3"/>
              </a:rPr>
              <a:t>/</a:t>
            </a:r>
            <a:endParaRPr lang="en-US" sz="1200" dirty="0" smtClea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3432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Compared STARS database to a 1979</a:t>
            </a:r>
            <a:r>
              <a:rPr lang="en-US" sz="2400" dirty="0">
                <a:latin typeface="Arial"/>
                <a:cs typeface="Arial"/>
              </a:rPr>
              <a:t>–2015 database of TPVs constructed using the ERA-</a:t>
            </a:r>
            <a:r>
              <a:rPr lang="en-US" sz="2400" dirty="0" smtClean="0">
                <a:latin typeface="Arial"/>
                <a:cs typeface="Arial"/>
              </a:rPr>
              <a:t>Interim (Dee et al. 2011) and a TPV tracking algorithm (</a:t>
            </a:r>
            <a:r>
              <a:rPr lang="en-US" sz="2400" dirty="0" err="1" smtClean="0">
                <a:latin typeface="Arial"/>
                <a:cs typeface="Arial"/>
              </a:rPr>
              <a:t>Szapiro</a:t>
            </a:r>
            <a:r>
              <a:rPr lang="en-US" sz="2400" dirty="0" smtClean="0">
                <a:latin typeface="Arial"/>
                <a:cs typeface="Arial"/>
              </a:rPr>
              <a:t> and </a:t>
            </a:r>
            <a:r>
              <a:rPr lang="en-US" sz="2400" dirty="0" err="1" smtClean="0">
                <a:latin typeface="Arial"/>
                <a:cs typeface="Arial"/>
              </a:rPr>
              <a:t>Cavallo</a:t>
            </a:r>
            <a:r>
              <a:rPr lang="en-US" sz="2400" dirty="0" smtClean="0">
                <a:latin typeface="Arial"/>
                <a:cs typeface="Arial"/>
              </a:rPr>
              <a:t> 2018)</a:t>
            </a:r>
          </a:p>
          <a:p>
            <a:endParaRPr lang="en-US" sz="2400" dirty="0">
              <a:solidFill>
                <a:srgbClr val="0000FF"/>
              </a:solidFill>
              <a:latin typeface="Arial"/>
              <a:cs typeface="Arial"/>
            </a:endParaRPr>
          </a:p>
          <a:p>
            <a:r>
              <a:rPr lang="en-US" sz="2400" dirty="0" smtClean="0">
                <a:latin typeface="Arial"/>
                <a:cs typeface="Arial"/>
              </a:rPr>
              <a:t>Determined which </a:t>
            </a:r>
            <a:r>
              <a:rPr lang="en-US" sz="2400" dirty="0">
                <a:latin typeface="Arial"/>
                <a:cs typeface="Arial"/>
              </a:rPr>
              <a:t>polar lows </a:t>
            </a:r>
            <a:r>
              <a:rPr lang="en-US" sz="2400" dirty="0" smtClean="0">
                <a:latin typeface="Arial"/>
                <a:cs typeface="Arial"/>
              </a:rPr>
              <a:t>may be </a:t>
            </a:r>
            <a:r>
              <a:rPr lang="en-US" sz="2400" dirty="0">
                <a:latin typeface="Arial"/>
                <a:cs typeface="Arial"/>
              </a:rPr>
              <a:t>linked to </a:t>
            </a:r>
            <a:r>
              <a:rPr lang="en-US" sz="2400" dirty="0" smtClean="0">
                <a:latin typeface="Arial"/>
                <a:cs typeface="Arial"/>
              </a:rPr>
              <a:t>TPVs by requiring that a polar low be </a:t>
            </a:r>
            <a:r>
              <a:rPr lang="en-US" sz="2400" dirty="0">
                <a:latin typeface="Arial"/>
                <a:cs typeface="Arial"/>
              </a:rPr>
              <a:t>located </a:t>
            </a:r>
            <a:r>
              <a:rPr lang="en-US" sz="2400" dirty="0" smtClean="0">
                <a:latin typeface="Arial"/>
                <a:cs typeface="Arial"/>
              </a:rPr>
              <a:t>within 500 km of </a:t>
            </a:r>
            <a:r>
              <a:rPr lang="en-US" sz="2400" dirty="0">
                <a:latin typeface="Arial"/>
                <a:cs typeface="Arial"/>
              </a:rPr>
              <a:t>at least one TPV </a:t>
            </a:r>
            <a:r>
              <a:rPr lang="en-US" sz="2400" dirty="0" smtClean="0">
                <a:latin typeface="Arial"/>
                <a:cs typeface="Arial"/>
              </a:rPr>
              <a:t>at any point in the lifetime </a:t>
            </a:r>
            <a:r>
              <a:rPr lang="en-US" sz="2400" dirty="0">
                <a:latin typeface="Arial"/>
                <a:cs typeface="Arial"/>
              </a:rPr>
              <a:t>of </a:t>
            </a:r>
            <a:r>
              <a:rPr lang="en-US" sz="2400" dirty="0" smtClean="0">
                <a:latin typeface="Arial"/>
                <a:cs typeface="Arial"/>
              </a:rPr>
              <a:t>the </a:t>
            </a:r>
            <a:r>
              <a:rPr lang="en-US" sz="2400" dirty="0">
                <a:latin typeface="Arial"/>
                <a:cs typeface="Arial"/>
              </a:rPr>
              <a:t>polar </a:t>
            </a:r>
            <a:r>
              <a:rPr lang="en-US" sz="2400" dirty="0" smtClean="0">
                <a:latin typeface="Arial"/>
                <a:cs typeface="Arial"/>
              </a:rPr>
              <a:t>low </a:t>
            </a:r>
            <a:endParaRPr lang="en-US" sz="2400" dirty="0">
              <a:solidFill>
                <a:srgbClr val="0000FF"/>
              </a:solidFill>
              <a:latin typeface="Arial"/>
              <a:cs typeface="Arial"/>
            </a:endParaRP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0002" y="6392820"/>
            <a:ext cx="8944468" cy="400110"/>
          </a:xfrm>
          <a:prstGeom prst="rect">
            <a:avLst/>
          </a:prstGeom>
          <a:noFill/>
        </p:spPr>
        <p:txBody>
          <a:bodyPr wrap="square" rtlCol="0">
            <a:spAutoFit/>
          </a:bodyPr>
          <a:lstStyle/>
          <a:p>
            <a:pPr algn="ctr"/>
            <a:r>
              <a:rPr lang="en-US" sz="2000" dirty="0" smtClean="0">
                <a:latin typeface="Arial" panose="020B0604020202020204" pitchFamily="34" charset="0"/>
                <a:cs typeface="Arial" panose="020B0604020202020204" pitchFamily="34" charset="0"/>
              </a:rPr>
              <a:t>Link for Tracking Algorithm: </a:t>
            </a:r>
            <a:r>
              <a:rPr lang="en-US" sz="2000" dirty="0" smtClean="0">
                <a:latin typeface="Arial" panose="020B0604020202020204" pitchFamily="34" charset="0"/>
                <a:cs typeface="Arial" panose="020B0604020202020204" pitchFamily="34" charset="0"/>
                <a:hlinkClick r:id="rId2"/>
              </a:rPr>
              <a:t>https://github.com/nickszap/tpvTrack</a:t>
            </a:r>
            <a:endParaRPr lang="en-US" sz="2000" dirty="0"/>
          </a:p>
        </p:txBody>
      </p:sp>
      <p:cxnSp>
        <p:nvCxnSpPr>
          <p:cNvPr id="8" name="Straight Connector 7"/>
          <p:cNvCxnSpPr/>
          <p:nvPr/>
        </p:nvCxnSpPr>
        <p:spPr>
          <a:xfrm>
            <a:off x="-3264" y="6382845"/>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35980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199" y="873979"/>
            <a:ext cx="8433053" cy="5042829"/>
          </a:xfrm>
        </p:spPr>
        <p:txBody>
          <a:bodyPr>
            <a:normAutofit/>
          </a:bodyPr>
          <a:lstStyle/>
          <a:p>
            <a:r>
              <a:rPr lang="en-US" sz="2400" dirty="0">
                <a:latin typeface="Arial"/>
                <a:cs typeface="Arial"/>
              </a:rPr>
              <a:t>104 out of the total 140 polar lows, or 74.3%, match with at least one TPV </a:t>
            </a:r>
          </a:p>
          <a:p>
            <a:pPr>
              <a:lnSpc>
                <a:spcPct val="50000"/>
              </a:lnSpc>
            </a:pPr>
            <a:endParaRPr lang="en-US" sz="2400" dirty="0" smtClean="0">
              <a:latin typeface="Arial"/>
              <a:cs typeface="Arial"/>
            </a:endParaRPr>
          </a:p>
          <a:p>
            <a:pPr marL="0" indent="0">
              <a:buNone/>
            </a:pPr>
            <a:endParaRPr lang="en-US" sz="2400" dirty="0">
              <a:latin typeface="Arial"/>
              <a:cs typeface="Arial"/>
            </a:endParaRPr>
          </a:p>
          <a:p>
            <a:endParaRPr lang="en-US" sz="2400" dirty="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grpSp>
        <p:nvGrpSpPr>
          <p:cNvPr id="3" name="Group 2"/>
          <p:cNvGrpSpPr/>
          <p:nvPr/>
        </p:nvGrpSpPr>
        <p:grpSpPr>
          <a:xfrm>
            <a:off x="1898347" y="1710844"/>
            <a:ext cx="5643460" cy="5069726"/>
            <a:chOff x="1898347" y="1710844"/>
            <a:chExt cx="5643460" cy="5069726"/>
          </a:xfrm>
        </p:grpSpPr>
        <p:pic>
          <p:nvPicPr>
            <p:cNvPr id="12" name="Picture 11" descr="pls_all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8347" y="1710844"/>
              <a:ext cx="5590008" cy="5069726"/>
            </a:xfrm>
            <a:prstGeom prst="rect">
              <a:avLst/>
            </a:prstGeom>
            <a:ln w="9525">
              <a:solidFill>
                <a:schemeClr val="tx1"/>
              </a:solidFill>
            </a:ln>
          </p:spPr>
        </p:pic>
        <p:sp>
          <p:nvSpPr>
            <p:cNvPr id="7" name="TextBox 6"/>
            <p:cNvSpPr txBox="1"/>
            <p:nvPr/>
          </p:nvSpPr>
          <p:spPr>
            <a:xfrm>
              <a:off x="1898347" y="1710844"/>
              <a:ext cx="2137432" cy="323165"/>
            </a:xfrm>
            <a:prstGeom prst="rect">
              <a:avLst/>
            </a:prstGeom>
            <a:solidFill>
              <a:schemeClr val="bg1"/>
            </a:solidFill>
            <a:ln w="9525">
              <a:solidFill>
                <a:schemeClr val="tx1"/>
              </a:solidFill>
            </a:ln>
          </p:spPr>
          <p:txBody>
            <a:bodyPr wrap="square" lIns="0" tIns="0" rIns="0" bIns="45720" rtlCol="0" anchor="ctr">
              <a:spAutoFit/>
            </a:bodyPr>
            <a:lstStyle/>
            <a:p>
              <a:pPr algn="ctr"/>
              <a:r>
                <a:rPr lang="en-US" b="1" dirty="0" smtClean="0">
                  <a:latin typeface="Arial"/>
                  <a:cs typeface="Arial"/>
                </a:rPr>
                <a:t>STARS Polar Lows</a:t>
              </a:r>
              <a:endParaRPr lang="en-US" b="1" dirty="0">
                <a:latin typeface="Arial"/>
                <a:cs typeface="Arial"/>
              </a:endParaRPr>
            </a:p>
          </p:txBody>
        </p:sp>
        <p:sp>
          <p:nvSpPr>
            <p:cNvPr id="13" name="Rectangle 12"/>
            <p:cNvSpPr/>
            <p:nvPr/>
          </p:nvSpPr>
          <p:spPr>
            <a:xfrm>
              <a:off x="5172538" y="5477979"/>
              <a:ext cx="2317954" cy="13024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286342" y="5747320"/>
              <a:ext cx="395235"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86342" y="6223404"/>
              <a:ext cx="395235" cy="0"/>
            </a:xfrm>
            <a:prstGeom prst="line">
              <a:avLst/>
            </a:prstGeom>
            <a:ln w="50800">
              <a:solidFill>
                <a:srgbClr val="1171FF"/>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694407" y="5477979"/>
              <a:ext cx="1676493" cy="523220"/>
            </a:xfrm>
            <a:prstGeom prst="rect">
              <a:avLst/>
            </a:prstGeom>
            <a:noFill/>
          </p:spPr>
          <p:txBody>
            <a:bodyPr wrap="square" rtlCol="0">
              <a:spAutoFit/>
            </a:bodyPr>
            <a:lstStyle/>
            <a:p>
              <a:r>
                <a:rPr lang="en-US" sz="1400" dirty="0" smtClean="0">
                  <a:latin typeface="Arial"/>
                  <a:cs typeface="Arial"/>
                </a:rPr>
                <a:t>Polar lows linked to TPVs (N = 104)</a:t>
              </a:r>
              <a:endParaRPr lang="en-US" sz="1400" dirty="0">
                <a:latin typeface="Arial"/>
                <a:cs typeface="Arial"/>
              </a:endParaRPr>
            </a:p>
          </p:txBody>
        </p:sp>
        <p:sp>
          <p:nvSpPr>
            <p:cNvPr id="17" name="TextBox 16"/>
            <p:cNvSpPr txBox="1"/>
            <p:nvPr/>
          </p:nvSpPr>
          <p:spPr>
            <a:xfrm>
              <a:off x="5694407" y="5962715"/>
              <a:ext cx="1847400" cy="523220"/>
            </a:xfrm>
            <a:prstGeom prst="rect">
              <a:avLst/>
            </a:prstGeom>
            <a:noFill/>
          </p:spPr>
          <p:txBody>
            <a:bodyPr wrap="square" rtlCol="0">
              <a:spAutoFit/>
            </a:bodyPr>
            <a:lstStyle/>
            <a:p>
              <a:r>
                <a:rPr lang="en-US" sz="1400" dirty="0" smtClean="0">
                  <a:latin typeface="Arial"/>
                  <a:cs typeface="Arial"/>
                </a:rPr>
                <a:t>Polar lows not linked to TPVs (N = 36)</a:t>
              </a:r>
              <a:endParaRPr lang="en-US" sz="1400" dirty="0">
                <a:latin typeface="Arial"/>
                <a:cs typeface="Arial"/>
              </a:endParaRPr>
            </a:p>
          </p:txBody>
        </p:sp>
        <p:sp>
          <p:nvSpPr>
            <p:cNvPr id="2" name="Oval 1"/>
            <p:cNvSpPr>
              <a:spLocks noChangeAspect="1"/>
            </p:cNvSpPr>
            <p:nvPr/>
          </p:nvSpPr>
          <p:spPr>
            <a:xfrm>
              <a:off x="5277571" y="6534428"/>
              <a:ext cx="164592" cy="164592"/>
            </a:xfrm>
            <a:prstGeom prst="ellipse">
              <a:avLst/>
            </a:prstGeom>
            <a:solidFill>
              <a:srgbClr val="FC0007"/>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5512267" y="6534428"/>
              <a:ext cx="164592" cy="164592"/>
            </a:xfrm>
            <a:prstGeom prst="ellipse">
              <a:avLst/>
            </a:prstGeom>
            <a:solidFill>
              <a:srgbClr val="0E71FF"/>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694407" y="6448837"/>
              <a:ext cx="1847400" cy="307777"/>
            </a:xfrm>
            <a:prstGeom prst="rect">
              <a:avLst/>
            </a:prstGeom>
            <a:noFill/>
          </p:spPr>
          <p:txBody>
            <a:bodyPr wrap="square" rtlCol="0">
              <a:spAutoFit/>
            </a:bodyPr>
            <a:lstStyle/>
            <a:p>
              <a:r>
                <a:rPr lang="en-US" sz="1400" dirty="0" smtClean="0">
                  <a:latin typeface="Arial"/>
                  <a:cs typeface="Arial"/>
                </a:rPr>
                <a:t>Genesis positions</a:t>
              </a:r>
              <a:endParaRPr lang="en-US" sz="1400" dirty="0">
                <a:latin typeface="Arial"/>
                <a:cs typeface="Arial"/>
              </a:endParaRPr>
            </a:p>
          </p:txBody>
        </p:sp>
      </p:grpSp>
    </p:spTree>
    <p:extLst>
      <p:ext uri="{BB962C8B-B14F-4D97-AF65-F5344CB8AC3E}">
        <p14:creationId xmlns:p14="http://schemas.microsoft.com/office/powerpoint/2010/main" val="8049847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873979"/>
            <a:ext cx="8433053" cy="5042829"/>
          </a:xfrm>
        </p:spPr>
        <p:txBody>
          <a:bodyPr>
            <a:normAutofit/>
          </a:bodyPr>
          <a:lstStyle/>
          <a:p>
            <a:r>
              <a:rPr lang="en-US" sz="2400" dirty="0" smtClean="0">
                <a:latin typeface="Arial"/>
                <a:cs typeface="Arial"/>
              </a:rPr>
              <a:t>Performed an illustrative predictability study of a polar low </a:t>
            </a:r>
            <a:r>
              <a:rPr lang="en-US" sz="2400" dirty="0">
                <a:latin typeface="Arial"/>
                <a:cs typeface="Arial"/>
              </a:rPr>
              <a:t>occurring during 1800 UTC 10–1200 UTC 11 February </a:t>
            </a:r>
            <a:r>
              <a:rPr lang="en-US" sz="2400" dirty="0" smtClean="0">
                <a:latin typeface="Arial"/>
                <a:cs typeface="Arial"/>
              </a:rPr>
              <a:t>2011 to motivate hypothesis 1</a:t>
            </a:r>
          </a:p>
          <a:p>
            <a:pPr marL="0" indent="0">
              <a:lnSpc>
                <a:spcPct val="50000"/>
              </a:lnSpc>
              <a:buNone/>
            </a:pPr>
            <a:endParaRPr lang="en-US" sz="2400" dirty="0">
              <a:solidFill>
                <a:srgbClr val="000000"/>
              </a:solidFill>
              <a:latin typeface="Arial"/>
              <a:cs typeface="Arial"/>
            </a:endParaRPr>
          </a:p>
          <a:p>
            <a:pPr lvl="1">
              <a:lnSpc>
                <a:spcPct val="110000"/>
              </a:lnSpc>
            </a:pPr>
            <a:r>
              <a:rPr lang="en-US" sz="2200" dirty="0" smtClean="0">
                <a:solidFill>
                  <a:srgbClr val="0000FF"/>
                </a:solidFill>
                <a:latin typeface="Arial"/>
                <a:cs typeface="Arial"/>
              </a:rPr>
              <a:t>Case was chosen since polar </a:t>
            </a:r>
            <a:r>
              <a:rPr lang="en-US" sz="2200" dirty="0">
                <a:solidFill>
                  <a:srgbClr val="0000FF"/>
                </a:solidFill>
                <a:latin typeface="Arial"/>
                <a:cs typeface="Arial"/>
              </a:rPr>
              <a:t>low </a:t>
            </a:r>
            <a:r>
              <a:rPr lang="en-US" sz="2200" dirty="0" smtClean="0">
                <a:solidFill>
                  <a:srgbClr val="0000FF"/>
                </a:solidFill>
                <a:latin typeface="Arial"/>
                <a:cs typeface="Arial"/>
              </a:rPr>
              <a:t>exhibits a clear linkage </a:t>
            </a:r>
            <a:r>
              <a:rPr lang="en-US" sz="2200" dirty="0">
                <a:solidFill>
                  <a:srgbClr val="0000FF"/>
                </a:solidFill>
                <a:latin typeface="Arial"/>
                <a:cs typeface="Arial"/>
              </a:rPr>
              <a:t>to a </a:t>
            </a:r>
            <a:r>
              <a:rPr lang="en-US" sz="2200" dirty="0" smtClean="0">
                <a:solidFill>
                  <a:srgbClr val="0000FF"/>
                </a:solidFill>
                <a:latin typeface="Arial"/>
                <a:cs typeface="Arial"/>
              </a:rPr>
              <a:t>single well-defined </a:t>
            </a:r>
            <a:r>
              <a:rPr lang="en-US" sz="2200" dirty="0">
                <a:solidFill>
                  <a:srgbClr val="0000FF"/>
                </a:solidFill>
                <a:latin typeface="Arial"/>
                <a:cs typeface="Arial"/>
              </a:rPr>
              <a:t>TPV</a:t>
            </a:r>
            <a:endParaRPr lang="en-US" sz="2200" dirty="0">
              <a:solidFill>
                <a:srgbClr val="0000FF"/>
              </a:solidFill>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Used the ERA5 (</a:t>
            </a:r>
            <a:r>
              <a:rPr lang="en-US" sz="2400" dirty="0" err="1">
                <a:latin typeface="Arial"/>
                <a:cs typeface="Arial"/>
              </a:rPr>
              <a:t>Hersbach</a:t>
            </a:r>
            <a:r>
              <a:rPr lang="en-US" sz="2400" dirty="0">
                <a:latin typeface="Arial"/>
                <a:cs typeface="Arial"/>
              </a:rPr>
              <a:t> and Dee 2016) for analysis of the polar low </a:t>
            </a:r>
            <a:endParaRPr lang="en-US" sz="2400" dirty="0" smtClean="0">
              <a:latin typeface="Arial"/>
              <a:cs typeface="Arial"/>
            </a:endParaRPr>
          </a:p>
          <a:p>
            <a:pPr>
              <a:lnSpc>
                <a:spcPct val="50000"/>
              </a:lnSpc>
            </a:pPr>
            <a:endParaRPr lang="en-US" sz="2400" dirty="0">
              <a:latin typeface="Arial"/>
              <a:cs typeface="Arial"/>
            </a:endParaRPr>
          </a:p>
          <a:p>
            <a:pPr lvl="1"/>
            <a:r>
              <a:rPr lang="en-US" sz="2200" dirty="0" smtClean="0">
                <a:solidFill>
                  <a:srgbClr val="0000FF"/>
                </a:solidFill>
                <a:latin typeface="Arial"/>
                <a:cs typeface="Arial"/>
              </a:rPr>
              <a:t>0.3° horizontal resolution</a:t>
            </a:r>
            <a:endParaRPr lang="en-US" sz="2200" dirty="0">
              <a:solidFill>
                <a:srgbClr val="0000FF"/>
              </a:solidFill>
              <a:latin typeface="Arial"/>
              <a:cs typeface="Arial"/>
            </a:endParaRPr>
          </a:p>
          <a:p>
            <a:endParaRPr lang="en-US" sz="2400" dirty="0" smtClean="0">
              <a:latin typeface="Arial" panose="020B0604020202020204" pitchFamily="34" charset="0"/>
              <a:cs typeface="Arial" panose="020B0604020202020204" pitchFamily="34" charset="0"/>
            </a:endParaRPr>
          </a:p>
          <a:p>
            <a:endParaRPr lang="en-US" sz="2400" dirty="0" smtClean="0">
              <a:latin typeface="Arial" panose="020B0604020202020204" pitchFamily="34" charset="0"/>
              <a:cs typeface="Arial" panose="020B0604020202020204" pitchFamily="34" charset="0"/>
            </a:endParaRPr>
          </a:p>
          <a:p>
            <a:endParaRPr lang="en-US" sz="2400" dirty="0">
              <a:latin typeface="Helvetica"/>
              <a:cs typeface="Helvetica"/>
            </a:endParaRPr>
          </a:p>
          <a:p>
            <a:endParaRPr lang="en-US" sz="2400" dirty="0">
              <a:latin typeface="Helvetica"/>
              <a:cs typeface="Helvetica"/>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18700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T_theta_TPVs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8" y="748757"/>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64" name="Picture 63" descr="mslp_vort_cyclone_era5_20110210_18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grpSp>
        <p:nvGrpSpPr>
          <p:cNvPr id="65" name="Group 64"/>
          <p:cNvGrpSpPr/>
          <p:nvPr/>
        </p:nvGrpSpPr>
        <p:grpSpPr>
          <a:xfrm>
            <a:off x="4574454" y="4730863"/>
            <a:ext cx="571548" cy="307777"/>
            <a:chOff x="4583628" y="4484262"/>
            <a:chExt cx="571548" cy="307777"/>
          </a:xfrm>
        </p:grpSpPr>
        <p:sp>
          <p:nvSpPr>
            <p:cNvPr id="66" name="Rectangle 6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8" name="Oval 6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9" name="Group 68"/>
          <p:cNvGrpSpPr/>
          <p:nvPr/>
        </p:nvGrpSpPr>
        <p:grpSpPr>
          <a:xfrm>
            <a:off x="129823" y="5459365"/>
            <a:ext cx="8593895" cy="270060"/>
            <a:chOff x="97258" y="5459365"/>
            <a:chExt cx="8593895" cy="270060"/>
          </a:xfrm>
        </p:grpSpPr>
        <p:sp>
          <p:nvSpPr>
            <p:cNvPr id="70" name="TextBox 69"/>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1" name="Picture 70"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2" name="TextBox 71"/>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3" name="TextBox 72"/>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74" name="TextBox 73"/>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09" name="TextBox 108"/>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0" name="TextBox 109"/>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1" name="TextBox 110"/>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2" name="TextBox 111"/>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3" name="TextBox 11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6" name="TextBox 115"/>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8" name="TextBox 117"/>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9" name="TextBox 118"/>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18930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9"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1280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042829"/>
          </a:xfrm>
        </p:spPr>
        <p:txBody>
          <a:bodyPr>
            <a:normAutofit/>
          </a:bodyPr>
          <a:lstStyle/>
          <a:p>
            <a:r>
              <a:rPr lang="en-US" sz="2400" dirty="0" smtClean="0">
                <a:latin typeface="Arial" panose="020B0604020202020204" pitchFamily="34" charset="0"/>
                <a:cs typeface="Arial" panose="020B0604020202020204" pitchFamily="34" charset="0"/>
              </a:rPr>
              <a:t>TPVs </a:t>
            </a:r>
            <a:r>
              <a:rPr lang="en-US" sz="2400" dirty="0">
                <a:latin typeface="Arial" panose="020B0604020202020204" pitchFamily="34" charset="0"/>
                <a:cs typeface="Arial" panose="020B0604020202020204" pitchFamily="34" charset="0"/>
              </a:rPr>
              <a:t>are </a:t>
            </a:r>
            <a:r>
              <a:rPr lang="en-US" sz="2400" dirty="0" smtClean="0">
                <a:latin typeface="Arial" panose="020B0604020202020204" pitchFamily="34" charset="0"/>
                <a:cs typeface="Arial" panose="020B0604020202020204" pitchFamily="34" charset="0"/>
              </a:rPr>
              <a:t>sub-synoptic tropopause</a:t>
            </a:r>
            <a:r>
              <a:rPr lang="en-US" sz="2400" dirty="0">
                <a:latin typeface="Arial" panose="020B0604020202020204" pitchFamily="34" charset="0"/>
                <a:cs typeface="Arial" panose="020B0604020202020204" pitchFamily="34" charset="0"/>
              </a:rPr>
              <a:t>-based vortices of high-latitude origin and are material </a:t>
            </a:r>
            <a:r>
              <a:rPr lang="en-US" sz="2400" dirty="0" smtClean="0">
                <a:latin typeface="Arial" panose="020B0604020202020204" pitchFamily="34" charset="0"/>
                <a:cs typeface="Arial" panose="020B0604020202020204" pitchFamily="34" charset="0"/>
              </a:rPr>
              <a:t>features (Pyle et al. 2004; Cavallo and Hakim 2009, 2010, 2012, 2013)</a:t>
            </a:r>
            <a:endParaRPr lang="en-US" sz="24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9545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769"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78781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T_theta_TPVs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 y="750791"/>
            <a:ext cx="4525649"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63" name="Rectangle 62"/>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6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pic>
        <p:nvPicPr>
          <p:cNvPr id="65" name="Picture 64" descr="mslp_vort_cyclone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9285" y="750791"/>
            <a:ext cx="4536734" cy="4251960"/>
          </a:xfrm>
          <a:prstGeom prst="rect">
            <a:avLst/>
          </a:prstGeom>
          <a:ln w="9525">
            <a:solidFill>
              <a:schemeClr val="tx1"/>
            </a:solidFill>
          </a:ln>
        </p:spPr>
      </p:pic>
      <p:grpSp>
        <p:nvGrpSpPr>
          <p:cNvPr id="66" name="Group 65"/>
          <p:cNvGrpSpPr/>
          <p:nvPr/>
        </p:nvGrpSpPr>
        <p:grpSpPr>
          <a:xfrm>
            <a:off x="4574454" y="4730863"/>
            <a:ext cx="571548" cy="307777"/>
            <a:chOff x="4583628" y="4484262"/>
            <a:chExt cx="571548" cy="307777"/>
          </a:xfrm>
        </p:grpSpPr>
        <p:sp>
          <p:nvSpPr>
            <p:cNvPr id="67" name="Rectangle 66"/>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69" name="Oval 68"/>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129823" y="5459365"/>
            <a:ext cx="8593895" cy="270060"/>
            <a:chOff x="97258" y="5459365"/>
            <a:chExt cx="8593895" cy="270060"/>
          </a:xfrm>
        </p:grpSpPr>
        <p:sp>
          <p:nvSpPr>
            <p:cNvPr id="71" name="TextBox 70"/>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72" name="Picture 71"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73" name="TextBox 72"/>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74" name="TextBox 73"/>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83" name="TextBox 82"/>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109" name="TextBox 108"/>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110" name="TextBox 109"/>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111" name="TextBox 110"/>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112" name="TextBox 111"/>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113" name="TextBox 112"/>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6" name="TextBox 115"/>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8" name="TextBox 117"/>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9" name="TextBox 118"/>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20" name="TextBox 119"/>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8"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15785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solidFill>
                  <a:srgbClr val="000000"/>
                </a:solidFill>
                <a:latin typeface="Arial" panose="020B0604020202020204" pitchFamily="34" charset="0"/>
                <a:cs typeface="Arial" panose="020B0604020202020204" pitchFamily="34" charset="0"/>
              </a:rPr>
              <a:t>Evaluated forecast skill of polar low using ECMWF </a:t>
            </a:r>
            <a:r>
              <a:rPr lang="en-US" sz="2400" dirty="0" smtClean="0">
                <a:latin typeface="Arial" panose="020B0604020202020204" pitchFamily="34" charset="0"/>
                <a:cs typeface="Arial" panose="020B0604020202020204" pitchFamily="34" charset="0"/>
              </a:rPr>
              <a:t>EPS</a:t>
            </a:r>
            <a:r>
              <a:rPr lang="en-US" sz="2400" dirty="0">
                <a:latin typeface="Arial"/>
                <a:cs typeface="Arial"/>
              </a:rPr>
              <a:t> </a:t>
            </a:r>
            <a:r>
              <a:rPr lang="en-US" sz="2400" dirty="0" smtClean="0">
                <a:latin typeface="Arial"/>
                <a:cs typeface="Arial"/>
              </a:rPr>
              <a:t>(</a:t>
            </a:r>
            <a:r>
              <a:rPr lang="en-US" sz="2400" dirty="0" err="1" smtClean="0">
                <a:latin typeface="Arial"/>
                <a:cs typeface="Arial"/>
              </a:rPr>
              <a:t>Buizza</a:t>
            </a:r>
            <a:r>
              <a:rPr lang="en-US" sz="2400" dirty="0" smtClean="0">
                <a:latin typeface="Arial"/>
                <a:cs typeface="Arial"/>
              </a:rPr>
              <a:t> </a:t>
            </a:r>
            <a:r>
              <a:rPr lang="en-US" sz="2400" dirty="0">
                <a:latin typeface="Arial"/>
                <a:cs typeface="Arial"/>
              </a:rPr>
              <a:t>et al. 2007) from TIGGE (</a:t>
            </a:r>
            <a:r>
              <a:rPr lang="en-US" sz="2400" dirty="0" err="1">
                <a:latin typeface="Arial"/>
                <a:cs typeface="Arial"/>
              </a:rPr>
              <a:t>Bougeault</a:t>
            </a:r>
            <a:r>
              <a:rPr lang="en-US" sz="2400" dirty="0">
                <a:latin typeface="Arial"/>
                <a:cs typeface="Arial"/>
              </a:rPr>
              <a:t> et al. 2010) </a:t>
            </a:r>
            <a:r>
              <a:rPr lang="en-US" sz="2400" dirty="0" smtClean="0">
                <a:solidFill>
                  <a:srgbClr val="000000"/>
                </a:solidFill>
                <a:latin typeface="Arial" panose="020B0604020202020204" pitchFamily="34" charset="0"/>
                <a:cs typeface="Arial" panose="020B0604020202020204" pitchFamily="34" charset="0"/>
              </a:rPr>
              <a:t>initialized at 1200 UTC 9 February 2011</a:t>
            </a:r>
          </a:p>
          <a:p>
            <a:pPr marL="457200" lvl="1" indent="0">
              <a:lnSpc>
                <a:spcPct val="50000"/>
              </a:lnSpc>
              <a:buNone/>
            </a:pPr>
            <a:endParaRPr lang="en-US" sz="2400" dirty="0" smtClean="0">
              <a:solidFill>
                <a:srgbClr val="0000FF"/>
              </a:solidFill>
              <a:latin typeface="Arial" panose="020B0604020202020204" pitchFamily="34" charset="0"/>
              <a:cs typeface="Arial" panose="020B0604020202020204" pitchFamily="34" charset="0"/>
            </a:endParaRPr>
          </a:p>
          <a:p>
            <a:pPr lvl="1"/>
            <a:r>
              <a:rPr lang="en-US" sz="2200" dirty="0" smtClean="0">
                <a:solidFill>
                  <a:srgbClr val="0000FF"/>
                </a:solidFill>
                <a:latin typeface="Arial" panose="020B0604020202020204" pitchFamily="34" charset="0"/>
                <a:cs typeface="Arial" panose="020B0604020202020204" pitchFamily="34" charset="0"/>
              </a:rPr>
              <a:t>30 h prior to genesis of polar low</a:t>
            </a:r>
          </a:p>
          <a:p>
            <a:pPr lvl="1"/>
            <a:endParaRPr lang="en-US" sz="2200" dirty="0">
              <a:solidFill>
                <a:srgbClr val="0000FF"/>
              </a:solidFill>
              <a:latin typeface="Arial" panose="020B0604020202020204" pitchFamily="34" charset="0"/>
              <a:cs typeface="Arial" panose="020B0604020202020204" pitchFamily="34" charset="0"/>
            </a:endParaRPr>
          </a:p>
          <a:p>
            <a:pPr lvl="1"/>
            <a:r>
              <a:rPr lang="en-US" sz="2200" dirty="0">
                <a:solidFill>
                  <a:srgbClr val="0000FF"/>
                </a:solidFill>
                <a:latin typeface="Arial" panose="020B0604020202020204" pitchFamily="34" charset="0"/>
                <a:cs typeface="Arial" panose="020B0604020202020204" pitchFamily="34" charset="0"/>
              </a:rPr>
              <a:t>0.5° horizontal resolution </a:t>
            </a:r>
            <a:endParaRPr lang="en-US" sz="2200" dirty="0" smtClean="0">
              <a:solidFill>
                <a:srgbClr val="0000FF"/>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solidFill>
                  <a:srgbClr val="000000"/>
                </a:solidFill>
                <a:latin typeface="Arial" panose="020B0604020202020204" pitchFamily="34" charset="0"/>
                <a:cs typeface="Arial" panose="020B0604020202020204" pitchFamily="34" charset="0"/>
              </a:rPr>
              <a:t>Used </a:t>
            </a:r>
            <a:r>
              <a:rPr lang="en-US" sz="2400" dirty="0">
                <a:solidFill>
                  <a:srgbClr val="000000"/>
                </a:solidFill>
                <a:latin typeface="Arial" panose="020B0604020202020204" pitchFamily="34" charset="0"/>
                <a:cs typeface="Arial" panose="020B0604020202020204" pitchFamily="34" charset="0"/>
              </a:rPr>
              <a:t>ERA5 </a:t>
            </a:r>
            <a:r>
              <a:rPr lang="en-US" sz="2400" dirty="0" err="1">
                <a:solidFill>
                  <a:srgbClr val="000000"/>
                </a:solidFill>
                <a:latin typeface="Arial" panose="020B0604020202020204" pitchFamily="34" charset="0"/>
                <a:cs typeface="Arial" panose="020B0604020202020204" pitchFamily="34" charset="0"/>
              </a:rPr>
              <a:t>regridded</a:t>
            </a:r>
            <a:r>
              <a:rPr lang="en-US" sz="2400" dirty="0">
                <a:solidFill>
                  <a:srgbClr val="000000"/>
                </a:solidFill>
                <a:latin typeface="Arial" panose="020B0604020202020204" pitchFamily="34" charset="0"/>
                <a:cs typeface="Arial" panose="020B0604020202020204" pitchFamily="34" charset="0"/>
              </a:rPr>
              <a:t> to 0.5° horizontal resolution as verification</a:t>
            </a:r>
          </a:p>
          <a:p>
            <a:pPr marL="0" indent="0">
              <a:buNone/>
            </a:pPr>
            <a:endParaRPr lang="en-US" sz="22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0809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9"/>
            <a:ext cx="8229600" cy="5591786"/>
          </a:xfrm>
        </p:spPr>
        <p:txBody>
          <a:bodyPr>
            <a:normAutofit/>
          </a:bodyPr>
          <a:lstStyle/>
          <a:p>
            <a:r>
              <a:rPr lang="en-US" sz="2400" dirty="0" smtClean="0">
                <a:latin typeface="Arial"/>
                <a:cs typeface="Arial"/>
              </a:rPr>
              <a:t>Assessed forecast </a:t>
            </a:r>
            <a:r>
              <a:rPr lang="en-US" sz="2400" dirty="0">
                <a:latin typeface="Arial"/>
                <a:cs typeface="Arial"/>
              </a:rPr>
              <a:t>skill of </a:t>
            </a:r>
            <a:r>
              <a:rPr lang="en-US" sz="2400" dirty="0" smtClean="0">
                <a:latin typeface="Arial"/>
                <a:cs typeface="Arial"/>
              </a:rPr>
              <a:t>polar </a:t>
            </a:r>
            <a:r>
              <a:rPr lang="en-US" sz="2400" dirty="0">
                <a:latin typeface="Arial"/>
                <a:cs typeface="Arial"/>
              </a:rPr>
              <a:t>low </a:t>
            </a:r>
            <a:r>
              <a:rPr lang="en-US" sz="2400" dirty="0" smtClean="0">
                <a:latin typeface="Arial"/>
                <a:cs typeface="Arial"/>
              </a:rPr>
              <a:t>in </a:t>
            </a:r>
            <a:r>
              <a:rPr lang="en-US" sz="2400" dirty="0">
                <a:latin typeface="Arial"/>
                <a:cs typeface="Arial"/>
              </a:rPr>
              <a:t>terms of a metric combining forecast track and intensity error of the polar low based on 850-hPa relative </a:t>
            </a:r>
            <a:r>
              <a:rPr lang="en-US" sz="2400" dirty="0" smtClean="0">
                <a:latin typeface="Arial"/>
                <a:cs typeface="Arial"/>
              </a:rPr>
              <a:t>vorticity by adapting methodology of </a:t>
            </a:r>
            <a:r>
              <a:rPr lang="en-US" sz="2400" dirty="0">
                <a:latin typeface="Arial"/>
                <a:cs typeface="Arial"/>
              </a:rPr>
              <a:t>Lamberson et al. </a:t>
            </a:r>
            <a:r>
              <a:rPr lang="en-US" sz="2400" dirty="0" smtClean="0">
                <a:latin typeface="Arial"/>
                <a:cs typeface="Arial"/>
              </a:rPr>
              <a:t>(2016)</a:t>
            </a:r>
            <a:endParaRPr lang="en-US" sz="2400" dirty="0">
              <a:latin typeface="Arial"/>
              <a:cs typeface="Arial"/>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r>
              <a:rPr lang="en-US" sz="2400" dirty="0" smtClean="0">
                <a:latin typeface="Arial"/>
                <a:cs typeface="Arial"/>
              </a:rPr>
              <a:t>Subdivided </a:t>
            </a:r>
            <a:r>
              <a:rPr lang="en-US" sz="2400" dirty="0">
                <a:latin typeface="Arial"/>
                <a:cs typeface="Arial"/>
              </a:rPr>
              <a:t>members into two groups: one containing the eight most accurate members and one containing the eight least accurate members in terms </a:t>
            </a:r>
            <a:r>
              <a:rPr lang="en-US" sz="2400" dirty="0" smtClean="0">
                <a:latin typeface="Arial"/>
                <a:cs typeface="Arial"/>
              </a:rPr>
              <a:t>of the aforementioned metric</a:t>
            </a:r>
          </a:p>
          <a:p>
            <a:endParaRPr lang="en-US" sz="2400" dirty="0">
              <a:solidFill>
                <a:srgbClr val="000000"/>
              </a:solidFill>
              <a:latin typeface="Arial" panose="020B0604020202020204" pitchFamily="34" charset="0"/>
              <a:cs typeface="Arial" panose="020B0604020202020204" pitchFamily="34" charset="0"/>
            </a:endParaRPr>
          </a:p>
          <a:p>
            <a:pPr marL="0" indent="0">
              <a:buNone/>
            </a:pPr>
            <a:endParaRPr lang="en-US" sz="2400" dirty="0">
              <a:solidFill>
                <a:srgbClr val="000000"/>
              </a:solidFill>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3444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
          </p:nvPr>
        </p:nvSpPr>
        <p:spPr>
          <a:xfrm>
            <a:off x="457199" y="873980"/>
            <a:ext cx="8504995" cy="5245074"/>
          </a:xfrm>
        </p:spPr>
        <p:txBody>
          <a:bodyPr>
            <a:normAutofit/>
          </a:bodyPr>
          <a:lstStyle/>
          <a:p>
            <a:r>
              <a:rPr lang="en-US" sz="2400" dirty="0" smtClean="0">
                <a:latin typeface="Arial"/>
                <a:cs typeface="Arial"/>
              </a:rPr>
              <a:t>Calculated normalized </a:t>
            </a:r>
            <a:r>
              <a:rPr lang="en-US" sz="2400" dirty="0">
                <a:latin typeface="Arial"/>
                <a:cs typeface="Arial"/>
              </a:rPr>
              <a:t>composite differences </a:t>
            </a:r>
            <a:r>
              <a:rPr lang="en-US" sz="2400" dirty="0" smtClean="0">
                <a:latin typeface="Arial"/>
                <a:cs typeface="Arial"/>
              </a:rPr>
              <a:t>between the most accurate and least accurate groups for </a:t>
            </a:r>
            <a:r>
              <a:rPr lang="en-US" sz="2400" dirty="0">
                <a:latin typeface="Arial"/>
                <a:cs typeface="Arial"/>
              </a:rPr>
              <a:t>selected </a:t>
            </a:r>
            <a:r>
              <a:rPr lang="en-US" sz="2400" dirty="0" smtClean="0">
                <a:latin typeface="Arial"/>
                <a:cs typeface="Arial"/>
              </a:rPr>
              <a:t>quantities following Torn et al. (2015)</a:t>
            </a:r>
            <a:endParaRPr lang="en-US" sz="2400" dirty="0" smtClean="0">
              <a:solidFill>
                <a:srgbClr val="000000"/>
              </a:solidFill>
              <a:latin typeface="Arial"/>
              <a:cs typeface="Arial"/>
            </a:endParaRPr>
          </a:p>
        </p:txBody>
      </p:sp>
      <p:sp>
        <p:nvSpPr>
          <p:cNvPr id="14" name="TextBox 13"/>
          <p:cNvSpPr txBox="1"/>
          <p:nvPr/>
        </p:nvSpPr>
        <p:spPr>
          <a:xfrm>
            <a:off x="2558060" y="4704758"/>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most accurate members </a:t>
            </a:r>
            <a:endParaRPr lang="en-US" sz="1600" dirty="0">
              <a:latin typeface="Arial"/>
              <a:cs typeface="Arial"/>
            </a:endParaRPr>
          </a:p>
        </p:txBody>
      </p:sp>
      <p:sp>
        <p:nvSpPr>
          <p:cNvPr id="15" name="TextBox 14"/>
          <p:cNvSpPr txBox="1"/>
          <p:nvPr/>
        </p:nvSpPr>
        <p:spPr>
          <a:xfrm>
            <a:off x="2558060" y="5216175"/>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mean of the </a:t>
            </a:r>
            <a:r>
              <a:rPr lang="en-US" sz="1600" i="1" dirty="0" err="1" smtClean="0">
                <a:latin typeface="Arial"/>
                <a:cs typeface="Arial"/>
              </a:rPr>
              <a:t>i</a:t>
            </a:r>
            <a:r>
              <a:rPr lang="en-US" sz="1600" dirty="0" err="1" smtClean="0">
                <a:latin typeface="Arial"/>
                <a:cs typeface="Arial"/>
              </a:rPr>
              <a:t>th</a:t>
            </a:r>
            <a:r>
              <a:rPr lang="en-US" sz="1600" dirty="0" smtClean="0">
                <a:latin typeface="Arial"/>
                <a:cs typeface="Arial"/>
              </a:rPr>
              <a:t> state variable for least accurate members </a:t>
            </a:r>
            <a:endParaRPr lang="en-US" sz="1600" dirty="0">
              <a:latin typeface="Arial"/>
              <a:cs typeface="Arial"/>
            </a:endParaRPr>
          </a:p>
        </p:txBody>
      </p:sp>
      <p:sp>
        <p:nvSpPr>
          <p:cNvPr id="16" name="TextBox 15"/>
          <p:cNvSpPr txBox="1"/>
          <p:nvPr/>
        </p:nvSpPr>
        <p:spPr>
          <a:xfrm>
            <a:off x="2558060" y="5705771"/>
            <a:ext cx="6270983" cy="338554"/>
          </a:xfrm>
          <a:prstGeom prst="rect">
            <a:avLst/>
          </a:prstGeom>
          <a:noFill/>
        </p:spPr>
        <p:txBody>
          <a:bodyPr wrap="square" rtlCol="0">
            <a:spAutoFit/>
          </a:bodyPr>
          <a:lstStyle/>
          <a:p>
            <a:r>
              <a:rPr lang="en-US" sz="1600" dirty="0">
                <a:latin typeface="Arial"/>
                <a:cs typeface="Arial"/>
              </a:rPr>
              <a:t>=</a:t>
            </a:r>
            <a:r>
              <a:rPr lang="en-US" sz="1600" dirty="0" smtClean="0">
                <a:latin typeface="Arial"/>
                <a:cs typeface="Arial"/>
              </a:rPr>
              <a:t> ensemble standard deviation of </a:t>
            </a:r>
            <a:r>
              <a:rPr lang="en-US" sz="1600" b="1" dirty="0" smtClean="0">
                <a:latin typeface="Cambria Math"/>
                <a:cs typeface="Cambria Math"/>
              </a:rPr>
              <a:t>x</a:t>
            </a:r>
            <a:r>
              <a:rPr lang="en-US" sz="1600" i="1" baseline="-25000" dirty="0" smtClean="0">
                <a:latin typeface="Cambria Math"/>
                <a:cs typeface="Cambria Math"/>
              </a:rPr>
              <a:t>i</a:t>
            </a:r>
            <a:r>
              <a:rPr lang="en-US" sz="1600" dirty="0" smtClean="0">
                <a:latin typeface="Cambria Math"/>
                <a:cs typeface="Cambria Math"/>
              </a:rPr>
              <a:t>  </a:t>
            </a:r>
            <a:r>
              <a:rPr lang="en-US" sz="1600" dirty="0" smtClean="0">
                <a:latin typeface="Arial"/>
                <a:cs typeface="Arial"/>
              </a:rPr>
              <a:t>computed for all members   </a:t>
            </a:r>
            <a:endParaRPr lang="en-US" sz="1600" dirty="0">
              <a:latin typeface="Arial"/>
              <a:cs typeface="Arial"/>
            </a:endParaRPr>
          </a:p>
        </p:txBody>
      </p:sp>
      <p:pic>
        <p:nvPicPr>
          <p:cNvPr id="19" name="Picture 18" descr="Screen Shot 2018-03-26 at 4.0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209" y="2898950"/>
            <a:ext cx="6032225" cy="1206445"/>
          </a:xfrm>
          <a:prstGeom prst="rect">
            <a:avLst/>
          </a:prstGeom>
        </p:spPr>
      </p:pic>
      <p:pic>
        <p:nvPicPr>
          <p:cNvPr id="18" name="Picture 17"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436" b="74991"/>
          <a:stretch/>
        </p:blipFill>
        <p:spPr>
          <a:xfrm>
            <a:off x="621088" y="4700230"/>
            <a:ext cx="1885803" cy="411480"/>
          </a:xfrm>
          <a:prstGeom prst="rect">
            <a:avLst/>
          </a:prstGeom>
        </p:spPr>
      </p:pic>
      <p:pic>
        <p:nvPicPr>
          <p:cNvPr id="20" name="Picture 19"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41779" b="37487"/>
          <a:stretch/>
        </p:blipFill>
        <p:spPr>
          <a:xfrm>
            <a:off x="621088" y="5188799"/>
            <a:ext cx="1871051" cy="411480"/>
          </a:xfrm>
          <a:prstGeom prst="rect">
            <a:avLst/>
          </a:prstGeom>
        </p:spPr>
      </p:pic>
      <p:pic>
        <p:nvPicPr>
          <p:cNvPr id="21" name="Picture 20" descr="Screen Shot 2018-03-26 at 4.02.03 PM.png"/>
          <p:cNvPicPr>
            <a:picLocks noChangeAspect="1"/>
          </p:cNvPicPr>
          <p:nvPr/>
        </p:nvPicPr>
        <p:blipFill rotWithShape="1">
          <a:blip r:embed="rId4">
            <a:extLst>
              <a:ext uri="{28A0092B-C50C-407E-A947-70E740481C1C}">
                <a14:useLocalDpi xmlns:a14="http://schemas.microsoft.com/office/drawing/2010/main" val="0"/>
              </a:ext>
            </a:extLst>
          </a:blip>
          <a:srcRect t="84172" r="77829" b="869"/>
          <a:stretch/>
        </p:blipFill>
        <p:spPr>
          <a:xfrm>
            <a:off x="1984509" y="5720779"/>
            <a:ext cx="507630" cy="363266"/>
          </a:xfrm>
          <a:prstGeom prst="rect">
            <a:avLst/>
          </a:prstGeom>
        </p:spPr>
      </p:pic>
      <p:sp>
        <p:nvSpPr>
          <p:cNvPr id="13"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14203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584776"/>
          </a:xfrm>
          <a:prstGeom prst="rect">
            <a:avLst/>
          </a:prstGeom>
          <a:noFill/>
        </p:spPr>
        <p:txBody>
          <a:bodyPr wrap="square" rtlCol="0">
            <a:spAutoFit/>
          </a:bodyPr>
          <a:lstStyle/>
          <a:p>
            <a:pPr algn="ctr"/>
            <a:r>
              <a:rPr lang="en-US" sz="1600" dirty="0" smtClean="0">
                <a:latin typeface="Arial"/>
                <a:cs typeface="Arial"/>
              </a:rPr>
              <a:t>(a) Track and (</a:t>
            </a:r>
            <a:r>
              <a:rPr lang="en-US" sz="1600" dirty="0">
                <a:latin typeface="Arial"/>
                <a:cs typeface="Arial"/>
              </a:rPr>
              <a:t>b) intensity </a:t>
            </a:r>
            <a:r>
              <a:rPr lang="en-US" sz="1600" dirty="0" smtClean="0">
                <a:latin typeface="Arial"/>
                <a:cs typeface="Arial"/>
              </a:rPr>
              <a:t>of 850</a:t>
            </a:r>
            <a:r>
              <a:rPr lang="en-US" sz="1600" dirty="0">
                <a:latin typeface="Arial"/>
                <a:cs typeface="Arial"/>
              </a:rPr>
              <a:t>-hPa relative vorticity </a:t>
            </a:r>
            <a:r>
              <a:rPr lang="en-US" sz="1600" dirty="0" smtClean="0">
                <a:latin typeface="Arial"/>
                <a:cs typeface="Arial"/>
              </a:rPr>
              <a:t>maximum (10</a:t>
            </a:r>
            <a:r>
              <a:rPr lang="en-US" sz="1600" baseline="30000" dirty="0" smtClean="0">
                <a:latin typeface="Arial"/>
                <a:cs typeface="Arial"/>
              </a:rPr>
              <a:t>−5</a:t>
            </a:r>
            <a:r>
              <a:rPr lang="en-US" sz="1600" dirty="0" smtClean="0">
                <a:latin typeface="Arial"/>
                <a:cs typeface="Arial"/>
              </a:rPr>
              <a:t> s</a:t>
            </a:r>
            <a:r>
              <a:rPr lang="en-US" sz="1600" baseline="30000" dirty="0" smtClean="0">
                <a:latin typeface="Arial"/>
                <a:cs typeface="Arial"/>
              </a:rPr>
              <a:t>−1</a:t>
            </a:r>
            <a:r>
              <a:rPr lang="en-US" sz="1600" dirty="0" smtClean="0">
                <a:latin typeface="Arial"/>
                <a:cs typeface="Arial"/>
              </a:rPr>
              <a:t>) associated with polar low, </a:t>
            </a:r>
            <a:r>
              <a:rPr lang="en-US" sz="1600" dirty="0">
                <a:latin typeface="Arial"/>
                <a:cs typeface="Arial"/>
              </a:rPr>
              <a:t>every 6 </a:t>
            </a:r>
            <a:r>
              <a:rPr lang="en-US" sz="1600" dirty="0" smtClean="0">
                <a:latin typeface="Arial"/>
                <a:cs typeface="Arial"/>
              </a:rPr>
              <a:t>h during </a:t>
            </a:r>
            <a:r>
              <a:rPr lang="en-US" sz="1600" dirty="0">
                <a:latin typeface="Arial"/>
                <a:cs typeface="Arial"/>
              </a:rPr>
              <a:t>1800 UTC </a:t>
            </a:r>
            <a:r>
              <a:rPr lang="en-US" sz="1600" dirty="0" smtClean="0">
                <a:latin typeface="Arial"/>
                <a:cs typeface="Arial"/>
              </a:rPr>
              <a:t>10–</a:t>
            </a:r>
            <a:r>
              <a:rPr lang="en-US" sz="1600" dirty="0">
                <a:latin typeface="Arial"/>
                <a:cs typeface="Arial"/>
              </a:rPr>
              <a:t>1200 UTC 11 </a:t>
            </a:r>
            <a:r>
              <a:rPr lang="en-US" sz="1600" dirty="0" smtClean="0">
                <a:latin typeface="Arial"/>
                <a:cs typeface="Arial"/>
              </a:rPr>
              <a:t>February 2011</a:t>
            </a:r>
            <a:endParaRPr lang="en-US" sz="1600" b="1" dirty="0">
              <a:latin typeface="Arial"/>
              <a:cs typeface="Arial"/>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9"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26325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a:xfrm>
            <a:off x="4867319"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200" dirty="0" smtClean="0">
                <a:latin typeface="Arial" panose="020B0604020202020204" pitchFamily="34" charset="0"/>
                <a:cs typeface="Arial" panose="020B0604020202020204" pitchFamily="34" charset="0"/>
              </a:rPr>
              <a:t>1800 UTC 10 Feb 2011 (30 h)</a:t>
            </a:r>
            <a:endParaRPr lang="en-US" sz="2200" dirty="0">
              <a:latin typeface="Arial" panose="020B0604020202020204" pitchFamily="34" charset="0"/>
              <a:cs typeface="Arial" panose="020B0604020202020204" pitchFamily="34" charset="0"/>
            </a:endParaRPr>
          </a:p>
        </p:txBody>
      </p:sp>
      <p:pic>
        <p:nvPicPr>
          <p:cNvPr id="5" name="Picture 4" descr="comp_diff_no_label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3" y="998258"/>
            <a:ext cx="9044781" cy="4433265"/>
          </a:xfrm>
          <a:prstGeom prst="rect">
            <a:avLst/>
          </a:prstGeom>
        </p:spPr>
      </p:pic>
      <p:sp>
        <p:nvSpPr>
          <p:cNvPr id="21" name="TextBox 20"/>
          <p:cNvSpPr txBox="1"/>
          <p:nvPr/>
        </p:nvSpPr>
        <p:spPr>
          <a:xfrm>
            <a:off x="42333" y="725093"/>
            <a:ext cx="4501445" cy="246221"/>
          </a:xfrm>
          <a:prstGeom prst="rect">
            <a:avLst/>
          </a:prstGeom>
          <a:noFill/>
          <a:ln w="3175">
            <a:noFill/>
          </a:ln>
        </p:spPr>
        <p:txBody>
          <a:bodyPr wrap="square" lIns="0" tIns="0" rIns="0" bIns="0" rtlCol="0" anchor="ctr">
            <a:spAutoFit/>
          </a:bodyPr>
          <a:lstStyle/>
          <a:p>
            <a:pPr algn="ctr"/>
            <a:r>
              <a:rPr lang="en-US" sz="1600" b="1" dirty="0" smtClean="0">
                <a:latin typeface="Arial"/>
                <a:cs typeface="Arial"/>
              </a:rPr>
              <a:t>(a) 500-hPa geopotential </a:t>
            </a:r>
            <a:r>
              <a:rPr lang="en-US" sz="1600" b="1" dirty="0">
                <a:latin typeface="Arial"/>
                <a:cs typeface="Arial"/>
              </a:rPr>
              <a:t>h</a:t>
            </a:r>
            <a:r>
              <a:rPr lang="en-US" sz="1600" b="1" dirty="0" smtClean="0">
                <a:latin typeface="Arial"/>
                <a:cs typeface="Arial"/>
              </a:rPr>
              <a:t>eight (dam) </a:t>
            </a:r>
            <a:endParaRPr lang="en-US" sz="1600" b="1" dirty="0">
              <a:latin typeface="Arial"/>
              <a:cs typeface="Arial"/>
            </a:endParaRPr>
          </a:p>
        </p:txBody>
      </p:sp>
      <p:sp>
        <p:nvSpPr>
          <p:cNvPr id="23" name="TextBox 22"/>
          <p:cNvSpPr txBox="1"/>
          <p:nvPr/>
        </p:nvSpPr>
        <p:spPr>
          <a:xfrm>
            <a:off x="4571538" y="738565"/>
            <a:ext cx="4501003" cy="246221"/>
          </a:xfrm>
          <a:prstGeom prst="rect">
            <a:avLst/>
          </a:prstGeom>
          <a:noFill/>
          <a:ln w="3175">
            <a:noFill/>
          </a:ln>
        </p:spPr>
        <p:txBody>
          <a:bodyPr wrap="square" lIns="0" tIns="0" rIns="0" bIns="0" rtlCol="0" anchor="ctr">
            <a:spAutoFit/>
          </a:bodyPr>
          <a:lstStyle/>
          <a:p>
            <a:pPr algn="ctr"/>
            <a:r>
              <a:rPr lang="en-US" sz="1600" b="1" dirty="0" smtClean="0">
                <a:latin typeface="Arial"/>
                <a:cs typeface="Arial"/>
              </a:rPr>
              <a:t>(b) 1000–500-hPa thickness (dam) </a:t>
            </a:r>
            <a:endParaRPr lang="en-US" sz="1600" b="1" dirty="0">
              <a:latin typeface="Arial"/>
              <a:cs typeface="Arial"/>
            </a:endParaRPr>
          </a:p>
        </p:txBody>
      </p:sp>
      <p:cxnSp>
        <p:nvCxnSpPr>
          <p:cNvPr id="24" name="Straight Connector 23"/>
          <p:cNvCxnSpPr/>
          <p:nvPr/>
        </p:nvCxnSpPr>
        <p:spPr>
          <a:xfrm flipV="1">
            <a:off x="80150" y="6154300"/>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2454" y="5901634"/>
            <a:ext cx="1059663" cy="523220"/>
          </a:xfrm>
          <a:prstGeom prst="rect">
            <a:avLst/>
          </a:prstGeom>
          <a:noFill/>
        </p:spPr>
        <p:txBody>
          <a:bodyPr wrap="square" rtlCol="0">
            <a:spAutoFit/>
          </a:bodyPr>
          <a:lstStyle/>
          <a:p>
            <a:r>
              <a:rPr lang="en-US" sz="1400" dirty="0" smtClean="0">
                <a:latin typeface="Arial"/>
                <a:cs typeface="Arial"/>
              </a:rPr>
              <a:t>Ensemble</a:t>
            </a:r>
            <a:br>
              <a:rPr lang="en-US" sz="1400" dirty="0" smtClean="0">
                <a:latin typeface="Arial"/>
                <a:cs typeface="Arial"/>
              </a:rPr>
            </a:br>
            <a:r>
              <a:rPr lang="en-US" sz="1400" dirty="0" smtClean="0">
                <a:latin typeface="Arial"/>
                <a:cs typeface="Arial"/>
              </a:rPr>
              <a:t>mean</a:t>
            </a:r>
            <a:endParaRPr lang="en-US" sz="1400" dirty="0">
              <a:latin typeface="Arial"/>
              <a:cs typeface="Arial"/>
            </a:endParaRPr>
          </a:p>
        </p:txBody>
      </p:sp>
      <p:sp>
        <p:nvSpPr>
          <p:cNvPr id="26" name="TextBox 25"/>
          <p:cNvSpPr txBox="1"/>
          <p:nvPr/>
        </p:nvSpPr>
        <p:spPr>
          <a:xfrm>
            <a:off x="1381562" y="5587479"/>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 units:</a:t>
            </a:r>
          </a:p>
          <a:p>
            <a:r>
              <a:rPr lang="en-US" sz="1400" dirty="0" smtClean="0">
                <a:latin typeface="Arial"/>
                <a:cs typeface="Arial"/>
              </a:rPr>
              <a:t>standardized anomaly)</a:t>
            </a:r>
            <a:endParaRPr lang="en-US" sz="1400" dirty="0">
              <a:latin typeface="Arial"/>
              <a:cs typeface="Arial"/>
            </a:endParaRPr>
          </a:p>
        </p:txBody>
      </p:sp>
      <p:sp>
        <p:nvSpPr>
          <p:cNvPr id="27" name="TextBox 26"/>
          <p:cNvSpPr txBox="1"/>
          <p:nvPr/>
        </p:nvSpPr>
        <p:spPr>
          <a:xfrm>
            <a:off x="3471964" y="5473005"/>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28" name="Oval 27"/>
          <p:cNvSpPr>
            <a:spLocks noChangeAspect="1"/>
          </p:cNvSpPr>
          <p:nvPr/>
        </p:nvSpPr>
        <p:spPr>
          <a:xfrm>
            <a:off x="6097255" y="5627135"/>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6097255" y="6149133"/>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292161" y="5946479"/>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33" name="TextBox 32"/>
          <p:cNvSpPr txBox="1"/>
          <p:nvPr/>
        </p:nvSpPr>
        <p:spPr>
          <a:xfrm>
            <a:off x="6292161" y="543225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34" name="TextBox 33"/>
          <p:cNvSpPr txBox="1"/>
          <p:nvPr/>
        </p:nvSpPr>
        <p:spPr>
          <a:xfrm>
            <a:off x="5348112" y="6518138"/>
            <a:ext cx="3889591" cy="307777"/>
          </a:xfrm>
          <a:prstGeom prst="rect">
            <a:avLst/>
          </a:prstGeom>
          <a:noFill/>
        </p:spPr>
        <p:txBody>
          <a:bodyPr wrap="square" rtlCol="0">
            <a:spAutoFit/>
          </a:bodyPr>
          <a:lstStyle/>
          <a:p>
            <a:r>
              <a:rPr lang="en-US" sz="1400" dirty="0" smtClean="0">
                <a:latin typeface="Arial"/>
                <a:cs typeface="Arial"/>
              </a:rPr>
              <a:t>*</a:t>
            </a:r>
            <a:r>
              <a:rPr lang="en-US" sz="1400" b="1" dirty="0" smtClean="0">
                <a:latin typeface="Arial"/>
                <a:cs typeface="Arial"/>
              </a:rPr>
              <a:t>Track: </a:t>
            </a:r>
            <a:r>
              <a:rPr lang="en-US" sz="1400" dirty="0" smtClean="0">
                <a:latin typeface="Arial"/>
                <a:cs typeface="Arial"/>
              </a:rPr>
              <a:t>1800 UTC 10–1200 UTC 11 Feb 2011</a:t>
            </a:r>
            <a:endParaRPr lang="en-US" sz="1400" dirty="0">
              <a:latin typeface="Arial"/>
              <a:cs typeface="Arial"/>
            </a:endParaRPr>
          </a:p>
        </p:txBody>
      </p:sp>
      <p:sp>
        <p:nvSpPr>
          <p:cNvPr id="35"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8197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S</a:t>
            </a:r>
            <a:r>
              <a:rPr lang="en-US" sz="2400" dirty="0" smtClean="0">
                <a:latin typeface="Arial"/>
                <a:cs typeface="Arial"/>
              </a:rPr>
              <a:t>tudy </a:t>
            </a:r>
            <a:r>
              <a:rPr lang="en-US" sz="2400" dirty="0">
                <a:latin typeface="Arial"/>
                <a:cs typeface="Arial"/>
              </a:rPr>
              <a:t>suggests that forecast errors in the synoptic-scale flow may contribute to forecast errors in the position and structure of TPVs and baroclinic </a:t>
            </a:r>
            <a:r>
              <a:rPr lang="en-US" sz="2400" dirty="0" smtClean="0">
                <a:latin typeface="Arial"/>
                <a:cs typeface="Arial"/>
              </a:rPr>
              <a:t>zones</a:t>
            </a:r>
          </a:p>
          <a:p>
            <a:endParaRPr lang="en-US" sz="2400" dirty="0" smtClean="0">
              <a:latin typeface="Arial"/>
              <a:cs typeface="Arial"/>
            </a:endParaRPr>
          </a:p>
          <a:p>
            <a:r>
              <a:rPr lang="en-US" sz="2400" dirty="0" smtClean="0">
                <a:latin typeface="Arial"/>
                <a:cs typeface="Arial"/>
              </a:rPr>
              <a:t>Forecast </a:t>
            </a:r>
            <a:r>
              <a:rPr lang="en-US" sz="2400" dirty="0">
                <a:latin typeface="Arial"/>
                <a:cs typeface="Arial"/>
              </a:rPr>
              <a:t>errors in </a:t>
            </a:r>
            <a:r>
              <a:rPr lang="en-US" sz="2400" dirty="0" smtClean="0">
                <a:latin typeface="Arial"/>
                <a:cs typeface="Arial"/>
              </a:rPr>
              <a:t>TPVs </a:t>
            </a:r>
            <a:r>
              <a:rPr lang="en-US" sz="2400" dirty="0">
                <a:latin typeface="Arial"/>
                <a:cs typeface="Arial"/>
              </a:rPr>
              <a:t>and baroclinic </a:t>
            </a:r>
            <a:r>
              <a:rPr lang="en-US" sz="2400" dirty="0" smtClean="0">
                <a:latin typeface="Arial"/>
                <a:cs typeface="Arial"/>
              </a:rPr>
              <a:t>zones may contribute </a:t>
            </a:r>
            <a:r>
              <a:rPr lang="en-US" sz="2400" dirty="0">
                <a:latin typeface="Arial"/>
                <a:cs typeface="Arial"/>
              </a:rPr>
              <a:t>to forecast errors in the track and intensity of polar lows </a:t>
            </a:r>
          </a:p>
          <a:p>
            <a:endParaRPr lang="en-US" sz="24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30777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Examine factors limiting the forecast skill of a variety of polar lows linked to TPVs that may be associated with low forecast skill</a:t>
            </a:r>
          </a:p>
          <a:p>
            <a:pPr marL="0" indent="0">
              <a:buNone/>
            </a:pPr>
            <a:endParaRPr lang="en-US" sz="2400" dirty="0">
              <a:latin typeface="Arial"/>
              <a:cs typeface="Arial"/>
            </a:endParaRPr>
          </a:p>
          <a:p>
            <a:r>
              <a:rPr lang="en-US" sz="2400" dirty="0" smtClean="0">
                <a:latin typeface="Arial"/>
                <a:cs typeface="Arial"/>
              </a:rPr>
              <a:t>Determine polar </a:t>
            </a:r>
            <a:r>
              <a:rPr lang="en-US" sz="2400" dirty="0">
                <a:latin typeface="Arial"/>
                <a:cs typeface="Arial"/>
              </a:rPr>
              <a:t>lows </a:t>
            </a:r>
            <a:r>
              <a:rPr lang="en-US" sz="2400" dirty="0" smtClean="0">
                <a:latin typeface="Arial"/>
                <a:cs typeface="Arial"/>
              </a:rPr>
              <a:t>that may </a:t>
            </a:r>
            <a:r>
              <a:rPr lang="en-US" sz="2400" dirty="0">
                <a:latin typeface="Arial"/>
                <a:cs typeface="Arial"/>
              </a:rPr>
              <a:t>be associated with low forecast skill </a:t>
            </a:r>
            <a:r>
              <a:rPr lang="en-US" sz="2400" dirty="0" smtClean="0">
                <a:latin typeface="Arial"/>
                <a:cs typeface="Arial"/>
              </a:rPr>
              <a:t>by evaluating </a:t>
            </a:r>
            <a:r>
              <a:rPr lang="en-US" sz="2400" dirty="0">
                <a:latin typeface="Arial"/>
                <a:cs typeface="Arial"/>
              </a:rPr>
              <a:t>the forecast skill of the synoptic-scale environment surrounding </a:t>
            </a:r>
            <a:r>
              <a:rPr lang="en-US" sz="2400" dirty="0" smtClean="0">
                <a:latin typeface="Arial"/>
                <a:cs typeface="Arial"/>
              </a:rPr>
              <a:t>the polar lows</a:t>
            </a:r>
          </a:p>
          <a:p>
            <a:pPr marL="0" indent="0">
              <a:buNone/>
            </a:pPr>
            <a:endParaRPr lang="en-US" sz="2400" dirty="0">
              <a:latin typeface="Arial"/>
              <a:cs typeface="Arial"/>
            </a:endParaRPr>
          </a:p>
          <a:p>
            <a:r>
              <a:rPr lang="en-US" sz="2400" dirty="0">
                <a:latin typeface="Arial"/>
                <a:cs typeface="Arial"/>
              </a:rPr>
              <a:t>U</a:t>
            </a:r>
            <a:r>
              <a:rPr lang="en-US" sz="2400" dirty="0" smtClean="0">
                <a:latin typeface="Arial"/>
                <a:cs typeface="Arial"/>
              </a:rPr>
              <a:t>tilize the </a:t>
            </a:r>
            <a:r>
              <a:rPr lang="en-US" sz="2400" dirty="0">
                <a:latin typeface="Arial" pitchFamily="34" charset="0"/>
                <a:cs typeface="Arial" pitchFamily="34" charset="0"/>
              </a:rPr>
              <a:t>1° Global Ensemble Forecast System (GEFS) Reforecast </a:t>
            </a:r>
            <a:r>
              <a:rPr lang="en-US" sz="2400" dirty="0" smtClean="0">
                <a:latin typeface="Arial" pitchFamily="34" charset="0"/>
                <a:cs typeface="Arial" pitchFamily="34" charset="0"/>
              </a:rPr>
              <a:t>v2 </a:t>
            </a:r>
            <a:r>
              <a:rPr lang="en-US" sz="2400" dirty="0">
                <a:latin typeface="Arial"/>
                <a:cs typeface="Arial"/>
              </a:rPr>
              <a:t>(Hamill et al. 2013) </a:t>
            </a:r>
            <a:endParaRPr lang="en-US" sz="2400" dirty="0" smtClean="0">
              <a:latin typeface="Arial"/>
              <a:cs typeface="Arial"/>
            </a:endParaRPr>
          </a:p>
          <a:p>
            <a:pPr>
              <a:lnSpc>
                <a:spcPct val="50000"/>
              </a:lnSpc>
            </a:pPr>
            <a:endParaRPr lang="en-US" sz="2400" dirty="0">
              <a:latin typeface="Arial"/>
              <a:cs typeface="Arial"/>
            </a:endParaRPr>
          </a:p>
          <a:p>
            <a:pPr lvl="1"/>
            <a:r>
              <a:rPr lang="en-US" sz="2200" dirty="0" smtClean="0">
                <a:solidFill>
                  <a:srgbClr val="0E00FF"/>
                </a:solidFill>
                <a:latin typeface="Arial"/>
                <a:cs typeface="Arial"/>
              </a:rPr>
              <a:t>11 member ensemble initialized once daily (0000 UTC)</a:t>
            </a:r>
            <a:endParaRPr lang="en-US" sz="2200" dirty="0">
              <a:solidFill>
                <a:srgbClr val="0E00FF"/>
              </a:solidFill>
              <a:latin typeface="Arial"/>
              <a:cs typeface="Arial"/>
            </a:endParaRPr>
          </a:p>
          <a:p>
            <a:endParaRPr lang="en-US" sz="2400" dirty="0" smtClean="0">
              <a:latin typeface="Arial"/>
              <a:cs typeface="Arial"/>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85457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Calculate a standardized </a:t>
            </a:r>
            <a:r>
              <a:rPr lang="en-US" sz="2400" dirty="0">
                <a:latin typeface="Arial"/>
                <a:cs typeface="Arial"/>
              </a:rPr>
              <a:t>anomaly of ensemble </a:t>
            </a:r>
            <a:r>
              <a:rPr lang="en-US" sz="2400" dirty="0" smtClean="0">
                <a:latin typeface="Arial"/>
                <a:cs typeface="Arial"/>
              </a:rPr>
              <a:t>spread </a:t>
            </a:r>
            <a:r>
              <a:rPr lang="en-US" sz="2400" dirty="0">
                <a:latin typeface="Arial"/>
                <a:cs typeface="Arial"/>
              </a:rPr>
              <a:t>(</a:t>
            </a:r>
            <a:r>
              <a:rPr lang="en-US" sz="2400" b="1" dirty="0">
                <a:solidFill>
                  <a:srgbClr val="FF0000"/>
                </a:solidFill>
                <a:latin typeface="Arial"/>
                <a:cs typeface="Arial"/>
              </a:rPr>
              <a:t>σ</a:t>
            </a:r>
            <a:r>
              <a:rPr lang="en-US" sz="2400" b="1" baseline="-25000" dirty="0">
                <a:solidFill>
                  <a:srgbClr val="FF0000"/>
                </a:solidFill>
                <a:latin typeface="Arial"/>
                <a:cs typeface="Arial"/>
              </a:rPr>
              <a:t>anom</a:t>
            </a:r>
            <a:r>
              <a:rPr lang="en-US" sz="2400" dirty="0">
                <a:latin typeface="Arial"/>
                <a:cs typeface="Arial"/>
              </a:rPr>
              <a:t>)</a:t>
            </a:r>
            <a:r>
              <a:rPr lang="en-US" sz="2400" dirty="0">
                <a:solidFill>
                  <a:srgbClr val="FF0000"/>
                </a:solidFill>
                <a:latin typeface="Arial"/>
                <a:cs typeface="Arial"/>
              </a:rPr>
              <a:t> </a:t>
            </a:r>
            <a:r>
              <a:rPr lang="en-US" sz="2400" dirty="0" smtClean="0">
                <a:latin typeface="Arial"/>
                <a:cs typeface="Arial"/>
              </a:rPr>
              <a:t>of</a:t>
            </a:r>
            <a:r>
              <a:rPr lang="en-US" sz="2400" dirty="0" smtClean="0">
                <a:solidFill>
                  <a:srgbClr val="FF0000"/>
                </a:solidFill>
                <a:latin typeface="Arial"/>
                <a:cs typeface="Arial"/>
              </a:rPr>
              <a:t> </a:t>
            </a:r>
            <a:r>
              <a:rPr lang="en-US" sz="2400" dirty="0" smtClean="0">
                <a:latin typeface="Arial"/>
                <a:cs typeface="Arial"/>
              </a:rPr>
              <a:t>1000</a:t>
            </a:r>
            <a:r>
              <a:rPr lang="en-US" sz="2400" dirty="0">
                <a:latin typeface="Arial"/>
                <a:cs typeface="Arial"/>
              </a:rPr>
              <a:t>–500-</a:t>
            </a:r>
            <a:r>
              <a:rPr lang="en-US" sz="2400" dirty="0" smtClean="0">
                <a:latin typeface="Arial"/>
                <a:cs typeface="Arial"/>
              </a:rPr>
              <a:t>hPa thickness to </a:t>
            </a:r>
            <a:r>
              <a:rPr lang="en-US" sz="2400" dirty="0">
                <a:latin typeface="Arial"/>
                <a:cs typeface="Arial"/>
              </a:rPr>
              <a:t>assess the forecast skill of the synoptic-scale environment </a:t>
            </a:r>
            <a:endParaRPr lang="en-US" sz="2400" dirty="0" smtClean="0">
              <a:latin typeface="Arial"/>
              <a:cs typeface="Arial"/>
            </a:endParaRPr>
          </a:p>
          <a:p>
            <a:pPr marL="0" indent="0">
              <a:buNone/>
            </a:pPr>
            <a:endParaRPr lang="en-US" sz="2400" dirty="0">
              <a:latin typeface="Arial"/>
              <a:cs typeface="Arial"/>
            </a:endParaRPr>
          </a:p>
          <a:p>
            <a:pPr lvl="1"/>
            <a:r>
              <a:rPr lang="en-US" sz="2200" dirty="0" smtClean="0">
                <a:solidFill>
                  <a:srgbClr val="0000FF"/>
                </a:solidFill>
                <a:latin typeface="Arial"/>
                <a:cs typeface="Arial"/>
              </a:rPr>
              <a:t>The quantity </a:t>
            </a:r>
            <a:r>
              <a:rPr lang="en-US" sz="2200" b="1" dirty="0" smtClean="0">
                <a:solidFill>
                  <a:srgbClr val="FF0000"/>
                </a:solidFill>
                <a:latin typeface="Arial"/>
                <a:cs typeface="Arial"/>
              </a:rPr>
              <a:t>σ</a:t>
            </a:r>
            <a:r>
              <a:rPr lang="en-US" sz="2200" b="1" baseline="-25000" dirty="0" smtClean="0">
                <a:solidFill>
                  <a:srgbClr val="FF0000"/>
                </a:solidFill>
                <a:latin typeface="Arial"/>
                <a:cs typeface="Arial"/>
              </a:rPr>
              <a:t>anom</a:t>
            </a:r>
            <a:r>
              <a:rPr lang="en-US" sz="2200" baseline="-25000" dirty="0" smtClean="0">
                <a:solidFill>
                  <a:srgbClr val="0000FF"/>
                </a:solidFill>
                <a:latin typeface="Arial"/>
                <a:cs typeface="Arial"/>
              </a:rPr>
              <a:t> </a:t>
            </a:r>
            <a:r>
              <a:rPr lang="en-US" sz="2200" dirty="0" smtClean="0">
                <a:solidFill>
                  <a:srgbClr val="0000FF"/>
                </a:solidFill>
                <a:latin typeface="Arial"/>
                <a:cs typeface="Arial"/>
              </a:rPr>
              <a:t>provides </a:t>
            </a:r>
            <a:r>
              <a:rPr lang="en-US" sz="2200" dirty="0">
                <a:solidFill>
                  <a:srgbClr val="0000FF"/>
                </a:solidFill>
                <a:latin typeface="Arial"/>
                <a:cs typeface="Arial"/>
              </a:rPr>
              <a:t>a measure of forecast uncertainty, with higher values indicating higher forecast </a:t>
            </a:r>
            <a:r>
              <a:rPr lang="en-US" sz="2200" dirty="0" smtClean="0">
                <a:solidFill>
                  <a:srgbClr val="0000FF"/>
                </a:solidFill>
                <a:latin typeface="Arial"/>
                <a:cs typeface="Arial"/>
              </a:rPr>
              <a:t>uncertainty (</a:t>
            </a:r>
            <a:r>
              <a:rPr lang="en-US" sz="2200" dirty="0">
                <a:solidFill>
                  <a:srgbClr val="0000FF"/>
                </a:solidFill>
                <a:latin typeface="Arial"/>
                <a:cs typeface="Arial"/>
              </a:rPr>
              <a:t>e.g., Torn 2017</a:t>
            </a:r>
            <a:r>
              <a:rPr lang="en-US" sz="2200" dirty="0" smtClean="0">
                <a:solidFill>
                  <a:srgbClr val="0000FF"/>
                </a:solidFill>
                <a:latin typeface="Arial"/>
                <a:cs typeface="Arial"/>
              </a:rPr>
              <a:t>)</a:t>
            </a:r>
          </a:p>
          <a:p>
            <a:endParaRPr lang="en-US" sz="2400" dirty="0">
              <a:latin typeface="Arial"/>
              <a:cs typeface="Arial"/>
            </a:endParaRPr>
          </a:p>
          <a:p>
            <a:r>
              <a:rPr lang="en-US" sz="2400" dirty="0" smtClean="0">
                <a:latin typeface="Arial"/>
                <a:cs typeface="Arial"/>
              </a:rPr>
              <a:t>1000</a:t>
            </a:r>
            <a:r>
              <a:rPr lang="en-US" sz="2400" dirty="0">
                <a:latin typeface="Arial"/>
                <a:cs typeface="Arial"/>
              </a:rPr>
              <a:t>–500-hPa thickness </a:t>
            </a:r>
            <a:r>
              <a:rPr lang="en-US" sz="2400" dirty="0" smtClean="0">
                <a:latin typeface="Arial"/>
                <a:cs typeface="Arial"/>
              </a:rPr>
              <a:t>may </a:t>
            </a:r>
            <a:r>
              <a:rPr lang="en-US" sz="2400" dirty="0">
                <a:latin typeface="Arial"/>
                <a:cs typeface="Arial"/>
              </a:rPr>
              <a:t>reveal the location and structure of synoptic flow features, TPVs and associated CAOs, and baroclinic zones that may influence the evolution of polar </a:t>
            </a:r>
            <a:r>
              <a:rPr lang="en-US" sz="2400" dirty="0" smtClean="0">
                <a:latin typeface="Arial"/>
                <a:cs typeface="Arial"/>
              </a:rPr>
              <a:t>lows </a:t>
            </a:r>
            <a:endParaRPr lang="en-US" sz="2400" dirty="0">
              <a:latin typeface="Arial"/>
              <a:cs typeface="Arial"/>
            </a:endParaRPr>
          </a:p>
        </p:txBody>
      </p:sp>
    </p:spTree>
    <p:extLst>
      <p:ext uri="{BB962C8B-B14F-4D97-AF65-F5344CB8AC3E}">
        <p14:creationId xmlns:p14="http://schemas.microsoft.com/office/powerpoint/2010/main" val="24299862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creen Shot 2016-03-20 at 2.55.56 PM.png"/>
          <p:cNvPicPr/>
          <p:nvPr/>
        </p:nvPicPr>
        <p:blipFill>
          <a:blip r:embed="rId3">
            <a:extLst>
              <a:ext uri="{28A0092B-C50C-407E-A947-70E740481C1C}">
                <a14:useLocalDpi xmlns:a14="http://schemas.microsoft.com/office/drawing/2010/main" val="0"/>
              </a:ext>
            </a:extLst>
          </a:blip>
          <a:stretch>
            <a:fillRect/>
          </a:stretch>
        </p:blipFill>
        <p:spPr>
          <a:xfrm>
            <a:off x="1376370" y="934221"/>
            <a:ext cx="6489897" cy="5608926"/>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Content Placeholder 2"/>
          <p:cNvSpPr txBox="1">
            <a:spLocks/>
          </p:cNvSpPr>
          <p:nvPr/>
        </p:nvSpPr>
        <p:spPr>
          <a:xfrm>
            <a:off x="51060" y="6421740"/>
            <a:ext cx="9060139" cy="44381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Composite west-to-east </a:t>
            </a:r>
            <a:r>
              <a:rPr lang="en-US" sz="1600" dirty="0" smtClean="0">
                <a:latin typeface="Arial"/>
                <a:cs typeface="Arial"/>
              </a:rPr>
              <a:t>cross sections of TPVs. Figure </a:t>
            </a:r>
            <a:r>
              <a:rPr lang="en-US" sz="1600" dirty="0">
                <a:latin typeface="Arial"/>
                <a:cs typeface="Arial"/>
              </a:rPr>
              <a:t>9 </a:t>
            </a:r>
            <a:r>
              <a:rPr lang="en-US" sz="1600" dirty="0" smtClean="0">
                <a:latin typeface="Arial"/>
                <a:cs typeface="Arial"/>
              </a:rPr>
              <a:t>adapted from </a:t>
            </a:r>
            <a:r>
              <a:rPr lang="en-US" sz="1600" dirty="0" err="1">
                <a:latin typeface="Arial"/>
                <a:cs typeface="Arial"/>
              </a:rPr>
              <a:t>Cavallo</a:t>
            </a:r>
            <a:r>
              <a:rPr lang="en-US" sz="1600" dirty="0">
                <a:latin typeface="Arial"/>
                <a:cs typeface="Arial"/>
              </a:rPr>
              <a:t> and Hakim (2010)</a:t>
            </a:r>
            <a:r>
              <a:rPr lang="en-US" sz="1600" dirty="0" smtClean="0">
                <a:latin typeface="Arial"/>
                <a:cs typeface="Arial"/>
              </a:rPr>
              <a:t>. </a:t>
            </a:r>
            <a:endParaRPr lang="en-US" sz="1500" dirty="0">
              <a:solidFill>
                <a:srgbClr val="000000"/>
              </a:solidFill>
              <a:latin typeface="Arial"/>
              <a:cs typeface="Arial"/>
            </a:endParaRPr>
          </a:p>
        </p:txBody>
      </p:sp>
      <p:sp>
        <p:nvSpPr>
          <p:cNvPr id="15"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What are Tropopause Polar Vortices (TPVs)?</a:t>
            </a:r>
            <a:endParaRPr lang="en-US" sz="2800" b="1" dirty="0">
              <a:solidFill>
                <a:srgbClr val="FF0000"/>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a:xfrm>
            <a:off x="1899296" y="723457"/>
            <a:ext cx="256833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latin typeface="Arial" panose="020B0604020202020204" pitchFamily="34" charset="0"/>
                <a:cs typeface="Arial" panose="020B0604020202020204" pitchFamily="34" charset="0"/>
              </a:rPr>
              <a:t>Temperature </a:t>
            </a:r>
            <a:r>
              <a:rPr lang="en-US" sz="1500" b="1" dirty="0">
                <a:latin typeface="Arial" panose="020B0604020202020204" pitchFamily="34" charset="0"/>
                <a:cs typeface="Arial" panose="020B0604020202020204" pitchFamily="34" charset="0"/>
              </a:rPr>
              <a:t>a</a:t>
            </a:r>
            <a:r>
              <a:rPr lang="en-US" sz="1500" b="1" dirty="0" smtClean="0">
                <a:latin typeface="Arial" panose="020B0604020202020204" pitchFamily="34" charset="0"/>
                <a:cs typeface="Arial" panose="020B0604020202020204" pitchFamily="34" charset="0"/>
              </a:rPr>
              <a:t>nomaly (K) </a:t>
            </a:r>
            <a:endParaRPr lang="en-US" sz="1500" b="1" dirty="0">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5103628" y="723457"/>
            <a:ext cx="2562697"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v-wind anomaly (m </a:t>
            </a:r>
            <a:r>
              <a:rPr lang="en-US" sz="1500" b="1" dirty="0">
                <a:solidFill>
                  <a:srgbClr val="000000"/>
                </a:solidFill>
                <a:latin typeface="Arial" panose="020B0604020202020204" pitchFamily="34" charset="0"/>
                <a:cs typeface="Arial" panose="020B0604020202020204" pitchFamily="34" charset="0"/>
              </a:rPr>
              <a:t>s</a:t>
            </a:r>
            <a:r>
              <a:rPr lang="en-US" sz="1500" b="1" baseline="30000" dirty="0">
                <a:solidFill>
                  <a:srgbClr val="000000"/>
                </a:solidFill>
                <a:latin typeface="Arial" panose="020B0604020202020204" pitchFamily="34" charset="0"/>
                <a:cs typeface="Arial" panose="020B0604020202020204" pitchFamily="34" charset="0"/>
              </a:rPr>
              <a:t>−1</a:t>
            </a:r>
            <a:r>
              <a:rPr lang="en-US" sz="1500" b="1" dirty="0" smtClean="0">
                <a:solidFill>
                  <a:srgbClr val="000000"/>
                </a:solidFill>
                <a:latin typeface="Arial" panose="020B0604020202020204" pitchFamily="34" charset="0"/>
                <a:cs typeface="Arial" panose="020B0604020202020204" pitchFamily="34" charset="0"/>
              </a:rPr>
              <a:t>) </a:t>
            </a:r>
            <a:endParaRPr lang="en-US" sz="1500" b="1" dirty="0">
              <a:solidFill>
                <a:srgbClr val="000000"/>
              </a:solidFill>
              <a:latin typeface="Arial" panose="020B0604020202020204" pitchFamily="34" charset="0"/>
              <a:cs typeface="Arial" panose="020B0604020202020204" pitchFamily="34" charset="0"/>
            </a:endParaRPr>
          </a:p>
        </p:txBody>
      </p:sp>
      <p:sp>
        <p:nvSpPr>
          <p:cNvPr id="19" name="Content Placeholder 2"/>
          <p:cNvSpPr txBox="1">
            <a:spLocks/>
          </p:cNvSpPr>
          <p:nvPr/>
        </p:nvSpPr>
        <p:spPr>
          <a:xfrm>
            <a:off x="1899296" y="3542182"/>
            <a:ext cx="2568331"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err="1" smtClean="0">
                <a:solidFill>
                  <a:srgbClr val="000000"/>
                </a:solidFill>
                <a:latin typeface="Arial" panose="020B0604020202020204" pitchFamily="34" charset="0"/>
                <a:cs typeface="Arial" panose="020B0604020202020204" pitchFamily="34" charset="0"/>
              </a:rPr>
              <a:t>Ertel</a:t>
            </a:r>
            <a:r>
              <a:rPr lang="en-US" sz="1500" b="1" dirty="0" smtClean="0">
                <a:solidFill>
                  <a:srgbClr val="000000"/>
                </a:solidFill>
                <a:latin typeface="Arial" panose="020B0604020202020204" pitchFamily="34" charset="0"/>
                <a:cs typeface="Arial" panose="020B0604020202020204" pitchFamily="34" charset="0"/>
              </a:rPr>
              <a:t> PV anomaly (PVU) </a:t>
            </a:r>
            <a:endParaRPr lang="en-US" sz="1500" b="1" dirty="0">
              <a:solidFill>
                <a:srgbClr val="000000"/>
              </a:solidFill>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4891803" y="3542182"/>
            <a:ext cx="2916202" cy="351623"/>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b="1" dirty="0" smtClean="0">
                <a:solidFill>
                  <a:srgbClr val="000000"/>
                </a:solidFill>
                <a:latin typeface="Arial" panose="020B0604020202020204" pitchFamily="34" charset="0"/>
                <a:cs typeface="Arial" panose="020B0604020202020204" pitchFamily="34" charset="0"/>
              </a:rPr>
              <a:t>relative humidity anomaly (</a:t>
            </a:r>
            <a:r>
              <a:rPr lang="en-US" sz="1500" b="1" dirty="0">
                <a:solidFill>
                  <a:srgbClr val="000000"/>
                </a:solidFill>
                <a:latin typeface="Arial" panose="020B0604020202020204" pitchFamily="34" charset="0"/>
                <a:cs typeface="Arial" panose="020B0604020202020204" pitchFamily="34" charset="0"/>
              </a:rPr>
              <a:t>%</a:t>
            </a:r>
            <a:r>
              <a:rPr lang="en-US" sz="1500" b="1" dirty="0" smtClean="0">
                <a:solidFill>
                  <a:srgbClr val="000000"/>
                </a:solidFill>
                <a:latin typeface="Arial" panose="020B0604020202020204" pitchFamily="34" charset="0"/>
                <a:cs typeface="Arial" panose="020B0604020202020204" pitchFamily="34" charset="0"/>
              </a:rPr>
              <a:t>) </a:t>
            </a:r>
            <a:endParaRPr lang="en-US" sz="15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45848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At each grid point (</a:t>
            </a:r>
            <a:r>
              <a:rPr lang="en-US" sz="2400" dirty="0" err="1" smtClean="0">
                <a:latin typeface="Arial"/>
                <a:cs typeface="Arial"/>
              </a:rPr>
              <a:t>i</a:t>
            </a:r>
            <a:r>
              <a:rPr lang="en-US" sz="2400" dirty="0" smtClean="0">
                <a:latin typeface="Arial"/>
                <a:cs typeface="Arial"/>
              </a:rPr>
              <a:t>), day of the year (d), and forecast lead time (f), </a:t>
            </a:r>
            <a:r>
              <a:rPr lang="en-US" sz="2400" b="1" dirty="0" err="1" smtClean="0">
                <a:solidFill>
                  <a:srgbClr val="FF0000"/>
                </a:solidFill>
                <a:latin typeface="Arial"/>
                <a:cs typeface="Arial"/>
              </a:rPr>
              <a:t>σ</a:t>
            </a:r>
            <a:r>
              <a:rPr lang="en-US" sz="2400" b="1" baseline="-25000" dirty="0" err="1" smtClean="0">
                <a:solidFill>
                  <a:srgbClr val="FF0000"/>
                </a:solidFill>
                <a:latin typeface="Arial"/>
                <a:cs typeface="Arial"/>
              </a:rPr>
              <a:t>anom</a:t>
            </a:r>
            <a:r>
              <a:rPr lang="en-US" sz="2400" dirty="0">
                <a:latin typeface="Arial"/>
                <a:cs typeface="Arial"/>
              </a:rPr>
              <a:t> </a:t>
            </a:r>
            <a:r>
              <a:rPr lang="en-US" sz="2400" dirty="0" smtClean="0">
                <a:latin typeface="Arial"/>
                <a:cs typeface="Arial"/>
              </a:rPr>
              <a:t>is calculated </a:t>
            </a:r>
            <a:r>
              <a:rPr lang="en-US" sz="2400" dirty="0" smtClean="0">
                <a:latin typeface="Arial"/>
                <a:cs typeface="Arial"/>
              </a:rPr>
              <a:t>similarly following Torn (2017) as:</a:t>
            </a:r>
          </a:p>
          <a:p>
            <a:endParaRPr lang="en-US" sz="2400" dirty="0">
              <a:latin typeface="Arial"/>
              <a:cs typeface="Arial"/>
            </a:endParaRPr>
          </a:p>
          <a:p>
            <a:endParaRPr lang="en-US" sz="1400" dirty="0">
              <a:latin typeface="Arial" panose="020B0604020202020204" pitchFamily="34" charset="0"/>
              <a:cs typeface="Arial" panose="020B0604020202020204" pitchFamily="34" charset="0"/>
            </a:endParaRPr>
          </a:p>
        </p:txBody>
      </p:sp>
      <p:sp>
        <p:nvSpPr>
          <p:cNvPr id="4" name="TextBox 3"/>
          <p:cNvSpPr txBox="1"/>
          <p:nvPr/>
        </p:nvSpPr>
        <p:spPr>
          <a:xfrm>
            <a:off x="1165253" y="3707712"/>
            <a:ext cx="5775608" cy="461665"/>
          </a:xfrm>
          <a:prstGeom prst="rect">
            <a:avLst/>
          </a:prstGeom>
          <a:noFill/>
        </p:spPr>
        <p:txBody>
          <a:bodyPr wrap="square" rtlCol="0">
            <a:spAutoFit/>
          </a:bodyPr>
          <a:lstStyle/>
          <a:p>
            <a:r>
              <a:rPr lang="en-US" sz="2400" b="1" dirty="0" err="1" smtClean="0">
                <a:solidFill>
                  <a:srgbClr val="000000"/>
                </a:solidFill>
                <a:latin typeface="Arial"/>
                <a:cs typeface="Arial"/>
              </a:rPr>
              <a:t>σ</a:t>
            </a:r>
            <a:r>
              <a:rPr lang="en-US" sz="2400" dirty="0" smtClean="0">
                <a:solidFill>
                  <a:srgbClr val="000000"/>
                </a:solidFill>
                <a:latin typeface="Arial"/>
                <a:cs typeface="Arial"/>
              </a:rPr>
              <a:t> = raw ensemble spread</a:t>
            </a:r>
          </a:p>
        </p:txBody>
      </p:sp>
      <p:sp>
        <p:nvSpPr>
          <p:cNvPr id="8" name="TextBox 7"/>
          <p:cNvSpPr txBox="1"/>
          <p:nvPr/>
        </p:nvSpPr>
        <p:spPr>
          <a:xfrm>
            <a:off x="648010" y="4110644"/>
            <a:ext cx="6940990" cy="461665"/>
          </a:xfrm>
          <a:prstGeom prst="rect">
            <a:avLst/>
          </a:prstGeom>
          <a:noFill/>
        </p:spPr>
        <p:txBody>
          <a:bodyPr wrap="square" rtlCol="0">
            <a:spAutoFit/>
          </a:bodyPr>
          <a:lstStyle/>
          <a:p>
            <a:r>
              <a:rPr lang="en-US" sz="2400" b="1" dirty="0" smtClean="0">
                <a:solidFill>
                  <a:srgbClr val="000000"/>
                </a:solidFill>
                <a:latin typeface="Arial"/>
                <a:cs typeface="Arial"/>
              </a:rPr>
              <a:t>σ</a:t>
            </a:r>
            <a:r>
              <a:rPr lang="en-US" sz="2400" b="1" baseline="-25000" dirty="0" smtClean="0">
                <a:solidFill>
                  <a:srgbClr val="000000"/>
                </a:solidFill>
                <a:latin typeface="Arial"/>
                <a:cs typeface="Arial"/>
              </a:rPr>
              <a:t>mean</a:t>
            </a:r>
            <a:r>
              <a:rPr lang="en-US" sz="2400" dirty="0" smtClean="0">
                <a:solidFill>
                  <a:srgbClr val="000000"/>
                </a:solidFill>
                <a:latin typeface="Arial"/>
                <a:cs typeface="Arial"/>
              </a:rPr>
              <a:t> = climatological mean ensemble spread</a:t>
            </a:r>
          </a:p>
        </p:txBody>
      </p:sp>
      <p:sp>
        <p:nvSpPr>
          <p:cNvPr id="10" name="TextBox 9"/>
          <p:cNvSpPr txBox="1"/>
          <p:nvPr/>
        </p:nvSpPr>
        <p:spPr>
          <a:xfrm>
            <a:off x="764795" y="4557710"/>
            <a:ext cx="9084766" cy="461665"/>
          </a:xfrm>
          <a:prstGeom prst="rect">
            <a:avLst/>
          </a:prstGeom>
          <a:noFill/>
        </p:spPr>
        <p:txBody>
          <a:bodyPr wrap="square" rtlCol="0">
            <a:spAutoFit/>
          </a:bodyPr>
          <a:lstStyle/>
          <a:p>
            <a:r>
              <a:rPr lang="en-US" sz="2400" b="1" dirty="0" smtClean="0">
                <a:solidFill>
                  <a:srgbClr val="000000"/>
                </a:solidFill>
                <a:latin typeface="Arial"/>
                <a:cs typeface="Arial"/>
              </a:rPr>
              <a:t>σ</a:t>
            </a:r>
            <a:r>
              <a:rPr lang="en-US" sz="2400" b="1" baseline="-25000" dirty="0" smtClean="0">
                <a:solidFill>
                  <a:srgbClr val="000000"/>
                </a:solidFill>
                <a:latin typeface="Arial"/>
                <a:cs typeface="Arial"/>
              </a:rPr>
              <a:t>stdv</a:t>
            </a:r>
            <a:r>
              <a:rPr lang="en-US" sz="2400" dirty="0" smtClean="0">
                <a:solidFill>
                  <a:srgbClr val="000000"/>
                </a:solidFill>
                <a:latin typeface="Arial"/>
                <a:cs typeface="Arial"/>
              </a:rPr>
              <a:t> = climatological standard deviation of ensemble spread</a:t>
            </a:r>
          </a:p>
        </p:txBody>
      </p:sp>
      <p:sp>
        <p:nvSpPr>
          <p:cNvPr id="11" name="TextBox 10"/>
          <p:cNvSpPr txBox="1"/>
          <p:nvPr/>
        </p:nvSpPr>
        <p:spPr>
          <a:xfrm>
            <a:off x="457200" y="5533237"/>
            <a:ext cx="8565444" cy="1200328"/>
          </a:xfrm>
          <a:prstGeom prst="rect">
            <a:avLst/>
          </a:prstGeom>
          <a:noFill/>
        </p:spPr>
        <p:txBody>
          <a:bodyPr wrap="square" rtlCol="0">
            <a:spAutoFit/>
          </a:bodyPr>
          <a:lstStyle/>
          <a:p>
            <a:pPr marL="342900" indent="-342900">
              <a:buFont typeface="Arial"/>
              <a:buChar char="•"/>
            </a:pPr>
            <a:r>
              <a:rPr lang="en-US" sz="2400" dirty="0" smtClean="0">
                <a:latin typeface="Arial"/>
                <a:cs typeface="Arial"/>
              </a:rPr>
              <a:t>σ</a:t>
            </a:r>
            <a:r>
              <a:rPr lang="en-US" sz="2400" baseline="-25000" dirty="0" smtClean="0">
                <a:latin typeface="Arial"/>
                <a:cs typeface="Arial"/>
              </a:rPr>
              <a:t>mean</a:t>
            </a:r>
            <a:r>
              <a:rPr lang="en-US" sz="2400" dirty="0" smtClean="0">
                <a:latin typeface="Arial"/>
                <a:cs typeface="Arial"/>
              </a:rPr>
              <a:t> and </a:t>
            </a:r>
            <a:r>
              <a:rPr lang="en-US" sz="2400" dirty="0">
                <a:latin typeface="Arial"/>
                <a:cs typeface="Arial"/>
              </a:rPr>
              <a:t>σ</a:t>
            </a:r>
            <a:r>
              <a:rPr lang="en-US" sz="2400" baseline="-25000" dirty="0">
                <a:latin typeface="Arial"/>
                <a:cs typeface="Arial"/>
              </a:rPr>
              <a:t>stdv</a:t>
            </a:r>
            <a:r>
              <a:rPr lang="en-US" sz="2400" dirty="0" smtClean="0">
                <a:latin typeface="Arial"/>
                <a:cs typeface="Arial"/>
              </a:rPr>
              <a:t> calculated for 1985–2016 period, considering all forecasts initialized within ±14 days of each forecast initialization day of interest</a:t>
            </a:r>
          </a:p>
        </p:txBody>
      </p:sp>
      <p:pic>
        <p:nvPicPr>
          <p:cNvPr id="6" name="Picture 5" descr="Screen Shot 2018-09-10 at 10.38.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65" y="2321281"/>
            <a:ext cx="7391400" cy="1168400"/>
          </a:xfrm>
          <a:prstGeom prst="rect">
            <a:avLst/>
          </a:prstGeom>
        </p:spPr>
      </p:pic>
    </p:spTree>
    <p:extLst>
      <p:ext uri="{BB962C8B-B14F-4D97-AF65-F5344CB8AC3E}">
        <p14:creationId xmlns:p14="http://schemas.microsoft.com/office/powerpoint/2010/main" val="404165161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pl_fcst_skill_domai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223" y="1387187"/>
            <a:ext cx="5948888" cy="5267903"/>
          </a:xfrm>
          <a:prstGeom prst="rect">
            <a:avLst/>
          </a:prstGeom>
        </p:spPr>
      </p:pic>
      <p:cxnSp>
        <p:nvCxnSpPr>
          <p:cNvPr id="10" name="Straight Connector 9"/>
          <p:cNvCxnSpPr/>
          <p:nvPr/>
        </p:nvCxnSpPr>
        <p:spPr>
          <a:xfrm flipV="1">
            <a:off x="179410" y="1944248"/>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54419" y="1682638"/>
            <a:ext cx="1059663" cy="523220"/>
          </a:xfrm>
          <a:prstGeom prst="rect">
            <a:avLst/>
          </a:prstGeom>
          <a:noFill/>
        </p:spPr>
        <p:txBody>
          <a:bodyPr wrap="square" rtlCol="0">
            <a:spAutoFit/>
          </a:bodyPr>
          <a:lstStyle/>
          <a:p>
            <a:r>
              <a:rPr lang="en-US" sz="1400" dirty="0" smtClean="0">
                <a:latin typeface="Arial"/>
                <a:cs typeface="Arial"/>
              </a:rPr>
              <a:t>Ensemble</a:t>
            </a:r>
            <a:br>
              <a:rPr lang="en-US" sz="1400" dirty="0" smtClean="0">
                <a:latin typeface="Arial"/>
                <a:cs typeface="Arial"/>
              </a:rPr>
            </a:br>
            <a:r>
              <a:rPr lang="en-US" sz="1400" dirty="0" smtClean="0">
                <a:latin typeface="Arial"/>
                <a:cs typeface="Arial"/>
              </a:rPr>
              <a:t>mean</a:t>
            </a:r>
            <a:endParaRPr lang="en-US" sz="1400" dirty="0">
              <a:latin typeface="Arial"/>
              <a:cs typeface="Arial"/>
            </a:endParaRPr>
          </a:p>
        </p:txBody>
      </p:sp>
      <p:sp>
        <p:nvSpPr>
          <p:cNvPr id="12" name="TextBox 11"/>
          <p:cNvSpPr txBox="1"/>
          <p:nvPr/>
        </p:nvSpPr>
        <p:spPr>
          <a:xfrm>
            <a:off x="516540" y="2421240"/>
            <a:ext cx="2033958" cy="1169551"/>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 units:</a:t>
            </a:r>
          </a:p>
          <a:p>
            <a:r>
              <a:rPr lang="en-US" sz="1400" dirty="0" smtClean="0">
                <a:latin typeface="Arial"/>
                <a:cs typeface="Arial"/>
              </a:rPr>
              <a:t>standardized anomaly)</a:t>
            </a:r>
            <a:endParaRPr lang="en-US" sz="1400" dirty="0">
              <a:latin typeface="Arial"/>
              <a:cs typeface="Arial"/>
            </a:endParaRPr>
          </a:p>
        </p:txBody>
      </p:sp>
      <p:sp>
        <p:nvSpPr>
          <p:cNvPr id="13" name="TextBox 12"/>
          <p:cNvSpPr txBox="1"/>
          <p:nvPr/>
        </p:nvSpPr>
        <p:spPr>
          <a:xfrm>
            <a:off x="516540" y="3788433"/>
            <a:ext cx="2033958" cy="1384995"/>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 according to a two-sided Student’s </a:t>
            </a:r>
            <a:r>
              <a:rPr lang="en-US" sz="1400" i="1" dirty="0" smtClean="0">
                <a:latin typeface="Arial"/>
                <a:cs typeface="Arial"/>
              </a:rPr>
              <a:t>t</a:t>
            </a:r>
            <a:r>
              <a:rPr lang="en-US" sz="1400" dirty="0" smtClean="0">
                <a:latin typeface="Arial"/>
                <a:cs typeface="Arial"/>
              </a:rPr>
              <a:t> test</a:t>
            </a:r>
            <a:endParaRPr lang="en-US" sz="1400" dirty="0">
              <a:latin typeface="Arial"/>
              <a:cs typeface="Arial"/>
            </a:endParaRPr>
          </a:p>
        </p:txBody>
      </p:sp>
      <p:sp>
        <p:nvSpPr>
          <p:cNvPr id="4" name="Oval 3"/>
          <p:cNvSpPr>
            <a:spLocks noChangeAspect="1"/>
          </p:cNvSpPr>
          <p:nvPr/>
        </p:nvSpPr>
        <p:spPr>
          <a:xfrm>
            <a:off x="276435" y="5723713"/>
            <a:ext cx="201168" cy="20116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54419" y="5449750"/>
            <a:ext cx="1958200" cy="738664"/>
          </a:xfrm>
          <a:prstGeom prst="rect">
            <a:avLst/>
          </a:prstGeom>
          <a:noFill/>
        </p:spPr>
        <p:txBody>
          <a:bodyPr wrap="square" rtlCol="0">
            <a:spAutoFit/>
          </a:bodyPr>
          <a:lstStyle/>
          <a:p>
            <a:r>
              <a:rPr lang="en-US" sz="1400" dirty="0" smtClean="0">
                <a:latin typeface="Arial"/>
                <a:cs typeface="Arial"/>
              </a:rPr>
              <a:t>Position of polar low at genesis according to STARS</a:t>
            </a:r>
            <a:endParaRPr lang="en-US" sz="1400" dirty="0">
              <a:latin typeface="Arial"/>
              <a:cs typeface="Arial"/>
            </a:endParaRPr>
          </a:p>
        </p:txBody>
      </p:sp>
      <p:sp>
        <p:nvSpPr>
          <p:cNvPr id="16" name="TextBox 15"/>
          <p:cNvSpPr txBox="1"/>
          <p:nvPr/>
        </p:nvSpPr>
        <p:spPr>
          <a:xfrm>
            <a:off x="2828223" y="862634"/>
            <a:ext cx="5539666" cy="492443"/>
          </a:xfrm>
          <a:prstGeom prst="rect">
            <a:avLst/>
          </a:prstGeom>
          <a:noFill/>
          <a:ln w="3175">
            <a:noFill/>
          </a:ln>
        </p:spPr>
        <p:txBody>
          <a:bodyPr wrap="square" lIns="0" tIns="0" rIns="0" bIns="0" rtlCol="0" anchor="ctr">
            <a:spAutoFit/>
          </a:bodyPr>
          <a:lstStyle/>
          <a:p>
            <a:pPr algn="ctr"/>
            <a:r>
              <a:rPr lang="en-US" sz="1600" b="1" dirty="0" smtClean="0">
                <a:latin typeface="Arial"/>
                <a:cs typeface="Arial"/>
              </a:rPr>
              <a:t>1000–500-hPa thickness (dam) at time of polar low genesis (1800 UTC 10 Feb 2011) </a:t>
            </a:r>
            <a:endParaRPr lang="en-US" sz="1600" b="1" dirty="0">
              <a:latin typeface="Arial"/>
              <a:cs typeface="Arial"/>
            </a:endParaRPr>
          </a:p>
        </p:txBody>
      </p:sp>
    </p:spTree>
    <p:extLst>
      <p:ext uri="{BB962C8B-B14F-4D97-AF65-F5344CB8AC3E}">
        <p14:creationId xmlns:p14="http://schemas.microsoft.com/office/powerpoint/2010/main" val="326592373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An area-weighted average of </a:t>
            </a:r>
            <a:r>
              <a:rPr lang="en-US" sz="2400" b="1" dirty="0" smtClean="0">
                <a:solidFill>
                  <a:srgbClr val="FF0000"/>
                </a:solidFill>
                <a:latin typeface="Arial"/>
                <a:cs typeface="Arial"/>
              </a:rPr>
              <a:t>σ</a:t>
            </a:r>
            <a:r>
              <a:rPr lang="en-US" sz="2400" b="1" baseline="-25000" dirty="0" smtClean="0">
                <a:solidFill>
                  <a:srgbClr val="FF0000"/>
                </a:solidFill>
                <a:latin typeface="Arial"/>
                <a:cs typeface="Arial"/>
              </a:rPr>
              <a:t>anom</a:t>
            </a:r>
            <a:r>
              <a:rPr lang="en-US" sz="2400" dirty="0" smtClean="0">
                <a:solidFill>
                  <a:srgbClr val="000000"/>
                </a:solidFill>
                <a:latin typeface="Arial"/>
                <a:cs typeface="Arial"/>
              </a:rPr>
              <a:t> will be </a:t>
            </a:r>
            <a:r>
              <a:rPr lang="en-US" sz="2400" dirty="0" smtClean="0">
                <a:latin typeface="Arial"/>
                <a:cs typeface="Arial"/>
              </a:rPr>
              <a:t>calculated in each domain </a:t>
            </a:r>
            <a:r>
              <a:rPr lang="en-US" sz="2400" dirty="0">
                <a:latin typeface="Arial"/>
                <a:cs typeface="Arial"/>
              </a:rPr>
              <a:t>for each forecast </a:t>
            </a:r>
          </a:p>
          <a:p>
            <a:pPr marL="0" indent="0">
              <a:lnSpc>
                <a:spcPct val="50000"/>
              </a:lnSpc>
              <a:buNone/>
            </a:pPr>
            <a:endParaRPr lang="en-US" sz="2400" dirty="0">
              <a:latin typeface="Arial"/>
              <a:cs typeface="Arial"/>
            </a:endParaRPr>
          </a:p>
          <a:p>
            <a:pPr lvl="1"/>
            <a:r>
              <a:rPr lang="en-US" sz="2200" dirty="0">
                <a:solidFill>
                  <a:srgbClr val="0000FF"/>
                </a:solidFill>
                <a:latin typeface="Arial"/>
                <a:cs typeface="Arial"/>
              </a:rPr>
              <a:t>Short-range (24- and 48-h) forecasts valid at or near the time </a:t>
            </a:r>
            <a:r>
              <a:rPr lang="en-US" sz="2200" dirty="0" smtClean="0">
                <a:solidFill>
                  <a:srgbClr val="0000FF"/>
                </a:solidFill>
                <a:latin typeface="Arial"/>
                <a:cs typeface="Arial"/>
              </a:rPr>
              <a:t>of polar </a:t>
            </a:r>
            <a:r>
              <a:rPr lang="en-US" sz="2200" dirty="0">
                <a:solidFill>
                  <a:srgbClr val="0000FF"/>
                </a:solidFill>
                <a:latin typeface="Arial"/>
                <a:cs typeface="Arial"/>
              </a:rPr>
              <a:t>low genesis will be </a:t>
            </a:r>
            <a:r>
              <a:rPr lang="en-US" sz="2200" dirty="0" smtClean="0">
                <a:solidFill>
                  <a:srgbClr val="0000FF"/>
                </a:solidFill>
                <a:latin typeface="Arial"/>
                <a:cs typeface="Arial"/>
              </a:rPr>
              <a:t>considered</a:t>
            </a:r>
          </a:p>
          <a:p>
            <a:pPr>
              <a:lnSpc>
                <a:spcPct val="110000"/>
              </a:lnSpc>
            </a:pPr>
            <a:endParaRPr lang="en-US" sz="2400" dirty="0">
              <a:latin typeface="Arial"/>
              <a:cs typeface="Arial"/>
            </a:endParaRPr>
          </a:p>
          <a:p>
            <a:r>
              <a:rPr lang="en-US" sz="2400" dirty="0" smtClean="0">
                <a:latin typeface="Arial"/>
                <a:cs typeface="Arial"/>
              </a:rPr>
              <a:t>For </a:t>
            </a:r>
            <a:r>
              <a:rPr lang="en-US" sz="2400" dirty="0">
                <a:latin typeface="Arial"/>
                <a:cs typeface="Arial"/>
              </a:rPr>
              <a:t>both </a:t>
            </a:r>
            <a:r>
              <a:rPr lang="en-US" sz="2400" dirty="0" smtClean="0">
                <a:latin typeface="Arial"/>
                <a:cs typeface="Arial"/>
              </a:rPr>
              <a:t>24- and 48-h forecasts</a:t>
            </a:r>
            <a:r>
              <a:rPr lang="en-US" sz="2400" dirty="0">
                <a:latin typeface="Arial"/>
                <a:cs typeface="Arial"/>
              </a:rPr>
              <a:t>, cases that fall within the top </a:t>
            </a:r>
            <a:r>
              <a:rPr lang="en-US" sz="2400" dirty="0" smtClean="0">
                <a:latin typeface="Arial"/>
                <a:cs typeface="Arial"/>
              </a:rPr>
              <a:t>quintile </a:t>
            </a:r>
            <a:r>
              <a:rPr lang="en-US" sz="2400" dirty="0">
                <a:latin typeface="Arial"/>
                <a:cs typeface="Arial"/>
              </a:rPr>
              <a:t>of </a:t>
            </a:r>
            <a:r>
              <a:rPr lang="en-US" sz="2400" dirty="0" smtClean="0">
                <a:solidFill>
                  <a:srgbClr val="000000"/>
                </a:solidFill>
                <a:latin typeface="Arial"/>
                <a:cs typeface="Arial"/>
              </a:rPr>
              <a:t>area-averaged</a:t>
            </a:r>
            <a:r>
              <a:rPr lang="en-US" sz="2400" b="1" baseline="-25000" dirty="0" smtClean="0">
                <a:solidFill>
                  <a:srgbClr val="000000"/>
                </a:solidFill>
                <a:latin typeface="Arial"/>
                <a:cs typeface="Arial"/>
              </a:rPr>
              <a:t> </a:t>
            </a:r>
            <a:r>
              <a:rPr lang="en-US" sz="2400" b="1" dirty="0" smtClean="0">
                <a:solidFill>
                  <a:srgbClr val="FF0000"/>
                </a:solidFill>
                <a:latin typeface="Arial"/>
                <a:cs typeface="Arial"/>
              </a:rPr>
              <a:t>σ</a:t>
            </a:r>
            <a:r>
              <a:rPr lang="en-US" sz="2400" b="1" baseline="-25000" dirty="0" smtClean="0">
                <a:solidFill>
                  <a:srgbClr val="FF0000"/>
                </a:solidFill>
                <a:latin typeface="Arial"/>
                <a:cs typeface="Arial"/>
              </a:rPr>
              <a:t>anom </a:t>
            </a:r>
            <a:r>
              <a:rPr lang="en-US" sz="2400" dirty="0" smtClean="0">
                <a:latin typeface="Arial"/>
                <a:cs typeface="Arial"/>
              </a:rPr>
              <a:t>will </a:t>
            </a:r>
            <a:r>
              <a:rPr lang="en-US" sz="2400" dirty="0">
                <a:latin typeface="Arial"/>
                <a:cs typeface="Arial"/>
              </a:rPr>
              <a:t>be considered </a:t>
            </a:r>
            <a:r>
              <a:rPr lang="en-US" sz="2400" b="1" i="1" dirty="0" smtClean="0">
                <a:latin typeface="Arial"/>
                <a:cs typeface="Arial"/>
              </a:rPr>
              <a:t>candidate low-skill polar lows linked to TPVs</a:t>
            </a:r>
            <a:r>
              <a:rPr lang="en-US" sz="2400" dirty="0" smtClean="0">
                <a:latin typeface="Arial"/>
                <a:cs typeface="Arial"/>
              </a:rPr>
              <a:t> for </a:t>
            </a:r>
            <a:r>
              <a:rPr lang="en-US" sz="2400" dirty="0">
                <a:latin typeface="Arial"/>
                <a:cs typeface="Arial"/>
              </a:rPr>
              <a:t>each domain </a:t>
            </a:r>
            <a:endParaRPr lang="en-US" sz="2400" dirty="0" smtClean="0">
              <a:latin typeface="Arial"/>
              <a:cs typeface="Arial"/>
            </a:endParaRPr>
          </a:p>
          <a:p>
            <a:pPr>
              <a:lnSpc>
                <a:spcPct val="110000"/>
              </a:lnSpc>
            </a:pPr>
            <a:endParaRPr lang="en-US" sz="2400" dirty="0">
              <a:latin typeface="Arial"/>
              <a:cs typeface="Arial"/>
            </a:endParaRPr>
          </a:p>
          <a:p>
            <a:r>
              <a:rPr lang="en-US" sz="2400" dirty="0">
                <a:latin typeface="Arial"/>
                <a:cs typeface="Arial"/>
              </a:rPr>
              <a:t>Polar lows </a:t>
            </a:r>
            <a:r>
              <a:rPr lang="en-US" sz="2400" dirty="0" smtClean="0">
                <a:latin typeface="Arial"/>
                <a:cs typeface="Arial"/>
              </a:rPr>
              <a:t>consistently </a:t>
            </a:r>
            <a:r>
              <a:rPr lang="en-US" sz="2400" dirty="0">
                <a:latin typeface="Arial"/>
                <a:cs typeface="Arial"/>
              </a:rPr>
              <a:t>identified as candidate </a:t>
            </a:r>
            <a:r>
              <a:rPr lang="en-US" sz="2400" dirty="0" smtClean="0">
                <a:latin typeface="Arial"/>
                <a:cs typeface="Arial"/>
              </a:rPr>
              <a:t>low-</a:t>
            </a:r>
            <a:r>
              <a:rPr lang="en-US" sz="2400" dirty="0">
                <a:latin typeface="Arial"/>
                <a:cs typeface="Arial"/>
              </a:rPr>
              <a:t>skill polar lows linked to TPVs </a:t>
            </a:r>
            <a:r>
              <a:rPr lang="en-US" sz="2400" dirty="0" smtClean="0">
                <a:latin typeface="Arial"/>
                <a:cs typeface="Arial"/>
              </a:rPr>
              <a:t>among </a:t>
            </a:r>
            <a:r>
              <a:rPr lang="en-US" sz="2400" dirty="0">
                <a:latin typeface="Arial"/>
                <a:cs typeface="Arial"/>
              </a:rPr>
              <a:t>the different domains </a:t>
            </a:r>
            <a:r>
              <a:rPr lang="en-US" sz="2400" dirty="0" smtClean="0">
                <a:latin typeface="Arial"/>
                <a:cs typeface="Arial"/>
              </a:rPr>
              <a:t>for either forecast will </a:t>
            </a:r>
            <a:r>
              <a:rPr lang="en-US" sz="2400" dirty="0">
                <a:latin typeface="Arial"/>
                <a:cs typeface="Arial"/>
              </a:rPr>
              <a:t>be deemed </a:t>
            </a:r>
            <a:r>
              <a:rPr lang="en-US" sz="2400" b="1" i="1" dirty="0">
                <a:latin typeface="Arial"/>
                <a:cs typeface="Arial"/>
              </a:rPr>
              <a:t>low</a:t>
            </a:r>
            <a:r>
              <a:rPr lang="en-US" sz="2400" b="1" i="1" dirty="0" smtClean="0">
                <a:latin typeface="Arial"/>
                <a:cs typeface="Arial"/>
              </a:rPr>
              <a:t>-skill </a:t>
            </a:r>
            <a:r>
              <a:rPr lang="en-US" sz="2400" b="1" i="1" dirty="0">
                <a:latin typeface="Arial"/>
                <a:cs typeface="Arial"/>
              </a:rPr>
              <a:t>polar lows linked to </a:t>
            </a:r>
            <a:r>
              <a:rPr lang="en-US" sz="2400" b="1" i="1" dirty="0" smtClean="0">
                <a:latin typeface="Arial"/>
                <a:cs typeface="Arial"/>
              </a:rPr>
              <a:t>TPVs</a:t>
            </a:r>
            <a:endParaRPr lang="en-US" sz="2400" b="1" i="1" dirty="0">
              <a:latin typeface="Arial"/>
              <a:cs typeface="Arial"/>
            </a:endParaRPr>
          </a:p>
        </p:txBody>
      </p:sp>
    </p:spTree>
    <p:extLst>
      <p:ext uri="{BB962C8B-B14F-4D97-AF65-F5344CB8AC3E}">
        <p14:creationId xmlns:p14="http://schemas.microsoft.com/office/powerpoint/2010/main" val="187549228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After the low-skill polar lows linked to TPVs are identified, several illustrative cases will be considered for analysis </a:t>
            </a:r>
            <a:endParaRPr lang="en-US" sz="2400" dirty="0" smtClean="0">
              <a:latin typeface="Arial"/>
              <a:cs typeface="Arial"/>
            </a:endParaRPr>
          </a:p>
          <a:p>
            <a:pPr>
              <a:lnSpc>
                <a:spcPct val="50000"/>
              </a:lnSpc>
            </a:pPr>
            <a:endParaRPr lang="en-US" sz="2400" dirty="0">
              <a:latin typeface="Arial"/>
              <a:cs typeface="Arial"/>
            </a:endParaRPr>
          </a:p>
          <a:p>
            <a:pPr lvl="1"/>
            <a:r>
              <a:rPr lang="en-US" sz="2200" dirty="0">
                <a:solidFill>
                  <a:srgbClr val="0000FF"/>
                </a:solidFill>
                <a:latin typeface="Arial"/>
                <a:cs typeface="Arial"/>
              </a:rPr>
              <a:t>C</a:t>
            </a:r>
            <a:r>
              <a:rPr lang="en-US" sz="2200" dirty="0" smtClean="0">
                <a:solidFill>
                  <a:srgbClr val="0000FF"/>
                </a:solidFill>
                <a:latin typeface="Arial"/>
                <a:cs typeface="Arial"/>
              </a:rPr>
              <a:t>ases </a:t>
            </a:r>
            <a:r>
              <a:rPr lang="en-US" sz="2200" dirty="0">
                <a:solidFill>
                  <a:srgbClr val="0000FF"/>
                </a:solidFill>
                <a:latin typeface="Arial"/>
                <a:cs typeface="Arial"/>
              </a:rPr>
              <a:t>will be selected to be representative of different possible types of polar low </a:t>
            </a:r>
            <a:r>
              <a:rPr lang="en-US" sz="2200" dirty="0" smtClean="0">
                <a:solidFill>
                  <a:srgbClr val="0000FF"/>
                </a:solidFill>
                <a:latin typeface="Arial"/>
                <a:cs typeface="Arial"/>
              </a:rPr>
              <a:t>evolution</a:t>
            </a:r>
          </a:p>
          <a:p>
            <a:pPr lvl="1"/>
            <a:endParaRPr lang="en-US" sz="2400" dirty="0">
              <a:latin typeface="Arial"/>
              <a:cs typeface="Arial"/>
            </a:endParaRPr>
          </a:p>
          <a:p>
            <a:r>
              <a:rPr lang="en-US" sz="2400" dirty="0">
                <a:latin typeface="Arial"/>
                <a:cs typeface="Arial"/>
              </a:rPr>
              <a:t>The ERA5 will be utilized to </a:t>
            </a:r>
            <a:r>
              <a:rPr lang="en-US" sz="2400" dirty="0" smtClean="0">
                <a:latin typeface="Arial"/>
                <a:cs typeface="Arial"/>
              </a:rPr>
              <a:t>investigate </a:t>
            </a:r>
            <a:r>
              <a:rPr lang="en-US" sz="2400" dirty="0">
                <a:latin typeface="Arial"/>
                <a:cs typeface="Arial"/>
              </a:rPr>
              <a:t>key factors that influence the life cycle of these polar lows </a:t>
            </a:r>
          </a:p>
        </p:txBody>
      </p:sp>
    </p:spTree>
    <p:extLst>
      <p:ext uri="{BB962C8B-B14F-4D97-AF65-F5344CB8AC3E}">
        <p14:creationId xmlns:p14="http://schemas.microsoft.com/office/powerpoint/2010/main" val="392688493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The Model </a:t>
            </a:r>
            <a:r>
              <a:rPr lang="en-US" sz="2400" dirty="0">
                <a:latin typeface="Arial"/>
                <a:cs typeface="Arial"/>
              </a:rPr>
              <a:t>for Prediction Across Scales (MPAS; </a:t>
            </a:r>
            <a:r>
              <a:rPr lang="en-US" sz="2400" dirty="0" err="1">
                <a:latin typeface="Arial"/>
                <a:cs typeface="Arial"/>
              </a:rPr>
              <a:t>Skamarock</a:t>
            </a:r>
            <a:r>
              <a:rPr lang="en-US" sz="2400" dirty="0">
                <a:latin typeface="Arial"/>
                <a:cs typeface="Arial"/>
              </a:rPr>
              <a:t> et al. 2012) will be </a:t>
            </a:r>
            <a:r>
              <a:rPr lang="en-US" sz="2400" dirty="0" smtClean="0">
                <a:latin typeface="Arial"/>
                <a:cs typeface="Arial"/>
              </a:rPr>
              <a:t>used </a:t>
            </a:r>
            <a:r>
              <a:rPr lang="en-US" sz="2400" dirty="0">
                <a:latin typeface="Arial"/>
                <a:cs typeface="Arial"/>
              </a:rPr>
              <a:t>to diagnose factors that may limit the forecast skill of </a:t>
            </a:r>
            <a:r>
              <a:rPr lang="en-US" sz="2400" dirty="0" smtClean="0">
                <a:latin typeface="Arial"/>
                <a:cs typeface="Arial"/>
              </a:rPr>
              <a:t>illustrative </a:t>
            </a:r>
            <a:r>
              <a:rPr lang="en-US" sz="2400" dirty="0">
                <a:latin typeface="Arial"/>
                <a:cs typeface="Arial"/>
              </a:rPr>
              <a:t>polar </a:t>
            </a:r>
            <a:r>
              <a:rPr lang="en-US" sz="2400" dirty="0" smtClean="0">
                <a:latin typeface="Arial"/>
                <a:cs typeface="Arial"/>
              </a:rPr>
              <a:t>lows </a:t>
            </a:r>
          </a:p>
          <a:p>
            <a:endParaRPr lang="en-US" sz="2400" dirty="0">
              <a:latin typeface="Arial"/>
              <a:cs typeface="Arial"/>
            </a:endParaRPr>
          </a:p>
          <a:p>
            <a:r>
              <a:rPr lang="en-US" sz="2400" dirty="0">
                <a:latin typeface="Arial"/>
                <a:cs typeface="Arial"/>
              </a:rPr>
              <a:t>MPAS offers the benefit of variable horizontal resolution, with high resolution focused on a geographic region of interest </a:t>
            </a:r>
            <a:endParaRPr lang="en-US" sz="2400" dirty="0" smtClean="0">
              <a:latin typeface="Arial"/>
              <a:cs typeface="Arial"/>
            </a:endParaRPr>
          </a:p>
          <a:p>
            <a:pPr>
              <a:lnSpc>
                <a:spcPct val="50000"/>
              </a:lnSpc>
            </a:pPr>
            <a:endParaRPr lang="en-US" sz="2400" dirty="0">
              <a:latin typeface="Arial"/>
              <a:cs typeface="Arial"/>
            </a:endParaRPr>
          </a:p>
          <a:p>
            <a:pPr lvl="1"/>
            <a:r>
              <a:rPr lang="en-US" sz="2200" dirty="0" smtClean="0">
                <a:solidFill>
                  <a:srgbClr val="0E00FF"/>
                </a:solidFill>
                <a:latin typeface="Arial"/>
                <a:cs typeface="Arial"/>
              </a:rPr>
              <a:t>Enhanced </a:t>
            </a:r>
            <a:r>
              <a:rPr lang="en-US" sz="2200" dirty="0">
                <a:solidFill>
                  <a:srgbClr val="0E00FF"/>
                </a:solidFill>
                <a:latin typeface="Arial"/>
                <a:cs typeface="Arial"/>
              </a:rPr>
              <a:t>grid spacing (e.g., 15 km) over the Arctic and adjacent regions </a:t>
            </a:r>
            <a:endParaRPr lang="en-US" sz="2200" dirty="0" smtClean="0">
              <a:solidFill>
                <a:srgbClr val="0E00FF"/>
              </a:solidFill>
              <a:latin typeface="Arial"/>
              <a:cs typeface="Arial"/>
            </a:endParaRPr>
          </a:p>
          <a:p>
            <a:pPr lvl="1"/>
            <a:endParaRPr lang="en-US" sz="2200" dirty="0">
              <a:solidFill>
                <a:srgbClr val="0E00FF"/>
              </a:solidFill>
              <a:latin typeface="Arial"/>
              <a:cs typeface="Arial"/>
            </a:endParaRPr>
          </a:p>
        </p:txBody>
      </p:sp>
    </p:spTree>
    <p:extLst>
      <p:ext uri="{BB962C8B-B14F-4D97-AF65-F5344CB8AC3E}">
        <p14:creationId xmlns:p14="http://schemas.microsoft.com/office/powerpoint/2010/main" val="41469525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Screen Shot 2018-09-18 at 2.51.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68" y="1642053"/>
            <a:ext cx="4005269" cy="4005269"/>
          </a:xfrm>
          <a:prstGeom prst="rect">
            <a:avLst/>
          </a:prstGeom>
        </p:spPr>
      </p:pic>
      <p:pic>
        <p:nvPicPr>
          <p:cNvPr id="3" name="Picture 2" descr="Screen Shot 2018-09-18 at 2.51.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713" y="1642052"/>
            <a:ext cx="4090246" cy="4005269"/>
          </a:xfrm>
          <a:prstGeom prst="rect">
            <a:avLst/>
          </a:prstGeom>
        </p:spPr>
      </p:pic>
      <p:sp>
        <p:nvSpPr>
          <p:cNvPr id="8" name="Content Placeholder 2"/>
          <p:cNvSpPr txBox="1">
            <a:spLocks/>
          </p:cNvSpPr>
          <p:nvPr/>
        </p:nvSpPr>
        <p:spPr>
          <a:xfrm>
            <a:off x="56444" y="5703766"/>
            <a:ext cx="9060139" cy="82191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latin typeface="Arial"/>
                <a:cs typeface="Arial"/>
              </a:rPr>
              <a:t>C</a:t>
            </a:r>
            <a:r>
              <a:rPr lang="en-US" sz="1600" dirty="0" smtClean="0">
                <a:latin typeface="Arial"/>
                <a:cs typeface="Arial"/>
              </a:rPr>
              <a:t>ell</a:t>
            </a:r>
            <a:r>
              <a:rPr lang="en-US" sz="1600" dirty="0">
                <a:latin typeface="Arial"/>
                <a:cs typeface="Arial"/>
              </a:rPr>
              <a:t>-center distances vary by approximately a factor of 8 and are 650 and 85 km in the coarse- and fine-mesh regions, respectively. </a:t>
            </a:r>
            <a:r>
              <a:rPr lang="en-US" sz="1600" dirty="0" smtClean="0">
                <a:latin typeface="Arial"/>
                <a:cs typeface="Arial"/>
              </a:rPr>
              <a:t>Figure 10 adapted from </a:t>
            </a:r>
            <a:r>
              <a:rPr lang="en-US" sz="1600" dirty="0" err="1" smtClean="0">
                <a:latin typeface="Arial"/>
                <a:cs typeface="Arial"/>
              </a:rPr>
              <a:t>Skamarock</a:t>
            </a:r>
            <a:r>
              <a:rPr lang="en-US" sz="1600" dirty="0" smtClean="0">
                <a:latin typeface="Arial"/>
                <a:cs typeface="Arial"/>
              </a:rPr>
              <a:t> et al. (2012).</a:t>
            </a:r>
            <a:endParaRPr lang="en-US" sz="1600" dirty="0">
              <a:latin typeface="Arial"/>
              <a:cs typeface="Arial"/>
            </a:endParaRPr>
          </a:p>
        </p:txBody>
      </p:sp>
      <p:sp>
        <p:nvSpPr>
          <p:cNvPr id="10" name="TextBox 9"/>
          <p:cNvSpPr txBox="1"/>
          <p:nvPr/>
        </p:nvSpPr>
        <p:spPr>
          <a:xfrm>
            <a:off x="2752314" y="987990"/>
            <a:ext cx="3625909" cy="369332"/>
          </a:xfrm>
          <a:prstGeom prst="rect">
            <a:avLst/>
          </a:prstGeom>
          <a:noFill/>
          <a:ln w="3175">
            <a:noFill/>
          </a:ln>
        </p:spPr>
        <p:txBody>
          <a:bodyPr wrap="square" lIns="0" tIns="0" rIns="0" bIns="0" rtlCol="0" anchor="ctr">
            <a:spAutoFit/>
          </a:bodyPr>
          <a:lstStyle/>
          <a:p>
            <a:pPr algn="ctr"/>
            <a:r>
              <a:rPr lang="en-US" sz="2400" b="1" dirty="0" smtClean="0">
                <a:latin typeface="Arial"/>
                <a:cs typeface="Arial"/>
              </a:rPr>
              <a:t>Example</a:t>
            </a:r>
            <a:r>
              <a:rPr lang="en-US" sz="2400" b="1" dirty="0">
                <a:latin typeface="Arial"/>
                <a:cs typeface="Arial"/>
              </a:rPr>
              <a:t> </a:t>
            </a:r>
            <a:r>
              <a:rPr lang="en-US" sz="2400" b="1" dirty="0" smtClean="0">
                <a:latin typeface="Arial"/>
                <a:cs typeface="Arial"/>
              </a:rPr>
              <a:t>MPAS grid</a:t>
            </a:r>
            <a:endParaRPr lang="en-US" sz="2400" b="1" dirty="0">
              <a:latin typeface="Arial"/>
              <a:cs typeface="Arial"/>
            </a:endParaRPr>
          </a:p>
        </p:txBody>
      </p:sp>
    </p:spTree>
    <p:extLst>
      <p:ext uri="{BB962C8B-B14F-4D97-AF65-F5344CB8AC3E}">
        <p14:creationId xmlns:p14="http://schemas.microsoft.com/office/powerpoint/2010/main" val="210747578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The Data Assimilation Research </a:t>
            </a:r>
            <a:r>
              <a:rPr lang="en-US" sz="2400" dirty="0" err="1">
                <a:latin typeface="Arial"/>
                <a:cs typeface="Arial"/>
              </a:rPr>
              <a:t>Testbed</a:t>
            </a:r>
            <a:r>
              <a:rPr lang="en-US" sz="2400" dirty="0">
                <a:latin typeface="Arial"/>
                <a:cs typeface="Arial"/>
              </a:rPr>
              <a:t> (DART; Anderson et al. 2009) software will be used to assimilate observations and generate an ensemble of analyses that will be initialized in MPAS </a:t>
            </a:r>
          </a:p>
          <a:p>
            <a:pPr marL="0" indent="0">
              <a:lnSpc>
                <a:spcPct val="50000"/>
              </a:lnSpc>
              <a:buNone/>
            </a:pPr>
            <a:endParaRPr lang="en-US" sz="2400" dirty="0">
              <a:latin typeface="Arial"/>
              <a:cs typeface="Arial"/>
            </a:endParaRPr>
          </a:p>
          <a:p>
            <a:pPr lvl="1"/>
            <a:r>
              <a:rPr lang="en-US" sz="2200" dirty="0" smtClean="0">
                <a:solidFill>
                  <a:srgbClr val="0E00FF"/>
                </a:solidFill>
                <a:latin typeface="Arial"/>
                <a:cs typeface="Arial"/>
              </a:rPr>
              <a:t>The </a:t>
            </a:r>
            <a:r>
              <a:rPr lang="en-US" sz="2200" dirty="0">
                <a:solidFill>
                  <a:srgbClr val="0E00FF"/>
                </a:solidFill>
                <a:latin typeface="Arial"/>
                <a:cs typeface="Arial"/>
              </a:rPr>
              <a:t>MPAS–DART system will be used to produce </a:t>
            </a:r>
            <a:r>
              <a:rPr lang="en-US" sz="2200" dirty="0" smtClean="0">
                <a:solidFill>
                  <a:srgbClr val="0E00FF"/>
                </a:solidFill>
                <a:latin typeface="Arial"/>
                <a:cs typeface="Arial"/>
              </a:rPr>
              <a:t>numerous </a:t>
            </a:r>
            <a:r>
              <a:rPr lang="en-US" sz="2200" dirty="0">
                <a:solidFill>
                  <a:srgbClr val="0E00FF"/>
                </a:solidFill>
                <a:latin typeface="Arial"/>
                <a:cs typeface="Arial"/>
              </a:rPr>
              <a:t>ensemble forecasts (e.g., 50 or </a:t>
            </a:r>
            <a:r>
              <a:rPr lang="en-US" sz="2200" dirty="0" smtClean="0">
                <a:solidFill>
                  <a:srgbClr val="0E00FF"/>
                </a:solidFill>
                <a:latin typeface="Arial"/>
                <a:cs typeface="Arial"/>
              </a:rPr>
              <a:t>more) </a:t>
            </a:r>
            <a:r>
              <a:rPr lang="en-US" sz="2200" dirty="0">
                <a:solidFill>
                  <a:srgbClr val="0E00FF"/>
                </a:solidFill>
                <a:latin typeface="Arial"/>
                <a:cs typeface="Arial"/>
              </a:rPr>
              <a:t>for each case </a:t>
            </a:r>
            <a:endParaRPr lang="en-US" sz="2200" dirty="0" smtClean="0">
              <a:solidFill>
                <a:srgbClr val="0E00FF"/>
              </a:solidFill>
              <a:latin typeface="Arial"/>
              <a:cs typeface="Arial"/>
            </a:endParaRPr>
          </a:p>
          <a:p>
            <a:pPr lvl="1"/>
            <a:endParaRPr lang="en-US" sz="2200" dirty="0" smtClean="0">
              <a:solidFill>
                <a:srgbClr val="0E00FF"/>
              </a:solidFill>
              <a:latin typeface="Arial"/>
              <a:cs typeface="Arial"/>
            </a:endParaRPr>
          </a:p>
          <a:p>
            <a:r>
              <a:rPr lang="en-US" sz="2400" dirty="0">
                <a:latin typeface="Arial"/>
                <a:cs typeface="Arial"/>
              </a:rPr>
              <a:t>E</a:t>
            </a:r>
            <a:r>
              <a:rPr lang="en-US" sz="2400" dirty="0" smtClean="0">
                <a:latin typeface="Arial"/>
                <a:cs typeface="Arial"/>
              </a:rPr>
              <a:t>nsemble </a:t>
            </a:r>
            <a:r>
              <a:rPr lang="en-US" sz="2400" dirty="0">
                <a:latin typeface="Arial"/>
                <a:cs typeface="Arial"/>
              </a:rPr>
              <a:t>forecasts will be initialed </a:t>
            </a:r>
            <a:r>
              <a:rPr lang="en-US" sz="2400" dirty="0" smtClean="0">
                <a:latin typeface="Arial"/>
                <a:cs typeface="Arial"/>
              </a:rPr>
              <a:t>24–48 h </a:t>
            </a:r>
            <a:r>
              <a:rPr lang="en-US" sz="2400" dirty="0">
                <a:latin typeface="Arial"/>
                <a:cs typeface="Arial"/>
              </a:rPr>
              <a:t>prior to polar low genesis </a:t>
            </a:r>
            <a:r>
              <a:rPr lang="en-US" sz="2400" dirty="0" smtClean="0">
                <a:latin typeface="Arial"/>
                <a:cs typeface="Arial"/>
              </a:rPr>
              <a:t>and integrated forward until the end of the life cycle of the polar low in each case</a:t>
            </a:r>
            <a:endParaRPr lang="en-US" sz="2400" dirty="0">
              <a:latin typeface="Arial"/>
              <a:cs typeface="Arial"/>
            </a:endParaRPr>
          </a:p>
          <a:p>
            <a:pPr lvl="1"/>
            <a:endParaRPr lang="en-US" sz="2200" dirty="0" smtClean="0">
              <a:solidFill>
                <a:srgbClr val="0E00FF"/>
              </a:solidFill>
              <a:latin typeface="Arial"/>
              <a:cs typeface="Arial"/>
            </a:endParaRPr>
          </a:p>
          <a:p>
            <a:endParaRPr lang="en-US"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407564212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Ensemble </a:t>
            </a:r>
            <a:r>
              <a:rPr lang="en-US" sz="2400" dirty="0">
                <a:latin typeface="Arial"/>
                <a:cs typeface="Arial"/>
              </a:rPr>
              <a:t>analysis and forecast tools </a:t>
            </a:r>
            <a:r>
              <a:rPr lang="en-US" sz="2400" dirty="0" smtClean="0">
                <a:latin typeface="Arial"/>
                <a:cs typeface="Arial"/>
              </a:rPr>
              <a:t>will be </a:t>
            </a:r>
            <a:r>
              <a:rPr lang="en-US" sz="2400" dirty="0">
                <a:latin typeface="Arial"/>
                <a:cs typeface="Arial"/>
              </a:rPr>
              <a:t>utilized to diagnose </a:t>
            </a:r>
            <a:r>
              <a:rPr lang="en-US" sz="2400" dirty="0" smtClean="0">
                <a:latin typeface="Arial"/>
                <a:cs typeface="Arial"/>
              </a:rPr>
              <a:t>factors limiting the </a:t>
            </a:r>
            <a:r>
              <a:rPr lang="en-US" sz="2400" dirty="0">
                <a:latin typeface="Arial"/>
                <a:cs typeface="Arial"/>
              </a:rPr>
              <a:t>forecast skill of low-skill polar lows linked to </a:t>
            </a:r>
            <a:r>
              <a:rPr lang="en-US" sz="2400" dirty="0" smtClean="0">
                <a:latin typeface="Arial"/>
                <a:cs typeface="Arial"/>
              </a:rPr>
              <a:t>TPVs</a:t>
            </a:r>
          </a:p>
          <a:p>
            <a:pPr marL="457200" lvl="1" indent="0">
              <a:buNone/>
            </a:pPr>
            <a:endParaRPr lang="en-US" sz="2400" dirty="0">
              <a:latin typeface="Arial"/>
              <a:cs typeface="Arial"/>
            </a:endParaRPr>
          </a:p>
          <a:p>
            <a:pPr lvl="1"/>
            <a:r>
              <a:rPr lang="en-US" sz="2200" dirty="0" smtClean="0">
                <a:solidFill>
                  <a:srgbClr val="0000FF"/>
                </a:solidFill>
                <a:latin typeface="Arial"/>
                <a:cs typeface="Arial"/>
              </a:rPr>
              <a:t>Normalized composite differencing (e.g., Torn et al. 2015)</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Ensemble sensitivity analysis (e.g., </a:t>
            </a:r>
            <a:r>
              <a:rPr lang="en-US" sz="2200" dirty="0" err="1">
                <a:solidFill>
                  <a:srgbClr val="0000FF"/>
                </a:solidFill>
                <a:latin typeface="Arial"/>
                <a:cs typeface="Arial"/>
              </a:rPr>
              <a:t>Ancell</a:t>
            </a:r>
            <a:r>
              <a:rPr lang="en-US" sz="2200" dirty="0">
                <a:solidFill>
                  <a:srgbClr val="0000FF"/>
                </a:solidFill>
                <a:latin typeface="Arial"/>
                <a:cs typeface="Arial"/>
              </a:rPr>
              <a:t> and Hakim 2007; Torn and Hakim 2008) </a:t>
            </a:r>
            <a:endParaRPr lang="en-US" sz="2200" dirty="0" smtClean="0">
              <a:solidFill>
                <a:srgbClr val="0000FF"/>
              </a:solidFill>
              <a:latin typeface="Arial"/>
              <a:cs typeface="Arial"/>
            </a:endParaRPr>
          </a:p>
          <a:p>
            <a:endParaRPr lang="en-US" sz="2400" dirty="0">
              <a:latin typeface="Arial"/>
              <a:cs typeface="Arial"/>
            </a:endParaRPr>
          </a:p>
          <a:p>
            <a:pPr marL="0" indent="0">
              <a:buNone/>
            </a:pPr>
            <a:endParaRPr lang="en-US" sz="2400" dirty="0">
              <a:latin typeface="Arial"/>
              <a:cs typeface="Arial"/>
            </a:endParaRPr>
          </a:p>
          <a:p>
            <a:endParaRPr lang="en-US" sz="2400" dirty="0" smtClean="0">
              <a:latin typeface="Arial"/>
              <a:cs typeface="Arial"/>
            </a:endParaRPr>
          </a:p>
          <a:p>
            <a:endParaRPr lang="en-US" sz="2400" dirty="0">
              <a:latin typeface="Arial"/>
              <a:cs typeface="Arial"/>
            </a:endParaRPr>
          </a:p>
          <a:p>
            <a:endParaRPr lang="en-US" sz="2400" dirty="0">
              <a:latin typeface="Arial"/>
              <a:cs typeface="Arial"/>
            </a:endParaRPr>
          </a:p>
        </p:txBody>
      </p:sp>
    </p:spTree>
    <p:extLst>
      <p:ext uri="{BB962C8B-B14F-4D97-AF65-F5344CB8AC3E}">
        <p14:creationId xmlns:p14="http://schemas.microsoft.com/office/powerpoint/2010/main" val="48203475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E</a:t>
            </a:r>
            <a:r>
              <a:rPr lang="en-US" sz="2400" dirty="0" smtClean="0">
                <a:latin typeface="Arial"/>
                <a:cs typeface="Arial"/>
              </a:rPr>
              <a:t>nsemble </a:t>
            </a:r>
            <a:r>
              <a:rPr lang="en-US" sz="2400" dirty="0">
                <a:latin typeface="Arial"/>
                <a:cs typeface="Arial"/>
              </a:rPr>
              <a:t>sensitivity analysis (e.g., </a:t>
            </a:r>
            <a:r>
              <a:rPr lang="en-US" sz="2400" dirty="0" err="1">
                <a:latin typeface="Arial"/>
                <a:cs typeface="Arial"/>
              </a:rPr>
              <a:t>Ancell</a:t>
            </a:r>
            <a:r>
              <a:rPr lang="en-US" sz="2400" dirty="0">
                <a:latin typeface="Arial"/>
                <a:cs typeface="Arial"/>
              </a:rPr>
              <a:t> and Hakim 2007; Torn and Hakim 2008</a:t>
            </a:r>
            <a:r>
              <a:rPr lang="en-US" sz="2400" dirty="0" smtClean="0">
                <a:latin typeface="Arial"/>
                <a:cs typeface="Arial"/>
              </a:rPr>
              <a:t>)</a:t>
            </a:r>
            <a:r>
              <a:rPr lang="en-US" sz="2400" dirty="0">
                <a:latin typeface="Arial"/>
                <a:cs typeface="Arial"/>
              </a:rPr>
              <a:t> </a:t>
            </a:r>
            <a:r>
              <a:rPr lang="en-US" sz="2400" dirty="0" smtClean="0">
                <a:latin typeface="Arial"/>
                <a:cs typeface="Arial"/>
              </a:rPr>
              <a:t>can be used to </a:t>
            </a:r>
            <a:r>
              <a:rPr lang="en-US" sz="2400" dirty="0">
                <a:latin typeface="Arial"/>
                <a:cs typeface="Arial"/>
              </a:rPr>
              <a:t>determine how sensitive a forecast metric of interest </a:t>
            </a:r>
            <a:r>
              <a:rPr lang="en-US" sz="2400" i="1" dirty="0">
                <a:latin typeface="Arial"/>
                <a:cs typeface="Arial"/>
              </a:rPr>
              <a:t>J</a:t>
            </a:r>
            <a:r>
              <a:rPr lang="en-US" sz="2400" dirty="0">
                <a:latin typeface="Arial"/>
                <a:cs typeface="Arial"/>
              </a:rPr>
              <a:t> is to a model state variable </a:t>
            </a:r>
            <a:r>
              <a:rPr lang="en-US" sz="2400" i="1" dirty="0">
                <a:latin typeface="Arial"/>
                <a:cs typeface="Arial"/>
              </a:rPr>
              <a:t>x</a:t>
            </a:r>
            <a:r>
              <a:rPr lang="en-US" sz="2400" i="1" baseline="-25000" dirty="0">
                <a:latin typeface="Arial"/>
                <a:cs typeface="Arial"/>
              </a:rPr>
              <a:t>i</a:t>
            </a:r>
            <a:r>
              <a:rPr lang="en-US" sz="2400" dirty="0">
                <a:latin typeface="Arial"/>
                <a:cs typeface="Arial"/>
              </a:rPr>
              <a:t> at an earlier forecast lead time </a:t>
            </a:r>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a:p>
            <a:endParaRPr lang="en-US" sz="2400" dirty="0" smtClean="0">
              <a:latin typeface="Arial"/>
              <a:cs typeface="Arial"/>
            </a:endParaRPr>
          </a:p>
          <a:p>
            <a:pPr marL="0" indent="0">
              <a:spcBef>
                <a:spcPts val="0"/>
              </a:spcBef>
              <a:buNone/>
            </a:pPr>
            <a:r>
              <a:rPr lang="en-US" sz="2400" dirty="0" smtClean="0">
                <a:latin typeface="Arial"/>
                <a:cs typeface="Arial"/>
              </a:rPr>
              <a:t>     	</a:t>
            </a:r>
            <a:endParaRPr lang="en-US" sz="2400" dirty="0">
              <a:latin typeface="Arial"/>
              <a:cs typeface="Arial"/>
            </a:endParaRPr>
          </a:p>
        </p:txBody>
      </p:sp>
      <p:pic>
        <p:nvPicPr>
          <p:cNvPr id="2" name="Picture 1" descr="Screen Shot 2018-09-10 at 12.38.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024" y="2609925"/>
            <a:ext cx="3657966" cy="1342512"/>
          </a:xfrm>
          <a:prstGeom prst="rect">
            <a:avLst/>
          </a:prstGeom>
        </p:spPr>
      </p:pic>
    </p:spTree>
    <p:extLst>
      <p:ext uri="{BB962C8B-B14F-4D97-AF65-F5344CB8AC3E}">
        <p14:creationId xmlns:p14="http://schemas.microsoft.com/office/powerpoint/2010/main" val="15261039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1</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E</a:t>
            </a:r>
            <a:r>
              <a:rPr lang="en-US" sz="2400" dirty="0" smtClean="0">
                <a:latin typeface="Arial"/>
                <a:cs typeface="Arial"/>
              </a:rPr>
              <a:t>nsemble </a:t>
            </a:r>
            <a:r>
              <a:rPr lang="en-US" sz="2400" dirty="0">
                <a:latin typeface="Arial"/>
                <a:cs typeface="Arial"/>
              </a:rPr>
              <a:t>sensitivity analysis (e.g., </a:t>
            </a:r>
            <a:r>
              <a:rPr lang="en-US" sz="2400" dirty="0" err="1">
                <a:latin typeface="Arial"/>
                <a:cs typeface="Arial"/>
              </a:rPr>
              <a:t>Ancell</a:t>
            </a:r>
            <a:r>
              <a:rPr lang="en-US" sz="2400" dirty="0">
                <a:latin typeface="Arial"/>
                <a:cs typeface="Arial"/>
              </a:rPr>
              <a:t> and Hakim 2007; Torn and Hakim 2008</a:t>
            </a:r>
            <a:r>
              <a:rPr lang="en-US" sz="2400" dirty="0" smtClean="0">
                <a:latin typeface="Arial"/>
                <a:cs typeface="Arial"/>
              </a:rPr>
              <a:t>)</a:t>
            </a:r>
            <a:r>
              <a:rPr lang="en-US" sz="2400" dirty="0">
                <a:latin typeface="Arial"/>
                <a:cs typeface="Arial"/>
              </a:rPr>
              <a:t> </a:t>
            </a:r>
            <a:r>
              <a:rPr lang="en-US" sz="2400" dirty="0" smtClean="0">
                <a:latin typeface="Arial"/>
                <a:cs typeface="Arial"/>
              </a:rPr>
              <a:t>can be used to </a:t>
            </a:r>
            <a:r>
              <a:rPr lang="en-US" sz="2400" dirty="0">
                <a:latin typeface="Arial"/>
                <a:cs typeface="Arial"/>
              </a:rPr>
              <a:t>determine how sensitive a forecast metric of interest </a:t>
            </a:r>
            <a:r>
              <a:rPr lang="en-US" sz="2400" i="1" dirty="0">
                <a:latin typeface="Arial"/>
                <a:cs typeface="Arial"/>
              </a:rPr>
              <a:t>J</a:t>
            </a:r>
            <a:r>
              <a:rPr lang="en-US" sz="2400" dirty="0">
                <a:latin typeface="Arial"/>
                <a:cs typeface="Arial"/>
              </a:rPr>
              <a:t> is to a model state variable </a:t>
            </a:r>
            <a:r>
              <a:rPr lang="en-US" sz="2400" i="1" dirty="0">
                <a:latin typeface="Arial"/>
                <a:cs typeface="Arial"/>
              </a:rPr>
              <a:t>x</a:t>
            </a:r>
            <a:r>
              <a:rPr lang="en-US" sz="2400" i="1" baseline="-25000" dirty="0">
                <a:latin typeface="Arial"/>
                <a:cs typeface="Arial"/>
              </a:rPr>
              <a:t>i</a:t>
            </a:r>
            <a:r>
              <a:rPr lang="en-US" sz="2400" dirty="0">
                <a:latin typeface="Arial"/>
                <a:cs typeface="Arial"/>
              </a:rPr>
              <a:t> at an earlier forecast lead time </a:t>
            </a:r>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a:p>
            <a:endParaRPr lang="en-US" sz="2400" dirty="0" smtClean="0">
              <a:latin typeface="Arial"/>
              <a:cs typeface="Arial"/>
            </a:endParaRPr>
          </a:p>
          <a:p>
            <a:pPr marL="0" indent="0">
              <a:spcBef>
                <a:spcPts val="0"/>
              </a:spcBef>
              <a:buNone/>
            </a:pPr>
            <a:r>
              <a:rPr lang="en-US" sz="2400" dirty="0" smtClean="0">
                <a:latin typeface="Arial"/>
                <a:cs typeface="Arial"/>
              </a:rPr>
              <a:t>     	</a:t>
            </a:r>
            <a:endParaRPr lang="en-US" sz="2400" dirty="0">
              <a:latin typeface="Arial"/>
              <a:cs typeface="Arial"/>
            </a:endParaRPr>
          </a:p>
        </p:txBody>
      </p:sp>
      <p:pic>
        <p:nvPicPr>
          <p:cNvPr id="2" name="Picture 1" descr="Screen Shot 2018-09-10 at 12.38.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024" y="2609925"/>
            <a:ext cx="3657966" cy="1342512"/>
          </a:xfrm>
          <a:prstGeom prst="rect">
            <a:avLst/>
          </a:prstGeom>
        </p:spPr>
      </p:pic>
      <p:sp>
        <p:nvSpPr>
          <p:cNvPr id="6" name="Content Placeholder 2"/>
          <p:cNvSpPr txBox="1">
            <a:spLocks/>
          </p:cNvSpPr>
          <p:nvPr/>
        </p:nvSpPr>
        <p:spPr>
          <a:xfrm>
            <a:off x="457200" y="4190107"/>
            <a:ext cx="8229600" cy="266789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cs typeface="Arial"/>
              </a:rPr>
              <a:t>As a candidate example, the forecast metric </a:t>
            </a:r>
            <a:r>
              <a:rPr lang="en-US" sz="2400" i="1" dirty="0" smtClean="0">
                <a:latin typeface="Arial"/>
                <a:cs typeface="Arial"/>
              </a:rPr>
              <a:t>J</a:t>
            </a:r>
            <a:r>
              <a:rPr lang="en-US" sz="2400" dirty="0" smtClean="0">
                <a:latin typeface="Arial"/>
                <a:cs typeface="Arial"/>
              </a:rPr>
              <a:t> may be the position of the polar low and the model state variable </a:t>
            </a:r>
            <a:r>
              <a:rPr lang="en-US" sz="2400" i="1" dirty="0" smtClean="0">
                <a:latin typeface="Arial"/>
                <a:cs typeface="Arial"/>
              </a:rPr>
              <a:t>x</a:t>
            </a:r>
            <a:r>
              <a:rPr lang="en-US" sz="2400" i="1" baseline="-25000" dirty="0" smtClean="0">
                <a:latin typeface="Arial"/>
                <a:cs typeface="Arial"/>
              </a:rPr>
              <a:t>i</a:t>
            </a:r>
            <a:r>
              <a:rPr lang="en-US" sz="2400" dirty="0" smtClean="0">
                <a:latin typeface="Arial"/>
                <a:cs typeface="Arial"/>
              </a:rPr>
              <a:t> may be upper-level PV</a:t>
            </a:r>
          </a:p>
          <a:p>
            <a:pPr lvl="1">
              <a:lnSpc>
                <a:spcPct val="50000"/>
              </a:lnSpc>
            </a:pPr>
            <a:endParaRPr lang="en-US" sz="2400" dirty="0" smtClean="0">
              <a:latin typeface="Arial"/>
              <a:cs typeface="Arial"/>
            </a:endParaRPr>
          </a:p>
          <a:p>
            <a:pPr lvl="1"/>
            <a:r>
              <a:rPr lang="en-US" sz="2200" dirty="0" smtClean="0">
                <a:solidFill>
                  <a:srgbClr val="0000FF"/>
                </a:solidFill>
                <a:latin typeface="Arial"/>
                <a:cs typeface="Arial"/>
              </a:rPr>
              <a:t>Sensitivity of the position of the polar low to the structure of the upper-level PV field associated with a TPV can thus be examined </a:t>
            </a:r>
          </a:p>
          <a:p>
            <a:pPr lvl="1"/>
            <a:endParaRPr lang="en-US" sz="2200" dirty="0" smtClean="0">
              <a:solidFill>
                <a:srgbClr val="0000FF"/>
              </a:solidFill>
              <a:latin typeface="Arial"/>
              <a:cs typeface="Arial"/>
            </a:endParaRPr>
          </a:p>
          <a:p>
            <a:pPr marL="457200" lvl="1" indent="0">
              <a:buFont typeface="Arial"/>
              <a:buNone/>
            </a:pPr>
            <a:endParaRPr lang="en-US" sz="2200" dirty="0">
              <a:solidFill>
                <a:srgbClr val="0000FF"/>
              </a:solidFill>
              <a:latin typeface="Arial"/>
              <a:cs typeface="Arial"/>
            </a:endParaRPr>
          </a:p>
        </p:txBody>
      </p:sp>
    </p:spTree>
    <p:extLst>
      <p:ext uri="{BB962C8B-B14F-4D97-AF65-F5344CB8AC3E}">
        <p14:creationId xmlns:p14="http://schemas.microsoft.com/office/powerpoint/2010/main" val="20074138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Strong </a:t>
            </a:r>
            <a:r>
              <a:rPr lang="en-US" sz="2400" dirty="0">
                <a:latin typeface="Arial"/>
                <a:cs typeface="Arial"/>
              </a:rPr>
              <a:t>surface winds, large waves, and heavy precipitation that may be associated with polar </a:t>
            </a:r>
            <a:r>
              <a:rPr lang="en-US" sz="2400" dirty="0" smtClean="0">
                <a:latin typeface="Arial"/>
                <a:cs typeface="Arial"/>
              </a:rPr>
              <a:t>lows (e.g., Rasmussen and Turner 2003) and </a:t>
            </a:r>
            <a:r>
              <a:rPr lang="en-US" sz="2400" dirty="0">
                <a:latin typeface="Arial"/>
                <a:cs typeface="Arial"/>
              </a:rPr>
              <a:t>Arctic </a:t>
            </a:r>
            <a:r>
              <a:rPr lang="en-US" sz="2400" dirty="0" smtClean="0">
                <a:latin typeface="Arial"/>
                <a:cs typeface="Arial"/>
              </a:rPr>
              <a:t>cyclones (e.g., Parkinson and </a:t>
            </a:r>
            <a:r>
              <a:rPr lang="en-US" sz="2400" dirty="0" err="1" smtClean="0">
                <a:latin typeface="Arial"/>
                <a:cs typeface="Arial"/>
              </a:rPr>
              <a:t>Comiso</a:t>
            </a:r>
            <a:r>
              <a:rPr lang="en-US" sz="2400" dirty="0" smtClean="0">
                <a:latin typeface="Arial"/>
                <a:cs typeface="Arial"/>
              </a:rPr>
              <a:t> 2013) may </a:t>
            </a:r>
            <a:r>
              <a:rPr lang="en-US" sz="2400" dirty="0">
                <a:latin typeface="Arial"/>
                <a:cs typeface="Arial"/>
              </a:rPr>
              <a:t>pose hazards to shipping, infrastructure, and coastal </a:t>
            </a:r>
            <a:r>
              <a:rPr lang="en-US" sz="2400" dirty="0" smtClean="0">
                <a:latin typeface="Arial"/>
                <a:cs typeface="Arial"/>
              </a:rPr>
              <a:t>communities </a:t>
            </a:r>
          </a:p>
          <a:p>
            <a:endParaRPr lang="en-US" sz="2400" dirty="0">
              <a:latin typeface="Arial"/>
              <a:cs typeface="Arial"/>
            </a:endParaRPr>
          </a:p>
          <a:p>
            <a:r>
              <a:rPr lang="en-US" sz="2400" dirty="0">
                <a:latin typeface="Arial"/>
                <a:cs typeface="Arial"/>
              </a:rPr>
              <a:t>S</a:t>
            </a:r>
            <a:r>
              <a:rPr lang="en-US" sz="2400" dirty="0" smtClean="0">
                <a:latin typeface="Arial"/>
                <a:cs typeface="Arial"/>
              </a:rPr>
              <a:t>trong </a:t>
            </a:r>
            <a:r>
              <a:rPr lang="en-US" sz="2400" dirty="0">
                <a:latin typeface="Arial"/>
                <a:cs typeface="Arial"/>
              </a:rPr>
              <a:t>surface winds and poleward advection of warm, moist air associated with Arctic cyclones may contribute reductions in Arctic sea-ice </a:t>
            </a:r>
            <a:r>
              <a:rPr lang="en-US" sz="2400" dirty="0" smtClean="0">
                <a:latin typeface="Arial"/>
                <a:cs typeface="Arial"/>
              </a:rPr>
              <a:t>extent (e.g., Zhang et al. 2013)</a:t>
            </a:r>
          </a:p>
          <a:p>
            <a:endParaRPr lang="en-US" sz="2400" dirty="0">
              <a:latin typeface="Arial"/>
              <a:cs typeface="Arial"/>
            </a:endParaRPr>
          </a:p>
          <a:p>
            <a:r>
              <a:rPr lang="en-US" sz="2400" dirty="0">
                <a:latin typeface="Arial"/>
                <a:cs typeface="Arial"/>
              </a:rPr>
              <a:t>TPVs may </a:t>
            </a:r>
            <a:r>
              <a:rPr lang="en-US" sz="2400" dirty="0" smtClean="0">
                <a:latin typeface="Arial"/>
                <a:cs typeface="Arial"/>
              </a:rPr>
              <a:t>play important roles in the </a:t>
            </a:r>
            <a:r>
              <a:rPr lang="en-US" sz="2400" dirty="0">
                <a:latin typeface="Arial"/>
                <a:cs typeface="Arial"/>
              </a:rPr>
              <a:t>development of polar lows (e.g., Bracegirdle and Gray </a:t>
            </a:r>
            <a:r>
              <a:rPr lang="en-US" sz="2400" dirty="0" smtClean="0">
                <a:latin typeface="Arial"/>
                <a:cs typeface="Arial"/>
              </a:rPr>
              <a:t>2009) </a:t>
            </a:r>
            <a:r>
              <a:rPr lang="en-US" sz="2400" dirty="0">
                <a:latin typeface="Arial"/>
                <a:cs typeface="Arial"/>
              </a:rPr>
              <a:t>and Arctic cyclones (e.g., Simmonds and </a:t>
            </a:r>
            <a:r>
              <a:rPr lang="en-US" sz="2400" dirty="0" err="1">
                <a:latin typeface="Arial"/>
                <a:cs typeface="Arial"/>
              </a:rPr>
              <a:t>Rudeva</a:t>
            </a:r>
            <a:r>
              <a:rPr lang="en-US" sz="2400" dirty="0">
                <a:latin typeface="Arial"/>
                <a:cs typeface="Arial"/>
              </a:rPr>
              <a:t> </a:t>
            </a:r>
            <a:r>
              <a:rPr lang="en-US" sz="2400" dirty="0" smtClean="0">
                <a:latin typeface="Arial"/>
                <a:cs typeface="Arial"/>
              </a:rPr>
              <a:t>2012) </a:t>
            </a:r>
            <a:endParaRPr lang="en-US" sz="2400" dirty="0">
              <a:latin typeface="Arial"/>
              <a:cs typeface="Arial"/>
            </a:endParaRPr>
          </a:p>
          <a:p>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74345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startAt="2"/>
            </a:pPr>
            <a:r>
              <a:rPr lang="en-US" sz="2400" dirty="0">
                <a:latin typeface="Arial"/>
                <a:cs typeface="Arial"/>
              </a:rPr>
              <a:t>How do the characteristic of Arctic cyclones differ between periods of low and high Arctic forecast skill?</a:t>
            </a:r>
          </a:p>
          <a:p>
            <a:pPr marL="457200" lvl="0" indent="-457200">
              <a:lnSpc>
                <a:spcPct val="50000"/>
              </a:lnSpc>
              <a:buFont typeface="+mj-lt"/>
              <a:buAutoNum type="arabicParenR" startAt="2"/>
            </a:pPr>
            <a:endParaRPr lang="en-US" sz="2400" dirty="0">
              <a:latin typeface="Arial"/>
              <a:cs typeface="Arial"/>
            </a:endParaRPr>
          </a:p>
          <a:p>
            <a:pPr lvl="0"/>
            <a:r>
              <a:rPr lang="en-US" sz="2200" b="1" dirty="0" smtClean="0">
                <a:solidFill>
                  <a:srgbClr val="0E00FF"/>
                </a:solidFill>
                <a:latin typeface="Arial"/>
                <a:cs typeface="Arial"/>
              </a:rPr>
              <a:t>Hypothesis: </a:t>
            </a:r>
            <a:r>
              <a:rPr lang="en-US" sz="2200" dirty="0">
                <a:solidFill>
                  <a:srgbClr val="0E00FF"/>
                </a:solidFill>
                <a:latin typeface="Arial"/>
                <a:cs typeface="Arial"/>
              </a:rPr>
              <a:t>When compared to periods of high Arctic forecast skill, periods of low Arctic forecast skill are associated </a:t>
            </a:r>
            <a:r>
              <a:rPr lang="en-US" sz="2200" dirty="0" smtClean="0">
                <a:solidFill>
                  <a:srgbClr val="0E00FF"/>
                </a:solidFill>
                <a:latin typeface="Arial"/>
                <a:cs typeface="Arial"/>
              </a:rPr>
              <a:t>with:</a:t>
            </a:r>
          </a:p>
          <a:p>
            <a:pPr lvl="0">
              <a:lnSpc>
                <a:spcPct val="50000"/>
              </a:lnSpc>
            </a:pPr>
            <a:endParaRPr lang="en-US" sz="2200" dirty="0">
              <a:solidFill>
                <a:srgbClr val="0E00FF"/>
              </a:solidFill>
              <a:latin typeface="Arial"/>
              <a:cs typeface="Arial"/>
            </a:endParaRPr>
          </a:p>
          <a:p>
            <a:pPr marL="857250" lvl="1" indent="-457200">
              <a:buFont typeface="+mj-lt"/>
              <a:buAutoNum type="alphaLcParenR"/>
            </a:pPr>
            <a:r>
              <a:rPr lang="en-US" sz="2200" dirty="0" smtClean="0">
                <a:solidFill>
                  <a:srgbClr val="0E00FF"/>
                </a:solidFill>
                <a:latin typeface="Arial"/>
                <a:cs typeface="Arial"/>
              </a:rPr>
              <a:t>A greater number of Arctic cyclones</a:t>
            </a:r>
          </a:p>
          <a:p>
            <a:pPr marL="857250" lvl="1" indent="-457200">
              <a:buFont typeface="+mj-lt"/>
              <a:buAutoNum type="alphaLcParenR"/>
            </a:pPr>
            <a:endParaRPr lang="en-US" sz="2200" dirty="0">
              <a:solidFill>
                <a:srgbClr val="0E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2a</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25566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solidFill>
                  <a:srgbClr val="000000"/>
                </a:solidFill>
                <a:latin typeface="Arial"/>
                <a:cs typeface="Arial"/>
              </a:rPr>
              <a:t>Arctic cyclones may have low forecast skill (e.g., Yamagami et al. 2018a,b)</a:t>
            </a:r>
          </a:p>
          <a:p>
            <a:pPr>
              <a:lnSpc>
                <a:spcPct val="50000"/>
              </a:lnSpc>
            </a:pPr>
            <a:endParaRPr lang="en-US" sz="2400" dirty="0">
              <a:solidFill>
                <a:srgbClr val="000000"/>
              </a:solidFill>
              <a:latin typeface="Arial"/>
              <a:cs typeface="Arial"/>
            </a:endParaRPr>
          </a:p>
          <a:p>
            <a:pPr lvl="1"/>
            <a:r>
              <a:rPr lang="en-US" sz="2200" dirty="0">
                <a:solidFill>
                  <a:srgbClr val="0000FF"/>
                </a:solidFill>
                <a:latin typeface="Arial"/>
                <a:cs typeface="Arial"/>
              </a:rPr>
              <a:t>Factors limiting the forecast skill of Arctic cyclones may concomitantly limit Arctic forecast skill</a:t>
            </a:r>
          </a:p>
          <a:p>
            <a:pPr marL="457200" lvl="1" indent="0">
              <a:buNone/>
            </a:pPr>
            <a:endParaRPr lang="en-US" sz="2000" dirty="0">
              <a:solidFill>
                <a:srgbClr val="000000"/>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2a</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77052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solidFill>
                  <a:srgbClr val="000000"/>
                </a:solidFill>
                <a:latin typeface="Arial"/>
                <a:cs typeface="Arial"/>
              </a:rPr>
              <a:t>Create a 1985–2016 Arctic cyclone climatology</a:t>
            </a:r>
          </a:p>
          <a:p>
            <a:endParaRPr lang="en-US" sz="2400" dirty="0">
              <a:solidFill>
                <a:srgbClr val="000000"/>
              </a:solidFill>
              <a:latin typeface="Arial"/>
              <a:cs typeface="Arial"/>
            </a:endParaRPr>
          </a:p>
          <a:p>
            <a:r>
              <a:rPr lang="en-US" sz="2400" dirty="0" smtClean="0">
                <a:solidFill>
                  <a:srgbClr val="000000"/>
                </a:solidFill>
                <a:latin typeface="Arial"/>
                <a:cs typeface="Arial"/>
              </a:rPr>
              <a:t>Cyclone tracks will be obtained from 1</a:t>
            </a:r>
            <a:r>
              <a:rPr lang="en-US" sz="2400" dirty="0" smtClean="0">
                <a:latin typeface="Arial"/>
                <a:cs typeface="Arial"/>
              </a:rPr>
              <a:t>° </a:t>
            </a:r>
            <a:r>
              <a:rPr lang="en-US" sz="2400" dirty="0">
                <a:latin typeface="Arial"/>
                <a:cs typeface="Arial"/>
              </a:rPr>
              <a:t>ERA-Interim cyclone climatology from </a:t>
            </a:r>
            <a:r>
              <a:rPr lang="en-US" sz="2400" dirty="0" err="1">
                <a:latin typeface="Arial"/>
                <a:cs typeface="Arial"/>
              </a:rPr>
              <a:t>Sprenger</a:t>
            </a:r>
            <a:r>
              <a:rPr lang="en-US" sz="2400" dirty="0">
                <a:latin typeface="Arial"/>
                <a:cs typeface="Arial"/>
              </a:rPr>
              <a:t> et al. (2017) </a:t>
            </a:r>
            <a:endParaRPr lang="en-US" sz="2400" dirty="0" smtClean="0">
              <a:latin typeface="Arial"/>
              <a:cs typeface="Arial"/>
            </a:endParaRPr>
          </a:p>
          <a:p>
            <a:pPr>
              <a:lnSpc>
                <a:spcPct val="50000"/>
              </a:lnSpc>
            </a:pPr>
            <a:endParaRPr lang="en-US" sz="2400" dirty="0">
              <a:solidFill>
                <a:srgbClr val="000000"/>
              </a:solidFill>
              <a:latin typeface="Arial"/>
              <a:cs typeface="Arial"/>
            </a:endParaRPr>
          </a:p>
          <a:p>
            <a:pPr lvl="1"/>
            <a:r>
              <a:rPr lang="en-US" sz="2200" dirty="0">
                <a:solidFill>
                  <a:srgbClr val="0000FF"/>
                </a:solidFill>
                <a:latin typeface="Arial"/>
                <a:cs typeface="Arial"/>
              </a:rPr>
              <a:t>C</a:t>
            </a:r>
            <a:r>
              <a:rPr lang="en-US" sz="2200" dirty="0" smtClean="0">
                <a:solidFill>
                  <a:srgbClr val="0000FF"/>
                </a:solidFill>
                <a:latin typeface="Arial"/>
                <a:cs typeface="Arial"/>
              </a:rPr>
              <a:t>yclones </a:t>
            </a:r>
            <a:r>
              <a:rPr lang="en-US" sz="2200" dirty="0">
                <a:solidFill>
                  <a:srgbClr val="0000FF"/>
                </a:solidFill>
                <a:latin typeface="Arial"/>
                <a:cs typeface="Arial"/>
              </a:rPr>
              <a:t>were tracked every 6 h utilizing a </a:t>
            </a:r>
            <a:r>
              <a:rPr lang="en-US" sz="2200" dirty="0" smtClean="0">
                <a:solidFill>
                  <a:srgbClr val="0000FF"/>
                </a:solidFill>
                <a:latin typeface="Arial"/>
                <a:cs typeface="Arial"/>
              </a:rPr>
              <a:t>SLP-</a:t>
            </a:r>
            <a:r>
              <a:rPr lang="en-US" sz="2200" dirty="0">
                <a:solidFill>
                  <a:srgbClr val="0000FF"/>
                </a:solidFill>
                <a:latin typeface="Arial"/>
                <a:cs typeface="Arial"/>
              </a:rPr>
              <a:t>based </a:t>
            </a:r>
            <a:r>
              <a:rPr lang="en-US" sz="2200" dirty="0" smtClean="0">
                <a:solidFill>
                  <a:srgbClr val="0000FF"/>
                </a:solidFill>
                <a:latin typeface="Arial"/>
                <a:cs typeface="Arial"/>
              </a:rPr>
              <a:t>tracking </a:t>
            </a:r>
            <a:r>
              <a:rPr lang="en-US" sz="2200" dirty="0">
                <a:solidFill>
                  <a:srgbClr val="0000FF"/>
                </a:solidFill>
                <a:latin typeface="Arial"/>
                <a:cs typeface="Arial"/>
              </a:rPr>
              <a:t>algorithm from </a:t>
            </a:r>
            <a:r>
              <a:rPr lang="en-US" sz="2200" dirty="0" err="1">
                <a:solidFill>
                  <a:srgbClr val="0000FF"/>
                </a:solidFill>
                <a:latin typeface="Arial"/>
                <a:cs typeface="Arial"/>
              </a:rPr>
              <a:t>Wernli</a:t>
            </a:r>
            <a:r>
              <a:rPr lang="en-US" sz="2200" dirty="0">
                <a:solidFill>
                  <a:srgbClr val="0000FF"/>
                </a:solidFill>
                <a:latin typeface="Arial"/>
                <a:cs typeface="Arial"/>
              </a:rPr>
              <a:t> and </a:t>
            </a:r>
            <a:r>
              <a:rPr lang="en-US" sz="2200" dirty="0" err="1">
                <a:solidFill>
                  <a:srgbClr val="0000FF"/>
                </a:solidFill>
                <a:latin typeface="Arial"/>
                <a:cs typeface="Arial"/>
              </a:rPr>
              <a:t>Schwierz</a:t>
            </a:r>
            <a:r>
              <a:rPr lang="en-US" sz="2200" dirty="0">
                <a:solidFill>
                  <a:srgbClr val="0000FF"/>
                </a:solidFill>
                <a:latin typeface="Arial"/>
                <a:cs typeface="Arial"/>
              </a:rPr>
              <a:t> (2006</a:t>
            </a:r>
            <a:r>
              <a:rPr lang="en-US" sz="2200" dirty="0" smtClean="0">
                <a:solidFill>
                  <a:srgbClr val="0000FF"/>
                </a:solidFill>
                <a:latin typeface="Arial"/>
                <a:cs typeface="Arial"/>
              </a:rPr>
              <a:t>)</a:t>
            </a:r>
            <a:endParaRPr lang="en-US" sz="2200" dirty="0">
              <a:solidFill>
                <a:srgbClr val="0000FF"/>
              </a:solidFill>
              <a:latin typeface="Arial"/>
              <a:cs typeface="Arial"/>
            </a:endParaRPr>
          </a:p>
          <a:p>
            <a:pPr lvl="1"/>
            <a:endParaRPr lang="en-US" sz="2200" dirty="0" smtClean="0">
              <a:solidFill>
                <a:srgbClr val="0000FF"/>
              </a:solidFill>
              <a:latin typeface="Arial"/>
              <a:cs typeface="Arial"/>
            </a:endParaRPr>
          </a:p>
          <a:p>
            <a:r>
              <a:rPr lang="en-US" sz="2400" dirty="0">
                <a:latin typeface="Arial"/>
                <a:cs typeface="Arial"/>
              </a:rPr>
              <a:t>Arctic cyclones will be </a:t>
            </a:r>
            <a:r>
              <a:rPr lang="en-US" sz="2400" dirty="0" smtClean="0">
                <a:latin typeface="Arial"/>
                <a:cs typeface="Arial"/>
              </a:rPr>
              <a:t>deemed cyclones </a:t>
            </a:r>
            <a:r>
              <a:rPr lang="en-US" sz="2400" dirty="0">
                <a:latin typeface="Arial"/>
                <a:cs typeface="Arial"/>
              </a:rPr>
              <a:t>that last at least 24 h and spend at least some </a:t>
            </a:r>
            <a:r>
              <a:rPr lang="en-US" sz="2400" dirty="0" smtClean="0">
                <a:latin typeface="Arial"/>
                <a:cs typeface="Arial"/>
              </a:rPr>
              <a:t>portion </a:t>
            </a:r>
            <a:r>
              <a:rPr lang="en-US" sz="2400" dirty="0">
                <a:latin typeface="Arial"/>
                <a:cs typeface="Arial"/>
              </a:rPr>
              <a:t>of their lifetimes in the Arctic (&gt;70°</a:t>
            </a:r>
            <a:r>
              <a:rPr lang="en-US" sz="2400" dirty="0" smtClean="0">
                <a:latin typeface="Arial"/>
                <a:cs typeface="Arial"/>
              </a:rPr>
              <a:t>N)</a:t>
            </a:r>
            <a:r>
              <a:rPr lang="en-US" sz="2400" dirty="0">
                <a:latin typeface="Arial"/>
                <a:cs typeface="Arial"/>
              </a:rPr>
              <a:t>, as done by Simmonds and </a:t>
            </a:r>
            <a:r>
              <a:rPr lang="en-US" sz="2400" dirty="0" err="1">
                <a:latin typeface="Arial"/>
                <a:cs typeface="Arial"/>
              </a:rPr>
              <a:t>Rudeva</a:t>
            </a:r>
            <a:r>
              <a:rPr lang="en-US" sz="2400" dirty="0">
                <a:latin typeface="Arial"/>
                <a:cs typeface="Arial"/>
              </a:rPr>
              <a:t> (2014) </a:t>
            </a:r>
            <a:endParaRPr lang="en-US" sz="2400" dirty="0">
              <a:solidFill>
                <a:srgbClr val="00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2a</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89861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12_slp_erai_tracks_24_h_with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33" y="1281303"/>
            <a:ext cx="4573485" cy="4040693"/>
          </a:xfrm>
          <a:prstGeom prst="rect">
            <a:avLst/>
          </a:prstGeom>
        </p:spPr>
      </p:pic>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2a</a:t>
            </a:r>
            <a:endParaRPr lang="en-US" sz="2800" b="1" dirty="0">
              <a:solidFill>
                <a:srgbClr val="FF0000"/>
              </a:solidFill>
              <a:latin typeface="Arial" panose="020B0604020202020204" pitchFamily="34" charset="0"/>
              <a:cs typeface="Arial" panose="020B0604020202020204" pitchFamily="34" charset="0"/>
            </a:endParaRPr>
          </a:p>
        </p:txBody>
      </p:sp>
      <p:grpSp>
        <p:nvGrpSpPr>
          <p:cNvPr id="44" name="Group 43"/>
          <p:cNvGrpSpPr/>
          <p:nvPr/>
        </p:nvGrpSpPr>
        <p:grpSpPr>
          <a:xfrm>
            <a:off x="1019325" y="5432341"/>
            <a:ext cx="5457678" cy="584776"/>
            <a:chOff x="1049290" y="5488531"/>
            <a:chExt cx="5457678" cy="584776"/>
          </a:xfrm>
        </p:grpSpPr>
        <p:cxnSp>
          <p:nvCxnSpPr>
            <p:cNvPr id="9" name="Straight Connector 8"/>
            <p:cNvCxnSpPr/>
            <p:nvPr/>
          </p:nvCxnSpPr>
          <p:spPr>
            <a:xfrm>
              <a:off x="1049290" y="5799752"/>
              <a:ext cx="528213" cy="0"/>
            </a:xfrm>
            <a:prstGeom prst="line">
              <a:avLst/>
            </a:prstGeom>
            <a:ln w="57150">
              <a:solidFill>
                <a:srgbClr val="C31316"/>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11088" y="5488531"/>
              <a:ext cx="4895880" cy="584776"/>
            </a:xfrm>
            <a:prstGeom prst="rect">
              <a:avLst/>
            </a:prstGeom>
            <a:noFill/>
          </p:spPr>
          <p:txBody>
            <a:bodyPr wrap="square" rtlCol="0">
              <a:spAutoFit/>
            </a:bodyPr>
            <a:lstStyle/>
            <a:p>
              <a:r>
                <a:rPr lang="en-US" sz="1600" dirty="0" smtClean="0">
                  <a:latin typeface="Arial"/>
                  <a:cs typeface="Arial"/>
                </a:rPr>
                <a:t>Manual tracking with ERA-Interim (0.5°; every 6 h)</a:t>
              </a:r>
            </a:p>
            <a:p>
              <a:r>
                <a:rPr lang="en-US" sz="1600" i="1" dirty="0" smtClean="0">
                  <a:latin typeface="Arial"/>
                  <a:cs typeface="Arial"/>
                </a:rPr>
                <a:t>1200 UTC 2–1800 UTC 14 Aug 2012</a:t>
              </a:r>
              <a:endParaRPr lang="en-US" sz="1600" i="1" dirty="0">
                <a:latin typeface="Arial"/>
                <a:cs typeface="Arial"/>
              </a:endParaRPr>
            </a:p>
          </p:txBody>
        </p:sp>
      </p:grpSp>
      <p:grpSp>
        <p:nvGrpSpPr>
          <p:cNvPr id="45" name="Group 44"/>
          <p:cNvGrpSpPr/>
          <p:nvPr/>
        </p:nvGrpSpPr>
        <p:grpSpPr>
          <a:xfrm>
            <a:off x="1019326" y="6118757"/>
            <a:ext cx="8167011" cy="584776"/>
            <a:chOff x="1049291" y="6141233"/>
            <a:chExt cx="8167011" cy="584776"/>
          </a:xfrm>
        </p:grpSpPr>
        <p:cxnSp>
          <p:nvCxnSpPr>
            <p:cNvPr id="10" name="Straight Connector 9"/>
            <p:cNvCxnSpPr/>
            <p:nvPr/>
          </p:nvCxnSpPr>
          <p:spPr>
            <a:xfrm>
              <a:off x="1049291" y="6445854"/>
              <a:ext cx="528213" cy="0"/>
            </a:xfrm>
            <a:prstGeom prst="line">
              <a:avLst/>
            </a:prstGeom>
            <a:ln w="57150">
              <a:solidFill>
                <a:srgbClr val="FDAD0F"/>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611087" y="6141233"/>
              <a:ext cx="7605215" cy="584776"/>
            </a:xfrm>
            <a:prstGeom prst="rect">
              <a:avLst/>
            </a:prstGeom>
            <a:noFill/>
          </p:spPr>
          <p:txBody>
            <a:bodyPr wrap="square" rtlCol="0">
              <a:spAutoFit/>
            </a:bodyPr>
            <a:lstStyle/>
            <a:p>
              <a:r>
                <a:rPr lang="en-US" sz="1600" dirty="0" smtClean="0">
                  <a:latin typeface="Arial"/>
                  <a:cs typeface="Arial"/>
                </a:rPr>
                <a:t>Objective tracking with ERA-Interim (1°; every 6 h) from </a:t>
              </a:r>
              <a:r>
                <a:rPr lang="en-US" sz="1600" dirty="0" err="1" smtClean="0">
                  <a:latin typeface="Arial"/>
                  <a:cs typeface="Arial"/>
                </a:rPr>
                <a:t>Sprenger</a:t>
              </a:r>
              <a:r>
                <a:rPr lang="en-US" sz="1600" dirty="0" smtClean="0">
                  <a:latin typeface="Arial"/>
                  <a:cs typeface="Arial"/>
                </a:rPr>
                <a:t> et al. (2017)</a:t>
              </a:r>
            </a:p>
            <a:p>
              <a:r>
                <a:rPr lang="en-US" sz="1600" i="1" dirty="0" smtClean="0">
                  <a:latin typeface="Arial"/>
                  <a:cs typeface="Arial"/>
                </a:rPr>
                <a:t>1800 UTC 2–1800 UTC 12 Aug 2012</a:t>
              </a:r>
              <a:endParaRPr lang="en-US" sz="1600" i="1" dirty="0">
                <a:latin typeface="Arial"/>
                <a:cs typeface="Arial"/>
              </a:endParaRPr>
            </a:p>
          </p:txBody>
        </p:sp>
      </p:grpSp>
      <p:sp>
        <p:nvSpPr>
          <p:cNvPr id="13" name="TextBox 12"/>
          <p:cNvSpPr txBox="1"/>
          <p:nvPr/>
        </p:nvSpPr>
        <p:spPr>
          <a:xfrm>
            <a:off x="3373202" y="803324"/>
            <a:ext cx="2566302" cy="369332"/>
          </a:xfrm>
          <a:prstGeom prst="rect">
            <a:avLst/>
          </a:prstGeom>
          <a:noFill/>
          <a:ln w="3175">
            <a:noFill/>
          </a:ln>
        </p:spPr>
        <p:txBody>
          <a:bodyPr wrap="square" lIns="0" tIns="0" rIns="0" bIns="0" rtlCol="0" anchor="ctr">
            <a:spAutoFit/>
          </a:bodyPr>
          <a:lstStyle/>
          <a:p>
            <a:r>
              <a:rPr lang="en-US" sz="2400" b="1" dirty="0" smtClean="0">
                <a:latin typeface="Arial"/>
                <a:cs typeface="Arial"/>
              </a:rPr>
              <a:t>Example: AC12</a:t>
            </a:r>
            <a:endParaRPr lang="en-US" sz="2400" b="1" dirty="0">
              <a:latin typeface="Arial"/>
              <a:cs typeface="Arial"/>
            </a:endParaRPr>
          </a:p>
        </p:txBody>
      </p:sp>
      <p:grpSp>
        <p:nvGrpSpPr>
          <p:cNvPr id="43" name="Group 42"/>
          <p:cNvGrpSpPr/>
          <p:nvPr/>
        </p:nvGrpSpPr>
        <p:grpSpPr>
          <a:xfrm>
            <a:off x="4601707" y="1683781"/>
            <a:ext cx="4556560" cy="3413346"/>
            <a:chOff x="4601707" y="1897303"/>
            <a:chExt cx="4556560" cy="3413346"/>
          </a:xfrm>
        </p:grpSpPr>
        <p:sp>
          <p:nvSpPr>
            <p:cNvPr id="20" name="TextBox 19"/>
            <p:cNvSpPr txBox="1"/>
            <p:nvPr/>
          </p:nvSpPr>
          <p:spPr>
            <a:xfrm>
              <a:off x="5199850" y="4867250"/>
              <a:ext cx="300556" cy="215444"/>
            </a:xfrm>
            <a:prstGeom prst="rect">
              <a:avLst/>
            </a:prstGeom>
            <a:noFill/>
          </p:spPr>
          <p:txBody>
            <a:bodyPr wrap="square" lIns="0" tIns="0" rIns="0" bIns="0" rtlCol="0">
              <a:spAutoFit/>
            </a:bodyPr>
            <a:lstStyle/>
            <a:p>
              <a:pPr algn="ctr"/>
              <a:r>
                <a:rPr lang="en-US" sz="1400" dirty="0">
                  <a:latin typeface="Arial"/>
                  <a:cs typeface="Arial"/>
                </a:rPr>
                <a:t>3</a:t>
              </a:r>
            </a:p>
          </p:txBody>
        </p:sp>
        <p:sp>
          <p:nvSpPr>
            <p:cNvPr id="21" name="TextBox 20"/>
            <p:cNvSpPr txBox="1"/>
            <p:nvPr/>
          </p:nvSpPr>
          <p:spPr>
            <a:xfrm>
              <a:off x="5502528" y="4867250"/>
              <a:ext cx="300556" cy="215444"/>
            </a:xfrm>
            <a:prstGeom prst="rect">
              <a:avLst/>
            </a:prstGeom>
            <a:noFill/>
          </p:spPr>
          <p:txBody>
            <a:bodyPr wrap="square" lIns="0" tIns="0" rIns="0" bIns="0" rtlCol="0">
              <a:spAutoFit/>
            </a:bodyPr>
            <a:lstStyle/>
            <a:p>
              <a:pPr algn="ctr"/>
              <a:r>
                <a:rPr lang="en-US" sz="1400" dirty="0">
                  <a:latin typeface="Arial"/>
                  <a:cs typeface="Arial"/>
                </a:rPr>
                <a:t>4</a:t>
              </a:r>
            </a:p>
          </p:txBody>
        </p:sp>
        <p:sp>
          <p:nvSpPr>
            <p:cNvPr id="22" name="TextBox 21"/>
            <p:cNvSpPr txBox="1"/>
            <p:nvPr/>
          </p:nvSpPr>
          <p:spPr>
            <a:xfrm>
              <a:off x="5819202" y="4867250"/>
              <a:ext cx="300556" cy="215444"/>
            </a:xfrm>
            <a:prstGeom prst="rect">
              <a:avLst/>
            </a:prstGeom>
            <a:noFill/>
          </p:spPr>
          <p:txBody>
            <a:bodyPr wrap="square" lIns="0" tIns="0" rIns="0" bIns="0" rtlCol="0">
              <a:spAutoFit/>
            </a:bodyPr>
            <a:lstStyle/>
            <a:p>
              <a:pPr algn="ctr"/>
              <a:r>
                <a:rPr lang="en-US" sz="1400" dirty="0">
                  <a:latin typeface="Arial"/>
                  <a:cs typeface="Arial"/>
                </a:rPr>
                <a:t>5</a:t>
              </a:r>
            </a:p>
          </p:txBody>
        </p:sp>
        <p:sp>
          <p:nvSpPr>
            <p:cNvPr id="23" name="TextBox 22"/>
            <p:cNvSpPr txBox="1"/>
            <p:nvPr/>
          </p:nvSpPr>
          <p:spPr>
            <a:xfrm>
              <a:off x="6126076" y="4867250"/>
              <a:ext cx="300556" cy="215444"/>
            </a:xfrm>
            <a:prstGeom prst="rect">
              <a:avLst/>
            </a:prstGeom>
            <a:noFill/>
          </p:spPr>
          <p:txBody>
            <a:bodyPr wrap="square" lIns="0" tIns="0" rIns="0" bIns="0" rtlCol="0">
              <a:spAutoFit/>
            </a:bodyPr>
            <a:lstStyle/>
            <a:p>
              <a:pPr algn="ctr"/>
              <a:r>
                <a:rPr lang="en-US" sz="1400" dirty="0">
                  <a:latin typeface="Arial"/>
                  <a:cs typeface="Arial"/>
                </a:rPr>
                <a:t>6</a:t>
              </a:r>
            </a:p>
          </p:txBody>
        </p:sp>
        <p:sp>
          <p:nvSpPr>
            <p:cNvPr id="24" name="TextBox 23"/>
            <p:cNvSpPr txBox="1"/>
            <p:nvPr/>
          </p:nvSpPr>
          <p:spPr>
            <a:xfrm>
              <a:off x="6433010" y="4867250"/>
              <a:ext cx="300556" cy="215444"/>
            </a:xfrm>
            <a:prstGeom prst="rect">
              <a:avLst/>
            </a:prstGeom>
            <a:noFill/>
          </p:spPr>
          <p:txBody>
            <a:bodyPr wrap="square" lIns="0" tIns="0" rIns="0" bIns="0" rtlCol="0">
              <a:spAutoFit/>
            </a:bodyPr>
            <a:lstStyle/>
            <a:p>
              <a:pPr algn="ctr"/>
              <a:r>
                <a:rPr lang="en-US" sz="1400" dirty="0">
                  <a:latin typeface="Arial"/>
                  <a:cs typeface="Arial"/>
                </a:rPr>
                <a:t>7</a:t>
              </a:r>
            </a:p>
          </p:txBody>
        </p:sp>
        <p:sp>
          <p:nvSpPr>
            <p:cNvPr id="25" name="TextBox 24"/>
            <p:cNvSpPr txBox="1"/>
            <p:nvPr/>
          </p:nvSpPr>
          <p:spPr>
            <a:xfrm>
              <a:off x="6743367" y="4867250"/>
              <a:ext cx="300556" cy="215444"/>
            </a:xfrm>
            <a:prstGeom prst="rect">
              <a:avLst/>
            </a:prstGeom>
            <a:noFill/>
          </p:spPr>
          <p:txBody>
            <a:bodyPr wrap="square" lIns="0" tIns="0" rIns="0" bIns="0" rtlCol="0">
              <a:spAutoFit/>
            </a:bodyPr>
            <a:lstStyle/>
            <a:p>
              <a:pPr algn="ctr"/>
              <a:r>
                <a:rPr lang="en-US" sz="1400" dirty="0">
                  <a:latin typeface="Arial"/>
                  <a:cs typeface="Arial"/>
                </a:rPr>
                <a:t>8</a:t>
              </a:r>
            </a:p>
          </p:txBody>
        </p:sp>
        <p:sp>
          <p:nvSpPr>
            <p:cNvPr id="26" name="TextBox 25"/>
            <p:cNvSpPr txBox="1"/>
            <p:nvPr/>
          </p:nvSpPr>
          <p:spPr>
            <a:xfrm>
              <a:off x="7049419" y="4867250"/>
              <a:ext cx="300556" cy="215444"/>
            </a:xfrm>
            <a:prstGeom prst="rect">
              <a:avLst/>
            </a:prstGeom>
            <a:noFill/>
          </p:spPr>
          <p:txBody>
            <a:bodyPr wrap="square" lIns="0" tIns="0" rIns="0" bIns="0" rtlCol="0">
              <a:spAutoFit/>
            </a:bodyPr>
            <a:lstStyle/>
            <a:p>
              <a:pPr algn="ctr"/>
              <a:r>
                <a:rPr lang="en-US" sz="1400" dirty="0">
                  <a:latin typeface="Arial"/>
                  <a:cs typeface="Arial"/>
                </a:rPr>
                <a:t>9</a:t>
              </a:r>
            </a:p>
          </p:txBody>
        </p:sp>
        <p:sp>
          <p:nvSpPr>
            <p:cNvPr id="27" name="TextBox 26"/>
            <p:cNvSpPr txBox="1"/>
            <p:nvPr/>
          </p:nvSpPr>
          <p:spPr>
            <a:xfrm>
              <a:off x="7362611" y="4867250"/>
              <a:ext cx="300556" cy="215444"/>
            </a:xfrm>
            <a:prstGeom prst="rect">
              <a:avLst/>
            </a:prstGeom>
            <a:noFill/>
          </p:spPr>
          <p:txBody>
            <a:bodyPr wrap="square" lIns="0" tIns="0" rIns="0" bIns="0" rtlCol="0">
              <a:spAutoFit/>
            </a:bodyPr>
            <a:lstStyle/>
            <a:p>
              <a:pPr algn="ctr"/>
              <a:r>
                <a:rPr lang="en-US" sz="1400" dirty="0" smtClean="0">
                  <a:latin typeface="Arial"/>
                  <a:cs typeface="Arial"/>
                </a:rPr>
                <a:t>10</a:t>
              </a:r>
              <a:endParaRPr lang="en-US" sz="1400" dirty="0">
                <a:latin typeface="Arial"/>
                <a:cs typeface="Arial"/>
              </a:endParaRPr>
            </a:p>
          </p:txBody>
        </p:sp>
        <p:sp>
          <p:nvSpPr>
            <p:cNvPr id="28" name="TextBox 27"/>
            <p:cNvSpPr txBox="1"/>
            <p:nvPr/>
          </p:nvSpPr>
          <p:spPr>
            <a:xfrm>
              <a:off x="7672141" y="4867250"/>
              <a:ext cx="300556" cy="215444"/>
            </a:xfrm>
            <a:prstGeom prst="rect">
              <a:avLst/>
            </a:prstGeom>
            <a:noFill/>
          </p:spPr>
          <p:txBody>
            <a:bodyPr wrap="square" lIns="0" tIns="0" rIns="0" bIns="0" rtlCol="0">
              <a:spAutoFit/>
            </a:bodyPr>
            <a:lstStyle/>
            <a:p>
              <a:pPr algn="ctr"/>
              <a:r>
                <a:rPr lang="en-US" sz="1400" dirty="0" smtClean="0">
                  <a:latin typeface="Arial"/>
                  <a:cs typeface="Arial"/>
                </a:rPr>
                <a:t>11</a:t>
              </a:r>
              <a:endParaRPr lang="en-US" sz="1400" dirty="0">
                <a:latin typeface="Arial"/>
                <a:cs typeface="Arial"/>
              </a:endParaRPr>
            </a:p>
          </p:txBody>
        </p:sp>
        <p:sp>
          <p:nvSpPr>
            <p:cNvPr id="29" name="TextBox 28"/>
            <p:cNvSpPr txBox="1"/>
            <p:nvPr/>
          </p:nvSpPr>
          <p:spPr>
            <a:xfrm>
              <a:off x="7981731" y="4867250"/>
              <a:ext cx="300556" cy="215444"/>
            </a:xfrm>
            <a:prstGeom prst="rect">
              <a:avLst/>
            </a:prstGeom>
            <a:noFill/>
          </p:spPr>
          <p:txBody>
            <a:bodyPr wrap="square" lIns="0" tIns="0" rIns="0" bIns="0" rtlCol="0">
              <a:spAutoFit/>
            </a:bodyPr>
            <a:lstStyle/>
            <a:p>
              <a:pPr algn="ctr"/>
              <a:r>
                <a:rPr lang="en-US" sz="1400" dirty="0" smtClean="0">
                  <a:latin typeface="Arial"/>
                  <a:cs typeface="Arial"/>
                </a:rPr>
                <a:t>12</a:t>
              </a:r>
              <a:endParaRPr lang="en-US" sz="1400" dirty="0">
                <a:latin typeface="Arial"/>
                <a:cs typeface="Arial"/>
              </a:endParaRPr>
            </a:p>
          </p:txBody>
        </p:sp>
        <p:sp>
          <p:nvSpPr>
            <p:cNvPr id="30" name="TextBox 29"/>
            <p:cNvSpPr txBox="1"/>
            <p:nvPr/>
          </p:nvSpPr>
          <p:spPr>
            <a:xfrm>
              <a:off x="8291322" y="4867250"/>
              <a:ext cx="300556" cy="215444"/>
            </a:xfrm>
            <a:prstGeom prst="rect">
              <a:avLst/>
            </a:prstGeom>
            <a:noFill/>
          </p:spPr>
          <p:txBody>
            <a:bodyPr wrap="square" lIns="0" tIns="0" rIns="0" bIns="0" rtlCol="0">
              <a:spAutoFit/>
            </a:bodyPr>
            <a:lstStyle/>
            <a:p>
              <a:pPr algn="ctr"/>
              <a:r>
                <a:rPr lang="en-US" sz="1400" dirty="0" smtClean="0">
                  <a:latin typeface="Arial"/>
                  <a:cs typeface="Arial"/>
                </a:rPr>
                <a:t>13</a:t>
              </a:r>
              <a:endParaRPr lang="en-US" sz="1400" dirty="0">
                <a:latin typeface="Arial"/>
                <a:cs typeface="Arial"/>
              </a:endParaRPr>
            </a:p>
          </p:txBody>
        </p:sp>
        <p:sp>
          <p:nvSpPr>
            <p:cNvPr id="31" name="TextBox 30"/>
            <p:cNvSpPr txBox="1"/>
            <p:nvPr/>
          </p:nvSpPr>
          <p:spPr>
            <a:xfrm>
              <a:off x="8591878" y="4867250"/>
              <a:ext cx="300556" cy="215444"/>
            </a:xfrm>
            <a:prstGeom prst="rect">
              <a:avLst/>
            </a:prstGeom>
            <a:noFill/>
          </p:spPr>
          <p:txBody>
            <a:bodyPr wrap="square" lIns="0" tIns="0" rIns="0" bIns="0" rtlCol="0">
              <a:spAutoFit/>
            </a:bodyPr>
            <a:lstStyle/>
            <a:p>
              <a:pPr algn="ctr"/>
              <a:r>
                <a:rPr lang="en-US" sz="1400" dirty="0" smtClean="0">
                  <a:latin typeface="Arial"/>
                  <a:cs typeface="Arial"/>
                </a:rPr>
                <a:t>14</a:t>
              </a:r>
              <a:endParaRPr lang="en-US" sz="1400" dirty="0">
                <a:latin typeface="Arial"/>
                <a:cs typeface="Arial"/>
              </a:endParaRPr>
            </a:p>
          </p:txBody>
        </p:sp>
        <p:grpSp>
          <p:nvGrpSpPr>
            <p:cNvPr id="41" name="Group 40"/>
            <p:cNvGrpSpPr/>
            <p:nvPr/>
          </p:nvGrpSpPr>
          <p:grpSpPr>
            <a:xfrm>
              <a:off x="4601707" y="1897303"/>
              <a:ext cx="4556560" cy="3413346"/>
              <a:chOff x="4601707" y="1919779"/>
              <a:chExt cx="4556560" cy="3413346"/>
            </a:xfrm>
          </p:grpSpPr>
          <p:pic>
            <p:nvPicPr>
              <p:cNvPr id="19" name="Picture 18" descr="AC12_slp_comparison_erai_only_6_by_4.png"/>
              <p:cNvPicPr>
                <a:picLocks noChangeAspect="1"/>
              </p:cNvPicPr>
              <p:nvPr/>
            </p:nvPicPr>
            <p:blipFill rotWithShape="1">
              <a:blip r:embed="rId4">
                <a:extLst>
                  <a:ext uri="{28A0092B-C50C-407E-A947-70E740481C1C}">
                    <a14:useLocalDpi xmlns:a14="http://schemas.microsoft.com/office/drawing/2010/main" val="0"/>
                  </a:ext>
                </a:extLst>
              </a:blip>
              <a:srcRect l="13682" t="8889" b="12066"/>
              <a:stretch/>
            </p:blipFill>
            <p:spPr>
              <a:xfrm>
                <a:off x="5091082" y="2135223"/>
                <a:ext cx="4067185" cy="2798267"/>
              </a:xfrm>
              <a:prstGeom prst="rect">
                <a:avLst/>
              </a:prstGeom>
            </p:spPr>
          </p:pic>
          <p:sp>
            <p:nvSpPr>
              <p:cNvPr id="32" name="TextBox 31"/>
              <p:cNvSpPr txBox="1"/>
              <p:nvPr/>
            </p:nvSpPr>
            <p:spPr>
              <a:xfrm>
                <a:off x="4601817" y="4683602"/>
                <a:ext cx="452956" cy="215444"/>
              </a:xfrm>
              <a:prstGeom prst="rect">
                <a:avLst/>
              </a:prstGeom>
              <a:noFill/>
            </p:spPr>
            <p:txBody>
              <a:bodyPr wrap="square" lIns="0" tIns="0" rIns="0" bIns="0" rtlCol="0">
                <a:spAutoFit/>
              </a:bodyPr>
              <a:lstStyle/>
              <a:p>
                <a:pPr algn="r"/>
                <a:r>
                  <a:rPr lang="en-US" sz="1400" dirty="0" smtClean="0">
                    <a:latin typeface="Arial"/>
                    <a:cs typeface="Arial"/>
                  </a:rPr>
                  <a:t>960</a:t>
                </a:r>
                <a:endParaRPr lang="en-US" sz="1400" dirty="0">
                  <a:latin typeface="Arial"/>
                  <a:cs typeface="Arial"/>
                </a:endParaRPr>
              </a:p>
            </p:txBody>
          </p:sp>
          <p:sp>
            <p:nvSpPr>
              <p:cNvPr id="33" name="TextBox 32"/>
              <p:cNvSpPr txBox="1"/>
              <p:nvPr/>
            </p:nvSpPr>
            <p:spPr>
              <a:xfrm>
                <a:off x="4601707" y="4227197"/>
                <a:ext cx="452956" cy="215444"/>
              </a:xfrm>
              <a:prstGeom prst="rect">
                <a:avLst/>
              </a:prstGeom>
              <a:noFill/>
            </p:spPr>
            <p:txBody>
              <a:bodyPr wrap="square" lIns="0" tIns="0" rIns="0" bIns="0" rtlCol="0">
                <a:spAutoFit/>
              </a:bodyPr>
              <a:lstStyle/>
              <a:p>
                <a:pPr algn="r"/>
                <a:r>
                  <a:rPr lang="en-US" sz="1400" dirty="0" smtClean="0">
                    <a:latin typeface="Arial"/>
                    <a:cs typeface="Arial"/>
                  </a:rPr>
                  <a:t>970</a:t>
                </a:r>
                <a:endParaRPr lang="en-US" sz="1400" dirty="0">
                  <a:latin typeface="Arial"/>
                  <a:cs typeface="Arial"/>
                </a:endParaRPr>
              </a:p>
            </p:txBody>
          </p:sp>
          <p:sp>
            <p:nvSpPr>
              <p:cNvPr id="34" name="TextBox 33"/>
              <p:cNvSpPr txBox="1"/>
              <p:nvPr/>
            </p:nvSpPr>
            <p:spPr>
              <a:xfrm>
                <a:off x="4601817" y="3766495"/>
                <a:ext cx="452956" cy="215444"/>
              </a:xfrm>
              <a:prstGeom prst="rect">
                <a:avLst/>
              </a:prstGeom>
              <a:noFill/>
            </p:spPr>
            <p:txBody>
              <a:bodyPr wrap="square" lIns="0" tIns="0" rIns="0" bIns="0" rtlCol="0">
                <a:spAutoFit/>
              </a:bodyPr>
              <a:lstStyle/>
              <a:p>
                <a:pPr algn="r"/>
                <a:r>
                  <a:rPr lang="en-US" sz="1400" dirty="0" smtClean="0">
                    <a:latin typeface="Arial"/>
                    <a:cs typeface="Arial"/>
                  </a:rPr>
                  <a:t>980</a:t>
                </a:r>
                <a:endParaRPr lang="en-US" sz="1400" dirty="0">
                  <a:latin typeface="Arial"/>
                  <a:cs typeface="Arial"/>
                </a:endParaRPr>
              </a:p>
            </p:txBody>
          </p:sp>
          <p:sp>
            <p:nvSpPr>
              <p:cNvPr id="35" name="TextBox 34"/>
              <p:cNvSpPr txBox="1"/>
              <p:nvPr/>
            </p:nvSpPr>
            <p:spPr>
              <a:xfrm>
                <a:off x="4615648" y="3306159"/>
                <a:ext cx="452956" cy="215444"/>
              </a:xfrm>
              <a:prstGeom prst="rect">
                <a:avLst/>
              </a:prstGeom>
              <a:noFill/>
            </p:spPr>
            <p:txBody>
              <a:bodyPr wrap="square" lIns="0" tIns="0" rIns="0" bIns="0" rtlCol="0">
                <a:spAutoFit/>
              </a:bodyPr>
              <a:lstStyle/>
              <a:p>
                <a:pPr algn="r"/>
                <a:r>
                  <a:rPr lang="en-US" sz="1400" dirty="0" smtClean="0">
                    <a:latin typeface="Arial"/>
                    <a:cs typeface="Arial"/>
                  </a:rPr>
                  <a:t>990</a:t>
                </a:r>
                <a:endParaRPr lang="en-US" sz="1400" dirty="0">
                  <a:latin typeface="Arial"/>
                  <a:cs typeface="Arial"/>
                </a:endParaRPr>
              </a:p>
            </p:txBody>
          </p:sp>
          <p:sp>
            <p:nvSpPr>
              <p:cNvPr id="36" name="TextBox 35"/>
              <p:cNvSpPr txBox="1"/>
              <p:nvPr/>
            </p:nvSpPr>
            <p:spPr>
              <a:xfrm>
                <a:off x="4615648" y="2845823"/>
                <a:ext cx="452956" cy="215444"/>
              </a:xfrm>
              <a:prstGeom prst="rect">
                <a:avLst/>
              </a:prstGeom>
              <a:noFill/>
            </p:spPr>
            <p:txBody>
              <a:bodyPr wrap="square" lIns="0" tIns="0" rIns="0" bIns="0" rtlCol="0">
                <a:spAutoFit/>
              </a:bodyPr>
              <a:lstStyle/>
              <a:p>
                <a:pPr algn="r"/>
                <a:r>
                  <a:rPr lang="en-US" sz="1400" dirty="0" smtClean="0">
                    <a:latin typeface="Arial"/>
                    <a:cs typeface="Arial"/>
                  </a:rPr>
                  <a:t>1000</a:t>
                </a:r>
                <a:endParaRPr lang="en-US" sz="1400" dirty="0">
                  <a:latin typeface="Arial"/>
                  <a:cs typeface="Arial"/>
                </a:endParaRPr>
              </a:p>
            </p:txBody>
          </p:sp>
          <p:sp>
            <p:nvSpPr>
              <p:cNvPr id="37" name="TextBox 36"/>
              <p:cNvSpPr txBox="1"/>
              <p:nvPr/>
            </p:nvSpPr>
            <p:spPr>
              <a:xfrm>
                <a:off x="4615648" y="2385344"/>
                <a:ext cx="452956" cy="215444"/>
              </a:xfrm>
              <a:prstGeom prst="rect">
                <a:avLst/>
              </a:prstGeom>
              <a:noFill/>
            </p:spPr>
            <p:txBody>
              <a:bodyPr wrap="square" lIns="0" tIns="0" rIns="0" bIns="0" rtlCol="0">
                <a:spAutoFit/>
              </a:bodyPr>
              <a:lstStyle/>
              <a:p>
                <a:pPr algn="r"/>
                <a:r>
                  <a:rPr lang="en-US" sz="1400" dirty="0" smtClean="0">
                    <a:latin typeface="Arial"/>
                    <a:cs typeface="Arial"/>
                  </a:rPr>
                  <a:t>1010</a:t>
                </a:r>
                <a:endParaRPr lang="en-US" sz="1400" dirty="0">
                  <a:latin typeface="Arial"/>
                  <a:cs typeface="Arial"/>
                </a:endParaRPr>
              </a:p>
            </p:txBody>
          </p:sp>
          <p:sp>
            <p:nvSpPr>
              <p:cNvPr id="38" name="TextBox 37"/>
              <p:cNvSpPr txBox="1"/>
              <p:nvPr/>
            </p:nvSpPr>
            <p:spPr>
              <a:xfrm>
                <a:off x="5091081" y="1919779"/>
                <a:ext cx="3922269" cy="215444"/>
              </a:xfrm>
              <a:prstGeom prst="rect">
                <a:avLst/>
              </a:prstGeom>
              <a:noFill/>
            </p:spPr>
            <p:txBody>
              <a:bodyPr wrap="square" lIns="0" tIns="0" rIns="0" bIns="0" rtlCol="0">
                <a:spAutoFit/>
              </a:bodyPr>
              <a:lstStyle/>
              <a:p>
                <a:pPr algn="ctr"/>
                <a:r>
                  <a:rPr lang="en-US" sz="1400" b="1" dirty="0" smtClean="0">
                    <a:latin typeface="Arial"/>
                    <a:cs typeface="Arial"/>
                  </a:rPr>
                  <a:t>Minimum SLP (hPa) trace of AC12 </a:t>
                </a:r>
                <a:endParaRPr lang="en-US" sz="1400" b="1" dirty="0">
                  <a:latin typeface="Arial"/>
                  <a:cs typeface="Arial"/>
                </a:endParaRPr>
              </a:p>
            </p:txBody>
          </p:sp>
          <p:sp>
            <p:nvSpPr>
              <p:cNvPr id="39" name="TextBox 38"/>
              <p:cNvSpPr txBox="1"/>
              <p:nvPr/>
            </p:nvSpPr>
            <p:spPr>
              <a:xfrm>
                <a:off x="5091082" y="5117681"/>
                <a:ext cx="3922269" cy="215444"/>
              </a:xfrm>
              <a:prstGeom prst="rect">
                <a:avLst/>
              </a:prstGeom>
              <a:noFill/>
            </p:spPr>
            <p:txBody>
              <a:bodyPr wrap="square" lIns="0" tIns="0" rIns="0" bIns="0" rtlCol="0">
                <a:spAutoFit/>
              </a:bodyPr>
              <a:lstStyle/>
              <a:p>
                <a:pPr algn="ctr"/>
                <a:r>
                  <a:rPr lang="en-US" sz="1400" i="1" dirty="0" smtClean="0">
                    <a:latin typeface="Arial"/>
                    <a:cs typeface="Arial"/>
                  </a:rPr>
                  <a:t>Day in Aug 2012 (at 0000 UTC)</a:t>
                </a:r>
                <a:endParaRPr lang="en-US" sz="1400" i="1" dirty="0">
                  <a:latin typeface="Arial"/>
                  <a:cs typeface="Arial"/>
                </a:endParaRPr>
              </a:p>
            </p:txBody>
          </p:sp>
        </p:grpSp>
      </p:grpSp>
      <p:sp>
        <p:nvSpPr>
          <p:cNvPr id="40" name="TextBox 39"/>
          <p:cNvSpPr txBox="1"/>
          <p:nvPr/>
        </p:nvSpPr>
        <p:spPr>
          <a:xfrm>
            <a:off x="7687197" y="5956149"/>
            <a:ext cx="184666" cy="369332"/>
          </a:xfrm>
          <a:prstGeom prst="rect">
            <a:avLst/>
          </a:prstGeom>
          <a:noFill/>
        </p:spPr>
        <p:txBody>
          <a:bodyPr wrap="none" rtlCol="0">
            <a:spAutoFit/>
          </a:bodyPr>
          <a:lstStyle/>
          <a:p>
            <a:endParaRPr lang="en-US" dirty="0"/>
          </a:p>
        </p:txBody>
      </p:sp>
      <p:sp>
        <p:nvSpPr>
          <p:cNvPr id="46" name="TextBox 45"/>
          <p:cNvSpPr txBox="1"/>
          <p:nvPr/>
        </p:nvSpPr>
        <p:spPr>
          <a:xfrm>
            <a:off x="882523" y="3883477"/>
            <a:ext cx="414716" cy="215444"/>
          </a:xfrm>
          <a:prstGeom prst="rect">
            <a:avLst/>
          </a:prstGeom>
          <a:solidFill>
            <a:schemeClr val="bg1"/>
          </a:solidFill>
          <a:ln w="12700">
            <a:solidFill>
              <a:schemeClr val="tx1"/>
            </a:solidFill>
          </a:ln>
        </p:spPr>
        <p:txBody>
          <a:bodyPr wrap="square" lIns="0" tIns="0" rIns="0" bIns="0" rtlCol="0">
            <a:spAutoFit/>
          </a:bodyPr>
          <a:lstStyle/>
          <a:p>
            <a:pPr algn="ctr"/>
            <a:r>
              <a:rPr lang="en-US" sz="1400" b="1" dirty="0">
                <a:latin typeface="Arial"/>
                <a:cs typeface="Arial"/>
              </a:rPr>
              <a:t>7</a:t>
            </a:r>
            <a:r>
              <a:rPr lang="en-US" sz="1400" b="1" dirty="0" smtClean="0">
                <a:latin typeface="Arial"/>
                <a:cs typeface="Arial"/>
              </a:rPr>
              <a:t>0N</a:t>
            </a:r>
            <a:endParaRPr lang="en-US" sz="1400" b="1" dirty="0">
              <a:latin typeface="Arial"/>
              <a:cs typeface="Arial"/>
            </a:endParaRPr>
          </a:p>
        </p:txBody>
      </p:sp>
    </p:spTree>
    <p:extLst>
      <p:ext uri="{BB962C8B-B14F-4D97-AF65-F5344CB8AC3E}">
        <p14:creationId xmlns:p14="http://schemas.microsoft.com/office/powerpoint/2010/main" val="339281162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To evaluate Arctic forecast skill, will calculate an </a:t>
            </a:r>
            <a:r>
              <a:rPr lang="en-US" sz="2400" dirty="0">
                <a:latin typeface="Arial"/>
                <a:cs typeface="Arial"/>
              </a:rPr>
              <a:t>area-averaged standardized anomaly of ensemble spread </a:t>
            </a:r>
            <a:r>
              <a:rPr lang="en-US" sz="2400" dirty="0" smtClean="0">
                <a:latin typeface="Arial"/>
                <a:cs typeface="Arial"/>
              </a:rPr>
              <a:t>(area-averaged </a:t>
            </a:r>
            <a:r>
              <a:rPr lang="en-US" sz="2400" b="1" dirty="0" smtClean="0">
                <a:solidFill>
                  <a:srgbClr val="FF0000"/>
                </a:solidFill>
                <a:latin typeface="Arial"/>
                <a:cs typeface="Arial"/>
              </a:rPr>
              <a:t>σ</a:t>
            </a:r>
            <a:r>
              <a:rPr lang="en-US" sz="2400" b="1" baseline="-25000" dirty="0" smtClean="0">
                <a:solidFill>
                  <a:srgbClr val="FF0000"/>
                </a:solidFill>
                <a:latin typeface="Arial"/>
                <a:cs typeface="Arial"/>
              </a:rPr>
              <a:t>anom</a:t>
            </a:r>
            <a:r>
              <a:rPr lang="en-US" sz="2400" dirty="0" smtClean="0">
                <a:latin typeface="Arial"/>
                <a:cs typeface="Arial"/>
              </a:rPr>
              <a:t>)</a:t>
            </a:r>
            <a:r>
              <a:rPr lang="en-US" sz="2400" dirty="0" smtClean="0">
                <a:solidFill>
                  <a:srgbClr val="FF0000"/>
                </a:solidFill>
                <a:latin typeface="Arial"/>
                <a:cs typeface="Arial"/>
              </a:rPr>
              <a:t> </a:t>
            </a:r>
            <a:r>
              <a:rPr lang="en-US" sz="2400" dirty="0" smtClean="0">
                <a:latin typeface="Arial"/>
                <a:cs typeface="Arial"/>
              </a:rPr>
              <a:t>of</a:t>
            </a:r>
            <a:r>
              <a:rPr lang="en-US" sz="2400" dirty="0" smtClean="0">
                <a:solidFill>
                  <a:srgbClr val="FF0000"/>
                </a:solidFill>
                <a:latin typeface="Arial"/>
                <a:cs typeface="Arial"/>
              </a:rPr>
              <a:t> </a:t>
            </a:r>
            <a:r>
              <a:rPr lang="en-US" sz="2400" dirty="0">
                <a:latin typeface="Arial"/>
                <a:cs typeface="Arial"/>
              </a:rPr>
              <a:t>500-hPa geopotential </a:t>
            </a:r>
            <a:r>
              <a:rPr lang="en-US" sz="2400" dirty="0" smtClean="0">
                <a:latin typeface="Arial"/>
                <a:cs typeface="Arial"/>
              </a:rPr>
              <a:t>height for forecasts </a:t>
            </a:r>
            <a:r>
              <a:rPr lang="en-US" sz="2400" dirty="0">
                <a:latin typeface="Arial"/>
                <a:cs typeface="Arial"/>
              </a:rPr>
              <a:t>valid at day 5 </a:t>
            </a:r>
            <a:r>
              <a:rPr lang="en-US" sz="2400" dirty="0" smtClean="0">
                <a:latin typeface="Arial"/>
                <a:cs typeface="Arial"/>
              </a:rPr>
              <a:t>over </a:t>
            </a:r>
            <a:r>
              <a:rPr lang="en-US" sz="2400" dirty="0">
                <a:latin typeface="Arial"/>
                <a:cs typeface="Arial"/>
              </a:rPr>
              <a:t>the Arctic (&gt;70°</a:t>
            </a:r>
            <a:r>
              <a:rPr lang="en-US" sz="2400" dirty="0" smtClean="0">
                <a:latin typeface="Arial"/>
                <a:cs typeface="Arial"/>
              </a:rPr>
              <a:t>N) </a:t>
            </a:r>
            <a:r>
              <a:rPr lang="en-US" sz="2400" dirty="0">
                <a:latin typeface="Arial"/>
                <a:cs typeface="Arial"/>
              </a:rPr>
              <a:t>during 1985–</a:t>
            </a:r>
            <a:r>
              <a:rPr lang="en-US" sz="2400" dirty="0" smtClean="0">
                <a:latin typeface="Arial"/>
                <a:cs typeface="Arial"/>
              </a:rPr>
              <a:t>2016, using the GEFS reforecast dataset</a:t>
            </a:r>
          </a:p>
          <a:p>
            <a:pPr marL="0" indent="0">
              <a:lnSpc>
                <a:spcPct val="50000"/>
              </a:lnSpc>
              <a:buNone/>
            </a:pPr>
            <a:endParaRPr lang="en-US" sz="2400" dirty="0">
              <a:solidFill>
                <a:srgbClr val="0E00FF"/>
              </a:solidFill>
              <a:latin typeface="Arial"/>
              <a:cs typeface="Arial"/>
            </a:endParaRPr>
          </a:p>
          <a:p>
            <a:pPr lvl="1"/>
            <a:r>
              <a:rPr lang="en-US" sz="2200" dirty="0">
                <a:solidFill>
                  <a:srgbClr val="0E00FF"/>
                </a:solidFill>
                <a:latin typeface="Arial"/>
                <a:cs typeface="Arial"/>
              </a:rPr>
              <a:t>A</a:t>
            </a:r>
            <a:r>
              <a:rPr lang="en-US" sz="2200" dirty="0" smtClean="0">
                <a:solidFill>
                  <a:srgbClr val="0E00FF"/>
                </a:solidFill>
                <a:latin typeface="Arial"/>
                <a:cs typeface="Arial"/>
              </a:rPr>
              <a:t> </a:t>
            </a:r>
            <a:r>
              <a:rPr lang="en-US" sz="2200" dirty="0">
                <a:solidFill>
                  <a:srgbClr val="0E00FF"/>
                </a:solidFill>
                <a:latin typeface="Arial"/>
                <a:cs typeface="Arial"/>
              </a:rPr>
              <a:t>total of </a:t>
            </a:r>
            <a:r>
              <a:rPr lang="en-US" sz="2200" dirty="0" smtClean="0">
                <a:solidFill>
                  <a:srgbClr val="0E00FF"/>
                </a:solidFill>
                <a:latin typeface="Arial"/>
                <a:cs typeface="Arial"/>
              </a:rPr>
              <a:t>11,687                                                                  5-d forecasts</a:t>
            </a: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2a</a:t>
            </a:r>
            <a:endParaRPr lang="en-US" sz="2800" b="1" dirty="0">
              <a:solidFill>
                <a:srgbClr val="FF0000"/>
              </a:solidFill>
              <a:latin typeface="Arial" panose="020B0604020202020204" pitchFamily="34" charset="0"/>
              <a:cs typeface="Arial" panose="020B0604020202020204" pitchFamily="34" charset="0"/>
            </a:endParaRPr>
          </a:p>
        </p:txBody>
      </p:sp>
      <p:pic>
        <p:nvPicPr>
          <p:cNvPr id="6" name="Picture 5" descr="Arctic_geograph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908" y="2809321"/>
            <a:ext cx="4260648" cy="3958588"/>
          </a:xfrm>
          <a:prstGeom prst="rect">
            <a:avLst/>
          </a:prstGeom>
        </p:spPr>
      </p:pic>
    </p:spTree>
    <p:extLst>
      <p:ext uri="{BB962C8B-B14F-4D97-AF65-F5344CB8AC3E}">
        <p14:creationId xmlns:p14="http://schemas.microsoft.com/office/powerpoint/2010/main" val="261203178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F</a:t>
            </a:r>
            <a:r>
              <a:rPr lang="en-US" sz="2400" dirty="0" smtClean="0">
                <a:latin typeface="Arial"/>
                <a:cs typeface="Arial"/>
              </a:rPr>
              <a:t>orecast </a:t>
            </a:r>
            <a:r>
              <a:rPr lang="en-US" sz="2400" dirty="0">
                <a:latin typeface="Arial"/>
                <a:cs typeface="Arial"/>
              </a:rPr>
              <a:t>days valid at day 5 associated with the top and bottom 5% of </a:t>
            </a:r>
            <a:r>
              <a:rPr lang="en-US" sz="2400" dirty="0" smtClean="0">
                <a:latin typeface="Arial"/>
                <a:cs typeface="Arial"/>
              </a:rPr>
              <a:t>area-averaged </a:t>
            </a:r>
            <a:r>
              <a:rPr lang="en-US" sz="2400" b="1" dirty="0" smtClean="0">
                <a:solidFill>
                  <a:srgbClr val="FF0000"/>
                </a:solidFill>
                <a:latin typeface="Arial"/>
                <a:cs typeface="Arial"/>
              </a:rPr>
              <a:t>σ</a:t>
            </a:r>
            <a:r>
              <a:rPr lang="en-US" sz="2400" b="1" baseline="-25000" dirty="0" smtClean="0">
                <a:solidFill>
                  <a:srgbClr val="FF0000"/>
                </a:solidFill>
                <a:latin typeface="Arial"/>
                <a:cs typeface="Arial"/>
              </a:rPr>
              <a:t>anom</a:t>
            </a:r>
            <a:r>
              <a:rPr lang="en-US" sz="2400" dirty="0" smtClean="0">
                <a:solidFill>
                  <a:srgbClr val="FF0000"/>
                </a:solidFill>
                <a:latin typeface="Arial"/>
                <a:cs typeface="Arial"/>
              </a:rPr>
              <a:t> </a:t>
            </a:r>
            <a:r>
              <a:rPr lang="en-US" sz="2400" dirty="0" smtClean="0">
                <a:latin typeface="Arial"/>
                <a:cs typeface="Arial"/>
              </a:rPr>
              <a:t>will </a:t>
            </a:r>
            <a:r>
              <a:rPr lang="en-US" sz="2400" dirty="0">
                <a:latin typeface="Arial"/>
                <a:cs typeface="Arial"/>
              </a:rPr>
              <a:t>be referred to as </a:t>
            </a:r>
            <a:r>
              <a:rPr lang="en-US" sz="2400" b="1" i="1" dirty="0">
                <a:latin typeface="Arial"/>
                <a:cs typeface="Arial"/>
              </a:rPr>
              <a:t>low and high Arctic forecast skill </a:t>
            </a:r>
            <a:r>
              <a:rPr lang="en-US" sz="2400" b="1" i="1" dirty="0" smtClean="0">
                <a:latin typeface="Arial"/>
                <a:cs typeface="Arial"/>
              </a:rPr>
              <a:t>days, </a:t>
            </a:r>
            <a:r>
              <a:rPr lang="en-US" sz="2400" dirty="0" smtClean="0">
                <a:latin typeface="Arial"/>
                <a:cs typeface="Arial"/>
              </a:rPr>
              <a:t>respectively </a:t>
            </a:r>
            <a:endParaRPr lang="en-US" sz="2400" dirty="0">
              <a:latin typeface="Arial"/>
              <a:cs typeface="Arial"/>
            </a:endParaRPr>
          </a:p>
          <a:p>
            <a:pPr marL="0" indent="0">
              <a:lnSpc>
                <a:spcPct val="50000"/>
              </a:lnSpc>
              <a:buNone/>
            </a:pPr>
            <a:endParaRPr lang="en-US" sz="2400" dirty="0">
              <a:solidFill>
                <a:srgbClr val="0E00FF"/>
              </a:solidFill>
              <a:latin typeface="Arial"/>
              <a:cs typeface="Arial"/>
            </a:endParaRPr>
          </a:p>
          <a:p>
            <a:pPr lvl="1"/>
            <a:r>
              <a:rPr lang="en-US" sz="2200" dirty="0">
                <a:solidFill>
                  <a:srgbClr val="0E00FF"/>
                </a:solidFill>
                <a:latin typeface="Arial"/>
                <a:cs typeface="Arial"/>
              </a:rPr>
              <a:t>~584 days of each type </a:t>
            </a:r>
          </a:p>
          <a:p>
            <a:pPr marL="0" indent="0">
              <a:buNone/>
            </a:pPr>
            <a:endParaRPr lang="en-US" sz="2400" dirty="0">
              <a:latin typeface="Arial"/>
              <a:cs typeface="Arial"/>
            </a:endParaRPr>
          </a:p>
          <a:p>
            <a:r>
              <a:rPr lang="en-US" sz="2400" dirty="0">
                <a:latin typeface="Arial"/>
                <a:cs typeface="Arial"/>
              </a:rPr>
              <a:t>The time periods beginning five days prior to day 5 (i.e. day 0) to day </a:t>
            </a:r>
            <a:r>
              <a:rPr lang="en-US" sz="2400" dirty="0" smtClean="0">
                <a:latin typeface="Arial"/>
                <a:cs typeface="Arial"/>
              </a:rPr>
              <a:t>5</a:t>
            </a:r>
            <a:r>
              <a:rPr lang="en-US" sz="2400" dirty="0">
                <a:latin typeface="Arial"/>
                <a:cs typeface="Arial"/>
              </a:rPr>
              <a:t> </a:t>
            </a:r>
            <a:r>
              <a:rPr lang="en-US" sz="2400" dirty="0" smtClean="0">
                <a:latin typeface="Arial"/>
                <a:cs typeface="Arial"/>
              </a:rPr>
              <a:t>will </a:t>
            </a:r>
            <a:r>
              <a:rPr lang="en-US" sz="2400" dirty="0">
                <a:latin typeface="Arial"/>
                <a:cs typeface="Arial"/>
              </a:rPr>
              <a:t>be referred to as </a:t>
            </a:r>
            <a:r>
              <a:rPr lang="en-US" sz="2400" b="1" i="1" dirty="0">
                <a:latin typeface="Arial"/>
                <a:cs typeface="Arial"/>
              </a:rPr>
              <a:t>low and high Arctic forecast skill </a:t>
            </a:r>
            <a:r>
              <a:rPr lang="en-US" sz="2400" b="1" i="1" dirty="0" smtClean="0">
                <a:latin typeface="Arial"/>
                <a:cs typeface="Arial"/>
              </a:rPr>
              <a:t>periods</a:t>
            </a:r>
            <a:endParaRPr lang="en-US" sz="2400" dirty="0">
              <a:latin typeface="Arial"/>
              <a:cs typeface="Arial"/>
            </a:endParaRPr>
          </a:p>
          <a:p>
            <a:pPr marL="0" indent="0">
              <a:buNone/>
            </a:pPr>
            <a:endParaRPr lang="en-US" sz="2400" dirty="0">
              <a:latin typeface="Arial"/>
              <a:cs typeface="Arial"/>
            </a:endParaRPr>
          </a:p>
          <a:p>
            <a:r>
              <a:rPr lang="en-US" sz="2400" dirty="0">
                <a:latin typeface="Arial"/>
                <a:cs typeface="Arial"/>
              </a:rPr>
              <a:t>All Arctic cyclones that exist in the Arctic (&gt;70°N) at any time within the low and high Arctic forecast skill periods will be tallied </a:t>
            </a:r>
            <a:endParaRPr lang="en-US" sz="1400" dirty="0">
              <a:latin typeface="Arial"/>
              <a:cs typeface="Arial"/>
            </a:endParaRPr>
          </a:p>
          <a:p>
            <a:endParaRPr lang="en-US" sz="2400" dirty="0" smtClean="0">
              <a:latin typeface="Arial"/>
              <a:cs typeface="Arial"/>
            </a:endParaRPr>
          </a:p>
          <a:p>
            <a:pPr marL="457200" lvl="1" indent="0">
              <a:buNone/>
            </a:pPr>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2a</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68119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startAt="2"/>
            </a:pPr>
            <a:r>
              <a:rPr lang="en-US" sz="2400" dirty="0">
                <a:latin typeface="Arial"/>
                <a:cs typeface="Arial"/>
              </a:rPr>
              <a:t>How do the characteristic of Arctic cyclones differ between periods of low and high Arctic forecast skill?</a:t>
            </a:r>
          </a:p>
          <a:p>
            <a:pPr marL="457200" lvl="0" indent="-457200">
              <a:lnSpc>
                <a:spcPct val="50000"/>
              </a:lnSpc>
              <a:buFont typeface="+mj-lt"/>
              <a:buAutoNum type="arabicParenR" startAt="2"/>
            </a:pPr>
            <a:endParaRPr lang="en-US" sz="2400" dirty="0">
              <a:latin typeface="Arial"/>
              <a:cs typeface="Arial"/>
            </a:endParaRPr>
          </a:p>
          <a:p>
            <a:pPr lvl="0"/>
            <a:r>
              <a:rPr lang="en-US" sz="2200" b="1" dirty="0" smtClean="0">
                <a:solidFill>
                  <a:srgbClr val="0E00FF"/>
                </a:solidFill>
                <a:latin typeface="Arial"/>
                <a:cs typeface="Arial"/>
              </a:rPr>
              <a:t>Hypothesis: </a:t>
            </a:r>
            <a:r>
              <a:rPr lang="en-US" sz="2200" dirty="0">
                <a:solidFill>
                  <a:srgbClr val="0E00FF"/>
                </a:solidFill>
                <a:latin typeface="Arial"/>
                <a:cs typeface="Arial"/>
              </a:rPr>
              <a:t>When compared to periods of high Arctic forecast skill, periods of low Arctic forecast skill are associated </a:t>
            </a:r>
            <a:r>
              <a:rPr lang="en-US" sz="2200" dirty="0" smtClean="0">
                <a:solidFill>
                  <a:srgbClr val="0E00FF"/>
                </a:solidFill>
                <a:latin typeface="Arial"/>
                <a:cs typeface="Arial"/>
              </a:rPr>
              <a:t>with:</a:t>
            </a:r>
          </a:p>
          <a:p>
            <a:pPr lvl="0">
              <a:lnSpc>
                <a:spcPct val="50000"/>
              </a:lnSpc>
            </a:pPr>
            <a:endParaRPr lang="en-US" sz="2200" dirty="0">
              <a:solidFill>
                <a:srgbClr val="0E00FF"/>
              </a:solidFill>
              <a:latin typeface="Arial"/>
              <a:cs typeface="Arial"/>
            </a:endParaRPr>
          </a:p>
          <a:p>
            <a:pPr marL="857250" lvl="1" indent="-457200">
              <a:buFont typeface="+mj-lt"/>
              <a:buAutoNum type="alphaLcParenR" startAt="2"/>
            </a:pPr>
            <a:r>
              <a:rPr lang="en-US" sz="2200" dirty="0">
                <a:solidFill>
                  <a:srgbClr val="0E00FF"/>
                </a:solidFill>
                <a:latin typeface="Arial"/>
                <a:cs typeface="Arial"/>
              </a:rPr>
              <a:t>Stronger Arctic cyclones</a:t>
            </a:r>
          </a:p>
          <a:p>
            <a:pPr marL="400050" lvl="1" indent="0">
              <a:buNone/>
            </a:pPr>
            <a:endParaRPr lang="en-US" sz="2200" dirty="0">
              <a:solidFill>
                <a:srgbClr val="0E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2b</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950069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S</a:t>
            </a:r>
            <a:r>
              <a:rPr lang="en-US" sz="2400" dirty="0" smtClean="0">
                <a:latin typeface="Arial"/>
                <a:cs typeface="Arial"/>
              </a:rPr>
              <a:t>tronger </a:t>
            </a:r>
            <a:r>
              <a:rPr lang="en-US" sz="2400" dirty="0">
                <a:latin typeface="Arial"/>
                <a:cs typeface="Arial"/>
              </a:rPr>
              <a:t>Arctic cyclones may be associated with larger fluxes of warm, moist air into the Arctic and greater amounts of latent heating compared to weaker </a:t>
            </a:r>
            <a:r>
              <a:rPr lang="en-US" sz="2400" dirty="0" smtClean="0">
                <a:latin typeface="Arial"/>
                <a:cs typeface="Arial"/>
              </a:rPr>
              <a:t>cyclones</a:t>
            </a:r>
          </a:p>
          <a:p>
            <a:pPr marL="0" indent="0">
              <a:lnSpc>
                <a:spcPct val="50000"/>
              </a:lnSpc>
              <a:buNone/>
            </a:pPr>
            <a:endParaRPr lang="en-US" sz="2400" dirty="0">
              <a:latin typeface="Arial"/>
              <a:cs typeface="Arial"/>
            </a:endParaRPr>
          </a:p>
          <a:p>
            <a:pPr lvl="1"/>
            <a:r>
              <a:rPr lang="en-US" sz="2200" dirty="0" smtClean="0">
                <a:solidFill>
                  <a:srgbClr val="0E00FF"/>
                </a:solidFill>
                <a:latin typeface="Arial"/>
                <a:cs typeface="Arial"/>
              </a:rPr>
              <a:t>Larger </a:t>
            </a:r>
            <a:r>
              <a:rPr lang="en-US" sz="2200" dirty="0">
                <a:solidFill>
                  <a:srgbClr val="0E00FF"/>
                </a:solidFill>
                <a:latin typeface="Arial"/>
                <a:cs typeface="Arial"/>
              </a:rPr>
              <a:t>forecast errors that may be associated with the greater latent heating may contribute to larger forecast errors in the synoptic-scale flow over the Arctic </a:t>
            </a:r>
            <a:endParaRPr lang="en-US" sz="2200" dirty="0" smtClean="0">
              <a:solidFill>
                <a:srgbClr val="0E00FF"/>
              </a:solidFill>
              <a:latin typeface="Arial"/>
              <a:cs typeface="Arial"/>
            </a:endParaRPr>
          </a:p>
          <a:p>
            <a:pPr lvl="1"/>
            <a:endParaRPr lang="en-US" sz="2200" dirty="0">
              <a:solidFill>
                <a:srgbClr val="0E00FF"/>
              </a:solidFill>
              <a:latin typeface="Arial"/>
              <a:cs typeface="Arial"/>
            </a:endParaRPr>
          </a:p>
          <a:p>
            <a:r>
              <a:rPr lang="en-US" sz="2400" dirty="0">
                <a:latin typeface="Arial"/>
                <a:cs typeface="Arial"/>
              </a:rPr>
              <a:t>S</a:t>
            </a:r>
            <a:r>
              <a:rPr lang="en-US" sz="2400" dirty="0" smtClean="0">
                <a:latin typeface="Arial"/>
                <a:cs typeface="Arial"/>
              </a:rPr>
              <a:t>tronger </a:t>
            </a:r>
            <a:r>
              <a:rPr lang="en-US" sz="2400" dirty="0">
                <a:latin typeface="Arial"/>
                <a:cs typeface="Arial"/>
              </a:rPr>
              <a:t>Arctic cyclones tend to be larger in </a:t>
            </a:r>
            <a:r>
              <a:rPr lang="en-US" sz="2400" dirty="0" smtClean="0">
                <a:latin typeface="Arial"/>
                <a:cs typeface="Arial"/>
              </a:rPr>
              <a:t>size and longer lived </a:t>
            </a:r>
            <a:r>
              <a:rPr lang="en-US" sz="2400" dirty="0">
                <a:latin typeface="Arial"/>
                <a:cs typeface="Arial"/>
              </a:rPr>
              <a:t>(e.g., Zahn et al. 2018</a:t>
            </a:r>
            <a:r>
              <a:rPr lang="en-US" sz="2400" dirty="0" smtClean="0">
                <a:latin typeface="Arial"/>
                <a:cs typeface="Arial"/>
              </a:rPr>
              <a:t>)</a:t>
            </a:r>
            <a:r>
              <a:rPr lang="en-US" sz="2400" dirty="0">
                <a:latin typeface="Arial"/>
                <a:cs typeface="Arial"/>
              </a:rPr>
              <a:t> </a:t>
            </a:r>
            <a:r>
              <a:rPr lang="en-US" sz="2400" dirty="0" smtClean="0">
                <a:latin typeface="Arial"/>
                <a:cs typeface="Arial"/>
              </a:rPr>
              <a:t>and may </a:t>
            </a:r>
            <a:r>
              <a:rPr lang="en-US" sz="2400" dirty="0">
                <a:latin typeface="Arial"/>
                <a:cs typeface="Arial"/>
              </a:rPr>
              <a:t>impact larger areas of the </a:t>
            </a:r>
            <a:r>
              <a:rPr lang="en-US" sz="2400" dirty="0" smtClean="0">
                <a:latin typeface="Arial"/>
                <a:cs typeface="Arial"/>
              </a:rPr>
              <a:t>Arctic for a longer duration</a:t>
            </a: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2b</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06725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The distribution </a:t>
            </a:r>
            <a:r>
              <a:rPr lang="en-US" sz="2400" dirty="0">
                <a:latin typeface="Arial"/>
                <a:cs typeface="Arial"/>
              </a:rPr>
              <a:t>and </a:t>
            </a:r>
            <a:r>
              <a:rPr lang="en-US" sz="2400" dirty="0" smtClean="0">
                <a:latin typeface="Arial"/>
                <a:cs typeface="Arial"/>
              </a:rPr>
              <a:t>mean </a:t>
            </a:r>
            <a:r>
              <a:rPr lang="en-US" sz="2400" dirty="0">
                <a:latin typeface="Arial"/>
                <a:cs typeface="Arial"/>
              </a:rPr>
              <a:t>value of the minimum </a:t>
            </a:r>
            <a:r>
              <a:rPr lang="en-US" sz="2400" dirty="0" smtClean="0">
                <a:latin typeface="Arial"/>
                <a:cs typeface="Arial"/>
              </a:rPr>
              <a:t>SLP of </a:t>
            </a:r>
            <a:r>
              <a:rPr lang="en-US" sz="2400" dirty="0">
                <a:latin typeface="Arial"/>
                <a:cs typeface="Arial"/>
              </a:rPr>
              <a:t>the Arctic cyclones for the two periods will be compared </a:t>
            </a:r>
            <a:endParaRPr lang="en-US" sz="2400" dirty="0" smtClean="0">
              <a:latin typeface="Arial"/>
              <a:cs typeface="Arial"/>
            </a:endParaRPr>
          </a:p>
          <a:p>
            <a:pPr>
              <a:lnSpc>
                <a:spcPct val="50000"/>
              </a:lnSpc>
            </a:pPr>
            <a:endParaRPr lang="en-US" sz="2400" dirty="0">
              <a:latin typeface="Arial"/>
              <a:cs typeface="Arial"/>
            </a:endParaRPr>
          </a:p>
          <a:p>
            <a:pPr lvl="1"/>
            <a:r>
              <a:rPr lang="en-US" sz="2200" dirty="0">
                <a:solidFill>
                  <a:srgbClr val="0000FF"/>
                </a:solidFill>
                <a:latin typeface="Arial"/>
                <a:cs typeface="Arial"/>
              </a:rPr>
              <a:t>Statistical significance of the difference between the distributions of minimum </a:t>
            </a:r>
            <a:r>
              <a:rPr lang="en-US" sz="2200" dirty="0" smtClean="0">
                <a:solidFill>
                  <a:srgbClr val="0000FF"/>
                </a:solidFill>
                <a:latin typeface="Arial"/>
                <a:cs typeface="Arial"/>
              </a:rPr>
              <a:t>SLP </a:t>
            </a:r>
            <a:r>
              <a:rPr lang="en-US" sz="2200" dirty="0">
                <a:solidFill>
                  <a:srgbClr val="0000FF"/>
                </a:solidFill>
                <a:latin typeface="Arial"/>
                <a:cs typeface="Arial"/>
              </a:rPr>
              <a:t>for the two periods will be </a:t>
            </a:r>
            <a:r>
              <a:rPr lang="en-US" sz="2200" dirty="0" smtClean="0">
                <a:solidFill>
                  <a:srgbClr val="0000FF"/>
                </a:solidFill>
                <a:latin typeface="Arial"/>
                <a:cs typeface="Arial"/>
              </a:rPr>
              <a:t>tested using bootstrap resampling</a:t>
            </a:r>
            <a:endParaRPr lang="en-US" sz="2200" dirty="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2b</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895785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startAt="2"/>
            </a:pPr>
            <a:r>
              <a:rPr lang="en-US" sz="2400" dirty="0">
                <a:latin typeface="Arial"/>
                <a:cs typeface="Arial"/>
              </a:rPr>
              <a:t>How do the characteristic of Arctic cyclones differ between periods of low and high Arctic forecast skill?</a:t>
            </a:r>
          </a:p>
          <a:p>
            <a:pPr marL="457200" lvl="0" indent="-457200">
              <a:lnSpc>
                <a:spcPct val="50000"/>
              </a:lnSpc>
              <a:buFont typeface="+mj-lt"/>
              <a:buAutoNum type="arabicParenR" startAt="2"/>
            </a:pPr>
            <a:endParaRPr lang="en-US" sz="2400" dirty="0">
              <a:latin typeface="Arial"/>
              <a:cs typeface="Arial"/>
            </a:endParaRPr>
          </a:p>
          <a:p>
            <a:pPr lvl="0"/>
            <a:r>
              <a:rPr lang="en-US" sz="2200" b="1" dirty="0" smtClean="0">
                <a:solidFill>
                  <a:srgbClr val="0E00FF"/>
                </a:solidFill>
                <a:latin typeface="Arial"/>
                <a:cs typeface="Arial"/>
              </a:rPr>
              <a:t>Hypothesis: </a:t>
            </a:r>
            <a:r>
              <a:rPr lang="en-US" sz="2200" dirty="0">
                <a:solidFill>
                  <a:srgbClr val="0E00FF"/>
                </a:solidFill>
                <a:latin typeface="Arial"/>
                <a:cs typeface="Arial"/>
              </a:rPr>
              <a:t>When compared to periods of high Arctic forecast skill, periods of low Arctic forecast skill are associated </a:t>
            </a:r>
            <a:r>
              <a:rPr lang="en-US" sz="2200" dirty="0" smtClean="0">
                <a:solidFill>
                  <a:srgbClr val="0E00FF"/>
                </a:solidFill>
                <a:latin typeface="Arial"/>
                <a:cs typeface="Arial"/>
              </a:rPr>
              <a:t>with:</a:t>
            </a:r>
          </a:p>
          <a:p>
            <a:pPr lvl="0">
              <a:lnSpc>
                <a:spcPct val="50000"/>
              </a:lnSpc>
            </a:pPr>
            <a:endParaRPr lang="en-US" sz="2200" dirty="0">
              <a:solidFill>
                <a:srgbClr val="0E00FF"/>
              </a:solidFill>
              <a:latin typeface="Arial"/>
              <a:cs typeface="Arial"/>
            </a:endParaRPr>
          </a:p>
          <a:p>
            <a:pPr marL="857250" lvl="1" indent="-457200">
              <a:buFont typeface="+mj-lt"/>
              <a:buAutoNum type="alphaLcParenR" startAt="3"/>
            </a:pPr>
            <a:r>
              <a:rPr lang="en-US" sz="2200" dirty="0">
                <a:solidFill>
                  <a:srgbClr val="0E00FF"/>
                </a:solidFill>
                <a:latin typeface="Arial"/>
                <a:cs typeface="Arial"/>
              </a:rPr>
              <a:t>A greater number and higher percentage of Arctic cyclones originating from outside of the Arctic</a:t>
            </a:r>
          </a:p>
          <a:p>
            <a:pPr marL="400050" lvl="1" indent="0">
              <a:buNone/>
            </a:pPr>
            <a:endParaRPr lang="en-US" sz="2200" dirty="0">
              <a:solidFill>
                <a:srgbClr val="0E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2c</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9232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Forecast skill </a:t>
            </a:r>
            <a:r>
              <a:rPr lang="en-US" sz="2400" dirty="0">
                <a:latin typeface="Arial"/>
                <a:cs typeface="Arial"/>
              </a:rPr>
              <a:t>over the Arctic may be worse than in the middle latitudes (e.g., </a:t>
            </a:r>
            <a:r>
              <a:rPr lang="en-US" sz="2400" dirty="0" err="1">
                <a:latin typeface="Arial"/>
                <a:cs typeface="Arial"/>
              </a:rPr>
              <a:t>Sandu</a:t>
            </a:r>
            <a:r>
              <a:rPr lang="en-US" sz="2400" dirty="0">
                <a:latin typeface="Arial"/>
                <a:cs typeface="Arial"/>
              </a:rPr>
              <a:t> and Bauer 2018) </a:t>
            </a:r>
            <a:endParaRPr lang="en-US" sz="2400" dirty="0" smtClean="0">
              <a:latin typeface="Arial"/>
              <a:cs typeface="Arial"/>
            </a:endParaRPr>
          </a:p>
          <a:p>
            <a:endParaRPr lang="en-US" sz="2400" dirty="0">
              <a:latin typeface="Arial"/>
              <a:cs typeface="Arial"/>
            </a:endParaRPr>
          </a:p>
          <a:p>
            <a:r>
              <a:rPr lang="en-US" sz="2400" dirty="0">
                <a:latin typeface="Arial"/>
                <a:cs typeface="Arial"/>
              </a:rPr>
              <a:t>Some polar lows (e.g., Kristjánsson et al. 2011) and Arctic Cyclones (e.g., Yamagami et al. 2018a) may be associated with </a:t>
            </a:r>
            <a:r>
              <a:rPr lang="en-US" sz="2400" dirty="0" smtClean="0">
                <a:latin typeface="Arial"/>
                <a:cs typeface="Arial"/>
              </a:rPr>
              <a:t>especially </a:t>
            </a:r>
            <a:r>
              <a:rPr lang="en-US" sz="2400" dirty="0">
                <a:latin typeface="Arial"/>
                <a:cs typeface="Arial"/>
              </a:rPr>
              <a:t>low forecast skill</a:t>
            </a:r>
          </a:p>
          <a:p>
            <a:endParaRPr lang="en-US" sz="2400" dirty="0">
              <a:latin typeface="Arial"/>
              <a:cs typeface="Arial"/>
            </a:endParaRPr>
          </a:p>
          <a:p>
            <a:r>
              <a:rPr lang="en-US" sz="2400" dirty="0">
                <a:latin typeface="Arial"/>
                <a:cs typeface="Arial"/>
              </a:rPr>
              <a:t>Predictability studies of polar lows and Arctic cyclones are lacking in the literature </a:t>
            </a:r>
          </a:p>
          <a:p>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Motivation</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42344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Arctic cyclones that originate outside of the Arctic may be associated with larger intrusions of warm, moist air and latent heating, which </a:t>
            </a:r>
            <a:r>
              <a:rPr lang="en-US" sz="2400" dirty="0" smtClean="0">
                <a:latin typeface="Arial"/>
                <a:cs typeface="Arial"/>
              </a:rPr>
              <a:t>may </a:t>
            </a:r>
            <a:r>
              <a:rPr lang="en-US" sz="2400" dirty="0">
                <a:latin typeface="Arial"/>
                <a:cs typeface="Arial"/>
              </a:rPr>
              <a:t>contribute to lower forecast skill in the Arctic </a:t>
            </a:r>
            <a:endParaRPr lang="en-US" sz="2400" dirty="0" smtClean="0">
              <a:latin typeface="Arial"/>
              <a:cs typeface="Arial"/>
            </a:endParaRPr>
          </a:p>
          <a:p>
            <a:endParaRPr lang="en-US" sz="2400" dirty="0">
              <a:latin typeface="Arial"/>
              <a:cs typeface="Arial"/>
            </a:endParaRPr>
          </a:p>
          <a:p>
            <a:r>
              <a:rPr lang="en-US" sz="2400" dirty="0">
                <a:latin typeface="Arial"/>
                <a:cs typeface="Arial"/>
              </a:rPr>
              <a:t>The number and percentage of Arctic cyclones originating outside of the Arctic will </a:t>
            </a:r>
            <a:r>
              <a:rPr lang="en-US" sz="2400" dirty="0" smtClean="0">
                <a:latin typeface="Arial"/>
                <a:cs typeface="Arial"/>
              </a:rPr>
              <a:t>be </a:t>
            </a:r>
            <a:r>
              <a:rPr lang="en-US" sz="2400" dirty="0">
                <a:latin typeface="Arial"/>
                <a:cs typeface="Arial"/>
              </a:rPr>
              <a:t>compared between the two periods </a:t>
            </a:r>
          </a:p>
          <a:p>
            <a:pPr marL="0" indent="0">
              <a:lnSpc>
                <a:spcPct val="50000"/>
              </a:lnSpc>
              <a:buNone/>
            </a:pPr>
            <a:endParaRPr lang="en-US" sz="2400" dirty="0" smtClean="0">
              <a:latin typeface="Arial"/>
              <a:cs typeface="Arial"/>
            </a:endParaRPr>
          </a:p>
          <a:p>
            <a:pPr lvl="1"/>
            <a:r>
              <a:rPr lang="en-US" sz="2200" dirty="0" smtClean="0">
                <a:solidFill>
                  <a:srgbClr val="0E00FF"/>
                </a:solidFill>
                <a:latin typeface="Arial"/>
                <a:cs typeface="Arial"/>
              </a:rPr>
              <a:t>Arctic </a:t>
            </a:r>
            <a:r>
              <a:rPr lang="en-US" sz="2200" dirty="0">
                <a:solidFill>
                  <a:srgbClr val="0E00FF"/>
                </a:solidFill>
                <a:latin typeface="Arial"/>
                <a:cs typeface="Arial"/>
              </a:rPr>
              <a:t>cyclones </a:t>
            </a:r>
            <a:r>
              <a:rPr lang="en-US" sz="2200" dirty="0" smtClean="0">
                <a:solidFill>
                  <a:srgbClr val="0E00FF"/>
                </a:solidFill>
                <a:latin typeface="Arial"/>
                <a:cs typeface="Arial"/>
              </a:rPr>
              <a:t>originating outside of the </a:t>
            </a:r>
            <a:r>
              <a:rPr lang="en-US" sz="2200" dirty="0">
                <a:solidFill>
                  <a:srgbClr val="0E00FF"/>
                </a:solidFill>
                <a:latin typeface="Arial"/>
                <a:cs typeface="Arial"/>
              </a:rPr>
              <a:t>Arctic </a:t>
            </a:r>
            <a:r>
              <a:rPr lang="en-US" sz="2200" dirty="0" smtClean="0">
                <a:solidFill>
                  <a:srgbClr val="0E00FF"/>
                </a:solidFill>
                <a:latin typeface="Arial"/>
                <a:cs typeface="Arial"/>
              </a:rPr>
              <a:t>are considered </a:t>
            </a:r>
            <a:r>
              <a:rPr lang="en-US" sz="2200" dirty="0">
                <a:solidFill>
                  <a:srgbClr val="0E00FF"/>
                </a:solidFill>
                <a:latin typeface="Arial"/>
                <a:cs typeface="Arial"/>
              </a:rPr>
              <a:t>those with a genesis latitude of ≤70°</a:t>
            </a:r>
            <a:r>
              <a:rPr lang="en-US" sz="2200" dirty="0" smtClean="0">
                <a:solidFill>
                  <a:srgbClr val="0E00FF"/>
                </a:solidFill>
                <a:latin typeface="Arial"/>
                <a:cs typeface="Arial"/>
              </a:rPr>
              <a:t>N</a:t>
            </a:r>
            <a:endParaRPr lang="en-US" sz="2200" dirty="0">
              <a:solidFill>
                <a:srgbClr val="0E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2c</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78499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The distributions </a:t>
            </a:r>
            <a:r>
              <a:rPr lang="en-US" sz="2400" dirty="0">
                <a:latin typeface="Arial"/>
                <a:cs typeface="Arial"/>
              </a:rPr>
              <a:t>of the genesis latitudes of Arctic cyclones for the two periods will be </a:t>
            </a:r>
            <a:r>
              <a:rPr lang="en-US" sz="2400" dirty="0" smtClean="0">
                <a:latin typeface="Arial"/>
                <a:cs typeface="Arial"/>
              </a:rPr>
              <a:t>compared</a:t>
            </a:r>
          </a:p>
          <a:p>
            <a:pPr marL="0" indent="0">
              <a:lnSpc>
                <a:spcPct val="50000"/>
              </a:lnSpc>
              <a:buNone/>
            </a:pPr>
            <a:endParaRPr lang="en-US" sz="2400" dirty="0">
              <a:latin typeface="Arial"/>
              <a:cs typeface="Arial"/>
            </a:endParaRPr>
          </a:p>
          <a:p>
            <a:pPr lvl="1"/>
            <a:r>
              <a:rPr lang="en-US" sz="2200" dirty="0">
                <a:solidFill>
                  <a:srgbClr val="0000FF"/>
                </a:solidFill>
                <a:latin typeface="Arial"/>
                <a:cs typeface="Arial"/>
              </a:rPr>
              <a:t>D</a:t>
            </a:r>
            <a:r>
              <a:rPr lang="en-US" sz="2200" dirty="0" smtClean="0">
                <a:solidFill>
                  <a:srgbClr val="0000FF"/>
                </a:solidFill>
                <a:latin typeface="Arial"/>
                <a:cs typeface="Arial"/>
              </a:rPr>
              <a:t>ifferences </a:t>
            </a:r>
            <a:r>
              <a:rPr lang="en-US" sz="2200" dirty="0">
                <a:solidFill>
                  <a:srgbClr val="0000FF"/>
                </a:solidFill>
                <a:latin typeface="Arial"/>
                <a:cs typeface="Arial"/>
              </a:rPr>
              <a:t>between these distributions will be tested for statistical </a:t>
            </a:r>
            <a:r>
              <a:rPr lang="en-US" sz="2200" dirty="0" smtClean="0">
                <a:solidFill>
                  <a:srgbClr val="0000FF"/>
                </a:solidFill>
                <a:latin typeface="Arial"/>
                <a:cs typeface="Arial"/>
              </a:rPr>
              <a:t>significance</a:t>
            </a:r>
          </a:p>
          <a:p>
            <a:pPr marL="0" indent="0">
              <a:buNone/>
            </a:pPr>
            <a:endParaRPr lang="en-US" sz="2400" dirty="0" smtClean="0">
              <a:latin typeface="Arial"/>
              <a:cs typeface="Arial"/>
            </a:endParaRPr>
          </a:p>
          <a:p>
            <a:pPr marL="0" indent="0">
              <a:buNone/>
            </a:pPr>
            <a:endParaRPr lang="en-US" sz="2400" dirty="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2c</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6147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startAt="2"/>
            </a:pPr>
            <a:r>
              <a:rPr lang="en-US" sz="2400" dirty="0">
                <a:latin typeface="Arial"/>
                <a:cs typeface="Arial"/>
              </a:rPr>
              <a:t>How do the characteristic of Arctic cyclones differ between periods of low and high Arctic forecast skill?</a:t>
            </a:r>
          </a:p>
          <a:p>
            <a:pPr marL="457200" lvl="0" indent="-457200">
              <a:lnSpc>
                <a:spcPct val="50000"/>
              </a:lnSpc>
              <a:buFont typeface="+mj-lt"/>
              <a:buAutoNum type="arabicParenR" startAt="2"/>
            </a:pPr>
            <a:endParaRPr lang="en-US" sz="2400" dirty="0">
              <a:latin typeface="Arial"/>
              <a:cs typeface="Arial"/>
            </a:endParaRPr>
          </a:p>
          <a:p>
            <a:pPr lvl="0"/>
            <a:r>
              <a:rPr lang="en-US" sz="2200" b="1" dirty="0" smtClean="0">
                <a:solidFill>
                  <a:srgbClr val="0E00FF"/>
                </a:solidFill>
                <a:latin typeface="Arial"/>
                <a:cs typeface="Arial"/>
              </a:rPr>
              <a:t>Hypothesis: </a:t>
            </a:r>
            <a:r>
              <a:rPr lang="en-US" sz="2200" dirty="0">
                <a:solidFill>
                  <a:srgbClr val="0E00FF"/>
                </a:solidFill>
                <a:latin typeface="Arial"/>
                <a:cs typeface="Arial"/>
              </a:rPr>
              <a:t>When compared to periods of high Arctic forecast skill, periods of low Arctic forecast skill are associated </a:t>
            </a:r>
            <a:r>
              <a:rPr lang="en-US" sz="2200" dirty="0" smtClean="0">
                <a:solidFill>
                  <a:srgbClr val="0E00FF"/>
                </a:solidFill>
                <a:latin typeface="Arial"/>
                <a:cs typeface="Arial"/>
              </a:rPr>
              <a:t>with:</a:t>
            </a:r>
          </a:p>
          <a:p>
            <a:pPr lvl="0">
              <a:lnSpc>
                <a:spcPct val="50000"/>
              </a:lnSpc>
            </a:pPr>
            <a:endParaRPr lang="en-US" sz="2200" dirty="0">
              <a:solidFill>
                <a:srgbClr val="0E00FF"/>
              </a:solidFill>
              <a:latin typeface="Arial"/>
              <a:cs typeface="Arial"/>
            </a:endParaRPr>
          </a:p>
          <a:p>
            <a:pPr marL="857250" lvl="1" indent="-457200">
              <a:buFont typeface="+mj-lt"/>
              <a:buAutoNum type="alphaLcParenR" startAt="4"/>
            </a:pPr>
            <a:r>
              <a:rPr lang="en-US" sz="2200" dirty="0">
                <a:solidFill>
                  <a:srgbClr val="0E00FF"/>
                </a:solidFill>
                <a:latin typeface="Arial"/>
                <a:cs typeface="Arial"/>
              </a:rPr>
              <a:t>A greater number of Arctic cyclones occurring when the large-scale flow is more amplified and when there are more instances of atmospheric blocking</a:t>
            </a:r>
          </a:p>
          <a:p>
            <a:pPr marL="400050" lvl="1" indent="0">
              <a:buNone/>
            </a:pPr>
            <a:endParaRPr lang="en-US" sz="2200" dirty="0">
              <a:solidFill>
                <a:srgbClr val="0E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2d</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146732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More highly amplified flow and blocking may facilitate more cyclones originating from outside of the Arctic </a:t>
            </a:r>
            <a:r>
              <a:rPr lang="en-US" sz="2400" dirty="0" smtClean="0">
                <a:latin typeface="Arial"/>
                <a:cs typeface="Arial"/>
              </a:rPr>
              <a:t>impacting the </a:t>
            </a:r>
            <a:r>
              <a:rPr lang="en-US" sz="2400" dirty="0">
                <a:latin typeface="Arial"/>
                <a:cs typeface="Arial"/>
              </a:rPr>
              <a:t>Arctic, and may enhance the transport of warm, moist </a:t>
            </a:r>
            <a:r>
              <a:rPr lang="en-US" sz="2400" dirty="0" smtClean="0">
                <a:latin typeface="Arial"/>
                <a:cs typeface="Arial"/>
              </a:rPr>
              <a:t>air into </a:t>
            </a:r>
            <a:r>
              <a:rPr lang="en-US" sz="2400" dirty="0">
                <a:latin typeface="Arial"/>
                <a:cs typeface="Arial"/>
              </a:rPr>
              <a:t>the Arctic (e.g., Binder et al. 2017) </a:t>
            </a:r>
            <a:endParaRPr lang="en-US" sz="2400" dirty="0" smtClean="0">
              <a:latin typeface="Arial"/>
              <a:cs typeface="Arial"/>
            </a:endParaRPr>
          </a:p>
          <a:p>
            <a:endParaRPr lang="en-US" sz="2400" dirty="0">
              <a:solidFill>
                <a:srgbClr val="0E00FF"/>
              </a:solidFill>
              <a:latin typeface="Arial"/>
              <a:cs typeface="Arial"/>
            </a:endParaRPr>
          </a:p>
          <a:p>
            <a:r>
              <a:rPr lang="en-US" sz="2400" dirty="0" smtClean="0">
                <a:latin typeface="Arial"/>
                <a:cs typeface="Arial"/>
              </a:rPr>
              <a:t>Calculate an </a:t>
            </a:r>
            <a:r>
              <a:rPr lang="en-US" sz="2400" dirty="0">
                <a:latin typeface="Arial"/>
                <a:cs typeface="Arial"/>
              </a:rPr>
              <a:t>area</a:t>
            </a:r>
            <a:r>
              <a:rPr lang="en-US" sz="2400" dirty="0" smtClean="0">
                <a:latin typeface="Arial"/>
                <a:cs typeface="Arial"/>
              </a:rPr>
              <a:t>-averaged standardized anomaly of </a:t>
            </a:r>
            <a:r>
              <a:rPr lang="en-US" sz="2400" dirty="0">
                <a:latin typeface="Arial"/>
                <a:cs typeface="Arial"/>
              </a:rPr>
              <a:t>the absolute </a:t>
            </a:r>
            <a:r>
              <a:rPr lang="en-US" sz="2400" dirty="0" smtClean="0">
                <a:latin typeface="Arial"/>
                <a:cs typeface="Arial"/>
              </a:rPr>
              <a:t>value of </a:t>
            </a:r>
            <a:r>
              <a:rPr lang="en-US" sz="2400" dirty="0">
                <a:latin typeface="Arial"/>
                <a:cs typeface="Arial"/>
              </a:rPr>
              <a:t>500-hPa meridional </a:t>
            </a:r>
            <a:r>
              <a:rPr lang="en-US" sz="2400" dirty="0" smtClean="0">
                <a:latin typeface="Arial"/>
                <a:cs typeface="Arial"/>
              </a:rPr>
              <a:t>wind (area-averaged </a:t>
            </a:r>
            <a:r>
              <a:rPr lang="en-US" sz="2400" b="1" dirty="0" smtClean="0">
                <a:solidFill>
                  <a:srgbClr val="FF0000"/>
                </a:solidFill>
                <a:latin typeface="Arial"/>
                <a:cs typeface="Arial"/>
              </a:rPr>
              <a:t>σ</a:t>
            </a:r>
            <a:r>
              <a:rPr lang="en-US" sz="2400" b="1" baseline="-25000" dirty="0" smtClean="0">
                <a:solidFill>
                  <a:srgbClr val="FF0000"/>
                </a:solidFill>
                <a:latin typeface="Arial"/>
                <a:cs typeface="Arial"/>
              </a:rPr>
              <a:t>V500</a:t>
            </a:r>
            <a:r>
              <a:rPr lang="en-US" sz="2400" dirty="0" smtClean="0">
                <a:latin typeface="Arial"/>
                <a:cs typeface="Arial"/>
              </a:rPr>
              <a:t>) using </a:t>
            </a:r>
            <a:r>
              <a:rPr lang="en-US" sz="2400" dirty="0">
                <a:latin typeface="Arial"/>
                <a:cs typeface="Arial"/>
              </a:rPr>
              <a:t>the ERA-Interim </a:t>
            </a:r>
            <a:r>
              <a:rPr lang="en-US" sz="2400" dirty="0" smtClean="0">
                <a:latin typeface="Arial"/>
                <a:cs typeface="Arial"/>
              </a:rPr>
              <a:t>over 60</a:t>
            </a:r>
            <a:r>
              <a:rPr lang="en-US" sz="2400" dirty="0">
                <a:latin typeface="Arial"/>
                <a:cs typeface="Arial"/>
              </a:rPr>
              <a:t>–90°N </a:t>
            </a:r>
            <a:endParaRPr lang="en-US" sz="2400" dirty="0" smtClean="0">
              <a:latin typeface="Arial"/>
              <a:cs typeface="Arial"/>
            </a:endParaRPr>
          </a:p>
          <a:p>
            <a:endParaRPr lang="en-US" sz="2400" dirty="0">
              <a:latin typeface="Arial"/>
              <a:cs typeface="Arial"/>
            </a:endParaRPr>
          </a:p>
          <a:p>
            <a:pPr lvl="1"/>
            <a:r>
              <a:rPr lang="en-US" sz="2200" dirty="0" smtClean="0">
                <a:solidFill>
                  <a:srgbClr val="0000FF"/>
                </a:solidFill>
                <a:latin typeface="Arial"/>
                <a:cs typeface="Arial"/>
              </a:rPr>
              <a:t>Calculate </a:t>
            </a:r>
            <a:r>
              <a:rPr lang="en-US" sz="2200" dirty="0">
                <a:solidFill>
                  <a:srgbClr val="0000FF"/>
                </a:solidFill>
                <a:latin typeface="Arial"/>
                <a:cs typeface="Arial"/>
              </a:rPr>
              <a:t>area-averaged </a:t>
            </a:r>
            <a:r>
              <a:rPr lang="en-US" sz="2200" b="1" dirty="0">
                <a:solidFill>
                  <a:srgbClr val="FF0000"/>
                </a:solidFill>
                <a:latin typeface="Arial"/>
                <a:cs typeface="Arial"/>
              </a:rPr>
              <a:t>σ</a:t>
            </a:r>
            <a:r>
              <a:rPr lang="en-US" sz="2200" b="1" baseline="-25000" dirty="0">
                <a:solidFill>
                  <a:srgbClr val="FF0000"/>
                </a:solidFill>
                <a:latin typeface="Arial"/>
                <a:cs typeface="Arial"/>
              </a:rPr>
              <a:t>V500</a:t>
            </a:r>
            <a:r>
              <a:rPr lang="en-US" sz="2200" dirty="0">
                <a:solidFill>
                  <a:srgbClr val="0000FF"/>
                </a:solidFill>
                <a:latin typeface="Arial"/>
                <a:cs typeface="Arial"/>
              </a:rPr>
              <a:t> </a:t>
            </a:r>
            <a:r>
              <a:rPr lang="en-US" sz="2200" dirty="0" smtClean="0">
                <a:solidFill>
                  <a:srgbClr val="0000FF"/>
                </a:solidFill>
                <a:latin typeface="Arial"/>
                <a:cs typeface="Arial"/>
              </a:rPr>
              <a:t>throughout </a:t>
            </a:r>
            <a:r>
              <a:rPr lang="en-US" sz="2200" dirty="0">
                <a:solidFill>
                  <a:srgbClr val="0000FF"/>
                </a:solidFill>
                <a:latin typeface="Arial"/>
                <a:cs typeface="Arial"/>
              </a:rPr>
              <a:t>the low and high Arctic forecast skill periods during which Arctic cyclones are </a:t>
            </a:r>
            <a:r>
              <a:rPr lang="en-US" sz="2200" dirty="0" smtClean="0">
                <a:solidFill>
                  <a:srgbClr val="0000FF"/>
                </a:solidFill>
                <a:latin typeface="Arial"/>
                <a:cs typeface="Arial"/>
              </a:rPr>
              <a:t>present </a:t>
            </a:r>
          </a:p>
          <a:p>
            <a:pPr lvl="1"/>
            <a:endParaRPr lang="en-US" sz="2200" dirty="0">
              <a:solidFill>
                <a:srgbClr val="0000FF"/>
              </a:solidFill>
              <a:latin typeface="Arial"/>
              <a:cs typeface="Arial"/>
            </a:endParaRPr>
          </a:p>
          <a:p>
            <a:pPr marL="0" indent="0">
              <a:buNone/>
            </a:pPr>
            <a:endParaRPr lang="en-US" sz="2400" dirty="0" smtClean="0">
              <a:latin typeface="Arial"/>
              <a:cs typeface="Arial"/>
            </a:endParaRPr>
          </a:p>
          <a:p>
            <a:pPr marL="0" indent="0">
              <a:buNone/>
            </a:pPr>
            <a:endParaRPr lang="en-US" sz="2400" dirty="0" smtClean="0">
              <a:solidFill>
                <a:srgbClr val="0E00FF"/>
              </a:solidFill>
              <a:latin typeface="Arial"/>
              <a:cs typeface="Arial"/>
            </a:endParaRPr>
          </a:p>
          <a:p>
            <a:endParaRPr lang="en-US" sz="2200" dirty="0">
              <a:solidFill>
                <a:srgbClr val="0E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2d</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88383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2d</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domain_60-90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949" y="834618"/>
            <a:ext cx="6174844" cy="5742432"/>
          </a:xfrm>
          <a:prstGeom prst="rect">
            <a:avLst/>
          </a:prstGeom>
        </p:spPr>
      </p:pic>
    </p:spTree>
    <p:extLst>
      <p:ext uri="{BB962C8B-B14F-4D97-AF65-F5344CB8AC3E}">
        <p14:creationId xmlns:p14="http://schemas.microsoft.com/office/powerpoint/2010/main" val="336873507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Obtained</a:t>
            </a:r>
            <a:r>
              <a:rPr lang="en-US" sz="2400" dirty="0" smtClean="0">
                <a:solidFill>
                  <a:srgbClr val="0E00FF"/>
                </a:solidFill>
                <a:latin typeface="Arial"/>
                <a:cs typeface="Arial"/>
              </a:rPr>
              <a:t> </a:t>
            </a:r>
            <a:r>
              <a:rPr lang="en-US" sz="2400" dirty="0">
                <a:latin typeface="Arial"/>
                <a:cs typeface="Arial"/>
              </a:rPr>
              <a:t>a</a:t>
            </a:r>
            <a:r>
              <a:rPr lang="en-US" sz="2400" dirty="0" smtClean="0">
                <a:latin typeface="Arial"/>
                <a:cs typeface="Arial"/>
              </a:rPr>
              <a:t> 1979</a:t>
            </a:r>
            <a:r>
              <a:rPr lang="en-US" sz="2400" dirty="0">
                <a:latin typeface="Arial"/>
                <a:cs typeface="Arial"/>
              </a:rPr>
              <a:t>–2016 </a:t>
            </a:r>
            <a:r>
              <a:rPr lang="en-US" sz="2400" dirty="0" smtClean="0">
                <a:latin typeface="Arial"/>
                <a:cs typeface="Arial"/>
              </a:rPr>
              <a:t>ERA-Interim climatology </a:t>
            </a:r>
            <a:r>
              <a:rPr lang="en-US" sz="2400" dirty="0">
                <a:latin typeface="Arial"/>
                <a:cs typeface="Arial"/>
              </a:rPr>
              <a:t>of atmospheric blocks </a:t>
            </a:r>
            <a:r>
              <a:rPr lang="en-US" sz="2400" dirty="0" smtClean="0">
                <a:latin typeface="Arial"/>
                <a:cs typeface="Arial"/>
              </a:rPr>
              <a:t>created </a:t>
            </a:r>
            <a:r>
              <a:rPr lang="en-US" sz="2400" dirty="0">
                <a:latin typeface="Arial"/>
                <a:cs typeface="Arial"/>
              </a:rPr>
              <a:t>by </a:t>
            </a:r>
            <a:r>
              <a:rPr lang="en-US" sz="2400" dirty="0" err="1">
                <a:latin typeface="Arial"/>
                <a:cs typeface="Arial"/>
              </a:rPr>
              <a:t>Sprenger</a:t>
            </a:r>
            <a:r>
              <a:rPr lang="en-US" sz="2400" dirty="0">
                <a:latin typeface="Arial"/>
                <a:cs typeface="Arial"/>
              </a:rPr>
              <a:t> et al. (</a:t>
            </a:r>
            <a:r>
              <a:rPr lang="en-US" sz="2400" dirty="0" smtClean="0">
                <a:latin typeface="Arial"/>
                <a:cs typeface="Arial"/>
              </a:rPr>
              <a:t>2017) </a:t>
            </a:r>
          </a:p>
          <a:p>
            <a:pPr>
              <a:lnSpc>
                <a:spcPct val="50000"/>
              </a:lnSpc>
            </a:pPr>
            <a:endParaRPr lang="en-US" sz="2400" dirty="0">
              <a:solidFill>
                <a:srgbClr val="0E00FF"/>
              </a:solidFill>
              <a:latin typeface="Arial"/>
              <a:cs typeface="Arial"/>
            </a:endParaRPr>
          </a:p>
          <a:p>
            <a:pPr lvl="1"/>
            <a:r>
              <a:rPr lang="en-US" sz="2200" dirty="0">
                <a:solidFill>
                  <a:srgbClr val="0000FF"/>
                </a:solidFill>
                <a:latin typeface="Arial"/>
                <a:cs typeface="Arial"/>
              </a:rPr>
              <a:t>B</a:t>
            </a:r>
            <a:r>
              <a:rPr lang="en-US" sz="2200" dirty="0" smtClean="0">
                <a:solidFill>
                  <a:srgbClr val="0000FF"/>
                </a:solidFill>
                <a:latin typeface="Arial"/>
                <a:cs typeface="Arial"/>
              </a:rPr>
              <a:t>locks </a:t>
            </a:r>
            <a:r>
              <a:rPr lang="en-US" sz="2200" dirty="0">
                <a:solidFill>
                  <a:srgbClr val="0000FF"/>
                </a:solidFill>
                <a:latin typeface="Arial"/>
                <a:cs typeface="Arial"/>
              </a:rPr>
              <a:t>were identified </a:t>
            </a:r>
            <a:r>
              <a:rPr lang="en-US" sz="2200" dirty="0" smtClean="0">
                <a:solidFill>
                  <a:srgbClr val="0000FF"/>
                </a:solidFill>
                <a:latin typeface="Arial"/>
                <a:cs typeface="Arial"/>
              </a:rPr>
              <a:t>following </a:t>
            </a:r>
            <a:r>
              <a:rPr lang="en-US" sz="2200" dirty="0">
                <a:solidFill>
                  <a:srgbClr val="0000FF"/>
                </a:solidFill>
                <a:latin typeface="Arial"/>
                <a:cs typeface="Arial"/>
              </a:rPr>
              <a:t>the methodology of </a:t>
            </a:r>
            <a:r>
              <a:rPr lang="en-US" sz="2200" dirty="0" err="1">
                <a:solidFill>
                  <a:srgbClr val="0000FF"/>
                </a:solidFill>
                <a:latin typeface="Arial"/>
                <a:cs typeface="Arial"/>
              </a:rPr>
              <a:t>Schwierz</a:t>
            </a:r>
            <a:r>
              <a:rPr lang="en-US" sz="2200" dirty="0">
                <a:solidFill>
                  <a:srgbClr val="0000FF"/>
                </a:solidFill>
                <a:latin typeface="Arial"/>
                <a:cs typeface="Arial"/>
              </a:rPr>
              <a:t> et al. (2004</a:t>
            </a:r>
            <a:r>
              <a:rPr lang="en-US" sz="2200" dirty="0" smtClean="0">
                <a:solidFill>
                  <a:srgbClr val="0000FF"/>
                </a:solidFill>
                <a:latin typeface="Arial"/>
                <a:cs typeface="Arial"/>
              </a:rPr>
              <a:t>)</a:t>
            </a:r>
          </a:p>
          <a:p>
            <a:pPr marL="457200" lvl="1" indent="0">
              <a:buNone/>
            </a:pPr>
            <a:endParaRPr lang="en-US" sz="2200" dirty="0">
              <a:solidFill>
                <a:srgbClr val="0E00FF"/>
              </a:solidFill>
              <a:latin typeface="Arial"/>
              <a:cs typeface="Arial"/>
            </a:endParaRPr>
          </a:p>
          <a:p>
            <a:r>
              <a:rPr lang="en-US" sz="2400" dirty="0">
                <a:latin typeface="Arial"/>
                <a:cs typeface="Arial"/>
              </a:rPr>
              <a:t>All blocks that intersects </a:t>
            </a:r>
            <a:r>
              <a:rPr lang="en-US" sz="2400" dirty="0" smtClean="0">
                <a:latin typeface="Arial"/>
                <a:cs typeface="Arial"/>
              </a:rPr>
              <a:t>60</a:t>
            </a:r>
            <a:r>
              <a:rPr lang="en-US" sz="2400" dirty="0">
                <a:latin typeface="Arial"/>
                <a:cs typeface="Arial"/>
              </a:rPr>
              <a:t>–90</a:t>
            </a:r>
            <a:r>
              <a:rPr lang="en-US" sz="2400" dirty="0" smtClean="0">
                <a:latin typeface="Arial"/>
                <a:cs typeface="Arial"/>
              </a:rPr>
              <a:t>°N domain will </a:t>
            </a:r>
            <a:r>
              <a:rPr lang="en-US" sz="2400" dirty="0">
                <a:latin typeface="Arial"/>
                <a:cs typeface="Arial"/>
              </a:rPr>
              <a:t>be tallied for both low and high Arctic forecast skill periods in which Arctic cyclones are </a:t>
            </a:r>
            <a:r>
              <a:rPr lang="en-US" sz="2400" dirty="0" smtClean="0">
                <a:latin typeface="Arial"/>
                <a:cs typeface="Arial"/>
              </a:rPr>
              <a:t>present</a:t>
            </a:r>
            <a:endParaRPr lang="en-US" sz="2400" dirty="0">
              <a:solidFill>
                <a:srgbClr val="0E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2d</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85093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2d</a:t>
            </a:r>
            <a:endParaRPr lang="en-US" sz="2800" b="1" dirty="0">
              <a:solidFill>
                <a:srgbClr val="FF0000"/>
              </a:solidFill>
              <a:latin typeface="Arial" panose="020B0604020202020204" pitchFamily="34" charset="0"/>
              <a:cs typeface="Arial" panose="020B0604020202020204" pitchFamily="34" charset="0"/>
            </a:endParaRPr>
          </a:p>
        </p:txBody>
      </p:sp>
      <p:pic>
        <p:nvPicPr>
          <p:cNvPr id="4" name="Picture 3" descr="sample_blocks_0.png"/>
          <p:cNvPicPr>
            <a:picLocks noChangeAspect="1"/>
          </p:cNvPicPr>
          <p:nvPr/>
        </p:nvPicPr>
        <p:blipFill rotWithShape="1">
          <a:blip r:embed="rId3">
            <a:extLst>
              <a:ext uri="{28A0092B-C50C-407E-A947-70E740481C1C}">
                <a14:useLocalDpi xmlns:a14="http://schemas.microsoft.com/office/drawing/2010/main" val="0"/>
              </a:ext>
            </a:extLst>
          </a:blip>
          <a:srcRect b="5762"/>
          <a:stretch/>
        </p:blipFill>
        <p:spPr>
          <a:xfrm>
            <a:off x="4698101" y="1358533"/>
            <a:ext cx="4396595" cy="4120444"/>
          </a:xfrm>
          <a:prstGeom prst="rect">
            <a:avLst/>
          </a:prstGeom>
        </p:spPr>
      </p:pic>
      <p:pic>
        <p:nvPicPr>
          <p:cNvPr id="9" name="Picture 8" descr="Screen Shot 2018-09-08 at 3.07.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94" y="1769218"/>
            <a:ext cx="4436205" cy="3090333"/>
          </a:xfrm>
          <a:prstGeom prst="rect">
            <a:avLst/>
          </a:prstGeom>
          <a:ln w="3175">
            <a:solidFill>
              <a:schemeClr val="tx1"/>
            </a:solidFill>
          </a:ln>
        </p:spPr>
      </p:pic>
      <p:sp>
        <p:nvSpPr>
          <p:cNvPr id="10" name="TextBox 9"/>
          <p:cNvSpPr txBox="1"/>
          <p:nvPr/>
        </p:nvSpPr>
        <p:spPr>
          <a:xfrm>
            <a:off x="4593251" y="997070"/>
            <a:ext cx="4501445" cy="246221"/>
          </a:xfrm>
          <a:prstGeom prst="rect">
            <a:avLst/>
          </a:prstGeom>
          <a:noFill/>
          <a:ln w="3175">
            <a:noFill/>
          </a:ln>
        </p:spPr>
        <p:txBody>
          <a:bodyPr wrap="square" lIns="0" tIns="0" rIns="0" bIns="0" rtlCol="0" anchor="ctr">
            <a:spAutoFit/>
          </a:bodyPr>
          <a:lstStyle/>
          <a:p>
            <a:pPr algn="ctr"/>
            <a:r>
              <a:rPr lang="en-US" sz="1600" b="1" dirty="0" smtClean="0">
                <a:latin typeface="Arial"/>
                <a:cs typeface="Arial"/>
              </a:rPr>
              <a:t>0000 UTC 1 January 2016</a:t>
            </a:r>
            <a:endParaRPr lang="en-US" sz="1600" b="1" dirty="0">
              <a:latin typeface="Arial"/>
              <a:cs typeface="Arial"/>
            </a:endParaRPr>
          </a:p>
        </p:txBody>
      </p:sp>
      <p:sp>
        <p:nvSpPr>
          <p:cNvPr id="6" name="Rectangle 5"/>
          <p:cNvSpPr/>
          <p:nvPr/>
        </p:nvSpPr>
        <p:spPr>
          <a:xfrm>
            <a:off x="5313081" y="5686740"/>
            <a:ext cx="338666" cy="197555"/>
          </a:xfrm>
          <a:prstGeom prst="rect">
            <a:avLst/>
          </a:prstGeom>
          <a:solidFill>
            <a:srgbClr val="FD8920"/>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5664132" y="5547437"/>
            <a:ext cx="3430563" cy="453649"/>
          </a:xfrm>
          <a:prstGeom prst="rect">
            <a:avLst/>
          </a:prstGeom>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latin typeface="Arial"/>
                <a:cs typeface="Arial"/>
              </a:rPr>
              <a:t>Blocks from </a:t>
            </a:r>
            <a:r>
              <a:rPr lang="en-US" sz="1600" dirty="0" err="1" smtClean="0">
                <a:latin typeface="Arial"/>
                <a:cs typeface="Arial"/>
              </a:rPr>
              <a:t>Sprenger</a:t>
            </a:r>
            <a:r>
              <a:rPr lang="en-US" sz="1600" dirty="0" smtClean="0">
                <a:latin typeface="Arial"/>
                <a:cs typeface="Arial"/>
              </a:rPr>
              <a:t> et al. (2017)</a:t>
            </a:r>
            <a:endParaRPr lang="en-US" sz="1600" dirty="0">
              <a:latin typeface="Arial"/>
              <a:cs typeface="Arial"/>
            </a:endParaRPr>
          </a:p>
        </p:txBody>
      </p:sp>
      <p:sp>
        <p:nvSpPr>
          <p:cNvPr id="2" name="Oval 1"/>
          <p:cNvSpPr/>
          <p:nvPr/>
        </p:nvSpPr>
        <p:spPr>
          <a:xfrm>
            <a:off x="6745112" y="3048000"/>
            <a:ext cx="1241777" cy="1566333"/>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46980" y="2730101"/>
            <a:ext cx="740332" cy="1015663"/>
          </a:xfrm>
          <a:prstGeom prst="rect">
            <a:avLst/>
          </a:prstGeom>
          <a:noFill/>
        </p:spPr>
        <p:txBody>
          <a:bodyPr wrap="none" lIns="91440" tIns="45720" rIns="91440" bIns="45720">
            <a:spAutoFit/>
          </a:bodyPr>
          <a:lstStyle/>
          <a:p>
            <a:pPr algn="ctr"/>
            <a:r>
              <a:rPr lang="en-US" sz="6000" b="1" dirty="0">
                <a:ln w="28575">
                  <a:solidFill>
                    <a:schemeClr val="tx1"/>
                  </a:solidFill>
                  <a:prstDash val="solid"/>
                </a:ln>
                <a:solidFill>
                  <a:srgbClr val="0000FF"/>
                </a:solidFill>
                <a:latin typeface="Arial" panose="020B0604020202020204" pitchFamily="34" charset="0"/>
                <a:cs typeface="Arial" panose="020B0604020202020204" pitchFamily="34" charset="0"/>
              </a:rPr>
              <a:t>H</a:t>
            </a:r>
            <a:endParaRPr lang="en-US" sz="3200" b="1" cap="none" spc="0" dirty="0">
              <a:ln w="28575">
                <a:solidFill>
                  <a:schemeClr val="tx1"/>
                </a:solidFill>
                <a:prstDash val="solid"/>
              </a:ln>
              <a:solidFill>
                <a:srgbClr val="0000FF"/>
              </a:solidFill>
              <a:latin typeface="Arial" panose="020B0604020202020204" pitchFamily="34" charset="0"/>
              <a:cs typeface="Arial" panose="020B0604020202020204" pitchFamily="34" charset="0"/>
            </a:endParaRPr>
          </a:p>
        </p:txBody>
      </p:sp>
      <p:sp>
        <p:nvSpPr>
          <p:cNvPr id="13" name="Oval 12"/>
          <p:cNvSpPr/>
          <p:nvPr/>
        </p:nvSpPr>
        <p:spPr>
          <a:xfrm>
            <a:off x="2824935" y="2596444"/>
            <a:ext cx="1241777" cy="1417767"/>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48946" y="4883499"/>
            <a:ext cx="4467553" cy="329974"/>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500" dirty="0" smtClean="0">
                <a:latin typeface="Arial"/>
                <a:cs typeface="Arial"/>
              </a:rPr>
              <a:t>Figure 4 adapted from Binder et al. (2017).</a:t>
            </a:r>
            <a:endParaRPr lang="en-US" sz="1500" dirty="0">
              <a:latin typeface="Arial"/>
              <a:cs typeface="Arial"/>
            </a:endParaRPr>
          </a:p>
        </p:txBody>
      </p:sp>
    </p:spTree>
    <p:extLst>
      <p:ext uri="{BB962C8B-B14F-4D97-AF65-F5344CB8AC3E}">
        <p14:creationId xmlns:p14="http://schemas.microsoft.com/office/powerpoint/2010/main" val="352200301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startAt="2"/>
            </a:pPr>
            <a:r>
              <a:rPr lang="en-US" sz="2400" dirty="0">
                <a:latin typeface="Arial"/>
                <a:cs typeface="Arial"/>
              </a:rPr>
              <a:t>How do the characteristic of Arctic cyclones differ between periods of low and high Arctic forecast skill?</a:t>
            </a:r>
          </a:p>
          <a:p>
            <a:pPr marL="457200" lvl="0" indent="-457200">
              <a:lnSpc>
                <a:spcPct val="50000"/>
              </a:lnSpc>
              <a:buFont typeface="+mj-lt"/>
              <a:buAutoNum type="arabicParenR" startAt="2"/>
            </a:pPr>
            <a:endParaRPr lang="en-US" sz="2400" dirty="0">
              <a:latin typeface="Arial"/>
              <a:cs typeface="Arial"/>
            </a:endParaRPr>
          </a:p>
          <a:p>
            <a:pPr lvl="0"/>
            <a:r>
              <a:rPr lang="en-US" sz="2200" b="1" dirty="0" smtClean="0">
                <a:solidFill>
                  <a:srgbClr val="0E00FF"/>
                </a:solidFill>
                <a:latin typeface="Arial"/>
                <a:cs typeface="Arial"/>
              </a:rPr>
              <a:t>Hypothesis: </a:t>
            </a:r>
            <a:r>
              <a:rPr lang="en-US" sz="2200" dirty="0">
                <a:solidFill>
                  <a:srgbClr val="0E00FF"/>
                </a:solidFill>
                <a:latin typeface="Arial"/>
                <a:cs typeface="Arial"/>
              </a:rPr>
              <a:t>When compared to periods of high Arctic forecast skill, periods of low Arctic forecast skill are associated </a:t>
            </a:r>
            <a:r>
              <a:rPr lang="en-US" sz="2200" dirty="0" smtClean="0">
                <a:solidFill>
                  <a:srgbClr val="0E00FF"/>
                </a:solidFill>
                <a:latin typeface="Arial"/>
                <a:cs typeface="Arial"/>
              </a:rPr>
              <a:t>with:</a:t>
            </a:r>
          </a:p>
          <a:p>
            <a:pPr lvl="0">
              <a:lnSpc>
                <a:spcPct val="50000"/>
              </a:lnSpc>
            </a:pPr>
            <a:endParaRPr lang="en-US" sz="2200" dirty="0">
              <a:solidFill>
                <a:srgbClr val="0E00FF"/>
              </a:solidFill>
              <a:latin typeface="Arial"/>
              <a:cs typeface="Arial"/>
            </a:endParaRPr>
          </a:p>
          <a:p>
            <a:pPr marL="857250" lvl="1" indent="-457200">
              <a:buFont typeface="+mj-lt"/>
              <a:buAutoNum type="alphaLcParenR" startAt="5"/>
            </a:pPr>
            <a:r>
              <a:rPr lang="en-US" sz="2200" dirty="0">
                <a:solidFill>
                  <a:srgbClr val="0E00FF"/>
                </a:solidFill>
                <a:latin typeface="Arial"/>
                <a:cs typeface="Arial"/>
              </a:rPr>
              <a:t>A similar percentage of Arctic cyclones linked to TPVs</a:t>
            </a:r>
          </a:p>
          <a:p>
            <a:pPr marL="400050" lvl="1" indent="0">
              <a:buNone/>
            </a:pPr>
            <a:endParaRPr lang="en-US" sz="2200" dirty="0">
              <a:solidFill>
                <a:srgbClr val="0E00FF"/>
              </a:solidFill>
              <a:latin typeface="Arial"/>
              <a:cs typeface="Arial"/>
            </a:endParaRPr>
          </a:p>
          <a:p>
            <a:pPr marL="400050" lvl="1" indent="0">
              <a:buNone/>
            </a:pPr>
            <a:endParaRPr lang="en-US" sz="2200" dirty="0" smtClean="0">
              <a:solidFill>
                <a:srgbClr val="0E00FF"/>
              </a:solidFill>
              <a:latin typeface="Arial"/>
              <a:cs typeface="Arial"/>
            </a:endParaRPr>
          </a:p>
          <a:p>
            <a:pPr marL="800100" lvl="1" indent="-342900">
              <a:buFont typeface="+mj-lt"/>
              <a:buAutoNum type="alphaLcParenR"/>
            </a:pPr>
            <a:endParaRPr lang="en-US" sz="1800" dirty="0">
              <a:latin typeface="Arial"/>
              <a:cs typeface="Arial"/>
            </a:endParaRP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154642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Strong </a:t>
            </a:r>
            <a:r>
              <a:rPr lang="en-US" sz="2400" dirty="0">
                <a:latin typeface="Arial"/>
                <a:cs typeface="Arial"/>
              </a:rPr>
              <a:t>Arctic </a:t>
            </a:r>
            <a:r>
              <a:rPr lang="en-US" sz="2400" dirty="0" smtClean="0">
                <a:latin typeface="Arial"/>
                <a:cs typeface="Arial"/>
              </a:rPr>
              <a:t>cyclones are </a:t>
            </a:r>
            <a:r>
              <a:rPr lang="en-US" sz="2400" dirty="0">
                <a:latin typeface="Arial"/>
                <a:cs typeface="Arial"/>
              </a:rPr>
              <a:t>frequently linked to TPVs (e.g., Simmonds and </a:t>
            </a:r>
            <a:r>
              <a:rPr lang="en-US" sz="2400" dirty="0" err="1">
                <a:latin typeface="Arial"/>
                <a:cs typeface="Arial"/>
              </a:rPr>
              <a:t>Rudeva</a:t>
            </a:r>
            <a:r>
              <a:rPr lang="en-US" sz="2400" dirty="0">
                <a:latin typeface="Arial"/>
                <a:cs typeface="Arial"/>
              </a:rPr>
              <a:t> 2014</a:t>
            </a:r>
            <a:r>
              <a:rPr lang="en-US" sz="2400" dirty="0" smtClean="0">
                <a:latin typeface="Arial"/>
                <a:cs typeface="Arial"/>
              </a:rPr>
              <a:t>)</a:t>
            </a:r>
            <a:endParaRPr lang="en-US" sz="2400" dirty="0">
              <a:latin typeface="Arial"/>
              <a:cs typeface="Arial"/>
            </a:endParaRPr>
          </a:p>
          <a:p>
            <a:pPr>
              <a:lnSpc>
                <a:spcPct val="110000"/>
              </a:lnSpc>
            </a:pPr>
            <a:endParaRPr lang="en-US" sz="2400" dirty="0" smtClean="0">
              <a:solidFill>
                <a:srgbClr val="0E00FF"/>
              </a:solidFill>
              <a:latin typeface="Arial"/>
              <a:cs typeface="Arial"/>
            </a:endParaRPr>
          </a:p>
          <a:p>
            <a:r>
              <a:rPr lang="en-US" sz="2400" dirty="0" smtClean="0">
                <a:latin typeface="Arial"/>
                <a:cs typeface="Arial"/>
              </a:rPr>
              <a:t>Anticipate </a:t>
            </a:r>
            <a:r>
              <a:rPr lang="en-US" sz="2400" dirty="0">
                <a:latin typeface="Arial"/>
                <a:cs typeface="Arial"/>
              </a:rPr>
              <a:t>m</a:t>
            </a:r>
            <a:r>
              <a:rPr lang="en-US" sz="2400" dirty="0" smtClean="0">
                <a:latin typeface="Arial"/>
                <a:cs typeface="Arial"/>
              </a:rPr>
              <a:t>ore strong Arctic cyclones during </a:t>
            </a:r>
            <a:r>
              <a:rPr lang="en-US" sz="2400" dirty="0">
                <a:latin typeface="Arial"/>
                <a:cs typeface="Arial"/>
              </a:rPr>
              <a:t>low </a:t>
            </a:r>
            <a:r>
              <a:rPr lang="en-US" sz="2400" dirty="0" smtClean="0">
                <a:latin typeface="Arial"/>
                <a:cs typeface="Arial"/>
              </a:rPr>
              <a:t>Arctic </a:t>
            </a:r>
            <a:r>
              <a:rPr lang="en-US" sz="2400" dirty="0">
                <a:latin typeface="Arial"/>
                <a:cs typeface="Arial"/>
              </a:rPr>
              <a:t>forecast skill </a:t>
            </a:r>
            <a:r>
              <a:rPr lang="en-US" sz="2400" dirty="0" smtClean="0">
                <a:latin typeface="Arial"/>
                <a:cs typeface="Arial"/>
              </a:rPr>
              <a:t>periods and fewer strong Arctic cyclones during high Arctic forecast skill periods</a:t>
            </a:r>
          </a:p>
          <a:p>
            <a:endParaRPr lang="en-US" sz="2400" dirty="0">
              <a:latin typeface="Arial"/>
              <a:cs typeface="Arial"/>
            </a:endParaRPr>
          </a:p>
          <a:p>
            <a:r>
              <a:rPr lang="en-US" sz="2400" dirty="0" smtClean="0">
                <a:latin typeface="Arial"/>
                <a:cs typeface="Arial"/>
              </a:rPr>
              <a:t>Based on cyclone strength, it may </a:t>
            </a:r>
            <a:r>
              <a:rPr lang="en-US" sz="2400" dirty="0">
                <a:latin typeface="Arial"/>
                <a:cs typeface="Arial"/>
              </a:rPr>
              <a:t>be anticipated that there is a higher percentage of Arctic cyclones linked to TPVs during low Arctic forecast skill </a:t>
            </a:r>
            <a:r>
              <a:rPr lang="en-US" sz="2400" dirty="0" smtClean="0">
                <a:latin typeface="Arial"/>
                <a:cs typeface="Arial"/>
              </a:rPr>
              <a:t>periods </a:t>
            </a:r>
          </a:p>
          <a:p>
            <a:pPr lvl="1"/>
            <a:endParaRPr lang="en-US" sz="2200" dirty="0">
              <a:latin typeface="Arial"/>
              <a:cs typeface="Arial"/>
            </a:endParaRPr>
          </a:p>
          <a:p>
            <a:pPr marL="457200" lvl="1" indent="0">
              <a:buNone/>
            </a:pPr>
            <a:endParaRPr lang="en-US" sz="2200" dirty="0" smtClean="0">
              <a:solidFill>
                <a:srgbClr val="0E00FF"/>
              </a:solidFill>
              <a:latin typeface="Arial"/>
              <a:cs typeface="Arial"/>
            </a:endParaRPr>
          </a:p>
          <a:p>
            <a:pPr lvl="2"/>
            <a:endParaRPr lang="en-US" sz="1800" dirty="0">
              <a:solidFill>
                <a:srgbClr val="0E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124346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Another factor to consider is that TPVs are less frequent outside of the Arctic</a:t>
            </a:r>
          </a:p>
          <a:p>
            <a:endParaRPr lang="en-US" sz="2400" dirty="0" smtClean="0">
              <a:latin typeface="Arial"/>
              <a:cs typeface="Arial"/>
            </a:endParaRPr>
          </a:p>
          <a:p>
            <a:pPr marL="400050"/>
            <a:r>
              <a:rPr lang="en-US" sz="2400" dirty="0" smtClean="0">
                <a:latin typeface="Arial"/>
                <a:cs typeface="Arial"/>
              </a:rPr>
              <a:t>Anticipate more Arctic </a:t>
            </a:r>
            <a:r>
              <a:rPr lang="en-US" sz="2400" dirty="0">
                <a:latin typeface="Arial"/>
                <a:cs typeface="Arial"/>
              </a:rPr>
              <a:t>cyclones originating outside of </a:t>
            </a:r>
            <a:r>
              <a:rPr lang="en-US" sz="2400" dirty="0" smtClean="0">
                <a:latin typeface="Arial"/>
                <a:cs typeface="Arial"/>
              </a:rPr>
              <a:t>the </a:t>
            </a:r>
            <a:r>
              <a:rPr lang="en-US" sz="2400" dirty="0">
                <a:latin typeface="Arial"/>
                <a:cs typeface="Arial"/>
              </a:rPr>
              <a:t>Arctic during low </a:t>
            </a:r>
            <a:r>
              <a:rPr lang="en-US" sz="2400" dirty="0" smtClean="0">
                <a:latin typeface="Arial"/>
                <a:cs typeface="Arial"/>
              </a:rPr>
              <a:t>Arctic </a:t>
            </a:r>
            <a:r>
              <a:rPr lang="en-US" sz="2400" dirty="0">
                <a:latin typeface="Arial"/>
                <a:cs typeface="Arial"/>
              </a:rPr>
              <a:t>forecast skill </a:t>
            </a:r>
            <a:r>
              <a:rPr lang="en-US" sz="2400" dirty="0" smtClean="0">
                <a:latin typeface="Arial"/>
                <a:cs typeface="Arial"/>
              </a:rPr>
              <a:t>periods and fewer Arctic cyclones originating outside of Arctic during high Arctic forecast skill periods</a:t>
            </a:r>
          </a:p>
          <a:p>
            <a:pPr marL="400050"/>
            <a:endParaRPr lang="en-US" sz="2400" dirty="0">
              <a:solidFill>
                <a:srgbClr val="0E00FF"/>
              </a:solidFill>
              <a:latin typeface="Arial"/>
              <a:cs typeface="Arial"/>
            </a:endParaRPr>
          </a:p>
          <a:p>
            <a:pPr marL="400050"/>
            <a:r>
              <a:rPr lang="en-US" sz="2400" dirty="0" smtClean="0">
                <a:latin typeface="Arial"/>
                <a:cs typeface="Arial"/>
              </a:rPr>
              <a:t>Based on cyclone location, it </a:t>
            </a:r>
            <a:r>
              <a:rPr lang="en-US" sz="2400" dirty="0">
                <a:latin typeface="Arial"/>
                <a:cs typeface="Arial"/>
              </a:rPr>
              <a:t>may be anticipated that there is a higher percentage of Arctic cyclones linked to TPVs during </a:t>
            </a:r>
            <a:r>
              <a:rPr lang="en-US" sz="2400" dirty="0" smtClean="0">
                <a:latin typeface="Arial"/>
                <a:cs typeface="Arial"/>
              </a:rPr>
              <a:t>high </a:t>
            </a:r>
            <a:r>
              <a:rPr lang="en-US" sz="2400" dirty="0">
                <a:latin typeface="Arial"/>
                <a:cs typeface="Arial"/>
              </a:rPr>
              <a:t>Arctic forecast skill </a:t>
            </a:r>
            <a:r>
              <a:rPr lang="en-US" sz="2400" dirty="0" smtClean="0">
                <a:latin typeface="Arial"/>
                <a:cs typeface="Arial"/>
              </a:rPr>
              <a:t>periods</a:t>
            </a:r>
            <a:endParaRPr lang="en-US" sz="2400" dirty="0">
              <a:latin typeface="Arial"/>
              <a:cs typeface="Arial"/>
            </a:endParaRPr>
          </a:p>
          <a:p>
            <a:pPr marL="400050"/>
            <a:endParaRPr lang="en-US" sz="1800" dirty="0">
              <a:solidFill>
                <a:srgbClr val="0E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5120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Improve understanding of polar lows and Arctic cyclones linked to TPVs</a:t>
            </a:r>
          </a:p>
          <a:p>
            <a:endParaRPr lang="en-US" sz="2400" dirty="0">
              <a:latin typeface="Arial"/>
              <a:cs typeface="Arial"/>
            </a:endParaRPr>
          </a:p>
          <a:p>
            <a:r>
              <a:rPr lang="en-US" sz="2400" dirty="0" smtClean="0">
                <a:latin typeface="Arial"/>
                <a:cs typeface="Arial"/>
              </a:rPr>
              <a:t>Improve understanding of factors limiting the forecast skill of polar lows and Arctic cyclones linked to TPVs</a:t>
            </a:r>
            <a:endParaRPr lang="en-US" sz="2400" dirty="0">
              <a:latin typeface="Arial"/>
              <a:cs typeface="Arial"/>
            </a:endParaRPr>
          </a:p>
          <a:p>
            <a:endParaRPr lang="en-US" sz="2600" dirty="0" smtClean="0">
              <a:latin typeface="Arial" panose="020B0604020202020204" pitchFamily="34" charset="0"/>
              <a:cs typeface="Arial" panose="020B0604020202020204" pitchFamily="34" charset="0"/>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Goals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348935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N</a:t>
            </a:r>
            <a:r>
              <a:rPr lang="en-US" sz="2400" dirty="0" smtClean="0">
                <a:latin typeface="Arial"/>
                <a:cs typeface="Arial"/>
              </a:rPr>
              <a:t>ot </a:t>
            </a:r>
            <a:r>
              <a:rPr lang="en-US" sz="2400" dirty="0">
                <a:latin typeface="Arial"/>
                <a:cs typeface="Arial"/>
              </a:rPr>
              <a:t>clear if there would be an appreciable difference in the percentage of Arctic cyclones linked to TPVs between the low and high Arctic forecast skill </a:t>
            </a:r>
            <a:r>
              <a:rPr lang="en-US" sz="2400" dirty="0" smtClean="0">
                <a:latin typeface="Arial"/>
                <a:cs typeface="Arial"/>
              </a:rPr>
              <a:t>periods</a:t>
            </a:r>
            <a:endParaRPr lang="en-US" sz="2400" dirty="0">
              <a:latin typeface="Arial"/>
              <a:cs typeface="Arial"/>
            </a:endParaRPr>
          </a:p>
          <a:p>
            <a:pPr marL="0" indent="0">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635137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Identify TPVs with ERA-Interim using TPV </a:t>
            </a:r>
            <a:r>
              <a:rPr lang="en-US" sz="2400" dirty="0">
                <a:latin typeface="Arial"/>
                <a:cs typeface="Arial"/>
              </a:rPr>
              <a:t>tracking algorithm </a:t>
            </a:r>
            <a:r>
              <a:rPr lang="en-US" sz="2400" dirty="0" smtClean="0">
                <a:latin typeface="Arial"/>
                <a:cs typeface="Arial"/>
              </a:rPr>
              <a:t>from </a:t>
            </a:r>
            <a:r>
              <a:rPr lang="en-US" sz="2400" dirty="0" err="1" smtClean="0">
                <a:latin typeface="Arial"/>
                <a:cs typeface="Arial"/>
              </a:rPr>
              <a:t>Szapiro</a:t>
            </a:r>
            <a:r>
              <a:rPr lang="en-US" sz="2400" dirty="0" smtClean="0">
                <a:latin typeface="Arial"/>
                <a:cs typeface="Arial"/>
              </a:rPr>
              <a:t> </a:t>
            </a:r>
            <a:r>
              <a:rPr lang="en-US" sz="2400" dirty="0">
                <a:latin typeface="Arial"/>
                <a:cs typeface="Arial"/>
              </a:rPr>
              <a:t>and </a:t>
            </a:r>
            <a:r>
              <a:rPr lang="en-US" sz="2400" dirty="0" err="1">
                <a:latin typeface="Arial"/>
                <a:cs typeface="Arial"/>
              </a:rPr>
              <a:t>Cavallo</a:t>
            </a:r>
            <a:r>
              <a:rPr lang="en-US" sz="2400" dirty="0">
                <a:latin typeface="Arial"/>
                <a:cs typeface="Arial"/>
              </a:rPr>
              <a:t> </a:t>
            </a:r>
            <a:r>
              <a:rPr lang="en-US" sz="2400" dirty="0" smtClean="0">
                <a:latin typeface="Arial"/>
                <a:cs typeface="Arial"/>
              </a:rPr>
              <a:t>(2018</a:t>
            </a:r>
            <a:r>
              <a:rPr lang="en-US" sz="2400" dirty="0">
                <a:latin typeface="Arial"/>
                <a:cs typeface="Arial"/>
              </a:rPr>
              <a:t>)</a:t>
            </a:r>
          </a:p>
          <a:p>
            <a:pPr marL="0" indent="0">
              <a:buNone/>
            </a:pPr>
            <a:endParaRPr lang="en-US" sz="2400" dirty="0"/>
          </a:p>
          <a:p>
            <a:r>
              <a:rPr lang="en-US" sz="2400" dirty="0" smtClean="0">
                <a:latin typeface="Arial"/>
                <a:cs typeface="Arial"/>
              </a:rPr>
              <a:t>Identify Arctic </a:t>
            </a:r>
            <a:r>
              <a:rPr lang="en-US" sz="2400" dirty="0">
                <a:latin typeface="Arial"/>
                <a:cs typeface="Arial"/>
              </a:rPr>
              <a:t>cyclones linked to </a:t>
            </a:r>
            <a:r>
              <a:rPr lang="en-US" sz="2400" dirty="0" smtClean="0">
                <a:latin typeface="Arial"/>
                <a:cs typeface="Arial"/>
              </a:rPr>
              <a:t>TPVs by requiring TPVs be </a:t>
            </a:r>
            <a:r>
              <a:rPr lang="en-US" sz="2400" dirty="0">
                <a:latin typeface="Arial"/>
                <a:cs typeface="Arial"/>
              </a:rPr>
              <a:t>located within 500 km of the center of </a:t>
            </a:r>
            <a:r>
              <a:rPr lang="en-US" sz="2400" dirty="0" smtClean="0">
                <a:latin typeface="Arial"/>
                <a:cs typeface="Arial"/>
              </a:rPr>
              <a:t>an Arctic </a:t>
            </a:r>
            <a:r>
              <a:rPr lang="en-US" sz="2400" dirty="0">
                <a:latin typeface="Arial"/>
                <a:cs typeface="Arial"/>
              </a:rPr>
              <a:t>cyclone for at least four consecutive 6-h time </a:t>
            </a:r>
            <a:r>
              <a:rPr lang="en-US" sz="2400" dirty="0" smtClean="0">
                <a:latin typeface="Arial"/>
                <a:cs typeface="Arial"/>
              </a:rPr>
              <a:t>steps</a:t>
            </a:r>
          </a:p>
          <a:p>
            <a:pPr>
              <a:lnSpc>
                <a:spcPct val="50000"/>
              </a:lnSpc>
            </a:pPr>
            <a:endParaRPr lang="en-US" sz="2400" dirty="0">
              <a:latin typeface="Arial"/>
              <a:cs typeface="Arial"/>
            </a:endParaRPr>
          </a:p>
          <a:p>
            <a:pPr lvl="1"/>
            <a:r>
              <a:rPr lang="en-US" sz="2200" dirty="0" smtClean="0">
                <a:solidFill>
                  <a:srgbClr val="0E00FF"/>
                </a:solidFill>
                <a:latin typeface="Arial"/>
                <a:cs typeface="Arial"/>
              </a:rPr>
              <a:t>Test sensitivity to spatial and temporal thresholds</a:t>
            </a:r>
          </a:p>
          <a:p>
            <a:pPr lvl="1"/>
            <a:endParaRPr lang="en-US" sz="2200" dirty="0">
              <a:solidFill>
                <a:srgbClr val="0E00FF"/>
              </a:solidFill>
              <a:latin typeface="Arial"/>
              <a:cs typeface="Arial"/>
            </a:endParaRPr>
          </a:p>
          <a:p>
            <a:r>
              <a:rPr lang="en-US" sz="2400" dirty="0" smtClean="0">
                <a:latin typeface="Arial"/>
                <a:cs typeface="Arial"/>
              </a:rPr>
              <a:t>Compare percentage of Arctic cyclones linked to TPVs between low and high Arctic forecast skill periods</a:t>
            </a:r>
            <a:endParaRPr lang="en-US" sz="2400" dirty="0">
              <a:solidFill>
                <a:srgbClr val="0E00FF"/>
              </a:solidFill>
              <a:latin typeface="Arial"/>
              <a:cs typeface="Arial"/>
            </a:endParaRPr>
          </a:p>
          <a:p>
            <a:pPr marL="0" indent="0">
              <a:buNone/>
            </a:pPr>
            <a:endParaRPr lang="en-US" sz="2400" dirty="0">
              <a:solidFill>
                <a:srgbClr val="0E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2e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89722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startAt="3"/>
            </a:pPr>
            <a:r>
              <a:rPr lang="en-US" sz="2400" dirty="0">
                <a:latin typeface="Arial"/>
                <a:cs typeface="Arial"/>
              </a:rPr>
              <a:t>Do Arctic cyclones linked to TPVs exhibit any difference in forecast skill compared to Arctic cyclones not linked to TPVs during periods of low Arctic forecast skill?</a:t>
            </a:r>
          </a:p>
          <a:p>
            <a:pPr marL="457200" lvl="0" indent="-457200">
              <a:lnSpc>
                <a:spcPct val="50000"/>
              </a:lnSpc>
              <a:buFont typeface="+mj-lt"/>
              <a:buAutoNum type="arabicParenR" startAt="3"/>
            </a:pPr>
            <a:endParaRPr lang="en-US" sz="2400" dirty="0">
              <a:latin typeface="Arial"/>
              <a:cs typeface="Arial"/>
            </a:endParaRPr>
          </a:p>
          <a:p>
            <a:r>
              <a:rPr lang="en-US" sz="2200" b="1" dirty="0" smtClean="0">
                <a:solidFill>
                  <a:srgbClr val="0000FF"/>
                </a:solidFill>
                <a:latin typeface="Arial"/>
                <a:cs typeface="Arial"/>
              </a:rPr>
              <a:t>Hypothesis: </a:t>
            </a:r>
            <a:r>
              <a:rPr lang="en-US" sz="2200" dirty="0">
                <a:solidFill>
                  <a:srgbClr val="0000FF"/>
                </a:solidFill>
                <a:latin typeface="Arial"/>
                <a:cs typeface="Arial"/>
              </a:rPr>
              <a:t>There is no significant difference in forecast skill between Arctic cyclones linked to TPVs and Arctic cyclones not linked to TPVs during periods of low Arctic forecast skill.</a:t>
            </a:r>
          </a:p>
          <a:p>
            <a:pPr lvl="1"/>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75064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Anticipate </a:t>
            </a:r>
            <a:r>
              <a:rPr lang="en-US" sz="2400" dirty="0">
                <a:latin typeface="Arial"/>
                <a:cs typeface="Arial"/>
              </a:rPr>
              <a:t>that forecast errors in a variety of </a:t>
            </a:r>
            <a:r>
              <a:rPr lang="en-US" sz="2400" dirty="0" smtClean="0">
                <a:latin typeface="Arial"/>
                <a:cs typeface="Arial"/>
              </a:rPr>
              <a:t>factors</a:t>
            </a:r>
            <a:r>
              <a:rPr lang="en-US" sz="2400" dirty="0">
                <a:latin typeface="Arial"/>
                <a:cs typeface="Arial"/>
              </a:rPr>
              <a:t> </a:t>
            </a:r>
            <a:r>
              <a:rPr lang="en-US" sz="2400" dirty="0" smtClean="0">
                <a:latin typeface="Arial"/>
                <a:cs typeface="Arial"/>
              </a:rPr>
              <a:t>may </a:t>
            </a:r>
            <a:r>
              <a:rPr lang="en-US" sz="2400" dirty="0">
                <a:latin typeface="Arial"/>
                <a:cs typeface="Arial"/>
              </a:rPr>
              <a:t>limit the forecast skill of Arctic </a:t>
            </a:r>
            <a:r>
              <a:rPr lang="en-US" sz="2400" dirty="0" smtClean="0">
                <a:latin typeface="Arial"/>
                <a:cs typeface="Arial"/>
              </a:rPr>
              <a:t>cyclones</a:t>
            </a:r>
          </a:p>
          <a:p>
            <a:pPr>
              <a:lnSpc>
                <a:spcPct val="50000"/>
              </a:lnSpc>
            </a:pPr>
            <a:endParaRPr lang="en-US" sz="2400" dirty="0">
              <a:latin typeface="Arial"/>
              <a:cs typeface="Arial"/>
            </a:endParaRPr>
          </a:p>
          <a:p>
            <a:pPr lvl="1"/>
            <a:r>
              <a:rPr lang="en-US" sz="2200" dirty="0" smtClean="0">
                <a:solidFill>
                  <a:srgbClr val="0000FF"/>
                </a:solidFill>
                <a:latin typeface="Arial"/>
                <a:cs typeface="Arial"/>
              </a:rPr>
              <a:t>Factors may include TPVs</a:t>
            </a:r>
            <a:r>
              <a:rPr lang="en-US" sz="2200" dirty="0">
                <a:solidFill>
                  <a:srgbClr val="0000FF"/>
                </a:solidFill>
                <a:latin typeface="Arial"/>
                <a:cs typeface="Arial"/>
              </a:rPr>
              <a:t>, other upper-level precursors </a:t>
            </a:r>
            <a:r>
              <a:rPr lang="en-US" sz="2200" dirty="0" smtClean="0">
                <a:solidFill>
                  <a:srgbClr val="0000FF"/>
                </a:solidFill>
                <a:latin typeface="Arial"/>
                <a:cs typeface="Arial"/>
              </a:rPr>
              <a:t>to </a:t>
            </a:r>
            <a:r>
              <a:rPr lang="en-US" sz="2200" dirty="0">
                <a:solidFill>
                  <a:srgbClr val="0000FF"/>
                </a:solidFill>
                <a:latin typeface="Arial"/>
                <a:cs typeface="Arial"/>
              </a:rPr>
              <a:t>cyclogenesis, baroclinic zones, and latent heating</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400" dirty="0">
              <a:latin typeface="Arial"/>
              <a:cs typeface="Arial"/>
            </a:endParaRPr>
          </a:p>
          <a:p>
            <a:r>
              <a:rPr lang="en-US" sz="2400" dirty="0">
                <a:latin typeface="Arial"/>
                <a:cs typeface="Arial"/>
              </a:rPr>
              <a:t>A</a:t>
            </a:r>
            <a:r>
              <a:rPr lang="en-US" sz="2400" dirty="0" smtClean="0">
                <a:latin typeface="Arial"/>
                <a:cs typeface="Arial"/>
              </a:rPr>
              <a:t>nticipate </a:t>
            </a:r>
            <a:r>
              <a:rPr lang="en-US" sz="2400" dirty="0">
                <a:latin typeface="Arial"/>
                <a:cs typeface="Arial"/>
              </a:rPr>
              <a:t>that there is variability in the degree to which forecast errors in these factors may limit the forecast skill of Arctic </a:t>
            </a:r>
            <a:r>
              <a:rPr lang="en-US" sz="2400" dirty="0" smtClean="0">
                <a:latin typeface="Arial"/>
                <a:cs typeface="Arial"/>
              </a:rPr>
              <a:t>cyclones</a:t>
            </a:r>
          </a:p>
          <a:p>
            <a:endParaRPr lang="en-US" sz="2400" dirty="0">
              <a:solidFill>
                <a:srgbClr val="0000FF"/>
              </a:solidFill>
              <a:latin typeface="Arial"/>
              <a:cs typeface="Arial"/>
            </a:endParaRPr>
          </a:p>
          <a:p>
            <a:r>
              <a:rPr lang="en-US" sz="2400" dirty="0" smtClean="0">
                <a:latin typeface="Arial"/>
                <a:cs typeface="Arial"/>
              </a:rPr>
              <a:t>For </a:t>
            </a:r>
            <a:r>
              <a:rPr lang="en-US" sz="2400" dirty="0">
                <a:latin typeface="Arial"/>
                <a:cs typeface="Arial"/>
              </a:rPr>
              <a:t>example, there may </a:t>
            </a:r>
            <a:r>
              <a:rPr lang="en-US" sz="2400" dirty="0" smtClean="0">
                <a:latin typeface="Arial"/>
                <a:cs typeface="Arial"/>
              </a:rPr>
              <a:t>be variability </a:t>
            </a:r>
            <a:r>
              <a:rPr lang="en-US" sz="2400" dirty="0">
                <a:latin typeface="Arial"/>
                <a:cs typeface="Arial"/>
              </a:rPr>
              <a:t>in forecast errors in TPVs </a:t>
            </a:r>
            <a:endParaRPr lang="en-US" sz="2400" dirty="0" smtClean="0">
              <a:latin typeface="Arial"/>
              <a:cs typeface="Arial"/>
            </a:endParaRPr>
          </a:p>
          <a:p>
            <a:pPr marL="0" indent="0">
              <a:lnSpc>
                <a:spcPct val="50000"/>
              </a:lnSpc>
              <a:buNone/>
            </a:pPr>
            <a:endParaRPr lang="en-US" sz="2400" dirty="0" smtClean="0">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451845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May be </a:t>
            </a:r>
            <a:r>
              <a:rPr lang="en-US" sz="2400" dirty="0">
                <a:latin typeface="Arial"/>
                <a:cs typeface="Arial"/>
              </a:rPr>
              <a:t>possible that forecast errors in </a:t>
            </a:r>
            <a:r>
              <a:rPr lang="en-US" sz="2400" dirty="0" smtClean="0">
                <a:latin typeface="Arial"/>
                <a:cs typeface="Arial"/>
              </a:rPr>
              <a:t>upper</a:t>
            </a:r>
            <a:r>
              <a:rPr lang="en-US" sz="2400" dirty="0">
                <a:latin typeface="Arial"/>
                <a:cs typeface="Arial"/>
              </a:rPr>
              <a:t>-level precursors </a:t>
            </a:r>
            <a:r>
              <a:rPr lang="en-US" sz="2400" dirty="0" smtClean="0">
                <a:latin typeface="Arial"/>
                <a:cs typeface="Arial"/>
              </a:rPr>
              <a:t>that are not TPVs </a:t>
            </a:r>
            <a:r>
              <a:rPr lang="en-US" sz="2400" dirty="0">
                <a:latin typeface="Arial"/>
                <a:cs typeface="Arial"/>
              </a:rPr>
              <a:t>can limit the forecast skill of Arctic cyclones not linked to TPVs to a similar degree as to which forecast errors in TPVs can limit the forecast skill of Arctic cyclones linked to TPVs </a:t>
            </a:r>
            <a:endParaRPr lang="en-US" sz="2400" dirty="0" smtClean="0">
              <a:latin typeface="Arial"/>
              <a:cs typeface="Arial"/>
            </a:endParaRPr>
          </a:p>
          <a:p>
            <a:endParaRPr lang="en-US" sz="2400" dirty="0">
              <a:solidFill>
                <a:srgbClr val="0000FF"/>
              </a:solidFill>
              <a:latin typeface="Arial"/>
              <a:cs typeface="Arial"/>
            </a:endParaRPr>
          </a:p>
          <a:p>
            <a:r>
              <a:rPr lang="en-US" sz="2400" dirty="0">
                <a:latin typeface="Arial"/>
                <a:cs typeface="Arial"/>
              </a:rPr>
              <a:t>Thus, </a:t>
            </a:r>
            <a:r>
              <a:rPr lang="en-US" sz="2400" dirty="0" smtClean="0">
                <a:latin typeface="Arial"/>
                <a:cs typeface="Arial"/>
              </a:rPr>
              <a:t>it is not </a:t>
            </a:r>
            <a:r>
              <a:rPr lang="en-US" sz="2400" dirty="0">
                <a:latin typeface="Arial"/>
                <a:cs typeface="Arial"/>
              </a:rPr>
              <a:t>clear if there would be a significant difference in forecast skill between Arctic cyclones linked to TPVs and </a:t>
            </a:r>
            <a:r>
              <a:rPr lang="en-US" sz="2400" dirty="0" smtClean="0">
                <a:latin typeface="Arial"/>
                <a:cs typeface="Arial"/>
              </a:rPr>
              <a:t>those that are not</a:t>
            </a:r>
            <a:endParaRPr lang="en-US" sz="2200" dirty="0" smtClean="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150712"/>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C</a:t>
            </a:r>
            <a:r>
              <a:rPr lang="en-US" sz="2400" dirty="0" smtClean="0">
                <a:latin typeface="Arial"/>
                <a:cs typeface="Arial"/>
              </a:rPr>
              <a:t>alculate forecast </a:t>
            </a:r>
            <a:r>
              <a:rPr lang="en-US" sz="2400" dirty="0">
                <a:latin typeface="Arial"/>
                <a:cs typeface="Arial"/>
              </a:rPr>
              <a:t>skill of Arctic </a:t>
            </a:r>
            <a:r>
              <a:rPr lang="en-US" sz="2400" dirty="0" smtClean="0">
                <a:latin typeface="Arial"/>
                <a:cs typeface="Arial"/>
              </a:rPr>
              <a:t>cyclones occurring during low Arctic forecast skill periods in </a:t>
            </a:r>
            <a:r>
              <a:rPr lang="en-US" sz="2400" dirty="0">
                <a:latin typeface="Arial"/>
                <a:cs typeface="Arial"/>
              </a:rPr>
              <a:t>terms of ensemble spread of Arctic cyclone position and </a:t>
            </a:r>
            <a:r>
              <a:rPr lang="en-US" sz="2400" dirty="0" smtClean="0">
                <a:latin typeface="Arial"/>
                <a:cs typeface="Arial"/>
              </a:rPr>
              <a:t>intensity</a:t>
            </a:r>
            <a:endParaRPr lang="en-US" sz="2400" dirty="0">
              <a:solidFill>
                <a:srgbClr val="0E00FF"/>
              </a:solidFill>
              <a:latin typeface="Arial"/>
              <a:cs typeface="Arial"/>
            </a:endParaRPr>
          </a:p>
          <a:p>
            <a:pPr>
              <a:lnSpc>
                <a:spcPct val="50000"/>
              </a:lnSpc>
            </a:pPr>
            <a:endParaRPr lang="en-US" sz="2400" dirty="0">
              <a:solidFill>
                <a:srgbClr val="0E00FF"/>
              </a:solidFill>
              <a:latin typeface="Arial"/>
              <a:cs typeface="Arial"/>
            </a:endParaRPr>
          </a:p>
          <a:p>
            <a:pPr lvl="1"/>
            <a:r>
              <a:rPr lang="en-US" sz="2200" dirty="0" smtClean="0">
                <a:solidFill>
                  <a:srgbClr val="0000FF"/>
                </a:solidFill>
                <a:latin typeface="Arial"/>
                <a:cs typeface="Arial"/>
              </a:rPr>
              <a:t>Use GEFS reforecast dataset</a:t>
            </a:r>
          </a:p>
          <a:p>
            <a:pPr lvl="1"/>
            <a:endParaRPr lang="en-US" sz="2200" dirty="0">
              <a:solidFill>
                <a:srgbClr val="0E00FF"/>
              </a:solidFill>
              <a:latin typeface="Arial"/>
              <a:cs typeface="Arial"/>
            </a:endParaRPr>
          </a:p>
          <a:p>
            <a:r>
              <a:rPr lang="en-US" sz="2400" dirty="0" smtClean="0">
                <a:latin typeface="Arial"/>
                <a:cs typeface="Arial"/>
              </a:rPr>
              <a:t>Use cyclone </a:t>
            </a:r>
            <a:r>
              <a:rPr lang="en-US" sz="2400" dirty="0">
                <a:latin typeface="Arial"/>
                <a:cs typeface="Arial"/>
              </a:rPr>
              <a:t>tracking algorithm based on area-averaged 850-hPa relative </a:t>
            </a:r>
            <a:r>
              <a:rPr lang="en-US" sz="2400" dirty="0" smtClean="0">
                <a:latin typeface="Arial"/>
                <a:cs typeface="Arial"/>
              </a:rPr>
              <a:t>vorticity</a:t>
            </a:r>
            <a:r>
              <a:rPr lang="en-US" sz="2400" dirty="0">
                <a:latin typeface="Arial"/>
                <a:cs typeface="Arial"/>
              </a:rPr>
              <a:t> </a:t>
            </a:r>
            <a:r>
              <a:rPr lang="en-US" sz="2400" dirty="0" smtClean="0">
                <a:latin typeface="Arial"/>
                <a:cs typeface="Arial"/>
              </a:rPr>
              <a:t>developed </a:t>
            </a:r>
            <a:r>
              <a:rPr lang="en-US" sz="2400" dirty="0">
                <a:latin typeface="Arial"/>
                <a:cs typeface="Arial"/>
              </a:rPr>
              <a:t>by </a:t>
            </a:r>
            <a:r>
              <a:rPr lang="en-US" sz="2400" dirty="0" err="1">
                <a:latin typeface="Arial"/>
                <a:cs typeface="Arial"/>
              </a:rPr>
              <a:t>Tomer</a:t>
            </a:r>
            <a:r>
              <a:rPr lang="en-US" sz="2400" dirty="0">
                <a:latin typeface="Arial"/>
                <a:cs typeface="Arial"/>
              </a:rPr>
              <a:t> </a:t>
            </a:r>
            <a:r>
              <a:rPr lang="en-US" sz="2400" dirty="0" smtClean="0">
                <a:latin typeface="Arial"/>
                <a:cs typeface="Arial"/>
              </a:rPr>
              <a:t>Burg to </a:t>
            </a:r>
            <a:r>
              <a:rPr lang="en-US" sz="2400" dirty="0">
                <a:latin typeface="Arial"/>
                <a:cs typeface="Arial"/>
              </a:rPr>
              <a:t>track </a:t>
            </a:r>
            <a:r>
              <a:rPr lang="en-US" sz="2400" dirty="0" smtClean="0">
                <a:latin typeface="Arial"/>
                <a:cs typeface="Arial"/>
              </a:rPr>
              <a:t>Arctic </a:t>
            </a:r>
            <a:r>
              <a:rPr lang="en-US" sz="2400" dirty="0">
                <a:latin typeface="Arial"/>
                <a:cs typeface="Arial"/>
              </a:rPr>
              <a:t>cyclones in all 0–144-h ensemble forecasts valid </a:t>
            </a:r>
            <a:r>
              <a:rPr lang="en-US" sz="2400" dirty="0" smtClean="0">
                <a:latin typeface="Arial"/>
                <a:cs typeface="Arial"/>
              </a:rPr>
              <a:t>during </a:t>
            </a:r>
            <a:r>
              <a:rPr lang="en-US" sz="2400" dirty="0">
                <a:latin typeface="Arial"/>
                <a:cs typeface="Arial"/>
              </a:rPr>
              <a:t>the life cycle of the Arctic cyclones </a:t>
            </a:r>
            <a:endParaRPr lang="en-US" sz="2400" dirty="0" smtClean="0">
              <a:latin typeface="Arial"/>
              <a:cs typeface="Arial"/>
            </a:endParaRPr>
          </a:p>
          <a:p>
            <a:endParaRPr lang="en-US" sz="2400" dirty="0">
              <a:solidFill>
                <a:srgbClr val="000000"/>
              </a:solidFill>
              <a:latin typeface="Arial"/>
              <a:cs typeface="Arial"/>
            </a:endParaRPr>
          </a:p>
          <a:p>
            <a:r>
              <a:rPr lang="en-US" sz="2400" dirty="0">
                <a:latin typeface="Arial"/>
                <a:cs typeface="Arial"/>
              </a:rPr>
              <a:t>The ensemble spread </a:t>
            </a:r>
            <a:r>
              <a:rPr lang="en-US" sz="2400" dirty="0" smtClean="0">
                <a:latin typeface="Arial"/>
                <a:cs typeface="Arial"/>
              </a:rPr>
              <a:t>for </a:t>
            </a:r>
            <a:r>
              <a:rPr lang="en-US" sz="2400" dirty="0">
                <a:latin typeface="Arial"/>
                <a:cs typeface="Arial"/>
              </a:rPr>
              <a:t>both position and intensity </a:t>
            </a:r>
            <a:r>
              <a:rPr lang="en-US" sz="2400" dirty="0">
                <a:latin typeface="Arial"/>
                <a:cs typeface="Arial"/>
              </a:rPr>
              <a:t>will be calculated for </a:t>
            </a:r>
            <a:r>
              <a:rPr lang="en-US" sz="2400" dirty="0">
                <a:latin typeface="Arial"/>
                <a:cs typeface="Arial"/>
              </a:rPr>
              <a:t>these forecasts </a:t>
            </a:r>
            <a:r>
              <a:rPr lang="en-US" sz="2400" dirty="0" smtClean="0">
                <a:latin typeface="Arial"/>
                <a:cs typeface="Arial"/>
              </a:rPr>
              <a:t>for each Arctic cyclone</a:t>
            </a:r>
            <a:endParaRPr lang="en-US" sz="24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40110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a:latin typeface="Arial"/>
                <a:cs typeface="Arial"/>
              </a:rPr>
              <a:t>All of the spread values for both position and intensity </a:t>
            </a:r>
            <a:r>
              <a:rPr lang="en-US" sz="2400" dirty="0" smtClean="0">
                <a:latin typeface="Arial"/>
                <a:cs typeface="Arial"/>
              </a:rPr>
              <a:t>will </a:t>
            </a:r>
            <a:r>
              <a:rPr lang="en-US" sz="2400" dirty="0">
                <a:latin typeface="Arial"/>
                <a:cs typeface="Arial"/>
              </a:rPr>
              <a:t>be averaged separately </a:t>
            </a:r>
            <a:r>
              <a:rPr lang="en-US" sz="2400" dirty="0">
                <a:latin typeface="Arial"/>
                <a:cs typeface="Arial"/>
              </a:rPr>
              <a:t>for each Arctic cyclone </a:t>
            </a:r>
            <a:endParaRPr lang="en-US" sz="2400" dirty="0">
              <a:latin typeface="Arial"/>
              <a:cs typeface="Arial"/>
            </a:endParaRPr>
          </a:p>
          <a:p>
            <a:pPr marL="0" indent="0">
              <a:buNone/>
            </a:pPr>
            <a:endParaRPr lang="en-US" sz="2400" dirty="0">
              <a:solidFill>
                <a:srgbClr val="000000"/>
              </a:solidFill>
              <a:latin typeface="Arial"/>
              <a:cs typeface="Arial"/>
            </a:endParaRPr>
          </a:p>
          <a:p>
            <a:r>
              <a:rPr lang="en-US" sz="2400" dirty="0">
                <a:latin typeface="Arial"/>
                <a:cs typeface="Arial"/>
              </a:rPr>
              <a:t>The distributions of the average spread for both position and intensity will be compared between </a:t>
            </a:r>
            <a:r>
              <a:rPr lang="en-US" sz="2400" dirty="0" smtClean="0">
                <a:latin typeface="Arial"/>
                <a:cs typeface="Arial"/>
              </a:rPr>
              <a:t>Arctic </a:t>
            </a:r>
            <a:r>
              <a:rPr lang="en-US" sz="2400" dirty="0">
                <a:latin typeface="Arial"/>
                <a:cs typeface="Arial"/>
              </a:rPr>
              <a:t>cyclones linked to TPVs and </a:t>
            </a:r>
            <a:r>
              <a:rPr lang="en-US" sz="2400" dirty="0" smtClean="0">
                <a:latin typeface="Arial"/>
                <a:cs typeface="Arial"/>
              </a:rPr>
              <a:t>Arctic </a:t>
            </a:r>
            <a:r>
              <a:rPr lang="en-US" sz="2400" dirty="0" smtClean="0">
                <a:latin typeface="Arial"/>
                <a:cs typeface="Arial"/>
              </a:rPr>
              <a:t>cyclones </a:t>
            </a:r>
            <a:r>
              <a:rPr lang="en-US" sz="2400" dirty="0">
                <a:latin typeface="Arial"/>
                <a:cs typeface="Arial"/>
              </a:rPr>
              <a:t>that are not during low Arctic forecast skill </a:t>
            </a:r>
            <a:r>
              <a:rPr lang="en-US" sz="2400" dirty="0" smtClean="0">
                <a:latin typeface="Arial"/>
                <a:cs typeface="Arial"/>
              </a:rPr>
              <a:t>periods</a:t>
            </a:r>
          </a:p>
          <a:p>
            <a:pPr>
              <a:lnSpc>
                <a:spcPct val="50000"/>
              </a:lnSpc>
            </a:pPr>
            <a:endParaRPr lang="en-US" sz="2400" dirty="0" smtClean="0">
              <a:latin typeface="Arial"/>
              <a:cs typeface="Arial"/>
            </a:endParaRPr>
          </a:p>
          <a:p>
            <a:pPr lvl="1"/>
            <a:r>
              <a:rPr lang="en-US" sz="2200" dirty="0">
                <a:solidFill>
                  <a:srgbClr val="0000FF"/>
                </a:solidFill>
                <a:latin typeface="Arial"/>
                <a:cs typeface="Arial"/>
              </a:rPr>
              <a:t>S</a:t>
            </a:r>
            <a:r>
              <a:rPr lang="en-US" sz="2200" dirty="0" smtClean="0">
                <a:solidFill>
                  <a:srgbClr val="0000FF"/>
                </a:solidFill>
                <a:latin typeface="Arial"/>
                <a:cs typeface="Arial"/>
              </a:rPr>
              <a:t>tatistical </a:t>
            </a:r>
            <a:r>
              <a:rPr lang="en-US" sz="2200" dirty="0">
                <a:solidFill>
                  <a:srgbClr val="0000FF"/>
                </a:solidFill>
                <a:latin typeface="Arial"/>
                <a:cs typeface="Arial"/>
              </a:rPr>
              <a:t>significance of differences in the distributions will be </a:t>
            </a:r>
            <a:r>
              <a:rPr lang="en-US" sz="2200" dirty="0" smtClean="0">
                <a:solidFill>
                  <a:srgbClr val="0000FF"/>
                </a:solidFill>
                <a:latin typeface="Arial"/>
                <a:cs typeface="Arial"/>
              </a:rPr>
              <a:t>assessed</a:t>
            </a:r>
          </a:p>
          <a:p>
            <a:pPr lvl="1"/>
            <a:endParaRPr lang="en-US" sz="2200" dirty="0">
              <a:solidFill>
                <a:srgbClr val="0000FF"/>
              </a:solidFill>
              <a:latin typeface="Arial"/>
              <a:cs typeface="Arial"/>
            </a:endParaRPr>
          </a:p>
          <a:p>
            <a:pPr marL="0" indent="0">
              <a:buNone/>
            </a:pPr>
            <a:endParaRPr lang="en-US" sz="2600" dirty="0" smtClean="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81175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Arctic </a:t>
            </a:r>
            <a:r>
              <a:rPr lang="en-US" sz="2400" dirty="0">
                <a:latin typeface="Arial"/>
                <a:cs typeface="Arial"/>
              </a:rPr>
              <a:t>cyclones within the upper quintile of average spread for either position or intensity will be considered </a:t>
            </a:r>
            <a:r>
              <a:rPr lang="en-US" sz="2400" b="1" i="1" dirty="0">
                <a:latin typeface="Arial"/>
                <a:cs typeface="Arial"/>
              </a:rPr>
              <a:t>low-skill Arctic cyclones </a:t>
            </a:r>
          </a:p>
          <a:p>
            <a:endParaRPr lang="en-US" sz="2600" dirty="0" smtClean="0">
              <a:solidFill>
                <a:srgbClr val="0000FF"/>
              </a:solidFill>
              <a:latin typeface="Arial"/>
              <a:cs typeface="Arial"/>
            </a:endParaRPr>
          </a:p>
          <a:p>
            <a:r>
              <a:rPr lang="en-US" sz="2400" dirty="0" smtClean="0">
                <a:latin typeface="Arial"/>
                <a:cs typeface="Arial"/>
              </a:rPr>
              <a:t>Anticipate </a:t>
            </a:r>
            <a:r>
              <a:rPr lang="en-US" sz="2400" dirty="0">
                <a:latin typeface="Arial"/>
                <a:cs typeface="Arial"/>
              </a:rPr>
              <a:t>that low-skill Arctic cyclones that are linked to TPVs may be associated with relatively large forecast errors in TPVs </a:t>
            </a:r>
            <a:endParaRPr lang="en-US" sz="2400" dirty="0" smtClean="0">
              <a:solidFill>
                <a:srgbClr val="0000FF"/>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832801"/>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3978"/>
            <a:ext cx="8229600" cy="5984022"/>
          </a:xfrm>
        </p:spPr>
        <p:txBody>
          <a:bodyPr>
            <a:normAutofit/>
          </a:bodyPr>
          <a:lstStyle/>
          <a:p>
            <a:pPr marL="457200" lvl="0" indent="-457200">
              <a:buFont typeface="+mj-lt"/>
              <a:buAutoNum type="arabicParenR" startAt="4"/>
            </a:pPr>
            <a:r>
              <a:rPr lang="en-US" sz="2400" dirty="0">
                <a:latin typeface="Arial"/>
                <a:cs typeface="Arial"/>
              </a:rPr>
              <a:t>What factors limit the forecast skill of low-skill Arctic cyclones linked to TPVs and </a:t>
            </a:r>
            <a:r>
              <a:rPr lang="en-US" sz="2400" dirty="0" smtClean="0">
                <a:latin typeface="Arial"/>
                <a:cs typeface="Arial"/>
              </a:rPr>
              <a:t>concomitantly </a:t>
            </a:r>
            <a:r>
              <a:rPr lang="en-US" sz="2400" dirty="0">
                <a:latin typeface="Arial"/>
                <a:cs typeface="Arial"/>
              </a:rPr>
              <a:t>limit </a:t>
            </a:r>
            <a:r>
              <a:rPr lang="en-US" sz="2400" dirty="0" smtClean="0">
                <a:latin typeface="Arial"/>
                <a:cs typeface="Arial"/>
              </a:rPr>
              <a:t>Arctic forecast skill?</a:t>
            </a:r>
            <a:endParaRPr lang="en-US" sz="2400" dirty="0">
              <a:latin typeface="Arial"/>
              <a:cs typeface="Arial"/>
            </a:endParaRPr>
          </a:p>
          <a:p>
            <a:pPr marL="457200" lvl="0" indent="-457200">
              <a:lnSpc>
                <a:spcPct val="50000"/>
              </a:lnSpc>
              <a:buFont typeface="+mj-lt"/>
              <a:buAutoNum type="arabicParenR" startAt="3"/>
            </a:pPr>
            <a:endParaRPr lang="en-US" sz="2400" dirty="0">
              <a:latin typeface="Arial"/>
              <a:cs typeface="Arial"/>
            </a:endParaRPr>
          </a:p>
          <a:p>
            <a:pPr lvl="0"/>
            <a:r>
              <a:rPr lang="en-US" sz="2200" b="1" dirty="0" smtClean="0">
                <a:solidFill>
                  <a:srgbClr val="0E00FF"/>
                </a:solidFill>
                <a:latin typeface="Arial"/>
                <a:cs typeface="Arial"/>
              </a:rPr>
              <a:t>Hypothesis: </a:t>
            </a:r>
            <a:r>
              <a:rPr lang="en-US" sz="2200" dirty="0">
                <a:solidFill>
                  <a:srgbClr val="0E00FF"/>
                </a:solidFill>
                <a:latin typeface="Arial"/>
                <a:cs typeface="Arial"/>
              </a:rPr>
              <a:t>Forecast errors in TPVs and baroclinic zones, which may be related to forecast errors in the synoptic-scale flow, especially limit the forecast skill of low-skill Arctic cyclones linked to TPVs and </a:t>
            </a:r>
            <a:r>
              <a:rPr lang="en-US" sz="2200" dirty="0" smtClean="0">
                <a:solidFill>
                  <a:srgbClr val="0E00FF"/>
                </a:solidFill>
                <a:latin typeface="Arial"/>
                <a:cs typeface="Arial"/>
              </a:rPr>
              <a:t>concomitantly </a:t>
            </a:r>
            <a:r>
              <a:rPr lang="en-US" sz="2200" dirty="0">
                <a:solidFill>
                  <a:srgbClr val="0E00FF"/>
                </a:solidFill>
                <a:latin typeface="Arial"/>
                <a:cs typeface="Arial"/>
              </a:rPr>
              <a:t>limit </a:t>
            </a:r>
            <a:r>
              <a:rPr lang="en-US" sz="2200" dirty="0" smtClean="0">
                <a:solidFill>
                  <a:srgbClr val="0E00FF"/>
                </a:solidFill>
                <a:latin typeface="Arial"/>
                <a:cs typeface="Arial"/>
              </a:rPr>
              <a:t>Arctic forecast skill.  </a:t>
            </a:r>
          </a:p>
          <a:p>
            <a:pPr lvl="0">
              <a:lnSpc>
                <a:spcPct val="50000"/>
              </a:lnSpc>
            </a:pPr>
            <a:endParaRPr lang="en-US" sz="2200" dirty="0">
              <a:solidFill>
                <a:srgbClr val="0E00FF"/>
              </a:solidFill>
              <a:latin typeface="Arial"/>
              <a:cs typeface="Arial"/>
            </a:endParaRPr>
          </a:p>
          <a:p>
            <a:pPr lvl="1"/>
            <a:r>
              <a:rPr lang="en-US" sz="2200" dirty="0">
                <a:solidFill>
                  <a:srgbClr val="0E00FF"/>
                </a:solidFill>
                <a:latin typeface="Arial"/>
                <a:cs typeface="Arial"/>
              </a:rPr>
              <a:t>F</a:t>
            </a:r>
            <a:r>
              <a:rPr lang="en-US" sz="2200" dirty="0" smtClean="0">
                <a:solidFill>
                  <a:srgbClr val="0E00FF"/>
                </a:solidFill>
                <a:latin typeface="Arial"/>
                <a:cs typeface="Arial"/>
              </a:rPr>
              <a:t>orecast </a:t>
            </a:r>
            <a:r>
              <a:rPr lang="en-US" sz="2200" dirty="0">
                <a:solidFill>
                  <a:srgbClr val="0E00FF"/>
                </a:solidFill>
                <a:latin typeface="Arial"/>
                <a:cs typeface="Arial"/>
              </a:rPr>
              <a:t>errors in latent heating </a:t>
            </a:r>
            <a:r>
              <a:rPr lang="en-US" sz="2200" dirty="0" smtClean="0">
                <a:solidFill>
                  <a:srgbClr val="0E00FF"/>
                </a:solidFill>
                <a:latin typeface="Arial"/>
                <a:cs typeface="Arial"/>
              </a:rPr>
              <a:t>may </a:t>
            </a:r>
            <a:r>
              <a:rPr lang="en-US" sz="2200" dirty="0" smtClean="0">
                <a:solidFill>
                  <a:srgbClr val="0E00FF"/>
                </a:solidFill>
                <a:latin typeface="Arial"/>
                <a:cs typeface="Arial"/>
              </a:rPr>
              <a:t>also </a:t>
            </a:r>
            <a:r>
              <a:rPr lang="en-US" sz="2200" dirty="0" smtClean="0">
                <a:solidFill>
                  <a:srgbClr val="0E00FF"/>
                </a:solidFill>
                <a:latin typeface="Arial"/>
                <a:cs typeface="Arial"/>
              </a:rPr>
              <a:t>limit the </a:t>
            </a:r>
            <a:r>
              <a:rPr lang="en-US" sz="2200" dirty="0">
                <a:solidFill>
                  <a:srgbClr val="0E00FF"/>
                </a:solidFill>
                <a:latin typeface="Arial"/>
                <a:cs typeface="Arial"/>
              </a:rPr>
              <a:t>forecast skill </a:t>
            </a:r>
            <a:r>
              <a:rPr lang="en-US" sz="2200" dirty="0" smtClean="0">
                <a:solidFill>
                  <a:srgbClr val="0E00FF"/>
                </a:solidFill>
                <a:latin typeface="Arial"/>
                <a:cs typeface="Arial"/>
              </a:rPr>
              <a:t>of those Arctic cyclones associated </a:t>
            </a:r>
            <a:r>
              <a:rPr lang="en-US" sz="2200" dirty="0">
                <a:solidFill>
                  <a:srgbClr val="0E00FF"/>
                </a:solidFill>
                <a:latin typeface="Arial"/>
                <a:cs typeface="Arial"/>
              </a:rPr>
              <a:t>with intrusions of warm, moist air into the Arctic.</a:t>
            </a:r>
          </a:p>
          <a:p>
            <a:pPr marL="457200" lvl="1" indent="0">
              <a:buNone/>
            </a:pPr>
            <a:endParaRPr lang="en-US" sz="2200" dirty="0">
              <a:latin typeface="Arial"/>
              <a:cs typeface="Arial"/>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4</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424141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Research Plan–Hypothesis 4</a:t>
            </a:r>
            <a:endParaRPr lang="en-US" sz="2800" b="1" dirty="0">
              <a:solidFill>
                <a:srgbClr val="FF0000"/>
              </a:solidFill>
              <a:latin typeface="Arial" panose="020B0604020202020204" pitchFamily="34" charset="0"/>
              <a:cs typeface="Arial" panose="020B0604020202020204" pitchFamily="34" charset="0"/>
            </a:endParaRPr>
          </a:p>
        </p:txBody>
      </p:sp>
      <p:sp>
        <p:nvSpPr>
          <p:cNvPr id="9" name="Content Placeholder 2"/>
          <p:cNvSpPr>
            <a:spLocks noGrp="1"/>
          </p:cNvSpPr>
          <p:nvPr>
            <p:ph idx="1"/>
          </p:nvPr>
        </p:nvSpPr>
        <p:spPr>
          <a:xfrm>
            <a:off x="457200" y="873978"/>
            <a:ext cx="8229600" cy="5984022"/>
          </a:xfrm>
        </p:spPr>
        <p:txBody>
          <a:bodyPr>
            <a:normAutofit/>
          </a:bodyPr>
          <a:lstStyle/>
          <a:p>
            <a:r>
              <a:rPr lang="en-US" sz="2400" dirty="0" smtClean="0">
                <a:latin typeface="Arial"/>
                <a:cs typeface="Arial"/>
              </a:rPr>
              <a:t>Several </a:t>
            </a:r>
            <a:r>
              <a:rPr lang="en-US" sz="2400" dirty="0">
                <a:latin typeface="Arial"/>
                <a:cs typeface="Arial"/>
              </a:rPr>
              <a:t>illustrative </a:t>
            </a:r>
            <a:r>
              <a:rPr lang="en-US" sz="2400" b="1" dirty="0">
                <a:latin typeface="Arial"/>
                <a:cs typeface="Arial"/>
              </a:rPr>
              <a:t>low-skill Arctic cyclones linked to TPVs </a:t>
            </a:r>
            <a:r>
              <a:rPr lang="en-US" sz="2400" dirty="0" smtClean="0">
                <a:latin typeface="Arial"/>
                <a:cs typeface="Arial"/>
              </a:rPr>
              <a:t>will be </a:t>
            </a:r>
            <a:r>
              <a:rPr lang="en-US" sz="2400" dirty="0">
                <a:latin typeface="Arial"/>
                <a:cs typeface="Arial"/>
              </a:rPr>
              <a:t>considered for analysis </a:t>
            </a:r>
            <a:endParaRPr lang="en-US" sz="2400" dirty="0" smtClean="0">
              <a:latin typeface="Arial"/>
              <a:cs typeface="Arial"/>
            </a:endParaRPr>
          </a:p>
          <a:p>
            <a:pPr>
              <a:lnSpc>
                <a:spcPct val="50000"/>
              </a:lnSpc>
            </a:pPr>
            <a:endParaRPr lang="en-US" sz="2400" dirty="0">
              <a:latin typeface="Arial"/>
              <a:cs typeface="Arial"/>
            </a:endParaRPr>
          </a:p>
          <a:p>
            <a:pPr lvl="1"/>
            <a:r>
              <a:rPr lang="en-US" sz="2200" dirty="0">
                <a:solidFill>
                  <a:srgbClr val="0000FF"/>
                </a:solidFill>
                <a:latin typeface="Arial"/>
                <a:cs typeface="Arial"/>
              </a:rPr>
              <a:t>Cases will be selected to be representative of different possible types of Arctic cyclone evolution </a:t>
            </a:r>
            <a:endParaRPr lang="en-US" sz="2200" dirty="0" smtClean="0">
              <a:solidFill>
                <a:srgbClr val="0000FF"/>
              </a:solidFill>
              <a:latin typeface="Arial"/>
              <a:cs typeface="Arial"/>
            </a:endParaRPr>
          </a:p>
          <a:p>
            <a:pPr lvl="1"/>
            <a:endParaRPr lang="en-US" sz="2400" dirty="0">
              <a:latin typeface="Arial"/>
              <a:cs typeface="Arial"/>
            </a:endParaRPr>
          </a:p>
          <a:p>
            <a:r>
              <a:rPr lang="en-US" sz="2400" dirty="0">
                <a:latin typeface="Arial"/>
                <a:cs typeface="Arial"/>
              </a:rPr>
              <a:t>The ERA5 will be utilized to </a:t>
            </a:r>
            <a:r>
              <a:rPr lang="en-US" sz="2400" dirty="0" smtClean="0">
                <a:latin typeface="Arial"/>
                <a:cs typeface="Arial"/>
              </a:rPr>
              <a:t>investigate </a:t>
            </a:r>
            <a:r>
              <a:rPr lang="en-US" sz="2400" dirty="0">
                <a:latin typeface="Arial"/>
                <a:cs typeface="Arial"/>
              </a:rPr>
              <a:t>key factors that influence the life cycle of these </a:t>
            </a:r>
            <a:r>
              <a:rPr lang="en-US" sz="2400" dirty="0" smtClean="0">
                <a:latin typeface="Arial"/>
                <a:cs typeface="Arial"/>
              </a:rPr>
              <a:t>Arctic cyclones</a:t>
            </a:r>
            <a:endParaRPr lang="en-US" sz="2400" dirty="0">
              <a:latin typeface="Arial"/>
              <a:cs typeface="Arial"/>
            </a:endParaRPr>
          </a:p>
        </p:txBody>
      </p:sp>
    </p:spTree>
    <p:extLst>
      <p:ext uri="{BB962C8B-B14F-4D97-AF65-F5344CB8AC3E}">
        <p14:creationId xmlns:p14="http://schemas.microsoft.com/office/powerpoint/2010/main" val="8836279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59896</TotalTime>
  <Words>9357</Words>
  <Application>Microsoft Macintosh PowerPoint</Application>
  <PresentationFormat>On-screen Show (4:3)</PresentationFormat>
  <Paragraphs>1625</Paragraphs>
  <Slides>118</Slides>
  <Notes>106</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Improving Understanding and Predictability of Polar Lows and Arctic Cyclones that are linked to Tropopause Polar Vortices</vt:lpstr>
      <vt:lpstr>What are Polar Lows and Arctic Cyclones?</vt:lpstr>
      <vt:lpstr>What are Polar Lows and Arctic Cyclones?</vt:lpstr>
      <vt:lpstr>What are Polar Lows and Arctic Cyclones?</vt:lpstr>
      <vt:lpstr>What are Tropopause Polar Vortices (TPVs)?</vt:lpstr>
      <vt:lpstr>What are Tropopause Polar Vortices (TPVs)?</vt:lpstr>
      <vt:lpstr>Motivation</vt:lpstr>
      <vt:lpstr>Motivation</vt:lpstr>
      <vt:lpstr>Research Goals</vt:lpstr>
      <vt:lpstr>Outline</vt:lpstr>
      <vt:lpstr>Literature Review–TPVs</vt:lpstr>
      <vt:lpstr>Literature Review–TPVs</vt:lpstr>
      <vt:lpstr>Literature Review–TPVs</vt:lpstr>
      <vt:lpstr>Literature Review–TPVs</vt:lpstr>
      <vt:lpstr>Literature Review–Polar Lows</vt:lpstr>
      <vt:lpstr>Literature Review–Polar Lows</vt:lpstr>
      <vt:lpstr>PowerPoint Presentation</vt:lpstr>
      <vt:lpstr>PowerPoint Presentation</vt:lpstr>
      <vt:lpstr>Literature Review–Polar Lows</vt:lpstr>
      <vt:lpstr>PowerPoint Presentation</vt:lpstr>
      <vt:lpstr>Literature Review–Polar Lows</vt:lpstr>
      <vt:lpstr>PowerPoint Presentation</vt:lpstr>
      <vt:lpstr>Literature Review–Polar Lows</vt:lpstr>
      <vt:lpstr>Literature Review–Polar Lows</vt:lpstr>
      <vt:lpstr>Literature Review–Arctic Cyclones</vt:lpstr>
      <vt:lpstr>Literature Review–Arctic Cyclones</vt:lpstr>
      <vt:lpstr>Literature Review–Arctic Cyclones</vt:lpstr>
      <vt:lpstr>Literature Review–Arctic Cyclones</vt:lpstr>
      <vt:lpstr>Literature Review–Arctic Cyclones</vt:lpstr>
      <vt:lpstr>Literature Review–Arctic Cyclones</vt:lpstr>
      <vt:lpstr>Literature Review–Arctic Cyclones</vt:lpstr>
      <vt:lpstr>Literature Review–Arctic Cyclones</vt:lpstr>
      <vt:lpstr>Literature Review–Arctic Cyclones</vt:lpstr>
      <vt:lpstr>Literature Review–Forecast Skill</vt:lpstr>
      <vt:lpstr>Literature Review–Forecast Skill</vt:lpstr>
      <vt:lpstr>Literature Review–Forecast Skill</vt:lpstr>
      <vt:lpstr>Literature Review–Forecast Skill</vt:lpstr>
      <vt:lpstr>Literature Review–Forecast Skill</vt:lpstr>
      <vt:lpstr>Research Questions</vt:lpstr>
      <vt:lpstr>Research Questions</vt:lpstr>
      <vt:lpstr>Research Questions</vt:lpstr>
      <vt:lpstr>Research Questions</vt:lpstr>
      <vt:lpstr>Research Plan–Hypothesis 1</vt:lpstr>
      <vt:lpstr>Research Plan–Hypothesis 1</vt:lpstr>
      <vt:lpstr>Research Plan–Hypothesis 1</vt:lpstr>
      <vt:lpstr>Research Plan–Hypothesis 1</vt:lpstr>
      <vt:lpstr>Research Plan–Hypothesis 1</vt:lpstr>
      <vt:lpstr>Research Plan–Hypothesis 1</vt:lpstr>
      <vt:lpstr>Research Plan–Hypothesis 1</vt:lpstr>
      <vt:lpstr>Research Plan–Hypothesis 1</vt:lpstr>
      <vt:lpstr>Research Plan–Hypothesis 1</vt:lpstr>
      <vt:lpstr>Research Plan–Hypothesis 1</vt:lpstr>
      <vt:lpstr>Research Plan–Hypothesis 1</vt:lpstr>
      <vt:lpstr>Research Plan–Hypothesis 1</vt:lpstr>
      <vt:lpstr>Research Plan–Hypothesis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Linkages Between Tropopause Polar Vortices and the Great Arctic Cyclone of August 2012  </dc:title>
  <dc:creator>Kevin Biernat</dc:creator>
  <cp:lastModifiedBy>Kevin Biernat</cp:lastModifiedBy>
  <cp:revision>839</cp:revision>
  <dcterms:created xsi:type="dcterms:W3CDTF">2018-03-04T15:15:25Z</dcterms:created>
  <dcterms:modified xsi:type="dcterms:W3CDTF">2018-09-24T16:04:31Z</dcterms:modified>
</cp:coreProperties>
</file>