
<file path=[Content_Types].xml><?xml version="1.0" encoding="utf-8"?>
<Types xmlns="http://schemas.openxmlformats.org/package/2006/content-types">
  <Default Extension="xml" ContentType="application/xml"/>
  <Default Extension="bin" ContentType="application/vnd.openxmlformats-officedocument.presentationml.printerSettings"/>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0"/>
  </p:notesMasterIdLst>
  <p:sldIdLst>
    <p:sldId id="257" r:id="rId2"/>
    <p:sldId id="258" r:id="rId3"/>
    <p:sldId id="270" r:id="rId4"/>
    <p:sldId id="272" r:id="rId5"/>
    <p:sldId id="259" r:id="rId6"/>
    <p:sldId id="260" r:id="rId7"/>
    <p:sldId id="261" r:id="rId8"/>
    <p:sldId id="262" r:id="rId9"/>
    <p:sldId id="267" r:id="rId10"/>
    <p:sldId id="263" r:id="rId11"/>
    <p:sldId id="268" r:id="rId12"/>
    <p:sldId id="264" r:id="rId13"/>
    <p:sldId id="271" r:id="rId14"/>
    <p:sldId id="265" r:id="rId15"/>
    <p:sldId id="266" r:id="rId16"/>
    <p:sldId id="273" r:id="rId17"/>
    <p:sldId id="274" r:id="rId18"/>
    <p:sldId id="276" r:id="rId19"/>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napToObjects="1">
      <p:cViewPr varScale="1">
        <p:scale>
          <a:sx n="126" d="100"/>
          <a:sy n="126" d="100"/>
        </p:scale>
        <p:origin x="-752" y="-96"/>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notesMaster" Target="notesMasters/notesMaster1.xml"/><Relationship Id="rId21" Type="http://schemas.openxmlformats.org/officeDocument/2006/relationships/printerSettings" Target="printerSettings/printerSettings1.bin"/><Relationship Id="rId22" Type="http://schemas.openxmlformats.org/officeDocument/2006/relationships/presProps" Target="presProps.xml"/><Relationship Id="rId23" Type="http://schemas.openxmlformats.org/officeDocument/2006/relationships/viewProps" Target="viewProps.xml"/><Relationship Id="rId24" Type="http://schemas.openxmlformats.org/officeDocument/2006/relationships/theme" Target="theme/theme1.xml"/><Relationship Id="rId25"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04F54A9-E19F-D946-96B5-9DBCEB4323E5}" type="datetimeFigureOut">
              <a:rPr lang="en-US" smtClean="0"/>
              <a:t>6/8/17</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5B9F134-1279-9448-BDA4-A668075E367C}" type="slidenum">
              <a:rPr lang="en-US" smtClean="0"/>
              <a:t>‹#›</a:t>
            </a:fld>
            <a:endParaRPr lang="en-US"/>
          </a:p>
        </p:txBody>
      </p:sp>
    </p:spTree>
    <p:extLst>
      <p:ext uri="{BB962C8B-B14F-4D97-AF65-F5344CB8AC3E}">
        <p14:creationId xmlns:p14="http://schemas.microsoft.com/office/powerpoint/2010/main" val="3238301853"/>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64DB0D6-3A32-4344-947C-280B6712DD0E}" type="slidenum">
              <a:rPr lang="en-US" smtClean="0"/>
              <a:t>1</a:t>
            </a:fld>
            <a:endParaRPr lang="en-US"/>
          </a:p>
        </p:txBody>
      </p:sp>
    </p:spTree>
    <p:extLst>
      <p:ext uri="{BB962C8B-B14F-4D97-AF65-F5344CB8AC3E}">
        <p14:creationId xmlns:p14="http://schemas.microsoft.com/office/powerpoint/2010/main" val="83101413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64DB0D6-3A32-4344-947C-280B6712DD0E}" type="slidenum">
              <a:rPr lang="en-US" smtClean="0"/>
              <a:t>10</a:t>
            </a:fld>
            <a:endParaRPr lang="en-US"/>
          </a:p>
        </p:txBody>
      </p:sp>
    </p:spTree>
    <p:extLst>
      <p:ext uri="{BB962C8B-B14F-4D97-AF65-F5344CB8AC3E}">
        <p14:creationId xmlns:p14="http://schemas.microsoft.com/office/powerpoint/2010/main" val="83101413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64DB0D6-3A32-4344-947C-280B6712DD0E}" type="slidenum">
              <a:rPr lang="en-US" smtClean="0"/>
              <a:t>11</a:t>
            </a:fld>
            <a:endParaRPr lang="en-US"/>
          </a:p>
        </p:txBody>
      </p:sp>
    </p:spTree>
    <p:extLst>
      <p:ext uri="{BB962C8B-B14F-4D97-AF65-F5344CB8AC3E}">
        <p14:creationId xmlns:p14="http://schemas.microsoft.com/office/powerpoint/2010/main" val="83101413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64DB0D6-3A32-4344-947C-280B6712DD0E}" type="slidenum">
              <a:rPr lang="en-US" smtClean="0"/>
              <a:t>12</a:t>
            </a:fld>
            <a:endParaRPr lang="en-US"/>
          </a:p>
        </p:txBody>
      </p:sp>
    </p:spTree>
    <p:extLst>
      <p:ext uri="{BB962C8B-B14F-4D97-AF65-F5344CB8AC3E}">
        <p14:creationId xmlns:p14="http://schemas.microsoft.com/office/powerpoint/2010/main" val="83101413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64DB0D6-3A32-4344-947C-280B6712DD0E}" type="slidenum">
              <a:rPr lang="en-US" smtClean="0"/>
              <a:t>13</a:t>
            </a:fld>
            <a:endParaRPr lang="en-US"/>
          </a:p>
        </p:txBody>
      </p:sp>
    </p:spTree>
    <p:extLst>
      <p:ext uri="{BB962C8B-B14F-4D97-AF65-F5344CB8AC3E}">
        <p14:creationId xmlns:p14="http://schemas.microsoft.com/office/powerpoint/2010/main" val="83101413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64DB0D6-3A32-4344-947C-280B6712DD0E}" type="slidenum">
              <a:rPr lang="en-US" smtClean="0"/>
              <a:t>14</a:t>
            </a:fld>
            <a:endParaRPr lang="en-US"/>
          </a:p>
        </p:txBody>
      </p:sp>
    </p:spTree>
    <p:extLst>
      <p:ext uri="{BB962C8B-B14F-4D97-AF65-F5344CB8AC3E}">
        <p14:creationId xmlns:p14="http://schemas.microsoft.com/office/powerpoint/2010/main" val="83101413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64DB0D6-3A32-4344-947C-280B6712DD0E}" type="slidenum">
              <a:rPr lang="en-US" smtClean="0"/>
              <a:t>15</a:t>
            </a:fld>
            <a:endParaRPr lang="en-US"/>
          </a:p>
        </p:txBody>
      </p:sp>
    </p:spTree>
    <p:extLst>
      <p:ext uri="{BB962C8B-B14F-4D97-AF65-F5344CB8AC3E}">
        <p14:creationId xmlns:p14="http://schemas.microsoft.com/office/powerpoint/2010/main" val="83101413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64DB0D6-3A32-4344-947C-280B6712DD0E}" type="slidenum">
              <a:rPr lang="en-US" smtClean="0"/>
              <a:t>16</a:t>
            </a:fld>
            <a:endParaRPr lang="en-US"/>
          </a:p>
        </p:txBody>
      </p:sp>
    </p:spTree>
    <p:extLst>
      <p:ext uri="{BB962C8B-B14F-4D97-AF65-F5344CB8AC3E}">
        <p14:creationId xmlns:p14="http://schemas.microsoft.com/office/powerpoint/2010/main" val="83101413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64DB0D6-3A32-4344-947C-280B6712DD0E}" type="slidenum">
              <a:rPr lang="en-US" smtClean="0"/>
              <a:t>17</a:t>
            </a:fld>
            <a:endParaRPr lang="en-US"/>
          </a:p>
        </p:txBody>
      </p:sp>
    </p:spTree>
    <p:extLst>
      <p:ext uri="{BB962C8B-B14F-4D97-AF65-F5344CB8AC3E}">
        <p14:creationId xmlns:p14="http://schemas.microsoft.com/office/powerpoint/2010/main" val="83101413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64DB0D6-3A32-4344-947C-280B6712DD0E}" type="slidenum">
              <a:rPr lang="en-US" smtClean="0"/>
              <a:t>2</a:t>
            </a:fld>
            <a:endParaRPr lang="en-US"/>
          </a:p>
        </p:txBody>
      </p:sp>
    </p:spTree>
    <p:extLst>
      <p:ext uri="{BB962C8B-B14F-4D97-AF65-F5344CB8AC3E}">
        <p14:creationId xmlns:p14="http://schemas.microsoft.com/office/powerpoint/2010/main" val="83101413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64DB0D6-3A32-4344-947C-280B6712DD0E}" type="slidenum">
              <a:rPr lang="en-US" smtClean="0"/>
              <a:t>3</a:t>
            </a:fld>
            <a:endParaRPr lang="en-US"/>
          </a:p>
        </p:txBody>
      </p:sp>
    </p:spTree>
    <p:extLst>
      <p:ext uri="{BB962C8B-B14F-4D97-AF65-F5344CB8AC3E}">
        <p14:creationId xmlns:p14="http://schemas.microsoft.com/office/powerpoint/2010/main" val="83101413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64DB0D6-3A32-4344-947C-280B6712DD0E}" type="slidenum">
              <a:rPr lang="en-US" smtClean="0"/>
              <a:t>4</a:t>
            </a:fld>
            <a:endParaRPr lang="en-US"/>
          </a:p>
        </p:txBody>
      </p:sp>
    </p:spTree>
    <p:extLst>
      <p:ext uri="{BB962C8B-B14F-4D97-AF65-F5344CB8AC3E}">
        <p14:creationId xmlns:p14="http://schemas.microsoft.com/office/powerpoint/2010/main" val="83101413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64DB0D6-3A32-4344-947C-280B6712DD0E}" type="slidenum">
              <a:rPr lang="en-US" smtClean="0"/>
              <a:t>5</a:t>
            </a:fld>
            <a:endParaRPr lang="en-US"/>
          </a:p>
        </p:txBody>
      </p:sp>
    </p:spTree>
    <p:extLst>
      <p:ext uri="{BB962C8B-B14F-4D97-AF65-F5344CB8AC3E}">
        <p14:creationId xmlns:p14="http://schemas.microsoft.com/office/powerpoint/2010/main" val="83101413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64DB0D6-3A32-4344-947C-280B6712DD0E}" type="slidenum">
              <a:rPr lang="en-US" smtClean="0"/>
              <a:t>6</a:t>
            </a:fld>
            <a:endParaRPr lang="en-US"/>
          </a:p>
        </p:txBody>
      </p:sp>
    </p:spTree>
    <p:extLst>
      <p:ext uri="{BB962C8B-B14F-4D97-AF65-F5344CB8AC3E}">
        <p14:creationId xmlns:p14="http://schemas.microsoft.com/office/powerpoint/2010/main" val="83101413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64DB0D6-3A32-4344-947C-280B6712DD0E}" type="slidenum">
              <a:rPr lang="en-US" smtClean="0"/>
              <a:t>7</a:t>
            </a:fld>
            <a:endParaRPr lang="en-US"/>
          </a:p>
        </p:txBody>
      </p:sp>
    </p:spTree>
    <p:extLst>
      <p:ext uri="{BB962C8B-B14F-4D97-AF65-F5344CB8AC3E}">
        <p14:creationId xmlns:p14="http://schemas.microsoft.com/office/powerpoint/2010/main" val="83101413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64DB0D6-3A32-4344-947C-280B6712DD0E}" type="slidenum">
              <a:rPr lang="en-US" smtClean="0"/>
              <a:t>8</a:t>
            </a:fld>
            <a:endParaRPr lang="en-US"/>
          </a:p>
        </p:txBody>
      </p:sp>
    </p:spTree>
    <p:extLst>
      <p:ext uri="{BB962C8B-B14F-4D97-AF65-F5344CB8AC3E}">
        <p14:creationId xmlns:p14="http://schemas.microsoft.com/office/powerpoint/2010/main" val="83101413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smtClean="0"/>
              <a:t>Adapted from Fig. 21 in Hoskins et al. (1985).</a:t>
            </a:r>
          </a:p>
        </p:txBody>
      </p:sp>
      <p:sp>
        <p:nvSpPr>
          <p:cNvPr id="4" name="Slide Number Placeholder 3"/>
          <p:cNvSpPr>
            <a:spLocks noGrp="1"/>
          </p:cNvSpPr>
          <p:nvPr>
            <p:ph type="sldNum" sz="quarter" idx="10"/>
          </p:nvPr>
        </p:nvSpPr>
        <p:spPr/>
        <p:txBody>
          <a:bodyPr/>
          <a:lstStyle/>
          <a:p>
            <a:fld id="{764DB0D6-3A32-4344-947C-280B6712DD0E}" type="slidenum">
              <a:rPr lang="en-US" smtClean="0"/>
              <a:t>9</a:t>
            </a:fld>
            <a:endParaRPr lang="en-US"/>
          </a:p>
        </p:txBody>
      </p:sp>
    </p:spTree>
    <p:extLst>
      <p:ext uri="{BB962C8B-B14F-4D97-AF65-F5344CB8AC3E}">
        <p14:creationId xmlns:p14="http://schemas.microsoft.com/office/powerpoint/2010/main" val="83101413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3AA0CE9C-0A32-BA43-8957-2079EBF5B32A}" type="datetimeFigureOut">
              <a:rPr lang="en-US" smtClean="0"/>
              <a:t>6/8/17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85FFF32-6CE1-D748-8552-9468759031B7}" type="slidenum">
              <a:rPr lang="en-US" smtClean="0"/>
              <a:t>‹#›</a:t>
            </a:fld>
            <a:endParaRPr lang="en-US"/>
          </a:p>
        </p:txBody>
      </p:sp>
    </p:spTree>
    <p:extLst>
      <p:ext uri="{BB962C8B-B14F-4D97-AF65-F5344CB8AC3E}">
        <p14:creationId xmlns:p14="http://schemas.microsoft.com/office/powerpoint/2010/main" val="233574589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AA0CE9C-0A32-BA43-8957-2079EBF5B32A}" type="datetimeFigureOut">
              <a:rPr lang="en-US" smtClean="0"/>
              <a:t>6/8/17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85FFF32-6CE1-D748-8552-9468759031B7}" type="slidenum">
              <a:rPr lang="en-US" smtClean="0"/>
              <a:t>‹#›</a:t>
            </a:fld>
            <a:endParaRPr lang="en-US"/>
          </a:p>
        </p:txBody>
      </p:sp>
    </p:spTree>
    <p:extLst>
      <p:ext uri="{BB962C8B-B14F-4D97-AF65-F5344CB8AC3E}">
        <p14:creationId xmlns:p14="http://schemas.microsoft.com/office/powerpoint/2010/main" val="308474226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AA0CE9C-0A32-BA43-8957-2079EBF5B32A}" type="datetimeFigureOut">
              <a:rPr lang="en-US" smtClean="0"/>
              <a:t>6/8/17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85FFF32-6CE1-D748-8552-9468759031B7}" type="slidenum">
              <a:rPr lang="en-US" smtClean="0"/>
              <a:t>‹#›</a:t>
            </a:fld>
            <a:endParaRPr lang="en-US"/>
          </a:p>
        </p:txBody>
      </p:sp>
    </p:spTree>
    <p:extLst>
      <p:ext uri="{BB962C8B-B14F-4D97-AF65-F5344CB8AC3E}">
        <p14:creationId xmlns:p14="http://schemas.microsoft.com/office/powerpoint/2010/main" val="89149781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AA0CE9C-0A32-BA43-8957-2079EBF5B32A}" type="datetimeFigureOut">
              <a:rPr lang="en-US" smtClean="0"/>
              <a:t>6/8/17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85FFF32-6CE1-D748-8552-9468759031B7}" type="slidenum">
              <a:rPr lang="en-US" smtClean="0"/>
              <a:t>‹#›</a:t>
            </a:fld>
            <a:endParaRPr lang="en-US"/>
          </a:p>
        </p:txBody>
      </p:sp>
    </p:spTree>
    <p:extLst>
      <p:ext uri="{BB962C8B-B14F-4D97-AF65-F5344CB8AC3E}">
        <p14:creationId xmlns:p14="http://schemas.microsoft.com/office/powerpoint/2010/main" val="426727209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AA0CE9C-0A32-BA43-8957-2079EBF5B32A}" type="datetimeFigureOut">
              <a:rPr lang="en-US" smtClean="0"/>
              <a:t>6/8/17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85FFF32-6CE1-D748-8552-9468759031B7}" type="slidenum">
              <a:rPr lang="en-US" smtClean="0"/>
              <a:t>‹#›</a:t>
            </a:fld>
            <a:endParaRPr lang="en-US"/>
          </a:p>
        </p:txBody>
      </p:sp>
    </p:spTree>
    <p:extLst>
      <p:ext uri="{BB962C8B-B14F-4D97-AF65-F5344CB8AC3E}">
        <p14:creationId xmlns:p14="http://schemas.microsoft.com/office/powerpoint/2010/main" val="226098213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3AA0CE9C-0A32-BA43-8957-2079EBF5B32A}" type="datetimeFigureOut">
              <a:rPr lang="en-US" smtClean="0"/>
              <a:t>6/8/17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85FFF32-6CE1-D748-8552-9468759031B7}" type="slidenum">
              <a:rPr lang="en-US" smtClean="0"/>
              <a:t>‹#›</a:t>
            </a:fld>
            <a:endParaRPr lang="en-US"/>
          </a:p>
        </p:txBody>
      </p:sp>
    </p:spTree>
    <p:extLst>
      <p:ext uri="{BB962C8B-B14F-4D97-AF65-F5344CB8AC3E}">
        <p14:creationId xmlns:p14="http://schemas.microsoft.com/office/powerpoint/2010/main" val="232811533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3AA0CE9C-0A32-BA43-8957-2079EBF5B32A}" type="datetimeFigureOut">
              <a:rPr lang="en-US" smtClean="0"/>
              <a:t>6/8/17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85FFF32-6CE1-D748-8552-9468759031B7}" type="slidenum">
              <a:rPr lang="en-US" smtClean="0"/>
              <a:t>‹#›</a:t>
            </a:fld>
            <a:endParaRPr lang="en-US"/>
          </a:p>
        </p:txBody>
      </p:sp>
    </p:spTree>
    <p:extLst>
      <p:ext uri="{BB962C8B-B14F-4D97-AF65-F5344CB8AC3E}">
        <p14:creationId xmlns:p14="http://schemas.microsoft.com/office/powerpoint/2010/main" val="15365065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3AA0CE9C-0A32-BA43-8957-2079EBF5B32A}" type="datetimeFigureOut">
              <a:rPr lang="en-US" smtClean="0"/>
              <a:t>6/8/17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85FFF32-6CE1-D748-8552-9468759031B7}" type="slidenum">
              <a:rPr lang="en-US" smtClean="0"/>
              <a:t>‹#›</a:t>
            </a:fld>
            <a:endParaRPr lang="en-US"/>
          </a:p>
        </p:txBody>
      </p:sp>
    </p:spTree>
    <p:extLst>
      <p:ext uri="{BB962C8B-B14F-4D97-AF65-F5344CB8AC3E}">
        <p14:creationId xmlns:p14="http://schemas.microsoft.com/office/powerpoint/2010/main" val="162211171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AA0CE9C-0A32-BA43-8957-2079EBF5B32A}" type="datetimeFigureOut">
              <a:rPr lang="en-US" smtClean="0"/>
              <a:t>6/8/17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85FFF32-6CE1-D748-8552-9468759031B7}" type="slidenum">
              <a:rPr lang="en-US" smtClean="0"/>
              <a:t>‹#›</a:t>
            </a:fld>
            <a:endParaRPr lang="en-US"/>
          </a:p>
        </p:txBody>
      </p:sp>
    </p:spTree>
    <p:extLst>
      <p:ext uri="{BB962C8B-B14F-4D97-AF65-F5344CB8AC3E}">
        <p14:creationId xmlns:p14="http://schemas.microsoft.com/office/powerpoint/2010/main" val="167482528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AA0CE9C-0A32-BA43-8957-2079EBF5B32A}" type="datetimeFigureOut">
              <a:rPr lang="en-US" smtClean="0"/>
              <a:t>6/8/17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85FFF32-6CE1-D748-8552-9468759031B7}" type="slidenum">
              <a:rPr lang="en-US" smtClean="0"/>
              <a:t>‹#›</a:t>
            </a:fld>
            <a:endParaRPr lang="en-US"/>
          </a:p>
        </p:txBody>
      </p:sp>
    </p:spTree>
    <p:extLst>
      <p:ext uri="{BB962C8B-B14F-4D97-AF65-F5344CB8AC3E}">
        <p14:creationId xmlns:p14="http://schemas.microsoft.com/office/powerpoint/2010/main" val="421680327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AA0CE9C-0A32-BA43-8957-2079EBF5B32A}" type="datetimeFigureOut">
              <a:rPr lang="en-US" smtClean="0"/>
              <a:t>6/8/17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85FFF32-6CE1-D748-8552-9468759031B7}" type="slidenum">
              <a:rPr lang="en-US" smtClean="0"/>
              <a:t>‹#›</a:t>
            </a:fld>
            <a:endParaRPr lang="en-US"/>
          </a:p>
        </p:txBody>
      </p:sp>
    </p:spTree>
    <p:extLst>
      <p:ext uri="{BB962C8B-B14F-4D97-AF65-F5344CB8AC3E}">
        <p14:creationId xmlns:p14="http://schemas.microsoft.com/office/powerpoint/2010/main" val="2493682459"/>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AA0CE9C-0A32-BA43-8957-2079EBF5B32A}" type="datetimeFigureOut">
              <a:rPr lang="en-US" smtClean="0"/>
              <a:t>6/8/17</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85FFF32-6CE1-D748-8552-9468759031B7}" type="slidenum">
              <a:rPr lang="en-US" smtClean="0"/>
              <a:t>‹#›</a:t>
            </a:fld>
            <a:endParaRPr lang="en-US"/>
          </a:p>
        </p:txBody>
      </p:sp>
    </p:spTree>
    <p:extLst>
      <p:ext uri="{BB962C8B-B14F-4D97-AF65-F5344CB8AC3E}">
        <p14:creationId xmlns:p14="http://schemas.microsoft.com/office/powerpoint/2010/main" val="183957262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 Id="rId3" Type="http://schemas.openxmlformats.org/officeDocument/2006/relationships/image" Target="../media/image1.png"/></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4" Type="http://schemas.openxmlformats.org/officeDocument/2006/relationships/image" Target="../media/image11.png"/><Relationship Id="rId5" Type="http://schemas.openxmlformats.org/officeDocument/2006/relationships/image" Target="../media/image12.png"/><Relationship Id="rId6" Type="http://schemas.openxmlformats.org/officeDocument/2006/relationships/image" Target="../media/image13.png"/><Relationship Id="rId7" Type="http://schemas.openxmlformats.org/officeDocument/2006/relationships/image" Target="../media/image14.png"/><Relationship Id="rId8" Type="http://schemas.openxmlformats.org/officeDocument/2006/relationships/image" Target="../media/image15.png"/><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4" Type="http://schemas.openxmlformats.org/officeDocument/2006/relationships/image" Target="../media/image11.png"/><Relationship Id="rId5" Type="http://schemas.openxmlformats.org/officeDocument/2006/relationships/image" Target="../media/image12.png"/><Relationship Id="rId6" Type="http://schemas.openxmlformats.org/officeDocument/2006/relationships/image" Target="../media/image13.png"/><Relationship Id="rId7" Type="http://schemas.openxmlformats.org/officeDocument/2006/relationships/image" Target="../media/image14.png"/><Relationship Id="rId8" Type="http://schemas.openxmlformats.org/officeDocument/2006/relationships/image" Target="../media/image15.png"/><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3" Type="http://schemas.openxmlformats.org/officeDocument/2006/relationships/image" Target="../media/image16.png"/><Relationship Id="rId4" Type="http://schemas.openxmlformats.org/officeDocument/2006/relationships/image" Target="../media/image17.png"/><Relationship Id="rId5" Type="http://schemas.openxmlformats.org/officeDocument/2006/relationships/image" Target="../media/image18.png"/><Relationship Id="rId6" Type="http://schemas.openxmlformats.org/officeDocument/2006/relationships/image" Target="../media/image19.png"/><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3" Type="http://schemas.openxmlformats.org/officeDocument/2006/relationships/image" Target="../media/image16.png"/><Relationship Id="rId4" Type="http://schemas.openxmlformats.org/officeDocument/2006/relationships/image" Target="../media/image17.png"/><Relationship Id="rId5" Type="http://schemas.openxmlformats.org/officeDocument/2006/relationships/image" Target="../media/image18.png"/><Relationship Id="rId6" Type="http://schemas.openxmlformats.org/officeDocument/2006/relationships/image" Target="../media/image19.png"/><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3" Type="http://schemas.openxmlformats.org/officeDocument/2006/relationships/image" Target="../media/image20.png"/><Relationship Id="rId4" Type="http://schemas.openxmlformats.org/officeDocument/2006/relationships/image" Target="../media/image21.png"/><Relationship Id="rId5" Type="http://schemas.openxmlformats.org/officeDocument/2006/relationships/image" Target="../media/image22.png"/><Relationship Id="rId6" Type="http://schemas.openxmlformats.org/officeDocument/2006/relationships/image" Target="../media/image23.png"/><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3" Type="http://schemas.openxmlformats.org/officeDocument/2006/relationships/image" Target="../media/image24.png"/><Relationship Id="rId4" Type="http://schemas.openxmlformats.org/officeDocument/2006/relationships/image" Target="../media/image25.png"/><Relationship Id="rId1" Type="http://schemas.openxmlformats.org/officeDocument/2006/relationships/slideLayout" Target="../slideLayouts/slideLayout2.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3" Type="http://schemas.openxmlformats.org/officeDocument/2006/relationships/image" Target="../media/image26.png"/><Relationship Id="rId4" Type="http://schemas.openxmlformats.org/officeDocument/2006/relationships/image" Target="../media/image25.png"/><Relationship Id="rId1" Type="http://schemas.openxmlformats.org/officeDocument/2006/relationships/slideLayout" Target="../slideLayouts/slideLayout2.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3" Type="http://schemas.openxmlformats.org/officeDocument/2006/relationships/image" Target="../media/image26.png"/><Relationship Id="rId4" Type="http://schemas.openxmlformats.org/officeDocument/2006/relationships/image" Target="../media/image25.png"/><Relationship Id="rId1" Type="http://schemas.openxmlformats.org/officeDocument/2006/relationships/slideLayout" Target="../slideLayouts/slideLayout2.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7.png"/><Relationship Id="rId3" Type="http://schemas.openxmlformats.org/officeDocument/2006/relationships/image" Target="../media/image28.pn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image" Target="../media/image3.png"/><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4.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4.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5.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6.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7.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8.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Straight Connector 4"/>
          <p:cNvCxnSpPr/>
          <p:nvPr/>
        </p:nvCxnSpPr>
        <p:spPr>
          <a:xfrm>
            <a:off x="-9107" y="657205"/>
            <a:ext cx="9162288" cy="0"/>
          </a:xfrm>
          <a:prstGeom prst="line">
            <a:avLst/>
          </a:prstGeom>
          <a:ln w="50800">
            <a:solidFill>
              <a:schemeClr val="tx1"/>
            </a:solidFill>
          </a:ln>
        </p:spPr>
        <p:style>
          <a:lnRef idx="2">
            <a:schemeClr val="accent1"/>
          </a:lnRef>
          <a:fillRef idx="0">
            <a:schemeClr val="accent1"/>
          </a:fillRef>
          <a:effectRef idx="1">
            <a:schemeClr val="accent1"/>
          </a:effectRef>
          <a:fontRef idx="minor">
            <a:schemeClr val="tx1"/>
          </a:fontRef>
        </p:style>
      </p:cxnSp>
      <p:sp>
        <p:nvSpPr>
          <p:cNvPr id="14" name="Content Placeholder 2"/>
          <p:cNvSpPr txBox="1">
            <a:spLocks/>
          </p:cNvSpPr>
          <p:nvPr/>
        </p:nvSpPr>
        <p:spPr>
          <a:xfrm>
            <a:off x="777875" y="5302250"/>
            <a:ext cx="8040106" cy="1627324"/>
          </a:xfrm>
          <a:prstGeom prst="rect">
            <a:avLst/>
          </a:prstGeom>
        </p:spPr>
        <p:txBody>
          <a:bodyPr vert="horz" lIns="91440" tIns="45720" rIns="91440" bIns="45720" rtlCol="0" anchor="ctr">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US" sz="1200" dirty="0" smtClean="0">
                <a:solidFill>
                  <a:srgbClr val="000000"/>
                </a:solidFill>
                <a:latin typeface="Times New Roman"/>
                <a:cs typeface="Times New Roman"/>
              </a:rPr>
              <a:t>Fig. 1.1.  Cross section of circularly symmetric cyclonic flow induced by simple isolated upper-level cyclonic PV </a:t>
            </a:r>
            <a:r>
              <a:rPr lang="en-US" sz="1200" dirty="0">
                <a:solidFill>
                  <a:srgbClr val="000000"/>
                </a:solidFill>
                <a:latin typeface="Times New Roman"/>
                <a:cs typeface="Times New Roman"/>
              </a:rPr>
              <a:t>anomaly </a:t>
            </a:r>
            <a:r>
              <a:rPr lang="en-US" sz="1200" dirty="0" smtClean="0">
                <a:solidFill>
                  <a:srgbClr val="000000"/>
                </a:solidFill>
                <a:latin typeface="Times New Roman"/>
                <a:cs typeface="Times New Roman"/>
              </a:rPr>
              <a:t>(stippled </a:t>
            </a:r>
            <a:r>
              <a:rPr lang="en-US" sz="1200" dirty="0">
                <a:solidFill>
                  <a:srgbClr val="000000"/>
                </a:solidFill>
                <a:latin typeface="Times New Roman"/>
                <a:cs typeface="Times New Roman"/>
              </a:rPr>
              <a:t>region and red plus </a:t>
            </a:r>
            <a:r>
              <a:rPr lang="en-US" sz="1200" dirty="0" smtClean="0">
                <a:solidFill>
                  <a:srgbClr val="000000"/>
                </a:solidFill>
                <a:latin typeface="Times New Roman"/>
                <a:cs typeface="Times New Roman"/>
              </a:rPr>
              <a:t>symbol). The thick line represents the tropopause and the solid contours </a:t>
            </a:r>
            <a:r>
              <a:rPr lang="en-US" sz="1200" dirty="0">
                <a:solidFill>
                  <a:srgbClr val="000000"/>
                </a:solidFill>
                <a:latin typeface="Times New Roman"/>
                <a:cs typeface="Times New Roman"/>
              </a:rPr>
              <a:t>represent </a:t>
            </a:r>
            <a:r>
              <a:rPr lang="en-US" sz="1200" dirty="0" smtClean="0">
                <a:solidFill>
                  <a:srgbClr val="000000"/>
                </a:solidFill>
                <a:latin typeface="Times New Roman"/>
                <a:cs typeface="Times New Roman"/>
              </a:rPr>
              <a:t>potential </a:t>
            </a:r>
            <a:r>
              <a:rPr lang="en-US" sz="1200" dirty="0">
                <a:solidFill>
                  <a:srgbClr val="000000"/>
                </a:solidFill>
                <a:latin typeface="Times New Roman"/>
                <a:cs typeface="Times New Roman"/>
              </a:rPr>
              <a:t>temperature </a:t>
            </a:r>
            <a:r>
              <a:rPr lang="en-US" sz="1200" dirty="0" smtClean="0">
                <a:solidFill>
                  <a:srgbClr val="000000"/>
                </a:solidFill>
                <a:latin typeface="Times New Roman"/>
                <a:cs typeface="Times New Roman"/>
              </a:rPr>
              <a:t>(every </a:t>
            </a:r>
            <a:r>
              <a:rPr lang="en-US" sz="1200" dirty="0">
                <a:solidFill>
                  <a:srgbClr val="000000"/>
                </a:solidFill>
                <a:latin typeface="Times New Roman"/>
                <a:cs typeface="Times New Roman"/>
              </a:rPr>
              <a:t>5 K) and azimuthal wind velocity (</a:t>
            </a:r>
            <a:r>
              <a:rPr lang="en-US" sz="1200" dirty="0" smtClean="0">
                <a:latin typeface="Times New Roman"/>
                <a:cs typeface="Times New Roman"/>
              </a:rPr>
              <a:t>every </a:t>
            </a:r>
            <a:r>
              <a:rPr lang="en-US" sz="1200" dirty="0">
                <a:latin typeface="Times New Roman"/>
                <a:cs typeface="Times New Roman"/>
              </a:rPr>
              <a:t>3 m s</a:t>
            </a:r>
            <a:r>
              <a:rPr lang="en-US" sz="1200" baseline="30000" dirty="0">
                <a:latin typeface="Times New Roman"/>
                <a:cs typeface="Times New Roman"/>
              </a:rPr>
              <a:t>−1</a:t>
            </a:r>
            <a:r>
              <a:rPr lang="en-US" sz="1200" dirty="0">
                <a:solidFill>
                  <a:srgbClr val="000000"/>
                </a:solidFill>
                <a:latin typeface="Times New Roman"/>
                <a:cs typeface="Times New Roman"/>
              </a:rPr>
              <a:t>)</a:t>
            </a:r>
            <a:r>
              <a:rPr lang="en-US" sz="1200" dirty="0" smtClean="0">
                <a:solidFill>
                  <a:srgbClr val="000000"/>
                </a:solidFill>
                <a:latin typeface="Times New Roman"/>
                <a:cs typeface="Times New Roman"/>
              </a:rPr>
              <a:t>. Cross in circle symbol represents maximum of azimuthal wind velocity directed into cross-section and dot in circle symbol represents maximum of azimuthal wind velocity directed out of cross-section. [Fig. 15 and caption adapted from Hoskins et al. (1985, section 3)].  </a:t>
            </a:r>
            <a:endParaRPr lang="en-US" sz="1200" dirty="0">
              <a:solidFill>
                <a:srgbClr val="000000"/>
              </a:solidFill>
              <a:latin typeface="Times New Roman"/>
              <a:cs typeface="Times New Roman"/>
            </a:endParaRPr>
          </a:p>
        </p:txBody>
      </p:sp>
      <p:sp>
        <p:nvSpPr>
          <p:cNvPr id="33" name="Title 1"/>
          <p:cNvSpPr>
            <a:spLocks noGrp="1"/>
          </p:cNvSpPr>
          <p:nvPr>
            <p:ph type="title"/>
          </p:nvPr>
        </p:nvSpPr>
        <p:spPr>
          <a:xfrm>
            <a:off x="334282" y="-33716"/>
            <a:ext cx="6682467" cy="722220"/>
          </a:xfrm>
        </p:spPr>
        <p:txBody>
          <a:bodyPr>
            <a:noAutofit/>
          </a:bodyPr>
          <a:lstStyle/>
          <a:p>
            <a:pPr algn="l"/>
            <a:r>
              <a:rPr lang="en-US" sz="2800" b="1" dirty="0" smtClean="0">
                <a:solidFill>
                  <a:srgbClr val="FF0000"/>
                </a:solidFill>
                <a:latin typeface="Arial" panose="020B0604020202020204" pitchFamily="34" charset="0"/>
                <a:cs typeface="Arial" panose="020B0604020202020204" pitchFamily="34" charset="0"/>
              </a:rPr>
              <a:t>Figure 1</a:t>
            </a:r>
            <a:endParaRPr lang="en-US" sz="2800" b="1" dirty="0">
              <a:solidFill>
                <a:srgbClr val="FF0000"/>
              </a:solidFill>
              <a:latin typeface="Arial" panose="020B0604020202020204" pitchFamily="34" charset="0"/>
              <a:cs typeface="Arial" panose="020B0604020202020204" pitchFamily="34" charset="0"/>
            </a:endParaRPr>
          </a:p>
        </p:txBody>
      </p:sp>
      <p:sp>
        <p:nvSpPr>
          <p:cNvPr id="23" name="Title 1"/>
          <p:cNvSpPr txBox="1">
            <a:spLocks/>
          </p:cNvSpPr>
          <p:nvPr/>
        </p:nvSpPr>
        <p:spPr>
          <a:xfrm>
            <a:off x="5239403" y="-13048"/>
            <a:ext cx="3578578" cy="722220"/>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r"/>
            <a:r>
              <a:rPr lang="en-US" sz="2400" dirty="0" smtClean="0">
                <a:latin typeface="Arial" panose="020B0604020202020204" pitchFamily="34" charset="0"/>
                <a:cs typeface="Arial" panose="020B0604020202020204" pitchFamily="34" charset="0"/>
              </a:rPr>
              <a:t>Hoskins et al. (1985)</a:t>
            </a:r>
            <a:endParaRPr lang="en-US" sz="2400" dirty="0">
              <a:latin typeface="Arial" panose="020B0604020202020204" pitchFamily="34" charset="0"/>
              <a:cs typeface="Arial" panose="020B0604020202020204" pitchFamily="34" charset="0"/>
            </a:endParaRPr>
          </a:p>
        </p:txBody>
      </p:sp>
      <p:grpSp>
        <p:nvGrpSpPr>
          <p:cNvPr id="2" name="Group 1"/>
          <p:cNvGrpSpPr/>
          <p:nvPr/>
        </p:nvGrpSpPr>
        <p:grpSpPr>
          <a:xfrm>
            <a:off x="666750" y="1182214"/>
            <a:ext cx="8233186" cy="4294661"/>
            <a:chOff x="666750" y="1182214"/>
            <a:chExt cx="8233186" cy="4294661"/>
          </a:xfrm>
        </p:grpSpPr>
        <p:pic>
          <p:nvPicPr>
            <p:cNvPr id="3" name="Picture 2" descr="Screen Shot 2016-03-16 at 1.02.15 PM.png"/>
            <p:cNvPicPr>
              <a:picLocks noChangeAspect="1"/>
            </p:cNvPicPr>
            <p:nvPr/>
          </p:nvPicPr>
          <p:blipFill rotWithShape="1">
            <a:blip r:embed="rId3">
              <a:extLst>
                <a:ext uri="{28A0092B-C50C-407E-A947-70E740481C1C}">
                  <a14:useLocalDpi xmlns:a14="http://schemas.microsoft.com/office/drawing/2010/main" val="0"/>
                </a:ext>
              </a:extLst>
            </a:blip>
            <a:srcRect l="6456"/>
            <a:stretch/>
          </p:blipFill>
          <p:spPr>
            <a:xfrm>
              <a:off x="666750" y="1182214"/>
              <a:ext cx="8233186" cy="4294661"/>
            </a:xfrm>
            <a:prstGeom prst="rect">
              <a:avLst/>
            </a:prstGeom>
          </p:spPr>
        </p:pic>
        <p:sp>
          <p:nvSpPr>
            <p:cNvPr id="24" name="Rectangle 23"/>
            <p:cNvSpPr/>
            <p:nvPr/>
          </p:nvSpPr>
          <p:spPr>
            <a:xfrm>
              <a:off x="5305828" y="2648273"/>
              <a:ext cx="705976" cy="1446550"/>
            </a:xfrm>
            <a:prstGeom prst="rect">
              <a:avLst/>
            </a:prstGeom>
            <a:noFill/>
          </p:spPr>
          <p:txBody>
            <a:bodyPr wrap="none" lIns="91440" tIns="45720" rIns="91440" bIns="45720">
              <a:spAutoFit/>
            </a:bodyPr>
            <a:lstStyle/>
            <a:p>
              <a:pPr lvl="0" algn="ctr"/>
              <a:r>
                <a:rPr lang="en-US" sz="8000" b="1" baseline="-25000" dirty="0" smtClean="0">
                  <a:ln w="12700">
                    <a:solidFill>
                      <a:prstClr val="black"/>
                    </a:solidFill>
                    <a:prstDash val="solid"/>
                  </a:ln>
                  <a:effectLst>
                    <a:outerShdw blurRad="41275" dist="20320" dir="1800000" algn="tl" rotWithShape="0">
                      <a:srgbClr val="000000">
                        <a:alpha val="40000"/>
                      </a:srgbClr>
                    </a:outerShdw>
                  </a:effectLst>
                  <a:latin typeface="Zapf Dingbats"/>
                  <a:ea typeface="Zapf Dingbats"/>
                  <a:cs typeface="Zapf Dingbats"/>
                  <a:sym typeface="Zapf Dingbats"/>
                </a:rPr>
                <a:t>✕</a:t>
              </a:r>
              <a:endParaRPr lang="en-US" sz="8000" b="1" baseline="-25000" dirty="0">
                <a:ln w="12700">
                  <a:solidFill>
                    <a:prstClr val="black"/>
                  </a:solidFill>
                  <a:prstDash val="solid"/>
                </a:ln>
                <a:effectLst>
                  <a:outerShdw blurRad="41275" dist="20320" dir="1800000" algn="tl" rotWithShape="0">
                    <a:srgbClr val="000000">
                      <a:alpha val="40000"/>
                    </a:srgbClr>
                  </a:outerShdw>
                </a:effectLst>
                <a:latin typeface="Arial" panose="020B0604020202020204" pitchFamily="34" charset="0"/>
                <a:cs typeface="Arial" panose="020B0604020202020204" pitchFamily="34" charset="0"/>
              </a:endParaRPr>
            </a:p>
            <a:p>
              <a:pPr algn="ctr"/>
              <a:endParaRPr lang="en-US" sz="5200" b="1" cap="none" spc="0" baseline="-25000" dirty="0">
                <a:ln w="12700">
                  <a:solidFill>
                    <a:schemeClr val="tx1"/>
                  </a:solidFill>
                  <a:prstDash val="solid"/>
                </a:ln>
                <a:solidFill>
                  <a:schemeClr val="bg1"/>
                </a:solidFill>
                <a:effectLst>
                  <a:outerShdw blurRad="41275" dist="20320" dir="1800000" algn="tl" rotWithShape="0">
                    <a:srgbClr val="000000">
                      <a:alpha val="40000"/>
                    </a:srgbClr>
                  </a:outerShdw>
                </a:effectLst>
                <a:latin typeface="Helvetica"/>
                <a:cs typeface="Helvetica"/>
              </a:endParaRPr>
            </a:p>
          </p:txBody>
        </p:sp>
        <p:sp>
          <p:nvSpPr>
            <p:cNvPr id="20" name="Oval 19"/>
            <p:cNvSpPr>
              <a:spLocks noChangeAspect="1"/>
            </p:cNvSpPr>
            <p:nvPr/>
          </p:nvSpPr>
          <p:spPr>
            <a:xfrm>
              <a:off x="3243224" y="3043247"/>
              <a:ext cx="640080" cy="640080"/>
            </a:xfrm>
            <a:prstGeom prst="ellipse">
              <a:avLst/>
            </a:prstGeom>
            <a:noFill/>
            <a:ln w="508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2" name="Oval 21"/>
            <p:cNvSpPr>
              <a:spLocks noChangeAspect="1"/>
            </p:cNvSpPr>
            <p:nvPr/>
          </p:nvSpPr>
          <p:spPr>
            <a:xfrm>
              <a:off x="3499071" y="3286142"/>
              <a:ext cx="137160" cy="137160"/>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4" name="Plus 33"/>
            <p:cNvSpPr>
              <a:spLocks noChangeAspect="1"/>
            </p:cNvSpPr>
            <p:nvPr/>
          </p:nvSpPr>
          <p:spPr>
            <a:xfrm>
              <a:off x="4269110" y="3380915"/>
              <a:ext cx="640080" cy="640080"/>
            </a:xfrm>
            <a:prstGeom prst="mathPlus">
              <a:avLst/>
            </a:prstGeom>
            <a:solidFill>
              <a:srgbClr val="FF0000"/>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5" name="Oval 34"/>
            <p:cNvSpPr>
              <a:spLocks noChangeAspect="1"/>
            </p:cNvSpPr>
            <p:nvPr/>
          </p:nvSpPr>
          <p:spPr>
            <a:xfrm>
              <a:off x="5328692" y="3051394"/>
              <a:ext cx="640080" cy="640080"/>
            </a:xfrm>
            <a:prstGeom prst="ellipse">
              <a:avLst/>
            </a:prstGeom>
            <a:noFill/>
            <a:ln w="508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697157110"/>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cxnSp>
        <p:nvCxnSpPr>
          <p:cNvPr id="5" name="Straight Connector 4"/>
          <p:cNvCxnSpPr/>
          <p:nvPr/>
        </p:nvCxnSpPr>
        <p:spPr>
          <a:xfrm>
            <a:off x="-9107" y="657205"/>
            <a:ext cx="9162288" cy="0"/>
          </a:xfrm>
          <a:prstGeom prst="line">
            <a:avLst/>
          </a:prstGeom>
          <a:ln w="50800">
            <a:solidFill>
              <a:schemeClr val="tx1"/>
            </a:solidFill>
          </a:ln>
        </p:spPr>
        <p:style>
          <a:lnRef idx="2">
            <a:schemeClr val="accent1"/>
          </a:lnRef>
          <a:fillRef idx="0">
            <a:schemeClr val="accent1"/>
          </a:fillRef>
          <a:effectRef idx="1">
            <a:schemeClr val="accent1"/>
          </a:effectRef>
          <a:fontRef idx="minor">
            <a:schemeClr val="tx1"/>
          </a:fontRef>
        </p:style>
      </p:cxnSp>
      <p:sp>
        <p:nvSpPr>
          <p:cNvPr id="6" name="Title 1"/>
          <p:cNvSpPr>
            <a:spLocks noGrp="1"/>
          </p:cNvSpPr>
          <p:nvPr>
            <p:ph type="title"/>
          </p:nvPr>
        </p:nvSpPr>
        <p:spPr>
          <a:xfrm>
            <a:off x="334283" y="-33716"/>
            <a:ext cx="8891111" cy="722220"/>
          </a:xfrm>
        </p:spPr>
        <p:txBody>
          <a:bodyPr>
            <a:noAutofit/>
          </a:bodyPr>
          <a:lstStyle/>
          <a:p>
            <a:pPr algn="l"/>
            <a:r>
              <a:rPr lang="en-US" sz="2800" b="1" dirty="0" smtClean="0">
                <a:solidFill>
                  <a:srgbClr val="FF0000"/>
                </a:solidFill>
                <a:latin typeface="Arial" panose="020B0604020202020204" pitchFamily="34" charset="0"/>
                <a:cs typeface="Arial" panose="020B0604020202020204" pitchFamily="34" charset="0"/>
              </a:rPr>
              <a:t>Figure 8</a:t>
            </a:r>
            <a:endParaRPr lang="en-US" sz="2800" b="1" dirty="0">
              <a:solidFill>
                <a:srgbClr val="FF0000"/>
              </a:solidFill>
              <a:latin typeface="Arial" panose="020B0604020202020204" pitchFamily="34" charset="0"/>
              <a:cs typeface="Arial" panose="020B0604020202020204" pitchFamily="34" charset="0"/>
            </a:endParaRPr>
          </a:p>
        </p:txBody>
      </p:sp>
      <p:sp>
        <p:nvSpPr>
          <p:cNvPr id="16" name="Content Placeholder 2"/>
          <p:cNvSpPr txBox="1">
            <a:spLocks/>
          </p:cNvSpPr>
          <p:nvPr/>
        </p:nvSpPr>
        <p:spPr>
          <a:xfrm>
            <a:off x="621540" y="4582054"/>
            <a:ext cx="8134000" cy="2194779"/>
          </a:xfrm>
          <a:prstGeom prst="rect">
            <a:avLst/>
          </a:prstGeom>
        </p:spPr>
        <p:txBody>
          <a:bodyPr vert="horz" lIns="91440" tIns="45720" rIns="91440" bIns="45720" rtlCol="0" anchor="ctr">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endParaRPr lang="en-US" sz="1500" baseline="30000" dirty="0">
              <a:solidFill>
                <a:srgbClr val="000000"/>
              </a:solidFill>
              <a:latin typeface="Arial" panose="020B0604020202020204" pitchFamily="34" charset="0"/>
              <a:cs typeface="Arial" panose="020B0604020202020204" pitchFamily="34" charset="0"/>
            </a:endParaRPr>
          </a:p>
        </p:txBody>
      </p:sp>
      <p:sp>
        <p:nvSpPr>
          <p:cNvPr id="54" name="Content Placeholder 2"/>
          <p:cNvSpPr txBox="1">
            <a:spLocks/>
          </p:cNvSpPr>
          <p:nvPr/>
        </p:nvSpPr>
        <p:spPr>
          <a:xfrm>
            <a:off x="5394960" y="1920240"/>
            <a:ext cx="3604609" cy="3586480"/>
          </a:xfrm>
          <a:prstGeom prst="rect">
            <a:avLst/>
          </a:prstGeom>
        </p:spPr>
        <p:txBody>
          <a:bodyPr vert="horz" lIns="91440" tIns="45720" rIns="91440" bIns="45720" rtlCol="0" anchor="ctr">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US" sz="1200" dirty="0" smtClean="0">
                <a:solidFill>
                  <a:srgbClr val="000000"/>
                </a:solidFill>
                <a:latin typeface="Times New Roman"/>
                <a:cs typeface="Times New Roman"/>
              </a:rPr>
              <a:t>Fig. 1.8.  DT (1.5 </a:t>
            </a:r>
            <a:r>
              <a:rPr lang="en-US" sz="1200" dirty="0">
                <a:solidFill>
                  <a:srgbClr val="000000"/>
                </a:solidFill>
                <a:latin typeface="Times New Roman"/>
                <a:cs typeface="Times New Roman"/>
              </a:rPr>
              <a:t>PVU) potential temperature (black contours, every 10 K) and wind </a:t>
            </a:r>
            <a:r>
              <a:rPr lang="en-US" sz="1200" dirty="0" smtClean="0">
                <a:solidFill>
                  <a:srgbClr val="000000"/>
                </a:solidFill>
                <a:latin typeface="Times New Roman"/>
                <a:cs typeface="Times New Roman"/>
              </a:rPr>
              <a:t>(flags and barbs, m </a:t>
            </a:r>
            <a:r>
              <a:rPr lang="en-US" sz="1200" dirty="0">
                <a:solidFill>
                  <a:srgbClr val="000000"/>
                </a:solidFill>
                <a:latin typeface="Times New Roman"/>
                <a:cs typeface="Times New Roman"/>
              </a:rPr>
              <a:t>s</a:t>
            </a:r>
            <a:r>
              <a:rPr lang="en-US" sz="1200" baseline="30000" dirty="0">
                <a:solidFill>
                  <a:srgbClr val="000000"/>
                </a:solidFill>
                <a:latin typeface="Times New Roman"/>
                <a:cs typeface="Times New Roman"/>
              </a:rPr>
              <a:t>−</a:t>
            </a:r>
            <a:r>
              <a:rPr lang="en-US" sz="1200" baseline="30000" dirty="0" smtClean="0">
                <a:solidFill>
                  <a:srgbClr val="000000"/>
                </a:solidFill>
                <a:latin typeface="Times New Roman"/>
                <a:cs typeface="Times New Roman"/>
              </a:rPr>
              <a:t>1</a:t>
            </a:r>
            <a:r>
              <a:rPr lang="en-US" sz="1200" dirty="0" smtClean="0">
                <a:solidFill>
                  <a:srgbClr val="000000"/>
                </a:solidFill>
                <a:latin typeface="Times New Roman"/>
                <a:cs typeface="Times New Roman"/>
              </a:rPr>
              <a:t>) at (a) 1200 UTC 25 January, (c) 0000 UTC 26 January, and (e) 1200 UTC 26 January 1978; </a:t>
            </a:r>
            <a:r>
              <a:rPr lang="en-US" sz="1200" dirty="0" smtClean="0">
                <a:latin typeface="Times New Roman"/>
                <a:cs typeface="Times New Roman"/>
              </a:rPr>
              <a:t>surface </a:t>
            </a:r>
            <a:r>
              <a:rPr lang="en-US" sz="1200" dirty="0">
                <a:latin typeface="Times New Roman"/>
                <a:cs typeface="Times New Roman"/>
              </a:rPr>
              <a:t>potential temperature </a:t>
            </a:r>
            <a:r>
              <a:rPr lang="en-US" sz="1200" dirty="0">
                <a:solidFill>
                  <a:srgbClr val="000000"/>
                </a:solidFill>
                <a:latin typeface="Times New Roman"/>
                <a:cs typeface="Times New Roman"/>
              </a:rPr>
              <a:t>(black contours, every 4 K</a:t>
            </a:r>
            <a:r>
              <a:rPr lang="en-US" sz="1200" dirty="0" smtClean="0">
                <a:solidFill>
                  <a:srgbClr val="000000"/>
                </a:solidFill>
                <a:latin typeface="Times New Roman"/>
                <a:cs typeface="Times New Roman"/>
              </a:rPr>
              <a:t>), </a:t>
            </a:r>
            <a:r>
              <a:rPr lang="en-US" sz="1200" dirty="0">
                <a:solidFill>
                  <a:srgbClr val="000000"/>
                </a:solidFill>
                <a:latin typeface="Times New Roman"/>
                <a:cs typeface="Times New Roman"/>
              </a:rPr>
              <a:t>relative vorticity (shaded every 2</a:t>
            </a:r>
            <a:r>
              <a:rPr lang="en-US" sz="1200" dirty="0">
                <a:solidFill>
                  <a:srgbClr val="000000"/>
                </a:solidFill>
                <a:latin typeface="Times New Roman"/>
                <a:ea typeface="ＭＳ ゴシック"/>
                <a:cs typeface="Times New Roman"/>
              </a:rPr>
              <a:t>×</a:t>
            </a:r>
            <a:r>
              <a:rPr lang="en-US" sz="1200" dirty="0">
                <a:solidFill>
                  <a:srgbClr val="000000"/>
                </a:solidFill>
                <a:latin typeface="Times New Roman"/>
                <a:cs typeface="Times New Roman"/>
              </a:rPr>
              <a:t>10</a:t>
            </a:r>
            <a:r>
              <a:rPr lang="en-US" sz="1200" baseline="30000" dirty="0">
                <a:latin typeface="Times New Roman"/>
                <a:cs typeface="Times New Roman"/>
              </a:rPr>
              <a:t>−5</a:t>
            </a:r>
            <a:r>
              <a:rPr lang="en-US" sz="1200" dirty="0">
                <a:latin typeface="Times New Roman"/>
                <a:cs typeface="Times New Roman"/>
              </a:rPr>
              <a:t> s</a:t>
            </a:r>
            <a:r>
              <a:rPr lang="en-US" sz="1200" baseline="30000" dirty="0">
                <a:latin typeface="Times New Roman"/>
                <a:cs typeface="Times New Roman"/>
              </a:rPr>
              <a:t>−1</a:t>
            </a:r>
            <a:r>
              <a:rPr lang="en-US" sz="1200" dirty="0">
                <a:latin typeface="Times New Roman"/>
                <a:cs typeface="Times New Roman"/>
              </a:rPr>
              <a:t> </a:t>
            </a:r>
            <a:r>
              <a:rPr lang="en-US" sz="1200" dirty="0" smtClean="0">
                <a:latin typeface="Times New Roman"/>
                <a:cs typeface="Times New Roman"/>
              </a:rPr>
              <a:t>for </a:t>
            </a:r>
            <a:r>
              <a:rPr lang="en-US" sz="1200" dirty="0">
                <a:latin typeface="Times New Roman"/>
                <a:cs typeface="Times New Roman"/>
              </a:rPr>
              <a:t>values greater than </a:t>
            </a:r>
            <a:r>
              <a:rPr lang="en-US" sz="1200" dirty="0">
                <a:solidFill>
                  <a:srgbClr val="000000"/>
                </a:solidFill>
                <a:latin typeface="Times New Roman"/>
                <a:cs typeface="Times New Roman"/>
              </a:rPr>
              <a:t>2</a:t>
            </a:r>
            <a:r>
              <a:rPr lang="en-US" sz="1200" dirty="0">
                <a:solidFill>
                  <a:srgbClr val="000000"/>
                </a:solidFill>
                <a:latin typeface="Times New Roman"/>
                <a:ea typeface="ＭＳ ゴシック"/>
                <a:cs typeface="Times New Roman"/>
              </a:rPr>
              <a:t>×</a:t>
            </a:r>
            <a:r>
              <a:rPr lang="en-US" sz="1200" dirty="0">
                <a:solidFill>
                  <a:srgbClr val="000000"/>
                </a:solidFill>
                <a:latin typeface="Times New Roman"/>
                <a:cs typeface="Times New Roman"/>
              </a:rPr>
              <a:t>10</a:t>
            </a:r>
            <a:r>
              <a:rPr lang="en-US" sz="1200" baseline="30000" dirty="0">
                <a:latin typeface="Times New Roman"/>
                <a:cs typeface="Times New Roman"/>
              </a:rPr>
              <a:t>−5</a:t>
            </a:r>
            <a:r>
              <a:rPr lang="en-US" sz="1200" dirty="0">
                <a:latin typeface="Times New Roman"/>
                <a:cs typeface="Times New Roman"/>
              </a:rPr>
              <a:t> s</a:t>
            </a:r>
            <a:r>
              <a:rPr lang="en-US" sz="1200" baseline="30000" dirty="0">
                <a:latin typeface="Times New Roman"/>
                <a:cs typeface="Times New Roman"/>
              </a:rPr>
              <a:t>−</a:t>
            </a:r>
            <a:r>
              <a:rPr lang="en-US" sz="1200" baseline="30000" dirty="0" smtClean="0">
                <a:latin typeface="Times New Roman"/>
                <a:cs typeface="Times New Roman"/>
              </a:rPr>
              <a:t>1</a:t>
            </a:r>
            <a:r>
              <a:rPr lang="en-US" sz="1200" dirty="0" smtClean="0">
                <a:latin typeface="Times New Roman"/>
                <a:cs typeface="Times New Roman"/>
              </a:rPr>
              <a:t>), and wind </a:t>
            </a:r>
            <a:r>
              <a:rPr lang="en-US" sz="1200" dirty="0">
                <a:solidFill>
                  <a:srgbClr val="000000"/>
                </a:solidFill>
                <a:latin typeface="Times New Roman"/>
                <a:cs typeface="Times New Roman"/>
              </a:rPr>
              <a:t>(flags and </a:t>
            </a:r>
            <a:r>
              <a:rPr lang="en-US" sz="1200" dirty="0" smtClean="0">
                <a:solidFill>
                  <a:srgbClr val="000000"/>
                </a:solidFill>
                <a:latin typeface="Times New Roman"/>
                <a:cs typeface="Times New Roman"/>
              </a:rPr>
              <a:t>barbs, </a:t>
            </a:r>
            <a:r>
              <a:rPr lang="en-US" sz="1200" dirty="0">
                <a:solidFill>
                  <a:srgbClr val="000000"/>
                </a:solidFill>
                <a:latin typeface="Times New Roman"/>
                <a:cs typeface="Times New Roman"/>
              </a:rPr>
              <a:t>m s</a:t>
            </a:r>
            <a:r>
              <a:rPr lang="en-US" sz="1200" baseline="30000" dirty="0">
                <a:solidFill>
                  <a:srgbClr val="000000"/>
                </a:solidFill>
                <a:latin typeface="Times New Roman"/>
                <a:cs typeface="Times New Roman"/>
              </a:rPr>
              <a:t>−1</a:t>
            </a:r>
            <a:r>
              <a:rPr lang="en-US" sz="1200" dirty="0">
                <a:solidFill>
                  <a:srgbClr val="000000"/>
                </a:solidFill>
                <a:latin typeface="Times New Roman"/>
                <a:cs typeface="Times New Roman"/>
              </a:rPr>
              <a:t>) </a:t>
            </a:r>
            <a:r>
              <a:rPr lang="en-US" sz="1200" dirty="0" smtClean="0">
                <a:solidFill>
                  <a:srgbClr val="000000"/>
                </a:solidFill>
                <a:latin typeface="Times New Roman"/>
                <a:cs typeface="Times New Roman"/>
              </a:rPr>
              <a:t>at (b) </a:t>
            </a:r>
            <a:r>
              <a:rPr lang="en-US" sz="1200" dirty="0">
                <a:solidFill>
                  <a:srgbClr val="000000"/>
                </a:solidFill>
                <a:latin typeface="Times New Roman"/>
                <a:cs typeface="Times New Roman"/>
              </a:rPr>
              <a:t>1200 UTC 25 January, </a:t>
            </a:r>
            <a:r>
              <a:rPr lang="en-US" sz="1200" dirty="0" smtClean="0">
                <a:solidFill>
                  <a:srgbClr val="000000"/>
                </a:solidFill>
                <a:latin typeface="Times New Roman"/>
                <a:cs typeface="Times New Roman"/>
              </a:rPr>
              <a:t>(d) </a:t>
            </a:r>
            <a:r>
              <a:rPr lang="en-US" sz="1200" dirty="0">
                <a:solidFill>
                  <a:srgbClr val="000000"/>
                </a:solidFill>
                <a:latin typeface="Times New Roman"/>
                <a:cs typeface="Times New Roman"/>
              </a:rPr>
              <a:t>0000 UTC 26 January, and </a:t>
            </a:r>
            <a:r>
              <a:rPr lang="en-US" sz="1200" dirty="0" smtClean="0">
                <a:solidFill>
                  <a:srgbClr val="000000"/>
                </a:solidFill>
                <a:latin typeface="Times New Roman"/>
                <a:cs typeface="Times New Roman"/>
              </a:rPr>
              <a:t>(f) </a:t>
            </a:r>
            <a:r>
              <a:rPr lang="en-US" sz="1200" dirty="0">
                <a:solidFill>
                  <a:srgbClr val="000000"/>
                </a:solidFill>
                <a:latin typeface="Times New Roman"/>
                <a:cs typeface="Times New Roman"/>
              </a:rPr>
              <a:t>1200 UTC </a:t>
            </a:r>
            <a:r>
              <a:rPr lang="en-US" sz="1200" dirty="0" smtClean="0">
                <a:solidFill>
                  <a:srgbClr val="000000"/>
                </a:solidFill>
                <a:latin typeface="Times New Roman"/>
                <a:cs typeface="Times New Roman"/>
              </a:rPr>
              <a:t>26 </a:t>
            </a:r>
            <a:r>
              <a:rPr lang="en-US" sz="1200" dirty="0">
                <a:solidFill>
                  <a:srgbClr val="000000"/>
                </a:solidFill>
                <a:latin typeface="Times New Roman"/>
                <a:cs typeface="Times New Roman"/>
              </a:rPr>
              <a:t>January 1978</a:t>
            </a:r>
            <a:r>
              <a:rPr lang="en-US" sz="1200" dirty="0" smtClean="0">
                <a:latin typeface="Times New Roman"/>
                <a:cs typeface="Times New Roman"/>
              </a:rPr>
              <a:t>. </a:t>
            </a:r>
            <a:r>
              <a:rPr lang="en-US" sz="1200" dirty="0" smtClean="0">
                <a:solidFill>
                  <a:srgbClr val="000000"/>
                </a:solidFill>
                <a:latin typeface="Times New Roman"/>
                <a:cs typeface="Times New Roman"/>
              </a:rPr>
              <a:t>Winds are plotted with flags</a:t>
            </a:r>
            <a:r>
              <a:rPr lang="en-US" sz="1200" dirty="0">
                <a:solidFill>
                  <a:srgbClr val="000000"/>
                </a:solidFill>
                <a:latin typeface="Times New Roman"/>
                <a:cs typeface="Times New Roman"/>
              </a:rPr>
              <a:t>, full barbs, and half barbs </a:t>
            </a:r>
            <a:r>
              <a:rPr lang="en-US" sz="1200" dirty="0" smtClean="0">
                <a:solidFill>
                  <a:srgbClr val="000000"/>
                </a:solidFill>
                <a:latin typeface="Times New Roman"/>
                <a:cs typeface="Times New Roman"/>
              </a:rPr>
              <a:t>representing </a:t>
            </a:r>
            <a:r>
              <a:rPr lang="en-US" sz="1200" dirty="0">
                <a:solidFill>
                  <a:srgbClr val="000000"/>
                </a:solidFill>
                <a:latin typeface="Times New Roman"/>
                <a:cs typeface="Times New Roman"/>
              </a:rPr>
              <a:t>25 m s</a:t>
            </a:r>
            <a:r>
              <a:rPr lang="en-US" sz="1200" baseline="30000" dirty="0">
                <a:solidFill>
                  <a:srgbClr val="000000"/>
                </a:solidFill>
                <a:latin typeface="Times New Roman"/>
                <a:cs typeface="Times New Roman"/>
              </a:rPr>
              <a:t>−1</a:t>
            </a:r>
            <a:r>
              <a:rPr lang="en-US" sz="1200" dirty="0">
                <a:solidFill>
                  <a:srgbClr val="000000"/>
                </a:solidFill>
                <a:latin typeface="Times New Roman"/>
                <a:cs typeface="Times New Roman"/>
              </a:rPr>
              <a:t>, 5 m s</a:t>
            </a:r>
            <a:r>
              <a:rPr lang="en-US" sz="1200" baseline="30000" dirty="0">
                <a:solidFill>
                  <a:srgbClr val="000000"/>
                </a:solidFill>
                <a:latin typeface="Times New Roman"/>
                <a:cs typeface="Times New Roman"/>
              </a:rPr>
              <a:t>−1</a:t>
            </a:r>
            <a:r>
              <a:rPr lang="en-US" sz="1200" dirty="0">
                <a:solidFill>
                  <a:srgbClr val="000000"/>
                </a:solidFill>
                <a:latin typeface="Times New Roman"/>
                <a:cs typeface="Times New Roman"/>
              </a:rPr>
              <a:t>, and 2.5 m s</a:t>
            </a:r>
            <a:r>
              <a:rPr lang="en-US" sz="1200" baseline="30000" dirty="0">
                <a:solidFill>
                  <a:srgbClr val="000000"/>
                </a:solidFill>
                <a:latin typeface="Times New Roman"/>
                <a:cs typeface="Times New Roman"/>
              </a:rPr>
              <a:t>−1</a:t>
            </a:r>
            <a:r>
              <a:rPr lang="en-US" sz="1200" dirty="0">
                <a:solidFill>
                  <a:srgbClr val="000000"/>
                </a:solidFill>
                <a:latin typeface="Times New Roman"/>
                <a:cs typeface="Times New Roman"/>
              </a:rPr>
              <a:t>, </a:t>
            </a:r>
            <a:r>
              <a:rPr lang="en-US" sz="1200" dirty="0" smtClean="0">
                <a:solidFill>
                  <a:srgbClr val="000000"/>
                </a:solidFill>
                <a:latin typeface="Times New Roman"/>
                <a:cs typeface="Times New Roman"/>
              </a:rPr>
              <a:t>respectively. </a:t>
            </a:r>
            <a:r>
              <a:rPr lang="en-US" sz="1200" dirty="0" smtClean="0">
                <a:latin typeface="Times New Roman"/>
                <a:cs typeface="Times New Roman"/>
              </a:rPr>
              <a:t>[Figs. 6,8,9 and captions adapted from Hakim </a:t>
            </a:r>
            <a:r>
              <a:rPr lang="en-US" sz="1200" dirty="0">
                <a:latin typeface="Times New Roman"/>
                <a:cs typeface="Times New Roman"/>
              </a:rPr>
              <a:t>et al. (1995</a:t>
            </a:r>
            <a:r>
              <a:rPr lang="en-US" sz="1200" dirty="0" smtClean="0">
                <a:latin typeface="Times New Roman"/>
                <a:cs typeface="Times New Roman"/>
              </a:rPr>
              <a:t>)].</a:t>
            </a:r>
            <a:endParaRPr lang="en-US" sz="1200" baseline="30000" dirty="0">
              <a:solidFill>
                <a:srgbClr val="000000"/>
              </a:solidFill>
              <a:latin typeface="Times New Roman"/>
              <a:cs typeface="Times New Roman"/>
            </a:endParaRPr>
          </a:p>
        </p:txBody>
      </p:sp>
      <p:sp>
        <p:nvSpPr>
          <p:cNvPr id="35" name="Title 1"/>
          <p:cNvSpPr txBox="1">
            <a:spLocks/>
          </p:cNvSpPr>
          <p:nvPr/>
        </p:nvSpPr>
        <p:spPr>
          <a:xfrm>
            <a:off x="5239403" y="-13048"/>
            <a:ext cx="3578578" cy="722220"/>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r"/>
            <a:r>
              <a:rPr lang="en-US" sz="2400" dirty="0" smtClean="0">
                <a:latin typeface="Arial" panose="020B0604020202020204" pitchFamily="34" charset="0"/>
                <a:cs typeface="Arial" panose="020B0604020202020204" pitchFamily="34" charset="0"/>
              </a:rPr>
              <a:t>Hakim et al. (1995)</a:t>
            </a:r>
            <a:endParaRPr lang="en-US" sz="2400" dirty="0">
              <a:latin typeface="Arial" panose="020B0604020202020204" pitchFamily="34" charset="0"/>
              <a:cs typeface="Arial" panose="020B0604020202020204" pitchFamily="34" charset="0"/>
            </a:endParaRPr>
          </a:p>
        </p:txBody>
      </p:sp>
      <p:pic>
        <p:nvPicPr>
          <p:cNvPr id="15" name="Picture 14" descr="Screen Shot 2017-04-11 at 9.44.14 A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1280" y="709172"/>
            <a:ext cx="2540000" cy="1942171"/>
          </a:xfrm>
          <a:prstGeom prst="rect">
            <a:avLst/>
          </a:prstGeom>
        </p:spPr>
      </p:pic>
      <p:pic>
        <p:nvPicPr>
          <p:cNvPr id="17" name="Picture 16" descr="Screen Shot 2017-04-11 at 9.44.34 AM.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722880" y="709172"/>
            <a:ext cx="2518993" cy="1942171"/>
          </a:xfrm>
          <a:prstGeom prst="rect">
            <a:avLst/>
          </a:prstGeom>
        </p:spPr>
      </p:pic>
      <p:pic>
        <p:nvPicPr>
          <p:cNvPr id="18" name="Picture 17" descr="Screen Shot 2017-04-11 at 9.44.54 AM.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1281" y="2752336"/>
            <a:ext cx="2539999" cy="1952895"/>
          </a:xfrm>
          <a:prstGeom prst="rect">
            <a:avLst/>
          </a:prstGeom>
        </p:spPr>
      </p:pic>
      <p:pic>
        <p:nvPicPr>
          <p:cNvPr id="19" name="Picture 18" descr="Screen Shot 2017-04-11 at 9.45.11 AM.pn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740043" y="2762496"/>
            <a:ext cx="2505456" cy="1927274"/>
          </a:xfrm>
          <a:prstGeom prst="rect">
            <a:avLst/>
          </a:prstGeom>
        </p:spPr>
      </p:pic>
      <p:pic>
        <p:nvPicPr>
          <p:cNvPr id="21" name="Picture 20" descr="Screen Shot 2017-04-11 at 9.49.23 AM.png"/>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98445" y="4798772"/>
            <a:ext cx="2522836" cy="1953962"/>
          </a:xfrm>
          <a:prstGeom prst="rect">
            <a:avLst/>
          </a:prstGeom>
        </p:spPr>
      </p:pic>
      <p:pic>
        <p:nvPicPr>
          <p:cNvPr id="22" name="Picture 21" descr="Screen Shot 2017-04-11 at 9.46.17 AM.png"/>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2740043" y="4786346"/>
            <a:ext cx="2514600" cy="1950664"/>
          </a:xfrm>
          <a:prstGeom prst="rect">
            <a:avLst/>
          </a:prstGeom>
        </p:spPr>
      </p:pic>
      <p:sp>
        <p:nvSpPr>
          <p:cNvPr id="13" name="TextBox 12"/>
          <p:cNvSpPr txBox="1"/>
          <p:nvPr/>
        </p:nvSpPr>
        <p:spPr>
          <a:xfrm>
            <a:off x="112103" y="2504301"/>
            <a:ext cx="184133" cy="134050"/>
          </a:xfrm>
          <a:prstGeom prst="rect">
            <a:avLst/>
          </a:prstGeom>
          <a:solidFill>
            <a:schemeClr val="bg1"/>
          </a:solidFill>
        </p:spPr>
        <p:txBody>
          <a:bodyPr wrap="square" lIns="0" tIns="0" rIns="0" bIns="0" rtlCol="0" anchor="b">
            <a:noAutofit/>
          </a:bodyPr>
          <a:lstStyle/>
          <a:p>
            <a:pPr algn="ctr"/>
            <a:r>
              <a:rPr lang="en-US" sz="1200" dirty="0" smtClean="0">
                <a:latin typeface="Times New Roman"/>
                <a:cs typeface="Times New Roman"/>
              </a:rPr>
              <a:t>a</a:t>
            </a:r>
            <a:endParaRPr lang="en-US" sz="1200" dirty="0">
              <a:latin typeface="Times New Roman"/>
              <a:cs typeface="Times New Roman"/>
            </a:endParaRPr>
          </a:p>
        </p:txBody>
      </p:sp>
      <p:sp>
        <p:nvSpPr>
          <p:cNvPr id="14" name="TextBox 13"/>
          <p:cNvSpPr txBox="1"/>
          <p:nvPr/>
        </p:nvSpPr>
        <p:spPr>
          <a:xfrm>
            <a:off x="2781683" y="2494141"/>
            <a:ext cx="184133" cy="134050"/>
          </a:xfrm>
          <a:prstGeom prst="rect">
            <a:avLst/>
          </a:prstGeom>
          <a:solidFill>
            <a:schemeClr val="bg1"/>
          </a:solidFill>
        </p:spPr>
        <p:txBody>
          <a:bodyPr wrap="square" lIns="0" tIns="0" rIns="0" bIns="0" rtlCol="0" anchor="b">
            <a:noAutofit/>
          </a:bodyPr>
          <a:lstStyle/>
          <a:p>
            <a:pPr algn="ctr"/>
            <a:r>
              <a:rPr lang="en-US" sz="1200" dirty="0">
                <a:latin typeface="Times New Roman"/>
                <a:cs typeface="Times New Roman"/>
              </a:rPr>
              <a:t>b</a:t>
            </a:r>
          </a:p>
        </p:txBody>
      </p:sp>
      <p:sp>
        <p:nvSpPr>
          <p:cNvPr id="20" name="TextBox 19"/>
          <p:cNvSpPr txBox="1"/>
          <p:nvPr/>
        </p:nvSpPr>
        <p:spPr>
          <a:xfrm>
            <a:off x="108649" y="4534898"/>
            <a:ext cx="184133" cy="134050"/>
          </a:xfrm>
          <a:prstGeom prst="rect">
            <a:avLst/>
          </a:prstGeom>
          <a:solidFill>
            <a:schemeClr val="bg1"/>
          </a:solidFill>
        </p:spPr>
        <p:txBody>
          <a:bodyPr wrap="square" lIns="0" tIns="0" rIns="0" bIns="0" rtlCol="0" anchor="b">
            <a:noAutofit/>
          </a:bodyPr>
          <a:lstStyle/>
          <a:p>
            <a:pPr algn="ctr"/>
            <a:r>
              <a:rPr lang="en-US" sz="1200" dirty="0">
                <a:latin typeface="Times New Roman"/>
                <a:cs typeface="Times New Roman"/>
              </a:rPr>
              <a:t>c</a:t>
            </a:r>
          </a:p>
        </p:txBody>
      </p:sp>
      <p:sp>
        <p:nvSpPr>
          <p:cNvPr id="23" name="TextBox 22"/>
          <p:cNvSpPr txBox="1"/>
          <p:nvPr/>
        </p:nvSpPr>
        <p:spPr>
          <a:xfrm>
            <a:off x="2781683" y="4534898"/>
            <a:ext cx="184133" cy="134050"/>
          </a:xfrm>
          <a:prstGeom prst="rect">
            <a:avLst/>
          </a:prstGeom>
          <a:solidFill>
            <a:schemeClr val="bg1"/>
          </a:solidFill>
        </p:spPr>
        <p:txBody>
          <a:bodyPr wrap="square" lIns="0" tIns="0" rIns="0" bIns="0" rtlCol="0" anchor="b">
            <a:noAutofit/>
          </a:bodyPr>
          <a:lstStyle/>
          <a:p>
            <a:pPr algn="ctr"/>
            <a:r>
              <a:rPr lang="en-US" sz="1200" dirty="0" smtClean="0">
                <a:latin typeface="Times New Roman"/>
                <a:cs typeface="Times New Roman"/>
              </a:rPr>
              <a:t>d</a:t>
            </a:r>
            <a:endParaRPr lang="en-US" sz="1200" dirty="0">
              <a:latin typeface="Times New Roman"/>
              <a:cs typeface="Times New Roman"/>
            </a:endParaRPr>
          </a:p>
        </p:txBody>
      </p:sp>
      <p:sp>
        <p:nvSpPr>
          <p:cNvPr id="24" name="TextBox 23"/>
          <p:cNvSpPr txBox="1"/>
          <p:nvPr/>
        </p:nvSpPr>
        <p:spPr>
          <a:xfrm>
            <a:off x="127691" y="6589113"/>
            <a:ext cx="184133" cy="134050"/>
          </a:xfrm>
          <a:prstGeom prst="rect">
            <a:avLst/>
          </a:prstGeom>
          <a:solidFill>
            <a:schemeClr val="bg1"/>
          </a:solidFill>
        </p:spPr>
        <p:txBody>
          <a:bodyPr wrap="square" lIns="0" tIns="0" rIns="0" bIns="0" rtlCol="0" anchor="b">
            <a:noAutofit/>
          </a:bodyPr>
          <a:lstStyle/>
          <a:p>
            <a:pPr algn="ctr"/>
            <a:r>
              <a:rPr lang="en-US" sz="1200" dirty="0">
                <a:latin typeface="Times New Roman"/>
                <a:cs typeface="Times New Roman"/>
              </a:rPr>
              <a:t>e</a:t>
            </a:r>
          </a:p>
        </p:txBody>
      </p:sp>
      <p:sp>
        <p:nvSpPr>
          <p:cNvPr id="25" name="TextBox 24"/>
          <p:cNvSpPr txBox="1"/>
          <p:nvPr/>
        </p:nvSpPr>
        <p:spPr>
          <a:xfrm>
            <a:off x="2781683" y="6578702"/>
            <a:ext cx="184133" cy="134050"/>
          </a:xfrm>
          <a:prstGeom prst="rect">
            <a:avLst/>
          </a:prstGeom>
          <a:solidFill>
            <a:schemeClr val="bg1"/>
          </a:solidFill>
        </p:spPr>
        <p:txBody>
          <a:bodyPr wrap="square" lIns="0" tIns="0" rIns="0" bIns="0" rtlCol="0" anchor="b">
            <a:noAutofit/>
          </a:bodyPr>
          <a:lstStyle/>
          <a:p>
            <a:pPr algn="ctr"/>
            <a:r>
              <a:rPr lang="en-US" sz="1200" dirty="0" smtClean="0">
                <a:latin typeface="Times New Roman"/>
                <a:cs typeface="Times New Roman"/>
              </a:rPr>
              <a:t>f</a:t>
            </a:r>
            <a:endParaRPr lang="en-US" sz="1200" dirty="0">
              <a:latin typeface="Times New Roman"/>
              <a:cs typeface="Times New Roman"/>
            </a:endParaRPr>
          </a:p>
        </p:txBody>
      </p:sp>
    </p:spTree>
    <p:extLst>
      <p:ext uri="{BB962C8B-B14F-4D97-AF65-F5344CB8AC3E}">
        <p14:creationId xmlns:p14="http://schemas.microsoft.com/office/powerpoint/2010/main" val="967125216"/>
      </p:ext>
    </p:extLst>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cxnSp>
        <p:nvCxnSpPr>
          <p:cNvPr id="5" name="Straight Connector 4"/>
          <p:cNvCxnSpPr/>
          <p:nvPr/>
        </p:nvCxnSpPr>
        <p:spPr>
          <a:xfrm>
            <a:off x="-9107" y="657205"/>
            <a:ext cx="9162288" cy="0"/>
          </a:xfrm>
          <a:prstGeom prst="line">
            <a:avLst/>
          </a:prstGeom>
          <a:ln w="50800">
            <a:solidFill>
              <a:schemeClr val="tx1"/>
            </a:solidFill>
          </a:ln>
        </p:spPr>
        <p:style>
          <a:lnRef idx="2">
            <a:schemeClr val="accent1"/>
          </a:lnRef>
          <a:fillRef idx="0">
            <a:schemeClr val="accent1"/>
          </a:fillRef>
          <a:effectRef idx="1">
            <a:schemeClr val="accent1"/>
          </a:effectRef>
          <a:fontRef idx="minor">
            <a:schemeClr val="tx1"/>
          </a:fontRef>
        </p:style>
      </p:cxnSp>
      <p:sp>
        <p:nvSpPr>
          <p:cNvPr id="6" name="Title 1"/>
          <p:cNvSpPr>
            <a:spLocks noGrp="1"/>
          </p:cNvSpPr>
          <p:nvPr>
            <p:ph type="title"/>
          </p:nvPr>
        </p:nvSpPr>
        <p:spPr>
          <a:xfrm>
            <a:off x="334283" y="-33716"/>
            <a:ext cx="8891111" cy="722220"/>
          </a:xfrm>
        </p:spPr>
        <p:txBody>
          <a:bodyPr>
            <a:noAutofit/>
          </a:bodyPr>
          <a:lstStyle/>
          <a:p>
            <a:pPr algn="l"/>
            <a:r>
              <a:rPr lang="en-US" sz="2800" b="1" dirty="0" smtClean="0">
                <a:solidFill>
                  <a:srgbClr val="FF0000"/>
                </a:solidFill>
                <a:latin typeface="Arial" panose="020B0604020202020204" pitchFamily="34" charset="0"/>
                <a:cs typeface="Arial" panose="020B0604020202020204" pitchFamily="34" charset="0"/>
              </a:rPr>
              <a:t>Figure 8</a:t>
            </a:r>
            <a:endParaRPr lang="en-US" sz="2800" b="1" dirty="0">
              <a:solidFill>
                <a:srgbClr val="FF0000"/>
              </a:solidFill>
              <a:latin typeface="Arial" panose="020B0604020202020204" pitchFamily="34" charset="0"/>
              <a:cs typeface="Arial" panose="020B0604020202020204" pitchFamily="34" charset="0"/>
            </a:endParaRPr>
          </a:p>
        </p:txBody>
      </p:sp>
      <p:sp>
        <p:nvSpPr>
          <p:cNvPr id="16" name="Content Placeholder 2"/>
          <p:cNvSpPr txBox="1">
            <a:spLocks/>
          </p:cNvSpPr>
          <p:nvPr/>
        </p:nvSpPr>
        <p:spPr>
          <a:xfrm>
            <a:off x="621540" y="4582054"/>
            <a:ext cx="8134000" cy="2194779"/>
          </a:xfrm>
          <a:prstGeom prst="rect">
            <a:avLst/>
          </a:prstGeom>
        </p:spPr>
        <p:txBody>
          <a:bodyPr vert="horz" lIns="91440" tIns="45720" rIns="91440" bIns="45720" rtlCol="0" anchor="ctr">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endParaRPr lang="en-US" sz="1500" baseline="30000" dirty="0">
              <a:solidFill>
                <a:srgbClr val="000000"/>
              </a:solidFill>
              <a:latin typeface="Arial" panose="020B0604020202020204" pitchFamily="34" charset="0"/>
              <a:cs typeface="Arial" panose="020B0604020202020204" pitchFamily="34" charset="0"/>
            </a:endParaRPr>
          </a:p>
        </p:txBody>
      </p:sp>
      <p:sp>
        <p:nvSpPr>
          <p:cNvPr id="54" name="Content Placeholder 2"/>
          <p:cNvSpPr txBox="1">
            <a:spLocks/>
          </p:cNvSpPr>
          <p:nvPr/>
        </p:nvSpPr>
        <p:spPr>
          <a:xfrm>
            <a:off x="5455920" y="1920240"/>
            <a:ext cx="3543649" cy="3586480"/>
          </a:xfrm>
          <a:prstGeom prst="rect">
            <a:avLst/>
          </a:prstGeom>
        </p:spPr>
        <p:txBody>
          <a:bodyPr vert="horz" lIns="91440" tIns="45720" rIns="91440" bIns="45720" rtlCol="0" anchor="ctr">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US" sz="1200" dirty="0">
                <a:solidFill>
                  <a:srgbClr val="000000"/>
                </a:solidFill>
                <a:latin typeface="Times New Roman"/>
                <a:cs typeface="Times New Roman"/>
              </a:rPr>
              <a:t>Fig. 1.8.  DT (1.5 PVU) potential temperature (black contours, every 10 K) and wind (flags and barbs, m s</a:t>
            </a:r>
            <a:r>
              <a:rPr lang="en-US" sz="1200" baseline="30000" dirty="0">
                <a:solidFill>
                  <a:srgbClr val="000000"/>
                </a:solidFill>
                <a:latin typeface="Times New Roman"/>
                <a:cs typeface="Times New Roman"/>
              </a:rPr>
              <a:t>−1</a:t>
            </a:r>
            <a:r>
              <a:rPr lang="en-US" sz="1200" dirty="0">
                <a:solidFill>
                  <a:srgbClr val="000000"/>
                </a:solidFill>
                <a:latin typeface="Times New Roman"/>
                <a:cs typeface="Times New Roman"/>
              </a:rPr>
              <a:t>) at (a) 1200 UTC 25 January, (c) 0000 UTC 26 January, and (e) 1200 UTC 26 January 1978; </a:t>
            </a:r>
            <a:r>
              <a:rPr lang="en-US" sz="1200" dirty="0">
                <a:latin typeface="Times New Roman"/>
                <a:cs typeface="Times New Roman"/>
              </a:rPr>
              <a:t>surface potential temperature </a:t>
            </a:r>
            <a:r>
              <a:rPr lang="en-US" sz="1200" dirty="0">
                <a:solidFill>
                  <a:srgbClr val="000000"/>
                </a:solidFill>
                <a:latin typeface="Times New Roman"/>
                <a:cs typeface="Times New Roman"/>
              </a:rPr>
              <a:t>(black contours, every 4 K), relative vorticity (shaded every 2</a:t>
            </a:r>
            <a:r>
              <a:rPr lang="en-US" sz="1200" dirty="0">
                <a:solidFill>
                  <a:srgbClr val="000000"/>
                </a:solidFill>
                <a:latin typeface="Times New Roman"/>
                <a:ea typeface="ＭＳ ゴシック"/>
                <a:cs typeface="Times New Roman"/>
              </a:rPr>
              <a:t>×</a:t>
            </a:r>
            <a:r>
              <a:rPr lang="en-US" sz="1200" dirty="0">
                <a:solidFill>
                  <a:srgbClr val="000000"/>
                </a:solidFill>
                <a:latin typeface="Times New Roman"/>
                <a:cs typeface="Times New Roman"/>
              </a:rPr>
              <a:t>10</a:t>
            </a:r>
            <a:r>
              <a:rPr lang="en-US" sz="1200" baseline="30000" dirty="0">
                <a:latin typeface="Times New Roman"/>
                <a:cs typeface="Times New Roman"/>
              </a:rPr>
              <a:t>−5</a:t>
            </a:r>
            <a:r>
              <a:rPr lang="en-US" sz="1200" dirty="0">
                <a:latin typeface="Times New Roman"/>
                <a:cs typeface="Times New Roman"/>
              </a:rPr>
              <a:t> s</a:t>
            </a:r>
            <a:r>
              <a:rPr lang="en-US" sz="1200" baseline="30000" dirty="0">
                <a:latin typeface="Times New Roman"/>
                <a:cs typeface="Times New Roman"/>
              </a:rPr>
              <a:t>−1</a:t>
            </a:r>
            <a:r>
              <a:rPr lang="en-US" sz="1200" dirty="0">
                <a:latin typeface="Times New Roman"/>
                <a:cs typeface="Times New Roman"/>
              </a:rPr>
              <a:t> for values greater than </a:t>
            </a:r>
            <a:r>
              <a:rPr lang="en-US" sz="1200" dirty="0">
                <a:solidFill>
                  <a:srgbClr val="000000"/>
                </a:solidFill>
                <a:latin typeface="Times New Roman"/>
                <a:cs typeface="Times New Roman"/>
              </a:rPr>
              <a:t>2</a:t>
            </a:r>
            <a:r>
              <a:rPr lang="en-US" sz="1200" dirty="0">
                <a:solidFill>
                  <a:srgbClr val="000000"/>
                </a:solidFill>
                <a:latin typeface="Times New Roman"/>
                <a:ea typeface="ＭＳ ゴシック"/>
                <a:cs typeface="Times New Roman"/>
              </a:rPr>
              <a:t>×</a:t>
            </a:r>
            <a:r>
              <a:rPr lang="en-US" sz="1200" dirty="0">
                <a:solidFill>
                  <a:srgbClr val="000000"/>
                </a:solidFill>
                <a:latin typeface="Times New Roman"/>
                <a:cs typeface="Times New Roman"/>
              </a:rPr>
              <a:t>10</a:t>
            </a:r>
            <a:r>
              <a:rPr lang="en-US" sz="1200" baseline="30000" dirty="0">
                <a:latin typeface="Times New Roman"/>
                <a:cs typeface="Times New Roman"/>
              </a:rPr>
              <a:t>−5</a:t>
            </a:r>
            <a:r>
              <a:rPr lang="en-US" sz="1200" dirty="0">
                <a:latin typeface="Times New Roman"/>
                <a:cs typeface="Times New Roman"/>
              </a:rPr>
              <a:t> s</a:t>
            </a:r>
            <a:r>
              <a:rPr lang="en-US" sz="1200" baseline="30000" dirty="0">
                <a:latin typeface="Times New Roman"/>
                <a:cs typeface="Times New Roman"/>
              </a:rPr>
              <a:t>−1</a:t>
            </a:r>
            <a:r>
              <a:rPr lang="en-US" sz="1200" dirty="0">
                <a:latin typeface="Times New Roman"/>
                <a:cs typeface="Times New Roman"/>
              </a:rPr>
              <a:t>), and wind </a:t>
            </a:r>
            <a:r>
              <a:rPr lang="en-US" sz="1200" dirty="0">
                <a:solidFill>
                  <a:srgbClr val="000000"/>
                </a:solidFill>
                <a:latin typeface="Times New Roman"/>
                <a:cs typeface="Times New Roman"/>
              </a:rPr>
              <a:t>(flags and barbs, m s</a:t>
            </a:r>
            <a:r>
              <a:rPr lang="en-US" sz="1200" baseline="30000" dirty="0">
                <a:solidFill>
                  <a:srgbClr val="000000"/>
                </a:solidFill>
                <a:latin typeface="Times New Roman"/>
                <a:cs typeface="Times New Roman"/>
              </a:rPr>
              <a:t>−1</a:t>
            </a:r>
            <a:r>
              <a:rPr lang="en-US" sz="1200" dirty="0">
                <a:solidFill>
                  <a:srgbClr val="000000"/>
                </a:solidFill>
                <a:latin typeface="Times New Roman"/>
                <a:cs typeface="Times New Roman"/>
              </a:rPr>
              <a:t>) at (b) 1200 UTC 25 January, (d) 0000 UTC 26 January, and (f) 1200 UTC 26 January 1978</a:t>
            </a:r>
            <a:r>
              <a:rPr lang="en-US" sz="1200" dirty="0">
                <a:latin typeface="Times New Roman"/>
                <a:cs typeface="Times New Roman"/>
              </a:rPr>
              <a:t>. </a:t>
            </a:r>
            <a:r>
              <a:rPr lang="en-US" sz="1200" dirty="0">
                <a:solidFill>
                  <a:srgbClr val="000000"/>
                </a:solidFill>
                <a:latin typeface="Times New Roman"/>
                <a:cs typeface="Times New Roman"/>
              </a:rPr>
              <a:t>Winds are plotted with flags, full barbs, and half barbs representing 25 m s</a:t>
            </a:r>
            <a:r>
              <a:rPr lang="en-US" sz="1200" baseline="30000" dirty="0">
                <a:solidFill>
                  <a:srgbClr val="000000"/>
                </a:solidFill>
                <a:latin typeface="Times New Roman"/>
                <a:cs typeface="Times New Roman"/>
              </a:rPr>
              <a:t>−1</a:t>
            </a:r>
            <a:r>
              <a:rPr lang="en-US" sz="1200" dirty="0">
                <a:solidFill>
                  <a:srgbClr val="000000"/>
                </a:solidFill>
                <a:latin typeface="Times New Roman"/>
                <a:cs typeface="Times New Roman"/>
              </a:rPr>
              <a:t>, 5 m s</a:t>
            </a:r>
            <a:r>
              <a:rPr lang="en-US" sz="1200" baseline="30000" dirty="0">
                <a:solidFill>
                  <a:srgbClr val="000000"/>
                </a:solidFill>
                <a:latin typeface="Times New Roman"/>
                <a:cs typeface="Times New Roman"/>
              </a:rPr>
              <a:t>−1</a:t>
            </a:r>
            <a:r>
              <a:rPr lang="en-US" sz="1200" dirty="0">
                <a:solidFill>
                  <a:srgbClr val="000000"/>
                </a:solidFill>
                <a:latin typeface="Times New Roman"/>
                <a:cs typeface="Times New Roman"/>
              </a:rPr>
              <a:t>, and 2.5 m s</a:t>
            </a:r>
            <a:r>
              <a:rPr lang="en-US" sz="1200" baseline="30000" dirty="0">
                <a:solidFill>
                  <a:srgbClr val="000000"/>
                </a:solidFill>
                <a:latin typeface="Times New Roman"/>
                <a:cs typeface="Times New Roman"/>
              </a:rPr>
              <a:t>−1</a:t>
            </a:r>
            <a:r>
              <a:rPr lang="en-US" sz="1200" dirty="0">
                <a:solidFill>
                  <a:srgbClr val="000000"/>
                </a:solidFill>
                <a:latin typeface="Times New Roman"/>
                <a:cs typeface="Times New Roman"/>
              </a:rPr>
              <a:t>, respectively. </a:t>
            </a:r>
            <a:r>
              <a:rPr lang="en-US" sz="1200" dirty="0" smtClean="0">
                <a:latin typeface="Times New Roman"/>
                <a:cs typeface="Times New Roman"/>
              </a:rPr>
              <a:t>Labels “TPV” and “CTD” and associated arrows point to positions of TPV and CTD, respectively. Label “L” represents approximate position of surface cyclone. [Figs. 6,8,9 and captions adapted from Hakim </a:t>
            </a:r>
            <a:r>
              <a:rPr lang="en-US" sz="1200" dirty="0">
                <a:latin typeface="Times New Roman"/>
                <a:cs typeface="Times New Roman"/>
              </a:rPr>
              <a:t>et al. (1995</a:t>
            </a:r>
            <a:r>
              <a:rPr lang="en-US" sz="1200" dirty="0" smtClean="0">
                <a:latin typeface="Times New Roman"/>
                <a:cs typeface="Times New Roman"/>
              </a:rPr>
              <a:t>)].</a:t>
            </a:r>
            <a:endParaRPr lang="en-US" sz="1200" baseline="30000" dirty="0">
              <a:solidFill>
                <a:srgbClr val="000000"/>
              </a:solidFill>
              <a:latin typeface="Times New Roman"/>
              <a:cs typeface="Times New Roman"/>
            </a:endParaRPr>
          </a:p>
        </p:txBody>
      </p:sp>
      <p:sp>
        <p:nvSpPr>
          <p:cNvPr id="35" name="Title 1"/>
          <p:cNvSpPr txBox="1">
            <a:spLocks/>
          </p:cNvSpPr>
          <p:nvPr/>
        </p:nvSpPr>
        <p:spPr>
          <a:xfrm>
            <a:off x="5239403" y="-13048"/>
            <a:ext cx="3578578" cy="722220"/>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r"/>
            <a:r>
              <a:rPr lang="en-US" sz="2400" dirty="0" smtClean="0">
                <a:latin typeface="Arial" panose="020B0604020202020204" pitchFamily="34" charset="0"/>
                <a:cs typeface="Arial" panose="020B0604020202020204" pitchFamily="34" charset="0"/>
              </a:rPr>
              <a:t>Hakim et al. (1995)</a:t>
            </a:r>
            <a:endParaRPr lang="en-US" sz="2400" dirty="0">
              <a:latin typeface="Arial" panose="020B0604020202020204" pitchFamily="34" charset="0"/>
              <a:cs typeface="Arial" panose="020B0604020202020204" pitchFamily="34" charset="0"/>
            </a:endParaRPr>
          </a:p>
        </p:txBody>
      </p:sp>
      <p:pic>
        <p:nvPicPr>
          <p:cNvPr id="15" name="Picture 14" descr="Screen Shot 2017-04-11 at 9.44.14 A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1280" y="709172"/>
            <a:ext cx="2540000" cy="1942171"/>
          </a:xfrm>
          <a:prstGeom prst="rect">
            <a:avLst/>
          </a:prstGeom>
        </p:spPr>
      </p:pic>
      <p:pic>
        <p:nvPicPr>
          <p:cNvPr id="17" name="Picture 16" descr="Screen Shot 2017-04-11 at 9.44.34 AM.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722880" y="709172"/>
            <a:ext cx="2518993" cy="1942171"/>
          </a:xfrm>
          <a:prstGeom prst="rect">
            <a:avLst/>
          </a:prstGeom>
        </p:spPr>
      </p:pic>
      <p:pic>
        <p:nvPicPr>
          <p:cNvPr id="18" name="Picture 17" descr="Screen Shot 2017-04-11 at 9.44.54 AM.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1281" y="2752336"/>
            <a:ext cx="2539999" cy="1952895"/>
          </a:xfrm>
          <a:prstGeom prst="rect">
            <a:avLst/>
          </a:prstGeom>
        </p:spPr>
      </p:pic>
      <p:pic>
        <p:nvPicPr>
          <p:cNvPr id="19" name="Picture 18" descr="Screen Shot 2017-04-11 at 9.45.11 AM.pn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740043" y="2762496"/>
            <a:ext cx="2505456" cy="1927274"/>
          </a:xfrm>
          <a:prstGeom prst="rect">
            <a:avLst/>
          </a:prstGeom>
        </p:spPr>
      </p:pic>
      <p:pic>
        <p:nvPicPr>
          <p:cNvPr id="21" name="Picture 20" descr="Screen Shot 2017-04-11 at 9.49.23 AM.png"/>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98445" y="4798772"/>
            <a:ext cx="2522836" cy="1953962"/>
          </a:xfrm>
          <a:prstGeom prst="rect">
            <a:avLst/>
          </a:prstGeom>
        </p:spPr>
      </p:pic>
      <p:pic>
        <p:nvPicPr>
          <p:cNvPr id="22" name="Picture 21" descr="Screen Shot 2017-04-11 at 9.46.17 AM.png"/>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2740043" y="4786346"/>
            <a:ext cx="2514600" cy="1950664"/>
          </a:xfrm>
          <a:prstGeom prst="rect">
            <a:avLst/>
          </a:prstGeom>
        </p:spPr>
      </p:pic>
      <p:cxnSp>
        <p:nvCxnSpPr>
          <p:cNvPr id="13" name="Straight Arrow Connector 12"/>
          <p:cNvCxnSpPr/>
          <p:nvPr/>
        </p:nvCxnSpPr>
        <p:spPr>
          <a:xfrm>
            <a:off x="1039091" y="1377393"/>
            <a:ext cx="401170" cy="1"/>
          </a:xfrm>
          <a:prstGeom prst="straightConnector1">
            <a:avLst/>
          </a:prstGeom>
          <a:ln w="31750">
            <a:solidFill>
              <a:srgbClr val="0000FF"/>
            </a:solidFill>
            <a:tailEnd type="arrow"/>
          </a:ln>
          <a:effectLst/>
        </p:spPr>
        <p:style>
          <a:lnRef idx="2">
            <a:schemeClr val="accent1"/>
          </a:lnRef>
          <a:fillRef idx="0">
            <a:schemeClr val="accent1"/>
          </a:fillRef>
          <a:effectRef idx="1">
            <a:schemeClr val="accent1"/>
          </a:effectRef>
          <a:fontRef idx="minor">
            <a:schemeClr val="tx1"/>
          </a:fontRef>
        </p:style>
      </p:cxnSp>
      <p:sp>
        <p:nvSpPr>
          <p:cNvPr id="14" name="Rectangle 13"/>
          <p:cNvSpPr/>
          <p:nvPr/>
        </p:nvSpPr>
        <p:spPr>
          <a:xfrm>
            <a:off x="322738" y="1118966"/>
            <a:ext cx="800219" cy="461665"/>
          </a:xfrm>
          <a:prstGeom prst="rect">
            <a:avLst/>
          </a:prstGeom>
          <a:noFill/>
        </p:spPr>
        <p:txBody>
          <a:bodyPr wrap="none" lIns="91440" tIns="45720" rIns="91440" bIns="45720">
            <a:spAutoFit/>
          </a:bodyPr>
          <a:lstStyle/>
          <a:p>
            <a:pPr algn="ctr"/>
            <a:r>
              <a:rPr lang="en-US" sz="2400" b="1" dirty="0" smtClean="0">
                <a:ln w="25400">
                  <a:solidFill>
                    <a:srgbClr val="0000FF"/>
                  </a:solidFill>
                  <a:prstDash val="solid"/>
                </a:ln>
                <a:solidFill>
                  <a:schemeClr val="bg1"/>
                </a:solidFill>
                <a:effectLst>
                  <a:outerShdw blurRad="41275" dist="20320" dir="1800000" algn="tl" rotWithShape="0">
                    <a:srgbClr val="000000">
                      <a:alpha val="40000"/>
                    </a:srgbClr>
                  </a:outerShdw>
                </a:effectLst>
                <a:latin typeface="Helvetica"/>
                <a:cs typeface="Helvetica"/>
              </a:rPr>
              <a:t>TPV</a:t>
            </a:r>
            <a:endParaRPr lang="en-US" sz="2400" b="1" cap="none" spc="0" dirty="0">
              <a:ln w="25400">
                <a:solidFill>
                  <a:srgbClr val="0000FF"/>
                </a:solidFill>
                <a:prstDash val="solid"/>
              </a:ln>
              <a:solidFill>
                <a:schemeClr val="bg1"/>
              </a:solidFill>
              <a:effectLst>
                <a:outerShdw blurRad="41275" dist="20320" dir="1800000" algn="tl" rotWithShape="0">
                  <a:srgbClr val="000000">
                    <a:alpha val="40000"/>
                  </a:srgbClr>
                </a:outerShdw>
              </a:effectLst>
              <a:latin typeface="Helvetica"/>
              <a:cs typeface="Helvetica"/>
            </a:endParaRPr>
          </a:p>
        </p:txBody>
      </p:sp>
      <p:cxnSp>
        <p:nvCxnSpPr>
          <p:cNvPr id="20" name="Straight Arrow Connector 19"/>
          <p:cNvCxnSpPr/>
          <p:nvPr/>
        </p:nvCxnSpPr>
        <p:spPr>
          <a:xfrm>
            <a:off x="1191491" y="3700338"/>
            <a:ext cx="401170" cy="1"/>
          </a:xfrm>
          <a:prstGeom prst="straightConnector1">
            <a:avLst/>
          </a:prstGeom>
          <a:ln w="31750">
            <a:solidFill>
              <a:srgbClr val="0000FF"/>
            </a:solidFill>
            <a:tailEnd type="arrow"/>
          </a:ln>
          <a:effectLst/>
        </p:spPr>
        <p:style>
          <a:lnRef idx="2">
            <a:schemeClr val="accent1"/>
          </a:lnRef>
          <a:fillRef idx="0">
            <a:schemeClr val="accent1"/>
          </a:fillRef>
          <a:effectRef idx="1">
            <a:schemeClr val="accent1"/>
          </a:effectRef>
          <a:fontRef idx="minor">
            <a:schemeClr val="tx1"/>
          </a:fontRef>
        </p:style>
      </p:cxnSp>
      <p:sp>
        <p:nvSpPr>
          <p:cNvPr id="23" name="Rectangle 22"/>
          <p:cNvSpPr/>
          <p:nvPr/>
        </p:nvSpPr>
        <p:spPr>
          <a:xfrm>
            <a:off x="475138" y="3441911"/>
            <a:ext cx="800219" cy="461665"/>
          </a:xfrm>
          <a:prstGeom prst="rect">
            <a:avLst/>
          </a:prstGeom>
          <a:noFill/>
        </p:spPr>
        <p:txBody>
          <a:bodyPr wrap="none" lIns="91440" tIns="45720" rIns="91440" bIns="45720">
            <a:spAutoFit/>
          </a:bodyPr>
          <a:lstStyle/>
          <a:p>
            <a:pPr algn="ctr"/>
            <a:r>
              <a:rPr lang="en-US" sz="2400" b="1" dirty="0" smtClean="0">
                <a:ln w="25400">
                  <a:solidFill>
                    <a:srgbClr val="0000FF"/>
                  </a:solidFill>
                  <a:prstDash val="solid"/>
                </a:ln>
                <a:solidFill>
                  <a:schemeClr val="bg1"/>
                </a:solidFill>
                <a:effectLst>
                  <a:outerShdw blurRad="41275" dist="20320" dir="1800000" algn="tl" rotWithShape="0">
                    <a:srgbClr val="000000">
                      <a:alpha val="40000"/>
                    </a:srgbClr>
                  </a:outerShdw>
                </a:effectLst>
                <a:latin typeface="Helvetica"/>
                <a:cs typeface="Helvetica"/>
              </a:rPr>
              <a:t>TPV</a:t>
            </a:r>
            <a:endParaRPr lang="en-US" sz="2400" b="1" cap="none" spc="0" dirty="0">
              <a:ln w="25400">
                <a:solidFill>
                  <a:srgbClr val="0000FF"/>
                </a:solidFill>
                <a:prstDash val="solid"/>
              </a:ln>
              <a:solidFill>
                <a:schemeClr val="bg1"/>
              </a:solidFill>
              <a:effectLst>
                <a:outerShdw blurRad="41275" dist="20320" dir="1800000" algn="tl" rotWithShape="0">
                  <a:srgbClr val="000000">
                    <a:alpha val="40000"/>
                  </a:srgbClr>
                </a:outerShdw>
              </a:effectLst>
              <a:latin typeface="Helvetica"/>
              <a:cs typeface="Helvetica"/>
            </a:endParaRPr>
          </a:p>
        </p:txBody>
      </p:sp>
      <p:cxnSp>
        <p:nvCxnSpPr>
          <p:cNvPr id="24" name="Straight Arrow Connector 23"/>
          <p:cNvCxnSpPr/>
          <p:nvPr/>
        </p:nvCxnSpPr>
        <p:spPr>
          <a:xfrm>
            <a:off x="1485705" y="5940156"/>
            <a:ext cx="401170" cy="1"/>
          </a:xfrm>
          <a:prstGeom prst="straightConnector1">
            <a:avLst/>
          </a:prstGeom>
          <a:ln w="31750">
            <a:solidFill>
              <a:srgbClr val="0000FF"/>
            </a:solidFill>
            <a:tailEnd type="arrow"/>
          </a:ln>
          <a:effectLst/>
        </p:spPr>
        <p:style>
          <a:lnRef idx="2">
            <a:schemeClr val="accent1"/>
          </a:lnRef>
          <a:fillRef idx="0">
            <a:schemeClr val="accent1"/>
          </a:fillRef>
          <a:effectRef idx="1">
            <a:schemeClr val="accent1"/>
          </a:effectRef>
          <a:fontRef idx="minor">
            <a:schemeClr val="tx1"/>
          </a:fontRef>
        </p:style>
      </p:cxnSp>
      <p:sp>
        <p:nvSpPr>
          <p:cNvPr id="25" name="Rectangle 24"/>
          <p:cNvSpPr/>
          <p:nvPr/>
        </p:nvSpPr>
        <p:spPr>
          <a:xfrm>
            <a:off x="769352" y="5681729"/>
            <a:ext cx="800219" cy="461665"/>
          </a:xfrm>
          <a:prstGeom prst="rect">
            <a:avLst/>
          </a:prstGeom>
          <a:noFill/>
        </p:spPr>
        <p:txBody>
          <a:bodyPr wrap="none" lIns="91440" tIns="45720" rIns="91440" bIns="45720">
            <a:spAutoFit/>
          </a:bodyPr>
          <a:lstStyle/>
          <a:p>
            <a:pPr algn="ctr"/>
            <a:r>
              <a:rPr lang="en-US" sz="2400" b="1" dirty="0" smtClean="0">
                <a:ln w="25400">
                  <a:solidFill>
                    <a:srgbClr val="0000FF"/>
                  </a:solidFill>
                  <a:prstDash val="solid"/>
                </a:ln>
                <a:solidFill>
                  <a:schemeClr val="bg1"/>
                </a:solidFill>
                <a:effectLst>
                  <a:outerShdw blurRad="41275" dist="20320" dir="1800000" algn="tl" rotWithShape="0">
                    <a:srgbClr val="000000">
                      <a:alpha val="40000"/>
                    </a:srgbClr>
                  </a:outerShdw>
                </a:effectLst>
                <a:latin typeface="Helvetica"/>
                <a:cs typeface="Helvetica"/>
              </a:rPr>
              <a:t>TPV</a:t>
            </a:r>
            <a:endParaRPr lang="en-US" sz="2400" b="1" cap="none" spc="0" dirty="0">
              <a:ln w="25400">
                <a:solidFill>
                  <a:srgbClr val="0000FF"/>
                </a:solidFill>
                <a:prstDash val="solid"/>
              </a:ln>
              <a:solidFill>
                <a:schemeClr val="bg1"/>
              </a:solidFill>
              <a:effectLst>
                <a:outerShdw blurRad="41275" dist="20320" dir="1800000" algn="tl" rotWithShape="0">
                  <a:srgbClr val="000000">
                    <a:alpha val="40000"/>
                  </a:srgbClr>
                </a:outerShdw>
              </a:effectLst>
              <a:latin typeface="Helvetica"/>
              <a:cs typeface="Helvetica"/>
            </a:endParaRPr>
          </a:p>
        </p:txBody>
      </p:sp>
      <p:cxnSp>
        <p:nvCxnSpPr>
          <p:cNvPr id="26" name="Straight Arrow Connector 25"/>
          <p:cNvCxnSpPr/>
          <p:nvPr/>
        </p:nvCxnSpPr>
        <p:spPr>
          <a:xfrm>
            <a:off x="970867" y="2180995"/>
            <a:ext cx="401170" cy="0"/>
          </a:xfrm>
          <a:prstGeom prst="straightConnector1">
            <a:avLst/>
          </a:prstGeom>
          <a:ln w="31750">
            <a:solidFill>
              <a:srgbClr val="008000"/>
            </a:solidFill>
            <a:tailEnd type="arrow"/>
          </a:ln>
          <a:effectLst/>
        </p:spPr>
        <p:style>
          <a:lnRef idx="2">
            <a:schemeClr val="accent1"/>
          </a:lnRef>
          <a:fillRef idx="0">
            <a:schemeClr val="accent1"/>
          </a:fillRef>
          <a:effectRef idx="1">
            <a:schemeClr val="accent1"/>
          </a:effectRef>
          <a:fontRef idx="minor">
            <a:schemeClr val="tx1"/>
          </a:fontRef>
        </p:style>
      </p:cxnSp>
      <p:sp>
        <p:nvSpPr>
          <p:cNvPr id="27" name="Rectangle 26"/>
          <p:cNvSpPr/>
          <p:nvPr/>
        </p:nvSpPr>
        <p:spPr>
          <a:xfrm>
            <a:off x="190306" y="1943994"/>
            <a:ext cx="817201" cy="461665"/>
          </a:xfrm>
          <a:prstGeom prst="rect">
            <a:avLst/>
          </a:prstGeom>
          <a:noFill/>
        </p:spPr>
        <p:txBody>
          <a:bodyPr wrap="none" lIns="91440" tIns="45720" rIns="91440" bIns="45720">
            <a:spAutoFit/>
          </a:bodyPr>
          <a:lstStyle/>
          <a:p>
            <a:pPr algn="ctr"/>
            <a:r>
              <a:rPr lang="en-US" sz="2400" b="1" dirty="0" smtClean="0">
                <a:ln w="25400">
                  <a:solidFill>
                    <a:srgbClr val="008000"/>
                  </a:solidFill>
                  <a:prstDash val="solid"/>
                </a:ln>
                <a:solidFill>
                  <a:schemeClr val="bg1"/>
                </a:solidFill>
                <a:effectLst>
                  <a:outerShdw blurRad="41275" dist="20320" dir="1800000" algn="tl" rotWithShape="0">
                    <a:srgbClr val="000000">
                      <a:alpha val="40000"/>
                    </a:srgbClr>
                  </a:outerShdw>
                </a:effectLst>
                <a:latin typeface="Helvetica"/>
                <a:cs typeface="Helvetica"/>
              </a:rPr>
              <a:t>CTD</a:t>
            </a:r>
            <a:endParaRPr lang="en-US" sz="2400" b="1" cap="none" spc="0" dirty="0">
              <a:ln w="25400">
                <a:solidFill>
                  <a:srgbClr val="008000"/>
                </a:solidFill>
                <a:prstDash val="solid"/>
              </a:ln>
              <a:solidFill>
                <a:schemeClr val="bg1"/>
              </a:solidFill>
              <a:effectLst>
                <a:outerShdw blurRad="41275" dist="20320" dir="1800000" algn="tl" rotWithShape="0">
                  <a:srgbClr val="000000">
                    <a:alpha val="40000"/>
                  </a:srgbClr>
                </a:outerShdw>
              </a:effectLst>
              <a:latin typeface="Helvetica"/>
              <a:cs typeface="Helvetica"/>
            </a:endParaRPr>
          </a:p>
        </p:txBody>
      </p:sp>
      <p:cxnSp>
        <p:nvCxnSpPr>
          <p:cNvPr id="28" name="Straight Arrow Connector 27"/>
          <p:cNvCxnSpPr/>
          <p:nvPr/>
        </p:nvCxnSpPr>
        <p:spPr>
          <a:xfrm>
            <a:off x="1460282" y="4158636"/>
            <a:ext cx="401170" cy="0"/>
          </a:xfrm>
          <a:prstGeom prst="straightConnector1">
            <a:avLst/>
          </a:prstGeom>
          <a:ln w="31750">
            <a:solidFill>
              <a:srgbClr val="008000"/>
            </a:solidFill>
            <a:tailEnd type="arrow"/>
          </a:ln>
          <a:effectLst/>
        </p:spPr>
        <p:style>
          <a:lnRef idx="2">
            <a:schemeClr val="accent1"/>
          </a:lnRef>
          <a:fillRef idx="0">
            <a:schemeClr val="accent1"/>
          </a:fillRef>
          <a:effectRef idx="1">
            <a:schemeClr val="accent1"/>
          </a:effectRef>
          <a:fontRef idx="minor">
            <a:schemeClr val="tx1"/>
          </a:fontRef>
        </p:style>
      </p:cxnSp>
      <p:sp>
        <p:nvSpPr>
          <p:cNvPr id="29" name="Rectangle 28"/>
          <p:cNvSpPr/>
          <p:nvPr/>
        </p:nvSpPr>
        <p:spPr>
          <a:xfrm>
            <a:off x="679721" y="3921635"/>
            <a:ext cx="817201" cy="461665"/>
          </a:xfrm>
          <a:prstGeom prst="rect">
            <a:avLst/>
          </a:prstGeom>
          <a:noFill/>
        </p:spPr>
        <p:txBody>
          <a:bodyPr wrap="none" lIns="91440" tIns="45720" rIns="91440" bIns="45720">
            <a:spAutoFit/>
          </a:bodyPr>
          <a:lstStyle/>
          <a:p>
            <a:pPr algn="ctr"/>
            <a:r>
              <a:rPr lang="en-US" sz="2400" b="1" dirty="0" smtClean="0">
                <a:ln w="25400">
                  <a:solidFill>
                    <a:srgbClr val="008000"/>
                  </a:solidFill>
                  <a:prstDash val="solid"/>
                </a:ln>
                <a:solidFill>
                  <a:schemeClr val="bg1"/>
                </a:solidFill>
                <a:effectLst>
                  <a:outerShdw blurRad="41275" dist="20320" dir="1800000" algn="tl" rotWithShape="0">
                    <a:srgbClr val="000000">
                      <a:alpha val="40000"/>
                    </a:srgbClr>
                  </a:outerShdw>
                </a:effectLst>
                <a:latin typeface="Helvetica"/>
                <a:cs typeface="Helvetica"/>
              </a:rPr>
              <a:t>CTD</a:t>
            </a:r>
            <a:endParaRPr lang="en-US" sz="2400" b="1" cap="none" spc="0" dirty="0">
              <a:ln w="25400">
                <a:solidFill>
                  <a:srgbClr val="008000"/>
                </a:solidFill>
                <a:prstDash val="solid"/>
              </a:ln>
              <a:solidFill>
                <a:schemeClr val="bg1"/>
              </a:solidFill>
              <a:effectLst>
                <a:outerShdw blurRad="41275" dist="20320" dir="1800000" algn="tl" rotWithShape="0">
                  <a:srgbClr val="000000">
                    <a:alpha val="40000"/>
                  </a:srgbClr>
                </a:outerShdw>
              </a:effectLst>
              <a:latin typeface="Helvetica"/>
              <a:cs typeface="Helvetica"/>
            </a:endParaRPr>
          </a:p>
        </p:txBody>
      </p:sp>
      <p:sp>
        <p:nvSpPr>
          <p:cNvPr id="31" name="Rectangle 30"/>
          <p:cNvSpPr/>
          <p:nvPr/>
        </p:nvSpPr>
        <p:spPr>
          <a:xfrm>
            <a:off x="1878419" y="4967523"/>
            <a:ext cx="817201" cy="461665"/>
          </a:xfrm>
          <a:prstGeom prst="rect">
            <a:avLst/>
          </a:prstGeom>
          <a:noFill/>
        </p:spPr>
        <p:txBody>
          <a:bodyPr wrap="none" lIns="91440" tIns="45720" rIns="91440" bIns="45720">
            <a:spAutoFit/>
          </a:bodyPr>
          <a:lstStyle/>
          <a:p>
            <a:pPr algn="ctr"/>
            <a:r>
              <a:rPr lang="en-US" sz="2400" b="1" dirty="0" smtClean="0">
                <a:ln w="25400">
                  <a:solidFill>
                    <a:srgbClr val="008000"/>
                  </a:solidFill>
                  <a:prstDash val="solid"/>
                </a:ln>
                <a:solidFill>
                  <a:schemeClr val="bg1"/>
                </a:solidFill>
                <a:effectLst>
                  <a:outerShdw blurRad="41275" dist="20320" dir="1800000" algn="tl" rotWithShape="0">
                    <a:srgbClr val="000000">
                      <a:alpha val="40000"/>
                    </a:srgbClr>
                  </a:outerShdw>
                </a:effectLst>
                <a:latin typeface="Helvetica"/>
                <a:cs typeface="Helvetica"/>
              </a:rPr>
              <a:t>CTD</a:t>
            </a:r>
            <a:endParaRPr lang="en-US" sz="2400" b="1" cap="none" spc="0" dirty="0">
              <a:ln w="25400">
                <a:solidFill>
                  <a:srgbClr val="008000"/>
                </a:solidFill>
                <a:prstDash val="solid"/>
              </a:ln>
              <a:solidFill>
                <a:schemeClr val="bg1"/>
              </a:solidFill>
              <a:effectLst>
                <a:outerShdw blurRad="41275" dist="20320" dir="1800000" algn="tl" rotWithShape="0">
                  <a:srgbClr val="000000">
                    <a:alpha val="40000"/>
                  </a:srgbClr>
                </a:outerShdw>
              </a:effectLst>
              <a:latin typeface="Helvetica"/>
              <a:cs typeface="Helvetica"/>
            </a:endParaRPr>
          </a:p>
        </p:txBody>
      </p:sp>
      <p:cxnSp>
        <p:nvCxnSpPr>
          <p:cNvPr id="32" name="Straight Arrow Connector 31"/>
          <p:cNvCxnSpPr/>
          <p:nvPr/>
        </p:nvCxnSpPr>
        <p:spPr>
          <a:xfrm>
            <a:off x="2284925" y="5347936"/>
            <a:ext cx="0" cy="333793"/>
          </a:xfrm>
          <a:prstGeom prst="straightConnector1">
            <a:avLst/>
          </a:prstGeom>
          <a:ln w="31750">
            <a:solidFill>
              <a:srgbClr val="008000"/>
            </a:solidFill>
            <a:tailEnd type="arrow"/>
          </a:ln>
          <a:effectLst/>
        </p:spPr>
        <p:style>
          <a:lnRef idx="2">
            <a:schemeClr val="accent1"/>
          </a:lnRef>
          <a:fillRef idx="0">
            <a:schemeClr val="accent1"/>
          </a:fillRef>
          <a:effectRef idx="1">
            <a:schemeClr val="accent1"/>
          </a:effectRef>
          <a:fontRef idx="minor">
            <a:schemeClr val="tx1"/>
          </a:fontRef>
        </p:style>
      </p:cxnSp>
      <p:sp>
        <p:nvSpPr>
          <p:cNvPr id="33" name="Rectangle 32"/>
          <p:cNvSpPr/>
          <p:nvPr/>
        </p:nvSpPr>
        <p:spPr>
          <a:xfrm>
            <a:off x="4249721" y="1744026"/>
            <a:ext cx="404002" cy="523220"/>
          </a:xfrm>
          <a:prstGeom prst="rect">
            <a:avLst/>
          </a:prstGeom>
          <a:noFill/>
        </p:spPr>
        <p:txBody>
          <a:bodyPr wrap="none" lIns="91440" tIns="45720" rIns="91440" bIns="45720">
            <a:spAutoFit/>
          </a:bodyPr>
          <a:lstStyle/>
          <a:p>
            <a:pPr algn="ctr"/>
            <a:r>
              <a:rPr lang="en-US" sz="2800" b="1" dirty="0" smtClean="0">
                <a:ln w="25400">
                  <a:solidFill>
                    <a:srgbClr val="FF0000"/>
                  </a:solidFill>
                  <a:prstDash val="solid"/>
                </a:ln>
                <a:solidFill>
                  <a:schemeClr val="bg1"/>
                </a:solidFill>
                <a:effectLst>
                  <a:outerShdw blurRad="41275" dist="20320" dir="1800000" algn="tl" rotWithShape="0">
                    <a:srgbClr val="000000">
                      <a:alpha val="40000"/>
                    </a:srgbClr>
                  </a:outerShdw>
                </a:effectLst>
                <a:latin typeface="Helvetica"/>
                <a:cs typeface="Helvetica"/>
              </a:rPr>
              <a:t>L</a:t>
            </a:r>
            <a:endParaRPr lang="en-US" sz="2800" b="1" cap="none" spc="0" dirty="0">
              <a:ln w="25400">
                <a:solidFill>
                  <a:srgbClr val="FF0000"/>
                </a:solidFill>
                <a:prstDash val="solid"/>
              </a:ln>
              <a:solidFill>
                <a:schemeClr val="bg1"/>
              </a:solidFill>
              <a:effectLst>
                <a:outerShdw blurRad="41275" dist="20320" dir="1800000" algn="tl" rotWithShape="0">
                  <a:srgbClr val="000000">
                    <a:alpha val="40000"/>
                  </a:srgbClr>
                </a:outerShdw>
              </a:effectLst>
              <a:latin typeface="Helvetica"/>
              <a:cs typeface="Helvetica"/>
            </a:endParaRPr>
          </a:p>
        </p:txBody>
      </p:sp>
      <p:sp>
        <p:nvSpPr>
          <p:cNvPr id="34" name="Rectangle 33"/>
          <p:cNvSpPr/>
          <p:nvPr/>
        </p:nvSpPr>
        <p:spPr>
          <a:xfrm>
            <a:off x="4476463" y="3609361"/>
            <a:ext cx="404002" cy="523220"/>
          </a:xfrm>
          <a:prstGeom prst="rect">
            <a:avLst/>
          </a:prstGeom>
          <a:noFill/>
        </p:spPr>
        <p:txBody>
          <a:bodyPr wrap="none" lIns="91440" tIns="45720" rIns="91440" bIns="45720">
            <a:spAutoFit/>
          </a:bodyPr>
          <a:lstStyle/>
          <a:p>
            <a:pPr algn="ctr"/>
            <a:r>
              <a:rPr lang="en-US" sz="2800" b="1" dirty="0" smtClean="0">
                <a:ln w="25400">
                  <a:solidFill>
                    <a:srgbClr val="FF0000"/>
                  </a:solidFill>
                  <a:prstDash val="solid"/>
                </a:ln>
                <a:solidFill>
                  <a:schemeClr val="bg1"/>
                </a:solidFill>
                <a:effectLst>
                  <a:outerShdw blurRad="41275" dist="20320" dir="1800000" algn="tl" rotWithShape="0">
                    <a:srgbClr val="000000">
                      <a:alpha val="40000"/>
                    </a:srgbClr>
                  </a:outerShdw>
                </a:effectLst>
                <a:latin typeface="Helvetica"/>
                <a:cs typeface="Helvetica"/>
              </a:rPr>
              <a:t>L</a:t>
            </a:r>
            <a:endParaRPr lang="en-US" sz="2800" b="1" cap="none" spc="0" dirty="0">
              <a:ln w="25400">
                <a:solidFill>
                  <a:srgbClr val="FF0000"/>
                </a:solidFill>
                <a:prstDash val="solid"/>
              </a:ln>
              <a:solidFill>
                <a:schemeClr val="bg1"/>
              </a:solidFill>
              <a:effectLst>
                <a:outerShdw blurRad="41275" dist="20320" dir="1800000" algn="tl" rotWithShape="0">
                  <a:srgbClr val="000000">
                    <a:alpha val="40000"/>
                  </a:srgbClr>
                </a:outerShdw>
              </a:effectLst>
              <a:latin typeface="Helvetica"/>
              <a:cs typeface="Helvetica"/>
            </a:endParaRPr>
          </a:p>
        </p:txBody>
      </p:sp>
      <p:sp>
        <p:nvSpPr>
          <p:cNvPr id="36" name="Rectangle 35"/>
          <p:cNvSpPr/>
          <p:nvPr/>
        </p:nvSpPr>
        <p:spPr>
          <a:xfrm>
            <a:off x="4535936" y="5229528"/>
            <a:ext cx="404002" cy="523220"/>
          </a:xfrm>
          <a:prstGeom prst="rect">
            <a:avLst/>
          </a:prstGeom>
          <a:noFill/>
        </p:spPr>
        <p:txBody>
          <a:bodyPr wrap="none" lIns="91440" tIns="45720" rIns="91440" bIns="45720">
            <a:spAutoFit/>
          </a:bodyPr>
          <a:lstStyle/>
          <a:p>
            <a:pPr algn="ctr"/>
            <a:r>
              <a:rPr lang="en-US" sz="2800" b="1" dirty="0" smtClean="0">
                <a:ln w="25400">
                  <a:solidFill>
                    <a:srgbClr val="FF0000"/>
                  </a:solidFill>
                  <a:prstDash val="solid"/>
                </a:ln>
                <a:solidFill>
                  <a:schemeClr val="bg1"/>
                </a:solidFill>
                <a:effectLst>
                  <a:outerShdw blurRad="41275" dist="20320" dir="1800000" algn="tl" rotWithShape="0">
                    <a:srgbClr val="000000">
                      <a:alpha val="40000"/>
                    </a:srgbClr>
                  </a:outerShdw>
                </a:effectLst>
                <a:latin typeface="Helvetica"/>
                <a:cs typeface="Helvetica"/>
              </a:rPr>
              <a:t>L</a:t>
            </a:r>
            <a:endParaRPr lang="en-US" sz="2800" b="1" cap="none" spc="0" dirty="0">
              <a:ln w="25400">
                <a:solidFill>
                  <a:srgbClr val="FF0000"/>
                </a:solidFill>
                <a:prstDash val="solid"/>
              </a:ln>
              <a:solidFill>
                <a:schemeClr val="bg1"/>
              </a:solidFill>
              <a:effectLst>
                <a:outerShdw blurRad="41275" dist="20320" dir="1800000" algn="tl" rotWithShape="0">
                  <a:srgbClr val="000000">
                    <a:alpha val="40000"/>
                  </a:srgbClr>
                </a:outerShdw>
              </a:effectLst>
              <a:latin typeface="Helvetica"/>
              <a:cs typeface="Helvetica"/>
            </a:endParaRPr>
          </a:p>
        </p:txBody>
      </p:sp>
      <p:sp>
        <p:nvSpPr>
          <p:cNvPr id="30" name="TextBox 29"/>
          <p:cNvSpPr txBox="1"/>
          <p:nvPr/>
        </p:nvSpPr>
        <p:spPr>
          <a:xfrm>
            <a:off x="112103" y="2504301"/>
            <a:ext cx="184133" cy="134050"/>
          </a:xfrm>
          <a:prstGeom prst="rect">
            <a:avLst/>
          </a:prstGeom>
          <a:solidFill>
            <a:schemeClr val="bg1"/>
          </a:solidFill>
        </p:spPr>
        <p:txBody>
          <a:bodyPr wrap="square" lIns="0" tIns="0" rIns="0" bIns="0" rtlCol="0" anchor="b">
            <a:noAutofit/>
          </a:bodyPr>
          <a:lstStyle/>
          <a:p>
            <a:pPr algn="ctr"/>
            <a:r>
              <a:rPr lang="en-US" sz="1200" dirty="0" smtClean="0">
                <a:latin typeface="Times New Roman"/>
                <a:cs typeface="Times New Roman"/>
              </a:rPr>
              <a:t>a</a:t>
            </a:r>
            <a:endParaRPr lang="en-US" sz="1200" dirty="0">
              <a:latin typeface="Times New Roman"/>
              <a:cs typeface="Times New Roman"/>
            </a:endParaRPr>
          </a:p>
        </p:txBody>
      </p:sp>
      <p:sp>
        <p:nvSpPr>
          <p:cNvPr id="37" name="TextBox 36"/>
          <p:cNvSpPr txBox="1"/>
          <p:nvPr/>
        </p:nvSpPr>
        <p:spPr>
          <a:xfrm>
            <a:off x="2781683" y="2494141"/>
            <a:ext cx="184133" cy="134050"/>
          </a:xfrm>
          <a:prstGeom prst="rect">
            <a:avLst/>
          </a:prstGeom>
          <a:solidFill>
            <a:schemeClr val="bg1"/>
          </a:solidFill>
        </p:spPr>
        <p:txBody>
          <a:bodyPr wrap="square" lIns="0" tIns="0" rIns="0" bIns="0" rtlCol="0" anchor="b">
            <a:noAutofit/>
          </a:bodyPr>
          <a:lstStyle/>
          <a:p>
            <a:pPr algn="ctr"/>
            <a:r>
              <a:rPr lang="en-US" sz="1200" dirty="0">
                <a:latin typeface="Times New Roman"/>
                <a:cs typeface="Times New Roman"/>
              </a:rPr>
              <a:t>b</a:t>
            </a:r>
          </a:p>
        </p:txBody>
      </p:sp>
      <p:sp>
        <p:nvSpPr>
          <p:cNvPr id="38" name="TextBox 37"/>
          <p:cNvSpPr txBox="1"/>
          <p:nvPr/>
        </p:nvSpPr>
        <p:spPr>
          <a:xfrm>
            <a:off x="108649" y="4534898"/>
            <a:ext cx="184133" cy="134050"/>
          </a:xfrm>
          <a:prstGeom prst="rect">
            <a:avLst/>
          </a:prstGeom>
          <a:solidFill>
            <a:schemeClr val="bg1"/>
          </a:solidFill>
        </p:spPr>
        <p:txBody>
          <a:bodyPr wrap="square" lIns="0" tIns="0" rIns="0" bIns="0" rtlCol="0" anchor="b">
            <a:noAutofit/>
          </a:bodyPr>
          <a:lstStyle/>
          <a:p>
            <a:pPr algn="ctr"/>
            <a:r>
              <a:rPr lang="en-US" sz="1200" dirty="0">
                <a:latin typeface="Times New Roman"/>
                <a:cs typeface="Times New Roman"/>
              </a:rPr>
              <a:t>c</a:t>
            </a:r>
          </a:p>
        </p:txBody>
      </p:sp>
      <p:sp>
        <p:nvSpPr>
          <p:cNvPr id="39" name="TextBox 38"/>
          <p:cNvSpPr txBox="1"/>
          <p:nvPr/>
        </p:nvSpPr>
        <p:spPr>
          <a:xfrm>
            <a:off x="2781683" y="4534898"/>
            <a:ext cx="184133" cy="134050"/>
          </a:xfrm>
          <a:prstGeom prst="rect">
            <a:avLst/>
          </a:prstGeom>
          <a:solidFill>
            <a:schemeClr val="bg1"/>
          </a:solidFill>
        </p:spPr>
        <p:txBody>
          <a:bodyPr wrap="square" lIns="0" tIns="0" rIns="0" bIns="0" rtlCol="0" anchor="b">
            <a:noAutofit/>
          </a:bodyPr>
          <a:lstStyle/>
          <a:p>
            <a:pPr algn="ctr"/>
            <a:r>
              <a:rPr lang="en-US" sz="1200" dirty="0" smtClean="0">
                <a:latin typeface="Times New Roman"/>
                <a:cs typeface="Times New Roman"/>
              </a:rPr>
              <a:t>d</a:t>
            </a:r>
            <a:endParaRPr lang="en-US" sz="1200" dirty="0">
              <a:latin typeface="Times New Roman"/>
              <a:cs typeface="Times New Roman"/>
            </a:endParaRPr>
          </a:p>
        </p:txBody>
      </p:sp>
      <p:sp>
        <p:nvSpPr>
          <p:cNvPr id="40" name="TextBox 39"/>
          <p:cNvSpPr txBox="1"/>
          <p:nvPr/>
        </p:nvSpPr>
        <p:spPr>
          <a:xfrm>
            <a:off x="127691" y="6589113"/>
            <a:ext cx="184133" cy="134050"/>
          </a:xfrm>
          <a:prstGeom prst="rect">
            <a:avLst/>
          </a:prstGeom>
          <a:solidFill>
            <a:schemeClr val="bg1"/>
          </a:solidFill>
        </p:spPr>
        <p:txBody>
          <a:bodyPr wrap="square" lIns="0" tIns="0" rIns="0" bIns="0" rtlCol="0" anchor="b">
            <a:noAutofit/>
          </a:bodyPr>
          <a:lstStyle/>
          <a:p>
            <a:pPr algn="ctr"/>
            <a:r>
              <a:rPr lang="en-US" sz="1200" dirty="0">
                <a:latin typeface="Times New Roman"/>
                <a:cs typeface="Times New Roman"/>
              </a:rPr>
              <a:t>e</a:t>
            </a:r>
          </a:p>
        </p:txBody>
      </p:sp>
      <p:sp>
        <p:nvSpPr>
          <p:cNvPr id="41" name="TextBox 40"/>
          <p:cNvSpPr txBox="1"/>
          <p:nvPr/>
        </p:nvSpPr>
        <p:spPr>
          <a:xfrm>
            <a:off x="2781683" y="6578702"/>
            <a:ext cx="184133" cy="134050"/>
          </a:xfrm>
          <a:prstGeom prst="rect">
            <a:avLst/>
          </a:prstGeom>
          <a:solidFill>
            <a:schemeClr val="bg1"/>
          </a:solidFill>
        </p:spPr>
        <p:txBody>
          <a:bodyPr wrap="square" lIns="0" tIns="0" rIns="0" bIns="0" rtlCol="0" anchor="b">
            <a:noAutofit/>
          </a:bodyPr>
          <a:lstStyle/>
          <a:p>
            <a:pPr algn="ctr"/>
            <a:r>
              <a:rPr lang="en-US" sz="1200" dirty="0" smtClean="0">
                <a:latin typeface="Times New Roman"/>
                <a:cs typeface="Times New Roman"/>
              </a:rPr>
              <a:t>f</a:t>
            </a:r>
            <a:endParaRPr lang="en-US" sz="1200" dirty="0">
              <a:latin typeface="Times New Roman"/>
              <a:cs typeface="Times New Roman"/>
            </a:endParaRPr>
          </a:p>
        </p:txBody>
      </p:sp>
    </p:spTree>
    <p:extLst>
      <p:ext uri="{BB962C8B-B14F-4D97-AF65-F5344CB8AC3E}">
        <p14:creationId xmlns:p14="http://schemas.microsoft.com/office/powerpoint/2010/main" val="2067916365"/>
      </p:ext>
    </p:extLst>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cxnSp>
        <p:nvCxnSpPr>
          <p:cNvPr id="5" name="Straight Connector 4"/>
          <p:cNvCxnSpPr/>
          <p:nvPr/>
        </p:nvCxnSpPr>
        <p:spPr>
          <a:xfrm>
            <a:off x="-9107" y="657205"/>
            <a:ext cx="9162288" cy="0"/>
          </a:xfrm>
          <a:prstGeom prst="line">
            <a:avLst/>
          </a:prstGeom>
          <a:ln w="50800">
            <a:solidFill>
              <a:schemeClr val="tx1"/>
            </a:solidFill>
          </a:ln>
        </p:spPr>
        <p:style>
          <a:lnRef idx="2">
            <a:schemeClr val="accent1"/>
          </a:lnRef>
          <a:fillRef idx="0">
            <a:schemeClr val="accent1"/>
          </a:fillRef>
          <a:effectRef idx="1">
            <a:schemeClr val="accent1"/>
          </a:effectRef>
          <a:fontRef idx="minor">
            <a:schemeClr val="tx1"/>
          </a:fontRef>
        </p:style>
      </p:cxnSp>
      <p:sp>
        <p:nvSpPr>
          <p:cNvPr id="6" name="Title 1"/>
          <p:cNvSpPr>
            <a:spLocks noGrp="1"/>
          </p:cNvSpPr>
          <p:nvPr>
            <p:ph type="title"/>
          </p:nvPr>
        </p:nvSpPr>
        <p:spPr>
          <a:xfrm>
            <a:off x="334283" y="-33716"/>
            <a:ext cx="8891111" cy="722220"/>
          </a:xfrm>
        </p:spPr>
        <p:txBody>
          <a:bodyPr>
            <a:noAutofit/>
          </a:bodyPr>
          <a:lstStyle/>
          <a:p>
            <a:pPr algn="l"/>
            <a:r>
              <a:rPr lang="en-US" sz="2800" b="1" dirty="0" smtClean="0">
                <a:solidFill>
                  <a:srgbClr val="FF0000"/>
                </a:solidFill>
                <a:latin typeface="Arial" panose="020B0604020202020204" pitchFamily="34" charset="0"/>
                <a:cs typeface="Arial" panose="020B0604020202020204" pitchFamily="34" charset="0"/>
              </a:rPr>
              <a:t>Figure 9</a:t>
            </a:r>
            <a:endParaRPr lang="en-US" sz="2800" b="1" dirty="0">
              <a:solidFill>
                <a:srgbClr val="FF0000"/>
              </a:solidFill>
              <a:latin typeface="Arial" panose="020B0604020202020204" pitchFamily="34" charset="0"/>
              <a:cs typeface="Arial" panose="020B0604020202020204" pitchFamily="34" charset="0"/>
            </a:endParaRPr>
          </a:p>
        </p:txBody>
      </p:sp>
      <p:sp>
        <p:nvSpPr>
          <p:cNvPr id="16" name="Content Placeholder 2"/>
          <p:cNvSpPr txBox="1">
            <a:spLocks/>
          </p:cNvSpPr>
          <p:nvPr/>
        </p:nvSpPr>
        <p:spPr>
          <a:xfrm>
            <a:off x="621540" y="4582054"/>
            <a:ext cx="8134000" cy="2194779"/>
          </a:xfrm>
          <a:prstGeom prst="rect">
            <a:avLst/>
          </a:prstGeom>
        </p:spPr>
        <p:txBody>
          <a:bodyPr vert="horz" lIns="91440" tIns="45720" rIns="91440" bIns="45720" rtlCol="0" anchor="ctr">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endParaRPr lang="en-US" sz="1500" baseline="30000" dirty="0">
              <a:solidFill>
                <a:srgbClr val="000000"/>
              </a:solidFill>
              <a:latin typeface="Arial" panose="020B0604020202020204" pitchFamily="34" charset="0"/>
              <a:cs typeface="Arial" panose="020B0604020202020204" pitchFamily="34" charset="0"/>
            </a:endParaRPr>
          </a:p>
        </p:txBody>
      </p:sp>
      <p:sp>
        <p:nvSpPr>
          <p:cNvPr id="54" name="Content Placeholder 2"/>
          <p:cNvSpPr txBox="1">
            <a:spLocks/>
          </p:cNvSpPr>
          <p:nvPr/>
        </p:nvSpPr>
        <p:spPr>
          <a:xfrm>
            <a:off x="0" y="5788310"/>
            <a:ext cx="9153181" cy="1111334"/>
          </a:xfrm>
          <a:prstGeom prst="rect">
            <a:avLst/>
          </a:prstGeom>
        </p:spPr>
        <p:txBody>
          <a:bodyPr vert="horz" lIns="91440" tIns="45720" rIns="91440" bIns="45720" rtlCol="0" anchor="ctr">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US" sz="1200" dirty="0" smtClean="0">
                <a:solidFill>
                  <a:srgbClr val="000000"/>
                </a:solidFill>
                <a:latin typeface="Times New Roman"/>
                <a:cs typeface="Times New Roman"/>
              </a:rPr>
              <a:t>Fig. 1.9. </a:t>
            </a:r>
            <a:r>
              <a:rPr lang="en-US" sz="1200" dirty="0">
                <a:latin typeface="Times New Roman"/>
                <a:cs typeface="Times New Roman"/>
              </a:rPr>
              <a:t>DT (1.5-PVU) potential temperature (thin solid, values at and below 342 K contoured at a 6-K interval, shaded as indicated for values below 294 K) and DT wind speed (thick solid; contour interval, </a:t>
            </a:r>
            <a:r>
              <a:rPr lang="en-US" sz="1200" dirty="0">
                <a:solidFill>
                  <a:srgbClr val="000000"/>
                </a:solidFill>
                <a:latin typeface="Times New Roman"/>
                <a:cs typeface="Times New Roman"/>
              </a:rPr>
              <a:t>15 </a:t>
            </a:r>
            <a:r>
              <a:rPr lang="en-US" sz="1200" dirty="0">
                <a:latin typeface="Times New Roman"/>
                <a:cs typeface="Times New Roman"/>
              </a:rPr>
              <a:t>m s</a:t>
            </a:r>
            <a:r>
              <a:rPr lang="en-US" sz="1200" baseline="30000" dirty="0">
                <a:latin typeface="Times New Roman"/>
                <a:cs typeface="Times New Roman"/>
              </a:rPr>
              <a:t>−1</a:t>
            </a:r>
            <a:r>
              <a:rPr lang="en-US" sz="1200" baseline="30000" dirty="0">
                <a:solidFill>
                  <a:srgbClr val="000000"/>
                </a:solidFill>
                <a:latin typeface="Times New Roman"/>
                <a:cs typeface="Times New Roman"/>
              </a:rPr>
              <a:t> </a:t>
            </a:r>
            <a:r>
              <a:rPr lang="en-US" sz="1200" dirty="0">
                <a:latin typeface="Times New Roman"/>
                <a:cs typeface="Times New Roman"/>
              </a:rPr>
              <a:t>; starting at </a:t>
            </a:r>
            <a:r>
              <a:rPr lang="en-US" sz="1200" dirty="0">
                <a:solidFill>
                  <a:srgbClr val="000000"/>
                </a:solidFill>
                <a:latin typeface="Times New Roman"/>
                <a:cs typeface="Times New Roman"/>
              </a:rPr>
              <a:t>50 </a:t>
            </a:r>
            <a:r>
              <a:rPr lang="en-US" sz="1200" dirty="0">
                <a:latin typeface="Times New Roman"/>
                <a:cs typeface="Times New Roman"/>
              </a:rPr>
              <a:t>m s</a:t>
            </a:r>
            <a:r>
              <a:rPr lang="en-US" sz="1200" baseline="30000" dirty="0">
                <a:latin typeface="Times New Roman"/>
                <a:cs typeface="Times New Roman"/>
              </a:rPr>
              <a:t>−1</a:t>
            </a:r>
            <a:r>
              <a:rPr lang="en-US" sz="1200" dirty="0">
                <a:latin typeface="Times New Roman"/>
                <a:cs typeface="Times New Roman"/>
              </a:rPr>
              <a:t>)</a:t>
            </a:r>
            <a:r>
              <a:rPr lang="en-US" sz="1200" dirty="0" smtClean="0">
                <a:solidFill>
                  <a:srgbClr val="000000"/>
                </a:solidFill>
                <a:latin typeface="Times New Roman"/>
                <a:cs typeface="Times New Roman"/>
              </a:rPr>
              <a:t> valid (a) </a:t>
            </a:r>
            <a:r>
              <a:rPr lang="en-US" sz="1200" dirty="0">
                <a:solidFill>
                  <a:srgbClr val="000000"/>
                </a:solidFill>
                <a:latin typeface="Times New Roman"/>
                <a:cs typeface="Times New Roman"/>
              </a:rPr>
              <a:t>0000 UTC </a:t>
            </a:r>
            <a:r>
              <a:rPr lang="en-US" sz="1200" dirty="0" smtClean="0">
                <a:solidFill>
                  <a:srgbClr val="000000"/>
                </a:solidFill>
                <a:latin typeface="Times New Roman"/>
                <a:cs typeface="Times New Roman"/>
              </a:rPr>
              <a:t>30 November, (b) 0000 UTC 1 December, (c) 1200 UTC 2 December, and (d) 0000 UTC 4 December 1991.</a:t>
            </a:r>
            <a:r>
              <a:rPr lang="en-US" sz="1200" dirty="0">
                <a:solidFill>
                  <a:srgbClr val="000000"/>
                </a:solidFill>
                <a:latin typeface="Times New Roman"/>
                <a:cs typeface="Times New Roman"/>
              </a:rPr>
              <a:t> </a:t>
            </a:r>
            <a:r>
              <a:rPr lang="en-US" sz="1200" dirty="0">
                <a:latin typeface="Times New Roman"/>
                <a:cs typeface="Times New Roman"/>
              </a:rPr>
              <a:t>The position of the DT pressure maximum associated with the TPV of interest is marked with an asterisk in each panel</a:t>
            </a:r>
            <a:r>
              <a:rPr lang="en-US" sz="1200" dirty="0" smtClean="0">
                <a:latin typeface="Times New Roman"/>
                <a:cs typeface="Times New Roman"/>
              </a:rPr>
              <a:t>. </a:t>
            </a:r>
            <a:r>
              <a:rPr lang="en-US" sz="1200" dirty="0" smtClean="0">
                <a:solidFill>
                  <a:srgbClr val="000000"/>
                </a:solidFill>
                <a:latin typeface="Times New Roman"/>
                <a:cs typeface="Times New Roman"/>
              </a:rPr>
              <a:t>[Figs. 10–13 </a:t>
            </a:r>
            <a:r>
              <a:rPr lang="en-US" sz="1200" dirty="0">
                <a:solidFill>
                  <a:srgbClr val="000000"/>
                </a:solidFill>
                <a:latin typeface="Times New Roman"/>
                <a:cs typeface="Times New Roman"/>
              </a:rPr>
              <a:t>and </a:t>
            </a:r>
            <a:r>
              <a:rPr lang="en-US" sz="1200" dirty="0" smtClean="0">
                <a:solidFill>
                  <a:srgbClr val="000000"/>
                </a:solidFill>
                <a:latin typeface="Times New Roman"/>
                <a:cs typeface="Times New Roman"/>
              </a:rPr>
              <a:t>captions </a:t>
            </a:r>
            <a:r>
              <a:rPr lang="en-US" sz="1200" dirty="0">
                <a:solidFill>
                  <a:srgbClr val="000000"/>
                </a:solidFill>
                <a:latin typeface="Times New Roman"/>
                <a:cs typeface="Times New Roman"/>
              </a:rPr>
              <a:t>adapted from Pyle et al. (2004)].</a:t>
            </a:r>
          </a:p>
        </p:txBody>
      </p:sp>
      <p:sp>
        <p:nvSpPr>
          <p:cNvPr id="35" name="Title 1"/>
          <p:cNvSpPr txBox="1">
            <a:spLocks/>
          </p:cNvSpPr>
          <p:nvPr/>
        </p:nvSpPr>
        <p:spPr>
          <a:xfrm>
            <a:off x="5239403" y="-13048"/>
            <a:ext cx="3578578" cy="722220"/>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r"/>
            <a:r>
              <a:rPr lang="en-US" sz="2400" dirty="0" smtClean="0">
                <a:latin typeface="Arial" panose="020B0604020202020204" pitchFamily="34" charset="0"/>
                <a:cs typeface="Arial" panose="020B0604020202020204" pitchFamily="34" charset="0"/>
              </a:rPr>
              <a:t>Pyle et al. (2004)</a:t>
            </a:r>
            <a:endParaRPr lang="en-US" sz="2400" dirty="0">
              <a:latin typeface="Arial" panose="020B0604020202020204" pitchFamily="34" charset="0"/>
              <a:cs typeface="Arial" panose="020B0604020202020204" pitchFamily="34" charset="0"/>
            </a:endParaRPr>
          </a:p>
        </p:txBody>
      </p:sp>
      <p:pic>
        <p:nvPicPr>
          <p:cNvPr id="7" name="Picture 6" descr="Screen Shot 2017-04-11 at 9.17.19 A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78561" y="749331"/>
            <a:ext cx="3221633" cy="2458719"/>
          </a:xfrm>
          <a:prstGeom prst="rect">
            <a:avLst/>
          </a:prstGeom>
        </p:spPr>
      </p:pic>
      <p:pic>
        <p:nvPicPr>
          <p:cNvPr id="8" name="Picture 7" descr="Screen Shot 2017-04-11 at 9.17.44 AM.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491635" y="749332"/>
            <a:ext cx="3231234" cy="2458718"/>
          </a:xfrm>
          <a:prstGeom prst="rect">
            <a:avLst/>
          </a:prstGeom>
        </p:spPr>
      </p:pic>
      <p:pic>
        <p:nvPicPr>
          <p:cNvPr id="9" name="Picture 8" descr="Screen Shot 2017-04-11 at 9.18.04 AM.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178561" y="3309652"/>
            <a:ext cx="3221633" cy="2455322"/>
          </a:xfrm>
          <a:prstGeom prst="rect">
            <a:avLst/>
          </a:prstGeom>
        </p:spPr>
      </p:pic>
      <p:pic>
        <p:nvPicPr>
          <p:cNvPr id="10" name="Picture 9" descr="Screen Shot 2017-04-11 at 9.18.18 AM.pn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491635" y="3309652"/>
            <a:ext cx="3231234" cy="2458718"/>
          </a:xfrm>
          <a:prstGeom prst="rect">
            <a:avLst/>
          </a:prstGeom>
        </p:spPr>
      </p:pic>
      <p:sp>
        <p:nvSpPr>
          <p:cNvPr id="23" name="TextBox 22"/>
          <p:cNvSpPr txBox="1"/>
          <p:nvPr/>
        </p:nvSpPr>
        <p:spPr>
          <a:xfrm>
            <a:off x="1198881" y="2913569"/>
            <a:ext cx="254000" cy="276999"/>
          </a:xfrm>
          <a:prstGeom prst="rect">
            <a:avLst/>
          </a:prstGeom>
          <a:solidFill>
            <a:schemeClr val="bg1"/>
          </a:solidFill>
        </p:spPr>
        <p:txBody>
          <a:bodyPr wrap="square" rtlCol="0" anchor="ctr">
            <a:spAutoFit/>
          </a:bodyPr>
          <a:lstStyle/>
          <a:p>
            <a:pPr algn="ctr"/>
            <a:r>
              <a:rPr lang="en-US" sz="1200" dirty="0" smtClean="0">
                <a:latin typeface="Times New Roman"/>
                <a:cs typeface="Times New Roman"/>
              </a:rPr>
              <a:t>a</a:t>
            </a:r>
            <a:endParaRPr lang="en-US" sz="1200" dirty="0">
              <a:latin typeface="Times New Roman"/>
              <a:cs typeface="Times New Roman"/>
            </a:endParaRPr>
          </a:p>
        </p:txBody>
      </p:sp>
      <p:sp>
        <p:nvSpPr>
          <p:cNvPr id="24" name="TextBox 23"/>
          <p:cNvSpPr txBox="1"/>
          <p:nvPr/>
        </p:nvSpPr>
        <p:spPr>
          <a:xfrm>
            <a:off x="4514048" y="2913569"/>
            <a:ext cx="254000" cy="276999"/>
          </a:xfrm>
          <a:prstGeom prst="rect">
            <a:avLst/>
          </a:prstGeom>
          <a:solidFill>
            <a:schemeClr val="bg1"/>
          </a:solidFill>
        </p:spPr>
        <p:txBody>
          <a:bodyPr wrap="square" rtlCol="0" anchor="ctr">
            <a:spAutoFit/>
          </a:bodyPr>
          <a:lstStyle/>
          <a:p>
            <a:pPr algn="ctr"/>
            <a:r>
              <a:rPr lang="en-US" sz="1200" dirty="0">
                <a:latin typeface="Times New Roman"/>
                <a:cs typeface="Times New Roman"/>
              </a:rPr>
              <a:t>b</a:t>
            </a:r>
          </a:p>
        </p:txBody>
      </p:sp>
      <p:sp>
        <p:nvSpPr>
          <p:cNvPr id="25" name="TextBox 24"/>
          <p:cNvSpPr txBox="1"/>
          <p:nvPr/>
        </p:nvSpPr>
        <p:spPr>
          <a:xfrm>
            <a:off x="1198881" y="5453259"/>
            <a:ext cx="254000" cy="276999"/>
          </a:xfrm>
          <a:prstGeom prst="rect">
            <a:avLst/>
          </a:prstGeom>
          <a:solidFill>
            <a:schemeClr val="bg1"/>
          </a:solidFill>
        </p:spPr>
        <p:txBody>
          <a:bodyPr wrap="square" rtlCol="0" anchor="ctr">
            <a:spAutoFit/>
          </a:bodyPr>
          <a:lstStyle/>
          <a:p>
            <a:pPr algn="ctr"/>
            <a:r>
              <a:rPr lang="en-US" sz="1200" dirty="0" smtClean="0">
                <a:latin typeface="Times New Roman"/>
                <a:cs typeface="Times New Roman"/>
              </a:rPr>
              <a:t>c</a:t>
            </a:r>
            <a:endParaRPr lang="en-US" sz="1200" dirty="0">
              <a:latin typeface="Times New Roman"/>
              <a:cs typeface="Times New Roman"/>
            </a:endParaRPr>
          </a:p>
        </p:txBody>
      </p:sp>
      <p:sp>
        <p:nvSpPr>
          <p:cNvPr id="26" name="TextBox 25"/>
          <p:cNvSpPr txBox="1"/>
          <p:nvPr/>
        </p:nvSpPr>
        <p:spPr>
          <a:xfrm>
            <a:off x="4514048" y="5445514"/>
            <a:ext cx="254000" cy="276999"/>
          </a:xfrm>
          <a:prstGeom prst="rect">
            <a:avLst/>
          </a:prstGeom>
          <a:solidFill>
            <a:schemeClr val="bg1"/>
          </a:solidFill>
        </p:spPr>
        <p:txBody>
          <a:bodyPr wrap="square" rtlCol="0" anchor="ctr">
            <a:spAutoFit/>
          </a:bodyPr>
          <a:lstStyle/>
          <a:p>
            <a:pPr algn="ctr"/>
            <a:r>
              <a:rPr lang="en-US" sz="1200" dirty="0">
                <a:latin typeface="Times New Roman"/>
                <a:cs typeface="Times New Roman"/>
              </a:rPr>
              <a:t>d</a:t>
            </a:r>
          </a:p>
        </p:txBody>
      </p:sp>
    </p:spTree>
    <p:extLst>
      <p:ext uri="{BB962C8B-B14F-4D97-AF65-F5344CB8AC3E}">
        <p14:creationId xmlns:p14="http://schemas.microsoft.com/office/powerpoint/2010/main" val="191414359"/>
      </p:ext>
    </p:extLst>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Straight Connector 4"/>
          <p:cNvCxnSpPr/>
          <p:nvPr/>
        </p:nvCxnSpPr>
        <p:spPr>
          <a:xfrm>
            <a:off x="-9107" y="657205"/>
            <a:ext cx="9162288" cy="0"/>
          </a:xfrm>
          <a:prstGeom prst="line">
            <a:avLst/>
          </a:prstGeom>
          <a:ln w="50800">
            <a:solidFill>
              <a:schemeClr val="tx1"/>
            </a:solidFill>
          </a:ln>
        </p:spPr>
        <p:style>
          <a:lnRef idx="2">
            <a:schemeClr val="accent1"/>
          </a:lnRef>
          <a:fillRef idx="0">
            <a:schemeClr val="accent1"/>
          </a:fillRef>
          <a:effectRef idx="1">
            <a:schemeClr val="accent1"/>
          </a:effectRef>
          <a:fontRef idx="minor">
            <a:schemeClr val="tx1"/>
          </a:fontRef>
        </p:style>
      </p:cxnSp>
      <p:sp>
        <p:nvSpPr>
          <p:cNvPr id="6" name="Title 1"/>
          <p:cNvSpPr>
            <a:spLocks noGrp="1"/>
          </p:cNvSpPr>
          <p:nvPr>
            <p:ph type="title"/>
          </p:nvPr>
        </p:nvSpPr>
        <p:spPr>
          <a:xfrm>
            <a:off x="334283" y="-33716"/>
            <a:ext cx="8891111" cy="722220"/>
          </a:xfrm>
        </p:spPr>
        <p:txBody>
          <a:bodyPr>
            <a:noAutofit/>
          </a:bodyPr>
          <a:lstStyle/>
          <a:p>
            <a:pPr algn="l"/>
            <a:r>
              <a:rPr lang="en-US" sz="2800" b="1" dirty="0" smtClean="0">
                <a:solidFill>
                  <a:srgbClr val="FF0000"/>
                </a:solidFill>
                <a:latin typeface="Arial" panose="020B0604020202020204" pitchFamily="34" charset="0"/>
                <a:cs typeface="Arial" panose="020B0604020202020204" pitchFamily="34" charset="0"/>
              </a:rPr>
              <a:t>Figure 6</a:t>
            </a:r>
            <a:endParaRPr lang="en-US" sz="2800" b="1" dirty="0">
              <a:solidFill>
                <a:srgbClr val="FF0000"/>
              </a:solidFill>
              <a:latin typeface="Arial" panose="020B0604020202020204" pitchFamily="34" charset="0"/>
              <a:cs typeface="Arial" panose="020B0604020202020204" pitchFamily="34" charset="0"/>
            </a:endParaRPr>
          </a:p>
        </p:txBody>
      </p:sp>
      <p:sp>
        <p:nvSpPr>
          <p:cNvPr id="16" name="Content Placeholder 2"/>
          <p:cNvSpPr txBox="1">
            <a:spLocks/>
          </p:cNvSpPr>
          <p:nvPr/>
        </p:nvSpPr>
        <p:spPr>
          <a:xfrm>
            <a:off x="621540" y="4582054"/>
            <a:ext cx="8134000" cy="2194779"/>
          </a:xfrm>
          <a:prstGeom prst="rect">
            <a:avLst/>
          </a:prstGeom>
        </p:spPr>
        <p:txBody>
          <a:bodyPr vert="horz" lIns="91440" tIns="45720" rIns="91440" bIns="45720" rtlCol="0" anchor="ctr">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endParaRPr lang="en-US" sz="1500" baseline="30000" dirty="0">
              <a:solidFill>
                <a:srgbClr val="000000"/>
              </a:solidFill>
              <a:latin typeface="Arial" panose="020B0604020202020204" pitchFamily="34" charset="0"/>
              <a:cs typeface="Arial" panose="020B0604020202020204" pitchFamily="34" charset="0"/>
            </a:endParaRPr>
          </a:p>
        </p:txBody>
      </p:sp>
      <p:sp>
        <p:nvSpPr>
          <p:cNvPr id="54" name="Content Placeholder 2"/>
          <p:cNvSpPr txBox="1">
            <a:spLocks/>
          </p:cNvSpPr>
          <p:nvPr/>
        </p:nvSpPr>
        <p:spPr>
          <a:xfrm>
            <a:off x="0" y="5788310"/>
            <a:ext cx="9153181" cy="1111334"/>
          </a:xfrm>
          <a:prstGeom prst="rect">
            <a:avLst/>
          </a:prstGeom>
        </p:spPr>
        <p:txBody>
          <a:bodyPr vert="horz" lIns="91440" tIns="45720" rIns="91440" bIns="45720" rtlCol="0" anchor="ctr">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US" sz="1200" dirty="0" smtClean="0">
                <a:solidFill>
                  <a:srgbClr val="000000"/>
                </a:solidFill>
                <a:latin typeface="Times New Roman"/>
                <a:cs typeface="Times New Roman"/>
              </a:rPr>
              <a:t>Fig. 1.9. </a:t>
            </a:r>
            <a:r>
              <a:rPr lang="en-US" sz="1200" dirty="0">
                <a:latin typeface="Times New Roman"/>
                <a:cs typeface="Times New Roman"/>
              </a:rPr>
              <a:t>DT (1.5-PVU) potential temperature (thin solid, values at and below 342 K contoured at a 6-K interval, shaded as indicated for values below 294 K) and DT wind speed (thick solid; contour interval, </a:t>
            </a:r>
            <a:r>
              <a:rPr lang="en-US" sz="1200" dirty="0">
                <a:solidFill>
                  <a:srgbClr val="000000"/>
                </a:solidFill>
                <a:latin typeface="Times New Roman"/>
                <a:cs typeface="Times New Roman"/>
              </a:rPr>
              <a:t>15 </a:t>
            </a:r>
            <a:r>
              <a:rPr lang="en-US" sz="1200" dirty="0">
                <a:latin typeface="Times New Roman"/>
                <a:cs typeface="Times New Roman"/>
              </a:rPr>
              <a:t>m s</a:t>
            </a:r>
            <a:r>
              <a:rPr lang="en-US" sz="1200" baseline="30000" dirty="0">
                <a:latin typeface="Times New Roman"/>
                <a:cs typeface="Times New Roman"/>
              </a:rPr>
              <a:t>−1</a:t>
            </a:r>
            <a:r>
              <a:rPr lang="en-US" sz="1200" baseline="30000" dirty="0">
                <a:solidFill>
                  <a:srgbClr val="000000"/>
                </a:solidFill>
                <a:latin typeface="Times New Roman"/>
                <a:cs typeface="Times New Roman"/>
              </a:rPr>
              <a:t> </a:t>
            </a:r>
            <a:r>
              <a:rPr lang="en-US" sz="1200" dirty="0">
                <a:latin typeface="Times New Roman"/>
                <a:cs typeface="Times New Roman"/>
              </a:rPr>
              <a:t>; starting at </a:t>
            </a:r>
            <a:r>
              <a:rPr lang="en-US" sz="1200" dirty="0">
                <a:solidFill>
                  <a:srgbClr val="000000"/>
                </a:solidFill>
                <a:latin typeface="Times New Roman"/>
                <a:cs typeface="Times New Roman"/>
              </a:rPr>
              <a:t>50 </a:t>
            </a:r>
            <a:r>
              <a:rPr lang="en-US" sz="1200" dirty="0">
                <a:latin typeface="Times New Roman"/>
                <a:cs typeface="Times New Roman"/>
              </a:rPr>
              <a:t>m s</a:t>
            </a:r>
            <a:r>
              <a:rPr lang="en-US" sz="1200" baseline="30000" dirty="0">
                <a:latin typeface="Times New Roman"/>
                <a:cs typeface="Times New Roman"/>
              </a:rPr>
              <a:t>−1</a:t>
            </a:r>
            <a:r>
              <a:rPr lang="en-US" sz="1200" dirty="0">
                <a:latin typeface="Times New Roman"/>
                <a:cs typeface="Times New Roman"/>
              </a:rPr>
              <a:t>)</a:t>
            </a:r>
            <a:r>
              <a:rPr lang="en-US" sz="1200" dirty="0" smtClean="0">
                <a:solidFill>
                  <a:srgbClr val="000000"/>
                </a:solidFill>
                <a:latin typeface="Times New Roman"/>
                <a:cs typeface="Times New Roman"/>
              </a:rPr>
              <a:t> valid (a) </a:t>
            </a:r>
            <a:r>
              <a:rPr lang="en-US" sz="1200" dirty="0">
                <a:solidFill>
                  <a:srgbClr val="000000"/>
                </a:solidFill>
                <a:latin typeface="Times New Roman"/>
                <a:cs typeface="Times New Roman"/>
              </a:rPr>
              <a:t>0000 UTC </a:t>
            </a:r>
            <a:r>
              <a:rPr lang="en-US" sz="1200" dirty="0" smtClean="0">
                <a:solidFill>
                  <a:srgbClr val="000000"/>
                </a:solidFill>
                <a:latin typeface="Times New Roman"/>
                <a:cs typeface="Times New Roman"/>
              </a:rPr>
              <a:t>30 November, (b) 0000 UTC 1 December, (c) 1200 UTC 2 December, and (d) 0000 UTC 4 December 1991.</a:t>
            </a:r>
            <a:r>
              <a:rPr lang="en-US" sz="1200" dirty="0">
                <a:solidFill>
                  <a:srgbClr val="000000"/>
                </a:solidFill>
                <a:latin typeface="Times New Roman"/>
                <a:cs typeface="Times New Roman"/>
              </a:rPr>
              <a:t> </a:t>
            </a:r>
            <a:r>
              <a:rPr lang="en-US" sz="1200" dirty="0">
                <a:latin typeface="Times New Roman"/>
                <a:cs typeface="Times New Roman"/>
              </a:rPr>
              <a:t>The position of the DT pressure maximum associated with the TPV of interest is marked with an asterisk in each panel</a:t>
            </a:r>
            <a:r>
              <a:rPr lang="en-US" sz="1200" dirty="0" smtClean="0">
                <a:latin typeface="Times New Roman"/>
                <a:cs typeface="Times New Roman"/>
              </a:rPr>
              <a:t>. </a:t>
            </a:r>
            <a:r>
              <a:rPr lang="en-US" sz="1200" dirty="0" smtClean="0">
                <a:solidFill>
                  <a:srgbClr val="000000"/>
                </a:solidFill>
                <a:latin typeface="Times New Roman"/>
                <a:cs typeface="Times New Roman"/>
              </a:rPr>
              <a:t>Label “</a:t>
            </a:r>
            <a:r>
              <a:rPr lang="en-US" sz="1200" dirty="0">
                <a:solidFill>
                  <a:srgbClr val="000000"/>
                </a:solidFill>
                <a:latin typeface="Times New Roman"/>
                <a:cs typeface="Times New Roman"/>
              </a:rPr>
              <a:t>TPV</a:t>
            </a:r>
            <a:r>
              <a:rPr lang="en-US" sz="1200" dirty="0" smtClean="0">
                <a:solidFill>
                  <a:srgbClr val="000000"/>
                </a:solidFill>
                <a:latin typeface="Times New Roman"/>
                <a:cs typeface="Times New Roman"/>
              </a:rPr>
              <a:t>” and arrow point to position of TPV.  [Figs. 10–13 </a:t>
            </a:r>
            <a:r>
              <a:rPr lang="en-US" sz="1200" dirty="0">
                <a:solidFill>
                  <a:srgbClr val="000000"/>
                </a:solidFill>
                <a:latin typeface="Times New Roman"/>
                <a:cs typeface="Times New Roman"/>
              </a:rPr>
              <a:t>and </a:t>
            </a:r>
            <a:r>
              <a:rPr lang="en-US" sz="1200" dirty="0" smtClean="0">
                <a:solidFill>
                  <a:srgbClr val="000000"/>
                </a:solidFill>
                <a:latin typeface="Times New Roman"/>
                <a:cs typeface="Times New Roman"/>
              </a:rPr>
              <a:t>captions </a:t>
            </a:r>
            <a:r>
              <a:rPr lang="en-US" sz="1200" dirty="0">
                <a:solidFill>
                  <a:srgbClr val="000000"/>
                </a:solidFill>
                <a:latin typeface="Times New Roman"/>
                <a:cs typeface="Times New Roman"/>
              </a:rPr>
              <a:t>adapted from Pyle et al. (2004)].</a:t>
            </a:r>
          </a:p>
        </p:txBody>
      </p:sp>
      <p:sp>
        <p:nvSpPr>
          <p:cNvPr id="35" name="Title 1"/>
          <p:cNvSpPr txBox="1">
            <a:spLocks/>
          </p:cNvSpPr>
          <p:nvPr/>
        </p:nvSpPr>
        <p:spPr>
          <a:xfrm>
            <a:off x="5239403" y="-13048"/>
            <a:ext cx="3578578" cy="722220"/>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r"/>
            <a:r>
              <a:rPr lang="en-US" sz="2400" dirty="0" smtClean="0">
                <a:latin typeface="Arial" panose="020B0604020202020204" pitchFamily="34" charset="0"/>
                <a:cs typeface="Arial" panose="020B0604020202020204" pitchFamily="34" charset="0"/>
              </a:rPr>
              <a:t>Pyle et al. (2004)</a:t>
            </a:r>
            <a:endParaRPr lang="en-US" sz="2400" dirty="0">
              <a:latin typeface="Arial" panose="020B0604020202020204" pitchFamily="34" charset="0"/>
              <a:cs typeface="Arial" panose="020B0604020202020204" pitchFamily="34" charset="0"/>
            </a:endParaRPr>
          </a:p>
        </p:txBody>
      </p:sp>
      <p:pic>
        <p:nvPicPr>
          <p:cNvPr id="7" name="Picture 6" descr="Screen Shot 2017-04-11 at 9.17.19 A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78561" y="749331"/>
            <a:ext cx="3221633" cy="2458719"/>
          </a:xfrm>
          <a:prstGeom prst="rect">
            <a:avLst/>
          </a:prstGeom>
        </p:spPr>
      </p:pic>
      <p:pic>
        <p:nvPicPr>
          <p:cNvPr id="8" name="Picture 7" descr="Screen Shot 2017-04-11 at 9.17.44 AM.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491635" y="749332"/>
            <a:ext cx="3231234" cy="2458718"/>
          </a:xfrm>
          <a:prstGeom prst="rect">
            <a:avLst/>
          </a:prstGeom>
        </p:spPr>
      </p:pic>
      <p:pic>
        <p:nvPicPr>
          <p:cNvPr id="9" name="Picture 8" descr="Screen Shot 2017-04-11 at 9.18.04 AM.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178561" y="3309652"/>
            <a:ext cx="3221633" cy="2455322"/>
          </a:xfrm>
          <a:prstGeom prst="rect">
            <a:avLst/>
          </a:prstGeom>
        </p:spPr>
      </p:pic>
      <p:pic>
        <p:nvPicPr>
          <p:cNvPr id="10" name="Picture 9" descr="Screen Shot 2017-04-11 at 9.18.18 AM.pn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491635" y="3309652"/>
            <a:ext cx="3231234" cy="2458718"/>
          </a:xfrm>
          <a:prstGeom prst="rect">
            <a:avLst/>
          </a:prstGeom>
        </p:spPr>
      </p:pic>
      <p:sp>
        <p:nvSpPr>
          <p:cNvPr id="36" name="Rectangle 35"/>
          <p:cNvSpPr/>
          <p:nvPr/>
        </p:nvSpPr>
        <p:spPr>
          <a:xfrm>
            <a:off x="3095232" y="1130513"/>
            <a:ext cx="800219" cy="461665"/>
          </a:xfrm>
          <a:prstGeom prst="rect">
            <a:avLst/>
          </a:prstGeom>
          <a:noFill/>
        </p:spPr>
        <p:txBody>
          <a:bodyPr wrap="none" lIns="91440" tIns="45720" rIns="91440" bIns="45720">
            <a:spAutoFit/>
          </a:bodyPr>
          <a:lstStyle/>
          <a:p>
            <a:pPr algn="ctr"/>
            <a:r>
              <a:rPr lang="en-US" sz="2400" b="1" cap="none" spc="0" dirty="0" smtClean="0">
                <a:ln w="25400">
                  <a:solidFill>
                    <a:srgbClr val="FF0000"/>
                  </a:solidFill>
                  <a:prstDash val="solid"/>
                </a:ln>
                <a:solidFill>
                  <a:schemeClr val="bg1"/>
                </a:solidFill>
                <a:effectLst>
                  <a:outerShdw blurRad="41275" dist="20320" dir="1800000" algn="tl" rotWithShape="0">
                    <a:srgbClr val="000000">
                      <a:alpha val="40000"/>
                    </a:srgbClr>
                  </a:outerShdw>
                </a:effectLst>
                <a:latin typeface="Helvetica"/>
                <a:cs typeface="Helvetica"/>
              </a:rPr>
              <a:t>TPV</a:t>
            </a:r>
            <a:endParaRPr lang="en-US" sz="2800" b="1" cap="none" spc="0" dirty="0">
              <a:ln w="25400">
                <a:solidFill>
                  <a:srgbClr val="FF0000"/>
                </a:solidFill>
                <a:prstDash val="solid"/>
              </a:ln>
              <a:solidFill>
                <a:schemeClr val="bg1"/>
              </a:solidFill>
              <a:effectLst>
                <a:outerShdw blurRad="41275" dist="20320" dir="1800000" algn="tl" rotWithShape="0">
                  <a:srgbClr val="000000">
                    <a:alpha val="40000"/>
                  </a:srgbClr>
                </a:outerShdw>
              </a:effectLst>
              <a:latin typeface="Helvetica"/>
              <a:cs typeface="Helvetica"/>
            </a:endParaRPr>
          </a:p>
        </p:txBody>
      </p:sp>
      <p:cxnSp>
        <p:nvCxnSpPr>
          <p:cNvPr id="38" name="Straight Arrow Connector 37"/>
          <p:cNvCxnSpPr/>
          <p:nvPr/>
        </p:nvCxnSpPr>
        <p:spPr>
          <a:xfrm flipH="1">
            <a:off x="2830346" y="1380694"/>
            <a:ext cx="366137" cy="0"/>
          </a:xfrm>
          <a:prstGeom prst="straightConnector1">
            <a:avLst/>
          </a:prstGeom>
          <a:ln w="31750">
            <a:solidFill>
              <a:srgbClr val="FF0000"/>
            </a:solidFill>
            <a:tailEnd type="arrow"/>
          </a:ln>
          <a:effectLst/>
        </p:spPr>
        <p:style>
          <a:lnRef idx="2">
            <a:schemeClr val="accent1"/>
          </a:lnRef>
          <a:fillRef idx="0">
            <a:schemeClr val="accent1"/>
          </a:fillRef>
          <a:effectRef idx="1">
            <a:schemeClr val="accent1"/>
          </a:effectRef>
          <a:fontRef idx="minor">
            <a:schemeClr val="tx1"/>
          </a:fontRef>
        </p:style>
      </p:cxnSp>
      <p:sp>
        <p:nvSpPr>
          <p:cNvPr id="39" name="Rectangle 38"/>
          <p:cNvSpPr/>
          <p:nvPr/>
        </p:nvSpPr>
        <p:spPr>
          <a:xfrm>
            <a:off x="6280466" y="1397513"/>
            <a:ext cx="800219" cy="461665"/>
          </a:xfrm>
          <a:prstGeom prst="rect">
            <a:avLst/>
          </a:prstGeom>
          <a:noFill/>
        </p:spPr>
        <p:txBody>
          <a:bodyPr wrap="none" lIns="91440" tIns="45720" rIns="91440" bIns="45720">
            <a:spAutoFit/>
          </a:bodyPr>
          <a:lstStyle/>
          <a:p>
            <a:pPr algn="ctr"/>
            <a:r>
              <a:rPr lang="en-US" sz="2400" b="1" cap="none" spc="0" dirty="0" smtClean="0">
                <a:ln w="25400">
                  <a:solidFill>
                    <a:srgbClr val="FF0000"/>
                  </a:solidFill>
                  <a:prstDash val="solid"/>
                </a:ln>
                <a:solidFill>
                  <a:schemeClr val="bg1"/>
                </a:solidFill>
                <a:effectLst>
                  <a:outerShdw blurRad="41275" dist="20320" dir="1800000" algn="tl" rotWithShape="0">
                    <a:srgbClr val="000000">
                      <a:alpha val="40000"/>
                    </a:srgbClr>
                  </a:outerShdw>
                </a:effectLst>
                <a:latin typeface="Helvetica"/>
                <a:cs typeface="Helvetica"/>
              </a:rPr>
              <a:t>TPV</a:t>
            </a:r>
            <a:endParaRPr lang="en-US" sz="2800" b="1" cap="none" spc="0" dirty="0">
              <a:ln w="25400">
                <a:solidFill>
                  <a:srgbClr val="FF0000"/>
                </a:solidFill>
                <a:prstDash val="solid"/>
              </a:ln>
              <a:solidFill>
                <a:schemeClr val="bg1"/>
              </a:solidFill>
              <a:effectLst>
                <a:outerShdw blurRad="41275" dist="20320" dir="1800000" algn="tl" rotWithShape="0">
                  <a:srgbClr val="000000">
                    <a:alpha val="40000"/>
                  </a:srgbClr>
                </a:outerShdw>
              </a:effectLst>
              <a:latin typeface="Helvetica"/>
              <a:cs typeface="Helvetica"/>
            </a:endParaRPr>
          </a:p>
        </p:txBody>
      </p:sp>
      <p:sp>
        <p:nvSpPr>
          <p:cNvPr id="51" name="Rectangle 50"/>
          <p:cNvSpPr/>
          <p:nvPr/>
        </p:nvSpPr>
        <p:spPr>
          <a:xfrm>
            <a:off x="2673957" y="3606570"/>
            <a:ext cx="800219" cy="461665"/>
          </a:xfrm>
          <a:prstGeom prst="rect">
            <a:avLst/>
          </a:prstGeom>
          <a:noFill/>
        </p:spPr>
        <p:txBody>
          <a:bodyPr wrap="none" lIns="91440" tIns="45720" rIns="91440" bIns="45720">
            <a:spAutoFit/>
          </a:bodyPr>
          <a:lstStyle/>
          <a:p>
            <a:pPr algn="ctr"/>
            <a:r>
              <a:rPr lang="en-US" sz="2400" b="1" cap="none" spc="0" dirty="0" smtClean="0">
                <a:ln w="25400">
                  <a:solidFill>
                    <a:srgbClr val="FF0000"/>
                  </a:solidFill>
                  <a:prstDash val="solid"/>
                </a:ln>
                <a:solidFill>
                  <a:schemeClr val="bg1"/>
                </a:solidFill>
                <a:effectLst>
                  <a:outerShdw blurRad="41275" dist="20320" dir="1800000" algn="tl" rotWithShape="0">
                    <a:srgbClr val="000000">
                      <a:alpha val="40000"/>
                    </a:srgbClr>
                  </a:outerShdw>
                </a:effectLst>
                <a:latin typeface="Helvetica"/>
                <a:cs typeface="Helvetica"/>
              </a:rPr>
              <a:t>TPV</a:t>
            </a:r>
            <a:endParaRPr lang="en-US" sz="2800" b="1" cap="none" spc="0" dirty="0">
              <a:ln w="25400">
                <a:solidFill>
                  <a:srgbClr val="FF0000"/>
                </a:solidFill>
                <a:prstDash val="solid"/>
              </a:ln>
              <a:solidFill>
                <a:schemeClr val="bg1"/>
              </a:solidFill>
              <a:effectLst>
                <a:outerShdw blurRad="41275" dist="20320" dir="1800000" algn="tl" rotWithShape="0">
                  <a:srgbClr val="000000">
                    <a:alpha val="40000"/>
                  </a:srgbClr>
                </a:outerShdw>
              </a:effectLst>
              <a:latin typeface="Helvetica"/>
              <a:cs typeface="Helvetica"/>
            </a:endParaRPr>
          </a:p>
        </p:txBody>
      </p:sp>
      <p:sp>
        <p:nvSpPr>
          <p:cNvPr id="53" name="Rectangle 52"/>
          <p:cNvSpPr/>
          <p:nvPr/>
        </p:nvSpPr>
        <p:spPr>
          <a:xfrm>
            <a:off x="6801917" y="3538000"/>
            <a:ext cx="800219" cy="461665"/>
          </a:xfrm>
          <a:prstGeom prst="rect">
            <a:avLst/>
          </a:prstGeom>
          <a:noFill/>
        </p:spPr>
        <p:txBody>
          <a:bodyPr wrap="none" lIns="91440" tIns="45720" rIns="91440" bIns="45720">
            <a:spAutoFit/>
          </a:bodyPr>
          <a:lstStyle/>
          <a:p>
            <a:pPr algn="ctr"/>
            <a:r>
              <a:rPr lang="en-US" sz="2400" b="1" cap="none" spc="0" dirty="0" smtClean="0">
                <a:ln w="25400">
                  <a:solidFill>
                    <a:srgbClr val="FF0000"/>
                  </a:solidFill>
                  <a:prstDash val="solid"/>
                </a:ln>
                <a:solidFill>
                  <a:schemeClr val="bg1"/>
                </a:solidFill>
                <a:effectLst>
                  <a:outerShdw blurRad="41275" dist="20320" dir="1800000" algn="tl" rotWithShape="0">
                    <a:srgbClr val="000000">
                      <a:alpha val="40000"/>
                    </a:srgbClr>
                  </a:outerShdw>
                </a:effectLst>
                <a:latin typeface="Helvetica"/>
                <a:cs typeface="Helvetica"/>
              </a:rPr>
              <a:t>TPV</a:t>
            </a:r>
            <a:endParaRPr lang="en-US" sz="2800" b="1" cap="none" spc="0" dirty="0">
              <a:ln w="25400">
                <a:solidFill>
                  <a:srgbClr val="FF0000"/>
                </a:solidFill>
                <a:prstDash val="solid"/>
              </a:ln>
              <a:solidFill>
                <a:schemeClr val="bg1"/>
              </a:solidFill>
              <a:effectLst>
                <a:outerShdw blurRad="41275" dist="20320" dir="1800000" algn="tl" rotWithShape="0">
                  <a:srgbClr val="000000">
                    <a:alpha val="40000"/>
                  </a:srgbClr>
                </a:outerShdw>
              </a:effectLst>
              <a:latin typeface="Helvetica"/>
              <a:cs typeface="Helvetica"/>
            </a:endParaRPr>
          </a:p>
        </p:txBody>
      </p:sp>
      <p:cxnSp>
        <p:nvCxnSpPr>
          <p:cNvPr id="55" name="Straight Arrow Connector 54"/>
          <p:cNvCxnSpPr/>
          <p:nvPr/>
        </p:nvCxnSpPr>
        <p:spPr>
          <a:xfrm>
            <a:off x="7195966" y="3915001"/>
            <a:ext cx="0" cy="355893"/>
          </a:xfrm>
          <a:prstGeom prst="straightConnector1">
            <a:avLst/>
          </a:prstGeom>
          <a:ln w="31750">
            <a:solidFill>
              <a:srgbClr val="FF0000"/>
            </a:solidFill>
            <a:tailEnd type="arrow"/>
          </a:ln>
          <a:effectLst/>
        </p:spPr>
        <p:style>
          <a:lnRef idx="2">
            <a:schemeClr val="accent1"/>
          </a:lnRef>
          <a:fillRef idx="0">
            <a:schemeClr val="accent1"/>
          </a:fillRef>
          <a:effectRef idx="1">
            <a:schemeClr val="accent1"/>
          </a:effectRef>
          <a:fontRef idx="minor">
            <a:schemeClr val="tx1"/>
          </a:fontRef>
        </p:style>
      </p:cxnSp>
      <p:sp>
        <p:nvSpPr>
          <p:cNvPr id="2" name="TextBox 1"/>
          <p:cNvSpPr txBox="1"/>
          <p:nvPr/>
        </p:nvSpPr>
        <p:spPr>
          <a:xfrm>
            <a:off x="1198881" y="2913569"/>
            <a:ext cx="254000" cy="276999"/>
          </a:xfrm>
          <a:prstGeom prst="rect">
            <a:avLst/>
          </a:prstGeom>
          <a:solidFill>
            <a:schemeClr val="bg1"/>
          </a:solidFill>
        </p:spPr>
        <p:txBody>
          <a:bodyPr wrap="square" rtlCol="0" anchor="ctr">
            <a:spAutoFit/>
          </a:bodyPr>
          <a:lstStyle/>
          <a:p>
            <a:pPr algn="ctr"/>
            <a:r>
              <a:rPr lang="en-US" sz="1200" b="1" dirty="0" smtClean="0">
                <a:latin typeface="Times New Roman"/>
                <a:cs typeface="Times New Roman"/>
              </a:rPr>
              <a:t>a</a:t>
            </a:r>
            <a:endParaRPr lang="en-US" sz="1200" b="1" dirty="0">
              <a:latin typeface="Times New Roman"/>
              <a:cs typeface="Times New Roman"/>
            </a:endParaRPr>
          </a:p>
        </p:txBody>
      </p:sp>
      <p:sp>
        <p:nvSpPr>
          <p:cNvPr id="20" name="TextBox 19"/>
          <p:cNvSpPr txBox="1"/>
          <p:nvPr/>
        </p:nvSpPr>
        <p:spPr>
          <a:xfrm>
            <a:off x="4514048" y="2913569"/>
            <a:ext cx="254000" cy="276999"/>
          </a:xfrm>
          <a:prstGeom prst="rect">
            <a:avLst/>
          </a:prstGeom>
          <a:solidFill>
            <a:schemeClr val="bg1"/>
          </a:solidFill>
        </p:spPr>
        <p:txBody>
          <a:bodyPr wrap="square" rtlCol="0" anchor="ctr">
            <a:spAutoFit/>
          </a:bodyPr>
          <a:lstStyle/>
          <a:p>
            <a:pPr algn="ctr"/>
            <a:r>
              <a:rPr lang="en-US" sz="1200" b="1" dirty="0">
                <a:latin typeface="Times New Roman"/>
                <a:cs typeface="Times New Roman"/>
              </a:rPr>
              <a:t>b</a:t>
            </a:r>
          </a:p>
        </p:txBody>
      </p:sp>
      <p:sp>
        <p:nvSpPr>
          <p:cNvPr id="21" name="TextBox 20"/>
          <p:cNvSpPr txBox="1"/>
          <p:nvPr/>
        </p:nvSpPr>
        <p:spPr>
          <a:xfrm>
            <a:off x="1198881" y="5453259"/>
            <a:ext cx="254000" cy="276999"/>
          </a:xfrm>
          <a:prstGeom prst="rect">
            <a:avLst/>
          </a:prstGeom>
          <a:solidFill>
            <a:schemeClr val="bg1"/>
          </a:solidFill>
        </p:spPr>
        <p:txBody>
          <a:bodyPr wrap="square" rtlCol="0" anchor="ctr">
            <a:spAutoFit/>
          </a:bodyPr>
          <a:lstStyle/>
          <a:p>
            <a:pPr algn="ctr"/>
            <a:r>
              <a:rPr lang="en-US" sz="1200" b="1" dirty="0" smtClean="0">
                <a:latin typeface="Times New Roman"/>
                <a:cs typeface="Times New Roman"/>
              </a:rPr>
              <a:t>c</a:t>
            </a:r>
            <a:endParaRPr lang="en-US" sz="1200" b="1" dirty="0">
              <a:latin typeface="Times New Roman"/>
              <a:cs typeface="Times New Roman"/>
            </a:endParaRPr>
          </a:p>
        </p:txBody>
      </p:sp>
      <p:sp>
        <p:nvSpPr>
          <p:cNvPr id="22" name="TextBox 21"/>
          <p:cNvSpPr txBox="1"/>
          <p:nvPr/>
        </p:nvSpPr>
        <p:spPr>
          <a:xfrm>
            <a:off x="4514048" y="5445514"/>
            <a:ext cx="254000" cy="276999"/>
          </a:xfrm>
          <a:prstGeom prst="rect">
            <a:avLst/>
          </a:prstGeom>
          <a:solidFill>
            <a:schemeClr val="bg1"/>
          </a:solidFill>
        </p:spPr>
        <p:txBody>
          <a:bodyPr wrap="square" rtlCol="0" anchor="ctr">
            <a:spAutoFit/>
          </a:bodyPr>
          <a:lstStyle/>
          <a:p>
            <a:pPr algn="ctr"/>
            <a:r>
              <a:rPr lang="en-US" sz="1200" b="1" dirty="0">
                <a:latin typeface="Times New Roman"/>
                <a:cs typeface="Times New Roman"/>
              </a:rPr>
              <a:t>d</a:t>
            </a:r>
          </a:p>
        </p:txBody>
      </p:sp>
      <p:cxnSp>
        <p:nvCxnSpPr>
          <p:cNvPr id="27" name="Straight Arrow Connector 26"/>
          <p:cNvCxnSpPr/>
          <p:nvPr/>
        </p:nvCxnSpPr>
        <p:spPr>
          <a:xfrm flipH="1">
            <a:off x="6020163" y="1660095"/>
            <a:ext cx="366137" cy="0"/>
          </a:xfrm>
          <a:prstGeom prst="straightConnector1">
            <a:avLst/>
          </a:prstGeom>
          <a:ln w="31750">
            <a:solidFill>
              <a:srgbClr val="FF0000"/>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30" name="Straight Arrow Connector 29"/>
          <p:cNvCxnSpPr/>
          <p:nvPr/>
        </p:nvCxnSpPr>
        <p:spPr>
          <a:xfrm>
            <a:off x="3067015" y="3972988"/>
            <a:ext cx="0" cy="355893"/>
          </a:xfrm>
          <a:prstGeom prst="straightConnector1">
            <a:avLst/>
          </a:prstGeom>
          <a:ln w="31750">
            <a:solidFill>
              <a:srgbClr val="FF0000"/>
            </a:solidFill>
            <a:tailEnd type="arrow"/>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08055489"/>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cxnSp>
        <p:nvCxnSpPr>
          <p:cNvPr id="5" name="Straight Connector 4"/>
          <p:cNvCxnSpPr/>
          <p:nvPr/>
        </p:nvCxnSpPr>
        <p:spPr>
          <a:xfrm>
            <a:off x="-9107" y="657205"/>
            <a:ext cx="9162288" cy="0"/>
          </a:xfrm>
          <a:prstGeom prst="line">
            <a:avLst/>
          </a:prstGeom>
          <a:ln w="50800">
            <a:solidFill>
              <a:schemeClr val="tx1"/>
            </a:solidFill>
          </a:ln>
        </p:spPr>
        <p:style>
          <a:lnRef idx="2">
            <a:schemeClr val="accent1"/>
          </a:lnRef>
          <a:fillRef idx="0">
            <a:schemeClr val="accent1"/>
          </a:fillRef>
          <a:effectRef idx="1">
            <a:schemeClr val="accent1"/>
          </a:effectRef>
          <a:fontRef idx="minor">
            <a:schemeClr val="tx1"/>
          </a:fontRef>
        </p:style>
      </p:cxnSp>
      <p:sp>
        <p:nvSpPr>
          <p:cNvPr id="6" name="Title 1"/>
          <p:cNvSpPr>
            <a:spLocks noGrp="1"/>
          </p:cNvSpPr>
          <p:nvPr>
            <p:ph type="title"/>
          </p:nvPr>
        </p:nvSpPr>
        <p:spPr>
          <a:xfrm>
            <a:off x="334283" y="-33716"/>
            <a:ext cx="8891111" cy="722220"/>
          </a:xfrm>
        </p:spPr>
        <p:txBody>
          <a:bodyPr>
            <a:noAutofit/>
          </a:bodyPr>
          <a:lstStyle/>
          <a:p>
            <a:pPr algn="l"/>
            <a:r>
              <a:rPr lang="en-US" sz="2800" b="1" dirty="0" smtClean="0">
                <a:solidFill>
                  <a:srgbClr val="FF0000"/>
                </a:solidFill>
                <a:latin typeface="Arial" panose="020B0604020202020204" pitchFamily="34" charset="0"/>
                <a:cs typeface="Arial" panose="020B0604020202020204" pitchFamily="34" charset="0"/>
              </a:rPr>
              <a:t>Figure 10</a:t>
            </a:r>
            <a:endParaRPr lang="en-US" sz="2800" b="1" dirty="0">
              <a:solidFill>
                <a:srgbClr val="FF0000"/>
              </a:solidFill>
              <a:latin typeface="Arial" panose="020B0604020202020204" pitchFamily="34" charset="0"/>
              <a:cs typeface="Arial" panose="020B0604020202020204" pitchFamily="34" charset="0"/>
            </a:endParaRPr>
          </a:p>
        </p:txBody>
      </p:sp>
      <p:sp>
        <p:nvSpPr>
          <p:cNvPr id="16" name="Content Placeholder 2"/>
          <p:cNvSpPr txBox="1">
            <a:spLocks/>
          </p:cNvSpPr>
          <p:nvPr/>
        </p:nvSpPr>
        <p:spPr>
          <a:xfrm>
            <a:off x="621540" y="4582054"/>
            <a:ext cx="8134000" cy="2194779"/>
          </a:xfrm>
          <a:prstGeom prst="rect">
            <a:avLst/>
          </a:prstGeom>
        </p:spPr>
        <p:txBody>
          <a:bodyPr vert="horz" lIns="91440" tIns="45720" rIns="91440" bIns="45720" rtlCol="0" anchor="ctr">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endParaRPr lang="en-US" sz="1500" baseline="30000" dirty="0">
              <a:solidFill>
                <a:srgbClr val="000000"/>
              </a:solidFill>
              <a:latin typeface="Arial" panose="020B0604020202020204" pitchFamily="34" charset="0"/>
              <a:cs typeface="Arial" panose="020B0604020202020204" pitchFamily="34" charset="0"/>
            </a:endParaRPr>
          </a:p>
        </p:txBody>
      </p:sp>
      <p:sp>
        <p:nvSpPr>
          <p:cNvPr id="54" name="Content Placeholder 2"/>
          <p:cNvSpPr txBox="1">
            <a:spLocks/>
          </p:cNvSpPr>
          <p:nvPr/>
        </p:nvSpPr>
        <p:spPr>
          <a:xfrm>
            <a:off x="5837320" y="2491270"/>
            <a:ext cx="3233369" cy="2648752"/>
          </a:xfrm>
          <a:prstGeom prst="rect">
            <a:avLst/>
          </a:prstGeom>
        </p:spPr>
        <p:txBody>
          <a:bodyPr vert="horz" lIns="91440" tIns="45720" rIns="91440" bIns="45720" rtlCol="0" anchor="ctr">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US" sz="1200" dirty="0" smtClean="0">
                <a:solidFill>
                  <a:srgbClr val="000000"/>
                </a:solidFill>
                <a:latin typeface="Times New Roman"/>
                <a:cs typeface="Times New Roman"/>
              </a:rPr>
              <a:t>Fig. 1.10.  500-hPa height (black contours, every 6 dam) and −40°C isotherm (dashed contour) at (a) 0000 UTC 13 January, (b) 0000 UTC 18 January, (c) 0000 UTC 20 January, (d) 0000 UTC 21 January 1985. Heavy solid line shows track of vortex from 0000 UTC 12 January to 0000 UTC 24 January 1985, with dots along track showing position of vortex every 24 hours starting at 0000 UTC 24 January 1985.  [Fig. </a:t>
            </a:r>
            <a:r>
              <a:rPr lang="en-US" sz="1200" dirty="0">
                <a:solidFill>
                  <a:srgbClr val="000000"/>
                </a:solidFill>
                <a:latin typeface="Times New Roman"/>
                <a:cs typeface="Times New Roman"/>
              </a:rPr>
              <a:t>5</a:t>
            </a:r>
            <a:r>
              <a:rPr lang="en-US" sz="1200" dirty="0" smtClean="0">
                <a:solidFill>
                  <a:srgbClr val="000000"/>
                </a:solidFill>
                <a:latin typeface="Times New Roman"/>
                <a:cs typeface="Times New Roman"/>
              </a:rPr>
              <a:t> and adapted caption from Shapiro et al. (1987)].</a:t>
            </a:r>
            <a:endParaRPr lang="en-US" sz="1200" dirty="0">
              <a:solidFill>
                <a:srgbClr val="000000"/>
              </a:solidFill>
              <a:latin typeface="Times New Roman"/>
              <a:cs typeface="Times New Roman"/>
            </a:endParaRPr>
          </a:p>
        </p:txBody>
      </p:sp>
      <p:sp>
        <p:nvSpPr>
          <p:cNvPr id="35" name="Title 1"/>
          <p:cNvSpPr txBox="1">
            <a:spLocks/>
          </p:cNvSpPr>
          <p:nvPr/>
        </p:nvSpPr>
        <p:spPr>
          <a:xfrm>
            <a:off x="5239403" y="-13048"/>
            <a:ext cx="3578578" cy="722220"/>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r"/>
            <a:r>
              <a:rPr lang="en-US" sz="2400" dirty="0" smtClean="0">
                <a:latin typeface="Arial" panose="020B0604020202020204" pitchFamily="34" charset="0"/>
                <a:cs typeface="Arial" panose="020B0604020202020204" pitchFamily="34" charset="0"/>
              </a:rPr>
              <a:t>Shapiro et al. (1987)</a:t>
            </a:r>
            <a:endParaRPr lang="en-US" sz="2400" dirty="0">
              <a:latin typeface="Arial" panose="020B0604020202020204" pitchFamily="34" charset="0"/>
              <a:cs typeface="Arial" panose="020B0604020202020204" pitchFamily="34" charset="0"/>
            </a:endParaRPr>
          </a:p>
        </p:txBody>
      </p:sp>
      <p:pic>
        <p:nvPicPr>
          <p:cNvPr id="7" name="Picture 6" descr="Screen Shot 2017-04-11 at 10.59.25 A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34283" y="709172"/>
            <a:ext cx="2484418" cy="3018205"/>
          </a:xfrm>
          <a:prstGeom prst="rect">
            <a:avLst/>
          </a:prstGeom>
        </p:spPr>
      </p:pic>
      <p:pic>
        <p:nvPicPr>
          <p:cNvPr id="8" name="Picture 7" descr="Screen Shot 2017-04-11 at 11.00.09 AM.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34283" y="3841402"/>
            <a:ext cx="2484418" cy="3019625"/>
          </a:xfrm>
          <a:prstGeom prst="rect">
            <a:avLst/>
          </a:prstGeom>
        </p:spPr>
      </p:pic>
      <p:pic>
        <p:nvPicPr>
          <p:cNvPr id="9" name="Picture 8" descr="Screen Shot 2017-04-11 at 10.59.42 AM.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932027" y="719496"/>
            <a:ext cx="2499266" cy="3008376"/>
          </a:xfrm>
          <a:prstGeom prst="rect">
            <a:avLst/>
          </a:prstGeom>
        </p:spPr>
      </p:pic>
      <p:pic>
        <p:nvPicPr>
          <p:cNvPr id="10" name="Picture 9" descr="Screen Shot 2017-04-11 at 11.00.38 AM.pn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942352" y="3841402"/>
            <a:ext cx="2493986" cy="3016598"/>
          </a:xfrm>
          <a:prstGeom prst="rect">
            <a:avLst/>
          </a:prstGeom>
        </p:spPr>
      </p:pic>
    </p:spTree>
    <p:extLst>
      <p:ext uri="{BB962C8B-B14F-4D97-AF65-F5344CB8AC3E}">
        <p14:creationId xmlns:p14="http://schemas.microsoft.com/office/powerpoint/2010/main" val="4051902862"/>
      </p:ext>
    </p:extLst>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cxnSp>
        <p:nvCxnSpPr>
          <p:cNvPr id="5" name="Straight Connector 4"/>
          <p:cNvCxnSpPr/>
          <p:nvPr/>
        </p:nvCxnSpPr>
        <p:spPr>
          <a:xfrm>
            <a:off x="-9107" y="657205"/>
            <a:ext cx="9162288" cy="0"/>
          </a:xfrm>
          <a:prstGeom prst="line">
            <a:avLst/>
          </a:prstGeom>
          <a:ln w="50800">
            <a:solidFill>
              <a:schemeClr val="tx1"/>
            </a:solidFill>
          </a:ln>
        </p:spPr>
        <p:style>
          <a:lnRef idx="2">
            <a:schemeClr val="accent1"/>
          </a:lnRef>
          <a:fillRef idx="0">
            <a:schemeClr val="accent1"/>
          </a:fillRef>
          <a:effectRef idx="1">
            <a:schemeClr val="accent1"/>
          </a:effectRef>
          <a:fontRef idx="minor">
            <a:schemeClr val="tx1"/>
          </a:fontRef>
        </p:style>
      </p:cxnSp>
      <p:sp>
        <p:nvSpPr>
          <p:cNvPr id="6" name="Title 1"/>
          <p:cNvSpPr>
            <a:spLocks noGrp="1"/>
          </p:cNvSpPr>
          <p:nvPr>
            <p:ph type="title"/>
          </p:nvPr>
        </p:nvSpPr>
        <p:spPr>
          <a:xfrm>
            <a:off x="334283" y="-33716"/>
            <a:ext cx="8891111" cy="722220"/>
          </a:xfrm>
        </p:spPr>
        <p:txBody>
          <a:bodyPr>
            <a:noAutofit/>
          </a:bodyPr>
          <a:lstStyle/>
          <a:p>
            <a:pPr algn="l"/>
            <a:r>
              <a:rPr lang="en-US" sz="2800" b="1" dirty="0" smtClean="0">
                <a:solidFill>
                  <a:srgbClr val="FF0000"/>
                </a:solidFill>
                <a:latin typeface="Arial" panose="020B0604020202020204" pitchFamily="34" charset="0"/>
                <a:cs typeface="Arial" panose="020B0604020202020204" pitchFamily="34" charset="0"/>
              </a:rPr>
              <a:t>Figure 11</a:t>
            </a:r>
            <a:endParaRPr lang="en-US" sz="2800" b="1" dirty="0">
              <a:solidFill>
                <a:srgbClr val="FF0000"/>
              </a:solidFill>
              <a:latin typeface="Arial" panose="020B0604020202020204" pitchFamily="34" charset="0"/>
              <a:cs typeface="Arial" panose="020B0604020202020204" pitchFamily="34" charset="0"/>
            </a:endParaRPr>
          </a:p>
        </p:txBody>
      </p:sp>
      <p:sp>
        <p:nvSpPr>
          <p:cNvPr id="16" name="Content Placeholder 2"/>
          <p:cNvSpPr txBox="1">
            <a:spLocks/>
          </p:cNvSpPr>
          <p:nvPr/>
        </p:nvSpPr>
        <p:spPr>
          <a:xfrm>
            <a:off x="621540" y="4582054"/>
            <a:ext cx="8134000" cy="2194779"/>
          </a:xfrm>
          <a:prstGeom prst="rect">
            <a:avLst/>
          </a:prstGeom>
        </p:spPr>
        <p:txBody>
          <a:bodyPr vert="horz" lIns="91440" tIns="45720" rIns="91440" bIns="45720" rtlCol="0" anchor="ctr">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endParaRPr lang="en-US" sz="1500" baseline="30000" dirty="0">
              <a:solidFill>
                <a:srgbClr val="000000"/>
              </a:solidFill>
              <a:latin typeface="Arial" panose="020B0604020202020204" pitchFamily="34" charset="0"/>
              <a:cs typeface="Arial" panose="020B0604020202020204" pitchFamily="34" charset="0"/>
            </a:endParaRPr>
          </a:p>
        </p:txBody>
      </p:sp>
      <p:sp>
        <p:nvSpPr>
          <p:cNvPr id="54" name="Content Placeholder 2"/>
          <p:cNvSpPr txBox="1">
            <a:spLocks/>
          </p:cNvSpPr>
          <p:nvPr/>
        </p:nvSpPr>
        <p:spPr>
          <a:xfrm>
            <a:off x="339097" y="4582054"/>
            <a:ext cx="8416443" cy="1829415"/>
          </a:xfrm>
          <a:prstGeom prst="rect">
            <a:avLst/>
          </a:prstGeom>
        </p:spPr>
        <p:txBody>
          <a:bodyPr vert="horz" lIns="91440" tIns="45720" rIns="91440" bIns="45720" rtlCol="0" anchor="ctr">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US" sz="1200" dirty="0" smtClean="0">
                <a:solidFill>
                  <a:srgbClr val="000000"/>
                </a:solidFill>
                <a:latin typeface="Times New Roman"/>
                <a:cs typeface="Times New Roman"/>
              </a:rPr>
              <a:t>Fig. 1.11.  (left) </a:t>
            </a:r>
            <a:r>
              <a:rPr lang="en-US" sz="1200" dirty="0" err="1" smtClean="0">
                <a:solidFill>
                  <a:srgbClr val="000000"/>
                </a:solidFill>
                <a:latin typeface="Times New Roman"/>
                <a:cs typeface="Times New Roman"/>
              </a:rPr>
              <a:t>Isopleths</a:t>
            </a:r>
            <a:r>
              <a:rPr lang="en-US" sz="1200" dirty="0" smtClean="0">
                <a:solidFill>
                  <a:srgbClr val="000000"/>
                </a:solidFill>
                <a:latin typeface="Times New Roman"/>
                <a:cs typeface="Times New Roman"/>
              </a:rPr>
              <a:t> showing 850-hPa height (dam; solid black contours)</a:t>
            </a:r>
            <a:r>
              <a:rPr lang="en-US" sz="1200" dirty="0">
                <a:solidFill>
                  <a:srgbClr val="000000"/>
                </a:solidFill>
                <a:latin typeface="Times New Roman"/>
                <a:cs typeface="Times New Roman"/>
              </a:rPr>
              <a:t> </a:t>
            </a:r>
            <a:r>
              <a:rPr lang="en-US" sz="1200" dirty="0" smtClean="0">
                <a:solidFill>
                  <a:srgbClr val="000000"/>
                </a:solidFill>
                <a:latin typeface="Times New Roman"/>
                <a:cs typeface="Times New Roman"/>
              </a:rPr>
              <a:t>and temperature (°C, dashed contours) and stations showing 850-hPa temperature (°C) and wind (flags and barbs, where flag = 25 m </a:t>
            </a:r>
            <a:r>
              <a:rPr lang="en-US" sz="1200" dirty="0">
                <a:solidFill>
                  <a:srgbClr val="000000"/>
                </a:solidFill>
                <a:latin typeface="Times New Roman"/>
                <a:cs typeface="Times New Roman"/>
              </a:rPr>
              <a:t>s</a:t>
            </a:r>
            <a:r>
              <a:rPr lang="en-US" sz="1200" baseline="30000" dirty="0">
                <a:solidFill>
                  <a:srgbClr val="000000"/>
                </a:solidFill>
                <a:latin typeface="Times New Roman"/>
                <a:cs typeface="Times New Roman"/>
              </a:rPr>
              <a:t>−1</a:t>
            </a:r>
            <a:r>
              <a:rPr lang="en-US" sz="1200" dirty="0" smtClean="0">
                <a:solidFill>
                  <a:srgbClr val="000000"/>
                </a:solidFill>
                <a:latin typeface="Times New Roman"/>
                <a:cs typeface="Times New Roman"/>
              </a:rPr>
              <a:t>, full barb = 10 m </a:t>
            </a:r>
            <a:r>
              <a:rPr lang="en-US" sz="1200" dirty="0">
                <a:solidFill>
                  <a:srgbClr val="000000"/>
                </a:solidFill>
                <a:latin typeface="Times New Roman"/>
                <a:cs typeface="Times New Roman"/>
              </a:rPr>
              <a:t>s</a:t>
            </a:r>
            <a:r>
              <a:rPr lang="en-US" sz="1200" baseline="30000" dirty="0">
                <a:solidFill>
                  <a:srgbClr val="000000"/>
                </a:solidFill>
                <a:latin typeface="Times New Roman"/>
                <a:cs typeface="Times New Roman"/>
              </a:rPr>
              <a:t>−1</a:t>
            </a:r>
            <a:r>
              <a:rPr lang="en-US" sz="1200" dirty="0" smtClean="0">
                <a:solidFill>
                  <a:srgbClr val="000000"/>
                </a:solidFill>
                <a:latin typeface="Times New Roman"/>
                <a:cs typeface="Times New Roman"/>
              </a:rPr>
              <a:t>, and half barb = 2.5 </a:t>
            </a:r>
            <a:r>
              <a:rPr lang="en-US" sz="1200" dirty="0">
                <a:solidFill>
                  <a:srgbClr val="000000"/>
                </a:solidFill>
                <a:latin typeface="Times New Roman"/>
                <a:cs typeface="Times New Roman"/>
              </a:rPr>
              <a:t>m s</a:t>
            </a:r>
            <a:r>
              <a:rPr lang="en-US" sz="1200" baseline="30000" dirty="0">
                <a:solidFill>
                  <a:srgbClr val="000000"/>
                </a:solidFill>
                <a:latin typeface="Times New Roman"/>
                <a:cs typeface="Times New Roman"/>
              </a:rPr>
              <a:t>−1</a:t>
            </a:r>
            <a:r>
              <a:rPr lang="en-US" sz="1200" dirty="0" smtClean="0">
                <a:solidFill>
                  <a:srgbClr val="000000"/>
                </a:solidFill>
                <a:latin typeface="Times New Roman"/>
                <a:cs typeface="Times New Roman"/>
              </a:rPr>
              <a:t>) at 0000 UTC 20 January 1985. Projection line for cross section AA’ is shown by bold red line. (right) </a:t>
            </a:r>
            <a:r>
              <a:rPr lang="en-US" sz="1200" dirty="0" smtClean="0">
                <a:latin typeface="Times New Roman"/>
                <a:cs typeface="Times New Roman"/>
              </a:rPr>
              <a:t>Cross section </a:t>
            </a:r>
            <a:r>
              <a:rPr lang="en-US" sz="1200" dirty="0">
                <a:latin typeface="Times New Roman"/>
                <a:cs typeface="Times New Roman"/>
              </a:rPr>
              <a:t>of potential temperature (K, thin </a:t>
            </a:r>
            <a:r>
              <a:rPr lang="en-US" sz="1200" dirty="0" smtClean="0">
                <a:latin typeface="Times New Roman"/>
                <a:cs typeface="Times New Roman"/>
              </a:rPr>
              <a:t>solid lines) and wind </a:t>
            </a:r>
            <a:r>
              <a:rPr lang="en-US" sz="1200" dirty="0">
                <a:latin typeface="Times New Roman"/>
                <a:cs typeface="Times New Roman"/>
              </a:rPr>
              <a:t>speed (m s</a:t>
            </a:r>
            <a:r>
              <a:rPr lang="en-US" sz="1200" baseline="30000" dirty="0">
                <a:latin typeface="Times New Roman"/>
                <a:cs typeface="Times New Roman"/>
              </a:rPr>
              <a:t>−1</a:t>
            </a:r>
            <a:r>
              <a:rPr lang="en-US" sz="1200" dirty="0">
                <a:latin typeface="Times New Roman"/>
                <a:cs typeface="Times New Roman"/>
              </a:rPr>
              <a:t>, heavy dashed </a:t>
            </a:r>
            <a:r>
              <a:rPr lang="en-US" sz="1200" dirty="0" smtClean="0">
                <a:latin typeface="Times New Roman"/>
                <a:cs typeface="Times New Roman"/>
              </a:rPr>
              <a:t>lines)</a:t>
            </a:r>
            <a:r>
              <a:rPr lang="en-US" sz="1200" dirty="0">
                <a:latin typeface="Times New Roman"/>
                <a:cs typeface="Times New Roman"/>
              </a:rPr>
              <a:t> between Sault Sainte Marie, </a:t>
            </a:r>
            <a:r>
              <a:rPr lang="en-US" sz="1200" dirty="0" smtClean="0">
                <a:latin typeface="Times New Roman"/>
                <a:cs typeface="Times New Roman"/>
              </a:rPr>
              <a:t>Michigan </a:t>
            </a:r>
            <a:r>
              <a:rPr lang="en-US" sz="1200" dirty="0">
                <a:latin typeface="Times New Roman"/>
                <a:cs typeface="Times New Roman"/>
              </a:rPr>
              <a:t>and Longview, </a:t>
            </a:r>
            <a:r>
              <a:rPr lang="en-US" sz="1200" dirty="0" smtClean="0">
                <a:latin typeface="Times New Roman"/>
                <a:cs typeface="Times New Roman"/>
              </a:rPr>
              <a:t>Texas, along the projection line AA’ shown on the left panel. Heavy </a:t>
            </a:r>
            <a:r>
              <a:rPr lang="en-US" sz="1200" dirty="0">
                <a:latin typeface="Times New Roman"/>
                <a:cs typeface="Times New Roman"/>
              </a:rPr>
              <a:t>solid line is tropopause (10</a:t>
            </a:r>
            <a:r>
              <a:rPr lang="en-US" sz="1200" baseline="30000" dirty="0">
                <a:latin typeface="Times New Roman"/>
                <a:cs typeface="Times New Roman"/>
              </a:rPr>
              <a:t>−7</a:t>
            </a:r>
            <a:r>
              <a:rPr lang="en-US" sz="1200" dirty="0">
                <a:latin typeface="Times New Roman"/>
                <a:cs typeface="Times New Roman"/>
              </a:rPr>
              <a:t> K s</a:t>
            </a:r>
            <a:r>
              <a:rPr lang="en-US" sz="1200" baseline="30000" dirty="0">
                <a:latin typeface="Times New Roman"/>
                <a:cs typeface="Times New Roman"/>
              </a:rPr>
              <a:t>−1 </a:t>
            </a:r>
            <a:r>
              <a:rPr lang="en-US" sz="1200" dirty="0">
                <a:latin typeface="Times New Roman"/>
                <a:cs typeface="Times New Roman"/>
              </a:rPr>
              <a:t>hPa</a:t>
            </a:r>
            <a:r>
              <a:rPr lang="en-US" sz="1200" baseline="30000" dirty="0">
                <a:latin typeface="Times New Roman"/>
                <a:cs typeface="Times New Roman"/>
              </a:rPr>
              <a:t>−1 </a:t>
            </a:r>
            <a:r>
              <a:rPr lang="en-US" sz="1200" dirty="0" err="1">
                <a:latin typeface="Times New Roman"/>
                <a:cs typeface="Times New Roman"/>
              </a:rPr>
              <a:t>isopleth</a:t>
            </a:r>
            <a:r>
              <a:rPr lang="en-US" sz="1200" dirty="0">
                <a:latin typeface="Times New Roman"/>
                <a:cs typeface="Times New Roman"/>
              </a:rPr>
              <a:t> of PV) and light dashed lines indicate tropospheric frontal and stable layer boundaries</a:t>
            </a:r>
            <a:r>
              <a:rPr lang="en-US" sz="1200" dirty="0" smtClean="0">
                <a:latin typeface="Times New Roman"/>
                <a:cs typeface="Times New Roman"/>
              </a:rPr>
              <a:t>. </a:t>
            </a:r>
            <a:r>
              <a:rPr lang="en-US" sz="1200" dirty="0">
                <a:latin typeface="Times New Roman"/>
                <a:cs typeface="Times New Roman"/>
              </a:rPr>
              <a:t>S</a:t>
            </a:r>
            <a:r>
              <a:rPr lang="en-US" sz="1200" dirty="0" smtClean="0">
                <a:latin typeface="Times New Roman"/>
                <a:cs typeface="Times New Roman"/>
              </a:rPr>
              <a:t>oundings for stations (labeled at bottom) show wind (units and symbols same as for winds shown on left). Jet cores are marked by “J”.</a:t>
            </a:r>
            <a:r>
              <a:rPr lang="en-US" sz="1200" dirty="0" smtClean="0">
                <a:solidFill>
                  <a:srgbClr val="000000"/>
                </a:solidFill>
                <a:latin typeface="Times New Roman"/>
                <a:cs typeface="Times New Roman"/>
              </a:rPr>
              <a:t> [Figs. 8–9 and captions adapted from Shapiro et al. (1987)].</a:t>
            </a:r>
            <a:endParaRPr lang="en-US" sz="1200" dirty="0">
              <a:solidFill>
                <a:srgbClr val="000000"/>
              </a:solidFill>
              <a:latin typeface="Times New Roman"/>
              <a:cs typeface="Times New Roman"/>
            </a:endParaRPr>
          </a:p>
        </p:txBody>
      </p:sp>
      <p:sp>
        <p:nvSpPr>
          <p:cNvPr id="35" name="Title 1"/>
          <p:cNvSpPr txBox="1">
            <a:spLocks/>
          </p:cNvSpPr>
          <p:nvPr/>
        </p:nvSpPr>
        <p:spPr>
          <a:xfrm>
            <a:off x="5239403" y="-13048"/>
            <a:ext cx="3578578" cy="722220"/>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r"/>
            <a:r>
              <a:rPr lang="en-US" sz="2400" dirty="0" smtClean="0">
                <a:latin typeface="Arial" panose="020B0604020202020204" pitchFamily="34" charset="0"/>
                <a:cs typeface="Arial" panose="020B0604020202020204" pitchFamily="34" charset="0"/>
              </a:rPr>
              <a:t>Shapiro et al. (1987)</a:t>
            </a:r>
            <a:endParaRPr lang="en-US" sz="2400" dirty="0">
              <a:latin typeface="Arial" panose="020B0604020202020204" pitchFamily="34" charset="0"/>
              <a:cs typeface="Arial" panose="020B0604020202020204" pitchFamily="34" charset="0"/>
            </a:endParaRPr>
          </a:p>
        </p:txBody>
      </p:sp>
      <p:pic>
        <p:nvPicPr>
          <p:cNvPr id="2" name="Picture 1" descr="Screen Shot 2017-04-11 at 11.21.10 A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39097" y="877577"/>
            <a:ext cx="3955829" cy="3087003"/>
          </a:xfrm>
          <a:prstGeom prst="rect">
            <a:avLst/>
          </a:prstGeom>
        </p:spPr>
      </p:pic>
      <p:pic>
        <p:nvPicPr>
          <p:cNvPr id="12" name="Picture 11" descr="Screen Shot 2016-03-23 at 12.29.08 PM.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356876" y="877577"/>
            <a:ext cx="4512239" cy="3087003"/>
          </a:xfrm>
          <a:prstGeom prst="rect">
            <a:avLst/>
          </a:prstGeom>
        </p:spPr>
      </p:pic>
      <p:cxnSp>
        <p:nvCxnSpPr>
          <p:cNvPr id="13" name="Straight Connector 12"/>
          <p:cNvCxnSpPr/>
          <p:nvPr/>
        </p:nvCxnSpPr>
        <p:spPr>
          <a:xfrm flipH="1">
            <a:off x="2292961" y="1987402"/>
            <a:ext cx="342224" cy="1464016"/>
          </a:xfrm>
          <a:prstGeom prst="line">
            <a:avLst/>
          </a:prstGeom>
          <a:ln w="38100">
            <a:solidFill>
              <a:srgbClr val="FF0000"/>
            </a:solidFill>
          </a:ln>
          <a:effectLst/>
        </p:spPr>
        <p:style>
          <a:lnRef idx="2">
            <a:schemeClr val="accent1"/>
          </a:lnRef>
          <a:fillRef idx="0">
            <a:schemeClr val="accent1"/>
          </a:fillRef>
          <a:effectRef idx="1">
            <a:schemeClr val="accent1"/>
          </a:effectRef>
          <a:fontRef idx="minor">
            <a:schemeClr val="tx1"/>
          </a:fontRef>
        </p:style>
      </p:cxnSp>
      <p:sp>
        <p:nvSpPr>
          <p:cNvPr id="14" name="TextBox 13"/>
          <p:cNvSpPr txBox="1"/>
          <p:nvPr/>
        </p:nvSpPr>
        <p:spPr>
          <a:xfrm>
            <a:off x="2450365" y="1585223"/>
            <a:ext cx="320730" cy="461665"/>
          </a:xfrm>
          <a:prstGeom prst="rect">
            <a:avLst/>
          </a:prstGeom>
          <a:noFill/>
        </p:spPr>
        <p:txBody>
          <a:bodyPr wrap="square" rtlCol="0">
            <a:spAutoFit/>
          </a:bodyPr>
          <a:lstStyle/>
          <a:p>
            <a:r>
              <a:rPr lang="en-US" sz="2400" b="1" dirty="0" smtClean="0">
                <a:solidFill>
                  <a:srgbClr val="FF0000"/>
                </a:solidFill>
                <a:latin typeface="Arial"/>
                <a:cs typeface="Arial"/>
              </a:rPr>
              <a:t>A</a:t>
            </a:r>
            <a:endParaRPr lang="en-US" sz="2400" dirty="0">
              <a:solidFill>
                <a:srgbClr val="FF0000"/>
              </a:solidFill>
              <a:latin typeface="Arial"/>
              <a:cs typeface="Arial"/>
            </a:endParaRPr>
          </a:p>
        </p:txBody>
      </p:sp>
      <p:sp>
        <p:nvSpPr>
          <p:cNvPr id="15" name="TextBox 14"/>
          <p:cNvSpPr txBox="1"/>
          <p:nvPr/>
        </p:nvSpPr>
        <p:spPr>
          <a:xfrm>
            <a:off x="2054466" y="3374017"/>
            <a:ext cx="559590" cy="461665"/>
          </a:xfrm>
          <a:prstGeom prst="rect">
            <a:avLst/>
          </a:prstGeom>
          <a:noFill/>
        </p:spPr>
        <p:txBody>
          <a:bodyPr wrap="square" rtlCol="0">
            <a:spAutoFit/>
          </a:bodyPr>
          <a:lstStyle/>
          <a:p>
            <a:r>
              <a:rPr lang="en-US" sz="2400" b="1" dirty="0" smtClean="0">
                <a:solidFill>
                  <a:srgbClr val="FF0000"/>
                </a:solidFill>
                <a:latin typeface="Arial"/>
                <a:cs typeface="Arial"/>
              </a:rPr>
              <a:t>A’</a:t>
            </a:r>
            <a:endParaRPr lang="en-US" sz="2400" b="1" dirty="0">
              <a:solidFill>
                <a:srgbClr val="FF0000"/>
              </a:solidFill>
              <a:latin typeface="Arial"/>
              <a:cs typeface="Arial"/>
            </a:endParaRPr>
          </a:p>
        </p:txBody>
      </p:sp>
    </p:spTree>
    <p:extLst>
      <p:ext uri="{BB962C8B-B14F-4D97-AF65-F5344CB8AC3E}">
        <p14:creationId xmlns:p14="http://schemas.microsoft.com/office/powerpoint/2010/main" val="3115218447"/>
      </p:ext>
    </p:extLst>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Straight Connector 4"/>
          <p:cNvCxnSpPr/>
          <p:nvPr/>
        </p:nvCxnSpPr>
        <p:spPr>
          <a:xfrm>
            <a:off x="-9107" y="657205"/>
            <a:ext cx="9162288" cy="0"/>
          </a:xfrm>
          <a:prstGeom prst="line">
            <a:avLst/>
          </a:prstGeom>
          <a:ln w="50800">
            <a:solidFill>
              <a:schemeClr val="tx1"/>
            </a:solidFill>
          </a:ln>
        </p:spPr>
        <p:style>
          <a:lnRef idx="2">
            <a:schemeClr val="accent1"/>
          </a:lnRef>
          <a:fillRef idx="0">
            <a:schemeClr val="accent1"/>
          </a:fillRef>
          <a:effectRef idx="1">
            <a:schemeClr val="accent1"/>
          </a:effectRef>
          <a:fontRef idx="minor">
            <a:schemeClr val="tx1"/>
          </a:fontRef>
        </p:style>
      </p:cxnSp>
      <p:sp>
        <p:nvSpPr>
          <p:cNvPr id="6" name="Title 1"/>
          <p:cNvSpPr>
            <a:spLocks noGrp="1"/>
          </p:cNvSpPr>
          <p:nvPr>
            <p:ph type="title"/>
          </p:nvPr>
        </p:nvSpPr>
        <p:spPr>
          <a:xfrm>
            <a:off x="334283" y="-33716"/>
            <a:ext cx="8891111" cy="722220"/>
          </a:xfrm>
        </p:spPr>
        <p:txBody>
          <a:bodyPr>
            <a:noAutofit/>
          </a:bodyPr>
          <a:lstStyle/>
          <a:p>
            <a:pPr algn="l"/>
            <a:r>
              <a:rPr lang="en-US" sz="2800" b="1" dirty="0" smtClean="0">
                <a:solidFill>
                  <a:srgbClr val="FF0000"/>
                </a:solidFill>
                <a:latin typeface="Arial" panose="020B0604020202020204" pitchFamily="34" charset="0"/>
                <a:cs typeface="Arial" panose="020B0604020202020204" pitchFamily="34" charset="0"/>
              </a:rPr>
              <a:t>Figure </a:t>
            </a:r>
            <a:r>
              <a:rPr lang="en-US" sz="2800" b="1" dirty="0">
                <a:solidFill>
                  <a:srgbClr val="FF0000"/>
                </a:solidFill>
                <a:latin typeface="Arial" panose="020B0604020202020204" pitchFamily="34" charset="0"/>
                <a:cs typeface="Arial" panose="020B0604020202020204" pitchFamily="34" charset="0"/>
              </a:rPr>
              <a:t>7</a:t>
            </a:r>
          </a:p>
        </p:txBody>
      </p:sp>
      <p:sp>
        <p:nvSpPr>
          <p:cNvPr id="16" name="Content Placeholder 2"/>
          <p:cNvSpPr txBox="1">
            <a:spLocks/>
          </p:cNvSpPr>
          <p:nvPr/>
        </p:nvSpPr>
        <p:spPr>
          <a:xfrm>
            <a:off x="621540" y="4582054"/>
            <a:ext cx="8134000" cy="2194779"/>
          </a:xfrm>
          <a:prstGeom prst="rect">
            <a:avLst/>
          </a:prstGeom>
        </p:spPr>
        <p:txBody>
          <a:bodyPr vert="horz" lIns="91440" tIns="45720" rIns="91440" bIns="45720" rtlCol="0" anchor="ctr">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endParaRPr lang="en-US" sz="1500" baseline="30000" dirty="0">
              <a:solidFill>
                <a:srgbClr val="000000"/>
              </a:solidFill>
              <a:latin typeface="Arial" panose="020B0604020202020204" pitchFamily="34" charset="0"/>
              <a:cs typeface="Arial" panose="020B0604020202020204" pitchFamily="34" charset="0"/>
            </a:endParaRPr>
          </a:p>
        </p:txBody>
      </p:sp>
      <p:sp>
        <p:nvSpPr>
          <p:cNvPr id="54" name="Content Placeholder 2"/>
          <p:cNvSpPr txBox="1">
            <a:spLocks/>
          </p:cNvSpPr>
          <p:nvPr/>
        </p:nvSpPr>
        <p:spPr>
          <a:xfrm>
            <a:off x="339097" y="4582054"/>
            <a:ext cx="8416443" cy="1829415"/>
          </a:xfrm>
          <a:prstGeom prst="rect">
            <a:avLst/>
          </a:prstGeom>
        </p:spPr>
        <p:txBody>
          <a:bodyPr vert="horz" lIns="91440" tIns="45720" rIns="91440" bIns="45720" rtlCol="0" anchor="ctr">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US" sz="1200" dirty="0" smtClean="0">
                <a:solidFill>
                  <a:srgbClr val="000000"/>
                </a:solidFill>
                <a:latin typeface="Times New Roman"/>
                <a:cs typeface="Times New Roman"/>
              </a:rPr>
              <a:t>Fig. 1.11.  </a:t>
            </a:r>
            <a:r>
              <a:rPr lang="en-US" sz="1200" dirty="0" smtClean="0">
                <a:solidFill>
                  <a:srgbClr val="000000"/>
                </a:solidFill>
                <a:latin typeface="Times New Roman"/>
                <a:cs typeface="Times New Roman"/>
              </a:rPr>
              <a:t>(</a:t>
            </a:r>
            <a:r>
              <a:rPr lang="en-US" sz="1200" dirty="0">
                <a:solidFill>
                  <a:srgbClr val="000000"/>
                </a:solidFill>
                <a:latin typeface="Times New Roman"/>
                <a:cs typeface="Times New Roman"/>
              </a:rPr>
              <a:t>a</a:t>
            </a:r>
            <a:r>
              <a:rPr lang="en-US" sz="1200" dirty="0" smtClean="0">
                <a:solidFill>
                  <a:srgbClr val="000000"/>
                </a:solidFill>
                <a:latin typeface="Times New Roman"/>
                <a:cs typeface="Times New Roman"/>
              </a:rPr>
              <a:t>) </a:t>
            </a:r>
            <a:r>
              <a:rPr lang="en-US" sz="1200" dirty="0" err="1" smtClean="0">
                <a:solidFill>
                  <a:srgbClr val="000000"/>
                </a:solidFill>
                <a:latin typeface="Times New Roman"/>
                <a:cs typeface="Times New Roman"/>
              </a:rPr>
              <a:t>Isopleths</a:t>
            </a:r>
            <a:r>
              <a:rPr lang="en-US" sz="1200" dirty="0" smtClean="0">
                <a:solidFill>
                  <a:srgbClr val="000000"/>
                </a:solidFill>
                <a:latin typeface="Times New Roman"/>
                <a:cs typeface="Times New Roman"/>
              </a:rPr>
              <a:t> showing 500-hPa height (dam; solid black contours)</a:t>
            </a:r>
            <a:r>
              <a:rPr lang="en-US" sz="1200" dirty="0">
                <a:solidFill>
                  <a:srgbClr val="000000"/>
                </a:solidFill>
                <a:latin typeface="Times New Roman"/>
                <a:cs typeface="Times New Roman"/>
              </a:rPr>
              <a:t> </a:t>
            </a:r>
            <a:r>
              <a:rPr lang="en-US" sz="1200" dirty="0" smtClean="0">
                <a:solidFill>
                  <a:srgbClr val="000000"/>
                </a:solidFill>
                <a:latin typeface="Times New Roman"/>
                <a:cs typeface="Times New Roman"/>
              </a:rPr>
              <a:t>and temperature (°C, dashed contours) and stations showing 500-hPa temperature (°C) and wind (flags and barbs, where flag = 25 m </a:t>
            </a:r>
            <a:r>
              <a:rPr lang="en-US" sz="1200" dirty="0">
                <a:solidFill>
                  <a:srgbClr val="000000"/>
                </a:solidFill>
                <a:latin typeface="Times New Roman"/>
                <a:cs typeface="Times New Roman"/>
              </a:rPr>
              <a:t>s</a:t>
            </a:r>
            <a:r>
              <a:rPr lang="en-US" sz="1200" baseline="30000" dirty="0">
                <a:solidFill>
                  <a:srgbClr val="000000"/>
                </a:solidFill>
                <a:latin typeface="Times New Roman"/>
                <a:cs typeface="Times New Roman"/>
              </a:rPr>
              <a:t>−1</a:t>
            </a:r>
            <a:r>
              <a:rPr lang="en-US" sz="1200" dirty="0" smtClean="0">
                <a:solidFill>
                  <a:srgbClr val="000000"/>
                </a:solidFill>
                <a:latin typeface="Times New Roman"/>
                <a:cs typeface="Times New Roman"/>
              </a:rPr>
              <a:t>, full barb = 10 m </a:t>
            </a:r>
            <a:r>
              <a:rPr lang="en-US" sz="1200" dirty="0">
                <a:solidFill>
                  <a:srgbClr val="000000"/>
                </a:solidFill>
                <a:latin typeface="Times New Roman"/>
                <a:cs typeface="Times New Roman"/>
              </a:rPr>
              <a:t>s</a:t>
            </a:r>
            <a:r>
              <a:rPr lang="en-US" sz="1200" baseline="30000" dirty="0">
                <a:solidFill>
                  <a:srgbClr val="000000"/>
                </a:solidFill>
                <a:latin typeface="Times New Roman"/>
                <a:cs typeface="Times New Roman"/>
              </a:rPr>
              <a:t>−1</a:t>
            </a:r>
            <a:r>
              <a:rPr lang="en-US" sz="1200" dirty="0" smtClean="0">
                <a:solidFill>
                  <a:srgbClr val="000000"/>
                </a:solidFill>
                <a:latin typeface="Times New Roman"/>
                <a:cs typeface="Times New Roman"/>
              </a:rPr>
              <a:t>, and half barb = 2.5 </a:t>
            </a:r>
            <a:r>
              <a:rPr lang="en-US" sz="1200" dirty="0">
                <a:solidFill>
                  <a:srgbClr val="000000"/>
                </a:solidFill>
                <a:latin typeface="Times New Roman"/>
                <a:cs typeface="Times New Roman"/>
              </a:rPr>
              <a:t>m s</a:t>
            </a:r>
            <a:r>
              <a:rPr lang="en-US" sz="1200" baseline="30000" dirty="0">
                <a:solidFill>
                  <a:srgbClr val="000000"/>
                </a:solidFill>
                <a:latin typeface="Times New Roman"/>
                <a:cs typeface="Times New Roman"/>
              </a:rPr>
              <a:t>−1</a:t>
            </a:r>
            <a:r>
              <a:rPr lang="en-US" sz="1200" dirty="0" smtClean="0">
                <a:solidFill>
                  <a:srgbClr val="000000"/>
                </a:solidFill>
                <a:latin typeface="Times New Roman"/>
                <a:cs typeface="Times New Roman"/>
              </a:rPr>
              <a:t>) at 0000 UTC 20 January 1985. Projection line for cross section AA’ is shown by bold red line. </a:t>
            </a:r>
            <a:r>
              <a:rPr lang="en-US" sz="1200" dirty="0" smtClean="0">
                <a:solidFill>
                  <a:srgbClr val="000000"/>
                </a:solidFill>
                <a:latin typeface="Times New Roman"/>
                <a:cs typeface="Times New Roman"/>
              </a:rPr>
              <a:t>(</a:t>
            </a:r>
            <a:r>
              <a:rPr lang="en-US" sz="1200" dirty="0">
                <a:solidFill>
                  <a:srgbClr val="000000"/>
                </a:solidFill>
                <a:latin typeface="Times New Roman"/>
                <a:cs typeface="Times New Roman"/>
              </a:rPr>
              <a:t>b</a:t>
            </a:r>
            <a:r>
              <a:rPr lang="en-US" sz="1200" dirty="0" smtClean="0">
                <a:solidFill>
                  <a:srgbClr val="000000"/>
                </a:solidFill>
                <a:latin typeface="Times New Roman"/>
                <a:cs typeface="Times New Roman"/>
              </a:rPr>
              <a:t>) </a:t>
            </a:r>
            <a:r>
              <a:rPr lang="en-US" sz="1200" dirty="0" smtClean="0">
                <a:latin typeface="Times New Roman"/>
                <a:cs typeface="Times New Roman"/>
              </a:rPr>
              <a:t>Cross section </a:t>
            </a:r>
            <a:r>
              <a:rPr lang="en-US" sz="1200" dirty="0">
                <a:latin typeface="Times New Roman"/>
                <a:cs typeface="Times New Roman"/>
              </a:rPr>
              <a:t>of potential temperature (K, thin </a:t>
            </a:r>
            <a:r>
              <a:rPr lang="en-US" sz="1200" dirty="0" smtClean="0">
                <a:latin typeface="Times New Roman"/>
                <a:cs typeface="Times New Roman"/>
              </a:rPr>
              <a:t>solid lines) and wind </a:t>
            </a:r>
            <a:r>
              <a:rPr lang="en-US" sz="1200" dirty="0">
                <a:latin typeface="Times New Roman"/>
                <a:cs typeface="Times New Roman"/>
              </a:rPr>
              <a:t>speed (m s</a:t>
            </a:r>
            <a:r>
              <a:rPr lang="en-US" sz="1200" baseline="30000" dirty="0">
                <a:latin typeface="Times New Roman"/>
                <a:cs typeface="Times New Roman"/>
              </a:rPr>
              <a:t>−1</a:t>
            </a:r>
            <a:r>
              <a:rPr lang="en-US" sz="1200" dirty="0">
                <a:latin typeface="Times New Roman"/>
                <a:cs typeface="Times New Roman"/>
              </a:rPr>
              <a:t>, heavy dashed </a:t>
            </a:r>
            <a:r>
              <a:rPr lang="en-US" sz="1200" dirty="0" smtClean="0">
                <a:latin typeface="Times New Roman"/>
                <a:cs typeface="Times New Roman"/>
              </a:rPr>
              <a:t>lines)</a:t>
            </a:r>
            <a:r>
              <a:rPr lang="en-US" sz="1200" dirty="0">
                <a:latin typeface="Times New Roman"/>
                <a:cs typeface="Times New Roman"/>
              </a:rPr>
              <a:t> between Sault Sainte Marie, </a:t>
            </a:r>
            <a:r>
              <a:rPr lang="en-US" sz="1200" dirty="0" smtClean="0">
                <a:latin typeface="Times New Roman"/>
                <a:cs typeface="Times New Roman"/>
              </a:rPr>
              <a:t>Michigan </a:t>
            </a:r>
            <a:r>
              <a:rPr lang="en-US" sz="1200" dirty="0">
                <a:latin typeface="Times New Roman"/>
                <a:cs typeface="Times New Roman"/>
              </a:rPr>
              <a:t>and Longview, </a:t>
            </a:r>
            <a:r>
              <a:rPr lang="en-US" sz="1200" dirty="0" smtClean="0">
                <a:latin typeface="Times New Roman"/>
                <a:cs typeface="Times New Roman"/>
              </a:rPr>
              <a:t>Texas, along the projection line AA’ shown on the left panel. Heavy </a:t>
            </a:r>
            <a:r>
              <a:rPr lang="en-US" sz="1200" dirty="0">
                <a:latin typeface="Times New Roman"/>
                <a:cs typeface="Times New Roman"/>
              </a:rPr>
              <a:t>solid line is tropopause (10</a:t>
            </a:r>
            <a:r>
              <a:rPr lang="en-US" sz="1200" baseline="30000" dirty="0">
                <a:latin typeface="Times New Roman"/>
                <a:cs typeface="Times New Roman"/>
              </a:rPr>
              <a:t>−7</a:t>
            </a:r>
            <a:r>
              <a:rPr lang="en-US" sz="1200" dirty="0">
                <a:latin typeface="Times New Roman"/>
                <a:cs typeface="Times New Roman"/>
              </a:rPr>
              <a:t> K s</a:t>
            </a:r>
            <a:r>
              <a:rPr lang="en-US" sz="1200" baseline="30000" dirty="0">
                <a:latin typeface="Times New Roman"/>
                <a:cs typeface="Times New Roman"/>
              </a:rPr>
              <a:t>−1 </a:t>
            </a:r>
            <a:r>
              <a:rPr lang="en-US" sz="1200" dirty="0">
                <a:latin typeface="Times New Roman"/>
                <a:cs typeface="Times New Roman"/>
              </a:rPr>
              <a:t>hPa</a:t>
            </a:r>
            <a:r>
              <a:rPr lang="en-US" sz="1200" baseline="30000" dirty="0">
                <a:latin typeface="Times New Roman"/>
                <a:cs typeface="Times New Roman"/>
              </a:rPr>
              <a:t>−1 </a:t>
            </a:r>
            <a:r>
              <a:rPr lang="en-US" sz="1200" dirty="0" err="1">
                <a:latin typeface="Times New Roman"/>
                <a:cs typeface="Times New Roman"/>
              </a:rPr>
              <a:t>isopleth</a:t>
            </a:r>
            <a:r>
              <a:rPr lang="en-US" sz="1200" dirty="0">
                <a:latin typeface="Times New Roman"/>
                <a:cs typeface="Times New Roman"/>
              </a:rPr>
              <a:t> of PV) and light dashed lines indicate tropospheric frontal and stable layer boundaries</a:t>
            </a:r>
            <a:r>
              <a:rPr lang="en-US" sz="1200" dirty="0" smtClean="0">
                <a:latin typeface="Times New Roman"/>
                <a:cs typeface="Times New Roman"/>
              </a:rPr>
              <a:t>. </a:t>
            </a:r>
            <a:r>
              <a:rPr lang="en-US" sz="1200" dirty="0">
                <a:latin typeface="Times New Roman"/>
                <a:cs typeface="Times New Roman"/>
              </a:rPr>
              <a:t>S</a:t>
            </a:r>
            <a:r>
              <a:rPr lang="en-US" sz="1200" dirty="0" smtClean="0">
                <a:latin typeface="Times New Roman"/>
                <a:cs typeface="Times New Roman"/>
              </a:rPr>
              <a:t>oundings for stations (labeled at bottom) show wind (units and symbols same as for winds shown on left). Jet cores are marked by “J”.</a:t>
            </a:r>
            <a:r>
              <a:rPr lang="en-US" sz="1200" dirty="0" smtClean="0">
                <a:solidFill>
                  <a:srgbClr val="000000"/>
                </a:solidFill>
                <a:latin typeface="Times New Roman"/>
                <a:cs typeface="Times New Roman"/>
              </a:rPr>
              <a:t> [Figs. 8–9 and captions adapted from Shapiro et al. (1987)].</a:t>
            </a:r>
            <a:endParaRPr lang="en-US" sz="1200" dirty="0">
              <a:solidFill>
                <a:srgbClr val="000000"/>
              </a:solidFill>
              <a:latin typeface="Times New Roman"/>
              <a:cs typeface="Times New Roman"/>
            </a:endParaRPr>
          </a:p>
        </p:txBody>
      </p:sp>
      <p:sp>
        <p:nvSpPr>
          <p:cNvPr id="35" name="Title 1"/>
          <p:cNvSpPr txBox="1">
            <a:spLocks/>
          </p:cNvSpPr>
          <p:nvPr/>
        </p:nvSpPr>
        <p:spPr>
          <a:xfrm>
            <a:off x="5239403" y="-13048"/>
            <a:ext cx="3578578" cy="722220"/>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r"/>
            <a:r>
              <a:rPr lang="en-US" sz="2400" dirty="0" smtClean="0">
                <a:latin typeface="Arial" panose="020B0604020202020204" pitchFamily="34" charset="0"/>
                <a:cs typeface="Arial" panose="020B0604020202020204" pitchFamily="34" charset="0"/>
              </a:rPr>
              <a:t>Shapiro et al. (1987)</a:t>
            </a:r>
            <a:endParaRPr lang="en-US" sz="2400" dirty="0">
              <a:latin typeface="Arial" panose="020B0604020202020204" pitchFamily="34" charset="0"/>
              <a:cs typeface="Arial" panose="020B0604020202020204" pitchFamily="34" charset="0"/>
            </a:endParaRPr>
          </a:p>
        </p:txBody>
      </p:sp>
      <p:grpSp>
        <p:nvGrpSpPr>
          <p:cNvPr id="2" name="Group 1"/>
          <p:cNvGrpSpPr/>
          <p:nvPr/>
        </p:nvGrpSpPr>
        <p:grpSpPr>
          <a:xfrm>
            <a:off x="323855" y="866994"/>
            <a:ext cx="8575313" cy="3097586"/>
            <a:chOff x="323855" y="866994"/>
            <a:chExt cx="8575313" cy="3097586"/>
          </a:xfrm>
        </p:grpSpPr>
        <p:pic>
          <p:nvPicPr>
            <p:cNvPr id="3" name="Picture 2" descr="Screen Shot 2017-04-14 at 9.43.38 A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3855" y="866994"/>
              <a:ext cx="4001710" cy="3090672"/>
            </a:xfrm>
            <a:prstGeom prst="rect">
              <a:avLst/>
            </a:prstGeom>
          </p:spPr>
        </p:pic>
        <p:pic>
          <p:nvPicPr>
            <p:cNvPr id="12" name="Picture 11" descr="Screen Shot 2016-03-23 at 12.29.08 PM.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356876" y="877577"/>
              <a:ext cx="4512239" cy="3087003"/>
            </a:xfrm>
            <a:prstGeom prst="rect">
              <a:avLst/>
            </a:prstGeom>
          </p:spPr>
        </p:pic>
        <p:cxnSp>
          <p:nvCxnSpPr>
            <p:cNvPr id="13" name="Straight Connector 12"/>
            <p:cNvCxnSpPr/>
            <p:nvPr/>
          </p:nvCxnSpPr>
          <p:spPr>
            <a:xfrm flipH="1">
              <a:off x="2292961" y="1987402"/>
              <a:ext cx="342224" cy="1464016"/>
            </a:xfrm>
            <a:prstGeom prst="line">
              <a:avLst/>
            </a:prstGeom>
            <a:ln w="38100">
              <a:solidFill>
                <a:srgbClr val="FF0000"/>
              </a:solidFill>
            </a:ln>
            <a:effectLst/>
          </p:spPr>
          <p:style>
            <a:lnRef idx="2">
              <a:schemeClr val="accent1"/>
            </a:lnRef>
            <a:fillRef idx="0">
              <a:schemeClr val="accent1"/>
            </a:fillRef>
            <a:effectRef idx="1">
              <a:schemeClr val="accent1"/>
            </a:effectRef>
            <a:fontRef idx="minor">
              <a:schemeClr val="tx1"/>
            </a:fontRef>
          </p:style>
        </p:cxnSp>
        <p:sp>
          <p:nvSpPr>
            <p:cNvPr id="14" name="TextBox 13"/>
            <p:cNvSpPr txBox="1"/>
            <p:nvPr/>
          </p:nvSpPr>
          <p:spPr>
            <a:xfrm>
              <a:off x="2450365" y="1585223"/>
              <a:ext cx="320730" cy="461665"/>
            </a:xfrm>
            <a:prstGeom prst="rect">
              <a:avLst/>
            </a:prstGeom>
            <a:noFill/>
          </p:spPr>
          <p:txBody>
            <a:bodyPr wrap="square" rtlCol="0">
              <a:spAutoFit/>
            </a:bodyPr>
            <a:lstStyle/>
            <a:p>
              <a:r>
                <a:rPr lang="en-US" sz="2400" b="1" dirty="0" smtClean="0">
                  <a:solidFill>
                    <a:srgbClr val="FF0000"/>
                  </a:solidFill>
                  <a:latin typeface="Arial"/>
                  <a:cs typeface="Arial"/>
                </a:rPr>
                <a:t>A</a:t>
              </a:r>
              <a:endParaRPr lang="en-US" sz="2400" dirty="0">
                <a:solidFill>
                  <a:srgbClr val="FF0000"/>
                </a:solidFill>
                <a:latin typeface="Arial"/>
                <a:cs typeface="Arial"/>
              </a:endParaRPr>
            </a:p>
          </p:txBody>
        </p:sp>
        <p:sp>
          <p:nvSpPr>
            <p:cNvPr id="15" name="TextBox 14"/>
            <p:cNvSpPr txBox="1"/>
            <p:nvPr/>
          </p:nvSpPr>
          <p:spPr>
            <a:xfrm>
              <a:off x="2054466" y="3374017"/>
              <a:ext cx="559590" cy="461665"/>
            </a:xfrm>
            <a:prstGeom prst="rect">
              <a:avLst/>
            </a:prstGeom>
            <a:noFill/>
          </p:spPr>
          <p:txBody>
            <a:bodyPr wrap="square" rtlCol="0">
              <a:spAutoFit/>
            </a:bodyPr>
            <a:lstStyle/>
            <a:p>
              <a:r>
                <a:rPr lang="en-US" sz="2400" b="1" dirty="0" smtClean="0">
                  <a:solidFill>
                    <a:srgbClr val="FF0000"/>
                  </a:solidFill>
                  <a:latin typeface="Arial"/>
                  <a:cs typeface="Arial"/>
                </a:rPr>
                <a:t>A’</a:t>
              </a:r>
              <a:endParaRPr lang="en-US" sz="2400" b="1" dirty="0">
                <a:solidFill>
                  <a:srgbClr val="FF0000"/>
                </a:solidFill>
                <a:latin typeface="Arial"/>
                <a:cs typeface="Arial"/>
              </a:endParaRPr>
            </a:p>
          </p:txBody>
        </p:sp>
        <p:sp>
          <p:nvSpPr>
            <p:cNvPr id="17" name="TextBox 16"/>
            <p:cNvSpPr txBox="1"/>
            <p:nvPr/>
          </p:nvSpPr>
          <p:spPr>
            <a:xfrm>
              <a:off x="362159" y="887657"/>
              <a:ext cx="254000" cy="276999"/>
            </a:xfrm>
            <a:prstGeom prst="rect">
              <a:avLst/>
            </a:prstGeom>
            <a:solidFill>
              <a:schemeClr val="bg1"/>
            </a:solidFill>
            <a:ln>
              <a:solidFill>
                <a:schemeClr val="tx1"/>
              </a:solidFill>
            </a:ln>
          </p:spPr>
          <p:txBody>
            <a:bodyPr wrap="square" rtlCol="0" anchor="ctr">
              <a:spAutoFit/>
            </a:bodyPr>
            <a:lstStyle/>
            <a:p>
              <a:pPr algn="ctr"/>
              <a:r>
                <a:rPr lang="en-US" sz="1200" b="1" dirty="0" smtClean="0">
                  <a:latin typeface="Times New Roman"/>
                  <a:cs typeface="Times New Roman"/>
                </a:rPr>
                <a:t>a</a:t>
              </a:r>
              <a:endParaRPr lang="en-US" sz="1200" b="1" dirty="0">
                <a:latin typeface="Times New Roman"/>
                <a:cs typeface="Times New Roman"/>
              </a:endParaRPr>
            </a:p>
          </p:txBody>
        </p:sp>
        <p:sp>
          <p:nvSpPr>
            <p:cNvPr id="18" name="TextBox 17"/>
            <p:cNvSpPr txBox="1"/>
            <p:nvPr/>
          </p:nvSpPr>
          <p:spPr>
            <a:xfrm>
              <a:off x="4716799" y="963014"/>
              <a:ext cx="254000" cy="276999"/>
            </a:xfrm>
            <a:prstGeom prst="rect">
              <a:avLst/>
            </a:prstGeom>
            <a:solidFill>
              <a:schemeClr val="bg1"/>
            </a:solidFill>
            <a:ln>
              <a:solidFill>
                <a:schemeClr val="tx1"/>
              </a:solidFill>
            </a:ln>
          </p:spPr>
          <p:txBody>
            <a:bodyPr wrap="square" rtlCol="0" anchor="ctr">
              <a:spAutoFit/>
            </a:bodyPr>
            <a:lstStyle/>
            <a:p>
              <a:pPr algn="ctr"/>
              <a:r>
                <a:rPr lang="en-US" sz="1200" b="1" dirty="0">
                  <a:latin typeface="Times New Roman"/>
                  <a:cs typeface="Times New Roman"/>
                </a:rPr>
                <a:t>b</a:t>
              </a:r>
              <a:endParaRPr lang="en-US" sz="1200" b="1" dirty="0">
                <a:latin typeface="Times New Roman"/>
                <a:cs typeface="Times New Roman"/>
              </a:endParaRPr>
            </a:p>
          </p:txBody>
        </p:sp>
        <p:sp>
          <p:nvSpPr>
            <p:cNvPr id="19" name="TextBox 18"/>
            <p:cNvSpPr txBox="1"/>
            <p:nvPr/>
          </p:nvSpPr>
          <p:spPr>
            <a:xfrm>
              <a:off x="4704976" y="3471943"/>
              <a:ext cx="320730" cy="461665"/>
            </a:xfrm>
            <a:prstGeom prst="rect">
              <a:avLst/>
            </a:prstGeom>
            <a:noFill/>
          </p:spPr>
          <p:txBody>
            <a:bodyPr wrap="square" rtlCol="0">
              <a:spAutoFit/>
            </a:bodyPr>
            <a:lstStyle/>
            <a:p>
              <a:r>
                <a:rPr lang="en-US" sz="2400" b="1" dirty="0" smtClean="0">
                  <a:solidFill>
                    <a:srgbClr val="FF0000"/>
                  </a:solidFill>
                  <a:latin typeface="Arial"/>
                  <a:cs typeface="Arial"/>
                </a:rPr>
                <a:t>A</a:t>
              </a:r>
              <a:endParaRPr lang="en-US" sz="2400" dirty="0">
                <a:solidFill>
                  <a:srgbClr val="FF0000"/>
                </a:solidFill>
                <a:latin typeface="Arial"/>
                <a:cs typeface="Arial"/>
              </a:endParaRPr>
            </a:p>
          </p:txBody>
        </p:sp>
        <p:sp>
          <p:nvSpPr>
            <p:cNvPr id="20" name="TextBox 19"/>
            <p:cNvSpPr txBox="1"/>
            <p:nvPr/>
          </p:nvSpPr>
          <p:spPr>
            <a:xfrm>
              <a:off x="8339578" y="3475353"/>
              <a:ext cx="559590" cy="461665"/>
            </a:xfrm>
            <a:prstGeom prst="rect">
              <a:avLst/>
            </a:prstGeom>
            <a:noFill/>
          </p:spPr>
          <p:txBody>
            <a:bodyPr wrap="square" rtlCol="0">
              <a:spAutoFit/>
            </a:bodyPr>
            <a:lstStyle/>
            <a:p>
              <a:r>
                <a:rPr lang="en-US" sz="2400" b="1" dirty="0" smtClean="0">
                  <a:solidFill>
                    <a:srgbClr val="FF0000"/>
                  </a:solidFill>
                  <a:latin typeface="Arial"/>
                  <a:cs typeface="Arial"/>
                </a:rPr>
                <a:t>A’</a:t>
              </a:r>
              <a:endParaRPr lang="en-US" sz="2400" b="1" dirty="0">
                <a:solidFill>
                  <a:srgbClr val="FF0000"/>
                </a:solidFill>
                <a:latin typeface="Arial"/>
                <a:cs typeface="Arial"/>
              </a:endParaRPr>
            </a:p>
          </p:txBody>
        </p:sp>
      </p:grpSp>
    </p:spTree>
    <p:extLst>
      <p:ext uri="{BB962C8B-B14F-4D97-AF65-F5344CB8AC3E}">
        <p14:creationId xmlns:p14="http://schemas.microsoft.com/office/powerpoint/2010/main" val="876308601"/>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Content Placeholder 2"/>
          <p:cNvSpPr txBox="1">
            <a:spLocks/>
          </p:cNvSpPr>
          <p:nvPr/>
        </p:nvSpPr>
        <p:spPr>
          <a:xfrm>
            <a:off x="621540" y="4582054"/>
            <a:ext cx="8134000" cy="2194779"/>
          </a:xfrm>
          <a:prstGeom prst="rect">
            <a:avLst/>
          </a:prstGeom>
        </p:spPr>
        <p:txBody>
          <a:bodyPr vert="horz" lIns="91440" tIns="45720" rIns="91440" bIns="45720" rtlCol="0" anchor="ctr">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endParaRPr lang="en-US" sz="1500" baseline="30000" dirty="0">
              <a:solidFill>
                <a:srgbClr val="000000"/>
              </a:solidFill>
              <a:latin typeface="Arial" panose="020B0604020202020204" pitchFamily="34" charset="0"/>
              <a:cs typeface="Arial" panose="020B0604020202020204" pitchFamily="34" charset="0"/>
            </a:endParaRPr>
          </a:p>
        </p:txBody>
      </p:sp>
      <p:grpSp>
        <p:nvGrpSpPr>
          <p:cNvPr id="9" name="Group 8"/>
          <p:cNvGrpSpPr/>
          <p:nvPr/>
        </p:nvGrpSpPr>
        <p:grpSpPr>
          <a:xfrm>
            <a:off x="1726307" y="236281"/>
            <a:ext cx="4542292" cy="6187755"/>
            <a:chOff x="1726307" y="236281"/>
            <a:chExt cx="4542292" cy="6187755"/>
          </a:xfrm>
        </p:grpSpPr>
        <p:grpSp>
          <p:nvGrpSpPr>
            <p:cNvPr id="8" name="Group 7"/>
            <p:cNvGrpSpPr/>
            <p:nvPr/>
          </p:nvGrpSpPr>
          <p:grpSpPr>
            <a:xfrm>
              <a:off x="2084486" y="236281"/>
              <a:ext cx="4001710" cy="3090672"/>
              <a:chOff x="323855" y="866994"/>
              <a:chExt cx="4001710" cy="3090672"/>
            </a:xfrm>
          </p:grpSpPr>
          <p:pic>
            <p:nvPicPr>
              <p:cNvPr id="3" name="Picture 2" descr="Screen Shot 2017-04-14 at 9.43.38 A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3855" y="866994"/>
                <a:ext cx="4001710" cy="3090672"/>
              </a:xfrm>
              <a:prstGeom prst="rect">
                <a:avLst/>
              </a:prstGeom>
            </p:spPr>
          </p:pic>
          <p:cxnSp>
            <p:nvCxnSpPr>
              <p:cNvPr id="13" name="Straight Connector 12"/>
              <p:cNvCxnSpPr/>
              <p:nvPr/>
            </p:nvCxnSpPr>
            <p:spPr>
              <a:xfrm flipH="1">
                <a:off x="2292961" y="1987402"/>
                <a:ext cx="342224" cy="1464016"/>
              </a:xfrm>
              <a:prstGeom prst="line">
                <a:avLst/>
              </a:prstGeom>
              <a:ln w="38100">
                <a:solidFill>
                  <a:srgbClr val="FF0000"/>
                </a:solidFill>
              </a:ln>
              <a:effectLst/>
            </p:spPr>
            <p:style>
              <a:lnRef idx="2">
                <a:schemeClr val="accent1"/>
              </a:lnRef>
              <a:fillRef idx="0">
                <a:schemeClr val="accent1"/>
              </a:fillRef>
              <a:effectRef idx="1">
                <a:schemeClr val="accent1"/>
              </a:effectRef>
              <a:fontRef idx="minor">
                <a:schemeClr val="tx1"/>
              </a:fontRef>
            </p:style>
          </p:cxnSp>
          <p:sp>
            <p:nvSpPr>
              <p:cNvPr id="14" name="TextBox 13"/>
              <p:cNvSpPr txBox="1"/>
              <p:nvPr/>
            </p:nvSpPr>
            <p:spPr>
              <a:xfrm>
                <a:off x="2450365" y="1585223"/>
                <a:ext cx="320730" cy="461665"/>
              </a:xfrm>
              <a:prstGeom prst="rect">
                <a:avLst/>
              </a:prstGeom>
              <a:noFill/>
            </p:spPr>
            <p:txBody>
              <a:bodyPr wrap="square" rtlCol="0">
                <a:spAutoFit/>
              </a:bodyPr>
              <a:lstStyle/>
              <a:p>
                <a:r>
                  <a:rPr lang="en-US" sz="2400" b="1" dirty="0" smtClean="0">
                    <a:solidFill>
                      <a:srgbClr val="FF0000"/>
                    </a:solidFill>
                    <a:latin typeface="Arial"/>
                    <a:cs typeface="Arial"/>
                  </a:rPr>
                  <a:t>A</a:t>
                </a:r>
                <a:endParaRPr lang="en-US" sz="2400" dirty="0">
                  <a:solidFill>
                    <a:srgbClr val="FF0000"/>
                  </a:solidFill>
                  <a:latin typeface="Arial"/>
                  <a:cs typeface="Arial"/>
                </a:endParaRPr>
              </a:p>
            </p:txBody>
          </p:sp>
          <p:sp>
            <p:nvSpPr>
              <p:cNvPr id="15" name="TextBox 14"/>
              <p:cNvSpPr txBox="1"/>
              <p:nvPr/>
            </p:nvSpPr>
            <p:spPr>
              <a:xfrm>
                <a:off x="2054466" y="3374017"/>
                <a:ext cx="559590" cy="461665"/>
              </a:xfrm>
              <a:prstGeom prst="rect">
                <a:avLst/>
              </a:prstGeom>
              <a:noFill/>
            </p:spPr>
            <p:txBody>
              <a:bodyPr wrap="square" rtlCol="0">
                <a:spAutoFit/>
              </a:bodyPr>
              <a:lstStyle/>
              <a:p>
                <a:r>
                  <a:rPr lang="en-US" sz="2400" b="1" dirty="0" smtClean="0">
                    <a:solidFill>
                      <a:srgbClr val="FF0000"/>
                    </a:solidFill>
                    <a:latin typeface="Arial"/>
                    <a:cs typeface="Arial"/>
                  </a:rPr>
                  <a:t>A’</a:t>
                </a:r>
                <a:endParaRPr lang="en-US" sz="2400" b="1" dirty="0">
                  <a:solidFill>
                    <a:srgbClr val="FF0000"/>
                  </a:solidFill>
                  <a:latin typeface="Arial"/>
                  <a:cs typeface="Arial"/>
                </a:endParaRPr>
              </a:p>
            </p:txBody>
          </p:sp>
          <p:sp>
            <p:nvSpPr>
              <p:cNvPr id="17" name="TextBox 16"/>
              <p:cNvSpPr txBox="1"/>
              <p:nvPr/>
            </p:nvSpPr>
            <p:spPr>
              <a:xfrm>
                <a:off x="362159" y="887657"/>
                <a:ext cx="254000" cy="276999"/>
              </a:xfrm>
              <a:prstGeom prst="rect">
                <a:avLst/>
              </a:prstGeom>
              <a:solidFill>
                <a:schemeClr val="bg1"/>
              </a:solidFill>
              <a:ln>
                <a:solidFill>
                  <a:schemeClr val="tx1"/>
                </a:solidFill>
              </a:ln>
            </p:spPr>
            <p:txBody>
              <a:bodyPr wrap="square" rtlCol="0" anchor="ctr">
                <a:spAutoFit/>
              </a:bodyPr>
              <a:lstStyle/>
              <a:p>
                <a:pPr algn="ctr"/>
                <a:r>
                  <a:rPr lang="en-US" sz="1200" b="1" dirty="0" smtClean="0">
                    <a:latin typeface="Times New Roman"/>
                    <a:cs typeface="Times New Roman"/>
                  </a:rPr>
                  <a:t>a</a:t>
                </a:r>
                <a:endParaRPr lang="en-US" sz="1200" b="1" dirty="0">
                  <a:latin typeface="Times New Roman"/>
                  <a:cs typeface="Times New Roman"/>
                </a:endParaRPr>
              </a:p>
            </p:txBody>
          </p:sp>
        </p:grpSp>
        <p:grpSp>
          <p:nvGrpSpPr>
            <p:cNvPr id="7" name="Group 6"/>
            <p:cNvGrpSpPr/>
            <p:nvPr/>
          </p:nvGrpSpPr>
          <p:grpSpPr>
            <a:xfrm>
              <a:off x="1726307" y="3337033"/>
              <a:ext cx="4542292" cy="3087003"/>
              <a:chOff x="4356876" y="877577"/>
              <a:chExt cx="4542292" cy="3087003"/>
            </a:xfrm>
          </p:grpSpPr>
          <p:pic>
            <p:nvPicPr>
              <p:cNvPr id="12" name="Picture 11" descr="Screen Shot 2016-03-23 at 12.29.08 PM.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356876" y="877577"/>
                <a:ext cx="4512239" cy="3087003"/>
              </a:xfrm>
              <a:prstGeom prst="rect">
                <a:avLst/>
              </a:prstGeom>
            </p:spPr>
          </p:pic>
          <p:sp>
            <p:nvSpPr>
              <p:cNvPr id="18" name="TextBox 17"/>
              <p:cNvSpPr txBox="1"/>
              <p:nvPr/>
            </p:nvSpPr>
            <p:spPr>
              <a:xfrm>
                <a:off x="4716799" y="963014"/>
                <a:ext cx="254000" cy="276999"/>
              </a:xfrm>
              <a:prstGeom prst="rect">
                <a:avLst/>
              </a:prstGeom>
              <a:solidFill>
                <a:schemeClr val="bg1"/>
              </a:solidFill>
              <a:ln>
                <a:solidFill>
                  <a:schemeClr val="tx1"/>
                </a:solidFill>
              </a:ln>
            </p:spPr>
            <p:txBody>
              <a:bodyPr wrap="square" rtlCol="0" anchor="ctr">
                <a:spAutoFit/>
              </a:bodyPr>
              <a:lstStyle/>
              <a:p>
                <a:pPr algn="ctr"/>
                <a:r>
                  <a:rPr lang="en-US" sz="1200" b="1" dirty="0">
                    <a:latin typeface="Times New Roman"/>
                    <a:cs typeface="Times New Roman"/>
                  </a:rPr>
                  <a:t>b</a:t>
                </a:r>
                <a:endParaRPr lang="en-US" sz="1200" b="1" dirty="0">
                  <a:latin typeface="Times New Roman"/>
                  <a:cs typeface="Times New Roman"/>
                </a:endParaRPr>
              </a:p>
            </p:txBody>
          </p:sp>
          <p:sp>
            <p:nvSpPr>
              <p:cNvPr id="19" name="TextBox 18"/>
              <p:cNvSpPr txBox="1"/>
              <p:nvPr/>
            </p:nvSpPr>
            <p:spPr>
              <a:xfrm>
                <a:off x="4704976" y="3471943"/>
                <a:ext cx="320730" cy="461665"/>
              </a:xfrm>
              <a:prstGeom prst="rect">
                <a:avLst/>
              </a:prstGeom>
              <a:noFill/>
            </p:spPr>
            <p:txBody>
              <a:bodyPr wrap="square" rtlCol="0">
                <a:spAutoFit/>
              </a:bodyPr>
              <a:lstStyle/>
              <a:p>
                <a:r>
                  <a:rPr lang="en-US" sz="2400" b="1" dirty="0" smtClean="0">
                    <a:solidFill>
                      <a:srgbClr val="FF0000"/>
                    </a:solidFill>
                    <a:latin typeface="Arial"/>
                    <a:cs typeface="Arial"/>
                  </a:rPr>
                  <a:t>A</a:t>
                </a:r>
                <a:endParaRPr lang="en-US" sz="2400" dirty="0">
                  <a:solidFill>
                    <a:srgbClr val="FF0000"/>
                  </a:solidFill>
                  <a:latin typeface="Arial"/>
                  <a:cs typeface="Arial"/>
                </a:endParaRPr>
              </a:p>
            </p:txBody>
          </p:sp>
          <p:sp>
            <p:nvSpPr>
              <p:cNvPr id="20" name="TextBox 19"/>
              <p:cNvSpPr txBox="1"/>
              <p:nvPr/>
            </p:nvSpPr>
            <p:spPr>
              <a:xfrm>
                <a:off x="8339578" y="3475353"/>
                <a:ext cx="559590" cy="461665"/>
              </a:xfrm>
              <a:prstGeom prst="rect">
                <a:avLst/>
              </a:prstGeom>
              <a:noFill/>
            </p:spPr>
            <p:txBody>
              <a:bodyPr wrap="square" rtlCol="0">
                <a:spAutoFit/>
              </a:bodyPr>
              <a:lstStyle/>
              <a:p>
                <a:r>
                  <a:rPr lang="en-US" sz="2400" b="1" dirty="0" smtClean="0">
                    <a:solidFill>
                      <a:srgbClr val="FF0000"/>
                    </a:solidFill>
                    <a:latin typeface="Arial"/>
                    <a:cs typeface="Arial"/>
                  </a:rPr>
                  <a:t>A’</a:t>
                </a:r>
                <a:endParaRPr lang="en-US" sz="2400" b="1" dirty="0">
                  <a:solidFill>
                    <a:srgbClr val="FF0000"/>
                  </a:solidFill>
                  <a:latin typeface="Arial"/>
                  <a:cs typeface="Arial"/>
                </a:endParaRPr>
              </a:p>
            </p:txBody>
          </p:sp>
        </p:grpSp>
      </p:grpSp>
    </p:spTree>
    <p:extLst>
      <p:ext uri="{BB962C8B-B14F-4D97-AF65-F5344CB8AC3E}">
        <p14:creationId xmlns:p14="http://schemas.microsoft.com/office/powerpoint/2010/main" val="1337271054"/>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514513" y="1131727"/>
            <a:ext cx="8142273" cy="5310507"/>
            <a:chOff x="514513" y="1131727"/>
            <a:chExt cx="8142273" cy="5310507"/>
          </a:xfrm>
        </p:grpSpPr>
        <p:pic>
          <p:nvPicPr>
            <p:cNvPr id="4" name="Picture 3" descr="Screen Shot 2017-06-18 at 3.28.19 PM.png"/>
            <p:cNvPicPr>
              <a:picLocks noChangeAspect="1"/>
            </p:cNvPicPr>
            <p:nvPr/>
          </p:nvPicPr>
          <p:blipFill rotWithShape="1">
            <a:blip r:embed="rId2">
              <a:extLst>
                <a:ext uri="{28A0092B-C50C-407E-A947-70E740481C1C}">
                  <a14:useLocalDpi xmlns:a14="http://schemas.microsoft.com/office/drawing/2010/main" val="0"/>
                </a:ext>
              </a:extLst>
            </a:blip>
            <a:srcRect r="71232"/>
            <a:stretch/>
          </p:blipFill>
          <p:spPr>
            <a:xfrm>
              <a:off x="514513" y="1131727"/>
              <a:ext cx="2630569" cy="2615864"/>
            </a:xfrm>
            <a:prstGeom prst="rect">
              <a:avLst/>
            </a:prstGeom>
          </p:spPr>
        </p:pic>
        <p:pic>
          <p:nvPicPr>
            <p:cNvPr id="5" name="Picture 4" descr="Screen Shot 2017-06-18 at 3.28.40 PM.png"/>
            <p:cNvPicPr>
              <a:picLocks noChangeAspect="1"/>
            </p:cNvPicPr>
            <p:nvPr/>
          </p:nvPicPr>
          <p:blipFill rotWithShape="1">
            <a:blip r:embed="rId3">
              <a:extLst>
                <a:ext uri="{28A0092B-C50C-407E-A947-70E740481C1C}">
                  <a14:useLocalDpi xmlns:a14="http://schemas.microsoft.com/office/drawing/2010/main" val="0"/>
                </a:ext>
              </a:extLst>
            </a:blip>
            <a:srcRect r="71720"/>
            <a:stretch/>
          </p:blipFill>
          <p:spPr>
            <a:xfrm>
              <a:off x="535163" y="3871479"/>
              <a:ext cx="2585961" cy="2570511"/>
            </a:xfrm>
            <a:prstGeom prst="rect">
              <a:avLst/>
            </a:prstGeom>
          </p:spPr>
        </p:pic>
        <p:sp>
          <p:nvSpPr>
            <p:cNvPr id="11" name="Rectangle 10"/>
            <p:cNvSpPr/>
            <p:nvPr/>
          </p:nvSpPr>
          <p:spPr>
            <a:xfrm>
              <a:off x="4414354" y="5726573"/>
              <a:ext cx="292286" cy="372950"/>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2" name="Picture 11" descr="Screen Shot 2017-06-18 at 3.28.19 PM.png"/>
            <p:cNvPicPr>
              <a:picLocks noChangeAspect="1"/>
            </p:cNvPicPr>
            <p:nvPr/>
          </p:nvPicPr>
          <p:blipFill rotWithShape="1">
            <a:blip r:embed="rId2">
              <a:extLst>
                <a:ext uri="{28A0092B-C50C-407E-A947-70E740481C1C}">
                  <a14:useLocalDpi xmlns:a14="http://schemas.microsoft.com/office/drawing/2010/main" val="0"/>
                </a:ext>
              </a:extLst>
            </a:blip>
            <a:srcRect l="71315" t="1" b="771"/>
            <a:stretch/>
          </p:blipFill>
          <p:spPr>
            <a:xfrm>
              <a:off x="6033776" y="1151887"/>
              <a:ext cx="2623010" cy="2595704"/>
            </a:xfrm>
            <a:prstGeom prst="rect">
              <a:avLst/>
            </a:prstGeom>
          </p:spPr>
        </p:pic>
        <p:pic>
          <p:nvPicPr>
            <p:cNvPr id="13" name="Picture 12" descr="Screen Shot 2017-06-18 at 3.28.19 PM.png"/>
            <p:cNvPicPr>
              <a:picLocks noChangeAspect="1"/>
            </p:cNvPicPr>
            <p:nvPr/>
          </p:nvPicPr>
          <p:blipFill rotWithShape="1">
            <a:blip r:embed="rId2">
              <a:extLst>
                <a:ext uri="{28A0092B-C50C-407E-A947-70E740481C1C}">
                  <a14:useLocalDpi xmlns:a14="http://schemas.microsoft.com/office/drawing/2010/main" val="0"/>
                </a:ext>
              </a:extLst>
            </a:blip>
            <a:srcRect l="35563" r="35669"/>
            <a:stretch/>
          </p:blipFill>
          <p:spPr>
            <a:xfrm>
              <a:off x="3268243" y="1151887"/>
              <a:ext cx="2620690" cy="2606040"/>
            </a:xfrm>
            <a:prstGeom prst="rect">
              <a:avLst/>
            </a:prstGeom>
          </p:spPr>
        </p:pic>
        <p:pic>
          <p:nvPicPr>
            <p:cNvPr id="14" name="Picture 13" descr="Screen Shot 2017-06-18 at 3.28.40 PM.png"/>
            <p:cNvPicPr>
              <a:picLocks noChangeAspect="1"/>
            </p:cNvPicPr>
            <p:nvPr/>
          </p:nvPicPr>
          <p:blipFill rotWithShape="1">
            <a:blip r:embed="rId3">
              <a:extLst>
                <a:ext uri="{28A0092B-C50C-407E-A947-70E740481C1C}">
                  <a14:useLocalDpi xmlns:a14="http://schemas.microsoft.com/office/drawing/2010/main" val="0"/>
                </a:ext>
              </a:extLst>
            </a:blip>
            <a:srcRect l="71701"/>
            <a:stretch/>
          </p:blipFill>
          <p:spPr>
            <a:xfrm>
              <a:off x="6033776" y="3871723"/>
              <a:ext cx="2587681" cy="2570511"/>
            </a:xfrm>
            <a:prstGeom prst="rect">
              <a:avLst/>
            </a:prstGeom>
          </p:spPr>
        </p:pic>
        <p:pic>
          <p:nvPicPr>
            <p:cNvPr id="15" name="Picture 14" descr="Screen Shot 2017-06-18 at 3.28.40 PM.png"/>
            <p:cNvPicPr>
              <a:picLocks noChangeAspect="1"/>
            </p:cNvPicPr>
            <p:nvPr/>
          </p:nvPicPr>
          <p:blipFill rotWithShape="1">
            <a:blip r:embed="rId3">
              <a:extLst>
                <a:ext uri="{28A0092B-C50C-407E-A947-70E740481C1C}">
                  <a14:useLocalDpi xmlns:a14="http://schemas.microsoft.com/office/drawing/2010/main" val="0"/>
                </a:ext>
              </a:extLst>
            </a:blip>
            <a:srcRect l="35821" t="-1" r="35950" b="1588"/>
            <a:stretch/>
          </p:blipFill>
          <p:spPr>
            <a:xfrm>
              <a:off x="3297181" y="3881803"/>
              <a:ext cx="2581228" cy="2529701"/>
            </a:xfrm>
            <a:prstGeom prst="rect">
              <a:avLst/>
            </a:prstGeom>
          </p:spPr>
        </p:pic>
      </p:grpSp>
    </p:spTree>
    <p:extLst>
      <p:ext uri="{BB962C8B-B14F-4D97-AF65-F5344CB8AC3E}">
        <p14:creationId xmlns:p14="http://schemas.microsoft.com/office/powerpoint/2010/main" val="333672356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cxnSp>
        <p:nvCxnSpPr>
          <p:cNvPr id="5" name="Straight Connector 4"/>
          <p:cNvCxnSpPr/>
          <p:nvPr/>
        </p:nvCxnSpPr>
        <p:spPr>
          <a:xfrm>
            <a:off x="-9107" y="657205"/>
            <a:ext cx="9162288" cy="0"/>
          </a:xfrm>
          <a:prstGeom prst="line">
            <a:avLst/>
          </a:prstGeom>
          <a:ln w="50800">
            <a:solidFill>
              <a:schemeClr val="tx1"/>
            </a:solidFill>
          </a:ln>
        </p:spPr>
        <p:style>
          <a:lnRef idx="2">
            <a:schemeClr val="accent1"/>
          </a:lnRef>
          <a:fillRef idx="0">
            <a:schemeClr val="accent1"/>
          </a:fillRef>
          <a:effectRef idx="1">
            <a:schemeClr val="accent1"/>
          </a:effectRef>
          <a:fontRef idx="minor">
            <a:schemeClr val="tx1"/>
          </a:fontRef>
        </p:style>
      </p:cxnSp>
      <p:sp>
        <p:nvSpPr>
          <p:cNvPr id="14" name="Content Placeholder 2"/>
          <p:cNvSpPr txBox="1">
            <a:spLocks/>
          </p:cNvSpPr>
          <p:nvPr/>
        </p:nvSpPr>
        <p:spPr>
          <a:xfrm>
            <a:off x="332453" y="5302250"/>
            <a:ext cx="8485528" cy="1627324"/>
          </a:xfrm>
          <a:prstGeom prst="rect">
            <a:avLst/>
          </a:prstGeom>
        </p:spPr>
        <p:txBody>
          <a:bodyPr vert="horz" lIns="91440" tIns="45720" rIns="91440" bIns="45720" rtlCol="0" anchor="ctr">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US" sz="1200" dirty="0" smtClean="0">
                <a:solidFill>
                  <a:srgbClr val="000000"/>
                </a:solidFill>
                <a:latin typeface="Times New Roman"/>
                <a:cs typeface="Times New Roman"/>
              </a:rPr>
              <a:t>Fig 1.2. </a:t>
            </a:r>
            <a:r>
              <a:rPr lang="en-US" sz="1200" dirty="0">
                <a:latin typeface="Times New Roman"/>
                <a:cs typeface="Times New Roman"/>
              </a:rPr>
              <a:t>Analyses for 0000 UTC 30 Nov 1991: (a) DT (1.5-PVU) potential temperature (thin solid, values at and below 342 K contoured at a 6-K interval, shaded as indicated for values below 294 K) and DT wind speed (thick solid; contour interval, </a:t>
            </a:r>
            <a:r>
              <a:rPr lang="en-US" sz="1200" dirty="0">
                <a:solidFill>
                  <a:srgbClr val="000000"/>
                </a:solidFill>
                <a:latin typeface="Times New Roman"/>
                <a:cs typeface="Times New Roman"/>
              </a:rPr>
              <a:t>15 </a:t>
            </a:r>
            <a:r>
              <a:rPr lang="en-US" sz="1200" dirty="0">
                <a:latin typeface="Times New Roman"/>
                <a:cs typeface="Times New Roman"/>
              </a:rPr>
              <a:t>m s</a:t>
            </a:r>
            <a:r>
              <a:rPr lang="en-US" sz="1200" baseline="30000" dirty="0">
                <a:latin typeface="Times New Roman"/>
                <a:cs typeface="Times New Roman"/>
              </a:rPr>
              <a:t>−1</a:t>
            </a:r>
            <a:r>
              <a:rPr lang="en-US" sz="1200" baseline="30000" dirty="0">
                <a:solidFill>
                  <a:srgbClr val="000000"/>
                </a:solidFill>
                <a:latin typeface="Times New Roman"/>
                <a:cs typeface="Times New Roman"/>
              </a:rPr>
              <a:t> </a:t>
            </a:r>
            <a:r>
              <a:rPr lang="en-US" sz="1200" dirty="0">
                <a:latin typeface="Times New Roman"/>
                <a:cs typeface="Times New Roman"/>
              </a:rPr>
              <a:t>; starting at </a:t>
            </a:r>
            <a:r>
              <a:rPr lang="en-US" sz="1200" dirty="0">
                <a:solidFill>
                  <a:srgbClr val="000000"/>
                </a:solidFill>
                <a:latin typeface="Times New Roman"/>
                <a:cs typeface="Times New Roman"/>
              </a:rPr>
              <a:t>50 </a:t>
            </a:r>
            <a:r>
              <a:rPr lang="en-US" sz="1200" dirty="0">
                <a:latin typeface="Times New Roman"/>
                <a:cs typeface="Times New Roman"/>
              </a:rPr>
              <a:t>m s</a:t>
            </a:r>
            <a:r>
              <a:rPr lang="en-US" sz="1200" baseline="30000" dirty="0">
                <a:latin typeface="Times New Roman"/>
                <a:cs typeface="Times New Roman"/>
              </a:rPr>
              <a:t>−1</a:t>
            </a:r>
            <a:r>
              <a:rPr lang="en-US" sz="1200" dirty="0">
                <a:latin typeface="Times New Roman"/>
                <a:cs typeface="Times New Roman"/>
              </a:rPr>
              <a:t>)</a:t>
            </a:r>
            <a:r>
              <a:rPr lang="en-US" sz="1200" dirty="0" smtClean="0">
                <a:latin typeface="Times New Roman"/>
                <a:cs typeface="Times New Roman"/>
              </a:rPr>
              <a:t>; and </a:t>
            </a:r>
            <a:r>
              <a:rPr lang="en-US" sz="1200" dirty="0">
                <a:latin typeface="Times New Roman"/>
                <a:cs typeface="Times New Roman"/>
              </a:rPr>
              <a:t>(b) DT pressure (thin solid; contour interval, 40 hPa; shaded as indicated for values greater than 480 hPa) and DT horizontal wind speed [contoured as in (a)</a:t>
            </a:r>
            <a:r>
              <a:rPr lang="en-US" sz="1200" dirty="0" smtClean="0">
                <a:latin typeface="Times New Roman"/>
                <a:cs typeface="Times New Roman"/>
              </a:rPr>
              <a:t>].</a:t>
            </a:r>
            <a:r>
              <a:rPr lang="en-US" sz="1200" dirty="0" smtClean="0">
                <a:solidFill>
                  <a:srgbClr val="000000"/>
                </a:solidFill>
                <a:latin typeface="Times New Roman"/>
                <a:cs typeface="Times New Roman"/>
              </a:rPr>
              <a:t> Label “TPV” and arrow point to position of TPV. [Fig</a:t>
            </a:r>
            <a:r>
              <a:rPr lang="en-US" sz="1200" dirty="0">
                <a:solidFill>
                  <a:srgbClr val="000000"/>
                </a:solidFill>
                <a:latin typeface="Times New Roman"/>
                <a:cs typeface="Times New Roman"/>
              </a:rPr>
              <a:t>. 11 </a:t>
            </a:r>
            <a:r>
              <a:rPr lang="en-US" sz="1200" dirty="0" smtClean="0">
                <a:solidFill>
                  <a:srgbClr val="000000"/>
                </a:solidFill>
                <a:latin typeface="Times New Roman"/>
                <a:cs typeface="Times New Roman"/>
              </a:rPr>
              <a:t>and caption adapted from </a:t>
            </a:r>
            <a:r>
              <a:rPr lang="en-US" sz="1200" dirty="0">
                <a:solidFill>
                  <a:srgbClr val="000000"/>
                </a:solidFill>
                <a:latin typeface="Times New Roman"/>
                <a:cs typeface="Times New Roman"/>
              </a:rPr>
              <a:t>Pyle et al. (2004</a:t>
            </a:r>
            <a:r>
              <a:rPr lang="en-US" sz="1200" dirty="0" smtClean="0">
                <a:solidFill>
                  <a:srgbClr val="000000"/>
                </a:solidFill>
                <a:latin typeface="Times New Roman"/>
                <a:cs typeface="Times New Roman"/>
              </a:rPr>
              <a:t>)].</a:t>
            </a:r>
            <a:endParaRPr lang="en-US" sz="1200" dirty="0">
              <a:solidFill>
                <a:srgbClr val="000000"/>
              </a:solidFill>
              <a:latin typeface="Times New Roman"/>
              <a:cs typeface="Times New Roman"/>
            </a:endParaRPr>
          </a:p>
        </p:txBody>
      </p:sp>
      <p:sp>
        <p:nvSpPr>
          <p:cNvPr id="33" name="Title 1"/>
          <p:cNvSpPr>
            <a:spLocks noGrp="1"/>
          </p:cNvSpPr>
          <p:nvPr>
            <p:ph type="title"/>
          </p:nvPr>
        </p:nvSpPr>
        <p:spPr>
          <a:xfrm>
            <a:off x="334282" y="-33716"/>
            <a:ext cx="6682467" cy="722220"/>
          </a:xfrm>
        </p:spPr>
        <p:txBody>
          <a:bodyPr>
            <a:noAutofit/>
          </a:bodyPr>
          <a:lstStyle/>
          <a:p>
            <a:pPr algn="l"/>
            <a:r>
              <a:rPr lang="en-US" sz="2800" b="1" dirty="0" smtClean="0">
                <a:solidFill>
                  <a:srgbClr val="FF0000"/>
                </a:solidFill>
                <a:latin typeface="Arial" panose="020B0604020202020204" pitchFamily="34" charset="0"/>
                <a:cs typeface="Arial" panose="020B0604020202020204" pitchFamily="34" charset="0"/>
              </a:rPr>
              <a:t>Figure 2</a:t>
            </a:r>
            <a:endParaRPr lang="en-US" sz="2800" b="1" dirty="0">
              <a:solidFill>
                <a:srgbClr val="FF0000"/>
              </a:solidFill>
              <a:latin typeface="Arial" panose="020B0604020202020204" pitchFamily="34" charset="0"/>
              <a:cs typeface="Arial" panose="020B0604020202020204" pitchFamily="34" charset="0"/>
            </a:endParaRPr>
          </a:p>
        </p:txBody>
      </p:sp>
      <p:sp>
        <p:nvSpPr>
          <p:cNvPr id="23" name="Title 1"/>
          <p:cNvSpPr txBox="1">
            <a:spLocks/>
          </p:cNvSpPr>
          <p:nvPr/>
        </p:nvSpPr>
        <p:spPr>
          <a:xfrm>
            <a:off x="5239403" y="-13048"/>
            <a:ext cx="3578578" cy="722220"/>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r"/>
            <a:r>
              <a:rPr lang="en-US" sz="2400" dirty="0" smtClean="0">
                <a:latin typeface="Arial" panose="020B0604020202020204" pitchFamily="34" charset="0"/>
                <a:cs typeface="Arial" panose="020B0604020202020204" pitchFamily="34" charset="0"/>
              </a:rPr>
              <a:t>Pyle et al. (2004)</a:t>
            </a:r>
            <a:endParaRPr lang="en-US" sz="2400" dirty="0">
              <a:latin typeface="Arial" panose="020B0604020202020204" pitchFamily="34" charset="0"/>
              <a:cs typeface="Arial" panose="020B0604020202020204" pitchFamily="34" charset="0"/>
            </a:endParaRPr>
          </a:p>
        </p:txBody>
      </p:sp>
      <p:pic>
        <p:nvPicPr>
          <p:cNvPr id="13" name="Picture 12" descr="Screen Shot 2015-06-24 at 3.35.36 P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51189" y="1660512"/>
            <a:ext cx="4159511" cy="3200400"/>
          </a:xfrm>
          <a:prstGeom prst="rect">
            <a:avLst/>
          </a:prstGeom>
        </p:spPr>
      </p:pic>
      <p:pic>
        <p:nvPicPr>
          <p:cNvPr id="15" name="Picture 14" descr="Screen Shot 2015-06-24 at 3.36.24 PM.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32453" y="1660512"/>
            <a:ext cx="4134897" cy="3200400"/>
          </a:xfrm>
          <a:prstGeom prst="rect">
            <a:avLst/>
          </a:prstGeom>
        </p:spPr>
      </p:pic>
      <p:sp>
        <p:nvSpPr>
          <p:cNvPr id="16" name="Rectangle 15"/>
          <p:cNvSpPr/>
          <p:nvPr/>
        </p:nvSpPr>
        <p:spPr>
          <a:xfrm>
            <a:off x="2533942" y="2535953"/>
            <a:ext cx="1007701" cy="600164"/>
          </a:xfrm>
          <a:prstGeom prst="rect">
            <a:avLst/>
          </a:prstGeom>
          <a:noFill/>
        </p:spPr>
        <p:txBody>
          <a:bodyPr wrap="none" lIns="91440" tIns="45720" rIns="91440" bIns="45720">
            <a:spAutoFit/>
          </a:bodyPr>
          <a:lstStyle/>
          <a:p>
            <a:pPr algn="ctr"/>
            <a:r>
              <a:rPr lang="en-US" sz="3300" b="1" cap="none" spc="0" dirty="0" smtClean="0">
                <a:ln w="25400">
                  <a:solidFill>
                    <a:srgbClr val="FF0000"/>
                  </a:solidFill>
                  <a:prstDash val="solid"/>
                </a:ln>
                <a:solidFill>
                  <a:schemeClr val="bg1"/>
                </a:solidFill>
                <a:effectLst>
                  <a:outerShdw blurRad="41275" dist="20320" dir="1800000" algn="tl" rotWithShape="0">
                    <a:srgbClr val="000000">
                      <a:alpha val="40000"/>
                    </a:srgbClr>
                  </a:outerShdw>
                </a:effectLst>
                <a:latin typeface="Helvetica"/>
                <a:cs typeface="Helvetica"/>
              </a:rPr>
              <a:t>TPV</a:t>
            </a:r>
            <a:endParaRPr lang="en-US" sz="3300" b="1" cap="none" spc="0" dirty="0">
              <a:ln w="25400">
                <a:solidFill>
                  <a:srgbClr val="FF0000"/>
                </a:solidFill>
                <a:prstDash val="solid"/>
              </a:ln>
              <a:solidFill>
                <a:schemeClr val="bg1"/>
              </a:solidFill>
              <a:effectLst>
                <a:outerShdw blurRad="41275" dist="20320" dir="1800000" algn="tl" rotWithShape="0">
                  <a:srgbClr val="000000">
                    <a:alpha val="40000"/>
                  </a:srgbClr>
                </a:outerShdw>
              </a:effectLst>
              <a:latin typeface="Helvetica"/>
              <a:cs typeface="Helvetica"/>
            </a:endParaRPr>
          </a:p>
        </p:txBody>
      </p:sp>
      <p:cxnSp>
        <p:nvCxnSpPr>
          <p:cNvPr id="17" name="Straight Arrow Connector 16"/>
          <p:cNvCxnSpPr/>
          <p:nvPr/>
        </p:nvCxnSpPr>
        <p:spPr>
          <a:xfrm flipH="1">
            <a:off x="2210586" y="2846244"/>
            <a:ext cx="423944" cy="0"/>
          </a:xfrm>
          <a:prstGeom prst="straightConnector1">
            <a:avLst/>
          </a:prstGeom>
          <a:ln w="31750">
            <a:solidFill>
              <a:srgbClr val="FF0000"/>
            </a:solidFill>
            <a:tailEnd type="arrow"/>
          </a:ln>
          <a:effectLst/>
        </p:spPr>
        <p:style>
          <a:lnRef idx="2">
            <a:schemeClr val="accent1"/>
          </a:lnRef>
          <a:fillRef idx="0">
            <a:schemeClr val="accent1"/>
          </a:fillRef>
          <a:effectRef idx="1">
            <a:schemeClr val="accent1"/>
          </a:effectRef>
          <a:fontRef idx="minor">
            <a:schemeClr val="tx1"/>
          </a:fontRef>
        </p:style>
      </p:cxnSp>
      <p:sp>
        <p:nvSpPr>
          <p:cNvPr id="18" name="Rectangle 17"/>
          <p:cNvSpPr/>
          <p:nvPr/>
        </p:nvSpPr>
        <p:spPr>
          <a:xfrm>
            <a:off x="6901603" y="2550894"/>
            <a:ext cx="1007701" cy="600164"/>
          </a:xfrm>
          <a:prstGeom prst="rect">
            <a:avLst/>
          </a:prstGeom>
          <a:noFill/>
        </p:spPr>
        <p:txBody>
          <a:bodyPr wrap="none" lIns="91440" tIns="45720" rIns="91440" bIns="45720">
            <a:spAutoFit/>
          </a:bodyPr>
          <a:lstStyle/>
          <a:p>
            <a:pPr algn="ctr"/>
            <a:r>
              <a:rPr lang="en-US" sz="3300" b="1" cap="none" spc="0" dirty="0" smtClean="0">
                <a:ln w="25400">
                  <a:solidFill>
                    <a:srgbClr val="FF0000"/>
                  </a:solidFill>
                  <a:prstDash val="solid"/>
                </a:ln>
                <a:solidFill>
                  <a:schemeClr val="bg1"/>
                </a:solidFill>
                <a:effectLst>
                  <a:outerShdw blurRad="41275" dist="20320" dir="1800000" algn="tl" rotWithShape="0">
                    <a:srgbClr val="000000">
                      <a:alpha val="40000"/>
                    </a:srgbClr>
                  </a:outerShdw>
                </a:effectLst>
                <a:latin typeface="Helvetica"/>
                <a:cs typeface="Helvetica"/>
              </a:rPr>
              <a:t>TPV</a:t>
            </a:r>
            <a:endParaRPr lang="en-US" sz="3300" b="1" cap="none" spc="0" dirty="0">
              <a:ln w="25400">
                <a:solidFill>
                  <a:srgbClr val="FF0000"/>
                </a:solidFill>
                <a:prstDash val="solid"/>
              </a:ln>
              <a:solidFill>
                <a:schemeClr val="bg1"/>
              </a:solidFill>
              <a:effectLst>
                <a:outerShdw blurRad="41275" dist="20320" dir="1800000" algn="tl" rotWithShape="0">
                  <a:srgbClr val="000000">
                    <a:alpha val="40000"/>
                  </a:srgbClr>
                </a:outerShdw>
              </a:effectLst>
              <a:latin typeface="Helvetica"/>
              <a:cs typeface="Helvetica"/>
            </a:endParaRPr>
          </a:p>
        </p:txBody>
      </p:sp>
      <p:cxnSp>
        <p:nvCxnSpPr>
          <p:cNvPr id="19" name="Straight Arrow Connector 18"/>
          <p:cNvCxnSpPr/>
          <p:nvPr/>
        </p:nvCxnSpPr>
        <p:spPr>
          <a:xfrm flipH="1">
            <a:off x="6578247" y="2876126"/>
            <a:ext cx="423944" cy="0"/>
          </a:xfrm>
          <a:prstGeom prst="straightConnector1">
            <a:avLst/>
          </a:prstGeom>
          <a:ln w="31750">
            <a:solidFill>
              <a:srgbClr val="FF0000"/>
            </a:solidFill>
            <a:tailEnd type="arrow"/>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870907456"/>
      </p:ext>
    </p:extLst>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cxnSp>
        <p:nvCxnSpPr>
          <p:cNvPr id="5" name="Straight Connector 4"/>
          <p:cNvCxnSpPr/>
          <p:nvPr/>
        </p:nvCxnSpPr>
        <p:spPr>
          <a:xfrm>
            <a:off x="-9107" y="657205"/>
            <a:ext cx="9162288" cy="0"/>
          </a:xfrm>
          <a:prstGeom prst="line">
            <a:avLst/>
          </a:prstGeom>
          <a:ln w="50800">
            <a:solidFill>
              <a:schemeClr val="tx1"/>
            </a:solidFill>
          </a:ln>
        </p:spPr>
        <p:style>
          <a:lnRef idx="2">
            <a:schemeClr val="accent1"/>
          </a:lnRef>
          <a:fillRef idx="0">
            <a:schemeClr val="accent1"/>
          </a:fillRef>
          <a:effectRef idx="1">
            <a:schemeClr val="accent1"/>
          </a:effectRef>
          <a:fontRef idx="minor">
            <a:schemeClr val="tx1"/>
          </a:fontRef>
        </p:style>
      </p:cxnSp>
      <p:sp>
        <p:nvSpPr>
          <p:cNvPr id="14" name="Content Placeholder 2"/>
          <p:cNvSpPr txBox="1">
            <a:spLocks/>
          </p:cNvSpPr>
          <p:nvPr/>
        </p:nvSpPr>
        <p:spPr>
          <a:xfrm>
            <a:off x="142240" y="5368142"/>
            <a:ext cx="8869680" cy="1561432"/>
          </a:xfrm>
          <a:prstGeom prst="rect">
            <a:avLst/>
          </a:prstGeom>
        </p:spPr>
        <p:txBody>
          <a:bodyPr vert="horz" lIns="91440" tIns="45720" rIns="91440" bIns="45720" rtlCol="0" anchor="ctr">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US" sz="1200" dirty="0" smtClean="0">
                <a:latin typeface="Times New Roman"/>
                <a:cs typeface="Times New Roman"/>
              </a:rPr>
              <a:t>Fig. 2.  Analyses for 0000 UTC 30 Nov 1991: (a) DT (1.5-PVU) potential temperature (thin solid, values at and below 342 K contoured at a 6-K interval, shaded as indicated </a:t>
            </a:r>
            <a:r>
              <a:rPr lang="en-US" sz="1200" dirty="0">
                <a:latin typeface="Times New Roman"/>
                <a:cs typeface="Times New Roman"/>
              </a:rPr>
              <a:t>for values below 294 K) and </a:t>
            </a:r>
            <a:r>
              <a:rPr lang="en-US" sz="1200" dirty="0" smtClean="0">
                <a:latin typeface="Times New Roman"/>
                <a:cs typeface="Times New Roman"/>
              </a:rPr>
              <a:t>DT wind speed (</a:t>
            </a:r>
            <a:r>
              <a:rPr lang="en-US" sz="1200" dirty="0">
                <a:latin typeface="Times New Roman"/>
                <a:cs typeface="Times New Roman"/>
              </a:rPr>
              <a:t>thick </a:t>
            </a:r>
            <a:r>
              <a:rPr lang="en-US" sz="1200" dirty="0" smtClean="0">
                <a:latin typeface="Times New Roman"/>
                <a:cs typeface="Times New Roman"/>
              </a:rPr>
              <a:t>solid; </a:t>
            </a:r>
            <a:r>
              <a:rPr lang="en-US" sz="1200" dirty="0">
                <a:latin typeface="Times New Roman"/>
                <a:cs typeface="Times New Roman"/>
              </a:rPr>
              <a:t>contour interval, </a:t>
            </a:r>
            <a:r>
              <a:rPr lang="en-US" sz="1200" dirty="0">
                <a:solidFill>
                  <a:srgbClr val="000000"/>
                </a:solidFill>
                <a:latin typeface="Times New Roman"/>
                <a:cs typeface="Times New Roman"/>
              </a:rPr>
              <a:t>15 </a:t>
            </a:r>
            <a:r>
              <a:rPr lang="en-US" sz="1200" dirty="0">
                <a:latin typeface="Times New Roman"/>
                <a:cs typeface="Times New Roman"/>
              </a:rPr>
              <a:t>m s</a:t>
            </a:r>
            <a:r>
              <a:rPr lang="en-US" sz="1200" baseline="30000" dirty="0">
                <a:latin typeface="Times New Roman"/>
                <a:cs typeface="Times New Roman"/>
              </a:rPr>
              <a:t>−1</a:t>
            </a:r>
            <a:r>
              <a:rPr lang="en-US" sz="1200" baseline="30000" dirty="0">
                <a:solidFill>
                  <a:srgbClr val="000000"/>
                </a:solidFill>
                <a:latin typeface="Times New Roman"/>
                <a:cs typeface="Times New Roman"/>
              </a:rPr>
              <a:t> </a:t>
            </a:r>
            <a:r>
              <a:rPr lang="en-US" sz="1200" dirty="0" smtClean="0">
                <a:latin typeface="Times New Roman"/>
                <a:cs typeface="Times New Roman"/>
              </a:rPr>
              <a:t>; </a:t>
            </a:r>
            <a:r>
              <a:rPr lang="en-US" sz="1200" dirty="0">
                <a:latin typeface="Times New Roman"/>
                <a:cs typeface="Times New Roman"/>
              </a:rPr>
              <a:t>starting at </a:t>
            </a:r>
            <a:r>
              <a:rPr lang="en-US" sz="1200" dirty="0">
                <a:solidFill>
                  <a:srgbClr val="000000"/>
                </a:solidFill>
                <a:latin typeface="Times New Roman"/>
                <a:cs typeface="Times New Roman"/>
              </a:rPr>
              <a:t>50 </a:t>
            </a:r>
            <a:r>
              <a:rPr lang="en-US" sz="1200" dirty="0">
                <a:latin typeface="Times New Roman"/>
                <a:cs typeface="Times New Roman"/>
              </a:rPr>
              <a:t>m s</a:t>
            </a:r>
            <a:r>
              <a:rPr lang="en-US" sz="1200" baseline="30000" dirty="0">
                <a:latin typeface="Times New Roman"/>
                <a:cs typeface="Times New Roman"/>
              </a:rPr>
              <a:t>−1</a:t>
            </a:r>
            <a:r>
              <a:rPr lang="en-US" sz="1200" dirty="0" smtClean="0">
                <a:latin typeface="Times New Roman"/>
                <a:cs typeface="Times New Roman"/>
              </a:rPr>
              <a:t>)</a:t>
            </a:r>
            <a:r>
              <a:rPr lang="en-US" sz="1200" dirty="0">
                <a:latin typeface="Times New Roman"/>
                <a:cs typeface="Times New Roman"/>
              </a:rPr>
              <a:t>; (b) </a:t>
            </a:r>
            <a:r>
              <a:rPr lang="en-US" sz="1200" dirty="0" smtClean="0">
                <a:latin typeface="Times New Roman"/>
                <a:cs typeface="Times New Roman"/>
              </a:rPr>
              <a:t>DT pressure </a:t>
            </a:r>
            <a:r>
              <a:rPr lang="en-US" sz="1200" dirty="0">
                <a:latin typeface="Times New Roman"/>
                <a:cs typeface="Times New Roman"/>
              </a:rPr>
              <a:t>(thin solid; contour interval, 40 hPa; shaded as indicated for values greater than 480 hPa) and </a:t>
            </a:r>
            <a:r>
              <a:rPr lang="en-US" sz="1200" dirty="0" smtClean="0">
                <a:latin typeface="Times New Roman"/>
                <a:cs typeface="Times New Roman"/>
              </a:rPr>
              <a:t>DT wind speed [</a:t>
            </a:r>
            <a:r>
              <a:rPr lang="en-US" sz="1200" dirty="0">
                <a:latin typeface="Times New Roman"/>
                <a:cs typeface="Times New Roman"/>
              </a:rPr>
              <a:t>contoured as in (a)]; (c) 300-hPa geopotential height (thin solid; contour </a:t>
            </a:r>
            <a:r>
              <a:rPr lang="en-US" sz="1200" dirty="0" smtClean="0">
                <a:latin typeface="Times New Roman"/>
                <a:cs typeface="Times New Roman"/>
              </a:rPr>
              <a:t>at a 12-dam interval)</a:t>
            </a:r>
            <a:r>
              <a:rPr lang="en-US" sz="1200" dirty="0">
                <a:latin typeface="Times New Roman"/>
                <a:cs typeface="Times New Roman"/>
              </a:rPr>
              <a:t>, </a:t>
            </a:r>
            <a:r>
              <a:rPr lang="en-US" sz="1200" dirty="0" smtClean="0">
                <a:latin typeface="Times New Roman"/>
                <a:cs typeface="Times New Roman"/>
              </a:rPr>
              <a:t>300-hPa wind speed [</a:t>
            </a:r>
            <a:r>
              <a:rPr lang="en-US" sz="1200" dirty="0">
                <a:latin typeface="Times New Roman"/>
                <a:cs typeface="Times New Roman"/>
              </a:rPr>
              <a:t>contoured as in (a)], </a:t>
            </a:r>
            <a:r>
              <a:rPr lang="en-US" sz="1200" dirty="0" smtClean="0">
                <a:latin typeface="Times New Roman"/>
                <a:cs typeface="Times New Roman"/>
              </a:rPr>
              <a:t>and wind (</a:t>
            </a:r>
            <a:r>
              <a:rPr lang="en-US" sz="1200" dirty="0">
                <a:latin typeface="Times New Roman"/>
                <a:cs typeface="Times New Roman"/>
              </a:rPr>
              <a:t>plotted </a:t>
            </a:r>
            <a:r>
              <a:rPr lang="en-US" sz="1200" dirty="0" smtClean="0">
                <a:latin typeface="Times New Roman"/>
                <a:cs typeface="Times New Roman"/>
              </a:rPr>
              <a:t>using </a:t>
            </a:r>
            <a:r>
              <a:rPr lang="en-US" sz="1200" dirty="0">
                <a:latin typeface="Times New Roman"/>
                <a:cs typeface="Times New Roman"/>
              </a:rPr>
              <a:t>standard convention: pennant, full barb, and half barb denote 25, 5, and 2.5 m s</a:t>
            </a:r>
            <a:r>
              <a:rPr lang="en-US" sz="1200" baseline="30000" dirty="0">
                <a:latin typeface="Times New Roman"/>
                <a:cs typeface="Times New Roman"/>
              </a:rPr>
              <a:t>−1</a:t>
            </a:r>
            <a:r>
              <a:rPr lang="en-US" sz="1200" dirty="0" smtClean="0">
                <a:latin typeface="Times New Roman"/>
                <a:cs typeface="Times New Roman"/>
              </a:rPr>
              <a:t>, </a:t>
            </a:r>
            <a:r>
              <a:rPr lang="en-US" sz="1200" dirty="0">
                <a:latin typeface="Times New Roman"/>
                <a:cs typeface="Times New Roman"/>
              </a:rPr>
              <a:t>respectively</a:t>
            </a:r>
            <a:r>
              <a:rPr lang="en-US" sz="1200" dirty="0" smtClean="0">
                <a:latin typeface="Times New Roman"/>
                <a:cs typeface="Times New Roman"/>
              </a:rPr>
              <a:t>); </a:t>
            </a:r>
            <a:r>
              <a:rPr lang="en-US" sz="1200" dirty="0">
                <a:latin typeface="Times New Roman"/>
                <a:cs typeface="Times New Roman"/>
              </a:rPr>
              <a:t>and (d) PV calculated over the 316–324-K layer (thin solid; contour </a:t>
            </a:r>
            <a:r>
              <a:rPr lang="en-US" sz="1200" dirty="0" smtClean="0">
                <a:latin typeface="Times New Roman"/>
                <a:cs typeface="Times New Roman"/>
              </a:rPr>
              <a:t>at a 0.8-PVU interval </a:t>
            </a:r>
            <a:r>
              <a:rPr lang="en-US" sz="1200" dirty="0">
                <a:latin typeface="Times New Roman"/>
                <a:cs typeface="Times New Roman"/>
              </a:rPr>
              <a:t>for values greater than 1.6 PVU, shaded as indicated for values greater than 5.6 PVU) and </a:t>
            </a:r>
            <a:r>
              <a:rPr lang="en-US" sz="1200" dirty="0" smtClean="0">
                <a:latin typeface="Times New Roman"/>
                <a:cs typeface="Times New Roman"/>
              </a:rPr>
              <a:t>wind </a:t>
            </a:r>
            <a:r>
              <a:rPr lang="en-US" sz="1200" dirty="0">
                <a:latin typeface="Times New Roman"/>
                <a:cs typeface="Times New Roman"/>
              </a:rPr>
              <a:t>speed at 320 K [contoured as in (a)]. </a:t>
            </a:r>
            <a:r>
              <a:rPr lang="en-US" sz="1200" dirty="0" smtClean="0">
                <a:latin typeface="Times New Roman"/>
                <a:cs typeface="Times New Roman"/>
              </a:rPr>
              <a:t>The </a:t>
            </a:r>
            <a:r>
              <a:rPr lang="en-US" sz="1200" dirty="0">
                <a:latin typeface="Times New Roman"/>
                <a:cs typeface="Times New Roman"/>
              </a:rPr>
              <a:t>position of </a:t>
            </a:r>
            <a:r>
              <a:rPr lang="en-US" sz="1200" dirty="0" smtClean="0">
                <a:latin typeface="Times New Roman"/>
                <a:cs typeface="Times New Roman"/>
              </a:rPr>
              <a:t>the DT pressure maximum </a:t>
            </a:r>
            <a:r>
              <a:rPr lang="en-US" sz="1200" dirty="0">
                <a:latin typeface="Times New Roman"/>
                <a:cs typeface="Times New Roman"/>
              </a:rPr>
              <a:t>associated with the </a:t>
            </a:r>
            <a:r>
              <a:rPr lang="en-US" sz="1200" dirty="0" smtClean="0">
                <a:latin typeface="Times New Roman"/>
                <a:cs typeface="Times New Roman"/>
              </a:rPr>
              <a:t>TPV </a:t>
            </a:r>
            <a:r>
              <a:rPr lang="en-US" sz="1200" dirty="0">
                <a:latin typeface="Times New Roman"/>
                <a:cs typeface="Times New Roman"/>
              </a:rPr>
              <a:t>of interest is marked with an asterisk in each panel. </a:t>
            </a:r>
            <a:r>
              <a:rPr lang="en-US" sz="1200" dirty="0" smtClean="0">
                <a:solidFill>
                  <a:srgbClr val="000000"/>
                </a:solidFill>
                <a:latin typeface="Times New Roman"/>
                <a:cs typeface="Times New Roman"/>
              </a:rPr>
              <a:t>[</a:t>
            </a:r>
            <a:r>
              <a:rPr lang="en-US" sz="1200" dirty="0">
                <a:solidFill>
                  <a:srgbClr val="000000"/>
                </a:solidFill>
                <a:latin typeface="Times New Roman"/>
                <a:cs typeface="Times New Roman"/>
              </a:rPr>
              <a:t>Fig. 11 and caption adapted from Pyle et al. (2004)].</a:t>
            </a:r>
          </a:p>
          <a:p>
            <a:pPr marL="0" indent="0">
              <a:buNone/>
            </a:pPr>
            <a:endParaRPr lang="en-US" sz="1200" dirty="0">
              <a:effectLst/>
              <a:latin typeface="Times New Roman"/>
              <a:cs typeface="Times New Roman"/>
            </a:endParaRPr>
          </a:p>
        </p:txBody>
      </p:sp>
      <p:sp>
        <p:nvSpPr>
          <p:cNvPr id="33" name="Title 1"/>
          <p:cNvSpPr>
            <a:spLocks noGrp="1"/>
          </p:cNvSpPr>
          <p:nvPr>
            <p:ph type="title"/>
          </p:nvPr>
        </p:nvSpPr>
        <p:spPr>
          <a:xfrm>
            <a:off x="334282" y="-33716"/>
            <a:ext cx="6682467" cy="722220"/>
          </a:xfrm>
        </p:spPr>
        <p:txBody>
          <a:bodyPr>
            <a:noAutofit/>
          </a:bodyPr>
          <a:lstStyle/>
          <a:p>
            <a:pPr algn="l"/>
            <a:r>
              <a:rPr lang="en-US" sz="2800" b="1" dirty="0" smtClean="0">
                <a:solidFill>
                  <a:srgbClr val="FF0000"/>
                </a:solidFill>
                <a:latin typeface="Arial" panose="020B0604020202020204" pitchFamily="34" charset="0"/>
                <a:cs typeface="Arial" panose="020B0604020202020204" pitchFamily="34" charset="0"/>
              </a:rPr>
              <a:t>Figure 2</a:t>
            </a:r>
            <a:endParaRPr lang="en-US" sz="2800" b="1" dirty="0">
              <a:solidFill>
                <a:srgbClr val="FF0000"/>
              </a:solidFill>
              <a:latin typeface="Arial" panose="020B0604020202020204" pitchFamily="34" charset="0"/>
              <a:cs typeface="Arial" panose="020B0604020202020204" pitchFamily="34" charset="0"/>
            </a:endParaRPr>
          </a:p>
        </p:txBody>
      </p:sp>
      <p:sp>
        <p:nvSpPr>
          <p:cNvPr id="23" name="Title 1"/>
          <p:cNvSpPr txBox="1">
            <a:spLocks/>
          </p:cNvSpPr>
          <p:nvPr/>
        </p:nvSpPr>
        <p:spPr>
          <a:xfrm>
            <a:off x="5239403" y="-13048"/>
            <a:ext cx="3578578" cy="722220"/>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r"/>
            <a:r>
              <a:rPr lang="en-US" sz="2400" dirty="0" smtClean="0">
                <a:latin typeface="Arial" panose="020B0604020202020204" pitchFamily="34" charset="0"/>
                <a:cs typeface="Arial" panose="020B0604020202020204" pitchFamily="34" charset="0"/>
              </a:rPr>
              <a:t>Pyle et al. (2004)</a:t>
            </a:r>
            <a:endParaRPr lang="en-US" sz="2400" dirty="0">
              <a:latin typeface="Arial" panose="020B0604020202020204" pitchFamily="34" charset="0"/>
              <a:cs typeface="Arial" panose="020B0604020202020204" pitchFamily="34" charset="0"/>
            </a:endParaRPr>
          </a:p>
        </p:txBody>
      </p:sp>
      <p:pic>
        <p:nvPicPr>
          <p:cNvPr id="2" name="Picture 1" descr="Screen Shot 2017-04-12 at 12.15.22 P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29893" y="709172"/>
            <a:ext cx="5929147" cy="4534643"/>
          </a:xfrm>
          <a:prstGeom prst="rect">
            <a:avLst/>
          </a:prstGeom>
        </p:spPr>
      </p:pic>
    </p:spTree>
    <p:extLst>
      <p:ext uri="{BB962C8B-B14F-4D97-AF65-F5344CB8AC3E}">
        <p14:creationId xmlns:p14="http://schemas.microsoft.com/office/powerpoint/2010/main" val="3306275357"/>
      </p:ext>
    </p:extLst>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Straight Connector 4"/>
          <p:cNvCxnSpPr/>
          <p:nvPr/>
        </p:nvCxnSpPr>
        <p:spPr>
          <a:xfrm>
            <a:off x="-9107" y="657205"/>
            <a:ext cx="9162288" cy="0"/>
          </a:xfrm>
          <a:prstGeom prst="line">
            <a:avLst/>
          </a:prstGeom>
          <a:ln w="50800">
            <a:solidFill>
              <a:schemeClr val="tx1"/>
            </a:solidFill>
          </a:ln>
        </p:spPr>
        <p:style>
          <a:lnRef idx="2">
            <a:schemeClr val="accent1"/>
          </a:lnRef>
          <a:fillRef idx="0">
            <a:schemeClr val="accent1"/>
          </a:fillRef>
          <a:effectRef idx="1">
            <a:schemeClr val="accent1"/>
          </a:effectRef>
          <a:fontRef idx="minor">
            <a:schemeClr val="tx1"/>
          </a:fontRef>
        </p:style>
      </p:cxnSp>
      <p:sp>
        <p:nvSpPr>
          <p:cNvPr id="14" name="Content Placeholder 2"/>
          <p:cNvSpPr txBox="1">
            <a:spLocks/>
          </p:cNvSpPr>
          <p:nvPr/>
        </p:nvSpPr>
        <p:spPr>
          <a:xfrm>
            <a:off x="142240" y="5368142"/>
            <a:ext cx="8869680" cy="1561432"/>
          </a:xfrm>
          <a:prstGeom prst="rect">
            <a:avLst/>
          </a:prstGeom>
        </p:spPr>
        <p:txBody>
          <a:bodyPr vert="horz" lIns="91440" tIns="45720" rIns="91440" bIns="45720" rtlCol="0" anchor="ctr">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US" sz="1200" dirty="0" smtClean="0">
                <a:latin typeface="Times New Roman"/>
                <a:cs typeface="Times New Roman"/>
              </a:rPr>
              <a:t>Fig. 2.  Analyses for 0000 UTC 30 Nov 1991: (a) DT (1.5-PVU) potential temperature (thin solid, values at and below 342 K contoured at a 6-K interval, shaded as indicated </a:t>
            </a:r>
            <a:r>
              <a:rPr lang="en-US" sz="1200" dirty="0">
                <a:latin typeface="Times New Roman"/>
                <a:cs typeface="Times New Roman"/>
              </a:rPr>
              <a:t>for values below 294 K) and </a:t>
            </a:r>
            <a:r>
              <a:rPr lang="en-US" sz="1200" dirty="0" smtClean="0">
                <a:latin typeface="Times New Roman"/>
                <a:cs typeface="Times New Roman"/>
              </a:rPr>
              <a:t>DT wind speed (</a:t>
            </a:r>
            <a:r>
              <a:rPr lang="en-US" sz="1200" dirty="0">
                <a:latin typeface="Times New Roman"/>
                <a:cs typeface="Times New Roman"/>
              </a:rPr>
              <a:t>thick </a:t>
            </a:r>
            <a:r>
              <a:rPr lang="en-US" sz="1200" dirty="0" smtClean="0">
                <a:latin typeface="Times New Roman"/>
                <a:cs typeface="Times New Roman"/>
              </a:rPr>
              <a:t>solid; </a:t>
            </a:r>
            <a:r>
              <a:rPr lang="en-US" sz="1200" dirty="0">
                <a:latin typeface="Times New Roman"/>
                <a:cs typeface="Times New Roman"/>
              </a:rPr>
              <a:t>contour interval, </a:t>
            </a:r>
            <a:r>
              <a:rPr lang="en-US" sz="1200" dirty="0">
                <a:solidFill>
                  <a:srgbClr val="000000"/>
                </a:solidFill>
                <a:latin typeface="Times New Roman"/>
                <a:cs typeface="Times New Roman"/>
              </a:rPr>
              <a:t>15 </a:t>
            </a:r>
            <a:r>
              <a:rPr lang="en-US" sz="1200" dirty="0">
                <a:latin typeface="Times New Roman"/>
                <a:cs typeface="Times New Roman"/>
              </a:rPr>
              <a:t>m s</a:t>
            </a:r>
            <a:r>
              <a:rPr lang="en-US" sz="1200" baseline="30000" dirty="0">
                <a:latin typeface="Times New Roman"/>
                <a:cs typeface="Times New Roman"/>
              </a:rPr>
              <a:t>−1</a:t>
            </a:r>
            <a:r>
              <a:rPr lang="en-US" sz="1200" baseline="30000" dirty="0">
                <a:solidFill>
                  <a:srgbClr val="000000"/>
                </a:solidFill>
                <a:latin typeface="Times New Roman"/>
                <a:cs typeface="Times New Roman"/>
              </a:rPr>
              <a:t> </a:t>
            </a:r>
            <a:r>
              <a:rPr lang="en-US" sz="1200" dirty="0" smtClean="0">
                <a:latin typeface="Times New Roman"/>
                <a:cs typeface="Times New Roman"/>
              </a:rPr>
              <a:t>; </a:t>
            </a:r>
            <a:r>
              <a:rPr lang="en-US" sz="1200" dirty="0">
                <a:latin typeface="Times New Roman"/>
                <a:cs typeface="Times New Roman"/>
              </a:rPr>
              <a:t>starting at </a:t>
            </a:r>
            <a:r>
              <a:rPr lang="en-US" sz="1200" dirty="0">
                <a:solidFill>
                  <a:srgbClr val="000000"/>
                </a:solidFill>
                <a:latin typeface="Times New Roman"/>
                <a:cs typeface="Times New Roman"/>
              </a:rPr>
              <a:t>50 </a:t>
            </a:r>
            <a:r>
              <a:rPr lang="en-US" sz="1200" dirty="0">
                <a:latin typeface="Times New Roman"/>
                <a:cs typeface="Times New Roman"/>
              </a:rPr>
              <a:t>m s</a:t>
            </a:r>
            <a:r>
              <a:rPr lang="en-US" sz="1200" baseline="30000" dirty="0">
                <a:latin typeface="Times New Roman"/>
                <a:cs typeface="Times New Roman"/>
              </a:rPr>
              <a:t>−1</a:t>
            </a:r>
            <a:r>
              <a:rPr lang="en-US" sz="1200" dirty="0" smtClean="0">
                <a:latin typeface="Times New Roman"/>
                <a:cs typeface="Times New Roman"/>
              </a:rPr>
              <a:t>)</a:t>
            </a:r>
            <a:r>
              <a:rPr lang="en-US" sz="1200" dirty="0">
                <a:latin typeface="Times New Roman"/>
                <a:cs typeface="Times New Roman"/>
              </a:rPr>
              <a:t>; (b) </a:t>
            </a:r>
            <a:r>
              <a:rPr lang="en-US" sz="1200" dirty="0" smtClean="0">
                <a:latin typeface="Times New Roman"/>
                <a:cs typeface="Times New Roman"/>
              </a:rPr>
              <a:t>DT pressure </a:t>
            </a:r>
            <a:r>
              <a:rPr lang="en-US" sz="1200" dirty="0">
                <a:latin typeface="Times New Roman"/>
                <a:cs typeface="Times New Roman"/>
              </a:rPr>
              <a:t>(thin solid; contour interval, 40 hPa; shaded as indicated for values greater than 480 hPa) and </a:t>
            </a:r>
            <a:r>
              <a:rPr lang="en-US" sz="1200" dirty="0" smtClean="0">
                <a:latin typeface="Times New Roman"/>
                <a:cs typeface="Times New Roman"/>
              </a:rPr>
              <a:t>DT wind speed [</a:t>
            </a:r>
            <a:r>
              <a:rPr lang="en-US" sz="1200" dirty="0">
                <a:latin typeface="Times New Roman"/>
                <a:cs typeface="Times New Roman"/>
              </a:rPr>
              <a:t>contoured as in (a)]; (c) 300-hPa geopotential height (thin solid; contour </a:t>
            </a:r>
            <a:r>
              <a:rPr lang="en-US" sz="1200" dirty="0" smtClean="0">
                <a:latin typeface="Times New Roman"/>
                <a:cs typeface="Times New Roman"/>
              </a:rPr>
              <a:t>at a 12-dam interval)</a:t>
            </a:r>
            <a:r>
              <a:rPr lang="en-US" sz="1200" dirty="0">
                <a:latin typeface="Times New Roman"/>
                <a:cs typeface="Times New Roman"/>
              </a:rPr>
              <a:t>, </a:t>
            </a:r>
            <a:r>
              <a:rPr lang="en-US" sz="1200" dirty="0" smtClean="0">
                <a:latin typeface="Times New Roman"/>
                <a:cs typeface="Times New Roman"/>
              </a:rPr>
              <a:t>300-hPa wind speed [</a:t>
            </a:r>
            <a:r>
              <a:rPr lang="en-US" sz="1200" dirty="0">
                <a:latin typeface="Times New Roman"/>
                <a:cs typeface="Times New Roman"/>
              </a:rPr>
              <a:t>contoured as in (a)], </a:t>
            </a:r>
            <a:r>
              <a:rPr lang="en-US" sz="1200" dirty="0" smtClean="0">
                <a:latin typeface="Times New Roman"/>
                <a:cs typeface="Times New Roman"/>
              </a:rPr>
              <a:t>and wind (</a:t>
            </a:r>
            <a:r>
              <a:rPr lang="en-US" sz="1200" dirty="0">
                <a:latin typeface="Times New Roman"/>
                <a:cs typeface="Times New Roman"/>
              </a:rPr>
              <a:t>plotted </a:t>
            </a:r>
            <a:r>
              <a:rPr lang="en-US" sz="1200" dirty="0" smtClean="0">
                <a:latin typeface="Times New Roman"/>
                <a:cs typeface="Times New Roman"/>
              </a:rPr>
              <a:t>using </a:t>
            </a:r>
            <a:r>
              <a:rPr lang="en-US" sz="1200" dirty="0">
                <a:latin typeface="Times New Roman"/>
                <a:cs typeface="Times New Roman"/>
              </a:rPr>
              <a:t>standard convention: pennant, full barb, and half barb denote 25, 5, and 2.5 m s</a:t>
            </a:r>
            <a:r>
              <a:rPr lang="en-US" sz="1200" baseline="30000" dirty="0">
                <a:latin typeface="Times New Roman"/>
                <a:cs typeface="Times New Roman"/>
              </a:rPr>
              <a:t>−1</a:t>
            </a:r>
            <a:r>
              <a:rPr lang="en-US" sz="1200" dirty="0" smtClean="0">
                <a:latin typeface="Times New Roman"/>
                <a:cs typeface="Times New Roman"/>
              </a:rPr>
              <a:t>, </a:t>
            </a:r>
            <a:r>
              <a:rPr lang="en-US" sz="1200" dirty="0">
                <a:latin typeface="Times New Roman"/>
                <a:cs typeface="Times New Roman"/>
              </a:rPr>
              <a:t>respectively</a:t>
            </a:r>
            <a:r>
              <a:rPr lang="en-US" sz="1200" dirty="0" smtClean="0">
                <a:latin typeface="Times New Roman"/>
                <a:cs typeface="Times New Roman"/>
              </a:rPr>
              <a:t>); </a:t>
            </a:r>
            <a:r>
              <a:rPr lang="en-US" sz="1200" dirty="0">
                <a:latin typeface="Times New Roman"/>
                <a:cs typeface="Times New Roman"/>
              </a:rPr>
              <a:t>and (d) PV calculated over the 316–324-K layer (thin solid; contour </a:t>
            </a:r>
            <a:r>
              <a:rPr lang="en-US" sz="1200" dirty="0" smtClean="0">
                <a:latin typeface="Times New Roman"/>
                <a:cs typeface="Times New Roman"/>
              </a:rPr>
              <a:t>at a 0.8-PVU interval </a:t>
            </a:r>
            <a:r>
              <a:rPr lang="en-US" sz="1200" dirty="0">
                <a:latin typeface="Times New Roman"/>
                <a:cs typeface="Times New Roman"/>
              </a:rPr>
              <a:t>for values greater than 1.6 PVU, shaded as indicated for values greater than 5.6 PVU) and </a:t>
            </a:r>
            <a:r>
              <a:rPr lang="en-US" sz="1200" dirty="0" smtClean="0">
                <a:latin typeface="Times New Roman"/>
                <a:cs typeface="Times New Roman"/>
              </a:rPr>
              <a:t>wind </a:t>
            </a:r>
            <a:r>
              <a:rPr lang="en-US" sz="1200" dirty="0">
                <a:latin typeface="Times New Roman"/>
                <a:cs typeface="Times New Roman"/>
              </a:rPr>
              <a:t>speed at 320 K [contoured as in (a)]. </a:t>
            </a:r>
            <a:r>
              <a:rPr lang="en-US" sz="1200" dirty="0" smtClean="0">
                <a:latin typeface="Times New Roman"/>
                <a:cs typeface="Times New Roman"/>
              </a:rPr>
              <a:t>The </a:t>
            </a:r>
            <a:r>
              <a:rPr lang="en-US" sz="1200" dirty="0">
                <a:latin typeface="Times New Roman"/>
                <a:cs typeface="Times New Roman"/>
              </a:rPr>
              <a:t>position of </a:t>
            </a:r>
            <a:r>
              <a:rPr lang="en-US" sz="1200" dirty="0" smtClean="0">
                <a:latin typeface="Times New Roman"/>
                <a:cs typeface="Times New Roman"/>
              </a:rPr>
              <a:t>the DT pressure maximum </a:t>
            </a:r>
            <a:r>
              <a:rPr lang="en-US" sz="1200" dirty="0">
                <a:latin typeface="Times New Roman"/>
                <a:cs typeface="Times New Roman"/>
              </a:rPr>
              <a:t>associated with the </a:t>
            </a:r>
            <a:r>
              <a:rPr lang="en-US" sz="1200" dirty="0" smtClean="0">
                <a:latin typeface="Times New Roman"/>
                <a:cs typeface="Times New Roman"/>
              </a:rPr>
              <a:t>TPV </a:t>
            </a:r>
            <a:r>
              <a:rPr lang="en-US" sz="1200" dirty="0">
                <a:latin typeface="Times New Roman"/>
                <a:cs typeface="Times New Roman"/>
              </a:rPr>
              <a:t>of interest is marked with an asterisk in each panel</a:t>
            </a:r>
            <a:r>
              <a:rPr lang="en-US" sz="1200" dirty="0" smtClean="0">
                <a:latin typeface="Times New Roman"/>
                <a:cs typeface="Times New Roman"/>
              </a:rPr>
              <a:t>.</a:t>
            </a:r>
            <a:r>
              <a:rPr lang="en-US" sz="1200" dirty="0">
                <a:solidFill>
                  <a:srgbClr val="000000"/>
                </a:solidFill>
                <a:latin typeface="Times New Roman"/>
                <a:cs typeface="Times New Roman"/>
              </a:rPr>
              <a:t> Label “TPV” and arrow point to position of TPV.</a:t>
            </a:r>
            <a:r>
              <a:rPr lang="en-US" sz="1200" dirty="0" smtClean="0">
                <a:latin typeface="Times New Roman"/>
                <a:cs typeface="Times New Roman"/>
              </a:rPr>
              <a:t> </a:t>
            </a:r>
            <a:r>
              <a:rPr lang="en-US" sz="1200" dirty="0" smtClean="0">
                <a:solidFill>
                  <a:srgbClr val="000000"/>
                </a:solidFill>
                <a:latin typeface="Times New Roman"/>
                <a:cs typeface="Times New Roman"/>
              </a:rPr>
              <a:t>[</a:t>
            </a:r>
            <a:r>
              <a:rPr lang="en-US" sz="1200" dirty="0">
                <a:solidFill>
                  <a:srgbClr val="000000"/>
                </a:solidFill>
                <a:latin typeface="Times New Roman"/>
                <a:cs typeface="Times New Roman"/>
              </a:rPr>
              <a:t>Fig. 11 and caption adapted from Pyle et al. (2004)].</a:t>
            </a:r>
          </a:p>
          <a:p>
            <a:pPr marL="0" indent="0">
              <a:buNone/>
            </a:pPr>
            <a:endParaRPr lang="en-US" sz="1200" dirty="0">
              <a:effectLst/>
              <a:latin typeface="Times New Roman"/>
              <a:cs typeface="Times New Roman"/>
            </a:endParaRPr>
          </a:p>
        </p:txBody>
      </p:sp>
      <p:sp>
        <p:nvSpPr>
          <p:cNvPr id="33" name="Title 1"/>
          <p:cNvSpPr>
            <a:spLocks noGrp="1"/>
          </p:cNvSpPr>
          <p:nvPr>
            <p:ph type="title"/>
          </p:nvPr>
        </p:nvSpPr>
        <p:spPr>
          <a:xfrm>
            <a:off x="334282" y="-33716"/>
            <a:ext cx="6682467" cy="722220"/>
          </a:xfrm>
        </p:spPr>
        <p:txBody>
          <a:bodyPr>
            <a:noAutofit/>
          </a:bodyPr>
          <a:lstStyle/>
          <a:p>
            <a:pPr algn="l"/>
            <a:r>
              <a:rPr lang="en-US" sz="2800" b="1" dirty="0" smtClean="0">
                <a:solidFill>
                  <a:srgbClr val="FF0000"/>
                </a:solidFill>
                <a:latin typeface="Arial" panose="020B0604020202020204" pitchFamily="34" charset="0"/>
                <a:cs typeface="Arial" panose="020B0604020202020204" pitchFamily="34" charset="0"/>
              </a:rPr>
              <a:t>Figure 2</a:t>
            </a:r>
            <a:endParaRPr lang="en-US" sz="2800" b="1" dirty="0">
              <a:solidFill>
                <a:srgbClr val="FF0000"/>
              </a:solidFill>
              <a:latin typeface="Arial" panose="020B0604020202020204" pitchFamily="34" charset="0"/>
              <a:cs typeface="Arial" panose="020B0604020202020204" pitchFamily="34" charset="0"/>
            </a:endParaRPr>
          </a:p>
        </p:txBody>
      </p:sp>
      <p:sp>
        <p:nvSpPr>
          <p:cNvPr id="23" name="Title 1"/>
          <p:cNvSpPr txBox="1">
            <a:spLocks/>
          </p:cNvSpPr>
          <p:nvPr/>
        </p:nvSpPr>
        <p:spPr>
          <a:xfrm>
            <a:off x="5239403" y="-13048"/>
            <a:ext cx="3578578" cy="722220"/>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r"/>
            <a:r>
              <a:rPr lang="en-US" sz="2400" dirty="0" smtClean="0">
                <a:latin typeface="Arial" panose="020B0604020202020204" pitchFamily="34" charset="0"/>
                <a:cs typeface="Arial" panose="020B0604020202020204" pitchFamily="34" charset="0"/>
              </a:rPr>
              <a:t>Pyle et al. (2004)</a:t>
            </a:r>
            <a:endParaRPr lang="en-US" sz="2400" dirty="0">
              <a:latin typeface="Arial" panose="020B0604020202020204" pitchFamily="34" charset="0"/>
              <a:cs typeface="Arial" panose="020B0604020202020204" pitchFamily="34" charset="0"/>
            </a:endParaRPr>
          </a:p>
        </p:txBody>
      </p:sp>
      <p:grpSp>
        <p:nvGrpSpPr>
          <p:cNvPr id="3" name="Group 2"/>
          <p:cNvGrpSpPr/>
          <p:nvPr/>
        </p:nvGrpSpPr>
        <p:grpSpPr>
          <a:xfrm>
            <a:off x="1629893" y="709172"/>
            <a:ext cx="5929147" cy="4534643"/>
            <a:chOff x="1629893" y="709172"/>
            <a:chExt cx="5929147" cy="4534643"/>
          </a:xfrm>
        </p:grpSpPr>
        <p:pic>
          <p:nvPicPr>
            <p:cNvPr id="2" name="Picture 1" descr="Screen Shot 2017-04-12 at 12.15.22 P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29893" y="709172"/>
              <a:ext cx="5929147" cy="4534643"/>
            </a:xfrm>
            <a:prstGeom prst="rect">
              <a:avLst/>
            </a:prstGeom>
          </p:spPr>
        </p:pic>
        <p:sp>
          <p:nvSpPr>
            <p:cNvPr id="7" name="Rectangle 6"/>
            <p:cNvSpPr/>
            <p:nvPr/>
          </p:nvSpPr>
          <p:spPr>
            <a:xfrm>
              <a:off x="3189168" y="1276861"/>
              <a:ext cx="800219" cy="461665"/>
            </a:xfrm>
            <a:prstGeom prst="rect">
              <a:avLst/>
            </a:prstGeom>
            <a:noFill/>
          </p:spPr>
          <p:txBody>
            <a:bodyPr wrap="none" lIns="91440" tIns="45720" rIns="91440" bIns="45720">
              <a:spAutoFit/>
            </a:bodyPr>
            <a:lstStyle/>
            <a:p>
              <a:pPr algn="ctr"/>
              <a:r>
                <a:rPr lang="en-US" sz="2400" b="1" cap="none" spc="0" dirty="0" smtClean="0">
                  <a:ln w="25400">
                    <a:solidFill>
                      <a:srgbClr val="FF0000"/>
                    </a:solidFill>
                    <a:prstDash val="solid"/>
                  </a:ln>
                  <a:solidFill>
                    <a:schemeClr val="bg1"/>
                  </a:solidFill>
                  <a:effectLst>
                    <a:outerShdw blurRad="41275" dist="20320" dir="1800000" algn="tl" rotWithShape="0">
                      <a:srgbClr val="000000">
                        <a:alpha val="40000"/>
                      </a:srgbClr>
                    </a:outerShdw>
                  </a:effectLst>
                  <a:latin typeface="Helvetica"/>
                  <a:cs typeface="Helvetica"/>
                </a:rPr>
                <a:t>TPV</a:t>
              </a:r>
              <a:endParaRPr lang="en-US" sz="2800" b="1" cap="none" spc="0" dirty="0">
                <a:ln w="25400">
                  <a:solidFill>
                    <a:srgbClr val="FF0000"/>
                  </a:solidFill>
                  <a:prstDash val="solid"/>
                </a:ln>
                <a:solidFill>
                  <a:schemeClr val="bg1"/>
                </a:solidFill>
                <a:effectLst>
                  <a:outerShdw blurRad="41275" dist="20320" dir="1800000" algn="tl" rotWithShape="0">
                    <a:srgbClr val="000000">
                      <a:alpha val="40000"/>
                    </a:srgbClr>
                  </a:outerShdw>
                </a:effectLst>
                <a:latin typeface="Helvetica"/>
                <a:cs typeface="Helvetica"/>
              </a:endParaRPr>
            </a:p>
          </p:txBody>
        </p:sp>
        <p:cxnSp>
          <p:nvCxnSpPr>
            <p:cNvPr id="8" name="Straight Arrow Connector 7"/>
            <p:cNvCxnSpPr/>
            <p:nvPr/>
          </p:nvCxnSpPr>
          <p:spPr>
            <a:xfrm flipH="1">
              <a:off x="2981782" y="1528860"/>
              <a:ext cx="270884" cy="0"/>
            </a:xfrm>
            <a:prstGeom prst="straightConnector1">
              <a:avLst/>
            </a:prstGeom>
            <a:ln w="31750">
              <a:solidFill>
                <a:srgbClr val="FF0000"/>
              </a:solidFill>
              <a:tailEnd type="arrow"/>
            </a:ln>
            <a:effectLst/>
          </p:spPr>
          <p:style>
            <a:lnRef idx="2">
              <a:schemeClr val="accent1"/>
            </a:lnRef>
            <a:fillRef idx="0">
              <a:schemeClr val="accent1"/>
            </a:fillRef>
            <a:effectRef idx="1">
              <a:schemeClr val="accent1"/>
            </a:effectRef>
            <a:fontRef idx="minor">
              <a:schemeClr val="tx1"/>
            </a:fontRef>
          </p:style>
        </p:cxnSp>
        <p:sp>
          <p:nvSpPr>
            <p:cNvPr id="11" name="Rectangle 10"/>
            <p:cNvSpPr/>
            <p:nvPr/>
          </p:nvSpPr>
          <p:spPr>
            <a:xfrm>
              <a:off x="6184781" y="1273370"/>
              <a:ext cx="800219" cy="461665"/>
            </a:xfrm>
            <a:prstGeom prst="rect">
              <a:avLst/>
            </a:prstGeom>
            <a:noFill/>
          </p:spPr>
          <p:txBody>
            <a:bodyPr wrap="none" lIns="91440" tIns="45720" rIns="91440" bIns="45720">
              <a:spAutoFit/>
            </a:bodyPr>
            <a:lstStyle/>
            <a:p>
              <a:pPr algn="ctr"/>
              <a:r>
                <a:rPr lang="en-US" sz="2400" b="1" cap="none" spc="0" dirty="0" smtClean="0">
                  <a:ln w="25400">
                    <a:solidFill>
                      <a:srgbClr val="FF0000"/>
                    </a:solidFill>
                    <a:prstDash val="solid"/>
                  </a:ln>
                  <a:solidFill>
                    <a:schemeClr val="bg1"/>
                  </a:solidFill>
                  <a:effectLst>
                    <a:outerShdw blurRad="41275" dist="20320" dir="1800000" algn="tl" rotWithShape="0">
                      <a:srgbClr val="000000">
                        <a:alpha val="40000"/>
                      </a:srgbClr>
                    </a:outerShdw>
                  </a:effectLst>
                  <a:latin typeface="Helvetica"/>
                  <a:cs typeface="Helvetica"/>
                </a:rPr>
                <a:t>TPV</a:t>
              </a:r>
              <a:endParaRPr lang="en-US" sz="2800" b="1" cap="none" spc="0" dirty="0">
                <a:ln w="25400">
                  <a:solidFill>
                    <a:srgbClr val="FF0000"/>
                  </a:solidFill>
                  <a:prstDash val="solid"/>
                </a:ln>
                <a:solidFill>
                  <a:schemeClr val="bg1"/>
                </a:solidFill>
                <a:effectLst>
                  <a:outerShdw blurRad="41275" dist="20320" dir="1800000" algn="tl" rotWithShape="0">
                    <a:srgbClr val="000000">
                      <a:alpha val="40000"/>
                    </a:srgbClr>
                  </a:outerShdw>
                </a:effectLst>
                <a:latin typeface="Helvetica"/>
                <a:cs typeface="Helvetica"/>
              </a:endParaRPr>
            </a:p>
          </p:txBody>
        </p:sp>
        <p:cxnSp>
          <p:nvCxnSpPr>
            <p:cNvPr id="12" name="Straight Arrow Connector 11"/>
            <p:cNvCxnSpPr/>
            <p:nvPr/>
          </p:nvCxnSpPr>
          <p:spPr>
            <a:xfrm flipH="1">
              <a:off x="5977395" y="1525369"/>
              <a:ext cx="270884" cy="0"/>
            </a:xfrm>
            <a:prstGeom prst="straightConnector1">
              <a:avLst/>
            </a:prstGeom>
            <a:ln w="31750">
              <a:solidFill>
                <a:srgbClr val="FF0000"/>
              </a:solidFill>
              <a:tailEnd type="arrow"/>
            </a:ln>
            <a:effectLst/>
          </p:spPr>
          <p:style>
            <a:lnRef idx="2">
              <a:schemeClr val="accent1"/>
            </a:lnRef>
            <a:fillRef idx="0">
              <a:schemeClr val="accent1"/>
            </a:fillRef>
            <a:effectRef idx="1">
              <a:schemeClr val="accent1"/>
            </a:effectRef>
            <a:fontRef idx="minor">
              <a:schemeClr val="tx1"/>
            </a:fontRef>
          </p:style>
        </p:cxnSp>
        <p:sp>
          <p:nvSpPr>
            <p:cNvPr id="13" name="Rectangle 12"/>
            <p:cNvSpPr/>
            <p:nvPr/>
          </p:nvSpPr>
          <p:spPr>
            <a:xfrm>
              <a:off x="3124103" y="3566166"/>
              <a:ext cx="800219" cy="461665"/>
            </a:xfrm>
            <a:prstGeom prst="rect">
              <a:avLst/>
            </a:prstGeom>
            <a:noFill/>
          </p:spPr>
          <p:txBody>
            <a:bodyPr wrap="none" lIns="91440" tIns="45720" rIns="91440" bIns="45720">
              <a:spAutoFit/>
            </a:bodyPr>
            <a:lstStyle/>
            <a:p>
              <a:pPr algn="ctr"/>
              <a:r>
                <a:rPr lang="en-US" sz="2400" b="1" cap="none" spc="0" dirty="0" smtClean="0">
                  <a:ln w="25400">
                    <a:solidFill>
                      <a:srgbClr val="FF0000"/>
                    </a:solidFill>
                    <a:prstDash val="solid"/>
                  </a:ln>
                  <a:solidFill>
                    <a:schemeClr val="bg1"/>
                  </a:solidFill>
                  <a:effectLst>
                    <a:outerShdw blurRad="41275" dist="20320" dir="1800000" algn="tl" rotWithShape="0">
                      <a:srgbClr val="000000">
                        <a:alpha val="40000"/>
                      </a:srgbClr>
                    </a:outerShdw>
                  </a:effectLst>
                  <a:latin typeface="Helvetica"/>
                  <a:cs typeface="Helvetica"/>
                </a:rPr>
                <a:t>TPV</a:t>
              </a:r>
              <a:endParaRPr lang="en-US" sz="2800" b="1" cap="none" spc="0" dirty="0">
                <a:ln w="25400">
                  <a:solidFill>
                    <a:srgbClr val="FF0000"/>
                  </a:solidFill>
                  <a:prstDash val="solid"/>
                </a:ln>
                <a:solidFill>
                  <a:schemeClr val="bg1"/>
                </a:solidFill>
                <a:effectLst>
                  <a:outerShdw blurRad="41275" dist="20320" dir="1800000" algn="tl" rotWithShape="0">
                    <a:srgbClr val="000000">
                      <a:alpha val="40000"/>
                    </a:srgbClr>
                  </a:outerShdw>
                </a:effectLst>
                <a:latin typeface="Helvetica"/>
                <a:cs typeface="Helvetica"/>
              </a:endParaRPr>
            </a:p>
          </p:txBody>
        </p:sp>
        <p:cxnSp>
          <p:nvCxnSpPr>
            <p:cNvPr id="15" name="Straight Arrow Connector 14"/>
            <p:cNvCxnSpPr/>
            <p:nvPr/>
          </p:nvCxnSpPr>
          <p:spPr>
            <a:xfrm flipH="1">
              <a:off x="2916717" y="3818165"/>
              <a:ext cx="270884" cy="0"/>
            </a:xfrm>
            <a:prstGeom prst="straightConnector1">
              <a:avLst/>
            </a:prstGeom>
            <a:ln w="31750">
              <a:solidFill>
                <a:srgbClr val="FF0000"/>
              </a:solidFill>
              <a:tailEnd type="arrow"/>
            </a:ln>
            <a:effectLst/>
          </p:spPr>
          <p:style>
            <a:lnRef idx="2">
              <a:schemeClr val="accent1"/>
            </a:lnRef>
            <a:fillRef idx="0">
              <a:schemeClr val="accent1"/>
            </a:fillRef>
            <a:effectRef idx="1">
              <a:schemeClr val="accent1"/>
            </a:effectRef>
            <a:fontRef idx="minor">
              <a:schemeClr val="tx1"/>
            </a:fontRef>
          </p:style>
        </p:cxnSp>
        <p:sp>
          <p:nvSpPr>
            <p:cNvPr id="16" name="Rectangle 15"/>
            <p:cNvSpPr/>
            <p:nvPr/>
          </p:nvSpPr>
          <p:spPr>
            <a:xfrm>
              <a:off x="6144465" y="3566166"/>
              <a:ext cx="800219" cy="461665"/>
            </a:xfrm>
            <a:prstGeom prst="rect">
              <a:avLst/>
            </a:prstGeom>
            <a:noFill/>
          </p:spPr>
          <p:txBody>
            <a:bodyPr wrap="none" lIns="91440" tIns="45720" rIns="91440" bIns="45720">
              <a:spAutoFit/>
            </a:bodyPr>
            <a:lstStyle/>
            <a:p>
              <a:pPr algn="ctr"/>
              <a:r>
                <a:rPr lang="en-US" sz="2400" b="1" cap="none" spc="0" dirty="0" smtClean="0">
                  <a:ln w="25400">
                    <a:solidFill>
                      <a:srgbClr val="FF0000"/>
                    </a:solidFill>
                    <a:prstDash val="solid"/>
                  </a:ln>
                  <a:solidFill>
                    <a:schemeClr val="bg1"/>
                  </a:solidFill>
                  <a:effectLst>
                    <a:outerShdw blurRad="41275" dist="20320" dir="1800000" algn="tl" rotWithShape="0">
                      <a:srgbClr val="000000">
                        <a:alpha val="40000"/>
                      </a:srgbClr>
                    </a:outerShdw>
                  </a:effectLst>
                  <a:latin typeface="Helvetica"/>
                  <a:cs typeface="Helvetica"/>
                </a:rPr>
                <a:t>TPV</a:t>
              </a:r>
              <a:endParaRPr lang="en-US" sz="2800" b="1" cap="none" spc="0" dirty="0">
                <a:ln w="25400">
                  <a:solidFill>
                    <a:srgbClr val="FF0000"/>
                  </a:solidFill>
                  <a:prstDash val="solid"/>
                </a:ln>
                <a:solidFill>
                  <a:schemeClr val="bg1"/>
                </a:solidFill>
                <a:effectLst>
                  <a:outerShdw blurRad="41275" dist="20320" dir="1800000" algn="tl" rotWithShape="0">
                    <a:srgbClr val="000000">
                      <a:alpha val="40000"/>
                    </a:srgbClr>
                  </a:outerShdw>
                </a:effectLst>
                <a:latin typeface="Helvetica"/>
                <a:cs typeface="Helvetica"/>
              </a:endParaRPr>
            </a:p>
          </p:txBody>
        </p:sp>
        <p:cxnSp>
          <p:nvCxnSpPr>
            <p:cNvPr id="17" name="Straight Arrow Connector 16"/>
            <p:cNvCxnSpPr/>
            <p:nvPr/>
          </p:nvCxnSpPr>
          <p:spPr>
            <a:xfrm flipH="1">
              <a:off x="5937079" y="3818165"/>
              <a:ext cx="270884" cy="0"/>
            </a:xfrm>
            <a:prstGeom prst="straightConnector1">
              <a:avLst/>
            </a:prstGeom>
            <a:ln w="31750">
              <a:solidFill>
                <a:srgbClr val="FF0000"/>
              </a:solidFill>
              <a:tailEnd type="arrow"/>
            </a:ln>
            <a:effectLst/>
          </p:spPr>
          <p:style>
            <a:lnRef idx="2">
              <a:schemeClr val="accent1"/>
            </a:lnRef>
            <a:fillRef idx="0">
              <a:schemeClr val="accent1"/>
            </a:fillRef>
            <a:effectRef idx="1">
              <a:schemeClr val="accent1"/>
            </a:effectRef>
            <a:fontRef idx="minor">
              <a:schemeClr val="tx1"/>
            </a:fontRef>
          </p:style>
        </p:cxnSp>
      </p:grpSp>
    </p:spTree>
    <p:extLst>
      <p:ext uri="{BB962C8B-B14F-4D97-AF65-F5344CB8AC3E}">
        <p14:creationId xmlns:p14="http://schemas.microsoft.com/office/powerpoint/2010/main" val="888697402"/>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Straight Connector 4"/>
          <p:cNvCxnSpPr/>
          <p:nvPr/>
        </p:nvCxnSpPr>
        <p:spPr>
          <a:xfrm>
            <a:off x="-9107" y="657205"/>
            <a:ext cx="9162288" cy="0"/>
          </a:xfrm>
          <a:prstGeom prst="line">
            <a:avLst/>
          </a:prstGeom>
          <a:ln w="50800">
            <a:solidFill>
              <a:schemeClr val="tx1"/>
            </a:solidFill>
          </a:ln>
        </p:spPr>
        <p:style>
          <a:lnRef idx="2">
            <a:schemeClr val="accent1"/>
          </a:lnRef>
          <a:fillRef idx="0">
            <a:schemeClr val="accent1"/>
          </a:fillRef>
          <a:effectRef idx="1">
            <a:schemeClr val="accent1"/>
          </a:effectRef>
          <a:fontRef idx="minor">
            <a:schemeClr val="tx1"/>
          </a:fontRef>
        </p:style>
      </p:cxnSp>
      <p:sp>
        <p:nvSpPr>
          <p:cNvPr id="14" name="Content Placeholder 2"/>
          <p:cNvSpPr txBox="1">
            <a:spLocks/>
          </p:cNvSpPr>
          <p:nvPr/>
        </p:nvSpPr>
        <p:spPr>
          <a:xfrm>
            <a:off x="213360" y="5321300"/>
            <a:ext cx="8707120" cy="1627324"/>
          </a:xfrm>
          <a:prstGeom prst="rect">
            <a:avLst/>
          </a:prstGeom>
        </p:spPr>
        <p:txBody>
          <a:bodyPr vert="horz" lIns="91440" tIns="45720" rIns="91440" bIns="45720" rtlCol="0" anchor="ctr">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US" sz="1200" dirty="0" smtClean="0">
                <a:solidFill>
                  <a:srgbClr val="000000"/>
                </a:solidFill>
                <a:latin typeface="Times New Roman"/>
                <a:cs typeface="Times New Roman"/>
              </a:rPr>
              <a:t>Fig. 1.3.  </a:t>
            </a:r>
            <a:r>
              <a:rPr lang="en-US" sz="1200" dirty="0">
                <a:solidFill>
                  <a:srgbClr val="000000"/>
                </a:solidFill>
                <a:latin typeface="Times New Roman"/>
                <a:cs typeface="Times New Roman"/>
              </a:rPr>
              <a:t>C</a:t>
            </a:r>
            <a:r>
              <a:rPr lang="en-US" sz="1200" dirty="0" smtClean="0">
                <a:solidFill>
                  <a:srgbClr val="000000"/>
                </a:solidFill>
                <a:latin typeface="Times New Roman"/>
                <a:cs typeface="Times New Roman"/>
              </a:rPr>
              <a:t>omposite west–east cross-TPV section of anomalous (a) temperature (K), (b) v-wind component (m s</a:t>
            </a:r>
            <a:r>
              <a:rPr lang="en-US" sz="1200" baseline="30000" dirty="0" smtClean="0">
                <a:solidFill>
                  <a:srgbClr val="000000"/>
                </a:solidFill>
                <a:latin typeface="Times New Roman"/>
                <a:cs typeface="Times New Roman"/>
              </a:rPr>
              <a:t>−1</a:t>
            </a:r>
            <a:r>
              <a:rPr lang="en-US" sz="1200" dirty="0" smtClean="0">
                <a:solidFill>
                  <a:srgbClr val="000000"/>
                </a:solidFill>
                <a:latin typeface="Times New Roman"/>
                <a:cs typeface="Times New Roman"/>
              </a:rPr>
              <a:t>), (c) </a:t>
            </a:r>
            <a:r>
              <a:rPr lang="en-US" sz="1200" dirty="0" err="1" smtClean="0">
                <a:solidFill>
                  <a:srgbClr val="000000"/>
                </a:solidFill>
                <a:latin typeface="Times New Roman"/>
                <a:cs typeface="Times New Roman"/>
              </a:rPr>
              <a:t>Ertel</a:t>
            </a:r>
            <a:r>
              <a:rPr lang="en-US" sz="1200" dirty="0" smtClean="0">
                <a:solidFill>
                  <a:srgbClr val="000000"/>
                </a:solidFill>
                <a:latin typeface="Times New Roman"/>
                <a:cs typeface="Times New Roman"/>
              </a:rPr>
              <a:t> PV (PVU), and (d) relative humidity (%). Thick solid black contour is the composite tropopause and thick dashed black contour is the background tropopause. The 0 contour is denoted by the thin, solid contour. [Fig. </a:t>
            </a:r>
            <a:r>
              <a:rPr lang="en-US" sz="1200" dirty="0">
                <a:solidFill>
                  <a:srgbClr val="000000"/>
                </a:solidFill>
                <a:latin typeface="Times New Roman"/>
                <a:cs typeface="Times New Roman"/>
              </a:rPr>
              <a:t>9</a:t>
            </a:r>
            <a:r>
              <a:rPr lang="en-US" sz="1200" dirty="0" smtClean="0">
                <a:solidFill>
                  <a:srgbClr val="000000"/>
                </a:solidFill>
                <a:latin typeface="Times New Roman"/>
                <a:cs typeface="Times New Roman"/>
              </a:rPr>
              <a:t> and adapted caption from </a:t>
            </a:r>
            <a:r>
              <a:rPr lang="en-US" sz="1200" dirty="0" err="1" smtClean="0">
                <a:solidFill>
                  <a:srgbClr val="000000"/>
                </a:solidFill>
                <a:latin typeface="Times New Roman"/>
                <a:cs typeface="Times New Roman"/>
              </a:rPr>
              <a:t>Cavallo</a:t>
            </a:r>
            <a:r>
              <a:rPr lang="en-US" sz="1200" dirty="0" smtClean="0">
                <a:solidFill>
                  <a:srgbClr val="000000"/>
                </a:solidFill>
                <a:latin typeface="Times New Roman"/>
                <a:cs typeface="Times New Roman"/>
              </a:rPr>
              <a:t> and Hakim </a:t>
            </a:r>
            <a:r>
              <a:rPr lang="en-US" sz="1200" dirty="0">
                <a:solidFill>
                  <a:srgbClr val="000000"/>
                </a:solidFill>
                <a:latin typeface="Times New Roman"/>
                <a:cs typeface="Times New Roman"/>
              </a:rPr>
              <a:t>(</a:t>
            </a:r>
            <a:r>
              <a:rPr lang="en-US" sz="1200" dirty="0" smtClean="0">
                <a:solidFill>
                  <a:srgbClr val="000000"/>
                </a:solidFill>
                <a:latin typeface="Times New Roman"/>
                <a:cs typeface="Times New Roman"/>
              </a:rPr>
              <a:t>2010)].</a:t>
            </a:r>
            <a:endParaRPr lang="en-US" sz="1200" dirty="0">
              <a:solidFill>
                <a:srgbClr val="000000"/>
              </a:solidFill>
              <a:latin typeface="Times New Roman"/>
              <a:cs typeface="Times New Roman"/>
            </a:endParaRPr>
          </a:p>
        </p:txBody>
      </p:sp>
      <p:sp>
        <p:nvSpPr>
          <p:cNvPr id="33" name="Title 1"/>
          <p:cNvSpPr>
            <a:spLocks noGrp="1"/>
          </p:cNvSpPr>
          <p:nvPr>
            <p:ph type="title"/>
          </p:nvPr>
        </p:nvSpPr>
        <p:spPr>
          <a:xfrm>
            <a:off x="334282" y="-33716"/>
            <a:ext cx="6682467" cy="722220"/>
          </a:xfrm>
        </p:spPr>
        <p:txBody>
          <a:bodyPr>
            <a:noAutofit/>
          </a:bodyPr>
          <a:lstStyle/>
          <a:p>
            <a:pPr algn="l"/>
            <a:r>
              <a:rPr lang="en-US" sz="2800" b="1" dirty="0" smtClean="0">
                <a:solidFill>
                  <a:srgbClr val="FF0000"/>
                </a:solidFill>
                <a:latin typeface="Arial" panose="020B0604020202020204" pitchFamily="34" charset="0"/>
                <a:cs typeface="Arial" panose="020B0604020202020204" pitchFamily="34" charset="0"/>
              </a:rPr>
              <a:t>Figure 3</a:t>
            </a:r>
            <a:endParaRPr lang="en-US" sz="2800" b="1" dirty="0">
              <a:solidFill>
                <a:srgbClr val="FF0000"/>
              </a:solidFill>
              <a:latin typeface="Arial" panose="020B0604020202020204" pitchFamily="34" charset="0"/>
              <a:cs typeface="Arial" panose="020B0604020202020204" pitchFamily="34" charset="0"/>
            </a:endParaRPr>
          </a:p>
        </p:txBody>
      </p:sp>
      <p:sp>
        <p:nvSpPr>
          <p:cNvPr id="23" name="Title 1"/>
          <p:cNvSpPr txBox="1">
            <a:spLocks/>
          </p:cNvSpPr>
          <p:nvPr/>
        </p:nvSpPr>
        <p:spPr>
          <a:xfrm>
            <a:off x="4731153" y="-13048"/>
            <a:ext cx="4086828" cy="722220"/>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r"/>
            <a:r>
              <a:rPr lang="en-US" sz="2400" dirty="0" err="1" smtClean="0">
                <a:latin typeface="Arial" panose="020B0604020202020204" pitchFamily="34" charset="0"/>
                <a:cs typeface="Arial" panose="020B0604020202020204" pitchFamily="34" charset="0"/>
              </a:rPr>
              <a:t>Cavallo</a:t>
            </a:r>
            <a:r>
              <a:rPr lang="en-US" sz="2400" dirty="0" smtClean="0">
                <a:latin typeface="Arial" panose="020B0604020202020204" pitchFamily="34" charset="0"/>
                <a:cs typeface="Arial" panose="020B0604020202020204" pitchFamily="34" charset="0"/>
              </a:rPr>
              <a:t> and Hakim (2010)</a:t>
            </a:r>
            <a:endParaRPr lang="en-US" sz="2400" dirty="0">
              <a:latin typeface="Arial" panose="020B0604020202020204" pitchFamily="34" charset="0"/>
              <a:cs typeface="Arial" panose="020B0604020202020204" pitchFamily="34" charset="0"/>
            </a:endParaRPr>
          </a:p>
        </p:txBody>
      </p:sp>
      <p:pic>
        <p:nvPicPr>
          <p:cNvPr id="21" name="Picture 20" descr="Screen Shot 2016-03-20 at 2.55.56 P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26230" y="989546"/>
            <a:ext cx="5459142" cy="4718417"/>
          </a:xfrm>
          <a:prstGeom prst="rect">
            <a:avLst/>
          </a:prstGeom>
        </p:spPr>
      </p:pic>
    </p:spTree>
    <p:extLst>
      <p:ext uri="{BB962C8B-B14F-4D97-AF65-F5344CB8AC3E}">
        <p14:creationId xmlns:p14="http://schemas.microsoft.com/office/powerpoint/2010/main" val="694737247"/>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cxnSp>
        <p:nvCxnSpPr>
          <p:cNvPr id="5" name="Straight Connector 4"/>
          <p:cNvCxnSpPr/>
          <p:nvPr/>
        </p:nvCxnSpPr>
        <p:spPr>
          <a:xfrm>
            <a:off x="-9107" y="657205"/>
            <a:ext cx="9162288" cy="0"/>
          </a:xfrm>
          <a:prstGeom prst="line">
            <a:avLst/>
          </a:prstGeom>
          <a:ln w="50800">
            <a:solidFill>
              <a:schemeClr val="tx1"/>
            </a:solidFill>
          </a:ln>
        </p:spPr>
        <p:style>
          <a:lnRef idx="2">
            <a:schemeClr val="accent1"/>
          </a:lnRef>
          <a:fillRef idx="0">
            <a:schemeClr val="accent1"/>
          </a:fillRef>
          <a:effectRef idx="1">
            <a:schemeClr val="accent1"/>
          </a:effectRef>
          <a:fontRef idx="minor">
            <a:schemeClr val="tx1"/>
          </a:fontRef>
        </p:style>
      </p:cxnSp>
      <p:sp>
        <p:nvSpPr>
          <p:cNvPr id="14" name="Content Placeholder 2"/>
          <p:cNvSpPr txBox="1">
            <a:spLocks/>
          </p:cNvSpPr>
          <p:nvPr/>
        </p:nvSpPr>
        <p:spPr>
          <a:xfrm>
            <a:off x="4825999" y="2127250"/>
            <a:ext cx="3293481" cy="3214824"/>
          </a:xfrm>
          <a:prstGeom prst="rect">
            <a:avLst/>
          </a:prstGeom>
        </p:spPr>
        <p:txBody>
          <a:bodyPr vert="horz" lIns="91440" tIns="45720" rIns="91440" bIns="45720" rtlCol="0" anchor="ctr">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US" sz="1200" dirty="0" smtClean="0">
                <a:solidFill>
                  <a:srgbClr val="000000"/>
                </a:solidFill>
                <a:latin typeface="Times New Roman"/>
                <a:cs typeface="Times New Roman"/>
              </a:rPr>
              <a:t>Fig. 1.4.  (a) Skew </a:t>
            </a:r>
            <a:r>
              <a:rPr lang="en-US" sz="1200" i="1" dirty="0" smtClean="0">
                <a:solidFill>
                  <a:srgbClr val="000000"/>
                </a:solidFill>
                <a:latin typeface="Times New Roman"/>
                <a:cs typeface="Times New Roman"/>
              </a:rPr>
              <a:t>T</a:t>
            </a:r>
            <a:r>
              <a:rPr lang="en-US" sz="1200" dirty="0">
                <a:solidFill>
                  <a:srgbClr val="000000"/>
                </a:solidFill>
                <a:latin typeface="Times New Roman"/>
                <a:cs typeface="Times New Roman"/>
              </a:rPr>
              <a:t>–</a:t>
            </a:r>
            <a:r>
              <a:rPr lang="en-US" sz="1200" dirty="0" err="1" smtClean="0">
                <a:solidFill>
                  <a:srgbClr val="000000"/>
                </a:solidFill>
                <a:latin typeface="Times New Roman"/>
                <a:cs typeface="Times New Roman"/>
              </a:rPr>
              <a:t>log</a:t>
            </a:r>
            <a:r>
              <a:rPr lang="en-US" sz="1200" i="1" dirty="0" err="1" smtClean="0">
                <a:solidFill>
                  <a:srgbClr val="000000"/>
                </a:solidFill>
                <a:latin typeface="Times New Roman"/>
                <a:cs typeface="Times New Roman"/>
              </a:rPr>
              <a:t>p</a:t>
            </a:r>
            <a:r>
              <a:rPr lang="en-US" sz="1200" dirty="0" smtClean="0">
                <a:solidFill>
                  <a:srgbClr val="000000"/>
                </a:solidFill>
                <a:latin typeface="Times New Roman"/>
                <a:cs typeface="Times New Roman"/>
              </a:rPr>
              <a:t> diagram of composite temperature and </a:t>
            </a:r>
            <a:r>
              <a:rPr lang="en-US" sz="1200" dirty="0" err="1" smtClean="0">
                <a:solidFill>
                  <a:srgbClr val="000000"/>
                </a:solidFill>
                <a:latin typeface="Times New Roman"/>
                <a:cs typeface="Times New Roman"/>
              </a:rPr>
              <a:t>dewpoint</a:t>
            </a:r>
            <a:r>
              <a:rPr lang="en-US" sz="1200" dirty="0" smtClean="0">
                <a:solidFill>
                  <a:srgbClr val="000000"/>
                </a:solidFill>
                <a:latin typeface="Times New Roman"/>
                <a:cs typeface="Times New Roman"/>
              </a:rPr>
              <a:t> temperature at the TPV core (solid) and at the background grid point (dashed). (b) Vortex–background difference plots of temperature (solid) and relative humidity (dashed). The plots to the right show the corresponding PV in (a) and PV anomaly from the background in (b) in PVUs at the TPV core (solid) and background grid point (dashed). [Fig. 6 and adapted caption from </a:t>
            </a:r>
            <a:r>
              <a:rPr lang="en-US" sz="1200" dirty="0" err="1" smtClean="0">
                <a:solidFill>
                  <a:srgbClr val="000000"/>
                </a:solidFill>
                <a:latin typeface="Times New Roman"/>
                <a:cs typeface="Times New Roman"/>
              </a:rPr>
              <a:t>Cavallo</a:t>
            </a:r>
            <a:r>
              <a:rPr lang="en-US" sz="1200" dirty="0" smtClean="0">
                <a:solidFill>
                  <a:srgbClr val="000000"/>
                </a:solidFill>
                <a:latin typeface="Times New Roman"/>
                <a:cs typeface="Times New Roman"/>
              </a:rPr>
              <a:t> and Hakim (2010)].</a:t>
            </a:r>
            <a:endParaRPr lang="en-US" sz="1200" i="1" dirty="0">
              <a:solidFill>
                <a:srgbClr val="000000"/>
              </a:solidFill>
              <a:latin typeface="Times New Roman"/>
              <a:cs typeface="Times New Roman"/>
            </a:endParaRPr>
          </a:p>
        </p:txBody>
      </p:sp>
      <p:sp>
        <p:nvSpPr>
          <p:cNvPr id="33" name="Title 1"/>
          <p:cNvSpPr>
            <a:spLocks noGrp="1"/>
          </p:cNvSpPr>
          <p:nvPr>
            <p:ph type="title"/>
          </p:nvPr>
        </p:nvSpPr>
        <p:spPr>
          <a:xfrm>
            <a:off x="334282" y="-33716"/>
            <a:ext cx="6682467" cy="722220"/>
          </a:xfrm>
        </p:spPr>
        <p:txBody>
          <a:bodyPr>
            <a:noAutofit/>
          </a:bodyPr>
          <a:lstStyle/>
          <a:p>
            <a:pPr algn="l"/>
            <a:r>
              <a:rPr lang="en-US" sz="2800" b="1" dirty="0" smtClean="0">
                <a:solidFill>
                  <a:srgbClr val="FF0000"/>
                </a:solidFill>
                <a:latin typeface="Arial" panose="020B0604020202020204" pitchFamily="34" charset="0"/>
                <a:cs typeface="Arial" panose="020B0604020202020204" pitchFamily="34" charset="0"/>
              </a:rPr>
              <a:t>Figure 4</a:t>
            </a:r>
            <a:endParaRPr lang="en-US" sz="2800" b="1" dirty="0">
              <a:solidFill>
                <a:srgbClr val="FF0000"/>
              </a:solidFill>
              <a:latin typeface="Arial" panose="020B0604020202020204" pitchFamily="34" charset="0"/>
              <a:cs typeface="Arial" panose="020B0604020202020204" pitchFamily="34" charset="0"/>
            </a:endParaRPr>
          </a:p>
        </p:txBody>
      </p:sp>
      <p:sp>
        <p:nvSpPr>
          <p:cNvPr id="23" name="Title 1"/>
          <p:cNvSpPr txBox="1">
            <a:spLocks/>
          </p:cNvSpPr>
          <p:nvPr/>
        </p:nvSpPr>
        <p:spPr>
          <a:xfrm>
            <a:off x="4731153" y="-13048"/>
            <a:ext cx="4086828" cy="722220"/>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r"/>
            <a:r>
              <a:rPr lang="en-US" sz="2400" dirty="0" err="1" smtClean="0">
                <a:latin typeface="Arial" panose="020B0604020202020204" pitchFamily="34" charset="0"/>
                <a:cs typeface="Arial" panose="020B0604020202020204" pitchFamily="34" charset="0"/>
              </a:rPr>
              <a:t>Cavallo</a:t>
            </a:r>
            <a:r>
              <a:rPr lang="en-US" sz="2400" dirty="0" smtClean="0">
                <a:latin typeface="Arial" panose="020B0604020202020204" pitchFamily="34" charset="0"/>
                <a:cs typeface="Arial" panose="020B0604020202020204" pitchFamily="34" charset="0"/>
              </a:rPr>
              <a:t> and Hakim (2010)</a:t>
            </a:r>
            <a:endParaRPr lang="en-US" sz="2400" dirty="0">
              <a:latin typeface="Arial" panose="020B0604020202020204" pitchFamily="34" charset="0"/>
              <a:cs typeface="Arial" panose="020B0604020202020204" pitchFamily="34" charset="0"/>
            </a:endParaRPr>
          </a:p>
        </p:txBody>
      </p:sp>
      <p:pic>
        <p:nvPicPr>
          <p:cNvPr id="2" name="Picture 1" descr="Screen Shot 2017-04-10 at 12.39.12 P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16907" y="754062"/>
            <a:ext cx="3434504" cy="6103938"/>
          </a:xfrm>
          <a:prstGeom prst="rect">
            <a:avLst/>
          </a:prstGeom>
        </p:spPr>
      </p:pic>
    </p:spTree>
    <p:extLst>
      <p:ext uri="{BB962C8B-B14F-4D97-AF65-F5344CB8AC3E}">
        <p14:creationId xmlns:p14="http://schemas.microsoft.com/office/powerpoint/2010/main" val="4043770248"/>
      </p:ext>
    </p:extLst>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Straight Connector 4"/>
          <p:cNvCxnSpPr/>
          <p:nvPr/>
        </p:nvCxnSpPr>
        <p:spPr>
          <a:xfrm>
            <a:off x="-9107" y="657205"/>
            <a:ext cx="9162288" cy="0"/>
          </a:xfrm>
          <a:prstGeom prst="line">
            <a:avLst/>
          </a:prstGeom>
          <a:ln w="50800">
            <a:solidFill>
              <a:schemeClr val="tx1"/>
            </a:solidFill>
          </a:ln>
        </p:spPr>
        <p:style>
          <a:lnRef idx="2">
            <a:schemeClr val="accent1"/>
          </a:lnRef>
          <a:fillRef idx="0">
            <a:schemeClr val="accent1"/>
          </a:fillRef>
          <a:effectRef idx="1">
            <a:schemeClr val="accent1"/>
          </a:effectRef>
          <a:fontRef idx="minor">
            <a:schemeClr val="tx1"/>
          </a:fontRef>
        </p:style>
      </p:cxnSp>
      <p:sp>
        <p:nvSpPr>
          <p:cNvPr id="14" name="Content Placeholder 2"/>
          <p:cNvSpPr txBox="1">
            <a:spLocks/>
          </p:cNvSpPr>
          <p:nvPr/>
        </p:nvSpPr>
        <p:spPr>
          <a:xfrm>
            <a:off x="1047751" y="5483225"/>
            <a:ext cx="7071730" cy="1374775"/>
          </a:xfrm>
          <a:prstGeom prst="rect">
            <a:avLst/>
          </a:prstGeom>
        </p:spPr>
        <p:txBody>
          <a:bodyPr vert="horz" lIns="91440" tIns="45720" rIns="91440" bIns="45720" rtlCol="0" anchor="ctr">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US" sz="1200" dirty="0" smtClean="0">
                <a:solidFill>
                  <a:srgbClr val="000000"/>
                </a:solidFill>
                <a:latin typeface="Times New Roman"/>
                <a:cs typeface="Times New Roman"/>
              </a:rPr>
              <a:t>Fig. 1.5.  Total number of tropopause cyclonic vortex events occurring in a 2.5°–10° </a:t>
            </a:r>
            <a:r>
              <a:rPr lang="en-US" sz="1200" dirty="0" err="1" smtClean="0">
                <a:solidFill>
                  <a:srgbClr val="000000"/>
                </a:solidFill>
                <a:latin typeface="Times New Roman"/>
                <a:cs typeface="Times New Roman"/>
              </a:rPr>
              <a:t>lat</a:t>
            </a:r>
            <a:r>
              <a:rPr lang="en-US" sz="1200" dirty="0" smtClean="0">
                <a:solidFill>
                  <a:srgbClr val="000000"/>
                </a:solidFill>
                <a:latin typeface="Times New Roman"/>
                <a:cs typeface="Times New Roman"/>
              </a:rPr>
              <a:t>–</a:t>
            </a:r>
            <a:r>
              <a:rPr lang="en-US" sz="1200" dirty="0" err="1" smtClean="0">
                <a:solidFill>
                  <a:srgbClr val="000000"/>
                </a:solidFill>
                <a:latin typeface="Times New Roman"/>
                <a:cs typeface="Times New Roman"/>
              </a:rPr>
              <a:t>lon</a:t>
            </a:r>
            <a:r>
              <a:rPr lang="en-US" sz="1200" dirty="0" smtClean="0">
                <a:solidFill>
                  <a:srgbClr val="000000"/>
                </a:solidFill>
                <a:latin typeface="Times New Roman"/>
                <a:cs typeface="Times New Roman"/>
              </a:rPr>
              <a:t> box centered at a point, with a cosine-latitude normalization applied for equal-area weighting [Fig. 2 and adapted caption from Hakim and </a:t>
            </a:r>
            <a:r>
              <a:rPr lang="en-US" sz="1200" dirty="0" err="1" smtClean="0">
                <a:solidFill>
                  <a:srgbClr val="000000"/>
                </a:solidFill>
                <a:latin typeface="Times New Roman"/>
                <a:cs typeface="Times New Roman"/>
              </a:rPr>
              <a:t>Canavan</a:t>
            </a:r>
            <a:r>
              <a:rPr lang="en-US" sz="1200" dirty="0" smtClean="0">
                <a:solidFill>
                  <a:srgbClr val="000000"/>
                </a:solidFill>
                <a:latin typeface="Times New Roman"/>
                <a:cs typeface="Times New Roman"/>
              </a:rPr>
              <a:t> (2005)].</a:t>
            </a:r>
            <a:endParaRPr lang="en-US" sz="1200" i="1" dirty="0">
              <a:solidFill>
                <a:srgbClr val="000000"/>
              </a:solidFill>
              <a:latin typeface="Times New Roman"/>
              <a:cs typeface="Times New Roman"/>
            </a:endParaRPr>
          </a:p>
        </p:txBody>
      </p:sp>
      <p:sp>
        <p:nvSpPr>
          <p:cNvPr id="33" name="Title 1"/>
          <p:cNvSpPr>
            <a:spLocks noGrp="1"/>
          </p:cNvSpPr>
          <p:nvPr>
            <p:ph type="title"/>
          </p:nvPr>
        </p:nvSpPr>
        <p:spPr>
          <a:xfrm>
            <a:off x="334282" y="-33716"/>
            <a:ext cx="6682467" cy="722220"/>
          </a:xfrm>
        </p:spPr>
        <p:txBody>
          <a:bodyPr>
            <a:noAutofit/>
          </a:bodyPr>
          <a:lstStyle/>
          <a:p>
            <a:pPr algn="l"/>
            <a:r>
              <a:rPr lang="en-US" sz="2800" b="1" dirty="0" smtClean="0">
                <a:solidFill>
                  <a:srgbClr val="FF0000"/>
                </a:solidFill>
                <a:latin typeface="Arial" panose="020B0604020202020204" pitchFamily="34" charset="0"/>
                <a:cs typeface="Arial" panose="020B0604020202020204" pitchFamily="34" charset="0"/>
              </a:rPr>
              <a:t>Figure 4</a:t>
            </a:r>
            <a:endParaRPr lang="en-US" sz="2800" b="1" dirty="0">
              <a:solidFill>
                <a:srgbClr val="FF0000"/>
              </a:solidFill>
              <a:latin typeface="Arial" panose="020B0604020202020204" pitchFamily="34" charset="0"/>
              <a:cs typeface="Arial" panose="020B0604020202020204" pitchFamily="34" charset="0"/>
            </a:endParaRPr>
          </a:p>
        </p:txBody>
      </p:sp>
      <p:sp>
        <p:nvSpPr>
          <p:cNvPr id="23" name="Title 1"/>
          <p:cNvSpPr txBox="1">
            <a:spLocks/>
          </p:cNvSpPr>
          <p:nvPr/>
        </p:nvSpPr>
        <p:spPr>
          <a:xfrm>
            <a:off x="4731153" y="-13048"/>
            <a:ext cx="4086828" cy="722220"/>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r"/>
            <a:r>
              <a:rPr lang="en-US" sz="2400" dirty="0" smtClean="0">
                <a:latin typeface="Arial" panose="020B0604020202020204" pitchFamily="34" charset="0"/>
                <a:cs typeface="Arial" panose="020B0604020202020204" pitchFamily="34" charset="0"/>
              </a:rPr>
              <a:t>Hakim and </a:t>
            </a:r>
            <a:r>
              <a:rPr lang="en-US" sz="2400" dirty="0" err="1" smtClean="0">
                <a:latin typeface="Arial" panose="020B0604020202020204" pitchFamily="34" charset="0"/>
                <a:cs typeface="Arial" panose="020B0604020202020204" pitchFamily="34" charset="0"/>
              </a:rPr>
              <a:t>Canavan</a:t>
            </a:r>
            <a:r>
              <a:rPr lang="en-US" sz="2400" dirty="0" smtClean="0">
                <a:latin typeface="Arial" panose="020B0604020202020204" pitchFamily="34" charset="0"/>
                <a:cs typeface="Arial" panose="020B0604020202020204" pitchFamily="34" charset="0"/>
              </a:rPr>
              <a:t> (2005)</a:t>
            </a:r>
            <a:endParaRPr lang="en-US" sz="2400" dirty="0">
              <a:latin typeface="Arial" panose="020B0604020202020204" pitchFamily="34" charset="0"/>
              <a:cs typeface="Arial" panose="020B0604020202020204" pitchFamily="34" charset="0"/>
            </a:endParaRPr>
          </a:p>
        </p:txBody>
      </p:sp>
      <p:pic>
        <p:nvPicPr>
          <p:cNvPr id="7" name="Picture 6" descr="Screen Shot 2016-03-23 at 12.01.47 P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97939" y="787400"/>
            <a:ext cx="5212427" cy="4775200"/>
          </a:xfrm>
          <a:prstGeom prst="rect">
            <a:avLst/>
          </a:prstGeom>
        </p:spPr>
      </p:pic>
    </p:spTree>
    <p:extLst>
      <p:ext uri="{BB962C8B-B14F-4D97-AF65-F5344CB8AC3E}">
        <p14:creationId xmlns:p14="http://schemas.microsoft.com/office/powerpoint/2010/main" val="2626119398"/>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cxnSp>
        <p:nvCxnSpPr>
          <p:cNvPr id="5" name="Straight Connector 4"/>
          <p:cNvCxnSpPr/>
          <p:nvPr/>
        </p:nvCxnSpPr>
        <p:spPr>
          <a:xfrm>
            <a:off x="-9107" y="657205"/>
            <a:ext cx="9162288" cy="0"/>
          </a:xfrm>
          <a:prstGeom prst="line">
            <a:avLst/>
          </a:prstGeom>
          <a:ln w="50800">
            <a:solidFill>
              <a:schemeClr val="tx1"/>
            </a:solidFill>
          </a:ln>
        </p:spPr>
        <p:style>
          <a:lnRef idx="2">
            <a:schemeClr val="accent1"/>
          </a:lnRef>
          <a:fillRef idx="0">
            <a:schemeClr val="accent1"/>
          </a:fillRef>
          <a:effectRef idx="1">
            <a:schemeClr val="accent1"/>
          </a:effectRef>
          <a:fontRef idx="minor">
            <a:schemeClr val="tx1"/>
          </a:fontRef>
        </p:style>
      </p:cxnSp>
      <p:sp>
        <p:nvSpPr>
          <p:cNvPr id="6" name="Title 1"/>
          <p:cNvSpPr>
            <a:spLocks noGrp="1"/>
          </p:cNvSpPr>
          <p:nvPr>
            <p:ph type="title"/>
          </p:nvPr>
        </p:nvSpPr>
        <p:spPr>
          <a:xfrm>
            <a:off x="334283" y="-33716"/>
            <a:ext cx="8891111" cy="722220"/>
          </a:xfrm>
        </p:spPr>
        <p:txBody>
          <a:bodyPr>
            <a:noAutofit/>
          </a:bodyPr>
          <a:lstStyle/>
          <a:p>
            <a:pPr algn="l"/>
            <a:r>
              <a:rPr lang="en-US" sz="2800" b="1" dirty="0" smtClean="0">
                <a:solidFill>
                  <a:srgbClr val="FF0000"/>
                </a:solidFill>
                <a:latin typeface="Arial" panose="020B0604020202020204" pitchFamily="34" charset="0"/>
                <a:cs typeface="Arial" panose="020B0604020202020204" pitchFamily="34" charset="0"/>
              </a:rPr>
              <a:t>Figure 6</a:t>
            </a:r>
            <a:endParaRPr lang="en-US" sz="2800" b="1" dirty="0">
              <a:solidFill>
                <a:srgbClr val="FF0000"/>
              </a:solidFill>
              <a:latin typeface="Arial" panose="020B0604020202020204" pitchFamily="34" charset="0"/>
              <a:cs typeface="Arial" panose="020B0604020202020204" pitchFamily="34" charset="0"/>
            </a:endParaRPr>
          </a:p>
        </p:txBody>
      </p:sp>
      <p:sp>
        <p:nvSpPr>
          <p:cNvPr id="16" name="Content Placeholder 2"/>
          <p:cNvSpPr txBox="1">
            <a:spLocks/>
          </p:cNvSpPr>
          <p:nvPr/>
        </p:nvSpPr>
        <p:spPr>
          <a:xfrm>
            <a:off x="621540" y="4582054"/>
            <a:ext cx="8134000" cy="2194779"/>
          </a:xfrm>
          <a:prstGeom prst="rect">
            <a:avLst/>
          </a:prstGeom>
        </p:spPr>
        <p:txBody>
          <a:bodyPr vert="horz" lIns="91440" tIns="45720" rIns="91440" bIns="45720" rtlCol="0" anchor="ctr">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endParaRPr lang="en-US" sz="1500" baseline="30000" dirty="0">
              <a:solidFill>
                <a:srgbClr val="000000"/>
              </a:solidFill>
              <a:latin typeface="Arial" panose="020B0604020202020204" pitchFamily="34" charset="0"/>
              <a:cs typeface="Arial" panose="020B0604020202020204" pitchFamily="34" charset="0"/>
            </a:endParaRPr>
          </a:p>
        </p:txBody>
      </p:sp>
      <p:grpSp>
        <p:nvGrpSpPr>
          <p:cNvPr id="3" name="Group 2"/>
          <p:cNvGrpSpPr/>
          <p:nvPr/>
        </p:nvGrpSpPr>
        <p:grpSpPr>
          <a:xfrm>
            <a:off x="76975" y="859452"/>
            <a:ext cx="5707675" cy="5567217"/>
            <a:chOff x="76975" y="859452"/>
            <a:chExt cx="5707675" cy="5567217"/>
          </a:xfrm>
        </p:grpSpPr>
        <p:pic>
          <p:nvPicPr>
            <p:cNvPr id="2" name="Picture 1" descr="Screen Shot 2016-03-19 at 10.05.47 A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975" y="859452"/>
              <a:ext cx="5707675" cy="5567217"/>
            </a:xfrm>
            <a:prstGeom prst="rect">
              <a:avLst/>
            </a:prstGeom>
          </p:spPr>
        </p:pic>
        <p:sp>
          <p:nvSpPr>
            <p:cNvPr id="4" name="Oval 3"/>
            <p:cNvSpPr/>
            <p:nvPr/>
          </p:nvSpPr>
          <p:spPr>
            <a:xfrm>
              <a:off x="2508923" y="3360853"/>
              <a:ext cx="100584" cy="100584"/>
            </a:xfrm>
            <a:prstGeom prst="ellipse">
              <a:avLst/>
            </a:prstGeom>
            <a:solidFill>
              <a:srgbClr val="0000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3" name="Oval 22"/>
            <p:cNvSpPr/>
            <p:nvPr/>
          </p:nvSpPr>
          <p:spPr>
            <a:xfrm>
              <a:off x="2556401" y="3458983"/>
              <a:ext cx="100584" cy="100584"/>
            </a:xfrm>
            <a:prstGeom prst="ellipse">
              <a:avLst/>
            </a:prstGeom>
            <a:solidFill>
              <a:srgbClr val="0000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4" name="Oval 23"/>
            <p:cNvSpPr/>
            <p:nvPr/>
          </p:nvSpPr>
          <p:spPr>
            <a:xfrm>
              <a:off x="2679413" y="3553051"/>
              <a:ext cx="100584" cy="100584"/>
            </a:xfrm>
            <a:prstGeom prst="ellipse">
              <a:avLst/>
            </a:prstGeom>
            <a:solidFill>
              <a:srgbClr val="0000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6" name="Oval 25"/>
            <p:cNvSpPr/>
            <p:nvPr/>
          </p:nvSpPr>
          <p:spPr>
            <a:xfrm>
              <a:off x="2815425" y="3846136"/>
              <a:ext cx="100584" cy="100584"/>
            </a:xfrm>
            <a:prstGeom prst="ellipse">
              <a:avLst/>
            </a:prstGeom>
            <a:solidFill>
              <a:srgbClr val="0000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7" name="Oval 26"/>
            <p:cNvSpPr/>
            <p:nvPr/>
          </p:nvSpPr>
          <p:spPr>
            <a:xfrm>
              <a:off x="2837133" y="4113888"/>
              <a:ext cx="100584" cy="100584"/>
            </a:xfrm>
            <a:prstGeom prst="ellipse">
              <a:avLst/>
            </a:prstGeom>
            <a:solidFill>
              <a:srgbClr val="0000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8" name="Oval 27"/>
            <p:cNvSpPr/>
            <p:nvPr/>
          </p:nvSpPr>
          <p:spPr>
            <a:xfrm>
              <a:off x="2711615" y="4164180"/>
              <a:ext cx="100584" cy="100584"/>
            </a:xfrm>
            <a:prstGeom prst="ellipse">
              <a:avLst/>
            </a:prstGeom>
            <a:solidFill>
              <a:srgbClr val="0000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9" name="Oval 28"/>
            <p:cNvSpPr/>
            <p:nvPr/>
          </p:nvSpPr>
          <p:spPr>
            <a:xfrm>
              <a:off x="2661323" y="4287566"/>
              <a:ext cx="100584" cy="100584"/>
            </a:xfrm>
            <a:prstGeom prst="ellipse">
              <a:avLst/>
            </a:prstGeom>
            <a:solidFill>
              <a:srgbClr val="0000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0" name="Oval 29"/>
            <p:cNvSpPr/>
            <p:nvPr/>
          </p:nvSpPr>
          <p:spPr>
            <a:xfrm>
              <a:off x="2668559" y="4446769"/>
              <a:ext cx="100584" cy="100584"/>
            </a:xfrm>
            <a:prstGeom prst="ellipse">
              <a:avLst/>
            </a:prstGeom>
            <a:solidFill>
              <a:srgbClr val="0000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1" name="Oval 30"/>
            <p:cNvSpPr/>
            <p:nvPr/>
          </p:nvSpPr>
          <p:spPr>
            <a:xfrm>
              <a:off x="2736549" y="4779650"/>
              <a:ext cx="100584" cy="100584"/>
            </a:xfrm>
            <a:prstGeom prst="ellipse">
              <a:avLst/>
            </a:prstGeom>
            <a:solidFill>
              <a:srgbClr val="0000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4" name="Oval 33"/>
            <p:cNvSpPr/>
            <p:nvPr/>
          </p:nvSpPr>
          <p:spPr>
            <a:xfrm>
              <a:off x="2903421" y="5326443"/>
              <a:ext cx="100584" cy="100584"/>
            </a:xfrm>
            <a:prstGeom prst="ellipse">
              <a:avLst/>
            </a:prstGeom>
            <a:solidFill>
              <a:srgbClr val="0000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7" name="Oval 36"/>
            <p:cNvSpPr/>
            <p:nvPr/>
          </p:nvSpPr>
          <p:spPr>
            <a:xfrm>
              <a:off x="1696238" y="2894537"/>
              <a:ext cx="100584" cy="100584"/>
            </a:xfrm>
            <a:prstGeom prst="ellipse">
              <a:avLst/>
            </a:prstGeom>
            <a:solidFill>
              <a:srgbClr val="008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0" name="Oval 39"/>
            <p:cNvSpPr/>
            <p:nvPr/>
          </p:nvSpPr>
          <p:spPr>
            <a:xfrm>
              <a:off x="1367423" y="3260269"/>
              <a:ext cx="100584" cy="100584"/>
            </a:xfrm>
            <a:prstGeom prst="ellipse">
              <a:avLst/>
            </a:prstGeom>
            <a:solidFill>
              <a:srgbClr val="008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1" name="Oval 40"/>
            <p:cNvSpPr/>
            <p:nvPr/>
          </p:nvSpPr>
          <p:spPr>
            <a:xfrm>
              <a:off x="1360187" y="3723555"/>
              <a:ext cx="100584" cy="100584"/>
            </a:xfrm>
            <a:prstGeom prst="ellipse">
              <a:avLst/>
            </a:prstGeom>
            <a:solidFill>
              <a:srgbClr val="008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2" name="Oval 41"/>
            <p:cNvSpPr/>
            <p:nvPr/>
          </p:nvSpPr>
          <p:spPr>
            <a:xfrm>
              <a:off x="1486823" y="4215926"/>
              <a:ext cx="100584" cy="100584"/>
            </a:xfrm>
            <a:prstGeom prst="ellipse">
              <a:avLst/>
            </a:prstGeom>
            <a:solidFill>
              <a:srgbClr val="008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3" name="Oval 42"/>
            <p:cNvSpPr/>
            <p:nvPr/>
          </p:nvSpPr>
          <p:spPr>
            <a:xfrm>
              <a:off x="1710710" y="4477852"/>
              <a:ext cx="100584" cy="100584"/>
            </a:xfrm>
            <a:prstGeom prst="ellipse">
              <a:avLst/>
            </a:prstGeom>
            <a:solidFill>
              <a:srgbClr val="008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4" name="Oval 43"/>
            <p:cNvSpPr/>
            <p:nvPr/>
          </p:nvSpPr>
          <p:spPr>
            <a:xfrm>
              <a:off x="2025928" y="4772414"/>
              <a:ext cx="100584" cy="100584"/>
            </a:xfrm>
            <a:prstGeom prst="ellipse">
              <a:avLst/>
            </a:prstGeom>
            <a:solidFill>
              <a:srgbClr val="008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5" name="Oval 44"/>
            <p:cNvSpPr/>
            <p:nvPr/>
          </p:nvSpPr>
          <p:spPr>
            <a:xfrm>
              <a:off x="2254233" y="5039438"/>
              <a:ext cx="100584" cy="100584"/>
            </a:xfrm>
            <a:prstGeom prst="ellipse">
              <a:avLst/>
            </a:prstGeom>
            <a:solidFill>
              <a:srgbClr val="008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6" name="Oval 45"/>
            <p:cNvSpPr/>
            <p:nvPr/>
          </p:nvSpPr>
          <p:spPr>
            <a:xfrm>
              <a:off x="2279559" y="5303276"/>
              <a:ext cx="100584" cy="100584"/>
            </a:xfrm>
            <a:prstGeom prst="ellipse">
              <a:avLst/>
            </a:prstGeom>
            <a:solidFill>
              <a:srgbClr val="008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7" name="Oval 46"/>
            <p:cNvSpPr/>
            <p:nvPr/>
          </p:nvSpPr>
          <p:spPr>
            <a:xfrm>
              <a:off x="2441345" y="5589848"/>
              <a:ext cx="100584" cy="100584"/>
            </a:xfrm>
            <a:prstGeom prst="ellipse">
              <a:avLst/>
            </a:prstGeom>
            <a:solidFill>
              <a:srgbClr val="008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8" name="Oval 47"/>
            <p:cNvSpPr/>
            <p:nvPr/>
          </p:nvSpPr>
          <p:spPr>
            <a:xfrm>
              <a:off x="3047048" y="5777999"/>
              <a:ext cx="100584" cy="100584"/>
            </a:xfrm>
            <a:prstGeom prst="ellipse">
              <a:avLst/>
            </a:prstGeom>
            <a:solidFill>
              <a:srgbClr val="008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9" name="Oval 48"/>
            <p:cNvSpPr/>
            <p:nvPr/>
          </p:nvSpPr>
          <p:spPr>
            <a:xfrm>
              <a:off x="3260594" y="5445117"/>
              <a:ext cx="100584" cy="100584"/>
            </a:xfrm>
            <a:prstGeom prst="ellipse">
              <a:avLst/>
            </a:prstGeom>
            <a:solidFill>
              <a:srgbClr val="FF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0000"/>
                </a:solidFill>
              </a:endParaRPr>
            </a:p>
          </p:txBody>
        </p:sp>
      </p:grpSp>
      <p:sp>
        <p:nvSpPr>
          <p:cNvPr id="54" name="Content Placeholder 2"/>
          <p:cNvSpPr txBox="1">
            <a:spLocks/>
          </p:cNvSpPr>
          <p:nvPr/>
        </p:nvSpPr>
        <p:spPr>
          <a:xfrm>
            <a:off x="5837320" y="2491270"/>
            <a:ext cx="3233369" cy="2648752"/>
          </a:xfrm>
          <a:prstGeom prst="rect">
            <a:avLst/>
          </a:prstGeom>
        </p:spPr>
        <p:txBody>
          <a:bodyPr vert="horz" lIns="91440" tIns="45720" rIns="91440" bIns="45720" rtlCol="0" anchor="ctr">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US" sz="1200" dirty="0" smtClean="0">
                <a:solidFill>
                  <a:srgbClr val="000000"/>
                </a:solidFill>
                <a:latin typeface="Times New Roman"/>
                <a:cs typeface="Times New Roman"/>
              </a:rPr>
              <a:t>Fig. 1.6.  Tracks of QGPV maxima and time</a:t>
            </a:r>
            <a:r>
              <a:rPr lang="en-US" sz="1200" dirty="0">
                <a:solidFill>
                  <a:srgbClr val="000000"/>
                </a:solidFill>
                <a:latin typeface="Times New Roman"/>
                <a:cs typeface="Times New Roman"/>
              </a:rPr>
              <a:t>-mean 500-hPa geopotential height field (black, contoured every 12 dam) for 17–27 January 1978</a:t>
            </a:r>
            <a:r>
              <a:rPr lang="en-US" sz="1200" dirty="0" smtClean="0">
                <a:solidFill>
                  <a:srgbClr val="000000"/>
                </a:solidFill>
                <a:latin typeface="Times New Roman"/>
                <a:cs typeface="Times New Roman"/>
              </a:rPr>
              <a:t>. Tracks of QGPV maxima (blue dots represent arctic QGPV maximum and green dots represents midlatitude QGPV maximum) and 1000–500-hPa thickness minima (black crosses) involved in the formation of the 1978 Cleveland Superbomb every 24 h starting 0000 UTC 17 January and ending 0000 UTC 27 January 1978. Red dot represents the merger of the two QGPV maxima. </a:t>
            </a:r>
            <a:r>
              <a:rPr lang="en-US" sz="1200" dirty="0">
                <a:solidFill>
                  <a:srgbClr val="000000"/>
                </a:solidFill>
                <a:latin typeface="Times New Roman"/>
                <a:cs typeface="Times New Roman"/>
              </a:rPr>
              <a:t>[</a:t>
            </a:r>
            <a:r>
              <a:rPr lang="en-US" sz="1200" dirty="0" smtClean="0">
                <a:solidFill>
                  <a:srgbClr val="000000"/>
                </a:solidFill>
                <a:latin typeface="Times New Roman"/>
                <a:cs typeface="Times New Roman"/>
              </a:rPr>
              <a:t>Fig. 3 and caption adapted from Hakim et al. (1995)].</a:t>
            </a:r>
            <a:endParaRPr lang="en-US" sz="1200" dirty="0">
              <a:solidFill>
                <a:srgbClr val="000000"/>
              </a:solidFill>
              <a:latin typeface="Times New Roman"/>
              <a:cs typeface="Times New Roman"/>
            </a:endParaRPr>
          </a:p>
        </p:txBody>
      </p:sp>
      <p:sp>
        <p:nvSpPr>
          <p:cNvPr id="35" name="Title 1"/>
          <p:cNvSpPr txBox="1">
            <a:spLocks/>
          </p:cNvSpPr>
          <p:nvPr/>
        </p:nvSpPr>
        <p:spPr>
          <a:xfrm>
            <a:off x="5239403" y="-13048"/>
            <a:ext cx="3578578" cy="722220"/>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r"/>
            <a:r>
              <a:rPr lang="en-US" sz="2400" dirty="0" smtClean="0">
                <a:latin typeface="Arial" panose="020B0604020202020204" pitchFamily="34" charset="0"/>
                <a:cs typeface="Arial" panose="020B0604020202020204" pitchFamily="34" charset="0"/>
              </a:rPr>
              <a:t>Hakim et al. (1995)</a:t>
            </a:r>
            <a:endParaRPr lang="en-US" sz="2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616078079"/>
      </p:ext>
    </p:extLst>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Straight Connector 4"/>
          <p:cNvCxnSpPr/>
          <p:nvPr/>
        </p:nvCxnSpPr>
        <p:spPr>
          <a:xfrm>
            <a:off x="-9107" y="657205"/>
            <a:ext cx="9162288" cy="0"/>
          </a:xfrm>
          <a:prstGeom prst="line">
            <a:avLst/>
          </a:prstGeom>
          <a:ln w="50800">
            <a:solidFill>
              <a:schemeClr val="tx1"/>
            </a:solidFill>
          </a:ln>
        </p:spPr>
        <p:style>
          <a:lnRef idx="2">
            <a:schemeClr val="accent1"/>
          </a:lnRef>
          <a:fillRef idx="0">
            <a:schemeClr val="accent1"/>
          </a:fillRef>
          <a:effectRef idx="1">
            <a:schemeClr val="accent1"/>
          </a:effectRef>
          <a:fontRef idx="minor">
            <a:schemeClr val="tx1"/>
          </a:fontRef>
        </p:style>
      </p:cxnSp>
      <p:pic>
        <p:nvPicPr>
          <p:cNvPr id="2" name="Picture 1" descr="Screen Shot 2016-03-16 at 4.28.19 PM.png"/>
          <p:cNvPicPr>
            <a:picLocks noChangeAspect="1"/>
          </p:cNvPicPr>
          <p:nvPr/>
        </p:nvPicPr>
        <p:blipFill rotWithShape="1">
          <a:blip r:embed="rId3">
            <a:extLst>
              <a:ext uri="{28A0092B-C50C-407E-A947-70E740481C1C}">
                <a14:useLocalDpi xmlns:a14="http://schemas.microsoft.com/office/drawing/2010/main" val="0"/>
              </a:ext>
            </a:extLst>
          </a:blip>
          <a:srcRect r="1113"/>
          <a:stretch/>
        </p:blipFill>
        <p:spPr>
          <a:xfrm>
            <a:off x="63500" y="1186275"/>
            <a:ext cx="9029700" cy="4000500"/>
          </a:xfrm>
          <a:prstGeom prst="rect">
            <a:avLst/>
          </a:prstGeom>
        </p:spPr>
      </p:pic>
      <p:sp>
        <p:nvSpPr>
          <p:cNvPr id="26" name="Title 1"/>
          <p:cNvSpPr>
            <a:spLocks noGrp="1"/>
          </p:cNvSpPr>
          <p:nvPr>
            <p:ph type="title"/>
          </p:nvPr>
        </p:nvSpPr>
        <p:spPr>
          <a:xfrm>
            <a:off x="334283" y="-33716"/>
            <a:ext cx="8891111" cy="722220"/>
          </a:xfrm>
        </p:spPr>
        <p:txBody>
          <a:bodyPr>
            <a:normAutofit/>
          </a:bodyPr>
          <a:lstStyle/>
          <a:p>
            <a:pPr algn="l"/>
            <a:r>
              <a:rPr lang="en-US" sz="2800" b="1" dirty="0" smtClean="0">
                <a:solidFill>
                  <a:srgbClr val="FF0000"/>
                </a:solidFill>
                <a:latin typeface="Arial" panose="020B0604020202020204" pitchFamily="34" charset="0"/>
                <a:cs typeface="Arial" panose="020B0604020202020204" pitchFamily="34" charset="0"/>
              </a:rPr>
              <a:t>Figure 5</a:t>
            </a:r>
            <a:endParaRPr lang="en-US" sz="2800" b="1" dirty="0">
              <a:solidFill>
                <a:srgbClr val="FF0000"/>
              </a:solidFill>
              <a:latin typeface="Arial" panose="020B0604020202020204" pitchFamily="34" charset="0"/>
              <a:cs typeface="Arial" panose="020B0604020202020204" pitchFamily="34" charset="0"/>
            </a:endParaRPr>
          </a:p>
        </p:txBody>
      </p:sp>
      <p:sp>
        <p:nvSpPr>
          <p:cNvPr id="28" name="Title 1"/>
          <p:cNvSpPr txBox="1">
            <a:spLocks/>
          </p:cNvSpPr>
          <p:nvPr/>
        </p:nvSpPr>
        <p:spPr>
          <a:xfrm>
            <a:off x="5239403" y="-13048"/>
            <a:ext cx="3578578" cy="722220"/>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r"/>
            <a:r>
              <a:rPr lang="en-US" sz="2400" dirty="0" smtClean="0">
                <a:latin typeface="Arial" panose="020B0604020202020204" pitchFamily="34" charset="0"/>
                <a:cs typeface="Arial" panose="020B0604020202020204" pitchFamily="34" charset="0"/>
              </a:rPr>
              <a:t>Hoskins et al. (1985)</a:t>
            </a:r>
            <a:endParaRPr lang="en-US" sz="2400" dirty="0">
              <a:latin typeface="Arial" panose="020B0604020202020204" pitchFamily="34" charset="0"/>
              <a:cs typeface="Arial" panose="020B0604020202020204" pitchFamily="34" charset="0"/>
            </a:endParaRPr>
          </a:p>
        </p:txBody>
      </p:sp>
      <p:sp>
        <p:nvSpPr>
          <p:cNvPr id="27" name="Content Placeholder 2"/>
          <p:cNvSpPr txBox="1">
            <a:spLocks/>
          </p:cNvSpPr>
          <p:nvPr/>
        </p:nvSpPr>
        <p:spPr>
          <a:xfrm>
            <a:off x="339097" y="5156295"/>
            <a:ext cx="8416443" cy="1689883"/>
          </a:xfrm>
          <a:prstGeom prst="rect">
            <a:avLst/>
          </a:prstGeom>
        </p:spPr>
        <p:txBody>
          <a:bodyPr vert="horz" lIns="91440" tIns="45720" rIns="91440" bIns="45720" rtlCol="0" anchor="ctr">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US" sz="1200" dirty="0" smtClean="0">
                <a:solidFill>
                  <a:srgbClr val="000000"/>
                </a:solidFill>
                <a:latin typeface="Times New Roman"/>
                <a:cs typeface="Times New Roman"/>
              </a:rPr>
              <a:t>Fig. 1.7.  A schematic picture of cyclogenesis associated with the arrival of an upper-level cyclonic PV anomaly over a low-level baroclinic region. In both (a) and (b) solid plus sign indicates location of upper-level cyclonic PV anomaly, solid black contour at the top represents the tropopause, black contours at bottom represent </a:t>
            </a:r>
            <a:r>
              <a:rPr lang="en-US" sz="1200" dirty="0" err="1" smtClean="0">
                <a:solidFill>
                  <a:srgbClr val="000000"/>
                </a:solidFill>
                <a:latin typeface="Times New Roman"/>
                <a:cs typeface="Times New Roman"/>
              </a:rPr>
              <a:t>isentropes</a:t>
            </a:r>
            <a:r>
              <a:rPr lang="en-US" sz="1200" dirty="0" smtClean="0">
                <a:solidFill>
                  <a:srgbClr val="000000"/>
                </a:solidFill>
                <a:latin typeface="Times New Roman"/>
                <a:cs typeface="Times New Roman"/>
              </a:rPr>
              <a:t> at the ground, thick solid arrow represents the cyclonic circulation induced by upper-level cyclonic PV anomaly at upper-levels, and thin solid arrow represents the cyclonic circulation induced by upper-level cyclonic PV anomaly at low-levels. In (b) only, open plus sign represents low-level warm temperature anomaly, thick open arrow represents cyclonic circulation induced by the low-level warm temperature anomaly at low-levels, and the thin open arrow represents the cyclonic circulation induced by the low-level warm temperature anomaly at upper-levels. [Fig. 21 and caption adapted from Hoskins et al. (1985, section 6e)].</a:t>
            </a:r>
            <a:endParaRPr lang="en-US" sz="1200" dirty="0">
              <a:solidFill>
                <a:srgbClr val="000000"/>
              </a:solidFill>
              <a:latin typeface="Times New Roman"/>
              <a:cs typeface="Times New Roman"/>
            </a:endParaRPr>
          </a:p>
        </p:txBody>
      </p:sp>
    </p:spTree>
    <p:extLst>
      <p:ext uri="{BB962C8B-B14F-4D97-AF65-F5344CB8AC3E}">
        <p14:creationId xmlns:p14="http://schemas.microsoft.com/office/powerpoint/2010/main" val="4184022046"/>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28821</TotalTime>
  <Words>2903</Words>
  <Application>Microsoft Macintosh PowerPoint</Application>
  <PresentationFormat>On-screen Show (4:3)</PresentationFormat>
  <Paragraphs>120</Paragraphs>
  <Slides>18</Slides>
  <Notes>17</Notes>
  <HiddenSlides>9</HiddenSlides>
  <MMClips>0</MMClips>
  <ScaleCrop>false</ScaleCrop>
  <HeadingPairs>
    <vt:vector size="4" baseType="variant">
      <vt:variant>
        <vt:lpstr>Theme</vt:lpstr>
      </vt:variant>
      <vt:variant>
        <vt:i4>1</vt:i4>
      </vt:variant>
      <vt:variant>
        <vt:lpstr>Slide Titles</vt:lpstr>
      </vt:variant>
      <vt:variant>
        <vt:i4>18</vt:i4>
      </vt:variant>
    </vt:vector>
  </HeadingPairs>
  <TitlesOfParts>
    <vt:vector size="19" baseType="lpstr">
      <vt:lpstr>Office Theme</vt:lpstr>
      <vt:lpstr>Figure 1</vt:lpstr>
      <vt:lpstr>Figure 2</vt:lpstr>
      <vt:lpstr>Figure 2</vt:lpstr>
      <vt:lpstr>Figure 2</vt:lpstr>
      <vt:lpstr>Figure 3</vt:lpstr>
      <vt:lpstr>Figure 4</vt:lpstr>
      <vt:lpstr>Figure 4</vt:lpstr>
      <vt:lpstr>Figure 6</vt:lpstr>
      <vt:lpstr>Figure 5</vt:lpstr>
      <vt:lpstr>Figure 8</vt:lpstr>
      <vt:lpstr>Figure 8</vt:lpstr>
      <vt:lpstr>Figure 9</vt:lpstr>
      <vt:lpstr>Figure 6</vt:lpstr>
      <vt:lpstr>Figure 10</vt:lpstr>
      <vt:lpstr>Figure 11</vt:lpstr>
      <vt:lpstr>Figure 7</vt:lpstr>
      <vt:lpstr>PowerPoint Presentation</vt:lpstr>
      <vt:lpstr>PowerPoint Presentation</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Figure 1</dc:title>
  <dc:creator>Kevin Biernat</dc:creator>
  <cp:lastModifiedBy>Kevin Biernat</cp:lastModifiedBy>
  <cp:revision>77</cp:revision>
  <dcterms:created xsi:type="dcterms:W3CDTF">2017-04-10T14:28:34Z</dcterms:created>
  <dcterms:modified xsi:type="dcterms:W3CDTF">2017-06-20T16:59:38Z</dcterms:modified>
</cp:coreProperties>
</file>