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7" r:id="rId4"/>
    <p:sldId id="278" r:id="rId5"/>
    <p:sldId id="272" r:id="rId6"/>
    <p:sldId id="281" r:id="rId7"/>
    <p:sldId id="258" r:id="rId8"/>
    <p:sldId id="259" r:id="rId9"/>
    <p:sldId id="284" r:id="rId10"/>
    <p:sldId id="279" r:id="rId11"/>
    <p:sldId id="283" r:id="rId12"/>
    <p:sldId id="280" r:id="rId13"/>
    <p:sldId id="273" r:id="rId14"/>
    <p:sldId id="282" r:id="rId15"/>
    <p:sldId id="260" r:id="rId16"/>
    <p:sldId id="262" r:id="rId17"/>
    <p:sldId id="263" r:id="rId18"/>
    <p:sldId id="271" r:id="rId19"/>
    <p:sldId id="274" r:id="rId20"/>
    <p:sldId id="275" r:id="rId21"/>
    <p:sldId id="261" r:id="rId22"/>
    <p:sldId id="264" r:id="rId23"/>
    <p:sldId id="266" r:id="rId24"/>
    <p:sldId id="267" r:id="rId25"/>
    <p:sldId id="285" r:id="rId26"/>
    <p:sldId id="276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95F"/>
    <a:srgbClr val="0E0075"/>
    <a:srgbClr val="7B0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2CA-E9ED-F54B-A8D4-6CCE33A433B6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6D11-E203-7643-87E7-7A59BAA99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cold pools….Maximum of cold pools may conform </a:t>
            </a:r>
            <a:r>
              <a:rPr lang="en-US" baseline="0" dirty="0" err="1" smtClean="0"/>
              <a:t>mre</a:t>
            </a:r>
            <a:r>
              <a:rPr lang="en-US" baseline="0" dirty="0" smtClean="0"/>
              <a:t> to land masses and regions of sea 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TPVs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TPVs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7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</a:t>
            </a:r>
            <a:r>
              <a:rPr lang="en-US" baseline="0" dirty="0" smtClean="0"/>
              <a:t> of 60N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2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 of 45N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</a:t>
            </a:r>
            <a:r>
              <a:rPr lang="en-US" baseline="0" dirty="0" smtClean="0"/>
              <a:t> of 45N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2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</a:t>
            </a:r>
            <a:r>
              <a:rPr lang="en-US" baseline="0" dirty="0" smtClean="0"/>
              <a:t> of 45N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2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</a:t>
            </a:r>
            <a:r>
              <a:rPr lang="en-US" baseline="0" dirty="0" smtClean="0"/>
              <a:t> of 45N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equatorward</a:t>
            </a:r>
            <a:r>
              <a:rPr lang="en-US" baseline="0" dirty="0" smtClean="0"/>
              <a:t> of 60N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TPVs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cold pools….Maximum of cold pools may conform </a:t>
            </a:r>
            <a:r>
              <a:rPr lang="en-US" baseline="0" dirty="0" err="1" smtClean="0"/>
              <a:t>mre</a:t>
            </a:r>
            <a:r>
              <a:rPr lang="en-US" baseline="0" dirty="0" smtClean="0"/>
              <a:t> to land masses and regions of sea 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pools</a:t>
            </a:r>
            <a:r>
              <a:rPr lang="en-US" baseline="0" dirty="0" smtClean="0"/>
              <a:t> transported to middle latitudes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6D11-E203-7643-87E7-7A59BAA99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7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0F4B-3CBD-B642-A6C2-FDDB4850A46E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D5899-9E94-D940-840B-D5D9BC85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5037" y="90385"/>
            <a:ext cx="5986117" cy="6767617"/>
            <a:chOff x="1455037" y="90385"/>
            <a:chExt cx="5986117" cy="6767617"/>
          </a:xfrm>
        </p:grpSpPr>
        <p:pic>
          <p:nvPicPr>
            <p:cNvPr id="4" name="Picture 3" descr="tpv_unique_density_500km_gte2d_gte6hOfLife_gt60N_thesis_f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40" y="636576"/>
              <a:ext cx="5986114" cy="6221426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TPVs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58,563; avg. of ~1,583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(a)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64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3979" y="90385"/>
            <a:ext cx="5993799" cy="6772133"/>
            <a:chOff x="1443979" y="90385"/>
            <a:chExt cx="5993799" cy="6772133"/>
          </a:xfrm>
        </p:grpSpPr>
        <p:sp>
          <p:nvSpPr>
            <p:cNvPr id="4" name="TextBox 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(a)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43979" y="90385"/>
              <a:ext cx="5993799" cy="6772133"/>
              <a:chOff x="1443979" y="90385"/>
              <a:chExt cx="5993799" cy="6772133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Cold Pools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23,045; avg. of ~623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cp_unique_density_500km_gte2d_gte6hOfLife_gt60N_thesis_fig_modifi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979" y="644598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097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55037" y="90385"/>
            <a:ext cx="5994393" cy="6772133"/>
            <a:chOff x="1455037" y="90385"/>
            <a:chExt cx="5994393" cy="6772133"/>
          </a:xfrm>
        </p:grpSpPr>
        <p:sp>
          <p:nvSpPr>
            <p:cNvPr id="4" name="TextBox 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(b)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55037" y="90385"/>
              <a:ext cx="5994393" cy="6772133"/>
              <a:chOff x="1455037" y="90385"/>
              <a:chExt cx="5994393" cy="6772133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TPVs Transported to Middle Latitudes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25,085; avg. of ~678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tpv_unique_density_500km_gte2d_gte6hOfLife_gt60N_transport_lt60N_thesis_fig_with_je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631" y="644598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971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3979" y="90385"/>
            <a:ext cx="5993799" cy="6772133"/>
            <a:chOff x="1443979" y="90385"/>
            <a:chExt cx="5993799" cy="6772133"/>
          </a:xfrm>
        </p:grpSpPr>
        <p:sp>
          <p:nvSpPr>
            <p:cNvPr id="5" name="TextBox 4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(b)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43979" y="90385"/>
              <a:ext cx="5993799" cy="6772133"/>
              <a:chOff x="1443979" y="90385"/>
              <a:chExt cx="5993799" cy="6772133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Cold Pools Transported to Middle Latitudes 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8,395; avg. of ~227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cp_unique_density_500km_gte2d_gte6hOfLife_gt60N_transport_lt60N_thesis_fig_with_je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979" y="644598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249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5034" y="-3779497"/>
            <a:ext cx="5982753" cy="13790970"/>
            <a:chOff x="1455034" y="-3779497"/>
            <a:chExt cx="5982753" cy="13790970"/>
          </a:xfrm>
        </p:grpSpPr>
        <p:grpSp>
          <p:nvGrpSpPr>
            <p:cNvPr id="6" name="Group 5"/>
            <p:cNvGrpSpPr/>
            <p:nvPr/>
          </p:nvGrpSpPr>
          <p:grpSpPr>
            <a:xfrm>
              <a:off x="1455034" y="-3779497"/>
              <a:ext cx="5982744" cy="6772133"/>
              <a:chOff x="1455037" y="90385"/>
              <a:chExt cx="5982744" cy="6772133"/>
            </a:xfrm>
          </p:grpSpPr>
          <p:pic>
            <p:nvPicPr>
              <p:cNvPr id="7" name="Picture 6" descr="cp_unique_density_500km_gte2d_gte6hOfLife_gt60N_thesis_fi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040" y="644598"/>
                <a:ext cx="5982741" cy="6217920"/>
              </a:xfrm>
              <a:prstGeom prst="rect">
                <a:avLst/>
              </a:prstGeom>
            </p:spPr>
          </p:pic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Cold Pools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23,045; avg. of ~623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(c)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55046" y="3239340"/>
              <a:ext cx="5982741" cy="6772133"/>
              <a:chOff x="1455037" y="90385"/>
              <a:chExt cx="5982741" cy="6772133"/>
            </a:xfrm>
          </p:grpSpPr>
          <p:pic>
            <p:nvPicPr>
              <p:cNvPr id="11" name="Picture 10" descr="cp_unique_density_500km_gte2d_gte6hOfLife_gt60N_transport_lt60N_thesis_fig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037" y="644598"/>
                <a:ext cx="5982741" cy="6217920"/>
              </a:xfrm>
              <a:prstGeom prst="rect">
                <a:avLst/>
              </a:prstGeom>
            </p:spPr>
          </p:pic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Cold Pools Transported to Middle Latitudes 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8,395; avg. of ~227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(d)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42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3979" y="-3789359"/>
            <a:ext cx="5993808" cy="13797606"/>
            <a:chOff x="1443979" y="-3789359"/>
            <a:chExt cx="5993808" cy="13797606"/>
          </a:xfrm>
        </p:grpSpPr>
        <p:grpSp>
          <p:nvGrpSpPr>
            <p:cNvPr id="14" name="Group 13"/>
            <p:cNvGrpSpPr/>
            <p:nvPr/>
          </p:nvGrpSpPr>
          <p:grpSpPr>
            <a:xfrm>
              <a:off x="1443988" y="-3789359"/>
              <a:ext cx="5993799" cy="6772133"/>
              <a:chOff x="1443979" y="90385"/>
              <a:chExt cx="5993799" cy="677213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(a)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443979" y="90385"/>
                <a:ext cx="5993799" cy="6772133"/>
                <a:chOff x="1443979" y="90385"/>
                <a:chExt cx="5993799" cy="6772133"/>
              </a:xfrm>
            </p:grpSpPr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1455037" y="90385"/>
                  <a:ext cx="5982741" cy="5542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925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7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 Cold Pools</a:t>
                  </a:r>
                </a:p>
                <a:p>
                  <a:pPr marL="0" indent="0" algn="ctr">
                    <a:buNone/>
                  </a:pP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(N = 23,045; avg. of ~623 per </a:t>
                  </a:r>
                  <a:r>
                    <a:rPr lang="en-US" sz="17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</a:t>
                  </a: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7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8" name="Picture 17" descr="cp_unique_density_500km_gte2d_gte6hOfLife_gt60N_thesis_fig_modified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3979" y="644598"/>
                  <a:ext cx="5993799" cy="6217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/>
            <p:cNvGrpSpPr/>
            <p:nvPr/>
          </p:nvGrpSpPr>
          <p:grpSpPr>
            <a:xfrm>
              <a:off x="1443979" y="3236114"/>
              <a:ext cx="5993799" cy="6772133"/>
              <a:chOff x="1443979" y="90385"/>
              <a:chExt cx="5993799" cy="677213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(b)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443979" y="90385"/>
                <a:ext cx="5993799" cy="6772133"/>
                <a:chOff x="1443979" y="90385"/>
                <a:chExt cx="5993799" cy="6772133"/>
              </a:xfrm>
            </p:grpSpPr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1455037" y="90385"/>
                  <a:ext cx="5982741" cy="5542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925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7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Cold Pools Transported to Middle Latitudes </a:t>
                  </a:r>
                </a:p>
                <a:p>
                  <a:pPr marL="0" indent="0" algn="ctr">
                    <a:buNone/>
                  </a:pP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(N = 8,395; avg. of ~227 per </a:t>
                  </a:r>
                  <a:r>
                    <a:rPr lang="en-US" sz="17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</a:t>
                  </a: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7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3" name="Picture 22" descr="cp_unique_density_500km_gte2d_gte6hOfLife_gt60N_transport_lt60N_thesis_fig_with_je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3979" y="644598"/>
                  <a:ext cx="5993799" cy="621792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5317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79904" y="115772"/>
            <a:ext cx="9267655" cy="6381491"/>
            <a:chOff x="-79904" y="115772"/>
            <a:chExt cx="9267655" cy="6381491"/>
          </a:xfrm>
        </p:grpSpPr>
        <p:grpSp>
          <p:nvGrpSpPr>
            <p:cNvPr id="71" name="Group 70"/>
            <p:cNvGrpSpPr/>
            <p:nvPr/>
          </p:nvGrpSpPr>
          <p:grpSpPr>
            <a:xfrm>
              <a:off x="-53024" y="115772"/>
              <a:ext cx="9238653" cy="1684619"/>
              <a:chOff x="-53024" y="115772"/>
              <a:chExt cx="9238653" cy="1684619"/>
            </a:xfrm>
          </p:grpSpPr>
          <p:pic>
            <p:nvPicPr>
              <p:cNvPr id="3" name="Picture 2" descr="blank_CED_map_glob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" b="6176"/>
              <a:stretch/>
            </p:blipFill>
            <p:spPr>
              <a:xfrm>
                <a:off x="207339" y="116208"/>
                <a:ext cx="8915400" cy="15706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-53024" y="1575718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30°N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53024" y="1331852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4</a:t>
                </a:r>
                <a:r>
                  <a:rPr lang="en-US" sz="700" dirty="0" smtClean="0">
                    <a:latin typeface="Arial"/>
                    <a:cs typeface="Arial"/>
                  </a:rPr>
                  <a:t>0°N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53024" y="1086841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50°N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53024" y="84494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60°N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53024" y="598721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70°N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53024" y="35926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80°N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53024" y="115772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90°N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9522" y="1686900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0167" y="169127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3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92340" y="169127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6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19003" y="168838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9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50734" y="1689479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77336" y="169157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09952" y="169265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180°E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33118" y="169157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210°E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66879" y="1690090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240°E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97862" y="1692669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270°E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24127" y="169265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300°E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155600" y="168838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85073" y="1686900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-79904" y="4143010"/>
              <a:ext cx="9264677" cy="2354253"/>
              <a:chOff x="-79904" y="4143010"/>
              <a:chExt cx="9264677" cy="2354253"/>
            </a:xfrm>
          </p:grpSpPr>
          <p:pic>
            <p:nvPicPr>
              <p:cNvPr id="32" name="Picture 31" descr="histogram_erai_cp_lonBins_gte2d_gte6hOfLife_gt60N_transport_lt60N_no_labels.png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" t="3856" r="1505" b="4045"/>
              <a:stretch/>
            </p:blipFill>
            <p:spPr>
              <a:xfrm>
                <a:off x="129254" y="4143010"/>
                <a:ext cx="9043416" cy="2231136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28666" y="6383772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59311" y="638814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3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91484" y="638814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6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18147" y="638525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9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49878" y="6386351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776480" y="638844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09096" y="6389526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180°E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32262" y="638844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210°E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966023" y="6386962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240°E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97006" y="6389541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270°E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423271" y="6389526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300°E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154744" y="6385255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884217" y="6383772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79904" y="6226163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79904" y="5862007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100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79904" y="5498319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200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-79904" y="5138830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300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79904" y="4777193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>
                    <a:latin typeface="Arial"/>
                    <a:cs typeface="Arial"/>
                  </a:rPr>
                  <a:t>4</a:t>
                </a:r>
                <a:r>
                  <a:rPr lang="en-US" sz="700" dirty="0" smtClean="0">
                    <a:latin typeface="Arial"/>
                    <a:cs typeface="Arial"/>
                  </a:rPr>
                  <a:t>00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-79904" y="4415557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500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-79904" y="1807377"/>
              <a:ext cx="9267655" cy="2342048"/>
              <a:chOff x="-79904" y="1807377"/>
              <a:chExt cx="9267655" cy="2342048"/>
            </a:xfrm>
          </p:grpSpPr>
          <p:pic>
            <p:nvPicPr>
              <p:cNvPr id="33" name="Picture 32" descr="histogram_erai_tpv_lonBins_gte2d_gte6hOfLife_gt60N_transport_lt60N_no_labels.png"/>
              <p:cNvPicPr>
                <a:picLocks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" t="3856" r="1505" b="4045"/>
              <a:stretch/>
            </p:blipFill>
            <p:spPr>
              <a:xfrm>
                <a:off x="129522" y="1807377"/>
                <a:ext cx="9043416" cy="223113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31644" y="403593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62289" y="4040309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3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94462" y="4040309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6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321125" y="403741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/>
                    <a:cs typeface="Arial"/>
                  </a:rPr>
                  <a:t>9</a:t>
                </a:r>
                <a:r>
                  <a:rPr lang="en-US" sz="7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52856" y="403851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79458" y="404060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512074" y="4041688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180°E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35240" y="404060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210°E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69001" y="403912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240°E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99984" y="4041703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270°E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26249" y="4041688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300°E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57722" y="4037417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887195" y="4035934"/>
                <a:ext cx="300556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dirty="0" smtClean="0">
                    <a:latin typeface="Arial"/>
                    <a:cs typeface="Arial"/>
                  </a:rPr>
                  <a:t>330°E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-79904" y="3889021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79904" y="3460685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300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79904" y="3025136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>
                    <a:latin typeface="Arial"/>
                    <a:cs typeface="Arial"/>
                  </a:rPr>
                  <a:t>6</a:t>
                </a:r>
                <a:r>
                  <a:rPr lang="en-US" sz="700" dirty="0" smtClean="0">
                    <a:latin typeface="Arial"/>
                    <a:cs typeface="Arial"/>
                  </a:rPr>
                  <a:t>00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79904" y="2599667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900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79904" y="2166263"/>
                <a:ext cx="226177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00" dirty="0" smtClean="0">
                    <a:latin typeface="Arial"/>
                    <a:cs typeface="Arial"/>
                  </a:rPr>
                  <a:t>1200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53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27000" y="99897"/>
            <a:ext cx="9339892" cy="6425610"/>
            <a:chOff x="-127000" y="99897"/>
            <a:chExt cx="9339892" cy="6425610"/>
          </a:xfrm>
        </p:grpSpPr>
        <p:grpSp>
          <p:nvGrpSpPr>
            <p:cNvPr id="18" name="Group 17"/>
            <p:cNvGrpSpPr/>
            <p:nvPr/>
          </p:nvGrpSpPr>
          <p:grpSpPr>
            <a:xfrm>
              <a:off x="-127000" y="99897"/>
              <a:ext cx="9339892" cy="6425610"/>
              <a:chOff x="-127000" y="99897"/>
              <a:chExt cx="9339892" cy="642561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65724" y="99897"/>
                <a:ext cx="9276494" cy="1730175"/>
                <a:chOff x="-65724" y="99897"/>
                <a:chExt cx="9276494" cy="1730175"/>
              </a:xfrm>
            </p:grpSpPr>
            <p:pic>
              <p:nvPicPr>
                <p:cNvPr id="3" name="Picture 2" descr="blank_CED_map_global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2" b="6176"/>
                <a:stretch/>
              </p:blipFill>
              <p:spPr>
                <a:xfrm>
                  <a:off x="207339" y="116208"/>
                  <a:ext cx="8915400" cy="1570692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-65724" y="1559424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30°N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-65724" y="1315977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4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0°N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-53024" y="1070966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50°N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-65724" y="832244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60°N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-53024" y="586021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70°N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-65724" y="343392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80°N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-65724" y="99897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90°N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29522" y="1686900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60167" y="1691275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3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592340" y="1691275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6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319003" y="1688383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9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016421" y="1689479"/>
                  <a:ext cx="356041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120°E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742747" y="1691573"/>
                  <a:ext cx="36921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150°E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468007" y="1689479"/>
                  <a:ext cx="3700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180°E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215839" y="1688383"/>
                  <a:ext cx="335832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210°E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22429" y="1690090"/>
                  <a:ext cx="38629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240°E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62602" y="1689479"/>
                  <a:ext cx="36016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270°E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89201" y="1686674"/>
                  <a:ext cx="3673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300°E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114403" y="1688383"/>
                  <a:ext cx="369275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854816" y="1688383"/>
                  <a:ext cx="35595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-127000" y="1807377"/>
                <a:ext cx="9337770" cy="2356975"/>
                <a:chOff x="-127000" y="1807377"/>
                <a:chExt cx="9337770" cy="2356975"/>
              </a:xfrm>
            </p:grpSpPr>
            <p:pic>
              <p:nvPicPr>
                <p:cNvPr id="33" name="Picture 32" descr="histogram_erai_tpv_lonBins_gte2d_gte6hOfLife_gt60N_transport_lt60N_no_labels.png"/>
                <p:cNvPicPr>
                  <a:picLocks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6" t="3856" r="1505" b="4045"/>
                <a:stretch/>
              </p:blipFill>
              <p:spPr>
                <a:xfrm>
                  <a:off x="129522" y="1807377"/>
                  <a:ext cx="9043416" cy="2231136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-79904" y="3876321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-79904" y="3444810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300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-79904" y="3012436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>
                      <a:latin typeface="Arial"/>
                      <a:cs typeface="Arial"/>
                    </a:rPr>
                    <a:t>6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00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79904" y="2580617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900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-127000" y="2147213"/>
                  <a:ext cx="27327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1200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29522" y="4021180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860167" y="4025555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3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592340" y="4025555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6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319003" y="4022663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9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3016421" y="4023759"/>
                  <a:ext cx="356041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120°E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742747" y="4025853"/>
                  <a:ext cx="36921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150°E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468007" y="4023759"/>
                  <a:ext cx="3700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180°E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215839" y="4022663"/>
                  <a:ext cx="335832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210°E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922429" y="4024370"/>
                  <a:ext cx="38629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240°E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62602" y="4023759"/>
                  <a:ext cx="36016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270°E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389201" y="4020954"/>
                  <a:ext cx="3673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300°E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8114403" y="4022663"/>
                  <a:ext cx="369275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8854816" y="4022663"/>
                  <a:ext cx="35595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-79904" y="4143010"/>
                <a:ext cx="9292796" cy="2382497"/>
                <a:chOff x="-79904" y="4143010"/>
                <a:chExt cx="9292796" cy="2382497"/>
              </a:xfrm>
            </p:grpSpPr>
            <p:pic>
              <p:nvPicPr>
                <p:cNvPr id="32" name="Picture 31" descr="histogram_erai_cp_lonBins_gte2d_gte6hOfLife_gt60N_transport_lt60N_no_labels.png"/>
                <p:cNvPicPr>
                  <a:picLocks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6" t="3856" r="1505" b="4045"/>
                <a:stretch/>
              </p:blipFill>
              <p:spPr>
                <a:xfrm>
                  <a:off x="129254" y="4143010"/>
                  <a:ext cx="9043416" cy="2231136"/>
                </a:xfrm>
                <a:prstGeom prst="rect">
                  <a:avLst/>
                </a:prstGeom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-79904" y="6210288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-79904" y="5846132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100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-79904" y="5485619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200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-79904" y="5122955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300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-79904" y="4761318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>
                      <a:latin typeface="Arial"/>
                      <a:cs typeface="Arial"/>
                    </a:rPr>
                    <a:t>4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-79904" y="4402857"/>
                  <a:ext cx="226177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500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131644" y="6382335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862289" y="6386710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3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594462" y="6386710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6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2321125" y="6383818"/>
                  <a:ext cx="30055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/>
                      <a:cs typeface="Arial"/>
                    </a:rPr>
                    <a:t>9</a:t>
                  </a:r>
                  <a:r>
                    <a:rPr lang="en-US" sz="900" dirty="0" smtClean="0">
                      <a:latin typeface="Arial"/>
                      <a:cs typeface="Arial"/>
                    </a:rPr>
                    <a:t>0°E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018543" y="6384914"/>
                  <a:ext cx="356041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120°E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744869" y="6387008"/>
                  <a:ext cx="36921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150°E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470129" y="6384914"/>
                  <a:ext cx="3700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180°E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5217961" y="6383818"/>
                  <a:ext cx="335832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210°E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5924551" y="6385525"/>
                  <a:ext cx="386296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240°E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64724" y="6384914"/>
                  <a:ext cx="36016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270°E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391323" y="6382109"/>
                  <a:ext cx="3673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300°E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116525" y="6383818"/>
                  <a:ext cx="369275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8856938" y="6383818"/>
                  <a:ext cx="355954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"/>
                      <a:cs typeface="Arial"/>
                    </a:rPr>
                    <a:t>330°E</a:t>
                  </a:r>
                </a:p>
              </p:txBody>
            </p:sp>
          </p:grpSp>
        </p:grpSp>
        <p:sp>
          <p:nvSpPr>
            <p:cNvPr id="97" name="TextBox 96"/>
            <p:cNvSpPr txBox="1"/>
            <p:nvPr/>
          </p:nvSpPr>
          <p:spPr>
            <a:xfrm>
              <a:off x="277579" y="1888148"/>
              <a:ext cx="85977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B0E16"/>
                  </a:solidFill>
                  <a:latin typeface="Arial"/>
                  <a:cs typeface="Arial"/>
                </a:rPr>
                <a:t>TPVs</a:t>
              </a:r>
              <a:endParaRPr lang="en-US" sz="2000" b="1" dirty="0">
                <a:solidFill>
                  <a:srgbClr val="7B0E16"/>
                </a:solidFill>
                <a:latin typeface="Arial"/>
                <a:cs typeface="Arial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9973" y="4215254"/>
              <a:ext cx="1553472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E0075"/>
                  </a:solidFill>
                  <a:latin typeface="Arial"/>
                  <a:cs typeface="Arial"/>
                </a:rPr>
                <a:t>Cold Pools</a:t>
              </a:r>
              <a:endParaRPr lang="en-US" sz="2000" b="1" dirty="0">
                <a:solidFill>
                  <a:srgbClr val="0E0075"/>
                </a:solidFill>
                <a:latin typeface="Arial"/>
                <a:cs typeface="Arial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95278" y="1889639"/>
              <a:ext cx="163512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N = 27,990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95278" y="4217078"/>
              <a:ext cx="163512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N = 9,478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08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127000" y="99897"/>
            <a:ext cx="9339892" cy="6425610"/>
            <a:chOff x="-127000" y="99897"/>
            <a:chExt cx="9339892" cy="6425610"/>
          </a:xfrm>
        </p:grpSpPr>
        <p:grpSp>
          <p:nvGrpSpPr>
            <p:cNvPr id="21" name="Group 20"/>
            <p:cNvGrpSpPr/>
            <p:nvPr/>
          </p:nvGrpSpPr>
          <p:grpSpPr>
            <a:xfrm>
              <a:off x="-127000" y="99897"/>
              <a:ext cx="9339892" cy="6425610"/>
              <a:chOff x="-127000" y="99897"/>
              <a:chExt cx="9339892" cy="642561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-127000" y="99897"/>
                <a:ext cx="9339892" cy="6425610"/>
                <a:chOff x="-127000" y="99897"/>
                <a:chExt cx="9339892" cy="642561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-65724" y="99897"/>
                  <a:ext cx="9276494" cy="1730175"/>
                  <a:chOff x="-65724" y="99897"/>
                  <a:chExt cx="9276494" cy="1730175"/>
                </a:xfrm>
              </p:grpSpPr>
              <p:pic>
                <p:nvPicPr>
                  <p:cNvPr id="3" name="Picture 2" descr="blank_CED_map_global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42" b="6176"/>
                  <a:stretch/>
                </p:blipFill>
                <p:spPr>
                  <a:xfrm>
                    <a:off x="207339" y="116208"/>
                    <a:ext cx="8915400" cy="1570692"/>
                  </a:xfrm>
                  <a:prstGeom prst="rect">
                    <a:avLst/>
                  </a:prstGeom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-65724" y="1559424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30°N</a:t>
                    </a: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-65724" y="1315977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4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0°N</a:t>
                    </a: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-53024" y="1070966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50°N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-65724" y="832244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60°N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-53024" y="586021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70°N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-65724" y="343392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80°N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-65724" y="99897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90°N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29522" y="1686900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60167" y="1691275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3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92340" y="1691275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6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319003" y="1688383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9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016421" y="1689479"/>
                    <a:ext cx="356041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120°E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742747" y="1691573"/>
                    <a:ext cx="36921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150°E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468007" y="1689479"/>
                    <a:ext cx="3700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180°E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215839" y="1688383"/>
                    <a:ext cx="335832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210°E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22429" y="1690090"/>
                    <a:ext cx="38629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240°E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662602" y="1689479"/>
                    <a:ext cx="36016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270°E</a:t>
                    </a: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389201" y="1686674"/>
                    <a:ext cx="3673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300°E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114403" y="1688383"/>
                    <a:ext cx="369275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330°E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854816" y="1688383"/>
                    <a:ext cx="35595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360°E</a:t>
                    </a:r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-127000" y="1807377"/>
                  <a:ext cx="9337770" cy="2356975"/>
                  <a:chOff x="-127000" y="1807377"/>
                  <a:chExt cx="9337770" cy="2356975"/>
                </a:xfrm>
              </p:grpSpPr>
              <p:pic>
                <p:nvPicPr>
                  <p:cNvPr id="33" name="Picture 32" descr="histogram_erai_tpv_lonBins_gte2d_gte6hOfLife_gt60N_transport_lt60N_no_labels.png"/>
                  <p:cNvPicPr>
                    <a:picLocks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16" t="3856" r="1505" b="4045"/>
                  <a:stretch/>
                </p:blipFill>
                <p:spPr>
                  <a:xfrm>
                    <a:off x="129522" y="1807377"/>
                    <a:ext cx="9043416" cy="2231136"/>
                  </a:xfrm>
                  <a:prstGeom prst="rect">
                    <a:avLst/>
                  </a:prstGeom>
                </p:spPr>
              </p:pic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-79904" y="3876321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0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-79904" y="3444810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300</a:t>
                    </a: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-79904" y="3012436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>
                        <a:latin typeface="Arial"/>
                        <a:cs typeface="Arial"/>
                      </a:rPr>
                      <a:t>6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00</a:t>
                    </a: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79904" y="2580617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900</a:t>
                    </a: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-127000" y="2147213"/>
                    <a:ext cx="27327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1200</a:t>
                    </a: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29522" y="4021180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860167" y="4025555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3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592340" y="4025555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6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319003" y="4022663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9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016421" y="4023759"/>
                    <a:ext cx="356041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120°E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742747" y="4025853"/>
                    <a:ext cx="36921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150°E</a:t>
                    </a: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68007" y="4023759"/>
                    <a:ext cx="3700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180°E</a:t>
                    </a: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215839" y="4022663"/>
                    <a:ext cx="335832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210°E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22429" y="4024370"/>
                    <a:ext cx="38629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240°E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6662602" y="4023759"/>
                    <a:ext cx="36016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270°E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7389201" y="4020954"/>
                    <a:ext cx="3673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300°E</a:t>
                    </a: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114403" y="4022663"/>
                    <a:ext cx="369275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330°E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8854816" y="4022663"/>
                    <a:ext cx="35595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360°E</a:t>
                    </a: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-79904" y="4143010"/>
                  <a:ext cx="9292796" cy="2382497"/>
                  <a:chOff x="-79904" y="4143010"/>
                  <a:chExt cx="9292796" cy="2382497"/>
                </a:xfrm>
              </p:grpSpPr>
              <p:pic>
                <p:nvPicPr>
                  <p:cNvPr id="32" name="Picture 31" descr="histogram_erai_cp_lonBins_gte2d_gte6hOfLife_gt60N_transport_lt60N_no_labels.png"/>
                  <p:cNvPicPr>
                    <a:picLocks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16" t="3856" r="1505" b="4045"/>
                  <a:stretch/>
                </p:blipFill>
                <p:spPr>
                  <a:xfrm>
                    <a:off x="129254" y="4143010"/>
                    <a:ext cx="9043416" cy="2231136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-79904" y="6210288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0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-79904" y="5846132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100</a:t>
                    </a: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-79904" y="5485619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200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-79904" y="5122955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300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-79904" y="4761318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>
                        <a:latin typeface="Arial"/>
                        <a:cs typeface="Arial"/>
                      </a:rPr>
                      <a:t>4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00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-79904" y="4402857"/>
                    <a:ext cx="226177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900" dirty="0" smtClean="0">
                        <a:latin typeface="Arial"/>
                        <a:cs typeface="Arial"/>
                      </a:rPr>
                      <a:t>500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131644" y="6382335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862289" y="6386710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3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594462" y="6386710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6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2321125" y="6383818"/>
                    <a:ext cx="30055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/>
                        <a:cs typeface="Arial"/>
                      </a:rPr>
                      <a:t>9</a:t>
                    </a:r>
                    <a:r>
                      <a:rPr lang="en-US" sz="900" dirty="0" smtClean="0">
                        <a:latin typeface="Arial"/>
                        <a:cs typeface="Arial"/>
                      </a:rPr>
                      <a:t>0°E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3018543" y="6384914"/>
                    <a:ext cx="356041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120°E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744869" y="6387008"/>
                    <a:ext cx="36921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150°E</a:t>
                    </a: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470129" y="6384914"/>
                    <a:ext cx="3700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180°E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217961" y="6383818"/>
                    <a:ext cx="335832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210°E</a:t>
                    </a: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924551" y="6385525"/>
                    <a:ext cx="386296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240°E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6664724" y="6384914"/>
                    <a:ext cx="36016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270°E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7391323" y="6382109"/>
                    <a:ext cx="367323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300°E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8116525" y="6383818"/>
                    <a:ext cx="369275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330°E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8856938" y="6383818"/>
                    <a:ext cx="35595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Arial"/>
                        <a:cs typeface="Arial"/>
                      </a:rPr>
                      <a:t>360°E</a:t>
                    </a:r>
                  </a:p>
                </p:txBody>
              </p: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277579" y="1888148"/>
                <a:ext cx="859770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B0E16"/>
                    </a:solidFill>
                    <a:latin typeface="Arial"/>
                    <a:cs typeface="Arial"/>
                  </a:rPr>
                  <a:t>TPVs</a:t>
                </a:r>
                <a:endParaRPr lang="en-US" sz="2000" b="1" dirty="0">
                  <a:solidFill>
                    <a:srgbClr val="7B0E1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9973" y="4215254"/>
                <a:ext cx="1553472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E0075"/>
                    </a:solidFill>
                    <a:latin typeface="Arial"/>
                    <a:cs typeface="Arial"/>
                  </a:rPr>
                  <a:t>Cold Pools</a:t>
                </a:r>
                <a:endParaRPr lang="en-US" sz="2000" b="1" dirty="0">
                  <a:solidFill>
                    <a:srgbClr val="0E007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395278" y="1889639"/>
                <a:ext cx="163512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latin typeface="Arial"/>
                    <a:cs typeface="Arial"/>
                  </a:rPr>
                  <a:t>N = 27,990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395278" y="4217078"/>
                <a:ext cx="163512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latin typeface="Arial"/>
                    <a:cs typeface="Arial"/>
                  </a:rPr>
                  <a:t>N = 9,478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277579" y="897960"/>
              <a:ext cx="87528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8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65724" y="99897"/>
            <a:ext cx="9276494" cy="1730175"/>
            <a:chOff x="-65724" y="99897"/>
            <a:chExt cx="9276494" cy="1730175"/>
          </a:xfrm>
        </p:grpSpPr>
        <p:pic>
          <p:nvPicPr>
            <p:cNvPr id="3" name="Picture 2" descr="blank_CED_map_globa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" b="6176"/>
            <a:stretch/>
          </p:blipFill>
          <p:spPr>
            <a:xfrm>
              <a:off x="207339" y="116208"/>
              <a:ext cx="8915400" cy="15706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-65724" y="1559424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30°N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65724" y="1315977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4</a:t>
              </a:r>
              <a:r>
                <a:rPr lang="en-US" sz="900" dirty="0" smtClean="0">
                  <a:latin typeface="Arial"/>
                  <a:cs typeface="Arial"/>
                </a:rPr>
                <a:t>0°N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3024" y="1070966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50°N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65724" y="832244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60°N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53024" y="586021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70°N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65724" y="343392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80°N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5724" y="99897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90°N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22" y="1686900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0167" y="1691275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3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2340" y="1691275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6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9003" y="1688383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6421" y="1689479"/>
              <a:ext cx="35604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2747" y="1691573"/>
              <a:ext cx="36921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68007" y="1689479"/>
              <a:ext cx="37002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180°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7259" y="1688383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150°W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21343" y="1686674"/>
              <a:ext cx="36927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30°</a:t>
              </a:r>
              <a:r>
                <a:rPr lang="en-US" sz="900" dirty="0">
                  <a:latin typeface="Arial"/>
                  <a:cs typeface="Arial"/>
                </a:rPr>
                <a:t>W</a:t>
              </a:r>
              <a:endParaRPr lang="en-US" sz="900" dirty="0" smtClean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54816" y="1688383"/>
              <a:ext cx="35595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7579" y="897960"/>
              <a:ext cx="87528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5889481" y="1688383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120°W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19523" y="1686674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0°W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53282" y="1686674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60°W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27000" y="1807377"/>
            <a:ext cx="9336108" cy="2369208"/>
            <a:chOff x="-127000" y="1807377"/>
            <a:chExt cx="9336108" cy="2369208"/>
          </a:xfrm>
        </p:grpSpPr>
        <p:pic>
          <p:nvPicPr>
            <p:cNvPr id="33" name="Picture 32" descr="histogram_erai_tpv_lonBins_gte2d_gte6hOfLife_gt60N_transport_lt60N_no_labels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" t="3856" r="1505" b="4045"/>
            <a:stretch/>
          </p:blipFill>
          <p:spPr>
            <a:xfrm>
              <a:off x="129522" y="1807377"/>
              <a:ext cx="9043416" cy="2231136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-79904" y="3876321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79904" y="3444810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79904" y="3012436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>
                  <a:latin typeface="Arial"/>
                  <a:cs typeface="Arial"/>
                </a:rPr>
                <a:t>6</a:t>
              </a:r>
              <a:r>
                <a:rPr lang="en-US" sz="900" dirty="0" smtClean="0"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79904" y="2580617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900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127000" y="2147213"/>
              <a:ext cx="27327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1200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2578" y="1888148"/>
              <a:ext cx="85977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B0E16"/>
                  </a:solidFill>
                  <a:latin typeface="Arial"/>
                  <a:cs typeface="Arial"/>
                </a:rPr>
                <a:t>TPVs</a:t>
              </a:r>
              <a:endParaRPr lang="en-US" b="1" dirty="0">
                <a:solidFill>
                  <a:srgbClr val="7B0E16"/>
                </a:solidFill>
                <a:latin typeface="Arial"/>
                <a:cs typeface="Arial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95278" y="1889639"/>
              <a:ext cx="163512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N = 27,990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27860" y="4033413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8505" y="4037788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3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590678" y="4037788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6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17341" y="4034896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014759" y="4035992"/>
              <a:ext cx="35604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120°E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741085" y="4038086"/>
              <a:ext cx="36921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66345" y="4035992"/>
              <a:ext cx="37002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180°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65597" y="4034896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150°W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19681" y="4033187"/>
              <a:ext cx="36927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30°</a:t>
              </a:r>
              <a:r>
                <a:rPr lang="en-US" sz="900" dirty="0">
                  <a:latin typeface="Arial"/>
                  <a:cs typeface="Arial"/>
                </a:rPr>
                <a:t>W</a:t>
              </a:r>
              <a:endParaRPr lang="en-US" sz="900" dirty="0" smtClean="0">
                <a:latin typeface="Arial"/>
                <a:cs typeface="Arial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853154" y="4034896"/>
              <a:ext cx="35595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87819" y="4034896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120°W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17861" y="4033187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0°W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51620" y="4033187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60°W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79904" y="4143010"/>
            <a:ext cx="9292938" cy="2356379"/>
            <a:chOff x="-79904" y="4143010"/>
            <a:chExt cx="9292938" cy="2356379"/>
          </a:xfrm>
        </p:grpSpPr>
        <p:pic>
          <p:nvPicPr>
            <p:cNvPr id="32" name="Picture 31" descr="histogram_erai_cp_lonBins_gte2d_gte6hOfLife_gt60N_transport_lt60N_no_labels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" t="3856" r="1505" b="4045"/>
            <a:stretch/>
          </p:blipFill>
          <p:spPr>
            <a:xfrm>
              <a:off x="129254" y="4143010"/>
              <a:ext cx="9043416" cy="2231136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-79904" y="6210288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79904" y="5846132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79904" y="5485619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79904" y="5122955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79904" y="4761318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>
                  <a:latin typeface="Arial"/>
                  <a:cs typeface="Arial"/>
                </a:rPr>
                <a:t>4</a:t>
              </a:r>
              <a:r>
                <a:rPr lang="en-US" sz="900" dirty="0" smtClean="0"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79904" y="4402857"/>
              <a:ext cx="22617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 smtClean="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4337" y="4219749"/>
              <a:ext cx="155347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E0075"/>
                  </a:solidFill>
                  <a:latin typeface="Arial"/>
                  <a:cs typeface="Arial"/>
                </a:rPr>
                <a:t>Cold Pools</a:t>
              </a:r>
              <a:endParaRPr lang="en-US" b="1" dirty="0">
                <a:solidFill>
                  <a:srgbClr val="0E0075"/>
                </a:solidFill>
                <a:latin typeface="Arial"/>
                <a:cs typeface="Arial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95278" y="4217078"/>
              <a:ext cx="163512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Arial"/>
                  <a:cs typeface="Arial"/>
                </a:rPr>
                <a:t>N = 9,478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1786" y="6356217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62431" y="6360592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3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594604" y="6360592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6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321267" y="6357700"/>
              <a:ext cx="30055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18685" y="6358796"/>
              <a:ext cx="35604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120°E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745011" y="6360890"/>
              <a:ext cx="36921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70271" y="6358796"/>
              <a:ext cx="37002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180°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69523" y="6357700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150°W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123607" y="6355991"/>
              <a:ext cx="36927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30°</a:t>
              </a:r>
              <a:r>
                <a:rPr lang="en-US" sz="900" dirty="0">
                  <a:latin typeface="Arial"/>
                  <a:cs typeface="Arial"/>
                </a:rPr>
                <a:t>W</a:t>
              </a:r>
              <a:endParaRPr lang="en-US" sz="900" dirty="0" smtClean="0">
                <a:latin typeface="Arial"/>
                <a:cs typeface="Arial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57080" y="6357700"/>
              <a:ext cx="35595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0°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91745" y="6357700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120°W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621787" y="6355991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9</a:t>
              </a:r>
              <a:r>
                <a:rPr lang="en-US" sz="900" dirty="0" smtClean="0">
                  <a:latin typeface="Arial"/>
                  <a:cs typeface="Arial"/>
                </a:rPr>
                <a:t>0°W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55546" y="6355991"/>
              <a:ext cx="4470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>
                  <a:latin typeface="Arial"/>
                  <a:cs typeface="Arial"/>
                </a:rPr>
                <a:t>60°W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26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27000" y="99897"/>
            <a:ext cx="9340034" cy="4067198"/>
            <a:chOff x="-127000" y="99897"/>
            <a:chExt cx="9340034" cy="4067198"/>
          </a:xfrm>
        </p:grpSpPr>
        <p:grpSp>
          <p:nvGrpSpPr>
            <p:cNvPr id="31" name="Group 30"/>
            <p:cNvGrpSpPr/>
            <p:nvPr/>
          </p:nvGrpSpPr>
          <p:grpSpPr>
            <a:xfrm>
              <a:off x="-65724" y="99897"/>
              <a:ext cx="9276494" cy="1730175"/>
              <a:chOff x="-65724" y="99897"/>
              <a:chExt cx="9276494" cy="1730175"/>
            </a:xfrm>
          </p:grpSpPr>
          <p:pic>
            <p:nvPicPr>
              <p:cNvPr id="3" name="Picture 2" descr="blank_CED_map_glob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" b="6176"/>
              <a:stretch/>
            </p:blipFill>
            <p:spPr>
              <a:xfrm>
                <a:off x="207339" y="116208"/>
                <a:ext cx="8915400" cy="15706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-65724" y="1559424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30°N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65724" y="131597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4</a:t>
                </a:r>
                <a:r>
                  <a:rPr lang="en-US" sz="900" dirty="0" smtClean="0">
                    <a:latin typeface="Arial"/>
                    <a:cs typeface="Arial"/>
                  </a:rPr>
                  <a:t>0°N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53024" y="1070966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50°N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65724" y="832244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53024" y="58602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70°N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65724" y="343392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80°N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5724" y="9989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90°N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9522" y="1686900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0167" y="1691275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3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92340" y="1691275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6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19003" y="1688383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16421" y="1689479"/>
                <a:ext cx="356041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42747" y="1691573"/>
                <a:ext cx="36921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68007" y="1689479"/>
                <a:ext cx="370023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180°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259" y="1688383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150°W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121343" y="1686674"/>
                <a:ext cx="369275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</a:t>
                </a:r>
                <a:r>
                  <a:rPr lang="en-US" sz="900" dirty="0">
                    <a:latin typeface="Arial"/>
                    <a:cs typeface="Arial"/>
                  </a:rPr>
                  <a:t>W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54816" y="1688383"/>
                <a:ext cx="35595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77579" y="897960"/>
                <a:ext cx="87528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5889481" y="1688383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120°W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19523" y="1686674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0°W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353282" y="1686674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60°W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-127000" y="1807377"/>
              <a:ext cx="9340034" cy="2359718"/>
              <a:chOff x="-127000" y="1807377"/>
              <a:chExt cx="9340034" cy="2359718"/>
            </a:xfrm>
          </p:grpSpPr>
          <p:pic>
            <p:nvPicPr>
              <p:cNvPr id="33" name="Picture 32" descr="histogram_erai_tpv_lonBins_gte2d_gte6hOfLife_gt60N_transport_lt60N_no_labels.png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" t="3856" r="1505" b="4045"/>
              <a:stretch/>
            </p:blipFill>
            <p:spPr>
              <a:xfrm>
                <a:off x="129522" y="1807377"/>
                <a:ext cx="9043416" cy="2231136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-79904" y="3876321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79904" y="3444810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300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79904" y="3012436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>
                    <a:latin typeface="Arial"/>
                    <a:cs typeface="Arial"/>
                  </a:rPr>
                  <a:t>6</a:t>
                </a:r>
                <a:r>
                  <a:rPr lang="en-US" sz="900" dirty="0" smtClean="0">
                    <a:latin typeface="Arial"/>
                    <a:cs typeface="Arial"/>
                  </a:rPr>
                  <a:t>00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79904" y="2580617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900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127000" y="2147213"/>
                <a:ext cx="273273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1200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72578" y="1888148"/>
                <a:ext cx="859770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B0E16"/>
                    </a:solidFill>
                    <a:latin typeface="Arial"/>
                    <a:cs typeface="Arial"/>
                  </a:rPr>
                  <a:t>TPVs</a:t>
                </a:r>
                <a:endParaRPr lang="en-US" b="1" dirty="0">
                  <a:solidFill>
                    <a:srgbClr val="7B0E1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395278" y="1889639"/>
                <a:ext cx="163512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latin typeface="Arial"/>
                    <a:cs typeface="Arial"/>
                  </a:rPr>
                  <a:t>N = 27,990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1786" y="402601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62431" y="402579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3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94604" y="402579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6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319003" y="4027500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18685" y="4028596"/>
                <a:ext cx="356041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745011" y="4026017"/>
                <a:ext cx="36921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70271" y="4028596"/>
                <a:ext cx="370023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180°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167259" y="4027500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150°W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123607" y="4025791"/>
                <a:ext cx="369275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</a:t>
                </a:r>
                <a:r>
                  <a:rPr lang="en-US" sz="900" dirty="0">
                    <a:latin typeface="Arial"/>
                    <a:cs typeface="Arial"/>
                  </a:rPr>
                  <a:t>W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857080" y="4025791"/>
                <a:ext cx="35595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891745" y="4028596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120°W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621787" y="4025791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0°W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355546" y="4025791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7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5037" y="90385"/>
            <a:ext cx="5982742" cy="6767615"/>
            <a:chOff x="1455037" y="90385"/>
            <a:chExt cx="5982742" cy="6767615"/>
          </a:xfrm>
        </p:grpSpPr>
        <p:pic>
          <p:nvPicPr>
            <p:cNvPr id="2" name="Picture 1" descr="tpv_unique_density_500km_gte2d_gte6hOfLife_gt60N_transport_lt60N_thesis_f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38" y="640080"/>
              <a:ext cx="5982741" cy="6217920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TPVs Transported to Middle Latitudes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25,085; avg. of ~678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(b)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86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9904" y="99897"/>
            <a:ext cx="9292938" cy="4067198"/>
            <a:chOff x="-79904" y="99897"/>
            <a:chExt cx="9292938" cy="4067198"/>
          </a:xfrm>
        </p:grpSpPr>
        <p:grpSp>
          <p:nvGrpSpPr>
            <p:cNvPr id="31" name="Group 30"/>
            <p:cNvGrpSpPr/>
            <p:nvPr/>
          </p:nvGrpSpPr>
          <p:grpSpPr>
            <a:xfrm>
              <a:off x="-65724" y="99897"/>
              <a:ext cx="9276494" cy="1730175"/>
              <a:chOff x="-65724" y="99897"/>
              <a:chExt cx="9276494" cy="1730175"/>
            </a:xfrm>
          </p:grpSpPr>
          <p:pic>
            <p:nvPicPr>
              <p:cNvPr id="3" name="Picture 2" descr="blank_CED_map_glob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" b="6176"/>
              <a:stretch/>
            </p:blipFill>
            <p:spPr>
              <a:xfrm>
                <a:off x="207339" y="116208"/>
                <a:ext cx="8915400" cy="15706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-65724" y="1559424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30°N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65724" y="131597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4</a:t>
                </a:r>
                <a:r>
                  <a:rPr lang="en-US" sz="900" dirty="0" smtClean="0">
                    <a:latin typeface="Arial"/>
                    <a:cs typeface="Arial"/>
                  </a:rPr>
                  <a:t>0°N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53024" y="1070966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50°N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65724" y="832244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53024" y="58602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70°N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65724" y="343392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80°N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5724" y="9989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90°N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9522" y="1686900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0167" y="1691275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3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92340" y="1691275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6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19003" y="1688383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16421" y="1689479"/>
                <a:ext cx="356041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42747" y="1691573"/>
                <a:ext cx="36921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68007" y="1689479"/>
                <a:ext cx="370023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180°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259" y="1688383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150°W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121343" y="1686674"/>
                <a:ext cx="369275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</a:t>
                </a:r>
                <a:r>
                  <a:rPr lang="en-US" sz="900" dirty="0">
                    <a:latin typeface="Arial"/>
                    <a:cs typeface="Arial"/>
                  </a:rPr>
                  <a:t>W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54816" y="1688383"/>
                <a:ext cx="35595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77579" y="897960"/>
                <a:ext cx="87528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5889481" y="1688383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120°W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19523" y="1686674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0°W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353282" y="1686674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60°W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-79904" y="1812810"/>
              <a:ext cx="9292938" cy="2354285"/>
              <a:chOff x="-79904" y="1812810"/>
              <a:chExt cx="9292938" cy="2354285"/>
            </a:xfrm>
          </p:grpSpPr>
          <p:pic>
            <p:nvPicPr>
              <p:cNvPr id="32" name="Picture 31" descr="histogram_erai_cp_lonBins_gte2d_gte6hOfLife_gt60N_transport_lt60N_no_labels.png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" t="3856" r="1505" b="4045"/>
              <a:stretch/>
            </p:blipFill>
            <p:spPr>
              <a:xfrm>
                <a:off x="129254" y="1812810"/>
                <a:ext cx="9043416" cy="2231136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-79904" y="3880088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79904" y="3515932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100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79904" y="3155419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200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-79904" y="2792755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300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79904" y="2431118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>
                    <a:latin typeface="Arial"/>
                    <a:cs typeface="Arial"/>
                  </a:rPr>
                  <a:t>4</a:t>
                </a:r>
                <a:r>
                  <a:rPr lang="en-US" sz="900" dirty="0" smtClean="0">
                    <a:latin typeface="Arial"/>
                    <a:cs typeface="Arial"/>
                  </a:rPr>
                  <a:t>00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-79904" y="2072657"/>
                <a:ext cx="226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dirty="0" smtClean="0">
                    <a:latin typeface="Arial"/>
                    <a:cs typeface="Arial"/>
                  </a:rPr>
                  <a:t>500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4337" y="1889549"/>
                <a:ext cx="15534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E0075"/>
                    </a:solidFill>
                    <a:latin typeface="Arial"/>
                    <a:cs typeface="Arial"/>
                  </a:rPr>
                  <a:t>Cold Pools</a:t>
                </a:r>
                <a:endParaRPr lang="en-US" b="1" dirty="0">
                  <a:solidFill>
                    <a:srgbClr val="0E007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395278" y="1886878"/>
                <a:ext cx="163512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latin typeface="Arial"/>
                    <a:cs typeface="Arial"/>
                  </a:rPr>
                  <a:t>N = 9,478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31786" y="4026017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862431" y="402579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3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594604" y="4025791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6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319003" y="4027500"/>
                <a:ext cx="3005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018685" y="4028596"/>
                <a:ext cx="356041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120°E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745011" y="4026017"/>
                <a:ext cx="36921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150°E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470271" y="4028596"/>
                <a:ext cx="370023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180°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167259" y="4027500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150°W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123607" y="4025791"/>
                <a:ext cx="369275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30°</a:t>
                </a:r>
                <a:r>
                  <a:rPr lang="en-US" sz="900" dirty="0">
                    <a:latin typeface="Arial"/>
                    <a:cs typeface="Arial"/>
                  </a:rPr>
                  <a:t>W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857080" y="4025791"/>
                <a:ext cx="35595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0°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891745" y="4028596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120°W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621787" y="4025791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/>
                    <a:cs typeface="Arial"/>
                  </a:rPr>
                  <a:t>9</a:t>
                </a:r>
                <a:r>
                  <a:rPr lang="en-US" sz="900" dirty="0" smtClean="0">
                    <a:latin typeface="Arial"/>
                    <a:cs typeface="Arial"/>
                  </a:rPr>
                  <a:t>0°W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7355546" y="4025791"/>
                <a:ext cx="44700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60°W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79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togram_erai_lonBins_gte2d_60perLife_gt65N_transport_lt50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" y="2774618"/>
            <a:ext cx="5520405" cy="29260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ank_CED_ma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2966" r="556" b="5156"/>
          <a:stretch/>
        </p:blipFill>
        <p:spPr>
          <a:xfrm>
            <a:off x="240035" y="865392"/>
            <a:ext cx="8869680" cy="1543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685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0°E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946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20°E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5280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40°E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2978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latin typeface="Arial"/>
                <a:cs typeface="Arial"/>
              </a:rPr>
              <a:t>6</a:t>
            </a:r>
            <a:r>
              <a:rPr lang="en-US" sz="700" dirty="0" smtClean="0">
                <a:latin typeface="Arial"/>
                <a:cs typeface="Arial"/>
              </a:rPr>
              <a:t>0°E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3427" y="2271243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30°N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3427" y="2037703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latin typeface="Arial"/>
                <a:cs typeface="Arial"/>
              </a:rPr>
              <a:t>4</a:t>
            </a:r>
            <a:r>
              <a:rPr lang="en-US" sz="700" dirty="0" smtClean="0">
                <a:latin typeface="Arial"/>
                <a:cs typeface="Arial"/>
              </a:rPr>
              <a:t>0°N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305" y="179269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50°N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9107" y="155079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60°N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770" y="130457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70°N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110" y="1058351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80°N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5110" y="811531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90°N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3669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80°E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0466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100°E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7247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120°E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01996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140°E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4674" y="240057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160°E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5990" y="240057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180°E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59811" y="240057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200°E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43631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220°E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6092" y="2401517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240°E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4079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260°E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900" y="2401517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280°E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6040" y="240057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300°E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89863" y="2400575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320°E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78003" y="2402952"/>
            <a:ext cx="3005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340°E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423843" y="1849510"/>
            <a:ext cx="146304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53020" y="3106784"/>
            <a:ext cx="0" cy="20492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744205" y="3103217"/>
            <a:ext cx="0" cy="20492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972275" y="3103217"/>
            <a:ext cx="0" cy="204923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498220" y="3103217"/>
            <a:ext cx="0" cy="204923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55900" y="1842248"/>
            <a:ext cx="981075" cy="1293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18715" y="3103217"/>
            <a:ext cx="0" cy="2049239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578302" y="3103217"/>
            <a:ext cx="0" cy="2049239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9796" y="1842248"/>
            <a:ext cx="121902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5543630" y="2779013"/>
            <a:ext cx="3374591" cy="407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plots for TPVs transported equatorward of 50°N shown here are the same as show before but now for the CH09 filtering method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general preferred longitudinal corridors of equatorward TPV transport for the NFM filtering appear for TPVs using the CH09 filtering, except that the central/eastern North America corridor exhibits somewhat greater frequency of equatorward TPV transport than the eastern Asia corridor using the CH09 filtering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secondary maximum of equatorward TPV transport over eastern Europe and western Asia also appears using the CH09 method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499" y="3108912"/>
            <a:ext cx="784377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N = 433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41529" y="5617695"/>
            <a:ext cx="5202101" cy="1097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histogram represents a count of the total number of instances in which a TPV is transported equatorward of 50°N for each 10° longitude bin around the globe using the CH09 filtering method. A TPV can be counted more that once if it returns equatorward of 50°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after returning poleward of 65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(there are 3 TPVs that are counted twice)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34283" y="-33716"/>
            <a:ext cx="8891111" cy="72222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corridors of TPVs transported equatorward of 50°N (CH09)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5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-67030" y="518317"/>
            <a:ext cx="9198201" cy="5604563"/>
            <a:chOff x="-67030" y="518317"/>
            <a:chExt cx="9198201" cy="5604563"/>
          </a:xfrm>
        </p:grpSpPr>
        <p:grpSp>
          <p:nvGrpSpPr>
            <p:cNvPr id="100" name="Group 99"/>
            <p:cNvGrpSpPr/>
            <p:nvPr/>
          </p:nvGrpSpPr>
          <p:grpSpPr>
            <a:xfrm>
              <a:off x="-67030" y="518339"/>
              <a:ext cx="4652065" cy="2784904"/>
              <a:chOff x="-67030" y="518339"/>
              <a:chExt cx="4652065" cy="2784904"/>
            </a:xfrm>
          </p:grpSpPr>
          <p:pic>
            <p:nvPicPr>
              <p:cNvPr id="2" name="Picture 1" descr="all_tpvs_monthly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242" y="731178"/>
                <a:ext cx="4302793" cy="2475743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-67030" y="2955221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02111" y="3132258"/>
                <a:ext cx="3868155" cy="170985"/>
                <a:chOff x="502111" y="3132258"/>
                <a:chExt cx="3868155" cy="170985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02111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Jan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23159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Feb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145332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Mar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473855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Apr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796028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May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121984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Jun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41590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Jul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772236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Aug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095017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Sep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20973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Oct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6929" y="3132258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Nov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69710" y="3133966"/>
                  <a:ext cx="30055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/>
                      <a:cs typeface="Arial"/>
                    </a:rPr>
                    <a:t>Dec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-67030" y="2596304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/>
                    <a:cs typeface="Arial"/>
                  </a:rPr>
                  <a:t>1000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67030" y="2240704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>
                    <a:latin typeface="Arial"/>
                    <a:cs typeface="Arial"/>
                  </a:rPr>
                  <a:t>2</a:t>
                </a:r>
                <a:r>
                  <a:rPr lang="en-US" sz="11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67030" y="1884398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>
                    <a:latin typeface="Arial"/>
                    <a:cs typeface="Arial"/>
                  </a:rPr>
                  <a:t>3</a:t>
                </a:r>
                <a:r>
                  <a:rPr lang="en-US" sz="11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67030" y="1528094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>
                    <a:latin typeface="Arial"/>
                    <a:cs typeface="Arial"/>
                  </a:rPr>
                  <a:t>4</a:t>
                </a:r>
                <a:r>
                  <a:rPr lang="en-US" sz="11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-67030" y="1175315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>
                    <a:latin typeface="Arial"/>
                    <a:cs typeface="Arial"/>
                  </a:rPr>
                  <a:t>5</a:t>
                </a:r>
                <a:r>
                  <a:rPr lang="en-US" sz="11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67030" y="815483"/>
                <a:ext cx="39713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100" dirty="0">
                    <a:latin typeface="Arial"/>
                    <a:cs typeface="Arial"/>
                  </a:rPr>
                  <a:t>6</a:t>
                </a:r>
                <a:r>
                  <a:rPr lang="en-US" sz="11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0106" y="561901"/>
                <a:ext cx="414242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/>
                    <a:cs typeface="Arial"/>
                  </a:rPr>
                  <a:t>All TPVs</a:t>
                </a:r>
                <a:endParaRPr lang="en-US" sz="110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-27124" y="518339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472535" y="518317"/>
              <a:ext cx="4658636" cy="2768049"/>
              <a:chOff x="4472535" y="518317"/>
              <a:chExt cx="4658636" cy="2768049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472535" y="731178"/>
                <a:ext cx="4658636" cy="2555188"/>
                <a:chOff x="4472535" y="731178"/>
                <a:chExt cx="4658636" cy="2555188"/>
              </a:xfrm>
            </p:grpSpPr>
            <p:pic>
              <p:nvPicPr>
                <p:cNvPr id="3" name="Picture 2" descr="tpvs_transport_lt60N_monthly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413" y="731178"/>
                  <a:ext cx="4306758" cy="2478024"/>
                </a:xfrm>
                <a:prstGeom prst="rect">
                  <a:avLst/>
                </a:prstGeom>
              </p:spPr>
            </p:pic>
            <p:grpSp>
              <p:nvGrpSpPr>
                <p:cNvPr id="32" name="Group 31"/>
                <p:cNvGrpSpPr/>
                <p:nvPr/>
              </p:nvGrpSpPr>
              <p:grpSpPr>
                <a:xfrm>
                  <a:off x="5042092" y="3115381"/>
                  <a:ext cx="3868155" cy="170985"/>
                  <a:chOff x="502111" y="3132258"/>
                  <a:chExt cx="3868155" cy="170985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02111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Jan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2315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Feb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145332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473855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Apr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796028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May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21984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441590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Jul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772236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Aug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095017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Sep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420973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Oct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74692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Nov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069710" y="3133966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Dec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4472535" y="2953160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472535" y="2643427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400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472535" y="2332985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800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472535" y="2023252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1200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472535" y="1712811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1600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472535" y="1402372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472535" y="1090676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2400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4869672" y="561901"/>
                <a:ext cx="418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/>
                    <a:cs typeface="Arial"/>
                  </a:rPr>
                  <a:t>TPVs Transported to Middle Latitudes</a:t>
                </a:r>
                <a:endParaRPr lang="en-US" sz="110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482403" y="518317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-67030" y="3379818"/>
              <a:ext cx="4652065" cy="2743062"/>
              <a:chOff x="-67030" y="3379818"/>
              <a:chExt cx="4652065" cy="2743062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-67030" y="3559364"/>
                <a:ext cx="4652065" cy="2563516"/>
                <a:chOff x="-67030" y="3251492"/>
                <a:chExt cx="4652065" cy="2563516"/>
              </a:xfrm>
            </p:grpSpPr>
            <p:pic>
              <p:nvPicPr>
                <p:cNvPr id="4" name="Picture 3" descr="all_cps_monthly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277" y="3251492"/>
                  <a:ext cx="4306758" cy="2478024"/>
                </a:xfrm>
                <a:prstGeom prst="rect">
                  <a:avLst/>
                </a:prstGeom>
              </p:spPr>
            </p:pic>
            <p:grpSp>
              <p:nvGrpSpPr>
                <p:cNvPr id="19" name="Group 18"/>
                <p:cNvGrpSpPr/>
                <p:nvPr/>
              </p:nvGrpSpPr>
              <p:grpSpPr>
                <a:xfrm>
                  <a:off x="502111" y="5644023"/>
                  <a:ext cx="3868155" cy="170985"/>
                  <a:chOff x="502111" y="3132258"/>
                  <a:chExt cx="3868155" cy="170985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02111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Jan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2315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Feb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145332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473855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Apr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796028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May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21984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441590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Jul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772236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Aug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095017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Sep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420973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Oct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74692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Nov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069710" y="3133966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Dec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-67030" y="547645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-67030" y="5092633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400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-67030" y="4715159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800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-67030" y="4334866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1200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67030" y="3957393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1600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-67030" y="357639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330106" y="3397769"/>
                <a:ext cx="414242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/>
                    <a:cs typeface="Arial"/>
                  </a:rPr>
                  <a:t>All Cold Pools</a:t>
                </a:r>
                <a:endParaRPr lang="en-US" sz="110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-27124" y="3379818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(c)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472535" y="3379818"/>
              <a:ext cx="4658636" cy="2741354"/>
              <a:chOff x="4472535" y="3379818"/>
              <a:chExt cx="4658636" cy="274135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4472535" y="3559364"/>
                <a:ext cx="4658636" cy="2561808"/>
                <a:chOff x="4472535" y="3251492"/>
                <a:chExt cx="4658636" cy="2561808"/>
              </a:xfrm>
            </p:grpSpPr>
            <p:pic>
              <p:nvPicPr>
                <p:cNvPr id="5" name="Picture 4" descr="cps_transport_lt60N_monthly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413" y="3251492"/>
                  <a:ext cx="4306758" cy="2478024"/>
                </a:xfrm>
                <a:prstGeom prst="rect">
                  <a:avLst/>
                </a:prstGeom>
              </p:spPr>
            </p:pic>
            <p:grpSp>
              <p:nvGrpSpPr>
                <p:cNvPr id="45" name="Group 44"/>
                <p:cNvGrpSpPr/>
                <p:nvPr/>
              </p:nvGrpSpPr>
              <p:grpSpPr>
                <a:xfrm>
                  <a:off x="5043074" y="5642315"/>
                  <a:ext cx="3868155" cy="170985"/>
                  <a:chOff x="502111" y="3132258"/>
                  <a:chExt cx="3868155" cy="170985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02111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Jan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2315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Feb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145332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473855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Apr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796028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May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121984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441590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Jul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772236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Aug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95017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Sep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20973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Oct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74692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Nov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069710" y="3133966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Dec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4472535" y="547621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472535" y="4999956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2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472535" y="4526026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4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4472535" y="4053296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6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472535" y="3580173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8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4801146" y="3397769"/>
                <a:ext cx="42928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/>
                    <a:cs typeface="Arial"/>
                  </a:rPr>
                  <a:t>Cold Pools Transported to Middle Latitudes</a:t>
                </a:r>
                <a:endParaRPr lang="en-US" sz="110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482403" y="3379818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(d)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915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67030" y="518317"/>
            <a:ext cx="9198201" cy="5604563"/>
            <a:chOff x="-67030" y="518317"/>
            <a:chExt cx="9198201" cy="5604563"/>
          </a:xfrm>
        </p:grpSpPr>
        <p:grpSp>
          <p:nvGrpSpPr>
            <p:cNvPr id="110" name="Group 109"/>
            <p:cNvGrpSpPr/>
            <p:nvPr/>
          </p:nvGrpSpPr>
          <p:grpSpPr>
            <a:xfrm>
              <a:off x="-67030" y="518317"/>
              <a:ext cx="9198201" cy="5604563"/>
              <a:chOff x="-67030" y="518317"/>
              <a:chExt cx="9198201" cy="5604563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-67030" y="518339"/>
                <a:ext cx="4652065" cy="2784904"/>
                <a:chOff x="-67030" y="518339"/>
                <a:chExt cx="4652065" cy="2784904"/>
              </a:xfrm>
            </p:grpSpPr>
            <p:pic>
              <p:nvPicPr>
                <p:cNvPr id="2" name="Picture 1" descr="all_tpvs_monthly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242" y="731178"/>
                  <a:ext cx="4302793" cy="2475743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-67030" y="2955221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502111" y="3132258"/>
                  <a:ext cx="3868155" cy="170985"/>
                  <a:chOff x="502111" y="3132258"/>
                  <a:chExt cx="3868155" cy="170985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02111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Jan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2315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Feb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145332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473855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Apr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796028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May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121984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441590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Jul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772236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Aug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095017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Sep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420973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Oct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746929" y="3132258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Nov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069710" y="3133966"/>
                    <a:ext cx="30055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dirty="0" smtClean="0">
                        <a:latin typeface="Arial"/>
                        <a:cs typeface="Arial"/>
                      </a:rPr>
                      <a:t>Dec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-67030" y="259630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 smtClean="0">
                      <a:latin typeface="Arial"/>
                      <a:cs typeface="Arial"/>
                    </a:rPr>
                    <a:t>1000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-67030" y="224070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2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-67030" y="1884398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3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-67030" y="1528094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4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-67030" y="1175315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5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-67030" y="815483"/>
                  <a:ext cx="397136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100" dirty="0">
                      <a:latin typeface="Arial"/>
                      <a:cs typeface="Arial"/>
                    </a:rPr>
                    <a:t>6</a:t>
                  </a:r>
                  <a:r>
                    <a:rPr lang="en-US" sz="11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30106" y="561901"/>
                  <a:ext cx="414242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"/>
                      <a:cs typeface="Arial"/>
                    </a:rPr>
                    <a:t>All TPVs</a:t>
                  </a:r>
                  <a:endParaRPr lang="en-US" sz="1100" b="1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-27124" y="518339"/>
                  <a:ext cx="280256" cy="2616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0" tIns="0" rIns="0" bIns="45720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(a)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4472535" y="518317"/>
                <a:ext cx="4658636" cy="2768049"/>
                <a:chOff x="4472535" y="518317"/>
                <a:chExt cx="4658636" cy="2768049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4472535" y="561901"/>
                  <a:ext cx="4658636" cy="2724465"/>
                  <a:chOff x="4472535" y="561901"/>
                  <a:chExt cx="4658636" cy="2724465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472535" y="731178"/>
                    <a:ext cx="4658636" cy="2555188"/>
                    <a:chOff x="4472535" y="731178"/>
                    <a:chExt cx="4658636" cy="2555188"/>
                  </a:xfrm>
                </p:grpSpPr>
                <p:pic>
                  <p:nvPicPr>
                    <p:cNvPr id="82" name="Picture 81" descr="tpvs_transport_lt45N_monthly.pn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824413" y="731178"/>
                      <a:ext cx="4306758" cy="247802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5042092" y="3115381"/>
                      <a:ext cx="3868155" cy="170985"/>
                      <a:chOff x="502111" y="3132258"/>
                      <a:chExt cx="3868155" cy="170985"/>
                    </a:xfrm>
                  </p:grpSpPr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502111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Jan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823159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Feb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1145332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Mar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1473855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Apr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>
                        <a:off x="1796028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May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2121984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Jun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441590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Jul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2772236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Aug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3095017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Sep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3420973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Oct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3746929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Nov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4069710" y="3133966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Dec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4472535" y="2953160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472535" y="2447985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100" dirty="0" smtClean="0">
                          <a:latin typeface="Arial"/>
                          <a:cs typeface="Arial"/>
                        </a:rPr>
                        <a:t>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4472535" y="1948252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100" dirty="0" smtClean="0">
                          <a:latin typeface="Arial"/>
                          <a:cs typeface="Arial"/>
                        </a:rPr>
                        <a:t>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4472535" y="1447811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100" dirty="0" smtClean="0">
                          <a:latin typeface="Arial"/>
                          <a:cs typeface="Arial"/>
                        </a:rPr>
                        <a:t>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4472535" y="945676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8</a:t>
                      </a:r>
                      <a:r>
                        <a:rPr lang="en-US" sz="1100" dirty="0" smtClean="0">
                          <a:latin typeface="Arial"/>
                          <a:cs typeface="Arial"/>
                        </a:rPr>
                        <a:t>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869672" y="561901"/>
                    <a:ext cx="418409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Arial"/>
                        <a:cs typeface="Arial"/>
                      </a:rPr>
                      <a:t>TPVs Transported to Middle Latitudes</a:t>
                    </a:r>
                    <a:endParaRPr lang="en-US" sz="1100" b="1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03" name="TextBox 102"/>
                <p:cNvSpPr txBox="1"/>
                <p:nvPr/>
              </p:nvSpPr>
              <p:spPr>
                <a:xfrm>
                  <a:off x="4482403" y="518317"/>
                  <a:ext cx="280256" cy="2616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0" tIns="0" rIns="0" bIns="45720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(b)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-67030" y="3379818"/>
                <a:ext cx="4652065" cy="2743062"/>
                <a:chOff x="-67030" y="3379818"/>
                <a:chExt cx="4652065" cy="274306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-67030" y="3397769"/>
                  <a:ext cx="4652065" cy="2725111"/>
                  <a:chOff x="-67030" y="3397769"/>
                  <a:chExt cx="4652065" cy="2725111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-67030" y="3559364"/>
                    <a:ext cx="4652065" cy="2563516"/>
                    <a:chOff x="-67030" y="3251492"/>
                    <a:chExt cx="4652065" cy="2563516"/>
                  </a:xfrm>
                </p:grpSpPr>
                <p:pic>
                  <p:nvPicPr>
                    <p:cNvPr id="4" name="Picture 3" descr="all_cps_monthly.png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8277" y="3251492"/>
                      <a:ext cx="4306758" cy="247802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02111" y="5644023"/>
                      <a:ext cx="3868155" cy="170985"/>
                      <a:chOff x="502111" y="3132258"/>
                      <a:chExt cx="3868155" cy="170985"/>
                    </a:xfrm>
                  </p:grpSpPr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502111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Jan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23159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Feb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1145332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Mar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1473855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Apr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1796028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May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2121984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Jun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2441590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Jul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772236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Aug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3095017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Sep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3420973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Oct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3746929" y="3132258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Nov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4069710" y="3133966"/>
                        <a:ext cx="300556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dirty="0" smtClean="0">
                            <a:latin typeface="Arial"/>
                            <a:cs typeface="Arial"/>
                          </a:rPr>
                          <a:t>Dec</a:t>
                        </a:r>
                        <a:endParaRPr lang="en-US" sz="900" dirty="0" smtClean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-67030" y="5476454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-67030" y="5092633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400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-67030" y="4715159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800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-67030" y="4334866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1200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-67030" y="3957393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-67030" y="3576394"/>
                      <a:ext cx="39713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2000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330106" y="3397769"/>
                    <a:ext cx="4142429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Arial"/>
                        <a:cs typeface="Arial"/>
                      </a:rPr>
                      <a:t>All Cold Pools</a:t>
                    </a:r>
                    <a:endParaRPr lang="en-US" sz="1100" b="1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-27124" y="3379818"/>
                  <a:ext cx="280256" cy="2616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0" tIns="0" rIns="0" bIns="45720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(c)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4472535" y="3379818"/>
                <a:ext cx="4658636" cy="2741354"/>
                <a:chOff x="4472535" y="3379818"/>
                <a:chExt cx="4658636" cy="2741354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4472535" y="3559364"/>
                  <a:ext cx="4658636" cy="2561808"/>
                  <a:chOff x="4472535" y="3559364"/>
                  <a:chExt cx="4658636" cy="2561808"/>
                </a:xfrm>
              </p:grpSpPr>
              <p:pic>
                <p:nvPicPr>
                  <p:cNvPr id="88" name="Picture 87" descr="cps_transport_lt45N_monthly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24413" y="3559364"/>
                    <a:ext cx="4306758" cy="2478024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043074" y="5950187"/>
                    <a:ext cx="3868155" cy="170985"/>
                    <a:chOff x="502111" y="3132258"/>
                    <a:chExt cx="3868155" cy="170985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502111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Jan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823159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Feb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1145332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Mar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473855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Apr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1796028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May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121984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Jun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2441590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Jul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772236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Aug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3095017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Sep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3420973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Oct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746929" y="3132258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Nov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4069710" y="3133966"/>
                      <a:ext cx="300556" cy="1692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Dec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472535" y="5784086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72535" y="5427828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20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472535" y="5068898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40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472535" y="4716168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60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72535" y="4363045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80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472535" y="4005454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100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472535" y="3643990"/>
                    <a:ext cx="39713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Arial"/>
                        <a:cs typeface="Arial"/>
                      </a:rPr>
                      <a:t>120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05" name="TextBox 104"/>
                <p:cNvSpPr txBox="1"/>
                <p:nvPr/>
              </p:nvSpPr>
              <p:spPr>
                <a:xfrm>
                  <a:off x="4482403" y="3379818"/>
                  <a:ext cx="280256" cy="26161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0" tIns="0" rIns="0" bIns="45720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(d)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11" name="TextBox 110"/>
            <p:cNvSpPr txBox="1"/>
            <p:nvPr/>
          </p:nvSpPr>
          <p:spPr>
            <a:xfrm>
              <a:off x="4801146" y="3397769"/>
              <a:ext cx="429289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Cold Pools Transported to Middle Latitudes</a:t>
              </a:r>
              <a:endParaRPr lang="en-US" sz="1100" b="1" dirty="0" smtClean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44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224716" y="228382"/>
            <a:ext cx="3987833" cy="3243608"/>
            <a:chOff x="224716" y="228382"/>
            <a:chExt cx="3987833" cy="3243608"/>
          </a:xfrm>
        </p:grpSpPr>
        <p:grpSp>
          <p:nvGrpSpPr>
            <p:cNvPr id="140" name="Group 139"/>
            <p:cNvGrpSpPr/>
            <p:nvPr/>
          </p:nvGrpSpPr>
          <p:grpSpPr>
            <a:xfrm>
              <a:off x="224716" y="228382"/>
              <a:ext cx="3987833" cy="3243608"/>
              <a:chOff x="224716" y="228382"/>
              <a:chExt cx="3987833" cy="3243608"/>
            </a:xfrm>
          </p:grpSpPr>
          <p:pic>
            <p:nvPicPr>
              <p:cNvPr id="110" name="Picture 109" descr="all_tpvs_seasonal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06" y="381875"/>
                <a:ext cx="3584643" cy="2990088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72145" y="3117172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1113299" y="3284658"/>
                <a:ext cx="2635440" cy="187332"/>
                <a:chOff x="1113299" y="3284658"/>
                <a:chExt cx="2635440" cy="187332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72145" y="267341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3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2145" y="223048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6000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2145" y="178826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9000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4716" y="1343749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4716" y="898407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15000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4716" y="455146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18000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9281" y="228382"/>
                <a:ext cx="35432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All TPVs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729701" y="553094"/>
              <a:ext cx="280256" cy="2616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(a)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276227" y="228382"/>
            <a:ext cx="3969416" cy="3240942"/>
            <a:chOff x="4276227" y="228382"/>
            <a:chExt cx="3969416" cy="3240942"/>
          </a:xfrm>
        </p:grpSpPr>
        <p:grpSp>
          <p:nvGrpSpPr>
            <p:cNvPr id="141" name="Group 140"/>
            <p:cNvGrpSpPr/>
            <p:nvPr/>
          </p:nvGrpSpPr>
          <p:grpSpPr>
            <a:xfrm>
              <a:off x="4276227" y="228382"/>
              <a:ext cx="3969416" cy="3240942"/>
              <a:chOff x="4276227" y="228382"/>
              <a:chExt cx="3969416" cy="3240942"/>
            </a:xfrm>
          </p:grpSpPr>
          <p:pic>
            <p:nvPicPr>
              <p:cNvPr id="111" name="Picture 110" descr="tpvs_transport_lt60N_seasona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343" y="381875"/>
                <a:ext cx="3584642" cy="2990088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276227" y="311691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276227" y="24884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76227" y="186569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6227" y="123873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6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76227" y="61465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8000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5127283" y="3281992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567189" y="228382"/>
                <a:ext cx="36784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TPVs Transported to Middle Latitudes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7753142" y="553094"/>
              <a:ext cx="280256" cy="2616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(b)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145" y="3564532"/>
            <a:ext cx="7973498" cy="3247833"/>
            <a:chOff x="272145" y="3564532"/>
            <a:chExt cx="7973498" cy="3247833"/>
          </a:xfrm>
        </p:grpSpPr>
        <p:grpSp>
          <p:nvGrpSpPr>
            <p:cNvPr id="146" name="Group 145"/>
            <p:cNvGrpSpPr/>
            <p:nvPr/>
          </p:nvGrpSpPr>
          <p:grpSpPr>
            <a:xfrm>
              <a:off x="272145" y="3564532"/>
              <a:ext cx="3940403" cy="3245167"/>
              <a:chOff x="272145" y="3564532"/>
              <a:chExt cx="3940403" cy="3245167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272145" y="3564532"/>
                <a:ext cx="3940403" cy="3245167"/>
                <a:chOff x="272145" y="3564532"/>
                <a:chExt cx="3940403" cy="3245167"/>
              </a:xfrm>
            </p:grpSpPr>
            <p:pic>
              <p:nvPicPr>
                <p:cNvPr id="112" name="Picture 111" descr="all_cps_seasonal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06" y="3715980"/>
                  <a:ext cx="3584642" cy="2990088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272145" y="6448666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2146" y="6072439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1000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72146" y="56911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72146" y="53115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3000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72146" y="493289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4000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72146" y="4551892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Arial"/>
                      <a:cs typeface="Arial"/>
                    </a:rPr>
                    <a:t>5</a:t>
                  </a:r>
                  <a:r>
                    <a:rPr lang="en-US" sz="12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9281" y="3564532"/>
                  <a:ext cx="354326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All Cold Pools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272146" y="417139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6000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72146" y="3792270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7000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1113299" y="6622367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3735910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273967" y="3564532"/>
              <a:ext cx="3971676" cy="3247833"/>
              <a:chOff x="4273967" y="3564532"/>
              <a:chExt cx="3971676" cy="3247833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4273967" y="3564532"/>
                <a:ext cx="3971676" cy="3247833"/>
                <a:chOff x="4273967" y="3564532"/>
                <a:chExt cx="3971676" cy="3247833"/>
              </a:xfrm>
            </p:grpSpPr>
            <p:pic>
              <p:nvPicPr>
                <p:cNvPr id="113" name="Picture 112" descr="cps_transport_lt60N_seasonal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343" y="3715980"/>
                  <a:ext cx="3584642" cy="2990088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4276227" y="645393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276227" y="6055925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400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276227" y="5664069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800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4276227" y="526681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1200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25" name="Group 124"/>
                <p:cNvGrpSpPr/>
                <p:nvPr/>
              </p:nvGrpSpPr>
              <p:grpSpPr>
                <a:xfrm>
                  <a:off x="5127283" y="6625033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30" name="TextBox 129"/>
                <p:cNvSpPr txBox="1"/>
                <p:nvPr/>
              </p:nvSpPr>
              <p:spPr>
                <a:xfrm>
                  <a:off x="4276227" y="48726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1600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273967" y="447880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276227" y="4088686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2400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4567189" y="3564532"/>
                  <a:ext cx="367845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Cold Pools Transported to Middle Latitudes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7753142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465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4716" y="228382"/>
            <a:ext cx="8020927" cy="3243608"/>
            <a:chOff x="224716" y="228382"/>
            <a:chExt cx="8020927" cy="32436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4716" y="228382"/>
              <a:ext cx="3987832" cy="3243608"/>
              <a:chOff x="224716" y="228382"/>
              <a:chExt cx="3987832" cy="3243608"/>
            </a:xfrm>
          </p:grpSpPr>
          <p:pic>
            <p:nvPicPr>
              <p:cNvPr id="4" name="Picture 3" descr="all_tpvs_seasonal_v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05" y="381875"/>
                <a:ext cx="3584643" cy="2990088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72145" y="3117172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1113299" y="3284658"/>
                <a:ext cx="2635440" cy="187332"/>
                <a:chOff x="1113299" y="3284658"/>
                <a:chExt cx="2635440" cy="187332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72145" y="267341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3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2145" y="223048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6000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2145" y="178826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9000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4716" y="1343749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4716" y="898407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15000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4716" y="455146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18000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9281" y="228382"/>
                <a:ext cx="35432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All TPVs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729701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76227" y="228382"/>
              <a:ext cx="3969416" cy="3240942"/>
              <a:chOff x="4276227" y="228382"/>
              <a:chExt cx="3969416" cy="3240942"/>
            </a:xfrm>
          </p:grpSpPr>
          <p:pic>
            <p:nvPicPr>
              <p:cNvPr id="5" name="Picture 4" descr="tpvs_transport_lt60N_seasonal_v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343" y="390671"/>
                <a:ext cx="3584642" cy="2990088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276227" y="311691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276227" y="24884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76227" y="186569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6227" y="123873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6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76227" y="61465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8000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5127283" y="3281992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567189" y="228382"/>
                <a:ext cx="36784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TPVs Transported to Middle Latitudes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7753142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72145" y="3564532"/>
            <a:ext cx="7973498" cy="3247833"/>
            <a:chOff x="272145" y="3564532"/>
            <a:chExt cx="7973498" cy="3247833"/>
          </a:xfrm>
        </p:grpSpPr>
        <p:grpSp>
          <p:nvGrpSpPr>
            <p:cNvPr id="15" name="Group 14"/>
            <p:cNvGrpSpPr/>
            <p:nvPr/>
          </p:nvGrpSpPr>
          <p:grpSpPr>
            <a:xfrm>
              <a:off x="272145" y="3564532"/>
              <a:ext cx="3940403" cy="3245167"/>
              <a:chOff x="272145" y="3564532"/>
              <a:chExt cx="3940403" cy="3245167"/>
            </a:xfrm>
          </p:grpSpPr>
          <p:pic>
            <p:nvPicPr>
              <p:cNvPr id="10" name="Picture 9" descr="all_cps_seasonal_v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05" y="3715980"/>
                <a:ext cx="3584642" cy="2990088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272145" y="644866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72146" y="607243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72146" y="56911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2146" y="53115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3000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72146" y="493289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2146" y="4551892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5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9281" y="3564532"/>
                <a:ext cx="35432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All Cold Pools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72146" y="417139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6000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72146" y="3792270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7000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113299" y="6622367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3735910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73967" y="3564532"/>
              <a:ext cx="3971676" cy="3247833"/>
              <a:chOff x="4273967" y="3564532"/>
              <a:chExt cx="3971676" cy="3247833"/>
            </a:xfrm>
          </p:grpSpPr>
          <p:pic>
            <p:nvPicPr>
              <p:cNvPr id="11" name="Picture 10" descr="cps_transport_lt60N_seasonal_v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343" y="3717759"/>
                <a:ext cx="3584642" cy="299008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4276227" y="645393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76227" y="6055925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76227" y="566406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800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276227" y="526681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1200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127283" y="6625033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4276227" y="48726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1600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73967" y="447880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276227" y="408868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2400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567189" y="3564532"/>
                <a:ext cx="36784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Cold Pools Transported to Middle Latitudes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7753142" y="3896960"/>
            <a:ext cx="280256" cy="26161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45720" rtlCol="0" anchor="ctr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(b)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92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24716" y="228382"/>
            <a:ext cx="8020927" cy="6583983"/>
            <a:chOff x="224716" y="228382"/>
            <a:chExt cx="8020927" cy="6583983"/>
          </a:xfrm>
        </p:grpSpPr>
        <p:grpSp>
          <p:nvGrpSpPr>
            <p:cNvPr id="144" name="Group 143"/>
            <p:cNvGrpSpPr/>
            <p:nvPr/>
          </p:nvGrpSpPr>
          <p:grpSpPr>
            <a:xfrm>
              <a:off x="224716" y="228382"/>
              <a:ext cx="3987833" cy="3243608"/>
              <a:chOff x="224716" y="228382"/>
              <a:chExt cx="3987833" cy="3243608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224716" y="228382"/>
                <a:ext cx="3987833" cy="3243608"/>
                <a:chOff x="224716" y="228382"/>
                <a:chExt cx="3987833" cy="3243608"/>
              </a:xfrm>
            </p:grpSpPr>
            <p:pic>
              <p:nvPicPr>
                <p:cNvPr id="110" name="Picture 109" descr="all_tpvs_seasona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06" y="381875"/>
                  <a:ext cx="3584643" cy="299008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272145" y="3117172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1113299" y="3284658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272145" y="2673414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Arial"/>
                      <a:cs typeface="Arial"/>
                    </a:rPr>
                    <a:t>3</a:t>
                  </a:r>
                  <a:r>
                    <a:rPr lang="en-US" sz="12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72145" y="2230489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6000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272145" y="1788263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9000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24716" y="1343749"/>
                  <a:ext cx="4445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24716" y="898407"/>
                  <a:ext cx="4445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15000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24716" y="455146"/>
                  <a:ext cx="4445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18000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69281" y="228382"/>
                  <a:ext cx="354326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All TPVs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3729701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276227" y="228382"/>
              <a:ext cx="3969416" cy="3240942"/>
              <a:chOff x="4276227" y="228382"/>
              <a:chExt cx="3969416" cy="3240942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4276227" y="228382"/>
                <a:ext cx="3969416" cy="3240942"/>
                <a:chOff x="4276227" y="228382"/>
                <a:chExt cx="3969416" cy="3240942"/>
              </a:xfrm>
            </p:grpSpPr>
            <p:pic>
              <p:nvPicPr>
                <p:cNvPr id="111" name="Picture 110" descr="tpvs_transport_lt60N_seasonal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343" y="381875"/>
                  <a:ext cx="3584642" cy="2990088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276227" y="3116914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276227" y="24884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276227" y="1865693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4000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276227" y="1238736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Arial"/>
                      <a:cs typeface="Arial"/>
                    </a:rPr>
                    <a:t>6</a:t>
                  </a:r>
                  <a:r>
                    <a:rPr lang="en-US" sz="12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276227" y="61465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8000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127283" y="3281992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567189" y="228382"/>
                  <a:ext cx="367845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TPVs Transported to Middle Latitudes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7753142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272145" y="3564532"/>
              <a:ext cx="3940403" cy="3245167"/>
              <a:chOff x="272145" y="3564532"/>
              <a:chExt cx="3940403" cy="3245167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272145" y="3564532"/>
                <a:ext cx="3940403" cy="3245167"/>
                <a:chOff x="272145" y="3564532"/>
                <a:chExt cx="3940403" cy="3245167"/>
              </a:xfrm>
            </p:grpSpPr>
            <p:pic>
              <p:nvPicPr>
                <p:cNvPr id="112" name="Picture 111" descr="all_cps_seasonal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06" y="3715980"/>
                  <a:ext cx="3584642" cy="2990088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272145" y="6448666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2146" y="6072439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1000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72146" y="56911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72146" y="53115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3000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72146" y="493289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4000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72146" y="4551892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>
                      <a:latin typeface="Arial"/>
                      <a:cs typeface="Arial"/>
                    </a:rPr>
                    <a:t>5</a:t>
                  </a:r>
                  <a:r>
                    <a:rPr lang="en-US" sz="1200" dirty="0" smtClean="0">
                      <a:latin typeface="Arial"/>
                      <a:cs typeface="Arial"/>
                    </a:rPr>
                    <a:t>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9281" y="3564532"/>
                  <a:ext cx="354326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All Cold Pools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272146" y="417139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6000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72146" y="3792270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7000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1113299" y="6622367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3735910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(c)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273967" y="3564532"/>
              <a:ext cx="3971676" cy="3247833"/>
              <a:chOff x="4273967" y="3564532"/>
              <a:chExt cx="3971676" cy="3247833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4273967" y="3564532"/>
                <a:ext cx="3971676" cy="3247833"/>
                <a:chOff x="4273967" y="3564532"/>
                <a:chExt cx="3971676" cy="3247833"/>
              </a:xfrm>
            </p:grpSpPr>
            <p:pic>
              <p:nvPicPr>
                <p:cNvPr id="113" name="Picture 112" descr="cps_transport_lt60N_seasonal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343" y="3715980"/>
                  <a:ext cx="3584642" cy="2990088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4276227" y="645393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276227" y="6055925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400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276227" y="5664069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800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4276227" y="526681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1200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125" name="Group 124"/>
                <p:cNvGrpSpPr/>
                <p:nvPr/>
              </p:nvGrpSpPr>
              <p:grpSpPr>
                <a:xfrm>
                  <a:off x="5127283" y="6625033"/>
                  <a:ext cx="2635440" cy="187332"/>
                  <a:chOff x="1113299" y="3284658"/>
                  <a:chExt cx="2635440" cy="187332"/>
                </a:xfrm>
              </p:grpSpPr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113299" y="3287324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DJF</a:t>
                    </a:r>
                    <a:endParaRPr lang="en-US" sz="10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1849713" y="3287324"/>
                    <a:ext cx="37147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MAM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657236" y="3284658"/>
                    <a:ext cx="300556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JJA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410942" y="3287324"/>
                    <a:ext cx="33779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/>
                        <a:cs typeface="Arial"/>
                      </a:rPr>
                      <a:t>SON</a:t>
                    </a:r>
                    <a:endParaRPr lang="en-US" sz="900" dirty="0" smtClean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30" name="TextBox 129"/>
                <p:cNvSpPr txBox="1"/>
                <p:nvPr/>
              </p:nvSpPr>
              <p:spPr>
                <a:xfrm>
                  <a:off x="4276227" y="4872628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1600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273967" y="4478801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2000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276227" y="4088686"/>
                  <a:ext cx="397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latin typeface="Arial"/>
                      <a:cs typeface="Arial"/>
                    </a:rPr>
                    <a:t>2400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4567189" y="3564532"/>
                  <a:ext cx="367845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Arial"/>
                      <a:cs typeface="Arial"/>
                    </a:rPr>
                    <a:t>Cold Pools Transported to Middle Latitudes</a:t>
                  </a:r>
                  <a:endParaRPr lang="en-US" sz="1050" b="1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7753142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(d)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72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4716" y="228382"/>
            <a:ext cx="8020927" cy="6583983"/>
            <a:chOff x="224716" y="228382"/>
            <a:chExt cx="8020927" cy="6583983"/>
          </a:xfrm>
        </p:grpSpPr>
        <p:grpSp>
          <p:nvGrpSpPr>
            <p:cNvPr id="4" name="Group 3"/>
            <p:cNvGrpSpPr/>
            <p:nvPr/>
          </p:nvGrpSpPr>
          <p:grpSpPr>
            <a:xfrm>
              <a:off x="224716" y="228382"/>
              <a:ext cx="3987833" cy="3243608"/>
              <a:chOff x="224716" y="228382"/>
              <a:chExt cx="3987833" cy="3243608"/>
            </a:xfrm>
          </p:grpSpPr>
          <p:pic>
            <p:nvPicPr>
              <p:cNvPr id="110" name="Picture 109" descr="all_tpvs_seasonal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06" y="381875"/>
                <a:ext cx="3584643" cy="2990088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72145" y="3117172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1113299" y="3284658"/>
                <a:ext cx="2635440" cy="187332"/>
                <a:chOff x="1113299" y="3284658"/>
                <a:chExt cx="2635440" cy="187332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72145" y="267341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3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2145" y="223048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6000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2145" y="178826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9000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4716" y="1343749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4716" y="898407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15000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4716" y="455146"/>
                <a:ext cx="4445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18000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729701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69281" y="228382"/>
                <a:ext cx="35432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All TPVs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72145" y="3564532"/>
              <a:ext cx="3940403" cy="3245167"/>
              <a:chOff x="272145" y="3564532"/>
              <a:chExt cx="3940403" cy="3245167"/>
            </a:xfrm>
          </p:grpSpPr>
          <p:pic>
            <p:nvPicPr>
              <p:cNvPr id="112" name="Picture 111" descr="all_cps_seasona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06" y="3715980"/>
                <a:ext cx="3584642" cy="2990088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272145" y="644866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72146" y="6072439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1000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72146" y="56911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2146" y="53115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3000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72146" y="493289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2146" y="4551892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>
                    <a:latin typeface="Arial"/>
                    <a:cs typeface="Arial"/>
                  </a:rPr>
                  <a:t>5</a:t>
                </a:r>
                <a:r>
                  <a:rPr lang="en-US" sz="1200" dirty="0" smtClean="0">
                    <a:latin typeface="Arial"/>
                    <a:cs typeface="Arial"/>
                  </a:rPr>
                  <a:t>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72146" y="417139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6000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72146" y="3792270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7000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113299" y="6622367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3735910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(c)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69281" y="3564532"/>
                <a:ext cx="35432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All Cold Pools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73967" y="228382"/>
              <a:ext cx="3971676" cy="3240942"/>
              <a:chOff x="4273967" y="228382"/>
              <a:chExt cx="3971676" cy="3240942"/>
            </a:xfrm>
          </p:grpSpPr>
          <p:pic>
            <p:nvPicPr>
              <p:cNvPr id="2" name="Picture 1" descr="tpvs_transport_lt45N_seasonal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343" y="381875"/>
                <a:ext cx="3584642" cy="2990088"/>
              </a:xfrm>
              <a:prstGeom prst="rect">
                <a:avLst/>
              </a:prstGeom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5127283" y="3281992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7753142" y="553094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276227" y="311692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276227" y="2675697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400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276227" y="222731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800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276227" y="1786840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1200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76227" y="1342775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1600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73967" y="89907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76227" y="45575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2400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67189" y="228382"/>
                <a:ext cx="36784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TPVs Transported to Middle Latitudes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73967" y="3564532"/>
              <a:ext cx="3971676" cy="3247833"/>
              <a:chOff x="4273967" y="3564532"/>
              <a:chExt cx="3971676" cy="3247833"/>
            </a:xfrm>
          </p:grpSpPr>
          <p:pic>
            <p:nvPicPr>
              <p:cNvPr id="3" name="Picture 2" descr="cps_transport_lt45N_season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342" y="3715980"/>
                <a:ext cx="3584643" cy="299008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4276227" y="6453931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76227" y="6068625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50</a:t>
                </a:r>
                <a:endParaRPr lang="en-US" sz="10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76227" y="5686294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276227" y="5308093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150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127283" y="6625033"/>
                <a:ext cx="2635440" cy="187332"/>
                <a:chOff x="1113299" y="3284658"/>
                <a:chExt cx="2635440" cy="187332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1113299" y="3287324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DJF</a:t>
                  </a:r>
                  <a:endParaRPr lang="en-US" sz="10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1849713" y="3287324"/>
                  <a:ext cx="3714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MAM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657236" y="3284658"/>
                  <a:ext cx="30055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JJA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410942" y="3287324"/>
                  <a:ext cx="33779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SON</a:t>
                  </a:r>
                  <a:endParaRPr lang="en-US" sz="900" dirty="0" smtClean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4276227" y="492977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73967" y="455182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250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276227" y="4171236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300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753142" y="3896960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(d)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273967" y="3789348"/>
                <a:ext cx="3971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 dirty="0" smtClean="0">
                    <a:latin typeface="Arial"/>
                    <a:cs typeface="Arial"/>
                  </a:rPr>
                  <a:t>350</a:t>
                </a:r>
                <a:endParaRPr lang="en-US" sz="900" dirty="0" smtClean="0">
                  <a:latin typeface="Arial"/>
                  <a:cs typeface="Arial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567189" y="3564532"/>
                <a:ext cx="36784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/>
                    <a:cs typeface="Arial"/>
                  </a:rPr>
                  <a:t>Cold Pools Transported to Middle Latitudes</a:t>
                </a:r>
                <a:endParaRPr lang="en-US" sz="1050" b="1" dirty="0" smtClean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54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chart_CPs_CAOs_percent_60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85" y="892318"/>
            <a:ext cx="4157916" cy="2889504"/>
          </a:xfrm>
          <a:prstGeom prst="rect">
            <a:avLst/>
          </a:prstGeom>
        </p:spPr>
      </p:pic>
      <p:pic>
        <p:nvPicPr>
          <p:cNvPr id="3" name="Picture 2" descr="bar_chart_CAOs_CPs_TPVs_60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0" y="892318"/>
            <a:ext cx="4157915" cy="2889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5801" y="4204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35294" y="4365698"/>
            <a:ext cx="340722" cy="165191"/>
          </a:xfrm>
          <a:prstGeom prst="rect">
            <a:avLst/>
          </a:prstGeom>
          <a:solidFill>
            <a:srgbClr val="4080C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35294" y="4898300"/>
            <a:ext cx="340722" cy="165191"/>
          </a:xfrm>
          <a:prstGeom prst="rect">
            <a:avLst/>
          </a:prstGeom>
          <a:solidFill>
            <a:srgbClr val="9D9D9D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2048" y="4284475"/>
            <a:ext cx="213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Total number of CAOs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37008" y="4737233"/>
            <a:ext cx="355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Number of unique CAOs linked to at least one cold pool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5294" y="6209511"/>
            <a:ext cx="340722" cy="165191"/>
          </a:xfrm>
          <a:prstGeom prst="rect">
            <a:avLst/>
          </a:prstGeom>
          <a:solidFill>
            <a:srgbClr val="C1AD8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942048" y="5923373"/>
            <a:ext cx="3550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Percentage of unique CAOs linked to at least one cold pool associated with TPVs        [(purple/blue) × 100]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5294" y="5536438"/>
            <a:ext cx="340722" cy="165191"/>
          </a:xfrm>
          <a:prstGeom prst="rect">
            <a:avLst/>
          </a:prstGeom>
          <a:solidFill>
            <a:srgbClr val="8056D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2048" y="5353700"/>
            <a:ext cx="355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Number of unique CAOs linked to at least one cold pool associated with TPVs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47969" y="3680103"/>
            <a:ext cx="660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WNC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5171" y="3680486"/>
            <a:ext cx="660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/>
                <a:cs typeface="Arial"/>
              </a:rPr>
              <a:t>E</a:t>
            </a:r>
            <a:r>
              <a:rPr lang="en-US" sz="1050" dirty="0" smtClean="0">
                <a:latin typeface="Arial"/>
                <a:cs typeface="Arial"/>
              </a:rPr>
              <a:t>NC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70601" y="3680486"/>
            <a:ext cx="848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Central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11098" y="3680486"/>
            <a:ext cx="989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Northeast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59692" y="3680486"/>
            <a:ext cx="708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South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84574" y="3680486"/>
            <a:ext cx="874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Southeast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41555" y="2966028"/>
            <a:ext cx="390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/>
                <a:cs typeface="Arial"/>
              </a:rPr>
              <a:t>20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3413" y="3471458"/>
            <a:ext cx="390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/>
                <a:cs typeface="Arial"/>
              </a:rPr>
              <a:t>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3413" y="2463547"/>
            <a:ext cx="390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rial"/>
                <a:cs typeface="Arial"/>
              </a:rPr>
              <a:t>4</a:t>
            </a:r>
            <a:r>
              <a:rPr lang="en-US" sz="1050" dirty="0" smtClean="0">
                <a:latin typeface="Arial"/>
                <a:cs typeface="Arial"/>
              </a:rPr>
              <a:t>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38775" y="1957865"/>
            <a:ext cx="390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rial"/>
                <a:cs typeface="Arial"/>
              </a:rPr>
              <a:t>6</a:t>
            </a:r>
            <a:r>
              <a:rPr lang="en-US" sz="1050" dirty="0" smtClean="0">
                <a:latin typeface="Arial"/>
                <a:cs typeface="Arial"/>
              </a:rPr>
              <a:t>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49537" y="1454641"/>
            <a:ext cx="390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rial"/>
                <a:cs typeface="Arial"/>
              </a:rPr>
              <a:t>8</a:t>
            </a:r>
            <a:r>
              <a:rPr lang="en-US" sz="1050" dirty="0" smtClean="0">
                <a:latin typeface="Arial"/>
                <a:cs typeface="Arial"/>
              </a:rPr>
              <a:t>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32319" y="950382"/>
            <a:ext cx="40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/>
                <a:cs typeface="Arial"/>
              </a:rPr>
              <a:t>100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4315947" y="2238004"/>
            <a:ext cx="81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percent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914" y="3680486"/>
            <a:ext cx="660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WNC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50814" y="3680486"/>
            <a:ext cx="660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/>
                <a:cs typeface="Arial"/>
              </a:rPr>
              <a:t>E</a:t>
            </a:r>
            <a:r>
              <a:rPr lang="en-US" sz="1050" dirty="0" smtClean="0">
                <a:latin typeface="Arial"/>
                <a:cs typeface="Arial"/>
              </a:rPr>
              <a:t>NC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64664" y="3680486"/>
            <a:ext cx="848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Central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03400" y="3680486"/>
            <a:ext cx="989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Northeast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2433" y="3680486"/>
            <a:ext cx="708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South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80793" y="3680103"/>
            <a:ext cx="874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Southeast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0851" y="3041178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30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524" y="2618755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60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6606" y="2202852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90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565" y="1781956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120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565" y="1366584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150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3137" y="3462315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8565" y="948722"/>
            <a:ext cx="546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180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-272483" y="2238004"/>
            <a:ext cx="81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count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0005" y="727067"/>
            <a:ext cx="436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CAOs Linked to Cold Pools Associated with TPVs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51373" y="722763"/>
            <a:ext cx="455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Percentage of CAOs Linked to Cold Pools Associated with TPVs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072563" y="4064155"/>
            <a:ext cx="3966575" cy="2725469"/>
            <a:chOff x="5072563" y="4064155"/>
            <a:chExt cx="3966575" cy="2725469"/>
          </a:xfrm>
        </p:grpSpPr>
        <p:pic>
          <p:nvPicPr>
            <p:cNvPr id="75" name="Picture 74" descr="ncei_US_climate_region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" t="25369" r="6260"/>
            <a:stretch/>
          </p:blipFill>
          <p:spPr>
            <a:xfrm>
              <a:off x="5072563" y="4064155"/>
              <a:ext cx="3964221" cy="27254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5606780" y="4585627"/>
              <a:ext cx="154164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effectLst/>
                  <a:latin typeface="Arial"/>
                  <a:cs typeface="Arial"/>
                </a:rPr>
                <a:t>West North Central (WNC)</a:t>
              </a:r>
              <a:endParaRPr lang="en-US" sz="1400" b="1" dirty="0">
                <a:ln w="0">
                  <a:noFill/>
                </a:ln>
                <a:effectLst/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01128" y="4419400"/>
              <a:ext cx="11887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solidFill>
                    <a:srgbClr val="000000"/>
                  </a:solidFill>
                  <a:latin typeface="Arial"/>
                  <a:cs typeface="Arial"/>
                </a:rPr>
                <a:t>East </a:t>
              </a:r>
              <a:r>
                <a:rPr lang="en-US" sz="1400" b="1" dirty="0">
                  <a:ln w="0">
                    <a:noFill/>
                  </a:ln>
                  <a:solidFill>
                    <a:srgbClr val="000000"/>
                  </a:solidFill>
                  <a:latin typeface="Arial"/>
                  <a:cs typeface="Arial"/>
                </a:rPr>
                <a:t>North </a:t>
              </a:r>
              <a:r>
                <a:rPr lang="en-US" sz="1400" b="1" dirty="0" smtClean="0">
                  <a:ln w="0">
                    <a:noFill/>
                  </a:ln>
                  <a:solidFill>
                    <a:srgbClr val="000000"/>
                  </a:solidFill>
                  <a:latin typeface="Arial"/>
                  <a:cs typeface="Arial"/>
                </a:rPr>
                <a:t>Central (ENC)</a:t>
              </a:r>
              <a:endParaRPr lang="en-US" sz="1400" b="1" dirty="0">
                <a:ln w="0"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50418" y="4691651"/>
              <a:ext cx="1188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solidFill>
                    <a:srgbClr val="000000"/>
                  </a:solidFill>
                  <a:latin typeface="Arial"/>
                  <a:cs typeface="Arial"/>
                </a:rPr>
                <a:t>Northeast</a:t>
              </a:r>
              <a:endParaRPr lang="en-US" sz="1400" b="1" dirty="0">
                <a:ln w="0"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54688" y="5821561"/>
              <a:ext cx="11887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solidFill>
                    <a:srgbClr val="000000"/>
                  </a:solidFill>
                  <a:latin typeface="Arial"/>
                  <a:cs typeface="Arial"/>
                </a:rPr>
                <a:t>South</a:t>
              </a:r>
              <a:endParaRPr lang="en-US" sz="1400" b="1" dirty="0">
                <a:ln w="0"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491423" y="5701821"/>
              <a:ext cx="1188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latin typeface="Arial"/>
                  <a:cs typeface="Arial"/>
                </a:rPr>
                <a:t>Southeast</a:t>
              </a:r>
              <a:endParaRPr lang="en-US" sz="1600" b="1" dirty="0">
                <a:ln w="0">
                  <a:noFill/>
                </a:ln>
                <a:latin typeface="Arial"/>
                <a:cs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008313" y="5226642"/>
              <a:ext cx="1188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n w="0">
                    <a:noFill/>
                  </a:ln>
                  <a:latin typeface="Arial"/>
                  <a:cs typeface="Arial"/>
                </a:rPr>
                <a:t>Central</a:t>
              </a:r>
              <a:endParaRPr lang="en-US" sz="1100" b="1" dirty="0">
                <a:ln w="0">
                  <a:noFill/>
                </a:ln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76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5801" y="4204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46944" y="-307117"/>
            <a:ext cx="9202034" cy="7061449"/>
            <a:chOff x="-46944" y="-307117"/>
            <a:chExt cx="9202034" cy="7061449"/>
          </a:xfrm>
        </p:grpSpPr>
        <p:grpSp>
          <p:nvGrpSpPr>
            <p:cNvPr id="9" name="Group 8"/>
            <p:cNvGrpSpPr/>
            <p:nvPr/>
          </p:nvGrpSpPr>
          <p:grpSpPr>
            <a:xfrm>
              <a:off x="-46944" y="-307117"/>
              <a:ext cx="9202034" cy="5992808"/>
              <a:chOff x="-32833" y="610098"/>
              <a:chExt cx="9202034" cy="59928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32833" y="610098"/>
                <a:ext cx="4605338" cy="3021556"/>
                <a:chOff x="-32833" y="892318"/>
                <a:chExt cx="4605338" cy="3021556"/>
              </a:xfrm>
            </p:grpSpPr>
            <p:pic>
              <p:nvPicPr>
                <p:cNvPr id="3" name="Picture 2" descr="bar_chart_CAOs_CPs_TPVs_60N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590" y="892318"/>
                  <a:ext cx="4157915" cy="2889504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631777" y="3652264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WNC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244094" y="3652264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Arial"/>
                      <a:cs typeface="Arial"/>
                    </a:rPr>
                    <a:t>E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NC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764664" y="3652264"/>
                  <a:ext cx="8486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Central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303400" y="3652264"/>
                  <a:ext cx="98920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Northeast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059153" y="3652264"/>
                  <a:ext cx="70845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3587513" y="3651881"/>
                  <a:ext cx="8741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Southeast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90851" y="3041178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30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91524" y="2618755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60</a:t>
                  </a:r>
                  <a:endParaRPr lang="en-US" sz="105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96606" y="2202852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90</a:t>
                  </a:r>
                  <a:endParaRPr lang="en-US" sz="105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8565" y="1781956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120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58565" y="1366584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150</a:t>
                  </a:r>
                  <a:endParaRPr lang="en-US" sz="105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23137" y="3462315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58565" y="948722"/>
                  <a:ext cx="5467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180</a:t>
                  </a:r>
                  <a:endParaRPr lang="en-US" sz="105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16200000">
                  <a:off x="-1218241" y="2203583"/>
                  <a:ext cx="2647816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count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964936" y="3722034"/>
                <a:ext cx="4006966" cy="2784183"/>
                <a:chOff x="5099581" y="4077522"/>
                <a:chExt cx="3964221" cy="2725469"/>
              </a:xfrm>
            </p:grpSpPr>
            <p:pic>
              <p:nvPicPr>
                <p:cNvPr id="75" name="Picture 74" descr="ncei_US_climate_regions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3" t="25369" r="6260"/>
                <a:stretch/>
              </p:blipFill>
              <p:spPr>
                <a:xfrm>
                  <a:off x="5099581" y="4077522"/>
                  <a:ext cx="3964221" cy="2725469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5606780" y="4585627"/>
                  <a:ext cx="1541649" cy="52322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effectLst/>
                      <a:latin typeface="Arial"/>
                      <a:cs typeface="Arial"/>
                    </a:rPr>
                    <a:t>West North Central (WNC)</a:t>
                  </a:r>
                  <a:endParaRPr lang="en-US" sz="1400" b="1" dirty="0">
                    <a:ln w="0">
                      <a:noFill/>
                    </a:ln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6901128" y="4419400"/>
                  <a:ext cx="118872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solidFill>
                        <a:srgbClr val="000000"/>
                      </a:solidFill>
                      <a:latin typeface="Arial"/>
                      <a:cs typeface="Arial"/>
                    </a:rPr>
                    <a:t>East </a:t>
                  </a:r>
                  <a:r>
                    <a:rPr lang="en-US" sz="1400" b="1" dirty="0">
                      <a:ln w="0">
                        <a:noFill/>
                      </a:ln>
                      <a:solidFill>
                        <a:srgbClr val="000000"/>
                      </a:solidFill>
                      <a:latin typeface="Arial"/>
                      <a:cs typeface="Arial"/>
                    </a:rPr>
                    <a:t>North </a:t>
                  </a:r>
                  <a:r>
                    <a:rPr lang="en-US" sz="1400" b="1" dirty="0" smtClean="0">
                      <a:ln w="0">
                        <a:noFill/>
                      </a:ln>
                      <a:solidFill>
                        <a:srgbClr val="000000"/>
                      </a:solidFill>
                      <a:latin typeface="Arial"/>
                      <a:cs typeface="Arial"/>
                    </a:rPr>
                    <a:t>Central (ENC)</a:t>
                  </a:r>
                  <a:endParaRPr lang="en-US" sz="1400" b="1" dirty="0">
                    <a:ln w="0">
                      <a:noFill/>
                    </a:ln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7850418" y="4691651"/>
                  <a:ext cx="11887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solidFill>
                        <a:srgbClr val="000000"/>
                      </a:solidFill>
                      <a:latin typeface="Arial"/>
                      <a:cs typeface="Arial"/>
                    </a:rPr>
                    <a:t>Northeast</a:t>
                  </a:r>
                  <a:endParaRPr lang="en-US" sz="1400" b="1" dirty="0">
                    <a:ln w="0">
                      <a:noFill/>
                    </a:ln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254688" y="5821561"/>
                  <a:ext cx="118872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solidFill>
                        <a:srgbClr val="000000"/>
                      </a:solidFill>
                      <a:latin typeface="Arial"/>
                      <a:cs typeface="Arial"/>
                    </a:rPr>
                    <a:t>South</a:t>
                  </a:r>
                  <a:endParaRPr lang="en-US" sz="1400" b="1" dirty="0">
                    <a:ln w="0">
                      <a:noFill/>
                    </a:ln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75000"/>
                        </a:schemeClr>
                      </a:glow>
                    </a:effectLst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7491423" y="5701821"/>
                  <a:ext cx="11887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latin typeface="Arial"/>
                      <a:cs typeface="Arial"/>
                    </a:rPr>
                    <a:t>Southeast</a:t>
                  </a:r>
                  <a:endParaRPr lang="en-US" sz="1600" b="1" dirty="0">
                    <a:ln w="0">
                      <a:noFill/>
                    </a:ln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008313" y="5226642"/>
                  <a:ext cx="11887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n w="0">
                        <a:noFill/>
                      </a:ln>
                      <a:latin typeface="Arial"/>
                      <a:cs typeface="Arial"/>
                    </a:rPr>
                    <a:t>Central</a:t>
                  </a:r>
                  <a:endParaRPr lang="en-US" sz="1100" b="1" dirty="0">
                    <a:ln w="0">
                      <a:noFill/>
                    </a:ln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569317" y="610098"/>
                <a:ext cx="4599884" cy="3021556"/>
                <a:chOff x="4569317" y="892318"/>
                <a:chExt cx="4599884" cy="3021556"/>
              </a:xfrm>
            </p:grpSpPr>
            <p:pic>
              <p:nvPicPr>
                <p:cNvPr id="6" name="Picture 5" descr="bar_chart_CPs_CAOs_percent_60N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1285" y="892318"/>
                  <a:ext cx="4157916" cy="2889504"/>
                </a:xfrm>
                <a:prstGeom prst="rect">
                  <a:avLst/>
                </a:prstGeom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4741555" y="2969203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20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743413" y="3477808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743413" y="2463547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4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738775" y="1957865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6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749537" y="1451466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8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732319" y="944032"/>
                  <a:ext cx="40724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100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229985" y="3652264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WNC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842302" y="3652264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Arial"/>
                      <a:cs typeface="Arial"/>
                    </a:rPr>
                    <a:t>E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NC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62872" y="3652264"/>
                  <a:ext cx="8486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Central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901608" y="3652264"/>
                  <a:ext cx="98920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Northeast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657361" y="3652264"/>
                  <a:ext cx="70845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185721" y="3651881"/>
                  <a:ext cx="8741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Southeast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 rot="16200000">
                  <a:off x="3383909" y="2203967"/>
                  <a:ext cx="2647816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percent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-23944" y="3603058"/>
                <a:ext cx="4586417" cy="2999848"/>
                <a:chOff x="-23944" y="3885278"/>
                <a:chExt cx="4586417" cy="2999848"/>
              </a:xfrm>
            </p:grpSpPr>
            <p:pic>
              <p:nvPicPr>
                <p:cNvPr id="4" name="Picture 3" descr="bar_chart_CAOs_CPs_TPVs_percent_60N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57" y="3885278"/>
                  <a:ext cx="4157916" cy="2889504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623302" y="6623516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WNC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235619" y="6623516"/>
                  <a:ext cx="6603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Arial"/>
                      <a:cs typeface="Arial"/>
                    </a:rPr>
                    <a:t>E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NC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756189" y="6623516"/>
                  <a:ext cx="8486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Central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294925" y="6623516"/>
                  <a:ext cx="98920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Northeast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050678" y="6623516"/>
                  <a:ext cx="70845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3579038" y="6623133"/>
                  <a:ext cx="8741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latin typeface="Arial"/>
                      <a:cs typeface="Arial"/>
                    </a:rPr>
                    <a:t>Southeast</a:t>
                  </a:r>
                  <a:endParaRPr lang="en-US" sz="11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 rot="16200000">
                  <a:off x="-1202525" y="5196945"/>
                  <a:ext cx="2634161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percent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35390" y="5962102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20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37248" y="6470707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37248" y="5456446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4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132610" y="4950764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6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43372" y="4444365"/>
                  <a:ext cx="39002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latin typeface="Arial"/>
                      <a:cs typeface="Arial"/>
                    </a:rPr>
                    <a:t>8</a:t>
                  </a:r>
                  <a:r>
                    <a:rPr lang="en-US" sz="1050" dirty="0" smtClean="0">
                      <a:latin typeface="Arial"/>
                      <a:cs typeface="Arial"/>
                    </a:rPr>
                    <a:t>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126154" y="3936931"/>
                  <a:ext cx="40724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 smtClean="0">
                      <a:latin typeface="Arial"/>
                      <a:cs typeface="Arial"/>
                    </a:rPr>
                    <a:t>100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4070114" y="812233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(a)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070114" y="3805132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(c)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669494" y="809099"/>
                <a:ext cx="280256" cy="2616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/>
                    <a:cs typeface="Arial"/>
                  </a:rPr>
                  <a:t>(b)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6173" y="5831911"/>
              <a:ext cx="8721028" cy="922421"/>
              <a:chOff x="376173" y="5831911"/>
              <a:chExt cx="8721028" cy="922421"/>
            </a:xfrm>
          </p:grpSpPr>
          <p:sp>
            <p:nvSpPr>
              <p:cNvPr id="122" name="Rectangle 121"/>
              <p:cNvSpPr>
                <a:spLocks noChangeAspect="1"/>
              </p:cNvSpPr>
              <p:nvPr/>
            </p:nvSpPr>
            <p:spPr>
              <a:xfrm>
                <a:off x="376173" y="5968073"/>
                <a:ext cx="340722" cy="165191"/>
              </a:xfrm>
              <a:prstGeom prst="rect">
                <a:avLst/>
              </a:prstGeom>
              <a:solidFill>
                <a:srgbClr val="4080C2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817526" y="5970976"/>
                <a:ext cx="340722" cy="165191"/>
              </a:xfrm>
              <a:prstGeom prst="rect">
                <a:avLst/>
              </a:prstGeom>
              <a:solidFill>
                <a:srgbClr val="9D9D9D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724149" y="5914281"/>
                <a:ext cx="18157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Total number of CAOs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164535" y="5831911"/>
                <a:ext cx="23766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Number of unique CAOs linked     to at least one cold pool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077818" y="6459367"/>
                <a:ext cx="340722" cy="165191"/>
              </a:xfrm>
              <a:prstGeom prst="rect">
                <a:avLst/>
              </a:prstGeom>
              <a:solidFill>
                <a:srgbClr val="C1AD83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425949" y="6323445"/>
                <a:ext cx="28018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Percentage of unique CAOs linked to at          least one cold pool [(gray/blue) × 100]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55021" y="5968073"/>
                <a:ext cx="340722" cy="165191"/>
              </a:xfrm>
              <a:prstGeom prst="rect">
                <a:avLst/>
              </a:prstGeom>
              <a:solidFill>
                <a:srgbClr val="8056D2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101453" y="5831911"/>
                <a:ext cx="29957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Number of unique CAOs linked to at least one cold pool associated with TPVs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561789" y="6459367"/>
                <a:ext cx="340722" cy="165191"/>
              </a:xfrm>
              <a:prstGeom prst="rect">
                <a:avLst/>
              </a:prstGeom>
              <a:solidFill>
                <a:srgbClr val="F5695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908290" y="6323445"/>
                <a:ext cx="38389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Percentage of unique CAOs linked to at least one          cold pool associated with TPVs [(purple/blue) × 100]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93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55037" y="90385"/>
            <a:ext cx="5994393" cy="6767615"/>
            <a:chOff x="1455037" y="90385"/>
            <a:chExt cx="5994393" cy="6767615"/>
          </a:xfrm>
        </p:grpSpPr>
        <p:sp>
          <p:nvSpPr>
            <p:cNvPr id="5" name="TextBox 4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(a)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55037" y="90385"/>
              <a:ext cx="5994393" cy="6767615"/>
              <a:chOff x="1455037" y="90385"/>
              <a:chExt cx="5994393" cy="6767615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TPVs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58,563; avg. of ~1,583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tpv_unique_density_500km_gte2d_gte6hOfLife_gt60N_thesis_fig_modifi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631" y="640080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879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55037" y="90385"/>
            <a:ext cx="5994393" cy="6772133"/>
            <a:chOff x="1455037" y="90385"/>
            <a:chExt cx="5994393" cy="6772133"/>
          </a:xfrm>
        </p:grpSpPr>
        <p:sp>
          <p:nvSpPr>
            <p:cNvPr id="4" name="TextBox 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(b)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55037" y="90385"/>
              <a:ext cx="5994393" cy="6772133"/>
              <a:chOff x="1455037" y="90385"/>
              <a:chExt cx="5994393" cy="6772133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TPVs Transported to Middle Latitudes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25,085; avg. of ~678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tpv_unique_density_500km_gte2d_gte6hOfLife_gt60N_transport_lt60N_thesis_fig_with_je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631" y="644598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4867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8288" y="-3872145"/>
            <a:ext cx="5986117" cy="6767617"/>
            <a:chOff x="1455037" y="90385"/>
            <a:chExt cx="5986117" cy="6767617"/>
          </a:xfrm>
        </p:grpSpPr>
        <p:pic>
          <p:nvPicPr>
            <p:cNvPr id="8" name="Picture 7" descr="tpv_unique_density_500km_gte2d_gte6hOfLife_gt60N_thesis_f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40" y="636576"/>
              <a:ext cx="5986114" cy="6221426"/>
            </a:xfrm>
            <a:prstGeom prst="rect">
              <a:avLst/>
            </a:prstGeom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TPVs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58,563; avg. of ~1,583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(a)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55040" y="3144968"/>
            <a:ext cx="5982742" cy="6767615"/>
            <a:chOff x="1455037" y="90385"/>
            <a:chExt cx="5982742" cy="6767615"/>
          </a:xfrm>
        </p:grpSpPr>
        <p:pic>
          <p:nvPicPr>
            <p:cNvPr id="12" name="Picture 11" descr="tpv_unique_density_500km_gte2d_gte6hOfLife_gt60N_transport_lt60N_thesis_f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38" y="640080"/>
              <a:ext cx="5982741" cy="6217920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TPVs Transported to Middle Latitudes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25,085; avg. of ~678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(b)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4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443389" y="-3883994"/>
            <a:ext cx="5982741" cy="5542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TPVs</a:t>
            </a:r>
          </a:p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58,563; avg. of ~1,583 per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3389" y="-3878230"/>
            <a:ext cx="5994987" cy="13789093"/>
            <a:chOff x="1443389" y="-3878230"/>
            <a:chExt cx="5994987" cy="13789093"/>
          </a:xfrm>
        </p:grpSpPr>
        <p:grpSp>
          <p:nvGrpSpPr>
            <p:cNvPr id="21" name="Group 20"/>
            <p:cNvGrpSpPr/>
            <p:nvPr/>
          </p:nvGrpSpPr>
          <p:grpSpPr>
            <a:xfrm>
              <a:off x="1443389" y="-3878230"/>
              <a:ext cx="5994393" cy="6767615"/>
              <a:chOff x="1455037" y="90385"/>
              <a:chExt cx="5994393" cy="676761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(a)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55037" y="90385"/>
                <a:ext cx="5994393" cy="6767615"/>
                <a:chOff x="1455037" y="90385"/>
                <a:chExt cx="5994393" cy="6767615"/>
              </a:xfrm>
            </p:grpSpPr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1455037" y="90385"/>
                  <a:ext cx="5982741" cy="5542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925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7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 TPVs</a:t>
                  </a:r>
                </a:p>
                <a:p>
                  <a:pPr marL="0" indent="0" algn="ctr">
                    <a:buNone/>
                  </a:pP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(N = 58,563; avg. of ~1,583 per </a:t>
                  </a:r>
                  <a:r>
                    <a:rPr lang="en-US" sz="17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</a:t>
                  </a: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7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5" name="Picture 24" descr="tpv_unique_density_500km_gte2d_gte6hOfLife_gt60N_thesis_fig_modified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5631" y="640080"/>
                  <a:ext cx="5993799" cy="6217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25"/>
            <p:cNvGrpSpPr/>
            <p:nvPr/>
          </p:nvGrpSpPr>
          <p:grpSpPr>
            <a:xfrm>
              <a:off x="1443983" y="3138730"/>
              <a:ext cx="5994393" cy="6772133"/>
              <a:chOff x="1455037" y="90385"/>
              <a:chExt cx="5994393" cy="677213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55040" y="96736"/>
                <a:ext cx="280256" cy="2923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4572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(b)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455037" y="90385"/>
                <a:ext cx="5994393" cy="6772133"/>
                <a:chOff x="1455037" y="90385"/>
                <a:chExt cx="5994393" cy="6772133"/>
              </a:xfrm>
            </p:grpSpPr>
            <p:sp>
              <p:nvSpPr>
                <p:cNvPr id="29" name="Content Placeholder 2"/>
                <p:cNvSpPr txBox="1">
                  <a:spLocks/>
                </p:cNvSpPr>
                <p:nvPr/>
              </p:nvSpPr>
              <p:spPr>
                <a:xfrm>
                  <a:off x="1455037" y="90385"/>
                  <a:ext cx="5982741" cy="5542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925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7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TPVs Transported to Middle Latitudes</a:t>
                  </a:r>
                </a:p>
                <a:p>
                  <a:pPr marL="0" indent="0" algn="ctr">
                    <a:buNone/>
                  </a:pP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(N = 25,085; avg. of ~678 per </a:t>
                  </a:r>
                  <a:r>
                    <a:rPr lang="en-US" sz="17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</a:t>
                  </a:r>
                  <a:r>
                    <a:rPr lang="en-US" sz="17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7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0" name="Picture 29" descr="tpv_unique_density_500km_gte2d_gte6hOfLife_gt60N_transport_lt60N_thesis_fig_with_je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5631" y="644598"/>
                  <a:ext cx="5993799" cy="621792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5758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5037" y="90385"/>
            <a:ext cx="5982744" cy="6772133"/>
            <a:chOff x="1455037" y="90385"/>
            <a:chExt cx="5982744" cy="6772133"/>
          </a:xfrm>
        </p:grpSpPr>
        <p:pic>
          <p:nvPicPr>
            <p:cNvPr id="3" name="Picture 2" descr="cp_unique_density_500km_gte2d_gte6hOfLife_gt60N_thesis_f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40" y="644598"/>
              <a:ext cx="5982741" cy="6217920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Cold Pools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23,045; avg. of ~623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(c)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73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5037" y="90385"/>
            <a:ext cx="5982741" cy="6772133"/>
            <a:chOff x="1455037" y="90385"/>
            <a:chExt cx="5982741" cy="6772133"/>
          </a:xfrm>
        </p:grpSpPr>
        <p:pic>
          <p:nvPicPr>
            <p:cNvPr id="2" name="Picture 1" descr="cp_unique_density_500km_gte2d_gte6hOfLife_gt60N_transport_lt60N_thesis_f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37" y="644598"/>
              <a:ext cx="5982741" cy="6217920"/>
            </a:xfrm>
            <a:prstGeom prst="rect">
              <a:avLst/>
            </a:prstGeom>
          </p:spPr>
        </p:pic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55037" y="90385"/>
              <a:ext cx="5982741" cy="5542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 Pools Transported to Middle Latitudes </a:t>
              </a:r>
            </a:p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8,395; avg. of ~227 per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</a:t>
              </a:r>
              <a:r>
                <a:rPr lang="en-US" sz="1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(d)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8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55037" y="90385"/>
            <a:ext cx="5994393" cy="6767615"/>
            <a:chOff x="1455037" y="90385"/>
            <a:chExt cx="5994393" cy="6767615"/>
          </a:xfrm>
        </p:grpSpPr>
        <p:sp>
          <p:nvSpPr>
            <p:cNvPr id="5" name="TextBox 4"/>
            <p:cNvSpPr txBox="1"/>
            <p:nvPr/>
          </p:nvSpPr>
          <p:spPr>
            <a:xfrm>
              <a:off x="1455040" y="96736"/>
              <a:ext cx="280256" cy="2923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4572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(a)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55037" y="90385"/>
              <a:ext cx="5994393" cy="6767615"/>
              <a:chOff x="1455037" y="90385"/>
              <a:chExt cx="5994393" cy="6767615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55037" y="90385"/>
                <a:ext cx="5982741" cy="5542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TPVs</a:t>
                </a:r>
              </a:p>
              <a:p>
                <a:pPr marL="0" indent="0" algn="ctr">
                  <a:buNone/>
                </a:pP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= 58,563; avg. of ~1,583 per </a:t>
                </a:r>
                <a:r>
                  <a:rPr lang="en-US" sz="17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tpv_unique_density_500km_gte2d_gte6hOfLife_gt60N_thesis_fig_modifi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5631" y="640080"/>
                <a:ext cx="5993799" cy="6217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836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21057</TotalTime>
  <Words>2364</Words>
  <Application>Microsoft Macintosh PowerPoint</Application>
  <PresentationFormat>On-screen Show (4:3)</PresentationFormat>
  <Paragraphs>925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Longitudinal corridors of TPVs transported equatorward of 50°N (CH09)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Biernat</dc:creator>
  <cp:lastModifiedBy>Kevin Biernat</cp:lastModifiedBy>
  <cp:revision>51</cp:revision>
  <cp:lastPrinted>2017-09-24T18:14:29Z</cp:lastPrinted>
  <dcterms:created xsi:type="dcterms:W3CDTF">2017-09-24T16:09:05Z</dcterms:created>
  <dcterms:modified xsi:type="dcterms:W3CDTF">2017-10-20T13:30:44Z</dcterms:modified>
</cp:coreProperties>
</file>