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1" r:id="rId4"/>
    <p:sldId id="273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9" r:id="rId14"/>
    <p:sldId id="270" r:id="rId15"/>
    <p:sldId id="274" r:id="rId16"/>
    <p:sldId id="277" r:id="rId17"/>
    <p:sldId id="276" r:id="rId18"/>
    <p:sldId id="279" r:id="rId19"/>
    <p:sldId id="281" r:id="rId20"/>
    <p:sldId id="282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E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28" autoAdjust="0"/>
  </p:normalViewPr>
  <p:slideViewPr>
    <p:cSldViewPr snapToGrid="0" snapToObjects="1">
      <p:cViewPr varScale="1">
        <p:scale>
          <a:sx n="104" d="100"/>
          <a:sy n="104" d="100"/>
        </p:scale>
        <p:origin x="-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514F5-6074-2341-A7FD-DADDEFBACBD4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41608-82CD-DB46-B7CF-1663A6342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2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caption,</a:t>
            </a:r>
            <a:r>
              <a:rPr lang="en-US" baseline="0" dirty="0" smtClean="0"/>
              <a:t> make sure to note that theta is </a:t>
            </a:r>
            <a:r>
              <a:rPr lang="en-US" baseline="0" smtClean="0"/>
              <a:t>potential temperature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68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38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72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4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3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6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1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0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3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4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70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9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B63E5-91E4-2D46-9D7B-94CAFEBACD4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4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13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13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13.png"/><Relationship Id="rId7" Type="http://schemas.openxmlformats.org/officeDocument/2006/relationships/image" Target="../media/image76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4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164"/>
          <p:cNvGrpSpPr/>
          <p:nvPr/>
        </p:nvGrpSpPr>
        <p:grpSpPr>
          <a:xfrm>
            <a:off x="1110277" y="0"/>
            <a:ext cx="5046683" cy="6494216"/>
            <a:chOff x="1110277" y="0"/>
            <a:chExt cx="5046683" cy="6494216"/>
          </a:xfrm>
        </p:grpSpPr>
        <p:pic>
          <p:nvPicPr>
            <p:cNvPr id="4" name="Picture 3" descr="Jan_1982_both_tracks_dots_every2d_oddDay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277" y="0"/>
              <a:ext cx="5046683" cy="5756957"/>
            </a:xfrm>
            <a:prstGeom prst="rect">
              <a:avLst/>
            </a:prstGeom>
          </p:spPr>
        </p:pic>
        <p:sp>
          <p:nvSpPr>
            <p:cNvPr id="5" name="5-Point Star 4"/>
            <p:cNvSpPr>
              <a:spLocks noChangeAspect="1"/>
            </p:cNvSpPr>
            <p:nvPr/>
          </p:nvSpPr>
          <p:spPr>
            <a:xfrm rot="10580098" flipV="1">
              <a:off x="3108837" y="1451367"/>
              <a:ext cx="246888" cy="246888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5-Point Star 5"/>
            <p:cNvSpPr>
              <a:spLocks noChangeAspect="1"/>
            </p:cNvSpPr>
            <p:nvPr/>
          </p:nvSpPr>
          <p:spPr>
            <a:xfrm rot="10580098" flipV="1">
              <a:off x="2922571" y="284748"/>
              <a:ext cx="246888" cy="246888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ultiply 6"/>
            <p:cNvSpPr>
              <a:spLocks noChangeAspect="1"/>
            </p:cNvSpPr>
            <p:nvPr/>
          </p:nvSpPr>
          <p:spPr>
            <a:xfrm>
              <a:off x="4699355" y="1045709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ultiply 7"/>
            <p:cNvSpPr/>
            <p:nvPr/>
          </p:nvSpPr>
          <p:spPr>
            <a:xfrm>
              <a:off x="5524632" y="2860248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96594" y="1414250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23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493354" y="1657089"/>
              <a:ext cx="230271" cy="9761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2723625" y="2107553"/>
              <a:ext cx="338926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034435" y="1924431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25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2982708" y="2774528"/>
              <a:ext cx="194391" cy="27379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3177099" y="2774528"/>
              <a:ext cx="96886" cy="22557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062551" y="2475095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31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2550442" y="2283536"/>
              <a:ext cx="364034" cy="6314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814080" y="218404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2095500" y="1569147"/>
              <a:ext cx="41472" cy="35528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854617" y="127952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>
                  <a:latin typeface="Arial"/>
                  <a:cs typeface="Arial"/>
                </a:rPr>
                <a:t>4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1647825" y="1440553"/>
              <a:ext cx="73124" cy="30442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419445" y="1147263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6</a:t>
              </a:r>
              <a:endParaRPr lang="en-US" sz="2200" b="1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394901" y="2977101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8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H="1" flipV="1">
              <a:off x="2385760" y="2945351"/>
              <a:ext cx="107593" cy="17121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2471552" y="4703661"/>
              <a:ext cx="0" cy="26415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2523920" y="4622214"/>
              <a:ext cx="214110" cy="3455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290635" y="4912386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10</a:t>
              </a:r>
              <a:endParaRPr lang="en-US" sz="2200" b="1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52781" y="1775564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12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>
              <a:off x="5235846" y="1963601"/>
              <a:ext cx="25631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4034640" y="4129941"/>
              <a:ext cx="26205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3670646" y="395459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12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flipH="1">
              <a:off x="2523920" y="1576217"/>
              <a:ext cx="199705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3086160" y="686955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3762375" y="1360709"/>
              <a:ext cx="82550" cy="21550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3556220" y="150486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H="1" flipV="1">
              <a:off x="4384675" y="1530685"/>
              <a:ext cx="66675" cy="21550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4270375" y="167096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flipH="1" flipV="1">
              <a:off x="3101199" y="539275"/>
              <a:ext cx="165651" cy="2111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2028825" y="1569147"/>
              <a:ext cx="1" cy="2130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>
              <a:off x="1600200" y="1444733"/>
              <a:ext cx="0" cy="28915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H="1">
              <a:off x="2502154" y="2387124"/>
              <a:ext cx="412322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1800004" y="2568576"/>
              <a:ext cx="435172" cy="13017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1467070" y="2529473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 flipV="1">
              <a:off x="1778000" y="2848574"/>
              <a:ext cx="284040" cy="12217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1423037" y="282992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flipH="1">
              <a:off x="2316958" y="2758482"/>
              <a:ext cx="184737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/>
            <p:cNvSpPr txBox="1"/>
            <p:nvPr/>
          </p:nvSpPr>
          <p:spPr>
            <a:xfrm>
              <a:off x="2430277" y="2580273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 flipV="1">
              <a:off x="3307969" y="592530"/>
              <a:ext cx="220128" cy="15792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/>
            <p:cNvGrpSpPr/>
            <p:nvPr/>
          </p:nvGrpSpPr>
          <p:grpSpPr>
            <a:xfrm>
              <a:off x="2254089" y="5858287"/>
              <a:ext cx="3198989" cy="635929"/>
              <a:chOff x="2167255" y="5799497"/>
              <a:chExt cx="3198989" cy="635929"/>
            </a:xfrm>
          </p:grpSpPr>
          <p:sp>
            <p:nvSpPr>
              <p:cNvPr id="157" name="5-Point Star 156"/>
              <p:cNvSpPr>
                <a:spLocks noChangeAspect="1"/>
              </p:cNvSpPr>
              <p:nvPr/>
            </p:nvSpPr>
            <p:spPr>
              <a:xfrm rot="10580098" flipV="1">
                <a:off x="2174893" y="5833201"/>
                <a:ext cx="246888" cy="246888"/>
              </a:xfrm>
              <a:prstGeom prst="star5">
                <a:avLst/>
              </a:prstGeom>
              <a:solidFill>
                <a:srgbClr val="FFFF0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Multiply 157"/>
              <p:cNvSpPr>
                <a:spLocks noChangeAspect="1"/>
              </p:cNvSpPr>
              <p:nvPr/>
            </p:nvSpPr>
            <p:spPr>
              <a:xfrm>
                <a:off x="2167255" y="6158146"/>
                <a:ext cx="265176" cy="265176"/>
              </a:xfrm>
              <a:prstGeom prst="mathMultiply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2434213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Genesis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2434213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>
                    <a:latin typeface="Arial"/>
                    <a:cs typeface="Arial"/>
                  </a:rPr>
                  <a:t>Lysis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61" name="Oval 160"/>
              <p:cNvSpPr>
                <a:spLocks noChangeAspect="1"/>
              </p:cNvSpPr>
              <p:nvPr/>
            </p:nvSpPr>
            <p:spPr>
              <a:xfrm>
                <a:off x="3790485" y="5892579"/>
                <a:ext cx="164592" cy="164592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>
                <a:spLocks noChangeAspect="1"/>
              </p:cNvSpPr>
              <p:nvPr/>
            </p:nvSpPr>
            <p:spPr>
              <a:xfrm>
                <a:off x="3790485" y="6187558"/>
                <a:ext cx="164592" cy="164592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3960375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TPV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3962056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Cold Pool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459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703205" y="-3378735"/>
            <a:ext cx="8869680" cy="15145384"/>
            <a:chOff x="703205" y="-3378735"/>
            <a:chExt cx="8869680" cy="15145384"/>
          </a:xfrm>
        </p:grpSpPr>
        <p:pic>
          <p:nvPicPr>
            <p:cNvPr id="2" name="Picture 1" descr="Qn_600_400_mslp_TPV_track_Jan_82_19820108_12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023" y="-3378735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40" name="Group 39"/>
            <p:cNvGrpSpPr/>
            <p:nvPr/>
          </p:nvGrpSpPr>
          <p:grpSpPr>
            <a:xfrm>
              <a:off x="703205" y="-3378279"/>
              <a:ext cx="8869680" cy="15144928"/>
              <a:chOff x="703205" y="-3378279"/>
              <a:chExt cx="8869680" cy="15144928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722023" y="-3378279"/>
                <a:ext cx="8824078" cy="14650245"/>
                <a:chOff x="722023" y="-3378279"/>
                <a:chExt cx="8824078" cy="14650245"/>
              </a:xfrm>
            </p:grpSpPr>
            <p:pic>
              <p:nvPicPr>
                <p:cNvPr id="3" name="Picture 2" descr="Qn_600_400_mslp_TPV_track_Jan_82_19820109_0000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023" y="285936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4" name="Picture 3" descr="Qn_600_400_mslp_TPV_track_Jan_82_19820109_1200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023" y="3950595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5" name="Picture 4" descr="Qn_600_400_mslp_TPV_track_Jan_82_19820110_0000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023" y="7614325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7" name="Picture 6" descr="Qs_600_400_mslp_TPV_track_Jan_82_19820108_1200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62" y="-3378279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8" name="Picture 7" descr="Qs_600_400_mslp_TPV_track_Jan_82_19820109_0000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62" y="292995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9" name="Picture 8" descr="Qs_600_400_mslp_TPV_track_Jan_82_19820109_1200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62" y="3950151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10" name="Picture 9" descr="Qs_600_400_mslp_TPV_track_Jan_82_19820110_0000.png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62" y="7614366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725110" y="-3376325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(a) 1200 UTC 8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137149" y="-3376325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(b) 1200 UTC 8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25110" y="285936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(c) 0000 UTC 9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5137149" y="285936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(d) 0000 UTC 9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25110" y="3949710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(e) 1200 UTC 9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137149" y="3949710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(f) 1200 UTC 9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25110" y="7614366"/>
                  <a:ext cx="2203704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(g) 0000 UTC 10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137149" y="7614366"/>
                  <a:ext cx="2203704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(h) 0000 UTC 10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703205" y="11324246"/>
                <a:ext cx="8869680" cy="442403"/>
                <a:chOff x="703205" y="11347910"/>
                <a:chExt cx="8869680" cy="442403"/>
              </a:xfrm>
            </p:grpSpPr>
            <p:pic>
              <p:nvPicPr>
                <p:cNvPr id="20" name="Picture 19" descr="Qs_500-300_7.png"/>
                <p:cNvPicPr>
                  <a:picLocks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736" b="2301"/>
                <a:stretch/>
              </p:blipFill>
              <p:spPr>
                <a:xfrm>
                  <a:off x="703205" y="11347910"/>
                  <a:ext cx="8869680" cy="219456"/>
                </a:xfrm>
                <a:prstGeom prst="rect">
                  <a:avLst/>
                </a:prstGeom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1040649" y="11568302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-4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540933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-3.5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032513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-3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524909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-2.5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015582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-2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511714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-1.5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003294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-1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487802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-0.5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986465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78861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0.5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5978326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1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6462834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1.5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6955230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2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7451347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2</a:t>
                  </a:r>
                  <a:r>
                    <a:rPr lang="en-US" sz="1400" dirty="0" smtClean="0">
                      <a:latin typeface="Arial"/>
                      <a:cs typeface="Arial"/>
                    </a:rPr>
                    <a:t>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7940395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3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8424903" y="11574869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3.5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8928908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4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183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Qs_600_400_mslp_TPV_track_Jan_82_19820110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7614366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8" name="Picture 47" descr="Qs_600_400_mslp_TPV_track_Jan_82_19820109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395359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7" name="Picture 46" descr="Qs_600_400_mslp_TPV_track_Jan_82_198201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283074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6" name="Picture 45" descr="Qs_600_400_mslp_TPV_track_Jan_82_19820108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-3378279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5" name="Picture 44" descr="Qn_600_400_mslp_TPV_track_Jan_82_1982011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5" y="7614366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4" name="Picture 43" descr="Qn_600_400_mslp_TPV_track_Jan_82_19820109_12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5" y="395612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3" name="Picture 42" descr="Qn_600_400_mslp_TPV_track_Jan_82_19820109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5" y="283074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2" name="Picture 41" descr="Qn_600_400_mslp_TPV_track_Jan_82_19820108_12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3" y="-3378279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25110" y="-3376325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1200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3499" y="-3379500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1200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5110" y="28911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3499" y="28911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5110" y="3949710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1200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3499" y="3952885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1200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5110" y="762071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3499" y="762071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10 Jan 1982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93726" y="-3339789"/>
            <a:ext cx="598106" cy="14584680"/>
            <a:chOff x="9742926" y="-3339789"/>
            <a:chExt cx="598106" cy="14584680"/>
          </a:xfrm>
        </p:grpSpPr>
        <p:pic>
          <p:nvPicPr>
            <p:cNvPr id="20" name="Picture 19" descr="Qs_500-300_7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2560314" y="3842823"/>
              <a:ext cx="14584680" cy="21945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40476" y="1032697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40476" y="950833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0476" y="870188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040476" y="789507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0476" y="708372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40476" y="627227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40476" y="547028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40476" y="46601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0476" y="38445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0476" y="304007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040476" y="222083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40476" y="142100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040476" y="60876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40476" y="-2066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  <a:r>
                <a:rPr lang="en-US" sz="1400" dirty="0" smtClean="0">
                  <a:latin typeface="Arial"/>
                  <a:cs typeface="Arial"/>
                </a:rPr>
                <a:t>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040476" y="-10050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40476" y="-181524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040476" y="-262988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070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Qs_600_400_mslp_TPV_track_Jan_85_19850120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0" y="7616697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1" name="Picture 60" descr="Qs_600_400_mslp_TPV_track_Jan_85_19850119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81" y="3950727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0" name="Picture 59" descr="Qs_600_400_mslp_TPV_track_Jan_85_1985011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0" y="280394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9" name="Picture 58" descr="Qs_600_400_mslp_TPV_track_Jan_85_19850118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0" y="-338038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8" name="Picture 57" descr="Qn_600_400_mslp_TPV_track_Jan_85_1985012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761754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7" name="Picture 56" descr="Qn_600_400_mslp_TPV_track_Jan_85_19850119_12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395359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6" name="Picture 55" descr="Qn_600_400_mslp_TPV_track_Jan_85_19850119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283813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5" name="Picture 54" descr="Qn_600_400_mslp_TPV_track_Jan_85_19850118_12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-338038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25110" y="76198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6575" y="761754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20 Jan 1985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93726" y="-3339789"/>
            <a:ext cx="598106" cy="14584680"/>
            <a:chOff x="9742926" y="-3339789"/>
            <a:chExt cx="598106" cy="14584680"/>
          </a:xfrm>
        </p:grpSpPr>
        <p:pic>
          <p:nvPicPr>
            <p:cNvPr id="20" name="Picture 19" descr="Qs_500-300_7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2560314" y="3842823"/>
              <a:ext cx="14584680" cy="21945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40476" y="1032697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40476" y="950833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0476" y="870188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040476" y="789507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0476" y="708372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40476" y="627227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40476" y="547028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40476" y="46601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0476" y="38445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0476" y="304007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040476" y="222083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40476" y="142100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040476" y="60876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40476" y="-2066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  <a:r>
                <a:rPr lang="en-US" sz="1400" dirty="0" smtClean="0">
                  <a:latin typeface="Arial"/>
                  <a:cs typeface="Arial"/>
                </a:rPr>
                <a:t>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040476" y="-10050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40476" y="-181524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040476" y="-262988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25198" y="3954173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1200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45037" y="3950727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1200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5110" y="28593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45037" y="28593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5198" y="-337865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1200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41950" y="-338038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1200 UTC 18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604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 descr="thick_mslp_coldPool_track_Jan_85_bigDomain_1985011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449071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2" name="Picture 91" descr="DT_theta_and_TPV_track_Jan_1985_bigDomain_1985011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6" y="814439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Jan_85_bigDomain_1985011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86" y="8145144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3" name="Picture 72" descr="thick_mslp_coldPool_track_Jan_85_bigDomain_1985011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11" y="81658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7" name="Picture 66" descr="thick_mslp_coldPool_track_Jan_85_bigDomain_19850114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36" y="-2853115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Jan_1985_noTrack_bigDomain_19850115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" y="814750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Jan_1985_noTrack_bigDomain_19850116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" y="4482997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DT_theta_Jan_1985_noTrack_bigDomain_19850114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" y="-285311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10223062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704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97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12803" y="-2850813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14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12431" y="-284795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14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5463" y="81409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15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12431" y="81691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15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2803" y="448371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16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112431" y="448319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16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12803" y="814905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17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112431" y="814587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17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735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thick_mslp_coldPool_track_Jan_85_bigDomain_1985011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82008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1" name="Picture 80" descr="thick_mslp_coldPool_track_Jan_85_bigDomain_1985012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8148754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0" name="Picture 79" descr="thick_mslp_coldPool_track_Jan_85_bigDomain_1985012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04" y="4490438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8" name="Picture 77" descr="thick_mslp_coldPool_track_Jan_85_bigDomain_19850118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13" y="-2852548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7" name="Picture 76" descr="DT_theta_and_TPV_track_Jan_1985_bigDomain_19850121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814843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6" name="Picture 75" descr="DT_theta_and_TPV_track_Jan_1985_bigDomain_19850120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4485063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5" name="Picture 74" descr="DT_theta_and_TPV_track_Jan_1985_bigDomain_19850119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820089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4" name="Picture 73" descr="DT_theta_and_TPV_track_Jan_1985_bigDomain_19850118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-2852548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10223062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704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97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12803" y="-284763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 err="1" smtClean="0">
                <a:latin typeface="Arial"/>
                <a:cs typeface="Arial"/>
              </a:rPr>
              <a:t>i</a:t>
            </a:r>
            <a:r>
              <a:rPr lang="en-US" sz="1400" dirty="0" smtClean="0">
                <a:latin typeface="Arial"/>
                <a:cs typeface="Arial"/>
              </a:rPr>
              <a:t>) 0000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12431" y="-284795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(j) 0000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2288" y="81727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(k)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112431" y="82008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(l)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2803" y="448688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(m) 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12431" y="4485577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(n) 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2803" y="815222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(o) 0000 UTC 21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112431" y="815540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(p) 0000 UTC 21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10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crossline_30N267E_60N267E_19850120_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7160" r="16144" b="3785"/>
          <a:stretch/>
        </p:blipFill>
        <p:spPr>
          <a:xfrm>
            <a:off x="6020365" y="18741"/>
            <a:ext cx="3236714" cy="2825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thick_crossline_30N267E_60N267E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7161" r="16144" b="3805"/>
          <a:stretch/>
        </p:blipFill>
        <p:spPr>
          <a:xfrm>
            <a:off x="6019418" y="2851508"/>
            <a:ext cx="3237661" cy="2825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erai_pv_cross_cfd_30N267E_60N267E_19850120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" y="0"/>
            <a:ext cx="5865397" cy="567266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9327125" y="18741"/>
            <a:ext cx="576129" cy="5757237"/>
            <a:chOff x="10046421" y="18741"/>
            <a:chExt cx="576129" cy="5757237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7608745" y="2739081"/>
              <a:ext cx="5577840" cy="137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46421" y="462215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6421" y="4371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46421" y="41214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46421" y="3874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51006" y="36141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051006" y="33647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46421" y="311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051006" y="286274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046421" y="26115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046421" y="23581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051006" y="21076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51006" y="185236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046421" y="16081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051006" y="135504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046421" y="11041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46421" y="8511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6421" y="5935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046421" y="346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6421" y="9555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51006" y="48731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51006" y="51272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46421" y="53857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226217" y="5545146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723066" y="18741"/>
            <a:ext cx="478229" cy="5716339"/>
            <a:chOff x="10374928" y="18741"/>
            <a:chExt cx="478229" cy="5716339"/>
          </a:xfrm>
        </p:grpSpPr>
        <p:pic>
          <p:nvPicPr>
            <p:cNvPr id="31" name="Picture 30" descr="thickness_19820108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 rot="16200000">
              <a:off x="7995657" y="2739081"/>
              <a:ext cx="5577840" cy="13716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0374928" y="45962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374928" y="4966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374928" y="53361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374928" y="42239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74928" y="3859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374928" y="3484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374928" y="31154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74928" y="274122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374928" y="23702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374928" y="19945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374928" y="1629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74928" y="12569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374928" y="8852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374928" y="5184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74928" y="14602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552135" y="55965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-528930" y="18741"/>
            <a:ext cx="543696" cy="5700950"/>
            <a:chOff x="-472735" y="18741"/>
            <a:chExt cx="543696" cy="5700950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842643" y="2739081"/>
              <a:ext cx="5577840" cy="13716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472735" y="49423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472735" y="43911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72735" y="38422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472735" y="32855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472735" y="273888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472735" y="218684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72735" y="16305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472735" y="10855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472735" y="5311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353496" y="5581192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5573184" y="5391257"/>
            <a:ext cx="3771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F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416726" y="90187"/>
            <a:ext cx="4023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414945" y="2932053"/>
            <a:ext cx="39844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482504" y="2448206"/>
            <a:ext cx="3413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468393" y="5265777"/>
            <a:ext cx="3413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32406" y="5391257"/>
            <a:ext cx="3771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833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rai_pv_cross_cfd_30N267E_60N267E_19850120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92" y="-64219"/>
            <a:ext cx="7091001" cy="6858000"/>
          </a:xfrm>
          <a:prstGeom prst="rect">
            <a:avLst/>
          </a:prstGeom>
        </p:spPr>
      </p:pic>
      <p:pic>
        <p:nvPicPr>
          <p:cNvPr id="30" name="Picture 29" descr="DT_theta_crossline_30N267E_60N267E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29535" r="15219" b="3805"/>
          <a:stretch/>
        </p:blipFill>
        <p:spPr>
          <a:xfrm>
            <a:off x="5597260" y="-53255"/>
            <a:ext cx="4097644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TextBox 62"/>
          <p:cNvSpPr txBox="1"/>
          <p:nvPr/>
        </p:nvSpPr>
        <p:spPr>
          <a:xfrm>
            <a:off x="5218801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F’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338151" y="-103175"/>
            <a:ext cx="4839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 descr="thick_crossline_30N267E_60N267E_1985012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29709" r="15219" b="3630"/>
          <a:stretch/>
        </p:blipFill>
        <p:spPr>
          <a:xfrm>
            <a:off x="5597260" y="3368204"/>
            <a:ext cx="4097644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-995225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37.5°N, 93°W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45°N, 93°W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52.5°N, 93°W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422133" y="2868710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375775" y="3293062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680793" y="860002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7796254" y="1412471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801595" y="4208907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7814424" y="4750440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7340788" y="3304344"/>
            <a:ext cx="4839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424770" y="6276229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3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i_pv_cross_cfd_50N270E_80N270E_19850117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443" y="-62822"/>
            <a:ext cx="7091001" cy="6858000"/>
          </a:xfrm>
          <a:prstGeom prst="rect">
            <a:avLst/>
          </a:prstGeom>
        </p:spPr>
      </p:pic>
      <p:pic>
        <p:nvPicPr>
          <p:cNvPr id="3" name="Picture 2" descr="DT_theta_crossline_50N270E_80N270E_19850117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17435" b="22619"/>
          <a:stretch/>
        </p:blipFill>
        <p:spPr>
          <a:xfrm>
            <a:off x="5589852" y="-49135"/>
            <a:ext cx="410635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TextBox 62"/>
          <p:cNvSpPr txBox="1"/>
          <p:nvPr/>
        </p:nvSpPr>
        <p:spPr>
          <a:xfrm>
            <a:off x="5224878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E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hick_crossline_50N270E_80N270E_19850117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17435" b="22619"/>
          <a:stretch/>
        </p:blipFill>
        <p:spPr>
          <a:xfrm>
            <a:off x="5589852" y="3374404"/>
            <a:ext cx="410635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302219" y="85019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001302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E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5</a:t>
            </a:r>
            <a:r>
              <a:rPr lang="en-US" sz="1600" dirty="0" smtClean="0">
                <a:latin typeface="Arial"/>
                <a:cs typeface="Arial"/>
              </a:rPr>
              <a:t>7.5°N, 90°W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6</a:t>
            </a:r>
            <a:r>
              <a:rPr lang="en-US" sz="1600" dirty="0" smtClean="0">
                <a:latin typeface="Arial"/>
                <a:cs typeface="Arial"/>
              </a:rPr>
              <a:t>5°N, 90°W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7</a:t>
            </a:r>
            <a:r>
              <a:rPr lang="en-US" sz="1600" dirty="0" smtClean="0">
                <a:latin typeface="Arial"/>
                <a:cs typeface="Arial"/>
              </a:rPr>
              <a:t>2.5°N, 90°W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532972" y="2735142"/>
            <a:ext cx="4241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784259" y="3639407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8170706" y="1124902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7809752" y="1479822"/>
            <a:ext cx="4379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222022" y="4698068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>
            <a:off x="7809752" y="5042620"/>
            <a:ext cx="4379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302219" y="3504760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532972" y="6154883"/>
            <a:ext cx="4241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31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DT_theta_crossline_55N277E_85N277E_19850113_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13796" b="27667"/>
          <a:stretch/>
        </p:blipFill>
        <p:spPr>
          <a:xfrm>
            <a:off x="5596925" y="-51003"/>
            <a:ext cx="410332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erai_pv_cross_cfd_55N277E_85N277E_198501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835" y="-62761"/>
            <a:ext cx="7091001" cy="68580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8" name="Picture 47" descr="thick_crossline_55N277E_85N277E_19850113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13796" b="27667"/>
          <a:stretch/>
        </p:blipFill>
        <p:spPr>
          <a:xfrm>
            <a:off x="5599026" y="3376093"/>
            <a:ext cx="410332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063779" y="-122661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001302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62.5°N, 83°W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70°N, 83°W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</a:t>
            </a:r>
            <a:r>
              <a:rPr lang="en-US" sz="1600" dirty="0">
                <a:latin typeface="Arial"/>
                <a:cs typeface="Arial"/>
              </a:rPr>
              <a:t>7</a:t>
            </a:r>
            <a:r>
              <a:rPr lang="en-US" sz="1600" dirty="0" smtClean="0">
                <a:latin typeface="Arial"/>
                <a:cs typeface="Arial"/>
              </a:rPr>
              <a:t>.5°N, 83°W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590273" y="2554060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015727" y="4372474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7603457" y="4717026"/>
            <a:ext cx="4379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069512" y="3316180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596006" y="5992901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966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erai_pv_cross_cfd_25N92W_65N92W_19820110_0000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94759" r="16544" b="2296"/>
          <a:stretch/>
        </p:blipFill>
        <p:spPr>
          <a:xfrm rot="16200000">
            <a:off x="-5010742" y="3200911"/>
            <a:ext cx="6693408" cy="16459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-2115605" y="583640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0.5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2115605" y="51682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2115605" y="4510974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1.5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2115605" y="384812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-2115605" y="318963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4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-2115605" y="253167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6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2115605" y="186660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8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2115605" y="1210415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10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2115605" y="54235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12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2007307" y="6595571"/>
            <a:ext cx="4244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(PVU)</a:t>
            </a:r>
          </a:p>
        </p:txBody>
      </p:sp>
      <p:pic>
        <p:nvPicPr>
          <p:cNvPr id="2" name="Picture 1" descr="erai_pv_cross_cfd_32.5N268E_62.5N268E_198201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914" y="-63497"/>
            <a:ext cx="7091001" cy="6858000"/>
          </a:xfrm>
          <a:prstGeom prst="rect">
            <a:avLst/>
          </a:prstGeom>
        </p:spPr>
      </p:pic>
      <p:pic>
        <p:nvPicPr>
          <p:cNvPr id="3" name="Picture 2" descr="DT_theta_crossline_32.5N268E_62.5N268E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21476" r="10361" b="6035"/>
          <a:stretch/>
        </p:blipFill>
        <p:spPr>
          <a:xfrm>
            <a:off x="5581087" y="-47245"/>
            <a:ext cx="4106672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C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hick_crossline_32.5N268E_62.5N268E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21631" r="10361" b="5975"/>
          <a:stretch/>
        </p:blipFill>
        <p:spPr>
          <a:xfrm>
            <a:off x="5582103" y="3375619"/>
            <a:ext cx="4105656" cy="340541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218083" y="60614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001302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C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40°N, 92°W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47.5°N, 92°W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55°N, 92°W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382514" y="2787775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401433" y="3293062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565332" y="911314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7667964" y="1463783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7686134" y="4247391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7660476" y="4788924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7218083" y="3476855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382514" y="6204016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87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/>
          <p:cNvGrpSpPr/>
          <p:nvPr/>
        </p:nvGrpSpPr>
        <p:grpSpPr>
          <a:xfrm>
            <a:off x="725736" y="124742"/>
            <a:ext cx="6089385" cy="6392154"/>
            <a:chOff x="725736" y="124742"/>
            <a:chExt cx="6089385" cy="6392154"/>
          </a:xfrm>
        </p:grpSpPr>
        <p:pic>
          <p:nvPicPr>
            <p:cNvPr id="2" name="Picture 1" descr="Jan_1985_both_tracks_dots_every2d_oddDay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36" y="124742"/>
              <a:ext cx="6089385" cy="5667610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>
            <a:xfrm flipH="1">
              <a:off x="2720802" y="1885951"/>
              <a:ext cx="2568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2927414" y="170134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15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187632" y="877755"/>
              <a:ext cx="307537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807346" y="70847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13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579933" y="1546161"/>
              <a:ext cx="2568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2579933" y="1598099"/>
              <a:ext cx="256809" cy="15461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793172" y="137243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2323127" y="3422275"/>
              <a:ext cx="311863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2451529" y="3474213"/>
              <a:ext cx="183461" cy="15461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617719" y="325299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3710197" y="5109361"/>
              <a:ext cx="28712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3691146" y="5233361"/>
              <a:ext cx="30617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997325" y="497503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3908313" y="2876399"/>
              <a:ext cx="204624" cy="6565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3908313" y="2942054"/>
              <a:ext cx="463221" cy="9441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547404" y="2819872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23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4662792" y="1994813"/>
              <a:ext cx="28270" cy="17720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4694387" y="1994813"/>
              <a:ext cx="95864" cy="3666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4555299" y="1692112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25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4111074" y="2146300"/>
              <a:ext cx="75530" cy="22471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4019550" y="2172019"/>
              <a:ext cx="33760" cy="26352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3875730" y="1851864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H="1">
              <a:off x="5602975" y="1331943"/>
              <a:ext cx="227782" cy="21421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631922" y="104387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5419000" y="1131955"/>
              <a:ext cx="75727" cy="25425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5212653" y="865114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31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6081857" y="2190418"/>
              <a:ext cx="1" cy="24512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901102" y="1895476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7" name="Multiply 86"/>
            <p:cNvSpPr>
              <a:spLocks noChangeAspect="1"/>
            </p:cNvSpPr>
            <p:nvPr/>
          </p:nvSpPr>
          <p:spPr>
            <a:xfrm>
              <a:off x="6246217" y="2359678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Multiply 87"/>
            <p:cNvSpPr>
              <a:spLocks noChangeAspect="1"/>
            </p:cNvSpPr>
            <p:nvPr/>
          </p:nvSpPr>
          <p:spPr>
            <a:xfrm>
              <a:off x="3832812" y="3035363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5-Point Star 89"/>
            <p:cNvSpPr>
              <a:spLocks noChangeAspect="1"/>
            </p:cNvSpPr>
            <p:nvPr/>
          </p:nvSpPr>
          <p:spPr>
            <a:xfrm rot="10580098" flipV="1">
              <a:off x="2572789" y="642010"/>
              <a:ext cx="256032" cy="256032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5-Point Star 90"/>
            <p:cNvSpPr>
              <a:spLocks noChangeAspect="1"/>
            </p:cNvSpPr>
            <p:nvPr/>
          </p:nvSpPr>
          <p:spPr>
            <a:xfrm rot="10580098" flipV="1">
              <a:off x="2334334" y="1453910"/>
              <a:ext cx="256032" cy="256032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2344809" y="5880967"/>
              <a:ext cx="3198989" cy="635929"/>
              <a:chOff x="2167255" y="5799497"/>
              <a:chExt cx="3198989" cy="635929"/>
            </a:xfrm>
          </p:grpSpPr>
          <p:sp>
            <p:nvSpPr>
              <p:cNvPr id="92" name="5-Point Star 91"/>
              <p:cNvSpPr>
                <a:spLocks noChangeAspect="1"/>
              </p:cNvSpPr>
              <p:nvPr/>
            </p:nvSpPr>
            <p:spPr>
              <a:xfrm rot="10580098" flipV="1">
                <a:off x="2174893" y="5833201"/>
                <a:ext cx="246888" cy="246888"/>
              </a:xfrm>
              <a:prstGeom prst="star5">
                <a:avLst/>
              </a:prstGeom>
              <a:solidFill>
                <a:srgbClr val="FFFF0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Multiply 92"/>
              <p:cNvSpPr>
                <a:spLocks noChangeAspect="1"/>
              </p:cNvSpPr>
              <p:nvPr/>
            </p:nvSpPr>
            <p:spPr>
              <a:xfrm>
                <a:off x="2167255" y="6158146"/>
                <a:ext cx="265176" cy="265176"/>
              </a:xfrm>
              <a:prstGeom prst="mathMultiply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434213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Genesis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434213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>
                    <a:latin typeface="Arial"/>
                    <a:cs typeface="Arial"/>
                  </a:rPr>
                  <a:t>Lysis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3790485" y="5892579"/>
                <a:ext cx="164592" cy="164592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>
                <a:off x="3790485" y="6187558"/>
                <a:ext cx="164592" cy="164592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960375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TPV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3962056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Cold Pool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313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i_pv_cross_cfd_52.5N260E_82.5N260E_1982010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645" y="-56254"/>
            <a:ext cx="7091001" cy="68580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60°N, 100°W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46066" y="6504167"/>
            <a:ext cx="15529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67.5°N, 100°W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75°N, 100°W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hick_crossline_52.5N260E_82.5N260E_19820102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255" b="26147"/>
          <a:stretch/>
        </p:blipFill>
        <p:spPr>
          <a:xfrm>
            <a:off x="5583356" y="3384705"/>
            <a:ext cx="4118358" cy="340156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crossline_52.5N260E_82.5N260E_19820102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256" b="25742"/>
          <a:stretch/>
        </p:blipFill>
        <p:spPr>
          <a:xfrm>
            <a:off x="5583356" y="-50621"/>
            <a:ext cx="4114800" cy="341728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225024" y="67504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993364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7001210" y="269334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401433" y="3946607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724475" y="1376029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6755502" y="1704595"/>
            <a:ext cx="480242" cy="99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5840759" y="4802619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6647393" y="5118357"/>
            <a:ext cx="480242" cy="99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225024" y="3509574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001210" y="613541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118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i_pv_cross_cfd_52.5N306E_82.5N306E_19811216_1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644" y="-54697"/>
            <a:ext cx="7091001" cy="68580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A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DT_theta_crossline_52.5N306E_82.5N306E_19811216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6" t="1" r="6694" b="35429"/>
          <a:stretch/>
        </p:blipFill>
        <p:spPr>
          <a:xfrm>
            <a:off x="5583357" y="-56769"/>
            <a:ext cx="4106325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thick_crossline_52.5N306E_82.5N306E_19811216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6" r="6694" b="35430"/>
          <a:stretch/>
        </p:blipFill>
        <p:spPr>
          <a:xfrm>
            <a:off x="5584969" y="3372298"/>
            <a:ext cx="4106325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6495794" y="53683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993605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A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60°N, 54°W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67.5°N, 54°W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75°N, 54°W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8462657" y="2344119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181684" y="1316804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7214118" y="1634837"/>
            <a:ext cx="39514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1298799" y="3224360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495794" y="3483291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8462657" y="5773727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8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ta_and_thick_Jan_8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6" y="492820"/>
            <a:ext cx="8102438" cy="4406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4387" y="4852370"/>
            <a:ext cx="37596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Dec 1981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3042" y="4852370"/>
            <a:ext cx="26823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Jan 1982</a:t>
            </a:r>
            <a:endParaRPr lang="en-US" sz="12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>
            <a:stCxn id="3" idx="1"/>
          </p:cNvCxnSpPr>
          <p:nvPr/>
        </p:nvCxnSpPr>
        <p:spPr>
          <a:xfrm flipV="1">
            <a:off x="1164387" y="4975387"/>
            <a:ext cx="1375684" cy="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19375" y="4975387"/>
            <a:ext cx="140462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924002" y="4871519"/>
            <a:ext cx="0" cy="2079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24002" y="4977911"/>
            <a:ext cx="10640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4" idx="3"/>
          </p:cNvCxnSpPr>
          <p:nvPr/>
        </p:nvCxnSpPr>
        <p:spPr>
          <a:xfrm>
            <a:off x="6965521" y="4975387"/>
            <a:ext cx="839824" cy="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-1495567" y="2381780"/>
            <a:ext cx="3582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Minimum DT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of TPV (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973325" y="2411069"/>
            <a:ext cx="35823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Minimum 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1000–500-hPa     Thickness of Cold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ool (dam)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64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ta_and_thick_Jan_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7" y="485823"/>
            <a:ext cx="8103306" cy="4407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670" y="4857324"/>
            <a:ext cx="61736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Jan 1985</a:t>
            </a:r>
            <a:endParaRPr lang="en-US" sz="12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64387" y="4983588"/>
            <a:ext cx="2610688" cy="18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319892" y="4881427"/>
            <a:ext cx="0" cy="2079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761002" y="4985389"/>
            <a:ext cx="270024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-1495567" y="2381780"/>
            <a:ext cx="3582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Minimum DT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of TPV (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973325" y="2411069"/>
            <a:ext cx="35823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Minimum 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1000–500-hPa     Thickness of Cold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ool (dam)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21896" y="4857324"/>
            <a:ext cx="5545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Feb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504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907471" y="0"/>
            <a:ext cx="5245449" cy="7343289"/>
            <a:chOff x="907471" y="0"/>
            <a:chExt cx="5245449" cy="7343289"/>
          </a:xfrm>
        </p:grpSpPr>
        <p:pic>
          <p:nvPicPr>
            <p:cNvPr id="2" name="Picture 1" descr="DT_theta_and_TPV_track_Jan_1982_NA_19820108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0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DT_theta_and_TPV_track_Jan_1982_NA_19820109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1836214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" name="Picture 3" descr="DT_theta_and_TPV_track_Jan_1982_NA_19820110_00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3674109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DT_theta_and_TPV_track_Jan_1982_NA_19820111_00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5514489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Picture 5" descr="thick_mslp_coldPool_track_19820108_00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52" y="0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" name="Picture 6" descr="thick_mslp_coldPool_track_19820109_00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52" y="1837589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 descr="thick_mslp_coldPool_track_19820110_00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363" y="3674109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" name="Picture 9" descr="thick_mslp_coldPool_track_19820111_000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52" y="5514489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56" name="Group 55"/>
            <p:cNvGrpSpPr/>
            <p:nvPr/>
          </p:nvGrpSpPr>
          <p:grpSpPr>
            <a:xfrm>
              <a:off x="907471" y="542675"/>
              <a:ext cx="525269" cy="6441514"/>
              <a:chOff x="907471" y="624227"/>
              <a:chExt cx="525269" cy="644151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36407" y="6834909"/>
                <a:ext cx="39633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 smtClean="0">
                    <a:latin typeface="Arial"/>
                    <a:cs typeface="Arial"/>
                  </a:rPr>
                  <a:t>(K</a:t>
                </a:r>
                <a:r>
                  <a:rPr lang="en-US" sz="900" dirty="0"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07719" y="5816949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270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07719" y="553561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276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07719" y="525213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282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07472" y="495435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288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07719" y="468303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294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09841" y="439530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07472" y="4112421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07472" y="384780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312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07472" y="3563649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318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07719" y="3280066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324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09841" y="298955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330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07472" y="270002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336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07472" y="242739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342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09841" y="215811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348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07472" y="187397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354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909841" y="1578469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360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07472" y="1282301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366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09841" y="100038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372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07472" y="707116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/>
                    <a:cs typeface="Arial"/>
                  </a:rPr>
                  <a:t>3</a:t>
                </a:r>
                <a:r>
                  <a:rPr lang="en-US" sz="900" dirty="0" smtClean="0">
                    <a:latin typeface="Arial"/>
                    <a:cs typeface="Arial"/>
                  </a:rPr>
                  <a:t>78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07472" y="609534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264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07472" y="637518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258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pic>
            <p:nvPicPr>
              <p:cNvPr id="34" name="Picture 33" descr="DT_theta_na_0.png"/>
              <p:cNvPicPr>
                <a:picLocks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7" t="96667" r="11685" b="1296"/>
              <a:stretch/>
            </p:blipFill>
            <p:spPr>
              <a:xfrm rot="16200000">
                <a:off x="-1864356" y="3696610"/>
                <a:ext cx="6281928" cy="137161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07471" y="666643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252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518852" y="682955"/>
              <a:ext cx="634068" cy="6185338"/>
              <a:chOff x="6345472" y="347590"/>
              <a:chExt cx="634068" cy="6185338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138420" y="4928505"/>
                <a:ext cx="2743200" cy="137160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6352587" y="6302096"/>
                <a:ext cx="49210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latin typeface="Arial"/>
                    <a:cs typeface="Arial"/>
                  </a:rPr>
                  <a:t>(mm)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07480" y="594879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507480" y="560011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507480" y="526169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517842" y="493159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40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07480" y="458052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45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17842" y="425711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50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507480" y="3913691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/>
                    <a:cs typeface="Arial"/>
                  </a:rPr>
                  <a:t>5</a:t>
                </a:r>
                <a:r>
                  <a:rPr lang="en-US" sz="900" dirty="0" smtClean="0">
                    <a:latin typeface="Arial"/>
                    <a:cs typeface="Arial"/>
                  </a:rPr>
                  <a:t>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138420" y="1650610"/>
                <a:ext cx="2743200" cy="137160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6345472" y="3036589"/>
                <a:ext cx="63406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latin typeface="Arial"/>
                    <a:cs typeface="Arial"/>
                  </a:rPr>
                  <a:t>(</a:t>
                </a:r>
                <a:r>
                  <a:rPr lang="en-US" sz="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9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900" dirty="0" smtClean="0">
                    <a:latin typeface="Arial"/>
                    <a:cs typeface="Arial"/>
                  </a:rPr>
                  <a:t>)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514836" y="270241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50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517842" y="240716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60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507480" y="209509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70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507480" y="1802956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80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507480" y="150002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90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517842" y="119215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100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514836" y="88595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110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517842" y="59045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120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7410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-196431" y="-1718581"/>
            <a:ext cx="7663315" cy="11029340"/>
            <a:chOff x="-196431" y="-1718581"/>
            <a:chExt cx="7663315" cy="11029340"/>
          </a:xfrm>
        </p:grpSpPr>
        <p:pic>
          <p:nvPicPr>
            <p:cNvPr id="2" name="Picture 1" descr="DT_theta_and_TPV_track_Jan_1982_NA_19820108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-1718581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DT_theta_and_TPV_track_Jan_1982_NA_19820109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1035988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" name="Picture 3" descr="DT_theta_and_TPV_track_Jan_1982_NA_19820110_00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3789134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DT_theta_and_TPV_track_Jan_1982_NA_19820111_00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6543282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Picture 5" descr="thick_mslp_coldPool_track_19820108_00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542" y="-1718581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" name="Picture 6" descr="thick_mslp_coldPool_track_19820109_00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125" y="1037938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 descr="thick_mslp_coldPool_track_19820110_00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125" y="3788297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" name="Picture 9" descr="thick_mslp_coldPool_track_19820111_000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542" y="6542445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60" name="Group 59"/>
            <p:cNvGrpSpPr/>
            <p:nvPr/>
          </p:nvGrpSpPr>
          <p:grpSpPr>
            <a:xfrm>
              <a:off x="6830196" y="-1715361"/>
              <a:ext cx="636688" cy="10998651"/>
              <a:chOff x="6780604" y="-1715361"/>
              <a:chExt cx="636688" cy="1099865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6780604" y="3835058"/>
                <a:ext cx="591836" cy="5448232"/>
                <a:chOff x="6780604" y="3845138"/>
                <a:chExt cx="591836" cy="5448232"/>
              </a:xfrm>
            </p:grpSpPr>
            <p:pic>
              <p:nvPicPr>
                <p:cNvPr id="37" name="Picture 36" descr="250_jet_mslp_24.png"/>
                <p:cNvPicPr>
                  <a:picLocks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67" t="95111" r="58321" b="2074"/>
                <a:stretch/>
              </p:blipFill>
              <p:spPr>
                <a:xfrm rot="16200000">
                  <a:off x="4355718" y="6359738"/>
                  <a:ext cx="5212080" cy="182880"/>
                </a:xfrm>
                <a:prstGeom prst="rect">
                  <a:avLst/>
                </a:prstGeom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6780604" y="9031760"/>
                  <a:ext cx="52446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(mm)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071884" y="8311257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25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71884" y="7664601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30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7071884" y="7020620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35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7071884" y="6379093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40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7071884" y="5732069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45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7071884" y="5090824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50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7071884" y="4446718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>
                      <a:latin typeface="Arial"/>
                      <a:cs typeface="Arial"/>
                    </a:rPr>
                    <a:t>5</a:t>
                  </a:r>
                  <a:r>
                    <a:rPr lang="en-US" sz="1100" dirty="0" smtClean="0">
                      <a:latin typeface="Arial"/>
                      <a:cs typeface="Arial"/>
                    </a:rPr>
                    <a:t>5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6783224" y="-1715361"/>
                <a:ext cx="634068" cy="5417299"/>
                <a:chOff x="6783224" y="-1715361"/>
                <a:chExt cx="634068" cy="5417299"/>
              </a:xfrm>
            </p:grpSpPr>
            <p:pic>
              <p:nvPicPr>
                <p:cNvPr id="46" name="Picture 45" descr="250_jet_mslp_24.png"/>
                <p:cNvPicPr>
                  <a:picLocks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220" t="95259" r="17498" b="2074"/>
                <a:stretch/>
              </p:blipFill>
              <p:spPr>
                <a:xfrm rot="16200000">
                  <a:off x="4356926" y="799239"/>
                  <a:ext cx="5212080" cy="182880"/>
                </a:xfrm>
                <a:prstGeom prst="rect">
                  <a:avLst/>
                </a:prstGeom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6783224" y="3440328"/>
                  <a:ext cx="63406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(</a:t>
                  </a:r>
                  <a:r>
                    <a:rPr lang="en-US" sz="11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 s</a:t>
                  </a:r>
                  <a:r>
                    <a:rPr lang="en-US" sz="1100" baseline="30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−1</a:t>
                  </a:r>
                  <a:r>
                    <a:rPr lang="en-US" sz="1100" baseline="30000" dirty="0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100" dirty="0" smtClean="0">
                      <a:latin typeface="Arial"/>
                      <a:cs typeface="Arial"/>
                    </a:rPr>
                    <a:t>)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7071884" y="2808018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50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071884" y="2240891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60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071884" y="1667213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70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7071884" y="1092788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80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071884" y="523704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90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7071884" y="-47903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100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7071884" y="-630137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110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7071884" y="-1192714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120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81" name="Group 80"/>
            <p:cNvGrpSpPr/>
            <p:nvPr/>
          </p:nvGrpSpPr>
          <p:grpSpPr>
            <a:xfrm>
              <a:off x="-196431" y="-1705854"/>
              <a:ext cx="571118" cy="11016613"/>
              <a:chOff x="-196431" y="-1705854"/>
              <a:chExt cx="571118" cy="1101661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-196431" y="7287986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270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196431" y="6798725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276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196431" y="6316849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282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196431" y="5831955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288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96431" y="533951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294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6431" y="4846322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300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96431" y="4351455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306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-196431" y="3872219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312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-196431" y="3378812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318</a:t>
                </a:r>
                <a:endParaRPr lang="en-US" sz="1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196431" y="2889213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324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196431" y="239979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330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-196431" y="190524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336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-196431" y="1426200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342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-196431" y="937303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348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-196431" y="441149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354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-196431" y="-45994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360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6431" y="-534844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366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-196431" y="-1021410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372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-196431" y="-1508464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>
                    <a:latin typeface="Arial"/>
                    <a:cs typeface="Arial"/>
                  </a:rPr>
                  <a:t>3</a:t>
                </a:r>
                <a:r>
                  <a:rPr lang="en-US" sz="1100" dirty="0" smtClean="0">
                    <a:latin typeface="Arial"/>
                    <a:cs typeface="Arial"/>
                  </a:rPr>
                  <a:t>78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-196431" y="7780557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264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-196431" y="827101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258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pic>
            <p:nvPicPr>
              <p:cNvPr id="34" name="Picture 33" descr="DT_theta_na_0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7" t="96667" r="11685" b="1296"/>
              <a:stretch/>
            </p:blipFill>
            <p:spPr>
              <a:xfrm rot="16200000">
                <a:off x="-5172355" y="3620526"/>
                <a:ext cx="10835640" cy="182880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-196431" y="8758393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252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21646" y="9049149"/>
                <a:ext cx="3963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(K</a:t>
                </a:r>
                <a:r>
                  <a:rPr lang="en-US" sz="1100" dirty="0">
                    <a:latin typeface="Arial"/>
                    <a:cs typeface="Arial"/>
                  </a:rPr>
                  <a:t>)</a:t>
                </a: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25269" y="-1718581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(a</a:t>
              </a:r>
              <a:r>
                <a:rPr lang="en-US" sz="1100" dirty="0" smtClean="0">
                  <a:latin typeface="Arial"/>
                  <a:cs typeface="Arial"/>
                </a:rPr>
                <a:t>) 0000 UTC 8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628590" y="-1715361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(b) 0000 UTC 8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1833" y="1037747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(c) 0000 UTC 9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1833" y="3790267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(e) 0000 UTC 10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629407" y="3790388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(f) 0000 UTC 10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28551" y="6544629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(g) 0000 UTC 11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29462" y="6542445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(h) 0000 UTC 11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628590" y="1035988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(d) 0000 UTC 9 Jan 1982 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543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DT_theta_and_TPV_track_Jan_1982_NA_198201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" y="813297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3" name="Picture 92" descr="thick_mslp_coldPool_track_1982011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8" y="8146315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2" name="Picture 91" descr="thick_mslp_coldPool_track_198201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02" y="4482365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198201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8" y="813297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0" name="Picture 89" descr="thick_mslp_coldPool_track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02" y="-2850563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9" name="Picture 88" descr="DT_theta_and_TPV_track_Jan_1982_NA_19820111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8" y="8146315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8" name="Picture 87" descr="DT_theta_and_TPV_track_Jan_1982_NA_19820110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8" y="4482365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0" name="Picture 69" descr="DT_theta_and_TPV_track_Jan_1982_NA_19820108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" y="-2850563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488356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602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46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16243" y="-284680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</a:t>
            </a:r>
            <a:r>
              <a:rPr lang="en-US" sz="1400" dirty="0" smtClean="0">
                <a:latin typeface="Arial"/>
                <a:cs typeface="Arial"/>
              </a:rPr>
              <a:t>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44317" y="-284680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7625" y="816472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43984" y="817753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0800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4268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9418" y="814970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11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244105" y="8150680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11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234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and_TPV_track_Jan_1982_NA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5" y="-2852237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and_TPV_track_Jan_1982_NA_198201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" y="813297"/>
            <a:ext cx="41203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and_TPV_track_Jan_1982_NA_198201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" y="4483074"/>
            <a:ext cx="41203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DT_theta_and_TPV_track_Jan_1982_NA_1982011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5" y="8152881"/>
            <a:ext cx="41203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thick_mslp_coldPool_track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72" y="-2852237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thick_mslp_coldPool_track_19820109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0" y="813297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 descr="thick_mslp_coldPool_track_19820110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0" y="4483074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thick_mslp_coldPool_track_19820111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72" y="8152881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488356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-712863" y="910629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270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12863" y="8470454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276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12863" y="7809703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282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04536" y="716991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288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704536" y="650924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294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12863" y="5859714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300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704536" y="521108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306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704536" y="4560853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312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704536" y="3914907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318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704536" y="326312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324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712863" y="2613528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330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12863" y="1958191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336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704536" y="131922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342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12863" y="671358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348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704536" y="18634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354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704536" y="-641117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360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12863" y="-1291328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366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712863" y="-193402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372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712863" y="-258300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>
                <a:latin typeface="Arial"/>
                <a:cs typeface="Arial"/>
              </a:rPr>
              <a:t>3</a:t>
            </a:r>
            <a:r>
              <a:rPr lang="en-US" sz="1400" dirty="0" smtClean="0">
                <a:latin typeface="Arial"/>
                <a:cs typeface="Arial"/>
              </a:rPr>
              <a:t>78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712863" y="975850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264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712863" y="10410591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258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4" name="Picture 33" descr="DT_theta_na_0.png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96667" r="11685" b="1296"/>
          <a:stretch/>
        </p:blipFill>
        <p:spPr>
          <a:xfrm rot="16200000">
            <a:off x="-7412324" y="4238624"/>
            <a:ext cx="14401800" cy="21945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712863" y="11075003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252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31253" y="11508102"/>
            <a:ext cx="50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(K</a:t>
            </a:r>
            <a:r>
              <a:rPr lang="en-US" sz="1400" dirty="0">
                <a:latin typeface="Arial"/>
                <a:cs typeface="Arial"/>
              </a:rPr>
              <a:t>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9418" y="-285058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</a:t>
            </a:r>
            <a:r>
              <a:rPr lang="en-US" sz="1400" dirty="0" smtClean="0">
                <a:latin typeface="Arial"/>
                <a:cs typeface="Arial"/>
              </a:rPr>
              <a:t>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47492" y="-285058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0800" y="81329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45878" y="81329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0800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7443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9418" y="815288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11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247280" y="815288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11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74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 descr="thick_mslp_coldPool_track_PAC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34" y="8160721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PAC_198201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62" y="4484039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0" name="Picture 89" descr="thick_mslp_coldPool_track_PAC_19820106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68" y="816914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9" name="Picture 88" descr="thick_mslp_coldPool_track_PAC_198201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53" y="-2853616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2" name="Picture 81" descr="DT_theta_and_TPV_track_Jan_1982_PAC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8161226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1" name="Picture 80" descr="DT_theta_and_TPV_track_Jan_1982_PAC_19820107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4487504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0" name="Picture 79" descr="DT_theta_and_TPV_track_Jan_1982_PAC_19820106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816914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3" name="Picture 72" descr="DT_theta_and_TPV_track_Jan_1982_PAC_19820105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" y="-2853616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656440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6108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50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13068" y="-284998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</a:t>
            </a:r>
            <a:r>
              <a:rPr lang="en-US" sz="1400" dirty="0" smtClean="0">
                <a:latin typeface="Arial"/>
                <a:cs typeface="Arial"/>
              </a:rPr>
              <a:t>) 0000 UTC 5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324343" y="-285315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5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4450" y="81964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6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324343" y="81894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6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15463" y="4489293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7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323887" y="4486318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7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13485" y="816077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324343" y="816077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8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079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10259</TotalTime>
  <Words>1688</Words>
  <Application>Microsoft Macintosh PowerPoint</Application>
  <PresentationFormat>On-screen Show (4:3)</PresentationFormat>
  <Paragraphs>872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Biernat</dc:creator>
  <cp:lastModifiedBy>Kevin Biernat</cp:lastModifiedBy>
  <cp:revision>108</cp:revision>
  <dcterms:created xsi:type="dcterms:W3CDTF">2017-10-17T17:37:52Z</dcterms:created>
  <dcterms:modified xsi:type="dcterms:W3CDTF">2017-10-24T20:37:43Z</dcterms:modified>
</cp:coreProperties>
</file>