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58" r:id="rId3"/>
    <p:sldId id="271" r:id="rId4"/>
    <p:sldId id="273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9" r:id="rId14"/>
    <p:sldId id="270" r:id="rId15"/>
    <p:sldId id="274" r:id="rId16"/>
    <p:sldId id="277" r:id="rId17"/>
    <p:sldId id="276" r:id="rId18"/>
    <p:sldId id="279" r:id="rId19"/>
    <p:sldId id="281" r:id="rId20"/>
    <p:sldId id="282" r:id="rId21"/>
    <p:sldId id="280" r:id="rId2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7E3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428" autoAdjust="0"/>
  </p:normalViewPr>
  <p:slideViewPr>
    <p:cSldViewPr snapToGrid="0" snapToObjects="1">
      <p:cViewPr varScale="1">
        <p:scale>
          <a:sx n="94" d="100"/>
          <a:sy n="94" d="100"/>
        </p:scale>
        <p:origin x="-64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A514F5-6074-2341-A7FD-DADDEFBACBD4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41608-82CD-DB46-B7CF-1663A63428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284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 caption,</a:t>
            </a:r>
            <a:r>
              <a:rPr lang="en-US" baseline="0" dirty="0" smtClean="0"/>
              <a:t> make sure to note that theta is </a:t>
            </a:r>
            <a:r>
              <a:rPr lang="en-US" baseline="0" smtClean="0"/>
              <a:t>potential temperature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668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659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41608-82CD-DB46-B7CF-1663A634288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1388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72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42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53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864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810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50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032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348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370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93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90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9B63E5-91E4-2D46-9D7B-94CAFEBACD4A}" type="datetimeFigureOut">
              <a:rPr lang="en-US" smtClean="0"/>
              <a:t>10/25/17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E8F1C5-2575-C84A-88AB-6E9A62A647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40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8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5" Type="http://schemas.openxmlformats.org/officeDocument/2006/relationships/image" Target="../media/image51.png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9" Type="http://schemas.openxmlformats.org/officeDocument/2006/relationships/image" Target="../media/image55.png"/><Relationship Id="rId10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image" Target="../media/image59.png"/><Relationship Id="rId7" Type="http://schemas.openxmlformats.org/officeDocument/2006/relationships/image" Target="../media/image60.png"/><Relationship Id="rId8" Type="http://schemas.openxmlformats.org/officeDocument/2006/relationships/image" Target="../media/image61.png"/><Relationship Id="rId9" Type="http://schemas.openxmlformats.org/officeDocument/2006/relationships/image" Target="../media/image62.png"/><Relationship Id="rId10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Relationship Id="rId9" Type="http://schemas.openxmlformats.org/officeDocument/2006/relationships/image" Target="../media/image70.png"/><Relationship Id="rId10" Type="http://schemas.openxmlformats.org/officeDocument/2006/relationships/image" Target="../media/image7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13.png"/><Relationship Id="rId6" Type="http://schemas.openxmlformats.org/officeDocument/2006/relationships/image" Target="../media/image75.png"/><Relationship Id="rId7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5" Type="http://schemas.openxmlformats.org/officeDocument/2006/relationships/image" Target="../media/image87.png"/><Relationship Id="rId6" Type="http://schemas.openxmlformats.org/officeDocument/2006/relationships/image" Target="../media/image13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4" Type="http://schemas.openxmlformats.org/officeDocument/2006/relationships/image" Target="../media/image89.png"/><Relationship Id="rId5" Type="http://schemas.openxmlformats.org/officeDocument/2006/relationships/image" Target="../media/image90.png"/><Relationship Id="rId6" Type="http://schemas.openxmlformats.org/officeDocument/2006/relationships/image" Target="../media/image13.png"/><Relationship Id="rId7" Type="http://schemas.openxmlformats.org/officeDocument/2006/relationships/image" Target="../media/image76.png"/><Relationship Id="rId8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5" Type="http://schemas.openxmlformats.org/officeDocument/2006/relationships/image" Target="../media/image13.png"/><Relationship Id="rId6" Type="http://schemas.openxmlformats.org/officeDocument/2006/relationships/image" Target="../media/image76.png"/><Relationship Id="rId7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1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4.png"/><Relationship Id="rId11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7" Type="http://schemas.openxmlformats.org/officeDocument/2006/relationships/image" Target="../media/image19.png"/><Relationship Id="rId8" Type="http://schemas.openxmlformats.org/officeDocument/2006/relationships/image" Target="../media/image20.png"/><Relationship Id="rId9" Type="http://schemas.openxmlformats.org/officeDocument/2006/relationships/image" Target="../media/image21.png"/><Relationship Id="rId10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ng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8" Type="http://schemas.openxmlformats.org/officeDocument/2006/relationships/image" Target="../media/image28.png"/><Relationship Id="rId9" Type="http://schemas.openxmlformats.org/officeDocument/2006/relationships/image" Target="../media/image29.png"/><Relationship Id="rId10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roup 164"/>
          <p:cNvGrpSpPr/>
          <p:nvPr/>
        </p:nvGrpSpPr>
        <p:grpSpPr>
          <a:xfrm>
            <a:off x="1110277" y="0"/>
            <a:ext cx="5046683" cy="6494216"/>
            <a:chOff x="1110277" y="0"/>
            <a:chExt cx="5046683" cy="6494216"/>
          </a:xfrm>
        </p:grpSpPr>
        <p:pic>
          <p:nvPicPr>
            <p:cNvPr id="4" name="Picture 3" descr="Jan_1982_both_tracks_dots_every2d_oddDay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0277" y="0"/>
              <a:ext cx="5046683" cy="5756957"/>
            </a:xfrm>
            <a:prstGeom prst="rect">
              <a:avLst/>
            </a:prstGeom>
          </p:spPr>
        </p:pic>
        <p:sp>
          <p:nvSpPr>
            <p:cNvPr id="5" name="5-Point Star 4"/>
            <p:cNvSpPr>
              <a:spLocks noChangeAspect="1"/>
            </p:cNvSpPr>
            <p:nvPr/>
          </p:nvSpPr>
          <p:spPr>
            <a:xfrm rot="10580098" flipV="1">
              <a:off x="3108837" y="1451367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5-Point Star 5"/>
            <p:cNvSpPr>
              <a:spLocks noChangeAspect="1"/>
            </p:cNvSpPr>
            <p:nvPr/>
          </p:nvSpPr>
          <p:spPr>
            <a:xfrm rot="10580098" flipV="1">
              <a:off x="2922571" y="284748"/>
              <a:ext cx="246888" cy="246888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Multiply 6"/>
            <p:cNvSpPr>
              <a:spLocks noChangeAspect="1"/>
            </p:cNvSpPr>
            <p:nvPr/>
          </p:nvSpPr>
          <p:spPr>
            <a:xfrm>
              <a:off x="4699355" y="1045709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Multiply 7"/>
            <p:cNvSpPr/>
            <p:nvPr/>
          </p:nvSpPr>
          <p:spPr>
            <a:xfrm>
              <a:off x="5524632" y="2860248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696594" y="1414250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>
              <a:off x="2493354" y="1657089"/>
              <a:ext cx="230271" cy="976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723625" y="2107553"/>
              <a:ext cx="338926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3034435" y="1924431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flipH="1">
              <a:off x="2982708" y="2774528"/>
              <a:ext cx="194391" cy="27379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3177099" y="2774528"/>
              <a:ext cx="96886" cy="2255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3062551" y="2475095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31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>
            <a:xfrm flipH="1" flipV="1">
              <a:off x="2550442" y="2283536"/>
              <a:ext cx="364034" cy="6314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/>
            <p:cNvSpPr txBox="1"/>
            <p:nvPr/>
          </p:nvSpPr>
          <p:spPr>
            <a:xfrm>
              <a:off x="2814080" y="218404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56" name="Straight Arrow Connector 55"/>
            <p:cNvCxnSpPr/>
            <p:nvPr/>
          </p:nvCxnSpPr>
          <p:spPr>
            <a:xfrm>
              <a:off x="2095500" y="1569147"/>
              <a:ext cx="41472" cy="35528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1854617" y="127952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>
                  <a:latin typeface="Arial"/>
                  <a:cs typeface="Arial"/>
                </a:rPr>
                <a:t>4</a:t>
              </a:r>
            </a:p>
          </p:txBody>
        </p:sp>
        <p:cxnSp>
          <p:nvCxnSpPr>
            <p:cNvPr id="61" name="Straight Arrow Connector 60"/>
            <p:cNvCxnSpPr/>
            <p:nvPr/>
          </p:nvCxnSpPr>
          <p:spPr>
            <a:xfrm>
              <a:off x="1647825" y="1440553"/>
              <a:ext cx="73124" cy="30442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1419445" y="114726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6</a:t>
              </a:r>
              <a:endParaRPr lang="en-US" sz="2200" b="1" dirty="0">
                <a:latin typeface="Arial"/>
                <a:cs typeface="Arial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394901" y="2977101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8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63" name="Straight Arrow Connector 62"/>
            <p:cNvCxnSpPr/>
            <p:nvPr/>
          </p:nvCxnSpPr>
          <p:spPr>
            <a:xfrm flipH="1" flipV="1">
              <a:off x="2385760" y="2945351"/>
              <a:ext cx="107593" cy="17121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Arrow Connector 65"/>
            <p:cNvCxnSpPr/>
            <p:nvPr/>
          </p:nvCxnSpPr>
          <p:spPr>
            <a:xfrm flipV="1">
              <a:off x="2471552" y="4703661"/>
              <a:ext cx="0" cy="26415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Arrow Connector 67"/>
            <p:cNvCxnSpPr/>
            <p:nvPr/>
          </p:nvCxnSpPr>
          <p:spPr>
            <a:xfrm flipV="1">
              <a:off x="2523920" y="4622214"/>
              <a:ext cx="214110" cy="34559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/>
            <p:cNvSpPr txBox="1"/>
            <p:nvPr/>
          </p:nvSpPr>
          <p:spPr>
            <a:xfrm>
              <a:off x="2290635" y="4912386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10</a:t>
              </a:r>
              <a:endParaRPr lang="en-US" sz="2200" b="1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5452781" y="177556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3" name="Straight Arrow Connector 72"/>
            <p:cNvCxnSpPr/>
            <p:nvPr/>
          </p:nvCxnSpPr>
          <p:spPr>
            <a:xfrm flipH="1">
              <a:off x="5235846" y="1963601"/>
              <a:ext cx="25631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Arrow Connector 74"/>
            <p:cNvCxnSpPr/>
            <p:nvPr/>
          </p:nvCxnSpPr>
          <p:spPr>
            <a:xfrm>
              <a:off x="4034640" y="4129941"/>
              <a:ext cx="26205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/>
            <p:cNvSpPr txBox="1"/>
            <p:nvPr/>
          </p:nvSpPr>
          <p:spPr>
            <a:xfrm>
              <a:off x="3670646" y="395459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12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83" name="Straight Arrow Connector 82"/>
            <p:cNvCxnSpPr/>
            <p:nvPr/>
          </p:nvCxnSpPr>
          <p:spPr>
            <a:xfrm flipH="1">
              <a:off x="2523920" y="1576217"/>
              <a:ext cx="199705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/>
            <p:cNvSpPr txBox="1"/>
            <p:nvPr/>
          </p:nvSpPr>
          <p:spPr>
            <a:xfrm>
              <a:off x="3086160" y="686955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94" name="Straight Arrow Connector 93"/>
            <p:cNvCxnSpPr/>
            <p:nvPr/>
          </p:nvCxnSpPr>
          <p:spPr>
            <a:xfrm flipV="1">
              <a:off x="3762375" y="1360709"/>
              <a:ext cx="82550" cy="21550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/>
            <p:cNvSpPr txBox="1"/>
            <p:nvPr/>
          </p:nvSpPr>
          <p:spPr>
            <a:xfrm>
              <a:off x="3556220" y="150486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98" name="Straight Arrow Connector 97"/>
            <p:cNvCxnSpPr/>
            <p:nvPr/>
          </p:nvCxnSpPr>
          <p:spPr>
            <a:xfrm flipH="1" flipV="1">
              <a:off x="4384675" y="1530685"/>
              <a:ext cx="66675" cy="21550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/>
            <p:cNvSpPr txBox="1"/>
            <p:nvPr/>
          </p:nvSpPr>
          <p:spPr>
            <a:xfrm>
              <a:off x="4270375" y="167096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03" name="Straight Arrow Connector 102"/>
            <p:cNvCxnSpPr/>
            <p:nvPr/>
          </p:nvCxnSpPr>
          <p:spPr>
            <a:xfrm flipH="1" flipV="1">
              <a:off x="3101199" y="539275"/>
              <a:ext cx="165651" cy="2111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/>
            <p:cNvCxnSpPr/>
            <p:nvPr/>
          </p:nvCxnSpPr>
          <p:spPr>
            <a:xfrm>
              <a:off x="2028825" y="1569147"/>
              <a:ext cx="1" cy="21300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Arrow Connector 118"/>
            <p:cNvCxnSpPr/>
            <p:nvPr/>
          </p:nvCxnSpPr>
          <p:spPr>
            <a:xfrm>
              <a:off x="1600200" y="1444733"/>
              <a:ext cx="0" cy="28915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Arrow Connector 125"/>
            <p:cNvCxnSpPr/>
            <p:nvPr/>
          </p:nvCxnSpPr>
          <p:spPr>
            <a:xfrm flipH="1">
              <a:off x="2502154" y="2387124"/>
              <a:ext cx="412322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Arrow Connector 131"/>
            <p:cNvCxnSpPr/>
            <p:nvPr/>
          </p:nvCxnSpPr>
          <p:spPr>
            <a:xfrm flipV="1">
              <a:off x="1800004" y="2568576"/>
              <a:ext cx="435172" cy="130174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5" name="TextBox 134"/>
            <p:cNvSpPr txBox="1"/>
            <p:nvPr/>
          </p:nvSpPr>
          <p:spPr>
            <a:xfrm>
              <a:off x="1467070" y="252947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41" name="Straight Arrow Connector 140"/>
            <p:cNvCxnSpPr/>
            <p:nvPr/>
          </p:nvCxnSpPr>
          <p:spPr>
            <a:xfrm flipV="1">
              <a:off x="1778000" y="2848574"/>
              <a:ext cx="284040" cy="122177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/>
            <p:cNvSpPr txBox="1"/>
            <p:nvPr/>
          </p:nvSpPr>
          <p:spPr>
            <a:xfrm>
              <a:off x="1423037" y="282992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44" name="Straight Arrow Connector 143"/>
            <p:cNvCxnSpPr/>
            <p:nvPr/>
          </p:nvCxnSpPr>
          <p:spPr>
            <a:xfrm flipH="1">
              <a:off x="2316958" y="2758482"/>
              <a:ext cx="184737" cy="1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7" name="TextBox 146"/>
            <p:cNvSpPr txBox="1"/>
            <p:nvPr/>
          </p:nvSpPr>
          <p:spPr>
            <a:xfrm>
              <a:off x="2430277" y="2580273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53" name="Straight Arrow Connector 152"/>
            <p:cNvCxnSpPr/>
            <p:nvPr/>
          </p:nvCxnSpPr>
          <p:spPr>
            <a:xfrm flipV="1">
              <a:off x="3307969" y="592530"/>
              <a:ext cx="220128" cy="15792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6" name="Group 155"/>
            <p:cNvGrpSpPr/>
            <p:nvPr/>
          </p:nvGrpSpPr>
          <p:grpSpPr>
            <a:xfrm>
              <a:off x="2254089" y="5858287"/>
              <a:ext cx="3198989" cy="635929"/>
              <a:chOff x="2167255" y="5799497"/>
              <a:chExt cx="3198989" cy="635929"/>
            </a:xfrm>
          </p:grpSpPr>
          <p:sp>
            <p:nvSpPr>
              <p:cNvPr id="157" name="5-Point Star 156"/>
              <p:cNvSpPr>
                <a:spLocks noChangeAspect="1"/>
              </p:cNvSpPr>
              <p:nvPr/>
            </p:nvSpPr>
            <p:spPr>
              <a:xfrm rot="10580098" flipV="1">
                <a:off x="2174893" y="5833201"/>
                <a:ext cx="246888" cy="246888"/>
              </a:xfrm>
              <a:prstGeom prst="star5">
                <a:avLst/>
              </a:prstGeom>
              <a:solidFill>
                <a:srgbClr val="FFFF0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Multiply 157"/>
              <p:cNvSpPr>
                <a:spLocks noChangeAspect="1"/>
              </p:cNvSpPr>
              <p:nvPr/>
            </p:nvSpPr>
            <p:spPr>
              <a:xfrm>
                <a:off x="2167255" y="6158146"/>
                <a:ext cx="265176" cy="265176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TextBox 158"/>
              <p:cNvSpPr txBox="1"/>
              <p:nvPr/>
            </p:nvSpPr>
            <p:spPr>
              <a:xfrm>
                <a:off x="2434213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Genesis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0" name="TextBox 159"/>
              <p:cNvSpPr txBox="1"/>
              <p:nvPr/>
            </p:nvSpPr>
            <p:spPr>
              <a:xfrm>
                <a:off x="2434213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latin typeface="Arial"/>
                    <a:cs typeface="Arial"/>
                  </a:rPr>
                  <a:t>Lysis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1" name="Oval 160"/>
              <p:cNvSpPr>
                <a:spLocks noChangeAspect="1"/>
              </p:cNvSpPr>
              <p:nvPr/>
            </p:nvSpPr>
            <p:spPr>
              <a:xfrm>
                <a:off x="3790485" y="5892579"/>
                <a:ext cx="164592" cy="16459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>
                <a:spLocks noChangeAspect="1"/>
              </p:cNvSpPr>
              <p:nvPr/>
            </p:nvSpPr>
            <p:spPr>
              <a:xfrm>
                <a:off x="3790485" y="6187558"/>
                <a:ext cx="164592" cy="164592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TextBox 162"/>
              <p:cNvSpPr txBox="1"/>
              <p:nvPr/>
            </p:nvSpPr>
            <p:spPr>
              <a:xfrm>
                <a:off x="3960375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TPV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3962056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Cold Pool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045986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703205" y="-3378735"/>
            <a:ext cx="8869680" cy="15145384"/>
            <a:chOff x="703205" y="-3378735"/>
            <a:chExt cx="8869680" cy="15145384"/>
          </a:xfrm>
        </p:grpSpPr>
        <p:pic>
          <p:nvPicPr>
            <p:cNvPr id="2" name="Picture 1" descr="Qn_600_400_mslp_TPV_track_Jan_82_19820108_12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2023" y="-3378735"/>
              <a:ext cx="4412039" cy="36576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40" name="Group 39"/>
            <p:cNvGrpSpPr/>
            <p:nvPr/>
          </p:nvGrpSpPr>
          <p:grpSpPr>
            <a:xfrm>
              <a:off x="703205" y="-3378279"/>
              <a:ext cx="8869680" cy="15144928"/>
              <a:chOff x="703205" y="-3378279"/>
              <a:chExt cx="8869680" cy="15144928"/>
            </a:xfrm>
          </p:grpSpPr>
          <p:grpSp>
            <p:nvGrpSpPr>
              <p:cNvPr id="39" name="Group 38"/>
              <p:cNvGrpSpPr/>
              <p:nvPr/>
            </p:nvGrpSpPr>
            <p:grpSpPr>
              <a:xfrm>
                <a:off x="722023" y="-3378279"/>
                <a:ext cx="8824078" cy="14650245"/>
                <a:chOff x="722023" y="-3378279"/>
                <a:chExt cx="8824078" cy="14650245"/>
              </a:xfrm>
            </p:grpSpPr>
            <p:pic>
              <p:nvPicPr>
                <p:cNvPr id="3" name="Picture 2" descr="Qn_600_400_mslp_TPV_track_Jan_82_19820109_0000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23" y="285936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4" name="Picture 3" descr="Qn_600_400_mslp_TPV_track_Jan_82_19820109_1200.png"/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23" y="3950595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5" name="Picture 4" descr="Qn_600_400_mslp_TPV_track_Jan_82_19820110_0000.png"/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22023" y="7614325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7" name="Picture 6" descr="Qs_600_400_mslp_TPV_track_Jan_82_19820108_1200.png"/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-3378279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8" name="Picture 7" descr="Qs_600_400_mslp_TPV_track_Jan_82_19820109_0000.png"/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292995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9" name="Picture 8" descr="Qs_600_400_mslp_TPV_track_Jan_82_19820109_1200.png"/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3950151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10" name="Picture 9" descr="Qs_600_400_mslp_TPV_track_Jan_82_19820110_0000.png"/>
                <p:cNvPicPr>
                  <a:picLocks noChangeAspect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134062" y="7614366"/>
                  <a:ext cx="4412039" cy="36576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725110" y="-3376325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(a) 1200 UTC 8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5137149" y="-3376325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(b) 1200 UTC 8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725110" y="285936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(c) 0000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5137149" y="285936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(d) 0000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725110" y="3949710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(e) 1200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5137149" y="3949710"/>
                  <a:ext cx="2090147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(f) 1200 UTC 9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725110" y="7614366"/>
                  <a:ext cx="2203704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(g) 0000 UTC 10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5137149" y="7614366"/>
                  <a:ext cx="2203704" cy="233910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noFill/>
                </a:ln>
              </p:spPr>
              <p:txBody>
                <a:bodyPr wrap="square" lIns="0" tIns="0" rIns="0" bIns="18288" rtlCol="0" anchor="ctr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(h) 0000 UTC 10 Jan 1982 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38" name="Group 37"/>
              <p:cNvGrpSpPr/>
              <p:nvPr/>
            </p:nvGrpSpPr>
            <p:grpSpPr>
              <a:xfrm>
                <a:off x="703205" y="11324246"/>
                <a:ext cx="8869680" cy="442403"/>
                <a:chOff x="703205" y="11347910"/>
                <a:chExt cx="8869680" cy="442403"/>
              </a:xfrm>
            </p:grpSpPr>
            <p:pic>
              <p:nvPicPr>
                <p:cNvPr id="20" name="Picture 19" descr="Qs_500-300_7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94736" b="2301"/>
                <a:stretch/>
              </p:blipFill>
              <p:spPr>
                <a:xfrm>
                  <a:off x="703205" y="11347910"/>
                  <a:ext cx="8869680" cy="219456"/>
                </a:xfrm>
                <a:prstGeom prst="rect">
                  <a:avLst/>
                </a:prstGeom>
              </p:spPr>
            </p:pic>
            <p:sp>
              <p:nvSpPr>
                <p:cNvPr id="21" name="TextBox 20"/>
                <p:cNvSpPr txBox="1"/>
                <p:nvPr/>
              </p:nvSpPr>
              <p:spPr>
                <a:xfrm>
                  <a:off x="1040649" y="11568302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-4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540933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-3.5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3" name="TextBox 22"/>
                <p:cNvSpPr txBox="1"/>
                <p:nvPr/>
              </p:nvSpPr>
              <p:spPr>
                <a:xfrm>
                  <a:off x="2032513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-3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2524909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-2.5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5" name="TextBox 24"/>
                <p:cNvSpPr txBox="1"/>
                <p:nvPr/>
              </p:nvSpPr>
              <p:spPr>
                <a:xfrm>
                  <a:off x="3015582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-2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6" name="TextBox 25"/>
                <p:cNvSpPr txBox="1"/>
                <p:nvPr/>
              </p:nvSpPr>
              <p:spPr>
                <a:xfrm>
                  <a:off x="3511714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-1.5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4003294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-1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8" name="TextBox 27"/>
                <p:cNvSpPr txBox="1"/>
                <p:nvPr/>
              </p:nvSpPr>
              <p:spPr>
                <a:xfrm>
                  <a:off x="4487802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-0.5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29" name="TextBox 28"/>
                <p:cNvSpPr txBox="1"/>
                <p:nvPr/>
              </p:nvSpPr>
              <p:spPr>
                <a:xfrm>
                  <a:off x="4986465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0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5478861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0.5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5978326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1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6462834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1.5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6955230" y="11574847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2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7451347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2</a:t>
                  </a:r>
                  <a:r>
                    <a:rPr lang="en-US" sz="1400" dirty="0" smtClean="0">
                      <a:latin typeface="Arial"/>
                      <a:cs typeface="Arial"/>
                    </a:rPr>
                    <a:t>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7940395" y="1156736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>
                      <a:latin typeface="Arial"/>
                      <a:cs typeface="Arial"/>
                    </a:rPr>
                    <a:t>3</a:t>
                  </a:r>
                </a:p>
              </p:txBody>
            </p:sp>
            <p:sp>
              <p:nvSpPr>
                <p:cNvPr id="36" name="TextBox 35"/>
                <p:cNvSpPr txBox="1"/>
                <p:nvPr/>
              </p:nvSpPr>
              <p:spPr>
                <a:xfrm>
                  <a:off x="8424903" y="11574869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3.5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7" name="TextBox 36"/>
                <p:cNvSpPr txBox="1"/>
                <p:nvPr/>
              </p:nvSpPr>
              <p:spPr>
                <a:xfrm>
                  <a:off x="8928908" y="11569456"/>
                  <a:ext cx="300556" cy="21544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 algn="ctr"/>
                  <a:r>
                    <a:rPr lang="en-US" sz="1400" dirty="0" smtClean="0">
                      <a:latin typeface="Arial"/>
                      <a:cs typeface="Arial"/>
                    </a:rPr>
                    <a:t>4</a:t>
                  </a:r>
                  <a:endParaRPr lang="en-US" sz="1400" dirty="0">
                    <a:latin typeface="Arial"/>
                    <a:cs typeface="Arial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851838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Qs_600_400_mslp_TPV_track_Jan_82_1982011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7614366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8" name="Picture 47" descr="Qs_600_400_mslp_TPV_track_Jan_82_1982010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395359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7" name="Picture 46" descr="Qs_600_400_mslp_TPV_track_Jan_82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28307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6" name="Picture 45" descr="Qs_600_400_mslp_TPV_track_Jan_82_19820108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974" y="-3378279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5" name="Picture 44" descr="Qn_600_400_mslp_TPV_track_Jan_82_1982011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7614366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4" name="Picture 43" descr="Qn_600_400_mslp_TPV_track_Jan_82_19820109_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395612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3" name="Picture 42" descr="Qn_600_400_mslp_TPV_track_Jan_82_1982010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935" y="28307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2" name="Picture 41" descr="Qn_600_400_mslp_TPV_track_Jan_82_19820108_12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23" y="-3378279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725110" y="-3376325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1200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3499" y="-3379500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1200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5110" y="28911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43499" y="28911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5110" y="3949710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1200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143499" y="3952885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1200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5110" y="762071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3499" y="762071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10 Jan 1982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93726" y="-3339789"/>
            <a:ext cx="598106" cy="14584680"/>
            <a:chOff x="9742926" y="-3339789"/>
            <a:chExt cx="598106" cy="14584680"/>
          </a:xfrm>
        </p:grpSpPr>
        <p:pic>
          <p:nvPicPr>
            <p:cNvPr id="20" name="Picture 19" descr="Qs_500-300_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2560314" y="3842823"/>
              <a:ext cx="14584680" cy="2194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40476" y="1032697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0476" y="950833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0476" y="870188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0476" y="789507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0476" y="708372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40476" y="627227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40476" y="547028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0476" y="46601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0476" y="38445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0476" y="304007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40476" y="222083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40476" y="142100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40476" y="60876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0476" y="-2066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r>
                <a:rPr lang="en-US" sz="1400" dirty="0" smtClean="0">
                  <a:latin typeface="Arial"/>
                  <a:cs typeface="Arial"/>
                </a:rPr>
                <a:t>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40476" y="-10050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40476" y="-181524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040476" y="-262988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50705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 descr="Qs_600_400_mslp_TPV_track_Jan_85_1985012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7616697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1" name="Picture 60" descr="Qs_600_400_mslp_TPV_track_Jan_85_19850119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481" y="3950727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0" name="Picture 59" descr="Qs_600_400_mslp_TPV_track_Jan_85_1985011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280394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9" name="Picture 58" descr="Qs_600_400_mslp_TPV_track_Jan_85_19850118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7050" y="-338038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8" name="Picture 57" descr="Qn_600_400_mslp_TPV_track_Jan_85_19850120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761754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7" name="Picture 56" descr="Qn_600_400_mslp_TPV_track_Jan_85_19850119_12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395359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6" name="Picture 55" descr="Qn_600_400_mslp_TPV_track_Jan_85_1985011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283813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5" name="Picture 54" descr="Qn_600_400_mslp_TPV_track_Jan_85_19850118_12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7" y="-3380381"/>
            <a:ext cx="441203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725110" y="76198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46575" y="761754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20 Jan 1985 </a:t>
            </a:r>
            <a:endParaRPr lang="en-US" sz="1400" dirty="0">
              <a:latin typeface="Arial"/>
              <a:cs typeface="Arial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793726" y="-3339789"/>
            <a:ext cx="598106" cy="14584680"/>
            <a:chOff x="9742926" y="-3339789"/>
            <a:chExt cx="598106" cy="14584680"/>
          </a:xfrm>
        </p:grpSpPr>
        <p:pic>
          <p:nvPicPr>
            <p:cNvPr id="20" name="Picture 19" descr="Qs_500-300_7.png"/>
            <p:cNvPicPr>
              <a:picLocks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736" b="2301"/>
            <a:stretch/>
          </p:blipFill>
          <p:spPr>
            <a:xfrm rot="16200000">
              <a:off x="2560314" y="3842823"/>
              <a:ext cx="14584680" cy="219456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10040476" y="1032697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0476" y="950833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0476" y="870188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-3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0476" y="789507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0476" y="708372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40476" y="627227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40476" y="547028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0476" y="46601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-0.5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0476" y="38445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40476" y="304007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0.5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040476" y="2220836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040476" y="142100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1.5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040476" y="60876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040476" y="-2066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2</a:t>
              </a:r>
              <a:r>
                <a:rPr lang="en-US" sz="1400" dirty="0" smtClean="0">
                  <a:latin typeface="Arial"/>
                  <a:cs typeface="Arial"/>
                </a:rPr>
                <a:t>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040476" y="-100500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>
                  <a:latin typeface="Arial"/>
                  <a:cs typeface="Arial"/>
                </a:rPr>
                <a:t>3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040476" y="-181524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3.5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040476" y="-2629889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dirty="0" smtClean="0">
                  <a:latin typeface="Arial"/>
                  <a:cs typeface="Arial"/>
                </a:rPr>
                <a:t>4</a:t>
              </a:r>
              <a:endParaRPr lang="en-US" sz="14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25198" y="3954173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1200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145037" y="3950727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1200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725110" y="28593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5145037" y="28593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725198" y="-337865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1200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41950" y="-33803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1200 UTC 18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7604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 descr="thick_mslp_coldPool_track_Jan_85_bigDomain_19850116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449071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2" name="Picture 91" descr="DT_theta_and_TPV_track_Jan_1985_bigDomain_1985011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6" y="814439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Jan_85_bigDomain_1985011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86" y="8145144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thick_mslp_coldPool_track_Jan_85_bigDomain_1985011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411" y="81658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7" name="Picture 66" descr="thick_mslp_coldPool_track_Jan_85_bigDomain_19850114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036" y="-2853115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Jan_1985_noTrack_bigDomain_19850115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6" y="814750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DT_theta_Jan_1985_noTrack_bigDomain_19850116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88" y="4482997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DT_theta_Jan_1985_noTrack_bigDomain_19850114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3" y="-285311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10223062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704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97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80" name="TextBox 79"/>
          <p:cNvSpPr txBox="1"/>
          <p:nvPr/>
        </p:nvSpPr>
        <p:spPr>
          <a:xfrm>
            <a:off x="112803" y="-2850813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14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5112431" y="-284795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14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2" name="TextBox 81"/>
          <p:cNvSpPr txBox="1"/>
          <p:nvPr/>
        </p:nvSpPr>
        <p:spPr>
          <a:xfrm>
            <a:off x="115463" y="81409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15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5112431" y="81691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15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112803" y="448371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16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5112431" y="448319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16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12803" y="814905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17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5112431" y="814587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17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667350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Picture 78" descr="thick_mslp_coldPool_track_Jan_85_bigDomain_1985011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20089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thick_mslp_coldPool_track_Jan_85_bigDomain_1985012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431" y="8148754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thick_mslp_coldPool_track_Jan_85_bigDomain_1985012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004" y="449043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8" name="Picture 77" descr="thick_mslp_coldPool_track_Jan_85_bigDomain_19850118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813" y="-2852548"/>
            <a:ext cx="4984694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7" name="Picture 76" descr="DT_theta_and_TPV_track_Jan_1985_bigDomain_19850121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148435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6" name="Picture 75" descr="DT_theta_and_TPV_track_Jan_1985_bigDomain_19850120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4485063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5" name="Picture 74" descr="DT_theta_and_TPV_track_Jan_1985_bigDomain_19850119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820089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4" name="Picture 73" descr="DT_theta_and_TPV_track_Jan_1985_bigDomain_19850118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5" y="-2852548"/>
            <a:ext cx="4990088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10223062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704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97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5" name="TextBox 64"/>
          <p:cNvSpPr txBox="1"/>
          <p:nvPr/>
        </p:nvSpPr>
        <p:spPr>
          <a:xfrm>
            <a:off x="112803" y="-284763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</a:t>
            </a:r>
            <a:r>
              <a:rPr lang="en-US" sz="1400" dirty="0" err="1" smtClean="0">
                <a:latin typeface="Arial"/>
                <a:cs typeface="Arial"/>
              </a:rPr>
              <a:t>i</a:t>
            </a:r>
            <a:r>
              <a:rPr lang="en-US" sz="1400" dirty="0" smtClean="0">
                <a:latin typeface="Arial"/>
                <a:cs typeface="Arial"/>
              </a:rPr>
              <a:t>) 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5112431" y="-2847958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(j) 0000 UTC 18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12288" y="81727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(k)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112431" y="8200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(l) 0000 UTC 19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12803" y="448688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(m)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112431" y="4485577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(n) 0000 UTC 20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112803" y="8152229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(o) 0000 UTC 21 Jan 1985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112431" y="8155404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(p) 0000 UTC 21 Jan 1985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91077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T_theta_crossline_30N267E_60N267E_19850120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7160" r="16144" b="3785"/>
          <a:stretch/>
        </p:blipFill>
        <p:spPr>
          <a:xfrm>
            <a:off x="6020365" y="18741"/>
            <a:ext cx="3236714" cy="2825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crossline_30N267E_60N267E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6" t="27161" r="16144" b="3805"/>
          <a:stretch/>
        </p:blipFill>
        <p:spPr>
          <a:xfrm>
            <a:off x="6019418" y="2851508"/>
            <a:ext cx="3237661" cy="282549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erai_pv_cross_cfd_30N267E_60N267E_19850120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2" y="0"/>
            <a:ext cx="5865397" cy="5672667"/>
          </a:xfrm>
          <a:prstGeom prst="rect">
            <a:avLst/>
          </a:prstGeom>
        </p:spPr>
      </p:pic>
      <p:grpSp>
        <p:nvGrpSpPr>
          <p:cNvPr id="60" name="Group 59"/>
          <p:cNvGrpSpPr/>
          <p:nvPr/>
        </p:nvGrpSpPr>
        <p:grpSpPr>
          <a:xfrm>
            <a:off x="9327125" y="18741"/>
            <a:ext cx="576129" cy="5757237"/>
            <a:chOff x="10046421" y="18741"/>
            <a:chExt cx="576129" cy="5757237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7608745" y="2739081"/>
              <a:ext cx="5577840" cy="13716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046421" y="462215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046421" y="437104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046421" y="41214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046421" y="387493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51006" y="36141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294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051006" y="33647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046421" y="31106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051006" y="28627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046421" y="261151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046421" y="235813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051006" y="210762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051006" y="18523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046421" y="1608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051006" y="135504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046421" y="11041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046421" y="8511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046421" y="5935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046421" y="3465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046421" y="9555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>
                  <a:latin typeface="Arial"/>
                  <a:cs typeface="Arial"/>
                </a:rPr>
                <a:t>3</a:t>
              </a:r>
              <a:r>
                <a:rPr lang="en-US" sz="900" dirty="0" smtClean="0">
                  <a:latin typeface="Arial"/>
                  <a:cs typeface="Arial"/>
                </a:rPr>
                <a:t>78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051006" y="48731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051006" y="512727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046421" y="53857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252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226217" y="5545146"/>
              <a:ext cx="396333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(K</a:t>
              </a:r>
              <a:r>
                <a:rPr lang="en-US" sz="9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9723066" y="18741"/>
            <a:ext cx="478229" cy="5716339"/>
            <a:chOff x="10374928" y="18741"/>
            <a:chExt cx="478229" cy="5716339"/>
          </a:xfrm>
        </p:grpSpPr>
        <p:pic>
          <p:nvPicPr>
            <p:cNvPr id="31" name="Picture 30" descr="thickness_19820108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" t="96203" r="377" b="1852"/>
            <a:stretch/>
          </p:blipFill>
          <p:spPr>
            <a:xfrm rot="16200000">
              <a:off x="7995657" y="2739081"/>
              <a:ext cx="5577840" cy="13716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10374928" y="45962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374928" y="496680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0374928" y="53361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374928" y="422391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0374928" y="385978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0374928" y="3484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510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374928" y="31154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520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374928" y="274122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530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374928" y="2370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540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374928" y="199457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550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0374928" y="162982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560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0374928" y="12569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570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0374928" y="8852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580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10374928" y="5184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590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10374928" y="14602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600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552135" y="559658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(dam)</a:t>
              </a:r>
              <a:endParaRPr lang="en-US" sz="1400" dirty="0" smtClean="0">
                <a:latin typeface="Arial"/>
                <a:cs typeface="Arial"/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-528930" y="18741"/>
            <a:ext cx="543696" cy="5700950"/>
            <a:chOff x="-472735" y="18741"/>
            <a:chExt cx="543696" cy="5700950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2842643" y="2739081"/>
              <a:ext cx="5577840" cy="137160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472735" y="494238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472735" y="439115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472735" y="384226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472735" y="328555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472735" y="273888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4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472735" y="218684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472735" y="16305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8</a:t>
              </a:r>
              <a:endParaRPr lang="en-US" sz="9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472735" y="108557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472735" y="5311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353496" y="5581192"/>
              <a:ext cx="4244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5573184" y="5391257"/>
            <a:ext cx="377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>
                <a:latin typeface="Arial"/>
                <a:cs typeface="Arial"/>
              </a:rPr>
              <a:t>F</a:t>
            </a:r>
            <a:r>
              <a:rPr lang="en-US" sz="1400" dirty="0" smtClean="0">
                <a:latin typeface="Arial"/>
                <a:cs typeface="Arial"/>
              </a:rPr>
              <a:t>’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416726" y="90187"/>
            <a:ext cx="40232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7414945" y="2932053"/>
            <a:ext cx="398441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7482504" y="2448206"/>
            <a:ext cx="3413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468393" y="5265777"/>
            <a:ext cx="341334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0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0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432406" y="5391257"/>
            <a:ext cx="377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F</a:t>
            </a:r>
            <a:endParaRPr lang="en-US" sz="1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80833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erai_pv_cross_cfd_30N267E_60N267E_19850120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1392" y="-64219"/>
            <a:ext cx="7091001" cy="6858000"/>
          </a:xfrm>
          <a:prstGeom prst="rect">
            <a:avLst/>
          </a:prstGeom>
        </p:spPr>
      </p:pic>
      <p:pic>
        <p:nvPicPr>
          <p:cNvPr id="30" name="Picture 29" descr="DT_theta_crossline_30N267E_60N267E_19850120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9535" r="15219" b="3805"/>
          <a:stretch/>
        </p:blipFill>
        <p:spPr>
          <a:xfrm>
            <a:off x="5597260" y="-53255"/>
            <a:ext cx="4097644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218801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F’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4" name="Rectangle 63"/>
          <p:cNvSpPr/>
          <p:nvPr/>
        </p:nvSpPr>
        <p:spPr>
          <a:xfrm>
            <a:off x="7338151" y="-103175"/>
            <a:ext cx="483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7" descr="thick_crossline_30N267E_60N267E_1985012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89" t="29709" r="15219" b="3630"/>
          <a:stretch/>
        </p:blipFill>
        <p:spPr>
          <a:xfrm>
            <a:off x="5597260" y="3368204"/>
            <a:ext cx="4097644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8" name="TextBox 67"/>
          <p:cNvSpPr txBox="1"/>
          <p:nvPr/>
        </p:nvSpPr>
        <p:spPr>
          <a:xfrm>
            <a:off x="-995225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37.5°N,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52.5°N, 93°W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422133" y="2868710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Rectangle 81"/>
          <p:cNvSpPr/>
          <p:nvPr/>
        </p:nvSpPr>
        <p:spPr>
          <a:xfrm>
            <a:off x="1375775" y="3293062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680793" y="860002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7796254" y="1412471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801595" y="4208907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814424" y="4750440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7340788" y="3304344"/>
            <a:ext cx="48395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7424770" y="6276229"/>
            <a:ext cx="404002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131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0N270E_80N270E_19850117_00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443" y="-62822"/>
            <a:ext cx="7091001" cy="6858000"/>
          </a:xfrm>
          <a:prstGeom prst="rect">
            <a:avLst/>
          </a:prstGeom>
        </p:spPr>
      </p:pic>
      <p:pic>
        <p:nvPicPr>
          <p:cNvPr id="3" name="Picture 2" descr="DT_theta_crossline_50N270E_80N270E_19850117_00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17435" b="22619"/>
          <a:stretch/>
        </p:blipFill>
        <p:spPr>
          <a:xfrm>
            <a:off x="5589852" y="-49135"/>
            <a:ext cx="410635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224878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E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50N270E_80N270E_19850117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5" r="17435" b="22619"/>
          <a:stretch/>
        </p:blipFill>
        <p:spPr>
          <a:xfrm>
            <a:off x="5589852" y="3374404"/>
            <a:ext cx="410635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302219" y="85019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E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5</a:t>
            </a:r>
            <a:r>
              <a:rPr lang="en-US" sz="1600" dirty="0" smtClean="0">
                <a:latin typeface="Arial"/>
                <a:cs typeface="Arial"/>
              </a:rPr>
              <a:t>7.5°N,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6</a:t>
            </a:r>
            <a:r>
              <a:rPr lang="en-US" sz="1600" dirty="0" smtClean="0">
                <a:latin typeface="Arial"/>
                <a:cs typeface="Arial"/>
              </a:rPr>
              <a:t>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2.5°N, 90°W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532972" y="2735142"/>
            <a:ext cx="424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784259" y="3639407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8170706" y="1124902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H="1">
            <a:off x="7809752" y="1479822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8222022" y="4698068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9" name="Straight Arrow Connector 88"/>
          <p:cNvCxnSpPr/>
          <p:nvPr/>
        </p:nvCxnSpPr>
        <p:spPr>
          <a:xfrm flipH="1">
            <a:off x="7809752" y="5042620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302219" y="3504760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532972" y="6154883"/>
            <a:ext cx="424165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831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DT_theta_crossline_55N277E_85N277E_19850113_0000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3796" b="27667"/>
          <a:stretch/>
        </p:blipFill>
        <p:spPr>
          <a:xfrm>
            <a:off x="5596925" y="-51003"/>
            <a:ext cx="410332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erai_pv_cross_cfd_55N277E_85N277E_19850113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5835" y="-62761"/>
            <a:ext cx="7091001" cy="6858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8" name="Picture 47" descr="thick_crossline_55N277E_85N277E_19850113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2" r="13796" b="27667"/>
          <a:stretch/>
        </p:blipFill>
        <p:spPr>
          <a:xfrm>
            <a:off x="5599026" y="3376093"/>
            <a:ext cx="4103328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063779" y="-122661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62.5°N,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70°N,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</a:t>
            </a:r>
            <a:r>
              <a:rPr lang="en-US" sz="1600" dirty="0">
                <a:latin typeface="Arial"/>
                <a:cs typeface="Arial"/>
              </a:rPr>
              <a:t>7</a:t>
            </a:r>
            <a:r>
              <a:rPr lang="en-US" sz="1600" dirty="0" smtClean="0">
                <a:latin typeface="Arial"/>
                <a:cs typeface="Arial"/>
              </a:rPr>
              <a:t>.5°N, 83°W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590273" y="2554060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8015727" y="4372474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4" name="Straight Arrow Connector 83"/>
          <p:cNvCxnSpPr/>
          <p:nvPr/>
        </p:nvCxnSpPr>
        <p:spPr>
          <a:xfrm flipH="1">
            <a:off x="7603457" y="4717026"/>
            <a:ext cx="437928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5" name="Rectangle 84"/>
          <p:cNvSpPr/>
          <p:nvPr/>
        </p:nvSpPr>
        <p:spPr>
          <a:xfrm>
            <a:off x="7069512" y="3316180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Rectangle 85"/>
          <p:cNvSpPr/>
          <p:nvPr/>
        </p:nvSpPr>
        <p:spPr>
          <a:xfrm>
            <a:off x="7596006" y="5992901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09660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 descr="erai_pv_cross_cfd_25N92W_65N92W_19820110_0000.png"/>
          <p:cNvPicPr>
            <a:picLocks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7" t="94759" r="16544" b="2296"/>
          <a:stretch/>
        </p:blipFill>
        <p:spPr>
          <a:xfrm rot="16200000">
            <a:off x="-5010742" y="3200911"/>
            <a:ext cx="6693408" cy="164592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-2115605" y="583640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0.5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-2115605" y="516829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1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-2115605" y="4510974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1.5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-2115605" y="384812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-2115605" y="3189637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4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-2115605" y="2531671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6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-2115605" y="1866608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>
                <a:latin typeface="Arial"/>
                <a:cs typeface="Arial"/>
              </a:rPr>
              <a:t>8</a:t>
            </a:r>
            <a:endParaRPr lang="en-US" sz="1200" dirty="0" smtClean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-2115605" y="1210415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10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-2115605" y="542356"/>
            <a:ext cx="300556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200" dirty="0" smtClean="0">
                <a:latin typeface="Arial"/>
                <a:cs typeface="Arial"/>
              </a:rPr>
              <a:t>12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-2007307" y="6595571"/>
            <a:ext cx="424457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200" dirty="0" smtClean="0">
                <a:latin typeface="Arial"/>
                <a:cs typeface="Arial"/>
              </a:rPr>
              <a:t>(PVU)</a:t>
            </a:r>
          </a:p>
        </p:txBody>
      </p:sp>
      <p:pic>
        <p:nvPicPr>
          <p:cNvPr id="2" name="Picture 1" descr="erai_pv_cross_cfd_32.5N268E_62.5N268E_19820110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9914" y="-63497"/>
            <a:ext cx="7091001" cy="6858000"/>
          </a:xfrm>
          <a:prstGeom prst="rect">
            <a:avLst/>
          </a:prstGeom>
        </p:spPr>
      </p:pic>
      <p:pic>
        <p:nvPicPr>
          <p:cNvPr id="3" name="Picture 2" descr="DT_theta_crossline_32.5N268E_62.5N268E_19820110_00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21476" r="10361" b="6035"/>
          <a:stretch/>
        </p:blipFill>
        <p:spPr>
          <a:xfrm>
            <a:off x="5581087" y="-47245"/>
            <a:ext cx="4106672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C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32.5N268E_62.5N268E_19820110_00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60" t="21631" r="10361" b="5975"/>
          <a:stretch/>
        </p:blipFill>
        <p:spPr>
          <a:xfrm>
            <a:off x="5582103" y="3375619"/>
            <a:ext cx="4105656" cy="340541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218083" y="6061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1001302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C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40°N,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47.5°N,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55°N, 92°W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7382514" y="2787775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1401433" y="3293062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7565332" y="911314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 flipH="1">
            <a:off x="7667964" y="1463783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7686134" y="4247391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H="1">
            <a:off x="7660476" y="4788924"/>
            <a:ext cx="381273" cy="246241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9" name="Rectangle 88"/>
          <p:cNvSpPr/>
          <p:nvPr/>
        </p:nvSpPr>
        <p:spPr>
          <a:xfrm>
            <a:off x="7218083" y="3476855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Rectangle 89"/>
          <p:cNvSpPr/>
          <p:nvPr/>
        </p:nvSpPr>
        <p:spPr>
          <a:xfrm>
            <a:off x="7382514" y="6204016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879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roup 101"/>
          <p:cNvGrpSpPr/>
          <p:nvPr/>
        </p:nvGrpSpPr>
        <p:grpSpPr>
          <a:xfrm>
            <a:off x="725736" y="124742"/>
            <a:ext cx="6089385" cy="6392154"/>
            <a:chOff x="725736" y="124742"/>
            <a:chExt cx="6089385" cy="6392154"/>
          </a:xfrm>
        </p:grpSpPr>
        <p:pic>
          <p:nvPicPr>
            <p:cNvPr id="2" name="Picture 1" descr="Jan_1985_both_tracks_dots_every2d_oddDay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736" y="124742"/>
              <a:ext cx="6089385" cy="5667610"/>
            </a:xfrm>
            <a:prstGeom prst="rect">
              <a:avLst/>
            </a:prstGeom>
          </p:spPr>
        </p:pic>
        <p:cxnSp>
          <p:nvCxnSpPr>
            <p:cNvPr id="3" name="Straight Arrow Connector 2"/>
            <p:cNvCxnSpPr/>
            <p:nvPr/>
          </p:nvCxnSpPr>
          <p:spPr>
            <a:xfrm flipH="1">
              <a:off x="2720802" y="1885951"/>
              <a:ext cx="2568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2927414" y="1701349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2187632" y="877755"/>
              <a:ext cx="307537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807346" y="70847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2579933" y="1546161"/>
              <a:ext cx="25680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H="1">
              <a:off x="2579933" y="1598099"/>
              <a:ext cx="256809" cy="15461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2793172" y="137243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19" name="Straight Arrow Connector 18"/>
            <p:cNvCxnSpPr/>
            <p:nvPr/>
          </p:nvCxnSpPr>
          <p:spPr>
            <a:xfrm flipH="1">
              <a:off x="2323127" y="3422275"/>
              <a:ext cx="311863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flipH="1">
              <a:off x="2451529" y="3474213"/>
              <a:ext cx="183461" cy="154612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2617719" y="325299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19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flipH="1">
              <a:off x="3710197" y="5109361"/>
              <a:ext cx="287128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3691146" y="5233361"/>
              <a:ext cx="306179" cy="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3997325" y="4975037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V="1">
              <a:off x="3908313" y="2876399"/>
              <a:ext cx="204624" cy="6565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/>
            <p:nvPr/>
          </p:nvCxnSpPr>
          <p:spPr>
            <a:xfrm flipV="1">
              <a:off x="3908313" y="2942054"/>
              <a:ext cx="463221" cy="9441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/>
            <p:cNvSpPr txBox="1"/>
            <p:nvPr/>
          </p:nvSpPr>
          <p:spPr>
            <a:xfrm>
              <a:off x="3547404" y="2819872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23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46" name="Straight Arrow Connector 45"/>
            <p:cNvCxnSpPr/>
            <p:nvPr/>
          </p:nvCxnSpPr>
          <p:spPr>
            <a:xfrm flipH="1">
              <a:off x="4662792" y="1994813"/>
              <a:ext cx="28270" cy="17720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/>
            <p:nvPr/>
          </p:nvCxnSpPr>
          <p:spPr>
            <a:xfrm flipH="1">
              <a:off x="4694387" y="1994813"/>
              <a:ext cx="95864" cy="366680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/>
            <p:cNvSpPr txBox="1"/>
            <p:nvPr/>
          </p:nvSpPr>
          <p:spPr>
            <a:xfrm>
              <a:off x="4555299" y="1692112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25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59" name="Straight Arrow Connector 58"/>
            <p:cNvCxnSpPr/>
            <p:nvPr/>
          </p:nvCxnSpPr>
          <p:spPr>
            <a:xfrm>
              <a:off x="4111074" y="2146300"/>
              <a:ext cx="75530" cy="22471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4019550" y="2172019"/>
              <a:ext cx="33760" cy="263525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/>
            <p:cNvSpPr txBox="1"/>
            <p:nvPr/>
          </p:nvSpPr>
          <p:spPr>
            <a:xfrm>
              <a:off x="3875730" y="185186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27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68" name="Straight Arrow Connector 67"/>
            <p:cNvCxnSpPr/>
            <p:nvPr/>
          </p:nvCxnSpPr>
          <p:spPr>
            <a:xfrm flipH="1">
              <a:off x="5602975" y="1331943"/>
              <a:ext cx="227782" cy="214218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TextBox 72"/>
            <p:cNvSpPr txBox="1"/>
            <p:nvPr/>
          </p:nvSpPr>
          <p:spPr>
            <a:xfrm>
              <a:off x="5631922" y="1043878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29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78" name="Straight Arrow Connector 77"/>
            <p:cNvCxnSpPr/>
            <p:nvPr/>
          </p:nvCxnSpPr>
          <p:spPr>
            <a:xfrm>
              <a:off x="5419000" y="1131955"/>
              <a:ext cx="75727" cy="254259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/>
            <p:cNvSpPr txBox="1"/>
            <p:nvPr/>
          </p:nvSpPr>
          <p:spPr>
            <a:xfrm>
              <a:off x="5212653" y="865114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 smtClean="0">
                  <a:latin typeface="Arial"/>
                  <a:cs typeface="Arial"/>
                </a:rPr>
                <a:t>31</a:t>
              </a:r>
              <a:endParaRPr lang="en-US" sz="2200" b="1" dirty="0">
                <a:latin typeface="Arial"/>
                <a:cs typeface="Arial"/>
              </a:endParaRPr>
            </a:p>
          </p:txBody>
        </p:sp>
        <p:cxnSp>
          <p:nvCxnSpPr>
            <p:cNvPr id="82" name="Straight Arrow Connector 81"/>
            <p:cNvCxnSpPr/>
            <p:nvPr/>
          </p:nvCxnSpPr>
          <p:spPr>
            <a:xfrm>
              <a:off x="6081857" y="2190418"/>
              <a:ext cx="1" cy="245126"/>
            </a:xfrm>
            <a:prstGeom prst="straightConnector1">
              <a:avLst/>
            </a:prstGeom>
            <a:ln w="31750">
              <a:solidFill>
                <a:schemeClr val="tx1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/>
            <p:cNvSpPr txBox="1"/>
            <p:nvPr/>
          </p:nvSpPr>
          <p:spPr>
            <a:xfrm>
              <a:off x="5901102" y="1895476"/>
              <a:ext cx="374209" cy="33855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2200" b="1" dirty="0">
                  <a:latin typeface="Arial"/>
                  <a:cs typeface="Arial"/>
                </a:rPr>
                <a:t>2</a:t>
              </a:r>
            </a:p>
          </p:txBody>
        </p:sp>
        <p:sp>
          <p:nvSpPr>
            <p:cNvPr id="87" name="Multiply 86"/>
            <p:cNvSpPr>
              <a:spLocks noChangeAspect="1"/>
            </p:cNvSpPr>
            <p:nvPr/>
          </p:nvSpPr>
          <p:spPr>
            <a:xfrm>
              <a:off x="6246217" y="2359678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Multiply 87"/>
            <p:cNvSpPr>
              <a:spLocks noChangeAspect="1"/>
            </p:cNvSpPr>
            <p:nvPr/>
          </p:nvSpPr>
          <p:spPr>
            <a:xfrm>
              <a:off x="3832812" y="3035363"/>
              <a:ext cx="265176" cy="265176"/>
            </a:xfrm>
            <a:prstGeom prst="mathMultiply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5-Point Star 89"/>
            <p:cNvSpPr>
              <a:spLocks noChangeAspect="1"/>
            </p:cNvSpPr>
            <p:nvPr/>
          </p:nvSpPr>
          <p:spPr>
            <a:xfrm rot="10580098" flipV="1">
              <a:off x="2572789" y="642010"/>
              <a:ext cx="256032" cy="256032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5-Point Star 90"/>
            <p:cNvSpPr>
              <a:spLocks noChangeAspect="1"/>
            </p:cNvSpPr>
            <p:nvPr/>
          </p:nvSpPr>
          <p:spPr>
            <a:xfrm rot="10580098" flipV="1">
              <a:off x="2334334" y="1453910"/>
              <a:ext cx="256032" cy="256032"/>
            </a:xfrm>
            <a:prstGeom prst="star5">
              <a:avLst/>
            </a:prstGeom>
            <a:solidFill>
              <a:srgbClr val="FFFF0A"/>
            </a:solidFill>
            <a:ln w="222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1" name="Group 100"/>
            <p:cNvGrpSpPr/>
            <p:nvPr/>
          </p:nvGrpSpPr>
          <p:grpSpPr>
            <a:xfrm>
              <a:off x="2344809" y="5880967"/>
              <a:ext cx="3198989" cy="635929"/>
              <a:chOff x="2167255" y="5799497"/>
              <a:chExt cx="3198989" cy="635929"/>
            </a:xfrm>
          </p:grpSpPr>
          <p:sp>
            <p:nvSpPr>
              <p:cNvPr id="92" name="5-Point Star 91"/>
              <p:cNvSpPr>
                <a:spLocks noChangeAspect="1"/>
              </p:cNvSpPr>
              <p:nvPr/>
            </p:nvSpPr>
            <p:spPr>
              <a:xfrm rot="10580098" flipV="1">
                <a:off x="2174893" y="5833201"/>
                <a:ext cx="246888" cy="246888"/>
              </a:xfrm>
              <a:prstGeom prst="star5">
                <a:avLst/>
              </a:prstGeom>
              <a:solidFill>
                <a:srgbClr val="FFFF0A"/>
              </a:solidFill>
              <a:ln w="2222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3" name="Multiply 92"/>
              <p:cNvSpPr>
                <a:spLocks noChangeAspect="1"/>
              </p:cNvSpPr>
              <p:nvPr/>
            </p:nvSpPr>
            <p:spPr>
              <a:xfrm>
                <a:off x="2167255" y="6158146"/>
                <a:ext cx="265176" cy="265176"/>
              </a:xfrm>
              <a:prstGeom prst="mathMultiply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434213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Genesis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2434213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err="1" smtClean="0">
                    <a:latin typeface="Arial"/>
                    <a:cs typeface="Arial"/>
                  </a:rPr>
                  <a:t>Lysis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97" name="Oval 96"/>
              <p:cNvSpPr>
                <a:spLocks noChangeAspect="1"/>
              </p:cNvSpPr>
              <p:nvPr/>
            </p:nvSpPr>
            <p:spPr>
              <a:xfrm>
                <a:off x="3790485" y="5892579"/>
                <a:ext cx="164592" cy="164592"/>
              </a:xfrm>
              <a:prstGeom prst="ellipse">
                <a:avLst/>
              </a:prstGeom>
              <a:solidFill>
                <a:srgbClr val="FF0000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8" name="Oval 97"/>
              <p:cNvSpPr>
                <a:spLocks noChangeAspect="1"/>
              </p:cNvSpPr>
              <p:nvPr/>
            </p:nvSpPr>
            <p:spPr>
              <a:xfrm>
                <a:off x="3790485" y="6187558"/>
                <a:ext cx="164592" cy="164592"/>
              </a:xfrm>
              <a:prstGeom prst="ellipse">
                <a:avLst/>
              </a:prstGeom>
              <a:solidFill>
                <a:srgbClr val="0000FF"/>
              </a:solidFill>
              <a:ln w="28575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9" name="TextBox 98"/>
              <p:cNvSpPr txBox="1"/>
              <p:nvPr/>
            </p:nvSpPr>
            <p:spPr>
              <a:xfrm>
                <a:off x="3960375" y="5799497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TPV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  <p:sp>
            <p:nvSpPr>
              <p:cNvPr id="100" name="TextBox 99"/>
              <p:cNvSpPr txBox="1"/>
              <p:nvPr/>
            </p:nvSpPr>
            <p:spPr>
              <a:xfrm>
                <a:off x="3962056" y="6096872"/>
                <a:ext cx="14041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 smtClean="0">
                    <a:latin typeface="Arial"/>
                    <a:cs typeface="Arial"/>
                  </a:rPr>
                  <a:t>Cold Pool</a:t>
                </a:r>
                <a:endParaRPr lang="en-US" sz="16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3131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2.5N260E_82.5N260E_19820102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645" y="-56254"/>
            <a:ext cx="7091001" cy="6858000"/>
          </a:xfrm>
          <a:prstGeom prst="rect">
            <a:avLst/>
          </a:prstGeom>
        </p:spPr>
      </p:pic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60°N,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46066" y="6504167"/>
            <a:ext cx="15529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67.5°N,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75°N, 100°W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4" name="Picture 3" descr="thick_crossline_52.5N260E_82.5N260E_19820102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7255" b="26147"/>
          <a:stretch/>
        </p:blipFill>
        <p:spPr>
          <a:xfrm>
            <a:off x="5583356" y="3384705"/>
            <a:ext cx="4118358" cy="34015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crossline_52.5N260E_82.5N260E_19820102_1200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17256" b="25742"/>
          <a:stretch/>
        </p:blipFill>
        <p:spPr>
          <a:xfrm>
            <a:off x="5583356" y="-50621"/>
            <a:ext cx="4114800" cy="341728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7225024" y="6750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993364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B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5" name="Rectangle 74"/>
          <p:cNvSpPr/>
          <p:nvPr/>
        </p:nvSpPr>
        <p:spPr>
          <a:xfrm>
            <a:off x="7001210" y="269334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1401433" y="3946607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Rectangle 84"/>
          <p:cNvSpPr/>
          <p:nvPr/>
        </p:nvSpPr>
        <p:spPr>
          <a:xfrm>
            <a:off x="5724475" y="1376029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6" name="Straight Arrow Connector 85"/>
          <p:cNvCxnSpPr/>
          <p:nvPr/>
        </p:nvCxnSpPr>
        <p:spPr>
          <a:xfrm flipV="1">
            <a:off x="6755502" y="1704595"/>
            <a:ext cx="480242" cy="99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ectangle 86"/>
          <p:cNvSpPr/>
          <p:nvPr/>
        </p:nvSpPr>
        <p:spPr>
          <a:xfrm>
            <a:off x="5840759" y="4802619"/>
            <a:ext cx="82599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8" name="Straight Arrow Connector 87"/>
          <p:cNvCxnSpPr/>
          <p:nvPr/>
        </p:nvCxnSpPr>
        <p:spPr>
          <a:xfrm flipV="1">
            <a:off x="6647393" y="5118357"/>
            <a:ext cx="480242" cy="9966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0" name="Rectangle 89"/>
          <p:cNvSpPr/>
          <p:nvPr/>
        </p:nvSpPr>
        <p:spPr>
          <a:xfrm>
            <a:off x="7225024" y="3509574"/>
            <a:ext cx="52392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7001210" y="6135418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5118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i_pv_cross_cfd_52.5N306E_82.5N306E_19811216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07644" y="-54697"/>
            <a:ext cx="7091001" cy="6858000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5172873" y="6504167"/>
            <a:ext cx="48518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A</a:t>
            </a:r>
            <a:r>
              <a:rPr lang="en-US" sz="1600" b="1" dirty="0" smtClean="0">
                <a:latin typeface="Arial"/>
                <a:cs typeface="Arial"/>
              </a:rPr>
              <a:t>’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3" name="Picture 2" descr="DT_theta_crossline_52.5N306E_82.5N306E_19811216_12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6" t="1" r="6694" b="35429"/>
          <a:stretch/>
        </p:blipFill>
        <p:spPr>
          <a:xfrm>
            <a:off x="5583357" y="-56769"/>
            <a:ext cx="4106325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thick_crossline_52.5N306E_82.5N306E_19811216_1200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66" r="6694" b="35430"/>
          <a:stretch/>
        </p:blipFill>
        <p:spPr>
          <a:xfrm>
            <a:off x="5584969" y="3372298"/>
            <a:ext cx="4106325" cy="341071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78" name="Group 77"/>
          <p:cNvGrpSpPr/>
          <p:nvPr/>
        </p:nvGrpSpPr>
        <p:grpSpPr>
          <a:xfrm>
            <a:off x="9782406" y="-62761"/>
            <a:ext cx="496854" cy="6842998"/>
            <a:chOff x="10048914" y="-62761"/>
            <a:chExt cx="496854" cy="6842998"/>
          </a:xfrm>
        </p:grpSpPr>
        <p:pic>
          <p:nvPicPr>
            <p:cNvPr id="6" name="Picture 5" descr="DT_theta_na_0.png"/>
            <p:cNvPicPr>
              <a:picLocks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6795696" y="3201647"/>
              <a:ext cx="6693408" cy="16459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0245212" y="545393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245212" y="5159733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276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0245212" y="485484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245212" y="455910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288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245212" y="424926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294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245212" y="394731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245212" y="36435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306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245212" y="33411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0245212" y="30396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0245212" y="274056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324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45212" y="243013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330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0245212" y="213240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336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0245212" y="1829499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0245212" y="152989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348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0245212" y="122491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354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0245212" y="92227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0245212" y="61785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366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0245212" y="32138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372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0245212" y="2059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>
                  <a:latin typeface="Arial"/>
                  <a:cs typeface="Arial"/>
                </a:rPr>
                <a:t>3</a:t>
              </a:r>
              <a:r>
                <a:rPr lang="en-US" sz="1200" dirty="0" smtClean="0">
                  <a:latin typeface="Arial"/>
                  <a:cs typeface="Arial"/>
                </a:rPr>
                <a:t>78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245212" y="575788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0245212" y="6065802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258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245212" y="6361510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252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048914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(K</a:t>
              </a:r>
              <a:r>
                <a:rPr lang="en-US" sz="1200" dirty="0">
                  <a:latin typeface="Arial"/>
                  <a:cs typeface="Arial"/>
                </a:rPr>
                <a:t>)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-2115605" y="-63497"/>
            <a:ext cx="533863" cy="6843734"/>
            <a:chOff x="-1805927" y="-63497"/>
            <a:chExt cx="533863" cy="6843734"/>
          </a:xfrm>
        </p:grpSpPr>
        <p:pic>
          <p:nvPicPr>
            <p:cNvPr id="49" name="Picture 48" descr="erai_pv_cross_cfd_25N92W_65N92W_19820110_00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067" t="94759" r="16544" b="2296"/>
            <a:stretch/>
          </p:blipFill>
          <p:spPr>
            <a:xfrm rot="16200000">
              <a:off x="-4701064" y="3200911"/>
              <a:ext cx="6693408" cy="164592"/>
            </a:xfrm>
            <a:prstGeom prst="rect">
              <a:avLst/>
            </a:prstGeom>
          </p:spPr>
        </p:pic>
        <p:sp>
          <p:nvSpPr>
            <p:cNvPr id="50" name="TextBox 49"/>
            <p:cNvSpPr txBox="1"/>
            <p:nvPr/>
          </p:nvSpPr>
          <p:spPr>
            <a:xfrm>
              <a:off x="-1805927" y="583640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0.5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-1805927" y="516829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1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-1805927" y="4510974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1.5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-1805927" y="384812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-1805927" y="3189637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4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-1805927" y="2531671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-1805927" y="1866608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>
                  <a:latin typeface="Arial"/>
                  <a:cs typeface="Arial"/>
                </a:rPr>
                <a:t>8</a:t>
              </a:r>
              <a:endParaRPr lang="en-US" sz="1200" dirty="0" smtClean="0">
                <a:latin typeface="Arial"/>
                <a:cs typeface="Arial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1805927" y="1210415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10</a:t>
              </a: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-1805927" y="542356"/>
              <a:ext cx="300556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200" dirty="0" smtClean="0">
                  <a:latin typeface="Arial"/>
                  <a:cs typeface="Arial"/>
                </a:rPr>
                <a:t>12</a:t>
              </a: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-1697629" y="6595571"/>
              <a:ext cx="424457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 smtClean="0">
                  <a:latin typeface="Arial"/>
                  <a:cs typeface="Arial"/>
                </a:rPr>
                <a:t>(PVU)</a:t>
              </a:r>
            </a:p>
          </p:txBody>
        </p:sp>
      </p:grpSp>
      <p:sp>
        <p:nvSpPr>
          <p:cNvPr id="64" name="Rectangle 63"/>
          <p:cNvSpPr/>
          <p:nvPr/>
        </p:nvSpPr>
        <p:spPr>
          <a:xfrm>
            <a:off x="6495794" y="53683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-993605" y="6504167"/>
            <a:ext cx="377128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b="1" dirty="0">
                <a:latin typeface="Arial"/>
                <a:cs typeface="Arial"/>
              </a:rPr>
              <a:t>A</a:t>
            </a:r>
            <a:endParaRPr lang="en-US" b="1" dirty="0">
              <a:latin typeface="Arial"/>
              <a:cs typeface="Arial"/>
            </a:endParaRPr>
          </a:p>
        </p:txBody>
      </p:sp>
      <p:grpSp>
        <p:nvGrpSpPr>
          <p:cNvPr id="80" name="Group 79"/>
          <p:cNvGrpSpPr/>
          <p:nvPr/>
        </p:nvGrpSpPr>
        <p:grpSpPr>
          <a:xfrm>
            <a:off x="10349373" y="-69295"/>
            <a:ext cx="532293" cy="6849532"/>
            <a:chOff x="10543606" y="-69295"/>
            <a:chExt cx="532293" cy="6849532"/>
          </a:xfrm>
        </p:grpSpPr>
        <p:grpSp>
          <p:nvGrpSpPr>
            <p:cNvPr id="79" name="Group 78"/>
            <p:cNvGrpSpPr/>
            <p:nvPr/>
          </p:nvGrpSpPr>
          <p:grpSpPr>
            <a:xfrm>
              <a:off x="10560396" y="-69295"/>
              <a:ext cx="515503" cy="6693408"/>
              <a:chOff x="10560396" y="-69295"/>
              <a:chExt cx="515503" cy="6693408"/>
            </a:xfrm>
          </p:grpSpPr>
          <p:pic>
            <p:nvPicPr>
              <p:cNvPr id="31" name="Picture 30" descr="thickness_19820108_0000.png"/>
              <p:cNvPicPr>
                <a:picLocks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" t="96203" r="377" b="1852"/>
              <a:stretch/>
            </p:blipFill>
            <p:spPr>
              <a:xfrm rot="16200000">
                <a:off x="7295988" y="3195113"/>
                <a:ext cx="6693408" cy="164592"/>
              </a:xfrm>
              <a:prstGeom prst="rect">
                <a:avLst/>
              </a:prstGeom>
            </p:spPr>
          </p:pic>
          <p:sp>
            <p:nvSpPr>
              <p:cNvPr id="32" name="TextBox 31"/>
              <p:cNvSpPr txBox="1"/>
              <p:nvPr/>
            </p:nvSpPr>
            <p:spPr>
              <a:xfrm>
                <a:off x="10775103" y="540358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480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10775343" y="5853161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470</a:t>
                </a:r>
              </a:p>
            </p:txBody>
          </p:sp>
          <p:sp>
            <p:nvSpPr>
              <p:cNvPr id="34" name="TextBox 33"/>
              <p:cNvSpPr txBox="1"/>
              <p:nvPr/>
            </p:nvSpPr>
            <p:spPr>
              <a:xfrm>
                <a:off x="10775343" y="630834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460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10775103" y="4964500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490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10775103" y="452831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500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10775343" y="407881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510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10775103" y="363709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520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775103" y="31820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530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10775103" y="2744134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540</a:t>
                </a:r>
                <a:endParaRPr lang="en-US" sz="24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0775343" y="2290228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550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10775103" y="1853576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560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10774863" y="1403992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570</a:t>
                </a: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0774623" y="96083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580</a:t>
                </a: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0774623" y="514379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590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10774623" y="78883"/>
                <a:ext cx="300556" cy="18466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200" dirty="0" smtClean="0">
                    <a:latin typeface="Arial"/>
                    <a:cs typeface="Arial"/>
                  </a:rPr>
                  <a:t>600</a:t>
                </a:r>
                <a:endParaRPr lang="en-US" sz="2000" dirty="0" smtClean="0">
                  <a:latin typeface="Arial"/>
                  <a:cs typeface="Arial"/>
                </a:endParaRP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10543606" y="6595571"/>
              <a:ext cx="396333" cy="1846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200" dirty="0" smtClean="0">
                  <a:latin typeface="Arial"/>
                  <a:cs typeface="Arial"/>
                </a:rPr>
                <a:t>(dam)</a:t>
              </a:r>
              <a:endParaRPr lang="en-US" sz="1200" dirty="0">
                <a:latin typeface="Arial"/>
                <a:cs typeface="Arial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8070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60°N,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1561007" y="6504167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67.5°N,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3113944" y="6504476"/>
            <a:ext cx="1470337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75°N, 54°W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8462657" y="2344119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Rectangle 83"/>
          <p:cNvSpPr/>
          <p:nvPr/>
        </p:nvSpPr>
        <p:spPr>
          <a:xfrm>
            <a:off x="6181684" y="1316804"/>
            <a:ext cx="109517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2540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000" b="1" cap="none" spc="0" dirty="0">
              <a:ln w="2540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7214118" y="1634837"/>
            <a:ext cx="395142" cy="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6" name="Rectangle 85"/>
          <p:cNvSpPr/>
          <p:nvPr/>
        </p:nvSpPr>
        <p:spPr>
          <a:xfrm>
            <a:off x="1298799" y="3224360"/>
            <a:ext cx="15314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31750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TPV</a:t>
            </a:r>
            <a:endParaRPr lang="en-US" sz="2800" b="1" cap="none" spc="0" dirty="0">
              <a:ln w="31750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6495794" y="3483291"/>
            <a:ext cx="50526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A’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8462657" y="5773727"/>
            <a:ext cx="44397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7E308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4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7E308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38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heta_and_thick_Jan_8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246" y="492820"/>
            <a:ext cx="8102438" cy="44069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4387" y="4852370"/>
            <a:ext cx="3759615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Dec 1981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23042" y="4852370"/>
            <a:ext cx="2682303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Jan 1982</a:t>
            </a:r>
            <a:endParaRPr lang="en-US" sz="12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>
            <a:stCxn id="3" idx="1"/>
          </p:cNvCxnSpPr>
          <p:nvPr/>
        </p:nvCxnSpPr>
        <p:spPr>
          <a:xfrm flipV="1">
            <a:off x="1164387" y="4975387"/>
            <a:ext cx="1375684" cy="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3519375" y="4975387"/>
            <a:ext cx="1404627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924002" y="4871519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924002" y="4977911"/>
            <a:ext cx="1064036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endCxn id="4" idx="3"/>
          </p:cNvCxnSpPr>
          <p:nvPr/>
        </p:nvCxnSpPr>
        <p:spPr>
          <a:xfrm>
            <a:off x="6965521" y="4975387"/>
            <a:ext cx="839824" cy="9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-1495567" y="2381780"/>
            <a:ext cx="3582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973325" y="2411069"/>
            <a:ext cx="35823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Minimum 1000–500-hPa     Thickness of Cold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246461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heta_and_thick_Jan_8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47" y="485823"/>
            <a:ext cx="8103306" cy="440740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6670" y="4857324"/>
            <a:ext cx="6173608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Jan 1985</a:t>
            </a:r>
            <a:endParaRPr lang="en-US" sz="1200" b="1" dirty="0">
              <a:latin typeface="Arial"/>
              <a:cs typeface="Arial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164387" y="4983588"/>
            <a:ext cx="2610688" cy="1801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7319892" y="4881427"/>
            <a:ext cx="0" cy="207924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761002" y="4985389"/>
            <a:ext cx="270024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 rot="16200000">
            <a:off x="-1495567" y="2381780"/>
            <a:ext cx="358233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Minimum DT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θ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of TPV (</a:t>
            </a:r>
            <a:r>
              <a:rPr lang="en-US" sz="1600" b="1" dirty="0">
                <a:solidFill>
                  <a:srgbClr val="FF0000"/>
                </a:solidFill>
                <a:latin typeface="Arial"/>
                <a:cs typeface="Arial"/>
              </a:rPr>
              <a:t>K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)</a:t>
            </a:r>
            <a:endParaRPr lang="en-US" sz="16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 rot="16200000">
            <a:off x="6973325" y="2411069"/>
            <a:ext cx="358233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Minimum 1000–500-hPa     Thickness of Cold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</a:t>
            </a:r>
            <a:r>
              <a:rPr lang="en-US" sz="1600" b="1" dirty="0" smtClean="0">
                <a:solidFill>
                  <a:srgbClr val="0000FF"/>
                </a:solidFill>
                <a:latin typeface="Arial"/>
                <a:cs typeface="Arial"/>
              </a:rPr>
              <a:t>ool (dam)</a:t>
            </a:r>
            <a:endParaRPr lang="en-US" sz="16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421896" y="4857324"/>
            <a:ext cx="55459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Feb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70504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907471" y="0"/>
            <a:ext cx="5245449" cy="7343289"/>
            <a:chOff x="907471" y="0"/>
            <a:chExt cx="5245449" cy="7343289"/>
          </a:xfrm>
        </p:grpSpPr>
        <p:pic>
          <p:nvPicPr>
            <p:cNvPr id="2" name="Picture 1" descr="DT_theta_and_TPV_track_Jan_1982_NA_19820108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0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DT_theta_and_TPV_track_Jan_1982_NA_19820109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1836214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DT_theta_and_TPV_track_Jan_1982_NA_19820110_0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3674109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DT_theta_and_TPV_track_Jan_1982_NA_19820111_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322" y="5514489"/>
              <a:ext cx="206018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thick_mslp_coldPool_track_19820108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0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thick_mslp_coldPool_track_1982010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183758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thick_mslp_coldPool_track_19820110_00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363" y="367410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thick_mslp_coldPool_track_19820111_00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2552" y="5514489"/>
              <a:ext cx="2055731" cy="18288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56" name="Group 55"/>
            <p:cNvGrpSpPr/>
            <p:nvPr/>
          </p:nvGrpSpPr>
          <p:grpSpPr>
            <a:xfrm>
              <a:off x="907471" y="542675"/>
              <a:ext cx="525269" cy="6441514"/>
              <a:chOff x="907471" y="624227"/>
              <a:chExt cx="525269" cy="6441514"/>
            </a:xfrm>
          </p:grpSpPr>
          <p:sp>
            <p:nvSpPr>
              <p:cNvPr id="12" name="TextBox 11"/>
              <p:cNvSpPr txBox="1"/>
              <p:nvPr/>
            </p:nvSpPr>
            <p:spPr>
              <a:xfrm>
                <a:off x="1036407" y="6834909"/>
                <a:ext cx="396333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900" dirty="0" smtClean="0">
                    <a:latin typeface="Arial"/>
                    <a:cs typeface="Arial"/>
                  </a:rPr>
                  <a:t>(K</a:t>
                </a:r>
                <a:r>
                  <a:rPr lang="en-US" sz="900" dirty="0">
                    <a:latin typeface="Arial"/>
                    <a:cs typeface="Arial"/>
                  </a:rPr>
                  <a:t>)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907719" y="581694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270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907719" y="553561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276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907719" y="525213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282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907472" y="495435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288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907719" y="468303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294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909841" y="439530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907472" y="411242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907472" y="384780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312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907472" y="356364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318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907719" y="328006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324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909841" y="298955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330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907472" y="270002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336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907472" y="242739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342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909841" y="215811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348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907472" y="187397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354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909841" y="1578469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360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907472" y="128230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366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909841" y="100038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372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907472" y="70711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/>
                    <a:cs typeface="Arial"/>
                  </a:rPr>
                  <a:t>3</a:t>
                </a:r>
                <a:r>
                  <a:rPr lang="en-US" sz="900" dirty="0" smtClean="0">
                    <a:latin typeface="Arial"/>
                    <a:cs typeface="Arial"/>
                  </a:rPr>
                  <a:t>78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907472" y="609534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264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907472" y="637518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258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 descr="DT_theta_na_0.png"/>
              <p:cNvPicPr>
                <a:picLocks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 rot="16200000">
                <a:off x="-1864356" y="3696610"/>
                <a:ext cx="6281928" cy="137161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907471" y="666643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252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5518852" y="682955"/>
              <a:ext cx="634068" cy="6185338"/>
              <a:chOff x="6345472" y="347590"/>
              <a:chExt cx="634068" cy="6185338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138420" y="4928505"/>
                <a:ext cx="2743200" cy="137160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6352587" y="6302096"/>
                <a:ext cx="492104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(mm)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6507480" y="594879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25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507480" y="5600118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07480" y="526169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35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6517842" y="493159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40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6507480" y="458052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45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517842" y="425711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50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6507480" y="3913691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>
                    <a:latin typeface="Arial"/>
                    <a:cs typeface="Arial"/>
                  </a:rPr>
                  <a:t>5</a:t>
                </a:r>
                <a:r>
                  <a:rPr lang="en-US" sz="900" dirty="0" smtClean="0">
                    <a:latin typeface="Arial"/>
                    <a:cs typeface="Arial"/>
                  </a:rPr>
                  <a:t>5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138420" y="1650610"/>
                <a:ext cx="2743200" cy="137160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6345472" y="3036589"/>
                <a:ext cx="63406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 smtClean="0">
                    <a:latin typeface="Arial"/>
                    <a:cs typeface="Arial"/>
                  </a:rPr>
                  <a:t>(</a:t>
                </a:r>
                <a:r>
                  <a:rPr lang="en-US" sz="9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9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9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900" dirty="0" smtClean="0">
                    <a:latin typeface="Arial"/>
                    <a:cs typeface="Arial"/>
                  </a:rPr>
                  <a:t>)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514836" y="2702413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50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517842" y="240716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60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507480" y="209509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70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6507480" y="1802956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80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6507480" y="1500027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90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6517842" y="1192155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100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6514836" y="885952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110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6517842" y="590454"/>
                <a:ext cx="300556" cy="1384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900" dirty="0" smtClean="0">
                    <a:latin typeface="Arial"/>
                    <a:cs typeface="Arial"/>
                  </a:rPr>
                  <a:t>120</a:t>
                </a:r>
                <a:endParaRPr lang="en-US" sz="900" dirty="0">
                  <a:latin typeface="Arial"/>
                  <a:cs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874108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-196431" y="-1718581"/>
            <a:ext cx="7663315" cy="11029340"/>
            <a:chOff x="-196431" y="-1718581"/>
            <a:chExt cx="7663315" cy="11029340"/>
          </a:xfrm>
        </p:grpSpPr>
        <p:pic>
          <p:nvPicPr>
            <p:cNvPr id="2" name="Picture 1" descr="DT_theta_and_TPV_track_Jan_1982_NA_19820108_0000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-1718581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" name="Picture 2" descr="DT_theta_and_TPV_track_Jan_1982_NA_19820109_0000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1035988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DT_theta_and_TPV_track_Jan_1982_NA_19820110_0000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3789134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DT_theta_and_TPV_track_Jan_1982_NA_19820111_0000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269" y="6543282"/>
              <a:ext cx="3090272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thick_mslp_coldPool_track_19820108_0000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542" y="-1718581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thick_mslp_coldPool_track_19820109_0000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125" y="1037938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thick_mslp_coldPool_track_19820110_0000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6125" y="3788297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thick_mslp_coldPool_track_19820111_0000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25542" y="6542445"/>
              <a:ext cx="3083597" cy="27432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60" name="Group 59"/>
            <p:cNvGrpSpPr/>
            <p:nvPr/>
          </p:nvGrpSpPr>
          <p:grpSpPr>
            <a:xfrm>
              <a:off x="6830196" y="-1715361"/>
              <a:ext cx="636688" cy="10998651"/>
              <a:chOff x="6780604" y="-1715361"/>
              <a:chExt cx="636688" cy="10998651"/>
            </a:xfrm>
          </p:grpSpPr>
          <p:grpSp>
            <p:nvGrpSpPr>
              <p:cNvPr id="59" name="Group 58"/>
              <p:cNvGrpSpPr/>
              <p:nvPr/>
            </p:nvGrpSpPr>
            <p:grpSpPr>
              <a:xfrm>
                <a:off x="6780604" y="3835058"/>
                <a:ext cx="591836" cy="5448232"/>
                <a:chOff x="6780604" y="3845138"/>
                <a:chExt cx="591836" cy="5448232"/>
              </a:xfrm>
            </p:grpSpPr>
            <p:pic>
              <p:nvPicPr>
                <p:cNvPr id="37" name="Picture 36" descr="250_jet_mslp_24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867" t="95111" r="58321" b="2074"/>
                <a:stretch/>
              </p:blipFill>
              <p:spPr>
                <a:xfrm rot="16200000">
                  <a:off x="4355718" y="6359738"/>
                  <a:ext cx="5212080" cy="182880"/>
                </a:xfrm>
                <a:prstGeom prst="rect">
                  <a:avLst/>
                </a:prstGeom>
              </p:spPr>
            </p:pic>
            <p:sp>
              <p:nvSpPr>
                <p:cNvPr id="38" name="TextBox 37"/>
                <p:cNvSpPr txBox="1"/>
                <p:nvPr/>
              </p:nvSpPr>
              <p:spPr>
                <a:xfrm>
                  <a:off x="6780604" y="9031760"/>
                  <a:ext cx="52446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(mm)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7071884" y="8311257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25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7071884" y="7664601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30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7071884" y="7020620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35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7071884" y="637909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40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7071884" y="5732069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45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7071884" y="509082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50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7071884" y="444671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>
                      <a:latin typeface="Arial"/>
                      <a:cs typeface="Arial"/>
                    </a:rPr>
                    <a:t>5</a:t>
                  </a:r>
                  <a:r>
                    <a:rPr lang="en-US" sz="1100" dirty="0" smtClean="0">
                      <a:latin typeface="Arial"/>
                      <a:cs typeface="Arial"/>
                    </a:rPr>
                    <a:t>5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</p:grpSp>
          <p:grpSp>
            <p:nvGrpSpPr>
              <p:cNvPr id="58" name="Group 57"/>
              <p:cNvGrpSpPr/>
              <p:nvPr/>
            </p:nvGrpSpPr>
            <p:grpSpPr>
              <a:xfrm>
                <a:off x="6783224" y="-1715361"/>
                <a:ext cx="634068" cy="5417299"/>
                <a:chOff x="6783224" y="-1715361"/>
                <a:chExt cx="634068" cy="5417299"/>
              </a:xfrm>
            </p:grpSpPr>
            <p:pic>
              <p:nvPicPr>
                <p:cNvPr id="46" name="Picture 45" descr="250_jet_mslp_24.png"/>
                <p:cNvPicPr>
                  <a:picLocks/>
                </p:cNvPicPr>
                <p:nvPr/>
              </p:nvPicPr>
              <p:blipFill rotWithShape="1"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9220" t="95259" r="17498" b="2074"/>
                <a:stretch/>
              </p:blipFill>
              <p:spPr>
                <a:xfrm rot="16200000">
                  <a:off x="4356926" y="799239"/>
                  <a:ext cx="5212080" cy="182880"/>
                </a:xfrm>
                <a:prstGeom prst="rect">
                  <a:avLst/>
                </a:prstGeom>
              </p:spPr>
            </p:pic>
            <p:sp>
              <p:nvSpPr>
                <p:cNvPr id="47" name="TextBox 46"/>
                <p:cNvSpPr txBox="1"/>
                <p:nvPr/>
              </p:nvSpPr>
              <p:spPr>
                <a:xfrm>
                  <a:off x="6783224" y="3440328"/>
                  <a:ext cx="634068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(</a:t>
                  </a:r>
                  <a:r>
                    <a:rPr lang="en-US" sz="11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m s</a:t>
                  </a:r>
                  <a:r>
                    <a:rPr lang="en-US" sz="1100" baseline="30000" dirty="0" smtClean="0">
                      <a:latin typeface="Arial" panose="020B0604020202020204" pitchFamily="34" charset="0"/>
                      <a:cs typeface="Arial" panose="020B0604020202020204" pitchFamily="34" charset="0"/>
                    </a:rPr>
                    <a:t>−1</a:t>
                  </a:r>
                  <a:r>
                    <a:rPr lang="en-US" sz="1100" baseline="30000" dirty="0" smtClean="0">
                      <a:solidFill>
                        <a:srgbClr val="0000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:r>
                    <a:rPr lang="en-US" sz="1100" dirty="0" smtClean="0">
                      <a:latin typeface="Arial"/>
                      <a:cs typeface="Arial"/>
                    </a:rPr>
                    <a:t>)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7071884" y="280801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50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071884" y="2240891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60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071884" y="166721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70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071884" y="1092788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80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071884" y="52370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90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071884" y="-47903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100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071884" y="-630137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110</a:t>
                  </a:r>
                  <a:endParaRPr lang="en-US" sz="10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7071884" y="-1192714"/>
                  <a:ext cx="300556" cy="16927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en-US" sz="1100" dirty="0" smtClean="0">
                      <a:latin typeface="Arial"/>
                      <a:cs typeface="Arial"/>
                    </a:rPr>
                    <a:t>120</a:t>
                  </a:r>
                  <a:endParaRPr lang="en-US" sz="1100" dirty="0">
                    <a:latin typeface="Arial"/>
                    <a:cs typeface="Arial"/>
                  </a:endParaRPr>
                </a:p>
              </p:txBody>
            </p:sp>
          </p:grpSp>
        </p:grpSp>
        <p:grpSp>
          <p:nvGrpSpPr>
            <p:cNvPr id="81" name="Group 80"/>
            <p:cNvGrpSpPr/>
            <p:nvPr/>
          </p:nvGrpSpPr>
          <p:grpSpPr>
            <a:xfrm>
              <a:off x="-196431" y="-1705854"/>
              <a:ext cx="571118" cy="11016613"/>
              <a:chOff x="-196431" y="-1705854"/>
              <a:chExt cx="571118" cy="11016613"/>
            </a:xfrm>
          </p:grpSpPr>
          <p:sp>
            <p:nvSpPr>
              <p:cNvPr id="13" name="TextBox 12"/>
              <p:cNvSpPr txBox="1"/>
              <p:nvPr/>
            </p:nvSpPr>
            <p:spPr>
              <a:xfrm>
                <a:off x="-196431" y="7287986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270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-196431" y="679872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276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-196431" y="631684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282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-196431" y="583195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288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-196431" y="533951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294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-196431" y="4846322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300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-196431" y="4351455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306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-196431" y="387221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312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-196431" y="3378812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318</a:t>
                </a:r>
                <a:endParaRPr lang="en-US" sz="1000" dirty="0" smtClean="0">
                  <a:latin typeface="Arial"/>
                  <a:cs typeface="Arial"/>
                </a:endParaRP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-196431" y="288921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324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-196431" y="239979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330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-196431" y="190524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336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-196431" y="1426200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342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-196431" y="93730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348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-196431" y="441149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354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-196431" y="-4599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360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-196431" y="-53484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366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-196431" y="-1021410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372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-196431" y="-1508464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>
                    <a:latin typeface="Arial"/>
                    <a:cs typeface="Arial"/>
                  </a:rPr>
                  <a:t>3</a:t>
                </a:r>
                <a:r>
                  <a:rPr lang="en-US" sz="1100" dirty="0" smtClean="0">
                    <a:latin typeface="Arial"/>
                    <a:cs typeface="Arial"/>
                  </a:rPr>
                  <a:t>78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-196431" y="7780557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264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-196431" y="8271011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258</a:t>
                </a:r>
                <a:endParaRPr lang="en-US" sz="1000" dirty="0">
                  <a:latin typeface="Arial"/>
                  <a:cs typeface="Arial"/>
                </a:endParaRPr>
              </a:p>
            </p:txBody>
          </p:sp>
          <p:pic>
            <p:nvPicPr>
              <p:cNvPr id="34" name="Picture 33" descr="DT_theta_na_0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937" t="96667" r="11685" b="1296"/>
              <a:stretch/>
            </p:blipFill>
            <p:spPr>
              <a:xfrm rot="16200000">
                <a:off x="-5172355" y="3620526"/>
                <a:ext cx="10835640" cy="182880"/>
              </a:xfrm>
              <a:prstGeom prst="rect">
                <a:avLst/>
              </a:prstGeom>
            </p:spPr>
          </p:pic>
          <p:sp>
            <p:nvSpPr>
              <p:cNvPr id="35" name="TextBox 34"/>
              <p:cNvSpPr txBox="1"/>
              <p:nvPr/>
            </p:nvSpPr>
            <p:spPr>
              <a:xfrm>
                <a:off x="-196431" y="8758393"/>
                <a:ext cx="300556" cy="16927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252</a:t>
                </a:r>
                <a:endParaRPr lang="en-US" sz="1100" dirty="0">
                  <a:latin typeface="Arial"/>
                  <a:cs typeface="Arial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-21646" y="9049149"/>
                <a:ext cx="396333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1100" dirty="0" smtClean="0">
                    <a:latin typeface="Arial"/>
                    <a:cs typeface="Arial"/>
                  </a:rPr>
                  <a:t>(K</a:t>
                </a:r>
                <a:r>
                  <a:rPr lang="en-US" sz="1100" dirty="0">
                    <a:latin typeface="Arial"/>
                    <a:cs typeface="Arial"/>
                  </a:rPr>
                  <a:t>)</a:t>
                </a:r>
              </a:p>
            </p:txBody>
          </p:sp>
        </p:grpSp>
        <p:sp>
          <p:nvSpPr>
            <p:cNvPr id="62" name="TextBox 61"/>
            <p:cNvSpPr txBox="1"/>
            <p:nvPr/>
          </p:nvSpPr>
          <p:spPr>
            <a:xfrm>
              <a:off x="525269" y="-1718581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(a) 0000 UTC 8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628590" y="-1715361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(b) 0000 UTC 8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531833" y="1037747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(c) 0000 UTC 9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531833" y="3790267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(e) 0000 UTC 10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629407" y="3790388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(f) 0000 UTC 10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28551" y="6544629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(g) 0000 UTC 11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3629462" y="6542445"/>
              <a:ext cx="1690305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(h) 0000 UTC 11 Jan 1982 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3628590" y="1035988"/>
              <a:ext cx="1647467" cy="18774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wrap="square" lIns="0" tIns="0" rIns="0" bIns="18288" rtlCol="0" anchor="ctr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(d) 0000 UTC 9 Jan 1982 </a:t>
              </a:r>
              <a:endParaRPr lang="en-US" sz="11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0543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 descr="DT_theta_and_TPV_track_Jan_1982_NA_19820109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" y="813297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3" name="Picture 92" descr="thick_mslp_coldPool_track_1982011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8" y="8146315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2" name="Picture 91" descr="thick_mslp_coldPool_track_198201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2" y="4482365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19820109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98" y="81329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0" name="Picture 89" descr="thick_mslp_coldPool_track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902" y="-2850563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9" name="Picture 88" descr="DT_theta_and_TPV_track_Jan_1982_NA_19820111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" y="8146315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8" name="Picture 87" descr="DT_theta_and_TPV_track_Jan_1982_NA_19820110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68" y="4482365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0" name="Picture 69" descr="DT_theta_and_TPV_track_Jan_1982_NA_19820108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5" y="-2850563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488356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6025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461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6243" y="-284680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44317" y="-284680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7625" y="816472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43984" y="817753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0800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4268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9418" y="8149706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11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44105" y="8150680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11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26234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T_theta_and_TPV_track_Jan_1982_NA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" y="-2852237"/>
            <a:ext cx="4120362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DT_theta_and_TPV_track_Jan_1982_NA_19820109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" y="813297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DT_theta_and_TPV_track_Jan_1982_NA_19820110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0" y="4483074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DT_theta_and_TPV_track_Jan_1982_NA_19820111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5" y="8152881"/>
            <a:ext cx="41203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thick_mslp_coldPool_track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72" y="-285223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thick_mslp_coldPool_track_19820109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0" y="813297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" name="Picture 8" descr="thick_mslp_coldPool_track_19820110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960" y="4483074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Picture 9" descr="thick_mslp_coldPool_track_19820111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72" y="8152881"/>
            <a:ext cx="4111463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488356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sp>
        <p:nvSpPr>
          <p:cNvPr id="13" name="TextBox 12"/>
          <p:cNvSpPr txBox="1"/>
          <p:nvPr/>
        </p:nvSpPr>
        <p:spPr>
          <a:xfrm>
            <a:off x="-712863" y="910629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270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12863" y="847045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276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-712863" y="780970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282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704536" y="716991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288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-704536" y="650924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294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-712863" y="585971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300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704536" y="521108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306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-704536" y="456085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312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-704536" y="3914907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318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-704536" y="326312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324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-712863" y="261352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330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-712863" y="1958191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336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-704536" y="131922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342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-712863" y="67135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348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-704536" y="18634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354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-704536" y="-641117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360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-712863" y="-1291328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366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712863" y="-1934025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372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-712863" y="-258300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>
                <a:latin typeface="Arial"/>
                <a:cs typeface="Arial"/>
              </a:rPr>
              <a:t>3</a:t>
            </a:r>
            <a:r>
              <a:rPr lang="en-US" sz="1400" dirty="0" smtClean="0">
                <a:latin typeface="Arial"/>
                <a:cs typeface="Arial"/>
              </a:rPr>
              <a:t>78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-712863" y="9758500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264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-712863" y="10410591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258</a:t>
            </a:r>
            <a:endParaRPr lang="en-US" sz="1400" dirty="0">
              <a:latin typeface="Arial"/>
              <a:cs typeface="Arial"/>
            </a:endParaRPr>
          </a:p>
        </p:txBody>
      </p:sp>
      <p:pic>
        <p:nvPicPr>
          <p:cNvPr id="34" name="Picture 33" descr="DT_theta_na_0.png"/>
          <p:cNvPicPr>
            <a:picLocks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7" t="96667" r="11685" b="1296"/>
          <a:stretch/>
        </p:blipFill>
        <p:spPr>
          <a:xfrm rot="16200000">
            <a:off x="-7412324" y="4238624"/>
            <a:ext cx="14401800" cy="219456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-712863" y="11075003"/>
            <a:ext cx="300556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252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531253" y="11508102"/>
            <a:ext cx="508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 smtClean="0">
                <a:latin typeface="Arial"/>
                <a:cs typeface="Arial"/>
              </a:rPr>
              <a:t>(K</a:t>
            </a:r>
            <a:r>
              <a:rPr lang="en-US" sz="1400" dirty="0">
                <a:latin typeface="Arial"/>
                <a:cs typeface="Arial"/>
              </a:rPr>
              <a:t>)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19418" y="-285058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247492" y="-285058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20800" y="81329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245878" y="81329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9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120800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4247443" y="4485572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10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119418" y="81528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11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4247280" y="8152881"/>
            <a:ext cx="2203704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11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6741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Picture 91" descr="thick_mslp_coldPool_track_PAC_19820108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134" y="8160721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1" name="Picture 90" descr="thick_mslp_coldPool_track_PAC_198201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562" y="4484039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90" name="Picture 89" descr="thick_mslp_coldPool_track_PAC_19820106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168" y="816914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9" name="Picture 88" descr="thick_mslp_coldPool_track_PAC_19820105_00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753" y="-2853616"/>
            <a:ext cx="4193080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2" name="Picture 81" descr="DT_theta_and_TPV_track_Jan_1982_PAC_19820108_00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122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1" name="Picture 80" descr="DT_theta_and_TPV_track_Jan_1982_PAC_19820107_00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448750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0" name="Picture 79" descr="DT_theta_and_TPV_track_Jan_1982_PAC_19820106_00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15" y="816914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3" name="Picture 72" descr="DT_theta_and_TPV_track_Jan_1982_PAC_19820105_00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35" y="-2853616"/>
            <a:ext cx="4196949" cy="36576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63" name="Group 62"/>
          <p:cNvGrpSpPr/>
          <p:nvPr/>
        </p:nvGrpSpPr>
        <p:grpSpPr>
          <a:xfrm>
            <a:off x="8656440" y="-2879779"/>
            <a:ext cx="919269" cy="14705242"/>
            <a:chOff x="8488356" y="-2897420"/>
            <a:chExt cx="919269" cy="14705242"/>
          </a:xfrm>
        </p:grpSpPr>
        <p:grpSp>
          <p:nvGrpSpPr>
            <p:cNvPr id="56" name="Group 55"/>
            <p:cNvGrpSpPr/>
            <p:nvPr/>
          </p:nvGrpSpPr>
          <p:grpSpPr>
            <a:xfrm>
              <a:off x="8495816" y="4677389"/>
              <a:ext cx="670892" cy="7130433"/>
              <a:chOff x="8495816" y="4717919"/>
              <a:chExt cx="670892" cy="7130433"/>
            </a:xfrm>
          </p:grpSpPr>
          <p:pic>
            <p:nvPicPr>
              <p:cNvPr id="37" name="Picture 36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867" t="95111" r="58321" b="2074"/>
              <a:stretch/>
            </p:blipFill>
            <p:spPr>
              <a:xfrm rot="16200000">
                <a:off x="5260006" y="8037191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38" name="TextBox 37"/>
              <p:cNvSpPr txBox="1"/>
              <p:nvPr/>
            </p:nvSpPr>
            <p:spPr>
              <a:xfrm>
                <a:off x="8495816" y="11540575"/>
                <a:ext cx="63668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(mm)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8866152" y="1059694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25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8866152" y="974928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8856843" y="890286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35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8856843" y="8051088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8856843" y="7210712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45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8856843" y="635916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8866152" y="551827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>
                    <a:latin typeface="Arial"/>
                    <a:cs typeface="Arial"/>
                  </a:rPr>
                  <a:t>5</a:t>
                </a:r>
                <a:r>
                  <a:rPr lang="en-US" sz="1400" dirty="0" smtClean="0">
                    <a:latin typeface="Arial"/>
                    <a:cs typeface="Arial"/>
                  </a:rPr>
                  <a:t>5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  <p:grpSp>
          <p:nvGrpSpPr>
            <p:cNvPr id="36" name="Group 35"/>
            <p:cNvGrpSpPr/>
            <p:nvPr/>
          </p:nvGrpSpPr>
          <p:grpSpPr>
            <a:xfrm>
              <a:off x="8488356" y="-2897420"/>
              <a:ext cx="919269" cy="7105944"/>
              <a:chOff x="8488356" y="-2856890"/>
              <a:chExt cx="919269" cy="7105944"/>
            </a:xfrm>
          </p:grpSpPr>
          <p:pic>
            <p:nvPicPr>
              <p:cNvPr id="46" name="Picture 45" descr="250_jet_mslp_24.png"/>
              <p:cNvPicPr>
                <a:picLocks/>
              </p:cNvPicPr>
              <p:nvPr/>
            </p:nvPicPr>
            <p:blipFill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9220" t="95259" r="17498" b="2074"/>
              <a:stretch/>
            </p:blipFill>
            <p:spPr>
              <a:xfrm rot="16200000">
                <a:off x="5259864" y="462382"/>
                <a:ext cx="6858000" cy="219456"/>
              </a:xfrm>
              <a:prstGeom prst="rect">
                <a:avLst/>
              </a:prstGeom>
            </p:spPr>
          </p:pic>
          <p:sp>
            <p:nvSpPr>
              <p:cNvPr id="47" name="TextBox 46"/>
              <p:cNvSpPr txBox="1"/>
              <p:nvPr/>
            </p:nvSpPr>
            <p:spPr>
              <a:xfrm>
                <a:off x="8488356" y="3941277"/>
                <a:ext cx="91926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(</a:t>
                </a:r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 s</a:t>
                </a:r>
                <a:r>
                  <a:rPr lang="en-US" sz="1400" baseline="30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−1</a:t>
                </a:r>
                <a:r>
                  <a:rPr lang="en-US" sz="1400" baseline="30000" dirty="0" smtClean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400" dirty="0" smtClean="0">
                    <a:latin typeface="Arial"/>
                    <a:cs typeface="Arial"/>
                  </a:rPr>
                  <a:t>)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8856843" y="310801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50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856843" y="2355349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60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8856843" y="160616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70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8856843" y="84615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80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856843" y="94973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90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8847534" y="-66080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100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856843" y="-1413816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110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8847534" y="-2164235"/>
                <a:ext cx="300556" cy="21544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1400" dirty="0" smtClean="0">
                    <a:latin typeface="Arial"/>
                    <a:cs typeface="Arial"/>
                  </a:rPr>
                  <a:t>120</a:t>
                </a:r>
                <a:endParaRPr lang="en-US" sz="1400" dirty="0">
                  <a:latin typeface="Arial"/>
                  <a:cs typeface="Arial"/>
                </a:endParaRPr>
              </a:p>
            </p:txBody>
          </p:sp>
        </p:grpSp>
      </p:grpSp>
      <p:grpSp>
        <p:nvGrpSpPr>
          <p:cNvPr id="61" name="Group 60"/>
          <p:cNvGrpSpPr/>
          <p:nvPr/>
        </p:nvGrpSpPr>
        <p:grpSpPr>
          <a:xfrm>
            <a:off x="-712863" y="-2852548"/>
            <a:ext cx="689610" cy="14668427"/>
            <a:chOff x="-642303" y="-2852548"/>
            <a:chExt cx="689610" cy="14668427"/>
          </a:xfrm>
        </p:grpSpPr>
        <p:sp>
          <p:nvSpPr>
            <p:cNvPr id="13" name="TextBox 12"/>
            <p:cNvSpPr txBox="1"/>
            <p:nvPr/>
          </p:nvSpPr>
          <p:spPr>
            <a:xfrm>
              <a:off x="-642303" y="910629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642303" y="8461082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276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-642303" y="78097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633976" y="716991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288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-633976" y="650924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294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-642303" y="58550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-633976" y="521108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306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-633976" y="456085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312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633976" y="391490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318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-633976" y="32631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324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-642303" y="26135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330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-642303" y="19581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336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-633976" y="131922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-642303" y="67135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348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-633976" y="18634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354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-633976" y="-641117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-642303" y="-1291328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366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-642303" y="-1934025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372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-642303" y="-25830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>
                  <a:latin typeface="Arial"/>
                  <a:cs typeface="Arial"/>
                </a:rPr>
                <a:t>3</a:t>
              </a:r>
              <a:r>
                <a:rPr lang="en-US" sz="1400" dirty="0" smtClean="0">
                  <a:latin typeface="Arial"/>
                  <a:cs typeface="Arial"/>
                </a:rPr>
                <a:t>78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-642303" y="9758500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264</a:t>
              </a:r>
              <a:endParaRPr lang="en-US" sz="1200" dirty="0">
                <a:latin typeface="Arial"/>
                <a:cs typeface="Arial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-642303" y="10410591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258</a:t>
              </a:r>
              <a:endParaRPr lang="en-US" sz="1400" dirty="0">
                <a:latin typeface="Arial"/>
                <a:cs typeface="Arial"/>
              </a:endParaRPr>
            </a:p>
          </p:txBody>
        </p:sp>
        <p:pic>
          <p:nvPicPr>
            <p:cNvPr id="34" name="Picture 33" descr="DT_theta_na_0.png"/>
            <p:cNvPicPr>
              <a:picLocks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7" t="96667" r="11685" b="1296"/>
            <a:stretch/>
          </p:blipFill>
          <p:spPr>
            <a:xfrm rot="16200000">
              <a:off x="-7341764" y="4238624"/>
              <a:ext cx="14401800" cy="219456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-642303" y="11075003"/>
              <a:ext cx="300556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252</a:t>
              </a:r>
              <a:endParaRPr lang="en-US" sz="14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460693" y="11508102"/>
              <a:ext cx="5080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dirty="0" smtClean="0">
                  <a:latin typeface="Arial"/>
                  <a:cs typeface="Arial"/>
                </a:rPr>
                <a:t>(K</a:t>
              </a:r>
              <a:r>
                <a:rPr lang="en-US" sz="1400" dirty="0">
                  <a:latin typeface="Arial"/>
                  <a:cs typeface="Arial"/>
                </a:rPr>
                <a:t>)</a:t>
              </a:r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113068" y="-2849981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(a)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24343" y="-285315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(b) 0000 UTC 5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114450" y="819647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(c)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4324343" y="818949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(d) 0000 UTC 6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115463" y="4489293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(e)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323887" y="4486318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(f) 0000 UTC 7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13485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(g) 0000 UTC 8 Jan 1982 </a:t>
            </a:r>
            <a:endParaRPr lang="en-US" sz="1400" dirty="0">
              <a:latin typeface="Arial"/>
              <a:cs typeface="Arial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324343" y="8160776"/>
            <a:ext cx="2090147" cy="233910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txBody>
          <a:bodyPr wrap="square" lIns="0" tIns="0" rIns="0" bIns="18288" rtlCol="0" anchor="ctr">
            <a:spAutoFit/>
          </a:bodyPr>
          <a:lstStyle/>
          <a:p>
            <a:pPr algn="ctr"/>
            <a:r>
              <a:rPr lang="en-US" sz="1400" dirty="0" smtClean="0">
                <a:latin typeface="Arial"/>
                <a:cs typeface="Arial"/>
              </a:rPr>
              <a:t>(h) 0000 UTC 8 Jan 1982 </a:t>
            </a:r>
            <a:endParaRPr lang="en-US" sz="1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00796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10261</TotalTime>
  <Words>1688</Words>
  <Application>Microsoft Macintosh PowerPoint</Application>
  <PresentationFormat>On-screen Show (4:3)</PresentationFormat>
  <Paragraphs>872</Paragraphs>
  <Slides>21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108</cp:revision>
  <dcterms:created xsi:type="dcterms:W3CDTF">2017-10-17T17:37:52Z</dcterms:created>
  <dcterms:modified xsi:type="dcterms:W3CDTF">2017-10-25T13:36:45Z</dcterms:modified>
</cp:coreProperties>
</file>