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8" r:id="rId3"/>
    <p:sldId id="271" r:id="rId4"/>
    <p:sldId id="273" r:id="rId5"/>
    <p:sldId id="260" r:id="rId6"/>
    <p:sldId id="261" r:id="rId7"/>
    <p:sldId id="262" r:id="rId8"/>
    <p:sldId id="265" r:id="rId9"/>
    <p:sldId id="291" r:id="rId10"/>
    <p:sldId id="263" r:id="rId11"/>
    <p:sldId id="284" r:id="rId12"/>
    <p:sldId id="283" r:id="rId13"/>
    <p:sldId id="285" r:id="rId14"/>
    <p:sldId id="286" r:id="rId15"/>
    <p:sldId id="287" r:id="rId16"/>
    <p:sldId id="266" r:id="rId17"/>
    <p:sldId id="288" r:id="rId18"/>
    <p:sldId id="267" r:id="rId19"/>
    <p:sldId id="289" r:id="rId20"/>
    <p:sldId id="269" r:id="rId21"/>
    <p:sldId id="270" r:id="rId22"/>
    <p:sldId id="290" r:id="rId23"/>
    <p:sldId id="274" r:id="rId24"/>
    <p:sldId id="277" r:id="rId25"/>
    <p:sldId id="276" r:id="rId26"/>
    <p:sldId id="279" r:id="rId27"/>
    <p:sldId id="281" r:id="rId28"/>
    <p:sldId id="282" r:id="rId29"/>
    <p:sldId id="280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E3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612" autoAdjust="0"/>
  </p:normalViewPr>
  <p:slideViewPr>
    <p:cSldViewPr snapToGrid="0" snapToObjects="1">
      <p:cViewPr>
        <p:scale>
          <a:sx n="121" d="100"/>
          <a:sy n="121" d="100"/>
        </p:scale>
        <p:origin x="-1432" y="-1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514F5-6074-2341-A7FD-DADDEFBACBD4}" type="datetimeFigureOut">
              <a:rPr lang="en-US" smtClean="0"/>
              <a:t>11/9/17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C41608-82CD-DB46-B7CF-1663A63428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28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caption,</a:t>
            </a:r>
            <a:r>
              <a:rPr lang="en-US" baseline="0" dirty="0" smtClean="0"/>
              <a:t> make sure to note that theta is </a:t>
            </a:r>
            <a:r>
              <a:rPr lang="en-US" baseline="0" smtClean="0"/>
              <a:t>potential temperature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41608-82CD-DB46-B7CF-1663A63428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6682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0000 UTC 20 January 1985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41608-82CD-DB46-B7CF-1663A634288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7087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0000</a:t>
            </a:r>
            <a:r>
              <a:rPr lang="en-US" baseline="0" dirty="0" smtClean="0"/>
              <a:t> UTC 17 January 1985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41608-82CD-DB46-B7CF-1663A634288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6500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0000 UTC 13 January 1985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41608-82CD-DB46-B7CF-1663A634288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5479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0000 UTC 10 January 1982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41608-82CD-DB46-B7CF-1663A634288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063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1200 UTC 2 January 1982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41608-82CD-DB46-B7CF-1663A634288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1388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1200 UTC 16</a:t>
            </a:r>
            <a:r>
              <a:rPr lang="en-US" baseline="0" dirty="0" smtClean="0"/>
              <a:t> December 1981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41608-82CD-DB46-B7CF-1663A634288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301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41608-82CD-DB46-B7CF-1663A63428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65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41608-82CD-DB46-B7CF-1663A634288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65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41608-82CD-DB46-B7CF-1663A63428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65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41608-82CD-DB46-B7CF-1663A634288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65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41608-82CD-DB46-B7CF-1663A634288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65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41608-82CD-DB46-B7CF-1663A634288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65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41608-82CD-DB46-B7CF-1663A634288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659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41608-82CD-DB46-B7CF-1663A634288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65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63E5-91E4-2D46-9D7B-94CAFEBACD4A}" type="datetimeFigureOut">
              <a:rPr lang="en-US" smtClean="0"/>
              <a:t>11/9/17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F1C5-2575-C84A-88AB-6E9A62A64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72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63E5-91E4-2D46-9D7B-94CAFEBACD4A}" type="datetimeFigureOut">
              <a:rPr lang="en-US" smtClean="0"/>
              <a:t>11/9/17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F1C5-2575-C84A-88AB-6E9A62A64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42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63E5-91E4-2D46-9D7B-94CAFEBACD4A}" type="datetimeFigureOut">
              <a:rPr lang="en-US" smtClean="0"/>
              <a:t>11/9/17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F1C5-2575-C84A-88AB-6E9A62A64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537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63E5-91E4-2D46-9D7B-94CAFEBACD4A}" type="datetimeFigureOut">
              <a:rPr lang="en-US" smtClean="0"/>
              <a:t>11/9/17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F1C5-2575-C84A-88AB-6E9A62A64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64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63E5-91E4-2D46-9D7B-94CAFEBACD4A}" type="datetimeFigureOut">
              <a:rPr lang="en-US" smtClean="0"/>
              <a:t>11/9/17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F1C5-2575-C84A-88AB-6E9A62A64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10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63E5-91E4-2D46-9D7B-94CAFEBACD4A}" type="datetimeFigureOut">
              <a:rPr lang="en-US" smtClean="0"/>
              <a:t>11/9/17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F1C5-2575-C84A-88AB-6E9A62A64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504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63E5-91E4-2D46-9D7B-94CAFEBACD4A}" type="datetimeFigureOut">
              <a:rPr lang="en-US" smtClean="0"/>
              <a:t>11/9/17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F1C5-2575-C84A-88AB-6E9A62A64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032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63E5-91E4-2D46-9D7B-94CAFEBACD4A}" type="datetimeFigureOut">
              <a:rPr lang="en-US" smtClean="0"/>
              <a:t>11/9/17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F1C5-2575-C84A-88AB-6E9A62A64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348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63E5-91E4-2D46-9D7B-94CAFEBACD4A}" type="datetimeFigureOut">
              <a:rPr lang="en-US" smtClean="0"/>
              <a:t>11/9/17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F1C5-2575-C84A-88AB-6E9A62A64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370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63E5-91E4-2D46-9D7B-94CAFEBACD4A}" type="datetimeFigureOut">
              <a:rPr lang="en-US" smtClean="0"/>
              <a:t>11/9/17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F1C5-2575-C84A-88AB-6E9A62A64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193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63E5-91E4-2D46-9D7B-94CAFEBACD4A}" type="datetimeFigureOut">
              <a:rPr lang="en-US" smtClean="0"/>
              <a:t>11/9/17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F1C5-2575-C84A-88AB-6E9A62A64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519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B63E5-91E4-2D46-9D7B-94CAFEBACD4A}" type="datetimeFigureOut">
              <a:rPr lang="en-US" smtClean="0"/>
              <a:t>11/9/17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8F1C5-2575-C84A-88AB-6E9A62A64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40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14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14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14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14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0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image" Target="../media/image63.png"/><Relationship Id="rId9" Type="http://schemas.openxmlformats.org/officeDocument/2006/relationships/image" Target="../media/image64.png"/><Relationship Id="rId10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Relationship Id="rId9" Type="http://schemas.openxmlformats.org/officeDocument/2006/relationships/image" Target="../media/image72.png"/><Relationship Id="rId10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8" Type="http://schemas.openxmlformats.org/officeDocument/2006/relationships/image" Target="../media/image79.png"/><Relationship Id="rId9" Type="http://schemas.openxmlformats.org/officeDocument/2006/relationships/image" Target="../media/image80.png"/><Relationship Id="rId10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8" Type="http://schemas.openxmlformats.org/officeDocument/2006/relationships/image" Target="../media/image86.png"/><Relationship Id="rId9" Type="http://schemas.openxmlformats.org/officeDocument/2006/relationships/image" Target="../media/image87.png"/><Relationship Id="rId10" Type="http://schemas.openxmlformats.org/officeDocument/2006/relationships/image" Target="../media/image88.png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8" Type="http://schemas.openxmlformats.org/officeDocument/2006/relationships/image" Target="../media/image94.png"/><Relationship Id="rId9" Type="http://schemas.openxmlformats.org/officeDocument/2006/relationships/image" Target="../media/image95.png"/><Relationship Id="rId10" Type="http://schemas.openxmlformats.org/officeDocument/2006/relationships/image" Target="../media/image96.png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8" Type="http://schemas.openxmlformats.org/officeDocument/2006/relationships/image" Target="../media/image94.png"/><Relationship Id="rId9" Type="http://schemas.openxmlformats.org/officeDocument/2006/relationships/image" Target="../media/image95.png"/><Relationship Id="rId10" Type="http://schemas.openxmlformats.org/officeDocument/2006/relationships/image" Target="../media/image9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3.png"/><Relationship Id="rId6" Type="http://schemas.openxmlformats.org/officeDocument/2006/relationships/image" Target="../media/image100.png"/><Relationship Id="rId7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13.png"/><Relationship Id="rId7" Type="http://schemas.openxmlformats.org/officeDocument/2006/relationships/image" Target="../media/image101.png"/><Relationship Id="rId8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6" Type="http://schemas.openxmlformats.org/officeDocument/2006/relationships/image" Target="../media/image13.png"/><Relationship Id="rId7" Type="http://schemas.openxmlformats.org/officeDocument/2006/relationships/image" Target="../media/image101.png"/><Relationship Id="rId8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6" Type="http://schemas.openxmlformats.org/officeDocument/2006/relationships/image" Target="../media/image13.png"/><Relationship Id="rId7" Type="http://schemas.openxmlformats.org/officeDocument/2006/relationships/image" Target="../media/image101.png"/><Relationship Id="rId8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10.png"/><Relationship Id="rId5" Type="http://schemas.openxmlformats.org/officeDocument/2006/relationships/image" Target="../media/image111.png"/><Relationship Id="rId6" Type="http://schemas.openxmlformats.org/officeDocument/2006/relationships/image" Target="../media/image112.png"/><Relationship Id="rId7" Type="http://schemas.openxmlformats.org/officeDocument/2006/relationships/image" Target="../media/image13.png"/><Relationship Id="rId8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5" Type="http://schemas.openxmlformats.org/officeDocument/2006/relationships/image" Target="../media/image115.png"/><Relationship Id="rId6" Type="http://schemas.openxmlformats.org/officeDocument/2006/relationships/image" Target="../media/image13.png"/><Relationship Id="rId7" Type="http://schemas.openxmlformats.org/officeDocument/2006/relationships/image" Target="../media/image101.png"/><Relationship Id="rId8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6" Type="http://schemas.openxmlformats.org/officeDocument/2006/relationships/image" Target="../media/image13.png"/><Relationship Id="rId7" Type="http://schemas.openxmlformats.org/officeDocument/2006/relationships/image" Target="../media/image101.png"/><Relationship Id="rId8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4.png"/><Relationship Id="rId11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png"/><Relationship Id="rId1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14.png"/><Relationship Id="rId9" Type="http://schemas.openxmlformats.org/officeDocument/2006/relationships/image" Target="../media/image13.png"/><Relationship Id="rId10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roup 164"/>
          <p:cNvGrpSpPr/>
          <p:nvPr/>
        </p:nvGrpSpPr>
        <p:grpSpPr>
          <a:xfrm>
            <a:off x="1110277" y="0"/>
            <a:ext cx="5046683" cy="6494216"/>
            <a:chOff x="1110277" y="0"/>
            <a:chExt cx="5046683" cy="6494216"/>
          </a:xfrm>
        </p:grpSpPr>
        <p:pic>
          <p:nvPicPr>
            <p:cNvPr id="4" name="Picture 3" descr="Jan_1982_both_tracks_dots_every2d_oddDays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277" y="0"/>
              <a:ext cx="5046683" cy="5756957"/>
            </a:xfrm>
            <a:prstGeom prst="rect">
              <a:avLst/>
            </a:prstGeom>
          </p:spPr>
        </p:pic>
        <p:sp>
          <p:nvSpPr>
            <p:cNvPr id="5" name="5-Point Star 4"/>
            <p:cNvSpPr>
              <a:spLocks noChangeAspect="1"/>
            </p:cNvSpPr>
            <p:nvPr/>
          </p:nvSpPr>
          <p:spPr>
            <a:xfrm rot="10580098" flipV="1">
              <a:off x="3108837" y="1451367"/>
              <a:ext cx="246888" cy="246888"/>
            </a:xfrm>
            <a:prstGeom prst="star5">
              <a:avLst/>
            </a:prstGeom>
            <a:solidFill>
              <a:srgbClr val="FFFF0A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5-Point Star 5"/>
            <p:cNvSpPr>
              <a:spLocks noChangeAspect="1"/>
            </p:cNvSpPr>
            <p:nvPr/>
          </p:nvSpPr>
          <p:spPr>
            <a:xfrm rot="10580098" flipV="1">
              <a:off x="2922571" y="284748"/>
              <a:ext cx="246888" cy="246888"/>
            </a:xfrm>
            <a:prstGeom prst="star5">
              <a:avLst/>
            </a:prstGeom>
            <a:solidFill>
              <a:srgbClr val="FFFF0A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Multiply 6"/>
            <p:cNvSpPr>
              <a:spLocks noChangeAspect="1"/>
            </p:cNvSpPr>
            <p:nvPr/>
          </p:nvSpPr>
          <p:spPr>
            <a:xfrm>
              <a:off x="4699355" y="1045709"/>
              <a:ext cx="265176" cy="265176"/>
            </a:xfrm>
            <a:prstGeom prst="mathMultiply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Multiply 7"/>
            <p:cNvSpPr/>
            <p:nvPr/>
          </p:nvSpPr>
          <p:spPr>
            <a:xfrm>
              <a:off x="5524632" y="2860248"/>
              <a:ext cx="265176" cy="265176"/>
            </a:xfrm>
            <a:prstGeom prst="mathMultiply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696594" y="1414250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23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2493354" y="1657089"/>
              <a:ext cx="230271" cy="9761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2723625" y="2107553"/>
              <a:ext cx="338926" cy="1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3034435" y="1924431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25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H="1">
              <a:off x="2982708" y="2774528"/>
              <a:ext cx="194391" cy="273796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3177099" y="2774528"/>
              <a:ext cx="96886" cy="225574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3062551" y="2475095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31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flipH="1" flipV="1">
              <a:off x="2550442" y="2283536"/>
              <a:ext cx="364034" cy="6314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2814080" y="2184049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2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56" name="Straight Arrow Connector 55"/>
            <p:cNvCxnSpPr/>
            <p:nvPr/>
          </p:nvCxnSpPr>
          <p:spPr>
            <a:xfrm>
              <a:off x="2095500" y="1569147"/>
              <a:ext cx="41472" cy="355284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1854617" y="1279528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>
                  <a:latin typeface="Arial"/>
                  <a:cs typeface="Arial"/>
                </a:rPr>
                <a:t>4</a:t>
              </a:r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>
              <a:off x="1647825" y="1440553"/>
              <a:ext cx="73124" cy="304429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1419445" y="1147263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6</a:t>
              </a:r>
              <a:endParaRPr lang="en-US" sz="2200" b="1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394901" y="2977101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8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63" name="Straight Arrow Connector 62"/>
            <p:cNvCxnSpPr/>
            <p:nvPr/>
          </p:nvCxnSpPr>
          <p:spPr>
            <a:xfrm flipH="1" flipV="1">
              <a:off x="2385760" y="2945351"/>
              <a:ext cx="107593" cy="171217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flipV="1">
              <a:off x="2471552" y="4703661"/>
              <a:ext cx="0" cy="26415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 flipV="1">
              <a:off x="2523920" y="4622214"/>
              <a:ext cx="214110" cy="345597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2290635" y="4912386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10</a:t>
              </a:r>
              <a:endParaRPr lang="en-US" sz="2200" b="1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452781" y="1775564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12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73" name="Straight Arrow Connector 72"/>
            <p:cNvCxnSpPr/>
            <p:nvPr/>
          </p:nvCxnSpPr>
          <p:spPr>
            <a:xfrm flipH="1">
              <a:off x="5235846" y="1963601"/>
              <a:ext cx="256319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>
              <a:off x="4034640" y="4129941"/>
              <a:ext cx="262058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3670646" y="3954599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12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83" name="Straight Arrow Connector 82"/>
            <p:cNvCxnSpPr/>
            <p:nvPr/>
          </p:nvCxnSpPr>
          <p:spPr>
            <a:xfrm flipH="1">
              <a:off x="2523920" y="1576217"/>
              <a:ext cx="199705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/>
            <p:cNvSpPr txBox="1"/>
            <p:nvPr/>
          </p:nvSpPr>
          <p:spPr>
            <a:xfrm>
              <a:off x="3086160" y="686955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21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94" name="Straight Arrow Connector 93"/>
            <p:cNvCxnSpPr/>
            <p:nvPr/>
          </p:nvCxnSpPr>
          <p:spPr>
            <a:xfrm flipV="1">
              <a:off x="3762375" y="1360709"/>
              <a:ext cx="82550" cy="215508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/>
            <p:cNvSpPr txBox="1"/>
            <p:nvPr/>
          </p:nvSpPr>
          <p:spPr>
            <a:xfrm>
              <a:off x="3556220" y="1504867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19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98" name="Straight Arrow Connector 97"/>
            <p:cNvCxnSpPr/>
            <p:nvPr/>
          </p:nvCxnSpPr>
          <p:spPr>
            <a:xfrm flipH="1" flipV="1">
              <a:off x="4384675" y="1530685"/>
              <a:ext cx="66675" cy="215508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/>
            <p:cNvSpPr txBox="1"/>
            <p:nvPr/>
          </p:nvSpPr>
          <p:spPr>
            <a:xfrm>
              <a:off x="4270375" y="1670969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17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103" name="Straight Arrow Connector 102"/>
            <p:cNvCxnSpPr/>
            <p:nvPr/>
          </p:nvCxnSpPr>
          <p:spPr>
            <a:xfrm flipH="1" flipV="1">
              <a:off x="3101199" y="539275"/>
              <a:ext cx="165651" cy="21118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/>
            <p:nvPr/>
          </p:nvCxnSpPr>
          <p:spPr>
            <a:xfrm>
              <a:off x="2028825" y="1569147"/>
              <a:ext cx="1" cy="21300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/>
            <p:cNvCxnSpPr/>
            <p:nvPr/>
          </p:nvCxnSpPr>
          <p:spPr>
            <a:xfrm>
              <a:off x="1600200" y="1444733"/>
              <a:ext cx="0" cy="289158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/>
            <p:cNvCxnSpPr/>
            <p:nvPr/>
          </p:nvCxnSpPr>
          <p:spPr>
            <a:xfrm flipH="1">
              <a:off x="2502154" y="2387124"/>
              <a:ext cx="412322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/>
            <p:cNvCxnSpPr/>
            <p:nvPr/>
          </p:nvCxnSpPr>
          <p:spPr>
            <a:xfrm flipV="1">
              <a:off x="1800004" y="2568576"/>
              <a:ext cx="435172" cy="130174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/>
            <p:cNvSpPr txBox="1"/>
            <p:nvPr/>
          </p:nvSpPr>
          <p:spPr>
            <a:xfrm>
              <a:off x="1467070" y="2529473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27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141" name="Straight Arrow Connector 140"/>
            <p:cNvCxnSpPr/>
            <p:nvPr/>
          </p:nvCxnSpPr>
          <p:spPr>
            <a:xfrm flipV="1">
              <a:off x="1778000" y="2848574"/>
              <a:ext cx="284040" cy="122177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TextBox 142"/>
            <p:cNvSpPr txBox="1"/>
            <p:nvPr/>
          </p:nvSpPr>
          <p:spPr>
            <a:xfrm>
              <a:off x="1423037" y="2829927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29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144" name="Straight Arrow Connector 143"/>
            <p:cNvCxnSpPr/>
            <p:nvPr/>
          </p:nvCxnSpPr>
          <p:spPr>
            <a:xfrm flipH="1">
              <a:off x="2316958" y="2758482"/>
              <a:ext cx="184737" cy="1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TextBox 146"/>
            <p:cNvSpPr txBox="1"/>
            <p:nvPr/>
          </p:nvSpPr>
          <p:spPr>
            <a:xfrm>
              <a:off x="2430277" y="2580273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29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153" name="Straight Arrow Connector 152"/>
            <p:cNvCxnSpPr/>
            <p:nvPr/>
          </p:nvCxnSpPr>
          <p:spPr>
            <a:xfrm flipV="1">
              <a:off x="3307969" y="592530"/>
              <a:ext cx="220128" cy="157925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6" name="Group 155"/>
            <p:cNvGrpSpPr/>
            <p:nvPr/>
          </p:nvGrpSpPr>
          <p:grpSpPr>
            <a:xfrm>
              <a:off x="2254089" y="5858287"/>
              <a:ext cx="3198989" cy="635929"/>
              <a:chOff x="2167255" y="5799497"/>
              <a:chExt cx="3198989" cy="635929"/>
            </a:xfrm>
          </p:grpSpPr>
          <p:sp>
            <p:nvSpPr>
              <p:cNvPr id="157" name="5-Point Star 156"/>
              <p:cNvSpPr>
                <a:spLocks noChangeAspect="1"/>
              </p:cNvSpPr>
              <p:nvPr/>
            </p:nvSpPr>
            <p:spPr>
              <a:xfrm rot="10580098" flipV="1">
                <a:off x="2174893" y="5833201"/>
                <a:ext cx="246888" cy="246888"/>
              </a:xfrm>
              <a:prstGeom prst="star5">
                <a:avLst/>
              </a:prstGeom>
              <a:solidFill>
                <a:srgbClr val="FFFF0A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Multiply 157"/>
              <p:cNvSpPr>
                <a:spLocks noChangeAspect="1"/>
              </p:cNvSpPr>
              <p:nvPr/>
            </p:nvSpPr>
            <p:spPr>
              <a:xfrm>
                <a:off x="2167255" y="6158146"/>
                <a:ext cx="265176" cy="265176"/>
              </a:xfrm>
              <a:prstGeom prst="mathMultiply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TextBox 158"/>
              <p:cNvSpPr txBox="1"/>
              <p:nvPr/>
            </p:nvSpPr>
            <p:spPr>
              <a:xfrm>
                <a:off x="2434213" y="5799497"/>
                <a:ext cx="14041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Genesis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60" name="TextBox 159"/>
              <p:cNvSpPr txBox="1"/>
              <p:nvPr/>
            </p:nvSpPr>
            <p:spPr>
              <a:xfrm>
                <a:off x="2434213" y="6096872"/>
                <a:ext cx="14041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err="1" smtClean="0">
                    <a:latin typeface="Arial"/>
                    <a:cs typeface="Arial"/>
                  </a:rPr>
                  <a:t>Lysis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61" name="Oval 160"/>
              <p:cNvSpPr>
                <a:spLocks noChangeAspect="1"/>
              </p:cNvSpPr>
              <p:nvPr/>
            </p:nvSpPr>
            <p:spPr>
              <a:xfrm>
                <a:off x="3790485" y="5892579"/>
                <a:ext cx="164592" cy="164592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/>
              <p:cNvSpPr>
                <a:spLocks noChangeAspect="1"/>
              </p:cNvSpPr>
              <p:nvPr/>
            </p:nvSpPr>
            <p:spPr>
              <a:xfrm>
                <a:off x="3790485" y="6187558"/>
                <a:ext cx="164592" cy="164592"/>
              </a:xfrm>
              <a:prstGeom prst="ellipse">
                <a:avLst/>
              </a:prstGeom>
              <a:solidFill>
                <a:srgbClr val="0000FF"/>
              </a:solidFill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TextBox 162"/>
              <p:cNvSpPr txBox="1"/>
              <p:nvPr/>
            </p:nvSpPr>
            <p:spPr>
              <a:xfrm>
                <a:off x="3960375" y="5799497"/>
                <a:ext cx="14041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TPV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3962056" y="6096872"/>
                <a:ext cx="14041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Cold Pool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04598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 descr="thick_mslp_coldPool_track_PAC_19820108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134" y="8160721"/>
            <a:ext cx="4193080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91" name="Picture 90" descr="thick_mslp_coldPool_track_PAC_19820107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562" y="4484039"/>
            <a:ext cx="4193080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90" name="Picture 89" descr="thick_mslp_coldPool_track_PAC_19820106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168" y="816914"/>
            <a:ext cx="4193080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9" name="Picture 88" descr="thick_mslp_coldPool_track_PAC_19820105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753" y="-2853616"/>
            <a:ext cx="4193080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2" name="Picture 81" descr="DT_theta_and_TPV_track_Jan_1982_PAC_19820108_00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" y="8161226"/>
            <a:ext cx="419694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1" name="Picture 80" descr="DT_theta_and_TPV_track_Jan_1982_PAC_19820107_000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" y="4487504"/>
            <a:ext cx="419694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0" name="Picture 79" descr="DT_theta_and_TPV_track_Jan_1982_PAC_19820106_000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" y="816914"/>
            <a:ext cx="419694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3" name="Picture 72" descr="DT_theta_and_TPV_track_Jan_1982_PAC_19820105_0000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5" y="-2853616"/>
            <a:ext cx="419694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63" name="Group 62"/>
          <p:cNvGrpSpPr/>
          <p:nvPr/>
        </p:nvGrpSpPr>
        <p:grpSpPr>
          <a:xfrm>
            <a:off x="8656440" y="-2879779"/>
            <a:ext cx="919269" cy="14705242"/>
            <a:chOff x="8488356" y="-2897420"/>
            <a:chExt cx="919269" cy="14705242"/>
          </a:xfrm>
        </p:grpSpPr>
        <p:grpSp>
          <p:nvGrpSpPr>
            <p:cNvPr id="56" name="Group 55"/>
            <p:cNvGrpSpPr/>
            <p:nvPr/>
          </p:nvGrpSpPr>
          <p:grpSpPr>
            <a:xfrm>
              <a:off x="8495816" y="4677389"/>
              <a:ext cx="670892" cy="7130433"/>
              <a:chOff x="8495816" y="4717919"/>
              <a:chExt cx="670892" cy="7130433"/>
            </a:xfrm>
          </p:grpSpPr>
          <p:pic>
            <p:nvPicPr>
              <p:cNvPr id="37" name="Picture 36" descr="250_jet_mslp_24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67" t="95111" r="58321" b="2074"/>
              <a:stretch/>
            </p:blipFill>
            <p:spPr>
              <a:xfrm rot="16200000">
                <a:off x="5260006" y="8037191"/>
                <a:ext cx="6858000" cy="219456"/>
              </a:xfrm>
              <a:prstGeom prst="rect">
                <a:avLst/>
              </a:prstGeom>
            </p:spPr>
          </p:pic>
          <p:sp>
            <p:nvSpPr>
              <p:cNvPr id="38" name="TextBox 37"/>
              <p:cNvSpPr txBox="1"/>
              <p:nvPr/>
            </p:nvSpPr>
            <p:spPr>
              <a:xfrm>
                <a:off x="8495816" y="11540575"/>
                <a:ext cx="6366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(mm)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8866152" y="1059694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8866152" y="974928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30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8856843" y="890286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35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8856843" y="8051088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40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8856843" y="721071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45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8856843" y="635916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50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8866152" y="551827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5</a:t>
                </a:r>
                <a:r>
                  <a:rPr lang="en-US" sz="1400" dirty="0" smtClean="0">
                    <a:latin typeface="Arial"/>
                    <a:cs typeface="Arial"/>
                  </a:rPr>
                  <a:t>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8488356" y="-2897420"/>
              <a:ext cx="919269" cy="7105944"/>
              <a:chOff x="8488356" y="-2856890"/>
              <a:chExt cx="919269" cy="7105944"/>
            </a:xfrm>
          </p:grpSpPr>
          <p:pic>
            <p:nvPicPr>
              <p:cNvPr id="46" name="Picture 45" descr="250_jet_mslp_24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220" t="95259" r="17498" b="2074"/>
              <a:stretch/>
            </p:blipFill>
            <p:spPr>
              <a:xfrm rot="16200000">
                <a:off x="5259864" y="462382"/>
                <a:ext cx="6858000" cy="219456"/>
              </a:xfrm>
              <a:prstGeom prst="rect">
                <a:avLst/>
              </a:prstGeom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8488356" y="3941277"/>
                <a:ext cx="9192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(</a:t>
                </a:r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 s</a:t>
                </a:r>
                <a:r>
                  <a:rPr lang="en-US" sz="14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−1</a:t>
                </a:r>
                <a:r>
                  <a:rPr lang="en-US" sz="1400" baseline="300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400" dirty="0" smtClean="0">
                    <a:latin typeface="Arial"/>
                    <a:cs typeface="Arial"/>
                  </a:rPr>
                  <a:t>)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8856843" y="310801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50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8856843" y="2355349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60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8856843" y="160616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70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8856843" y="84615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80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8856843" y="9497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8847534" y="-66080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100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8856843" y="-1413816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110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8847534" y="-216423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120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61" name="Group 60"/>
          <p:cNvGrpSpPr/>
          <p:nvPr/>
        </p:nvGrpSpPr>
        <p:grpSpPr>
          <a:xfrm>
            <a:off x="-712863" y="-2852548"/>
            <a:ext cx="689610" cy="14668427"/>
            <a:chOff x="-642303" y="-2852548"/>
            <a:chExt cx="689610" cy="14668427"/>
          </a:xfrm>
        </p:grpSpPr>
        <p:sp>
          <p:nvSpPr>
            <p:cNvPr id="13" name="TextBox 12"/>
            <p:cNvSpPr txBox="1"/>
            <p:nvPr/>
          </p:nvSpPr>
          <p:spPr>
            <a:xfrm>
              <a:off x="-642303" y="910629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270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642303" y="8461082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276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-642303" y="780970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282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633976" y="716991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288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-633976" y="650924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294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642303" y="585502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300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633976" y="521108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306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-633976" y="456085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312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633976" y="3914907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633976" y="326312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324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642303" y="261352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330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-642303" y="1958191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336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-633976" y="131922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342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-642303" y="67135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348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633976" y="1863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354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633976" y="-641117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360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-642303" y="-129132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366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-642303" y="-193402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372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-642303" y="-258300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>
                  <a:latin typeface="Arial"/>
                  <a:cs typeface="Arial"/>
                </a:rPr>
                <a:t>3</a:t>
              </a:r>
              <a:r>
                <a:rPr lang="en-US" sz="1400" dirty="0" smtClean="0">
                  <a:latin typeface="Arial"/>
                  <a:cs typeface="Arial"/>
                </a:rPr>
                <a:t>78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-642303" y="975850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264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-642303" y="10410591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258</a:t>
              </a:r>
              <a:endParaRPr lang="en-US" sz="1400" dirty="0">
                <a:latin typeface="Arial"/>
                <a:cs typeface="Arial"/>
              </a:endParaRPr>
            </a:p>
          </p:txBody>
        </p:sp>
        <p:pic>
          <p:nvPicPr>
            <p:cNvPr id="34" name="Picture 33" descr="DT_theta_na_0.png"/>
            <p:cNvPicPr>
              <a:picLocks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-7341764" y="4238624"/>
              <a:ext cx="14401800" cy="219456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-642303" y="1107500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252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460693" y="11508102"/>
              <a:ext cx="50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(K</a:t>
              </a:r>
              <a:r>
                <a:rPr lang="en-US" sz="14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113068" y="-2849981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(a) 0000 UTC 5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324343" y="-2853156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(b) 0000 UTC 5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14450" y="819647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(c) 0000 UTC 6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324343" y="818949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(d) 0000 UTC 6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15463" y="4489293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(e) 0000 UTC 7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323887" y="4486318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(f) 0000 UTC 7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13485" y="8160776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(g) 0000 UTC 8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324343" y="8160776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(h) 0000 UTC 8 Jan 1982 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0079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 descr="thick_mslp_coldPool_track_PAC_19820108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134" y="8160721"/>
            <a:ext cx="4193080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91" name="Picture 90" descr="thick_mslp_coldPool_track_PAC_19820107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562" y="4484039"/>
            <a:ext cx="4193080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90" name="Picture 89" descr="thick_mslp_coldPool_track_PAC_19820106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168" y="816914"/>
            <a:ext cx="4193080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9" name="Picture 88" descr="thick_mslp_coldPool_track_PAC_19820105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753" y="-2853616"/>
            <a:ext cx="4193080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2" name="Picture 81" descr="DT_theta_and_TPV_track_Jan_1982_PAC_19820108_00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" y="8161226"/>
            <a:ext cx="419694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1" name="Picture 80" descr="DT_theta_and_TPV_track_Jan_1982_PAC_19820107_000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" y="4487504"/>
            <a:ext cx="419694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0" name="Picture 79" descr="DT_theta_and_TPV_track_Jan_1982_PAC_19820106_000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" y="816914"/>
            <a:ext cx="419694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3" name="Picture 72" descr="DT_theta_and_TPV_track_Jan_1982_PAC_19820105_0000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5" y="-2853616"/>
            <a:ext cx="419694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63" name="Group 62"/>
          <p:cNvGrpSpPr/>
          <p:nvPr/>
        </p:nvGrpSpPr>
        <p:grpSpPr>
          <a:xfrm>
            <a:off x="8656440" y="-2879779"/>
            <a:ext cx="919269" cy="14705242"/>
            <a:chOff x="8488356" y="-2897420"/>
            <a:chExt cx="919269" cy="14705242"/>
          </a:xfrm>
        </p:grpSpPr>
        <p:grpSp>
          <p:nvGrpSpPr>
            <p:cNvPr id="56" name="Group 55"/>
            <p:cNvGrpSpPr/>
            <p:nvPr/>
          </p:nvGrpSpPr>
          <p:grpSpPr>
            <a:xfrm>
              <a:off x="8495816" y="4677389"/>
              <a:ext cx="670892" cy="7130433"/>
              <a:chOff x="8495816" y="4717919"/>
              <a:chExt cx="670892" cy="7130433"/>
            </a:xfrm>
          </p:grpSpPr>
          <p:pic>
            <p:nvPicPr>
              <p:cNvPr id="37" name="Picture 36" descr="250_jet_mslp_24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67" t="95111" r="58321" b="2074"/>
              <a:stretch/>
            </p:blipFill>
            <p:spPr>
              <a:xfrm rot="16200000">
                <a:off x="5260006" y="8037191"/>
                <a:ext cx="6858000" cy="219456"/>
              </a:xfrm>
              <a:prstGeom prst="rect">
                <a:avLst/>
              </a:prstGeom>
            </p:spPr>
          </p:pic>
          <p:sp>
            <p:nvSpPr>
              <p:cNvPr id="38" name="TextBox 37"/>
              <p:cNvSpPr txBox="1"/>
              <p:nvPr/>
            </p:nvSpPr>
            <p:spPr>
              <a:xfrm>
                <a:off x="8495816" y="11540575"/>
                <a:ext cx="6366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(mm)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8866152" y="1059694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8866152" y="974928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30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8856843" y="890286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35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8856843" y="8051088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40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8856843" y="721071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45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8856843" y="635916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50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8866152" y="551827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5</a:t>
                </a:r>
                <a:r>
                  <a:rPr lang="en-US" sz="1400" dirty="0" smtClean="0">
                    <a:latin typeface="Arial"/>
                    <a:cs typeface="Arial"/>
                  </a:rPr>
                  <a:t>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8488356" y="-2897420"/>
              <a:ext cx="919269" cy="7105944"/>
              <a:chOff x="8488356" y="-2856890"/>
              <a:chExt cx="919269" cy="7105944"/>
            </a:xfrm>
          </p:grpSpPr>
          <p:pic>
            <p:nvPicPr>
              <p:cNvPr id="46" name="Picture 45" descr="250_jet_mslp_24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220" t="95259" r="17498" b="2074"/>
              <a:stretch/>
            </p:blipFill>
            <p:spPr>
              <a:xfrm rot="16200000">
                <a:off x="5259864" y="462382"/>
                <a:ext cx="6858000" cy="219456"/>
              </a:xfrm>
              <a:prstGeom prst="rect">
                <a:avLst/>
              </a:prstGeom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8488356" y="3941277"/>
                <a:ext cx="9192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(</a:t>
                </a:r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 s</a:t>
                </a:r>
                <a:r>
                  <a:rPr lang="en-US" sz="14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−1</a:t>
                </a:r>
                <a:r>
                  <a:rPr lang="en-US" sz="1400" baseline="300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400" dirty="0" smtClean="0">
                    <a:latin typeface="Arial"/>
                    <a:cs typeface="Arial"/>
                  </a:rPr>
                  <a:t>)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8856843" y="310801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50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8856843" y="2355349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60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8856843" y="160616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70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8856843" y="84615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80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8856843" y="9497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8847534" y="-66080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100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8856843" y="-1413816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110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8847534" y="-216423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120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61" name="Group 60"/>
          <p:cNvGrpSpPr/>
          <p:nvPr/>
        </p:nvGrpSpPr>
        <p:grpSpPr>
          <a:xfrm>
            <a:off x="-712863" y="-2852548"/>
            <a:ext cx="689610" cy="14668427"/>
            <a:chOff x="-642303" y="-2852548"/>
            <a:chExt cx="689610" cy="14668427"/>
          </a:xfrm>
        </p:grpSpPr>
        <p:sp>
          <p:nvSpPr>
            <p:cNvPr id="13" name="TextBox 12"/>
            <p:cNvSpPr txBox="1"/>
            <p:nvPr/>
          </p:nvSpPr>
          <p:spPr>
            <a:xfrm>
              <a:off x="-642303" y="910629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270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642303" y="8461082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276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-642303" y="780970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282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633976" y="716991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288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-633976" y="650924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294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642303" y="585502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300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633976" y="521108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306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-633976" y="456085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312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633976" y="3914907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633976" y="326312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324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642303" y="261352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330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-642303" y="1958191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336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-633976" y="131922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342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-642303" y="67135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348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633976" y="1863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354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633976" y="-641117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360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-642303" y="-129132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366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-642303" y="-193402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372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-642303" y="-258300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>
                  <a:latin typeface="Arial"/>
                  <a:cs typeface="Arial"/>
                </a:rPr>
                <a:t>3</a:t>
              </a:r>
              <a:r>
                <a:rPr lang="en-US" sz="1400" dirty="0" smtClean="0">
                  <a:latin typeface="Arial"/>
                  <a:cs typeface="Arial"/>
                </a:rPr>
                <a:t>78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-642303" y="975850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264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-642303" y="10410591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258</a:t>
              </a:r>
              <a:endParaRPr lang="en-US" sz="1400" dirty="0">
                <a:latin typeface="Arial"/>
                <a:cs typeface="Arial"/>
              </a:endParaRPr>
            </a:p>
          </p:txBody>
        </p:sp>
        <p:pic>
          <p:nvPicPr>
            <p:cNvPr id="34" name="Picture 33" descr="DT_theta_na_0.png"/>
            <p:cNvPicPr>
              <a:picLocks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-7341764" y="4238624"/>
              <a:ext cx="14401800" cy="219456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-642303" y="1107500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252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460693" y="11508102"/>
              <a:ext cx="50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(K</a:t>
              </a:r>
              <a:r>
                <a:rPr lang="en-US" sz="14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113068" y="-2849981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(a) 0000 UTC 5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324343" y="-2853156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(b) 0000 UTC 5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14450" y="819647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(c) 0000 UTC 6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324343" y="818949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(d) 0000 UTC 6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15463" y="4489293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(e) 0000 UTC 7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323887" y="4486318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(f) 0000 UTC 7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13485" y="8160776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(g) 0000 UTC 8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324343" y="8160776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(h) 0000 UTC 8 Jan 1982 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5525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1269885" y="593712"/>
            <a:ext cx="11961554" cy="4687110"/>
            <a:chOff x="-1269885" y="593712"/>
            <a:chExt cx="11961554" cy="4687110"/>
          </a:xfrm>
        </p:grpSpPr>
        <p:pic>
          <p:nvPicPr>
            <p:cNvPr id="2" name="Picture 1" descr="irrotWind_pvAdv_v2_19820106_0000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69885" y="635037"/>
              <a:ext cx="5241350" cy="45720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3" name="Picture 2" descr="irrotWind_pvAdv_v2_19820107_0000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049" y="635037"/>
              <a:ext cx="5241350" cy="45720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-1266710" y="635037"/>
              <a:ext cx="2090147" cy="23391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(a) </a:t>
              </a:r>
              <a:r>
                <a:rPr lang="en-US" sz="1400" dirty="0" smtClean="0">
                  <a:latin typeface="Arial"/>
                  <a:cs typeface="Arial"/>
                </a:rPr>
                <a:t>0000 UTC 6 Jan 1982 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985049" y="635037"/>
              <a:ext cx="2090147" cy="23391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(b) </a:t>
              </a:r>
              <a:r>
                <a:rPr lang="en-US" sz="1400" dirty="0" smtClean="0">
                  <a:latin typeface="Arial"/>
                  <a:cs typeface="Arial"/>
                </a:rPr>
                <a:t>0000 UTC </a:t>
              </a:r>
              <a:r>
                <a:rPr lang="en-US" sz="1400" dirty="0" smtClean="0">
                  <a:latin typeface="Arial"/>
                  <a:cs typeface="Arial"/>
                </a:rPr>
                <a:t>7 </a:t>
              </a:r>
              <a:r>
                <a:rPr lang="en-US" sz="1400" dirty="0" smtClean="0">
                  <a:latin typeface="Arial"/>
                  <a:cs typeface="Arial"/>
                </a:rPr>
                <a:t>Jan 1982 </a:t>
              </a:r>
              <a:endParaRPr lang="en-US" sz="1400" dirty="0">
                <a:latin typeface="Arial"/>
                <a:cs typeface="Arial"/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9220157" y="593712"/>
              <a:ext cx="1471512" cy="4687110"/>
              <a:chOff x="9299694" y="611288"/>
              <a:chExt cx="1471512" cy="4687110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9299694" y="611288"/>
                <a:ext cx="636688" cy="4687110"/>
                <a:chOff x="9299694" y="611288"/>
                <a:chExt cx="636688" cy="4687110"/>
              </a:xfrm>
            </p:grpSpPr>
            <p:pic>
              <p:nvPicPr>
                <p:cNvPr id="19" name="Picture 18" descr="250_jet_mslp_24.png"/>
                <p:cNvPicPr>
                  <a:picLocks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867" t="95111" r="58321" b="2074"/>
                <a:stretch/>
              </p:blipFill>
              <p:spPr>
                <a:xfrm rot="16200000">
                  <a:off x="7251492" y="2760128"/>
                  <a:ext cx="4480560" cy="182880"/>
                </a:xfrm>
                <a:prstGeom prst="rect">
                  <a:avLst/>
                </a:prstGeom>
              </p:spPr>
            </p:pic>
            <p:sp>
              <p:nvSpPr>
                <p:cNvPr id="20" name="TextBox 19"/>
                <p:cNvSpPr txBox="1"/>
                <p:nvPr/>
              </p:nvSpPr>
              <p:spPr>
                <a:xfrm>
                  <a:off x="9299694" y="5021399"/>
                  <a:ext cx="636688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>
                      <a:latin typeface="Arial"/>
                      <a:cs typeface="Arial"/>
                    </a:rPr>
                    <a:t>(mm)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9604131" y="4429020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 smtClean="0">
                      <a:latin typeface="Arial"/>
                      <a:cs typeface="Arial"/>
                    </a:rPr>
                    <a:t>25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9598988" y="3876321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 smtClean="0">
                      <a:latin typeface="Arial"/>
                      <a:cs typeface="Arial"/>
                    </a:rPr>
                    <a:t>30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9598988" y="3320093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 smtClean="0">
                      <a:latin typeface="Arial"/>
                      <a:cs typeface="Arial"/>
                    </a:rPr>
                    <a:t>35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9604131" y="2774548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 smtClean="0">
                      <a:latin typeface="Arial"/>
                      <a:cs typeface="Arial"/>
                    </a:rPr>
                    <a:t>40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9598988" y="2208312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 smtClean="0">
                      <a:latin typeface="Arial"/>
                      <a:cs typeface="Arial"/>
                    </a:rPr>
                    <a:t>45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9604131" y="1634847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 smtClean="0">
                      <a:latin typeface="Arial"/>
                      <a:cs typeface="Arial"/>
                    </a:rPr>
                    <a:t>50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9598988" y="1098985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>
                      <a:latin typeface="Arial"/>
                      <a:cs typeface="Arial"/>
                    </a:rPr>
                    <a:t>5</a:t>
                  </a:r>
                  <a:r>
                    <a:rPr lang="en-US" sz="1200" dirty="0" smtClean="0">
                      <a:latin typeface="Arial"/>
                      <a:cs typeface="Arial"/>
                    </a:rPr>
                    <a:t>5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37" name="Group 36"/>
              <p:cNvGrpSpPr/>
              <p:nvPr/>
            </p:nvGrpSpPr>
            <p:grpSpPr>
              <a:xfrm>
                <a:off x="9771431" y="642477"/>
                <a:ext cx="999775" cy="4655921"/>
                <a:chOff x="9771431" y="642477"/>
                <a:chExt cx="999775" cy="4655921"/>
              </a:xfrm>
            </p:grpSpPr>
            <p:pic>
              <p:nvPicPr>
                <p:cNvPr id="29" name="Picture 28" descr="pvAdv_colorBar.png"/>
                <p:cNvPicPr>
                  <a:picLocks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85187" y="642477"/>
                  <a:ext cx="155448" cy="4443984"/>
                </a:xfrm>
                <a:prstGeom prst="rect">
                  <a:avLst/>
                </a:prstGeom>
              </p:spPr>
            </p:pic>
            <p:sp>
              <p:nvSpPr>
                <p:cNvPr id="30" name="TextBox 29"/>
                <p:cNvSpPr txBox="1"/>
                <p:nvPr/>
              </p:nvSpPr>
              <p:spPr>
                <a:xfrm>
                  <a:off x="10078997" y="4249337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 smtClean="0">
                      <a:latin typeface="Arial"/>
                      <a:cs typeface="Arial"/>
                    </a:rPr>
                    <a:t>-2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10073796" y="3510993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 smtClean="0">
                      <a:latin typeface="Arial"/>
                      <a:cs typeface="Arial"/>
                    </a:rPr>
                    <a:t>-6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10081119" y="2777723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 smtClean="0">
                      <a:latin typeface="Arial"/>
                      <a:cs typeface="Arial"/>
                    </a:rPr>
                    <a:t>-10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10084379" y="2034626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 smtClean="0">
                      <a:latin typeface="Arial"/>
                      <a:cs typeface="Arial"/>
                    </a:rPr>
                    <a:t>-14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10073796" y="1292143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 smtClean="0">
                      <a:latin typeface="Arial"/>
                      <a:cs typeface="Arial"/>
                    </a:rPr>
                    <a:t>-18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9771431" y="5021399"/>
                  <a:ext cx="99977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>
                      <a:latin typeface="Arial"/>
                      <a:cs typeface="Arial"/>
                    </a:rPr>
                    <a:t>(</a:t>
                  </a:r>
                  <a:r>
                    <a:rPr lang="en-US" sz="1200" dirty="0" smtClean="0">
                      <a:latin typeface="Arial"/>
                      <a:cs typeface="Arial"/>
                    </a:rPr>
                    <a:t>PVU day</a:t>
                  </a:r>
                  <a:r>
                    <a:rPr lang="en-US" sz="1200" baseline="30000" dirty="0" smtClean="0">
                      <a:latin typeface="Arial"/>
                      <a:cs typeface="Arial"/>
                    </a:rPr>
                    <a:t>−1</a:t>
                  </a:r>
                  <a:r>
                    <a:rPr lang="en-US" sz="1200" dirty="0" smtClean="0">
                      <a:latin typeface="Arial"/>
                      <a:cs typeface="Arial"/>
                    </a:rPr>
                    <a:t>)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60599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-798902" y="890353"/>
            <a:ext cx="11758316" cy="4687110"/>
            <a:chOff x="-798902" y="890353"/>
            <a:chExt cx="11758316" cy="4687110"/>
          </a:xfrm>
        </p:grpSpPr>
        <p:pic>
          <p:nvPicPr>
            <p:cNvPr id="2" name="Picture 1" descr="irrotWind_pvAdv_v2_19820110_0000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98902" y="929899"/>
              <a:ext cx="5139329" cy="45720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3" name="Picture 2" descr="irrotWind_pvAdv_v2_19820111_0000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3127" y="929899"/>
              <a:ext cx="5139329" cy="45720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grpSp>
          <p:nvGrpSpPr>
            <p:cNvPr id="4" name="Group 3"/>
            <p:cNvGrpSpPr/>
            <p:nvPr/>
          </p:nvGrpSpPr>
          <p:grpSpPr>
            <a:xfrm>
              <a:off x="9487270" y="890353"/>
              <a:ext cx="1472144" cy="4687110"/>
              <a:chOff x="9299694" y="611288"/>
              <a:chExt cx="1472144" cy="4687110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9299694" y="611288"/>
                <a:ext cx="636688" cy="4687110"/>
                <a:chOff x="9299694" y="611288"/>
                <a:chExt cx="636688" cy="4687110"/>
              </a:xfrm>
            </p:grpSpPr>
            <p:pic>
              <p:nvPicPr>
                <p:cNvPr id="14" name="Picture 13" descr="250_jet_mslp_24.png"/>
                <p:cNvPicPr>
                  <a:picLocks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867" t="95111" r="58321" b="2074"/>
                <a:stretch/>
              </p:blipFill>
              <p:spPr>
                <a:xfrm rot="16200000">
                  <a:off x="7251492" y="2760128"/>
                  <a:ext cx="4480560" cy="182880"/>
                </a:xfrm>
                <a:prstGeom prst="rect">
                  <a:avLst/>
                </a:prstGeom>
              </p:spPr>
            </p:pic>
            <p:sp>
              <p:nvSpPr>
                <p:cNvPr id="15" name="TextBox 14"/>
                <p:cNvSpPr txBox="1"/>
                <p:nvPr/>
              </p:nvSpPr>
              <p:spPr>
                <a:xfrm>
                  <a:off x="9299694" y="5021399"/>
                  <a:ext cx="636688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>
                      <a:latin typeface="Arial"/>
                      <a:cs typeface="Arial"/>
                    </a:rPr>
                    <a:t>(mm)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9604131" y="4429020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 smtClean="0">
                      <a:latin typeface="Arial"/>
                      <a:cs typeface="Arial"/>
                    </a:rPr>
                    <a:t>25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9598988" y="3876321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 smtClean="0">
                      <a:latin typeface="Arial"/>
                      <a:cs typeface="Arial"/>
                    </a:rPr>
                    <a:t>30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9598988" y="3320093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 smtClean="0">
                      <a:latin typeface="Arial"/>
                      <a:cs typeface="Arial"/>
                    </a:rPr>
                    <a:t>35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9604131" y="2774548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 smtClean="0">
                      <a:latin typeface="Arial"/>
                      <a:cs typeface="Arial"/>
                    </a:rPr>
                    <a:t>40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9598988" y="2208312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 smtClean="0">
                      <a:latin typeface="Arial"/>
                      <a:cs typeface="Arial"/>
                    </a:rPr>
                    <a:t>45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9604131" y="1634847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 smtClean="0">
                      <a:latin typeface="Arial"/>
                      <a:cs typeface="Arial"/>
                    </a:rPr>
                    <a:t>50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9598988" y="1098985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>
                      <a:latin typeface="Arial"/>
                      <a:cs typeface="Arial"/>
                    </a:rPr>
                    <a:t>5</a:t>
                  </a:r>
                  <a:r>
                    <a:rPr lang="en-US" sz="1200" dirty="0" smtClean="0">
                      <a:latin typeface="Arial"/>
                      <a:cs typeface="Arial"/>
                    </a:rPr>
                    <a:t>5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6" name="Group 5"/>
              <p:cNvGrpSpPr/>
              <p:nvPr/>
            </p:nvGrpSpPr>
            <p:grpSpPr>
              <a:xfrm>
                <a:off x="9771432" y="642477"/>
                <a:ext cx="1000406" cy="4655921"/>
                <a:chOff x="9771432" y="642477"/>
                <a:chExt cx="1000406" cy="4655921"/>
              </a:xfrm>
            </p:grpSpPr>
            <p:pic>
              <p:nvPicPr>
                <p:cNvPr id="7" name="Picture 6" descr="pvAdv_colorBar.png"/>
                <p:cNvPicPr>
                  <a:picLocks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85187" y="642477"/>
                  <a:ext cx="155448" cy="4443984"/>
                </a:xfrm>
                <a:prstGeom prst="rect">
                  <a:avLst/>
                </a:prstGeom>
              </p:spPr>
            </p:pic>
            <p:sp>
              <p:nvSpPr>
                <p:cNvPr id="8" name="TextBox 7"/>
                <p:cNvSpPr txBox="1"/>
                <p:nvPr/>
              </p:nvSpPr>
              <p:spPr>
                <a:xfrm>
                  <a:off x="10078997" y="4249337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 smtClean="0">
                      <a:latin typeface="Arial"/>
                      <a:cs typeface="Arial"/>
                    </a:rPr>
                    <a:t>-2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9" name="TextBox 8"/>
                <p:cNvSpPr txBox="1"/>
                <p:nvPr/>
              </p:nvSpPr>
              <p:spPr>
                <a:xfrm>
                  <a:off x="10073796" y="3510993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 smtClean="0">
                      <a:latin typeface="Arial"/>
                      <a:cs typeface="Arial"/>
                    </a:rPr>
                    <a:t>-6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10081119" y="2777723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 smtClean="0">
                      <a:latin typeface="Arial"/>
                      <a:cs typeface="Arial"/>
                    </a:rPr>
                    <a:t>-10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10084379" y="2034626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 smtClean="0">
                      <a:latin typeface="Arial"/>
                      <a:cs typeface="Arial"/>
                    </a:rPr>
                    <a:t>-14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10073796" y="1292143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 smtClean="0">
                      <a:latin typeface="Arial"/>
                      <a:cs typeface="Arial"/>
                    </a:rPr>
                    <a:t>-18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9771432" y="5021399"/>
                  <a:ext cx="100040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>
                      <a:latin typeface="Arial"/>
                      <a:cs typeface="Arial"/>
                    </a:rPr>
                    <a:t>(</a:t>
                  </a:r>
                  <a:r>
                    <a:rPr lang="en-US" sz="1200" dirty="0" smtClean="0">
                      <a:latin typeface="Arial"/>
                      <a:cs typeface="Arial"/>
                    </a:rPr>
                    <a:t>PVU day</a:t>
                  </a:r>
                  <a:r>
                    <a:rPr lang="en-US" sz="1200" baseline="30000" dirty="0" smtClean="0">
                      <a:latin typeface="Arial"/>
                      <a:cs typeface="Arial"/>
                    </a:rPr>
                    <a:t>−1</a:t>
                  </a:r>
                  <a:r>
                    <a:rPr lang="en-US" sz="1200" dirty="0" smtClean="0">
                      <a:latin typeface="Arial"/>
                      <a:cs typeface="Arial"/>
                    </a:rPr>
                    <a:t>)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</p:grpSp>
        </p:grpSp>
        <p:sp>
          <p:nvSpPr>
            <p:cNvPr id="23" name="TextBox 22"/>
            <p:cNvSpPr txBox="1"/>
            <p:nvPr/>
          </p:nvSpPr>
          <p:spPr>
            <a:xfrm>
              <a:off x="-795727" y="933074"/>
              <a:ext cx="2203704" cy="23391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(a) </a:t>
              </a:r>
              <a:r>
                <a:rPr lang="en-US" sz="1400" dirty="0" smtClean="0">
                  <a:latin typeface="Arial"/>
                  <a:cs typeface="Arial"/>
                </a:rPr>
                <a:t>0000 UTC 10 Jan 1982 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356302" y="933074"/>
              <a:ext cx="2203704" cy="23391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(b) </a:t>
              </a:r>
              <a:r>
                <a:rPr lang="en-US" sz="1400" dirty="0" smtClean="0">
                  <a:latin typeface="Arial"/>
                  <a:cs typeface="Arial"/>
                </a:rPr>
                <a:t>0000 UTC </a:t>
              </a:r>
              <a:r>
                <a:rPr lang="en-US" sz="1400" dirty="0" smtClean="0">
                  <a:latin typeface="Arial"/>
                  <a:cs typeface="Arial"/>
                </a:rPr>
                <a:t>11 </a:t>
              </a:r>
              <a:r>
                <a:rPr lang="en-US" sz="1400" dirty="0" smtClean="0">
                  <a:latin typeface="Arial"/>
                  <a:cs typeface="Arial"/>
                </a:rPr>
                <a:t>Jan 1982 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1653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-2010834" y="614855"/>
            <a:ext cx="13965242" cy="4687110"/>
            <a:chOff x="-2010834" y="614855"/>
            <a:chExt cx="13965242" cy="4687110"/>
          </a:xfrm>
        </p:grpSpPr>
        <p:pic>
          <p:nvPicPr>
            <p:cNvPr id="2" name="Picture 1" descr="irrotWind_pvAdv_v2_19850115_0000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10834" y="656166"/>
              <a:ext cx="6230868" cy="45720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3" name="Picture 2" descr="irrotWind_pvAdv_v2_19850116_0000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2187" y="656166"/>
              <a:ext cx="6230868" cy="45720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-2007267" y="659615"/>
              <a:ext cx="2203704" cy="23391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(a) </a:t>
              </a:r>
              <a:r>
                <a:rPr lang="en-US" sz="1400" dirty="0" smtClean="0">
                  <a:latin typeface="Arial"/>
                  <a:cs typeface="Arial"/>
                </a:rPr>
                <a:t>0000 UTC </a:t>
              </a:r>
              <a:r>
                <a:rPr lang="en-US" sz="1400" dirty="0" smtClean="0">
                  <a:latin typeface="Arial"/>
                  <a:cs typeface="Arial"/>
                </a:rPr>
                <a:t>15 </a:t>
              </a:r>
              <a:r>
                <a:rPr lang="en-US" sz="1400" dirty="0" smtClean="0">
                  <a:latin typeface="Arial"/>
                  <a:cs typeface="Arial"/>
                </a:rPr>
                <a:t>Jan </a:t>
              </a:r>
              <a:r>
                <a:rPr lang="en-US" sz="1400" dirty="0" smtClean="0">
                  <a:latin typeface="Arial"/>
                  <a:cs typeface="Arial"/>
                </a:rPr>
                <a:t>1985 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235362" y="659615"/>
              <a:ext cx="2203704" cy="23391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(b) </a:t>
              </a:r>
              <a:r>
                <a:rPr lang="en-US" sz="1400" dirty="0" smtClean="0">
                  <a:latin typeface="Arial"/>
                  <a:cs typeface="Arial"/>
                </a:rPr>
                <a:t>0000 UTC </a:t>
              </a:r>
              <a:r>
                <a:rPr lang="en-US" sz="1400" dirty="0" smtClean="0">
                  <a:latin typeface="Arial"/>
                  <a:cs typeface="Arial"/>
                </a:rPr>
                <a:t>16 </a:t>
              </a:r>
              <a:r>
                <a:rPr lang="en-US" sz="1400" dirty="0" smtClean="0">
                  <a:latin typeface="Arial"/>
                  <a:cs typeface="Arial"/>
                </a:rPr>
                <a:t>Jan </a:t>
              </a:r>
              <a:r>
                <a:rPr lang="en-US" sz="1400" dirty="0" smtClean="0">
                  <a:latin typeface="Arial"/>
                  <a:cs typeface="Arial"/>
                </a:rPr>
                <a:t>1985 </a:t>
              </a:r>
              <a:endParaRPr lang="en-US" sz="1400" dirty="0">
                <a:latin typeface="Arial"/>
                <a:cs typeface="Arial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0464228" y="614855"/>
              <a:ext cx="1490180" cy="4687110"/>
              <a:chOff x="9299694" y="611288"/>
              <a:chExt cx="1490180" cy="4687110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9299694" y="611288"/>
                <a:ext cx="636688" cy="4687110"/>
                <a:chOff x="9299694" y="611288"/>
                <a:chExt cx="636688" cy="4687110"/>
              </a:xfrm>
            </p:grpSpPr>
            <p:pic>
              <p:nvPicPr>
                <p:cNvPr id="16" name="Picture 15" descr="250_jet_mslp_24.png"/>
                <p:cNvPicPr>
                  <a:picLocks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867" t="95111" r="58321" b="2074"/>
                <a:stretch/>
              </p:blipFill>
              <p:spPr>
                <a:xfrm rot="16200000">
                  <a:off x="7251492" y="2760128"/>
                  <a:ext cx="4480560" cy="182880"/>
                </a:xfrm>
                <a:prstGeom prst="rect">
                  <a:avLst/>
                </a:prstGeom>
              </p:spPr>
            </p:pic>
            <p:sp>
              <p:nvSpPr>
                <p:cNvPr id="17" name="TextBox 16"/>
                <p:cNvSpPr txBox="1"/>
                <p:nvPr/>
              </p:nvSpPr>
              <p:spPr>
                <a:xfrm>
                  <a:off x="9299694" y="5021399"/>
                  <a:ext cx="636688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>
                      <a:latin typeface="Arial"/>
                      <a:cs typeface="Arial"/>
                    </a:rPr>
                    <a:t>(mm)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9604131" y="4429020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 smtClean="0">
                      <a:latin typeface="Arial"/>
                      <a:cs typeface="Arial"/>
                    </a:rPr>
                    <a:t>25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9598988" y="3876321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 smtClean="0">
                      <a:latin typeface="Arial"/>
                      <a:cs typeface="Arial"/>
                    </a:rPr>
                    <a:t>30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9598988" y="3320093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 smtClean="0">
                      <a:latin typeface="Arial"/>
                      <a:cs typeface="Arial"/>
                    </a:rPr>
                    <a:t>35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9604131" y="2774548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 smtClean="0">
                      <a:latin typeface="Arial"/>
                      <a:cs typeface="Arial"/>
                    </a:rPr>
                    <a:t>40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9598988" y="2208312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 smtClean="0">
                      <a:latin typeface="Arial"/>
                      <a:cs typeface="Arial"/>
                    </a:rPr>
                    <a:t>45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9604131" y="1634847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 smtClean="0">
                      <a:latin typeface="Arial"/>
                      <a:cs typeface="Arial"/>
                    </a:rPr>
                    <a:t>50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9598988" y="1098985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>
                      <a:latin typeface="Arial"/>
                      <a:cs typeface="Arial"/>
                    </a:rPr>
                    <a:t>5</a:t>
                  </a:r>
                  <a:r>
                    <a:rPr lang="en-US" sz="1200" dirty="0" smtClean="0">
                      <a:latin typeface="Arial"/>
                      <a:cs typeface="Arial"/>
                    </a:rPr>
                    <a:t>5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8" name="Group 7"/>
              <p:cNvGrpSpPr/>
              <p:nvPr/>
            </p:nvGrpSpPr>
            <p:grpSpPr>
              <a:xfrm>
                <a:off x="9771432" y="642477"/>
                <a:ext cx="1018442" cy="4655921"/>
                <a:chOff x="9771432" y="642477"/>
                <a:chExt cx="1018442" cy="4655921"/>
              </a:xfrm>
            </p:grpSpPr>
            <p:pic>
              <p:nvPicPr>
                <p:cNvPr id="9" name="Picture 8" descr="pvAdv_colorBar.png"/>
                <p:cNvPicPr>
                  <a:picLocks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85187" y="642477"/>
                  <a:ext cx="155448" cy="4443984"/>
                </a:xfrm>
                <a:prstGeom prst="rect">
                  <a:avLst/>
                </a:prstGeom>
              </p:spPr>
            </p:pic>
            <p:sp>
              <p:nvSpPr>
                <p:cNvPr id="10" name="TextBox 9"/>
                <p:cNvSpPr txBox="1"/>
                <p:nvPr/>
              </p:nvSpPr>
              <p:spPr>
                <a:xfrm>
                  <a:off x="10078997" y="4249337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 smtClean="0">
                      <a:latin typeface="Arial"/>
                      <a:cs typeface="Arial"/>
                    </a:rPr>
                    <a:t>-2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10073796" y="3510993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 smtClean="0">
                      <a:latin typeface="Arial"/>
                      <a:cs typeface="Arial"/>
                    </a:rPr>
                    <a:t>-6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10081119" y="2777723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 smtClean="0">
                      <a:latin typeface="Arial"/>
                      <a:cs typeface="Arial"/>
                    </a:rPr>
                    <a:t>-10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10084379" y="2034626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 smtClean="0">
                      <a:latin typeface="Arial"/>
                      <a:cs typeface="Arial"/>
                    </a:rPr>
                    <a:t>-14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10073796" y="1292143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 smtClean="0">
                      <a:latin typeface="Arial"/>
                      <a:cs typeface="Arial"/>
                    </a:rPr>
                    <a:t>-18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9771432" y="5021399"/>
                  <a:ext cx="1018442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>
                      <a:latin typeface="Arial"/>
                      <a:cs typeface="Arial"/>
                    </a:rPr>
                    <a:t>(</a:t>
                  </a:r>
                  <a:r>
                    <a:rPr lang="en-US" sz="1200" dirty="0" smtClean="0">
                      <a:latin typeface="Arial"/>
                      <a:cs typeface="Arial"/>
                    </a:rPr>
                    <a:t>PVU day</a:t>
                  </a:r>
                  <a:r>
                    <a:rPr lang="en-US" sz="1200" baseline="30000" dirty="0" smtClean="0">
                      <a:latin typeface="Arial"/>
                      <a:cs typeface="Arial"/>
                    </a:rPr>
                    <a:t>−1</a:t>
                  </a:r>
                  <a:r>
                    <a:rPr lang="en-US" sz="1200" dirty="0" smtClean="0">
                      <a:latin typeface="Arial"/>
                      <a:cs typeface="Arial"/>
                    </a:rPr>
                    <a:t>)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91367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-657412" y="779778"/>
            <a:ext cx="11747079" cy="4687110"/>
            <a:chOff x="-657412" y="779778"/>
            <a:chExt cx="11747079" cy="4687110"/>
          </a:xfrm>
        </p:grpSpPr>
        <p:pic>
          <p:nvPicPr>
            <p:cNvPr id="2" name="Picture 1" descr="irrotWind_pvAdv_v2_19850121_0000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7412" y="821765"/>
              <a:ext cx="5139329" cy="45720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3" name="Picture 2" descr="irrotWind_pvAdv_v2_19850122_0000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1917" y="821765"/>
              <a:ext cx="5139329" cy="45720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-653845" y="825332"/>
              <a:ext cx="2203704" cy="23391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(a) </a:t>
              </a:r>
              <a:r>
                <a:rPr lang="en-US" sz="1400" dirty="0" smtClean="0">
                  <a:latin typeface="Arial"/>
                  <a:cs typeface="Arial"/>
                </a:rPr>
                <a:t>0000 UTC </a:t>
              </a:r>
              <a:r>
                <a:rPr lang="en-US" sz="1400" dirty="0" smtClean="0">
                  <a:latin typeface="Arial"/>
                  <a:cs typeface="Arial"/>
                </a:rPr>
                <a:t>21</a:t>
              </a:r>
              <a:r>
                <a:rPr lang="en-US" sz="1400" dirty="0" smtClean="0">
                  <a:latin typeface="Arial"/>
                  <a:cs typeface="Arial"/>
                </a:rPr>
                <a:t> </a:t>
              </a:r>
              <a:r>
                <a:rPr lang="en-US" sz="1400" dirty="0" smtClean="0">
                  <a:latin typeface="Arial"/>
                  <a:cs typeface="Arial"/>
                </a:rPr>
                <a:t>Jan </a:t>
              </a:r>
              <a:r>
                <a:rPr lang="en-US" sz="1400" dirty="0" smtClean="0">
                  <a:latin typeface="Arial"/>
                  <a:cs typeface="Arial"/>
                </a:rPr>
                <a:t>1985 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485484" y="825332"/>
              <a:ext cx="2203704" cy="23391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(b) </a:t>
              </a:r>
              <a:r>
                <a:rPr lang="en-US" sz="1400" dirty="0" smtClean="0">
                  <a:latin typeface="Arial"/>
                  <a:cs typeface="Arial"/>
                </a:rPr>
                <a:t>0000 UTC </a:t>
              </a:r>
              <a:r>
                <a:rPr lang="en-US" sz="1400" dirty="0" smtClean="0">
                  <a:latin typeface="Arial"/>
                  <a:cs typeface="Arial"/>
                </a:rPr>
                <a:t>22</a:t>
              </a:r>
              <a:r>
                <a:rPr lang="en-US" sz="1400" dirty="0" smtClean="0">
                  <a:latin typeface="Arial"/>
                  <a:cs typeface="Arial"/>
                </a:rPr>
                <a:t> </a:t>
              </a:r>
              <a:r>
                <a:rPr lang="en-US" sz="1400" dirty="0" smtClean="0">
                  <a:latin typeface="Arial"/>
                  <a:cs typeface="Arial"/>
                </a:rPr>
                <a:t>Jan </a:t>
              </a:r>
              <a:r>
                <a:rPr lang="en-US" sz="1400" dirty="0" smtClean="0">
                  <a:latin typeface="Arial"/>
                  <a:cs typeface="Arial"/>
                </a:rPr>
                <a:t>1985 </a:t>
              </a:r>
              <a:endParaRPr lang="en-US" sz="1400" dirty="0">
                <a:latin typeface="Arial"/>
                <a:cs typeface="Arial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9621246" y="779778"/>
              <a:ext cx="1468421" cy="4687110"/>
              <a:chOff x="9299694" y="611288"/>
              <a:chExt cx="1468421" cy="4687110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9299694" y="611288"/>
                <a:ext cx="636688" cy="4687110"/>
                <a:chOff x="9299694" y="611288"/>
                <a:chExt cx="636688" cy="4687110"/>
              </a:xfrm>
            </p:grpSpPr>
            <p:pic>
              <p:nvPicPr>
                <p:cNvPr id="16" name="Picture 15" descr="250_jet_mslp_24.png"/>
                <p:cNvPicPr>
                  <a:picLocks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867" t="95111" r="58321" b="2074"/>
                <a:stretch/>
              </p:blipFill>
              <p:spPr>
                <a:xfrm rot="16200000">
                  <a:off x="7251492" y="2760128"/>
                  <a:ext cx="4480560" cy="182880"/>
                </a:xfrm>
                <a:prstGeom prst="rect">
                  <a:avLst/>
                </a:prstGeom>
              </p:spPr>
            </p:pic>
            <p:sp>
              <p:nvSpPr>
                <p:cNvPr id="17" name="TextBox 16"/>
                <p:cNvSpPr txBox="1"/>
                <p:nvPr/>
              </p:nvSpPr>
              <p:spPr>
                <a:xfrm>
                  <a:off x="9299694" y="5021399"/>
                  <a:ext cx="636688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>
                      <a:latin typeface="Arial"/>
                      <a:cs typeface="Arial"/>
                    </a:rPr>
                    <a:t>(mm)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9604131" y="4429020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 smtClean="0">
                      <a:latin typeface="Arial"/>
                      <a:cs typeface="Arial"/>
                    </a:rPr>
                    <a:t>25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9598988" y="3876321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 smtClean="0">
                      <a:latin typeface="Arial"/>
                      <a:cs typeface="Arial"/>
                    </a:rPr>
                    <a:t>30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9598988" y="3320093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 smtClean="0">
                      <a:latin typeface="Arial"/>
                      <a:cs typeface="Arial"/>
                    </a:rPr>
                    <a:t>35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9604131" y="2774548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 smtClean="0">
                      <a:latin typeface="Arial"/>
                      <a:cs typeface="Arial"/>
                    </a:rPr>
                    <a:t>40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9598988" y="2208312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 smtClean="0">
                      <a:latin typeface="Arial"/>
                      <a:cs typeface="Arial"/>
                    </a:rPr>
                    <a:t>45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9604131" y="1634847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 smtClean="0">
                      <a:latin typeface="Arial"/>
                      <a:cs typeface="Arial"/>
                    </a:rPr>
                    <a:t>50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9598988" y="1098985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>
                      <a:latin typeface="Arial"/>
                      <a:cs typeface="Arial"/>
                    </a:rPr>
                    <a:t>5</a:t>
                  </a:r>
                  <a:r>
                    <a:rPr lang="en-US" sz="1200" dirty="0" smtClean="0">
                      <a:latin typeface="Arial"/>
                      <a:cs typeface="Arial"/>
                    </a:rPr>
                    <a:t>5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8" name="Group 7"/>
              <p:cNvGrpSpPr/>
              <p:nvPr/>
            </p:nvGrpSpPr>
            <p:grpSpPr>
              <a:xfrm>
                <a:off x="9771432" y="642477"/>
                <a:ext cx="996683" cy="4655921"/>
                <a:chOff x="9771432" y="642477"/>
                <a:chExt cx="996683" cy="4655921"/>
              </a:xfrm>
            </p:grpSpPr>
            <p:pic>
              <p:nvPicPr>
                <p:cNvPr id="9" name="Picture 8" descr="pvAdv_colorBar.png"/>
                <p:cNvPicPr>
                  <a:picLocks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85187" y="642477"/>
                  <a:ext cx="155448" cy="4443984"/>
                </a:xfrm>
                <a:prstGeom prst="rect">
                  <a:avLst/>
                </a:prstGeom>
              </p:spPr>
            </p:pic>
            <p:sp>
              <p:nvSpPr>
                <p:cNvPr id="10" name="TextBox 9"/>
                <p:cNvSpPr txBox="1"/>
                <p:nvPr/>
              </p:nvSpPr>
              <p:spPr>
                <a:xfrm>
                  <a:off x="10078997" y="4249337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 smtClean="0">
                      <a:latin typeface="Arial"/>
                      <a:cs typeface="Arial"/>
                    </a:rPr>
                    <a:t>-2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10073796" y="3510993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 smtClean="0">
                      <a:latin typeface="Arial"/>
                      <a:cs typeface="Arial"/>
                    </a:rPr>
                    <a:t>-6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10081119" y="2777723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 smtClean="0">
                      <a:latin typeface="Arial"/>
                      <a:cs typeface="Arial"/>
                    </a:rPr>
                    <a:t>-10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10084379" y="2034626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 smtClean="0">
                      <a:latin typeface="Arial"/>
                      <a:cs typeface="Arial"/>
                    </a:rPr>
                    <a:t>-14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10073796" y="1292143"/>
                  <a:ext cx="30055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200" dirty="0" smtClean="0">
                      <a:latin typeface="Arial"/>
                      <a:cs typeface="Arial"/>
                    </a:rPr>
                    <a:t>-18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9771432" y="5021399"/>
                  <a:ext cx="99668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>
                      <a:latin typeface="Arial"/>
                      <a:cs typeface="Arial"/>
                    </a:rPr>
                    <a:t>(</a:t>
                  </a:r>
                  <a:r>
                    <a:rPr lang="en-US" sz="1200" dirty="0" smtClean="0">
                      <a:latin typeface="Arial"/>
                      <a:cs typeface="Arial"/>
                    </a:rPr>
                    <a:t>PVU day</a:t>
                  </a:r>
                  <a:r>
                    <a:rPr lang="en-US" sz="1200" baseline="30000" dirty="0" smtClean="0">
                      <a:latin typeface="Arial"/>
                      <a:cs typeface="Arial"/>
                    </a:rPr>
                    <a:t>−1</a:t>
                  </a:r>
                  <a:r>
                    <a:rPr lang="en-US" sz="1200" dirty="0" smtClean="0">
                      <a:latin typeface="Arial"/>
                      <a:cs typeface="Arial"/>
                    </a:rPr>
                    <a:t>)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812709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Qs_600_400_mslp_TPV_track_Jan_82_19820110_00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974" y="7614366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8" name="Picture 47" descr="Qs_600_400_mslp_TPV_track_Jan_82_19820109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974" y="3953591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7" name="Picture 46" descr="Qs_600_400_mslp_TPV_track_Jan_82_19820109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974" y="283074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6" name="Picture 45" descr="Qs_600_400_mslp_TPV_track_Jan_82_19820108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974" y="-3378279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5" name="Picture 44" descr="Qn_600_400_mslp_TPV_track_Jan_82_19820110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35" y="7614366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4" name="Picture 43" descr="Qn_600_400_mslp_TPV_track_Jan_82_19820109_12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35" y="3956121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3" name="Picture 42" descr="Qn_600_400_mslp_TPV_track_Jan_82_19820109_000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35" y="283074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2" name="Picture 41" descr="Qn_600_400_mslp_TPV_track_Jan_82_19820108_120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23" y="-3378279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725110" y="-3376325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(a) 1200 UTC 8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43499" y="-3379500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(b) 1200 UTC 8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5110" y="289111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(c) 0000 UTC 9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43499" y="289111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(d) 0000 UTC 9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5110" y="3949710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(e) 1200 UTC 9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43499" y="3952885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(f) 1200 UTC 9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5110" y="7620716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(g) 0000 UTC 10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43499" y="7620716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(h) 0000 UTC 10 Jan 1982 </a:t>
            </a:r>
            <a:endParaRPr lang="en-US" sz="1400" dirty="0">
              <a:latin typeface="Arial"/>
              <a:cs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793726" y="-3339789"/>
            <a:ext cx="598106" cy="14584680"/>
            <a:chOff x="9742926" y="-3339789"/>
            <a:chExt cx="598106" cy="14584680"/>
          </a:xfrm>
        </p:grpSpPr>
        <p:pic>
          <p:nvPicPr>
            <p:cNvPr id="20" name="Picture 19" descr="Qs_500-300_7.png"/>
            <p:cNvPicPr>
              <a:picLocks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736" b="2301"/>
            <a:stretch/>
          </p:blipFill>
          <p:spPr>
            <a:xfrm rot="16200000">
              <a:off x="2560314" y="3842823"/>
              <a:ext cx="14584680" cy="21945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040476" y="10326972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040476" y="950833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-3.5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040476" y="870188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-3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040476" y="789507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-2.5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040476" y="7083726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040476" y="627227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-1.5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040476" y="547028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-1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040476" y="466015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-0.5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040476" y="3844502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040476" y="3040077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0.5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040476" y="2220836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1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040476" y="1421009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1.5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0040476" y="608762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040476" y="-20660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>
                  <a:latin typeface="Arial"/>
                  <a:cs typeface="Arial"/>
                </a:rPr>
                <a:t>2</a:t>
              </a:r>
              <a:r>
                <a:rPr lang="en-US" sz="1400" dirty="0" smtClean="0">
                  <a:latin typeface="Arial"/>
                  <a:cs typeface="Arial"/>
                </a:rPr>
                <a:t>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040476" y="-1005002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0040476" y="-181524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3.5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0040476" y="-2629889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4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5070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721691" y="-3378025"/>
            <a:ext cx="9670141" cy="14656341"/>
            <a:chOff x="721691" y="-3378025"/>
            <a:chExt cx="9670141" cy="14656341"/>
          </a:xfrm>
        </p:grpSpPr>
        <p:pic>
          <p:nvPicPr>
            <p:cNvPr id="19" name="Picture 18" descr="Qs_600_400_mslp_TPV_track_Jan_82_19820110_0000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7149" y="7620716"/>
              <a:ext cx="4412039" cy="36576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10" name="Picture 9" descr="Qn_600_400_mslp_TPV_track_Jan_82_19820110_0000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794" y="7613308"/>
              <a:ext cx="4412039" cy="36576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8" name="Picture 7" descr="Qs_600_400_mslp_TPV_track_Jan_82_19820109_1200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6091" y="3952398"/>
              <a:ext cx="4412039" cy="36576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7" name="Picture 6" descr="Qn_600_400_mslp_TPV_track_Jan_82_19820109_120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794" y="3952885"/>
              <a:ext cx="4412039" cy="36576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5" name="Picture 4" descr="Qs_600_400_mslp_TPV_track_Jan_82_19820109_0000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3974" y="285760"/>
              <a:ext cx="4412039" cy="36576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4" name="Picture 3" descr="Qn_600_400_mslp_TPV_track_Jan_82_19820109_0000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691" y="285081"/>
              <a:ext cx="4412039" cy="36576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3" name="Picture 2" descr="Qs_600_400_mslp_TPV_track_Jan_82_19820108_1200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3730" y="-3376325"/>
              <a:ext cx="4412039" cy="36576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2" name="Picture 1" descr="Qn_600_400_mslp_TPV_track_Jan_82_19820108_1200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935" y="-3378025"/>
              <a:ext cx="4412039" cy="36576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725110" y="-3376325"/>
              <a:ext cx="2090147" cy="23391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(a) 1200 UTC 8 Jan 1982 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143499" y="-3376325"/>
              <a:ext cx="2090147" cy="23391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(b) 1200 UTC 8 Jan 1982 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25110" y="289111"/>
              <a:ext cx="2090147" cy="23391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(c) 0000 UTC 9 Jan 1982 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143499" y="289111"/>
              <a:ext cx="2090147" cy="23391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(d) 0000 UTC 9 Jan 1982 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25110" y="3952885"/>
              <a:ext cx="2090147" cy="23391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(e) 1200 UTC 9 Jan 1982 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146674" y="3952885"/>
              <a:ext cx="2090147" cy="23391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(f) 1200 UTC 9 Jan 1982 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25110" y="7617541"/>
              <a:ext cx="2203704" cy="23391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(g) 0000 UTC 10 Jan 1982 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143499" y="7620716"/>
              <a:ext cx="2203704" cy="23391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(h) 0000 UTC 10 Jan 1982 </a:t>
              </a:r>
              <a:endParaRPr lang="en-US" sz="1400" dirty="0">
                <a:latin typeface="Arial"/>
                <a:cs typeface="Arial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9793726" y="-3339789"/>
              <a:ext cx="598106" cy="14584680"/>
              <a:chOff x="9742926" y="-3339789"/>
              <a:chExt cx="598106" cy="14584680"/>
            </a:xfrm>
          </p:grpSpPr>
          <p:pic>
            <p:nvPicPr>
              <p:cNvPr id="20" name="Picture 19" descr="Qs_500-300_7.png"/>
              <p:cNvPicPr>
                <a:picLocks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736" b="2301"/>
              <a:stretch/>
            </p:blipFill>
            <p:spPr>
              <a:xfrm rot="16200000">
                <a:off x="2560314" y="3842823"/>
                <a:ext cx="14584680" cy="219456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10040476" y="1032697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-4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0040476" y="950833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-3.5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0040476" y="870188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-3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0040476" y="7895070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-2.5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0040476" y="7083726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-2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0040476" y="627227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-1.5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10040476" y="547028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-1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0040476" y="466015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-0.5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0040476" y="384450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0040476" y="3040077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0.5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0040476" y="2220836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10040476" y="1421009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1.5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0040476" y="60876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2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0040476" y="-206600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2</a:t>
                </a:r>
                <a:r>
                  <a:rPr lang="en-US" sz="1400" dirty="0" smtClean="0">
                    <a:latin typeface="Arial"/>
                    <a:cs typeface="Arial"/>
                  </a:rPr>
                  <a:t>.5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0040476" y="-100500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3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0040476" y="-1815248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3.5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0040476" y="-2629889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4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1075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 descr="Qs_600_400_mslp_TPV_track_Jan_85_19850120_00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050" y="7616697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1" name="Picture 60" descr="Qs_600_400_mslp_TPV_track_Jan_85_19850119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481" y="3950727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0" name="Picture 59" descr="Qs_600_400_mslp_TPV_track_Jan_85_19850119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050" y="280394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9" name="Picture 58" descr="Qs_600_400_mslp_TPV_track_Jan_85_19850118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050" y="-3380381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8" name="Picture 57" descr="Qn_600_400_mslp_TPV_track_Jan_85_19850120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67" y="7617541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7" name="Picture 56" descr="Qn_600_400_mslp_TPV_track_Jan_85_19850119_12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67" y="3953591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6" name="Picture 55" descr="Qn_600_400_mslp_TPV_track_Jan_85_19850119_000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67" y="283813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5" name="Picture 54" descr="Qn_600_400_mslp_TPV_track_Jan_85_19850118_120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67" y="-3380381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725110" y="7619872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(g) 0000 UTC 20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46575" y="7617541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(h) 0000 UTC 20 Jan 1985 </a:t>
            </a:r>
            <a:endParaRPr lang="en-US" sz="1400" dirty="0">
              <a:latin typeface="Arial"/>
              <a:cs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793726" y="-3339789"/>
            <a:ext cx="598106" cy="14584680"/>
            <a:chOff x="9742926" y="-3339789"/>
            <a:chExt cx="598106" cy="14584680"/>
          </a:xfrm>
        </p:grpSpPr>
        <p:pic>
          <p:nvPicPr>
            <p:cNvPr id="20" name="Picture 19" descr="Qs_500-300_7.png"/>
            <p:cNvPicPr>
              <a:picLocks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736" b="2301"/>
            <a:stretch/>
          </p:blipFill>
          <p:spPr>
            <a:xfrm rot="16200000">
              <a:off x="2560314" y="3842823"/>
              <a:ext cx="14584680" cy="21945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040476" y="10326972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040476" y="950833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-3.5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040476" y="870188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-3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040476" y="789507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-2.5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040476" y="7083726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040476" y="627227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-1.5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040476" y="547028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-1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040476" y="466015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-0.5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040476" y="3844502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040476" y="3040077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0.5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040476" y="2220836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1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040476" y="1421009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1.5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0040476" y="608762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040476" y="-20660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>
                  <a:latin typeface="Arial"/>
                  <a:cs typeface="Arial"/>
                </a:rPr>
                <a:t>2</a:t>
              </a:r>
              <a:r>
                <a:rPr lang="en-US" sz="1400" dirty="0" smtClean="0">
                  <a:latin typeface="Arial"/>
                  <a:cs typeface="Arial"/>
                </a:rPr>
                <a:t>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040476" y="-1005002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0040476" y="-181524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3.5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0040476" y="-2629889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4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725198" y="3954173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(e) 1200 UTC 19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145037" y="3950727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(f) 1200 UTC 19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25110" y="285936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(c) 0000 UTC 19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145037" y="285936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(d) 0000 UTC 19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25198" y="-3378651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(a) 1200 UTC 18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141950" y="-3380381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(b) 1200 UTC 18 Jan 1985 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76040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721267" y="-3381826"/>
            <a:ext cx="9670565" cy="14656967"/>
            <a:chOff x="721267" y="-3381826"/>
            <a:chExt cx="9670565" cy="14656967"/>
          </a:xfrm>
        </p:grpSpPr>
        <p:pic>
          <p:nvPicPr>
            <p:cNvPr id="11" name="Picture 10" descr="Qs_600_400_mslp_TPV_track_Jan_85_19850120_0000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7050" y="7617541"/>
              <a:ext cx="4412039" cy="36576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10" name="Picture 9" descr="Qn_600_400_mslp_TPV_track_Jan_85_19850120_0000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267" y="7616697"/>
              <a:ext cx="4412039" cy="36576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9" name="Picture 8" descr="Qs_600_400_mslp_TPV_track_Jan_85_19850119_1200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6250" y="3953374"/>
              <a:ext cx="4412039" cy="36576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8" name="Picture 7" descr="Qn_600_400_mslp_TPV_track_Jan_85_19850119_120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267" y="3950727"/>
              <a:ext cx="4412039" cy="36576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7" name="Picture 6" descr="Qs_600_400_mslp_TPV_track_Jan_85_19850119_0000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7050" y="283569"/>
              <a:ext cx="4412039" cy="36576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4" name="Picture 3" descr="Qn_600_400_mslp_TPV_track_Jan_85_19850119_0000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267" y="283074"/>
              <a:ext cx="4412039" cy="36576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3" name="Picture 2" descr="Qs_600_400_mslp_TPV_track_Jan_85_19850118_1200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7050" y="-3379486"/>
              <a:ext cx="4412039" cy="36576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2" name="Picture 1" descr="Qn_600_400_mslp_TPV_track_Jan_85_19850118_1200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267" y="-3380381"/>
              <a:ext cx="4412039" cy="36576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725110" y="7616697"/>
              <a:ext cx="2203704" cy="23391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(g) 0000 UTC 20 Jan 1985 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143400" y="7620716"/>
              <a:ext cx="2203704" cy="23391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(h) 0000 UTC 20 Jan 1985 </a:t>
              </a:r>
              <a:endParaRPr lang="en-US" sz="1400" dirty="0">
                <a:latin typeface="Arial"/>
                <a:cs typeface="Arial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9793726" y="-3339789"/>
              <a:ext cx="598106" cy="14584680"/>
              <a:chOff x="9742926" y="-3339789"/>
              <a:chExt cx="598106" cy="14584680"/>
            </a:xfrm>
          </p:grpSpPr>
          <p:pic>
            <p:nvPicPr>
              <p:cNvPr id="20" name="Picture 19" descr="Qs_500-300_7.png"/>
              <p:cNvPicPr>
                <a:picLocks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736" b="2301"/>
              <a:stretch/>
            </p:blipFill>
            <p:spPr>
              <a:xfrm rot="16200000">
                <a:off x="2560314" y="3842823"/>
                <a:ext cx="14584680" cy="219456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10040476" y="1032697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-4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0040476" y="950833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-3.5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0040476" y="870188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-3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0040476" y="7895070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-2.5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0040476" y="7083726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-2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0040476" y="627227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-1.5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10040476" y="547028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-1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0040476" y="466015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-0.5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0040476" y="384450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0040476" y="3040077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0.5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0040476" y="2220836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10040476" y="1421009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1.5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0040476" y="60876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2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0040476" y="-206600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2</a:t>
                </a:r>
                <a:r>
                  <a:rPr lang="en-US" sz="1400" dirty="0" smtClean="0">
                    <a:latin typeface="Arial"/>
                    <a:cs typeface="Arial"/>
                  </a:rPr>
                  <a:t>.5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0040476" y="-100500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3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0040476" y="-1815248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3.5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0040476" y="-2629889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4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725198" y="3950998"/>
              <a:ext cx="2203704" cy="23391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(e) 1200 UTC 19 Jan 1985 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145037" y="3953902"/>
              <a:ext cx="2203704" cy="23391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(f) 1200 UTC 19 Jan 1985 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25110" y="285936"/>
              <a:ext cx="2203704" cy="23391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(c) 0000 UTC 19 Jan 1985 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141862" y="285936"/>
              <a:ext cx="2203704" cy="23391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(d) 0000 UTC 19 Jan 1985 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25198" y="-3381826"/>
              <a:ext cx="2203704" cy="23391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(a) 1200 UTC 18 Jan 1985 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141950" y="-3380381"/>
              <a:ext cx="2203704" cy="23391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(b) 1200 UTC 18 Jan 1985 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6331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roup 101"/>
          <p:cNvGrpSpPr/>
          <p:nvPr/>
        </p:nvGrpSpPr>
        <p:grpSpPr>
          <a:xfrm>
            <a:off x="725736" y="124742"/>
            <a:ext cx="6089385" cy="6392154"/>
            <a:chOff x="725736" y="124742"/>
            <a:chExt cx="6089385" cy="6392154"/>
          </a:xfrm>
        </p:grpSpPr>
        <p:pic>
          <p:nvPicPr>
            <p:cNvPr id="2" name="Picture 1" descr="Jan_1985_both_tracks_dots_every2d_oddDays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736" y="124742"/>
              <a:ext cx="6089385" cy="5667610"/>
            </a:xfrm>
            <a:prstGeom prst="rect">
              <a:avLst/>
            </a:prstGeom>
          </p:spPr>
        </p:pic>
        <p:cxnSp>
          <p:nvCxnSpPr>
            <p:cNvPr id="3" name="Straight Arrow Connector 2"/>
            <p:cNvCxnSpPr/>
            <p:nvPr/>
          </p:nvCxnSpPr>
          <p:spPr>
            <a:xfrm flipH="1">
              <a:off x="2720802" y="1885951"/>
              <a:ext cx="256809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2927414" y="1701349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15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2187632" y="877755"/>
              <a:ext cx="307537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807346" y="708478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13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2579933" y="1546161"/>
              <a:ext cx="256809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2579933" y="1598099"/>
              <a:ext cx="256809" cy="154612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793172" y="1372437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17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2323127" y="3422275"/>
              <a:ext cx="311863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>
              <a:off x="2451529" y="3474213"/>
              <a:ext cx="183461" cy="154612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2617719" y="3252998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19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H="1">
              <a:off x="3710197" y="5109361"/>
              <a:ext cx="287128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3691146" y="5233361"/>
              <a:ext cx="306179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3997325" y="4975037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21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V="1">
              <a:off x="3908313" y="2876399"/>
              <a:ext cx="204624" cy="65655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3908313" y="2942054"/>
              <a:ext cx="463221" cy="9441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3547404" y="2819872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23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 flipH="1">
              <a:off x="4662792" y="1994813"/>
              <a:ext cx="28270" cy="177206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H="1">
              <a:off x="4694387" y="1994813"/>
              <a:ext cx="95864" cy="36668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4555299" y="1692112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25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>
              <a:off x="4111074" y="2146300"/>
              <a:ext cx="75530" cy="224718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4019550" y="2172019"/>
              <a:ext cx="33760" cy="263525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3875730" y="1851864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27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 flipH="1">
              <a:off x="5602975" y="1331943"/>
              <a:ext cx="227782" cy="214218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5631922" y="1043878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29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78" name="Straight Arrow Connector 77"/>
            <p:cNvCxnSpPr/>
            <p:nvPr/>
          </p:nvCxnSpPr>
          <p:spPr>
            <a:xfrm>
              <a:off x="5419000" y="1131955"/>
              <a:ext cx="75727" cy="254259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/>
            <p:cNvSpPr txBox="1"/>
            <p:nvPr/>
          </p:nvSpPr>
          <p:spPr>
            <a:xfrm>
              <a:off x="5212653" y="865114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31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82" name="Straight Arrow Connector 81"/>
            <p:cNvCxnSpPr/>
            <p:nvPr/>
          </p:nvCxnSpPr>
          <p:spPr>
            <a:xfrm>
              <a:off x="6081857" y="2190418"/>
              <a:ext cx="1" cy="245126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5901102" y="1895476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87" name="Multiply 86"/>
            <p:cNvSpPr>
              <a:spLocks noChangeAspect="1"/>
            </p:cNvSpPr>
            <p:nvPr/>
          </p:nvSpPr>
          <p:spPr>
            <a:xfrm>
              <a:off x="6246217" y="2359678"/>
              <a:ext cx="265176" cy="265176"/>
            </a:xfrm>
            <a:prstGeom prst="mathMultiply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Multiply 87"/>
            <p:cNvSpPr>
              <a:spLocks noChangeAspect="1"/>
            </p:cNvSpPr>
            <p:nvPr/>
          </p:nvSpPr>
          <p:spPr>
            <a:xfrm>
              <a:off x="3832812" y="3035363"/>
              <a:ext cx="265176" cy="265176"/>
            </a:xfrm>
            <a:prstGeom prst="mathMultiply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5-Point Star 89"/>
            <p:cNvSpPr>
              <a:spLocks noChangeAspect="1"/>
            </p:cNvSpPr>
            <p:nvPr/>
          </p:nvSpPr>
          <p:spPr>
            <a:xfrm rot="10580098" flipV="1">
              <a:off x="2572789" y="642010"/>
              <a:ext cx="256032" cy="256032"/>
            </a:xfrm>
            <a:prstGeom prst="star5">
              <a:avLst/>
            </a:prstGeom>
            <a:solidFill>
              <a:srgbClr val="FFFF0A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5-Point Star 90"/>
            <p:cNvSpPr>
              <a:spLocks noChangeAspect="1"/>
            </p:cNvSpPr>
            <p:nvPr/>
          </p:nvSpPr>
          <p:spPr>
            <a:xfrm rot="10580098" flipV="1">
              <a:off x="2334334" y="1453910"/>
              <a:ext cx="256032" cy="256032"/>
            </a:xfrm>
            <a:prstGeom prst="star5">
              <a:avLst/>
            </a:prstGeom>
            <a:solidFill>
              <a:srgbClr val="FFFF0A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2344809" y="5880967"/>
              <a:ext cx="3198989" cy="635929"/>
              <a:chOff x="2167255" y="5799497"/>
              <a:chExt cx="3198989" cy="635929"/>
            </a:xfrm>
          </p:grpSpPr>
          <p:sp>
            <p:nvSpPr>
              <p:cNvPr id="92" name="5-Point Star 91"/>
              <p:cNvSpPr>
                <a:spLocks noChangeAspect="1"/>
              </p:cNvSpPr>
              <p:nvPr/>
            </p:nvSpPr>
            <p:spPr>
              <a:xfrm rot="10580098" flipV="1">
                <a:off x="2174893" y="5833201"/>
                <a:ext cx="246888" cy="246888"/>
              </a:xfrm>
              <a:prstGeom prst="star5">
                <a:avLst/>
              </a:prstGeom>
              <a:solidFill>
                <a:srgbClr val="FFFF0A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Multiply 92"/>
              <p:cNvSpPr>
                <a:spLocks noChangeAspect="1"/>
              </p:cNvSpPr>
              <p:nvPr/>
            </p:nvSpPr>
            <p:spPr>
              <a:xfrm>
                <a:off x="2167255" y="6158146"/>
                <a:ext cx="265176" cy="265176"/>
              </a:xfrm>
              <a:prstGeom prst="mathMultiply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2434213" y="5799497"/>
                <a:ext cx="14041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Genesis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2434213" y="6096872"/>
                <a:ext cx="14041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err="1" smtClean="0">
                    <a:latin typeface="Arial"/>
                    <a:cs typeface="Arial"/>
                  </a:rPr>
                  <a:t>Lysis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97" name="Oval 96"/>
              <p:cNvSpPr>
                <a:spLocks noChangeAspect="1"/>
              </p:cNvSpPr>
              <p:nvPr/>
            </p:nvSpPr>
            <p:spPr>
              <a:xfrm>
                <a:off x="3790485" y="5892579"/>
                <a:ext cx="164592" cy="164592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/>
              <p:cNvSpPr>
                <a:spLocks noChangeAspect="1"/>
              </p:cNvSpPr>
              <p:nvPr/>
            </p:nvSpPr>
            <p:spPr>
              <a:xfrm>
                <a:off x="3790485" y="6187558"/>
                <a:ext cx="164592" cy="164592"/>
              </a:xfrm>
              <a:prstGeom prst="ellipse">
                <a:avLst/>
              </a:prstGeom>
              <a:solidFill>
                <a:srgbClr val="0000FF"/>
              </a:solidFill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3960375" y="5799497"/>
                <a:ext cx="14041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TPV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3962056" y="6096872"/>
                <a:ext cx="14041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Cold Pool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3131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89" descr="thick_mslp_coldPool_track_Jan_85_bigDomain_19850116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431" y="4490719"/>
            <a:ext cx="4984694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92" name="Picture 91" descr="DT_theta_and_TPV_track_Jan_1985_bigDomain_19850117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6" y="8144395"/>
            <a:ext cx="4990088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91" name="Picture 90" descr="thick_mslp_coldPool_track_Jan_85_bigDomain_19850117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86" y="8145144"/>
            <a:ext cx="4984694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3" name="Picture 72" descr="thick_mslp_coldPool_track_Jan_85_bigDomain_19850115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411" y="816589"/>
            <a:ext cx="4984694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7" name="Picture 66" descr="thick_mslp_coldPool_track_Jan_85_bigDomain_19850114_00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036" y="-2853115"/>
            <a:ext cx="4984694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DT_theta_Jan_1985_noTrack_bigDomain_19850115_000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6" y="814750"/>
            <a:ext cx="4990088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Picture 6" descr="DT_theta_Jan_1985_noTrack_bigDomain_19850116_000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8" y="4482997"/>
            <a:ext cx="4990088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" name="Picture 1" descr="DT_theta_Jan_1985_noTrack_bigDomain_19850114_0000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3" y="-2853115"/>
            <a:ext cx="4990088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63" name="Group 62"/>
          <p:cNvGrpSpPr/>
          <p:nvPr/>
        </p:nvGrpSpPr>
        <p:grpSpPr>
          <a:xfrm>
            <a:off x="10223062" y="-2879779"/>
            <a:ext cx="919269" cy="14705242"/>
            <a:chOff x="8488356" y="-2897420"/>
            <a:chExt cx="919269" cy="14705242"/>
          </a:xfrm>
        </p:grpSpPr>
        <p:grpSp>
          <p:nvGrpSpPr>
            <p:cNvPr id="56" name="Group 55"/>
            <p:cNvGrpSpPr/>
            <p:nvPr/>
          </p:nvGrpSpPr>
          <p:grpSpPr>
            <a:xfrm>
              <a:off x="8495816" y="4677389"/>
              <a:ext cx="670892" cy="7130433"/>
              <a:chOff x="8495816" y="4717919"/>
              <a:chExt cx="670892" cy="7130433"/>
            </a:xfrm>
          </p:grpSpPr>
          <p:pic>
            <p:nvPicPr>
              <p:cNvPr id="37" name="Picture 36" descr="250_jet_mslp_24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67" t="95111" r="58321" b="2074"/>
              <a:stretch/>
            </p:blipFill>
            <p:spPr>
              <a:xfrm rot="16200000">
                <a:off x="5260006" y="8037191"/>
                <a:ext cx="6858000" cy="219456"/>
              </a:xfrm>
              <a:prstGeom prst="rect">
                <a:avLst/>
              </a:prstGeom>
            </p:spPr>
          </p:pic>
          <p:sp>
            <p:nvSpPr>
              <p:cNvPr id="38" name="TextBox 37"/>
              <p:cNvSpPr txBox="1"/>
              <p:nvPr/>
            </p:nvSpPr>
            <p:spPr>
              <a:xfrm>
                <a:off x="8495816" y="11540575"/>
                <a:ext cx="6366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(mm)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8866152" y="1059694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8866152" y="974928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30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8856843" y="890286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35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8856843" y="8051088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40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8856843" y="721071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45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8856843" y="635916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50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8866152" y="551827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5</a:t>
                </a:r>
                <a:r>
                  <a:rPr lang="en-US" sz="1400" dirty="0" smtClean="0">
                    <a:latin typeface="Arial"/>
                    <a:cs typeface="Arial"/>
                  </a:rPr>
                  <a:t>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8488356" y="-2897420"/>
              <a:ext cx="919269" cy="7105944"/>
              <a:chOff x="8488356" y="-2856890"/>
              <a:chExt cx="919269" cy="7105944"/>
            </a:xfrm>
          </p:grpSpPr>
          <p:pic>
            <p:nvPicPr>
              <p:cNvPr id="46" name="Picture 45" descr="250_jet_mslp_24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220" t="95259" r="17498" b="2074"/>
              <a:stretch/>
            </p:blipFill>
            <p:spPr>
              <a:xfrm rot="16200000">
                <a:off x="5259864" y="462382"/>
                <a:ext cx="6858000" cy="219456"/>
              </a:xfrm>
              <a:prstGeom prst="rect">
                <a:avLst/>
              </a:prstGeom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8488356" y="3941277"/>
                <a:ext cx="9192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(</a:t>
                </a:r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 s</a:t>
                </a:r>
                <a:r>
                  <a:rPr lang="en-US" sz="14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−1</a:t>
                </a:r>
                <a:r>
                  <a:rPr lang="en-US" sz="1400" baseline="300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400" dirty="0" smtClean="0">
                    <a:latin typeface="Arial"/>
                    <a:cs typeface="Arial"/>
                  </a:rPr>
                  <a:t>)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8856843" y="310801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50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8856843" y="2355349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60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8856843" y="160616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70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8856843" y="84615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80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8856843" y="9497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8847534" y="-66080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100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8856843" y="-1413816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110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8847534" y="-216423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120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61" name="Group 60"/>
          <p:cNvGrpSpPr/>
          <p:nvPr/>
        </p:nvGrpSpPr>
        <p:grpSpPr>
          <a:xfrm>
            <a:off x="-712863" y="-2852548"/>
            <a:ext cx="689610" cy="14668427"/>
            <a:chOff x="-642303" y="-2852548"/>
            <a:chExt cx="689610" cy="14668427"/>
          </a:xfrm>
        </p:grpSpPr>
        <p:sp>
          <p:nvSpPr>
            <p:cNvPr id="13" name="TextBox 12"/>
            <p:cNvSpPr txBox="1"/>
            <p:nvPr/>
          </p:nvSpPr>
          <p:spPr>
            <a:xfrm>
              <a:off x="-642303" y="910629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270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642303" y="847045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276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-642303" y="780970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282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633976" y="716991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288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-633976" y="650924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294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642303" y="585971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300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633976" y="521108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306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-633976" y="456085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312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633976" y="3914907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633976" y="326312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324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642303" y="261352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330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-642303" y="1958191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336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-633976" y="131922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342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-642303" y="67135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348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633976" y="1863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354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633976" y="-641117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360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-642303" y="-129132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366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-642303" y="-193402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372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-642303" y="-258300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>
                  <a:latin typeface="Arial"/>
                  <a:cs typeface="Arial"/>
                </a:rPr>
                <a:t>3</a:t>
              </a:r>
              <a:r>
                <a:rPr lang="en-US" sz="1400" dirty="0" smtClean="0">
                  <a:latin typeface="Arial"/>
                  <a:cs typeface="Arial"/>
                </a:rPr>
                <a:t>78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-642303" y="975850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264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-642303" y="10410591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258</a:t>
              </a:r>
              <a:endParaRPr lang="en-US" sz="1400" dirty="0">
                <a:latin typeface="Arial"/>
                <a:cs typeface="Arial"/>
              </a:endParaRPr>
            </a:p>
          </p:txBody>
        </p:sp>
        <p:pic>
          <p:nvPicPr>
            <p:cNvPr id="34" name="Picture 33" descr="DT_theta_na_0.png"/>
            <p:cNvPicPr>
              <a:picLocks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-7341764" y="4238624"/>
              <a:ext cx="14401800" cy="219456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-642303" y="1107500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252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460693" y="11508102"/>
              <a:ext cx="50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(K</a:t>
              </a:r>
              <a:r>
                <a:rPr lang="en-US" sz="14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112803" y="-2850813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(a) 0000 UTC 14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112431" y="-2847958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(b) 0000 UTC 14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15463" y="814096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(c) 0000 UTC 15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112431" y="816914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(d) 0000 UTC 15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12803" y="4483714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(e) 0000 UTC 16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112431" y="4483194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(f) 0000 UTC 16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112803" y="8149054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(g) 0000 UTC 17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112431" y="8145879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(h) 0000 UTC 17 Jan 1985 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6735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 descr="thick_mslp_coldPool_track_Jan_85_bigDomain_19850119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431" y="820089"/>
            <a:ext cx="4984694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1" name="Picture 80" descr="thick_mslp_coldPool_track_Jan_85_bigDomain_19850121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431" y="8148754"/>
            <a:ext cx="4984694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0" name="Picture 79" descr="thick_mslp_coldPool_track_Jan_85_bigDomain_19850120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004" y="4490438"/>
            <a:ext cx="4984694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8" name="Picture 77" descr="thick_mslp_coldPool_track_Jan_85_bigDomain_19850118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813" y="-2852548"/>
            <a:ext cx="4984694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7" name="Picture 76" descr="DT_theta_and_TPV_track_Jan_1985_bigDomain_19850121_00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5" y="8148435"/>
            <a:ext cx="4990088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6" name="Picture 75" descr="DT_theta_and_TPV_track_Jan_1985_bigDomain_19850120_000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5" y="4485063"/>
            <a:ext cx="4990088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5" name="Picture 74" descr="DT_theta_and_TPV_track_Jan_1985_bigDomain_19850119_000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5" y="820089"/>
            <a:ext cx="4990088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4" name="Picture 73" descr="DT_theta_and_TPV_track_Jan_1985_bigDomain_19850118_0000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5" y="-2852548"/>
            <a:ext cx="4990088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63" name="Group 62"/>
          <p:cNvGrpSpPr/>
          <p:nvPr/>
        </p:nvGrpSpPr>
        <p:grpSpPr>
          <a:xfrm>
            <a:off x="10223062" y="-2879779"/>
            <a:ext cx="919269" cy="14705242"/>
            <a:chOff x="8488356" y="-2897420"/>
            <a:chExt cx="919269" cy="14705242"/>
          </a:xfrm>
        </p:grpSpPr>
        <p:grpSp>
          <p:nvGrpSpPr>
            <p:cNvPr id="56" name="Group 55"/>
            <p:cNvGrpSpPr/>
            <p:nvPr/>
          </p:nvGrpSpPr>
          <p:grpSpPr>
            <a:xfrm>
              <a:off x="8495816" y="4677389"/>
              <a:ext cx="670892" cy="7130433"/>
              <a:chOff x="8495816" y="4717919"/>
              <a:chExt cx="670892" cy="7130433"/>
            </a:xfrm>
          </p:grpSpPr>
          <p:pic>
            <p:nvPicPr>
              <p:cNvPr id="37" name="Picture 36" descr="250_jet_mslp_24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67" t="95111" r="58321" b="2074"/>
              <a:stretch/>
            </p:blipFill>
            <p:spPr>
              <a:xfrm rot="16200000">
                <a:off x="5260006" y="8037191"/>
                <a:ext cx="6858000" cy="219456"/>
              </a:xfrm>
              <a:prstGeom prst="rect">
                <a:avLst/>
              </a:prstGeom>
            </p:spPr>
          </p:pic>
          <p:sp>
            <p:nvSpPr>
              <p:cNvPr id="38" name="TextBox 37"/>
              <p:cNvSpPr txBox="1"/>
              <p:nvPr/>
            </p:nvSpPr>
            <p:spPr>
              <a:xfrm>
                <a:off x="8495816" y="11540575"/>
                <a:ext cx="6366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(mm)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8866152" y="1059694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8866152" y="974928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30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8856843" y="890286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35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8856843" y="8051088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40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8856843" y="721071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45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8856843" y="635916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50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8866152" y="551827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5</a:t>
                </a:r>
                <a:r>
                  <a:rPr lang="en-US" sz="1400" dirty="0" smtClean="0">
                    <a:latin typeface="Arial"/>
                    <a:cs typeface="Arial"/>
                  </a:rPr>
                  <a:t>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8488356" y="-2897420"/>
              <a:ext cx="919269" cy="7105944"/>
              <a:chOff x="8488356" y="-2856890"/>
              <a:chExt cx="919269" cy="7105944"/>
            </a:xfrm>
          </p:grpSpPr>
          <p:pic>
            <p:nvPicPr>
              <p:cNvPr id="46" name="Picture 45" descr="250_jet_mslp_24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220" t="95259" r="17498" b="2074"/>
              <a:stretch/>
            </p:blipFill>
            <p:spPr>
              <a:xfrm rot="16200000">
                <a:off x="5259864" y="462382"/>
                <a:ext cx="6858000" cy="219456"/>
              </a:xfrm>
              <a:prstGeom prst="rect">
                <a:avLst/>
              </a:prstGeom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8488356" y="3941277"/>
                <a:ext cx="9192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(</a:t>
                </a:r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 s</a:t>
                </a:r>
                <a:r>
                  <a:rPr lang="en-US" sz="14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−1</a:t>
                </a:r>
                <a:r>
                  <a:rPr lang="en-US" sz="1400" baseline="300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400" dirty="0" smtClean="0">
                    <a:latin typeface="Arial"/>
                    <a:cs typeface="Arial"/>
                  </a:rPr>
                  <a:t>)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8856843" y="310801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50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8856843" y="2355349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60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8856843" y="160616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70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8856843" y="84615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80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8856843" y="9497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8847534" y="-66080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100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8856843" y="-1413816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110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8847534" y="-216423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120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61" name="Group 60"/>
          <p:cNvGrpSpPr/>
          <p:nvPr/>
        </p:nvGrpSpPr>
        <p:grpSpPr>
          <a:xfrm>
            <a:off x="-712863" y="-2852548"/>
            <a:ext cx="689610" cy="14668427"/>
            <a:chOff x="-642303" y="-2852548"/>
            <a:chExt cx="689610" cy="14668427"/>
          </a:xfrm>
        </p:grpSpPr>
        <p:sp>
          <p:nvSpPr>
            <p:cNvPr id="13" name="TextBox 12"/>
            <p:cNvSpPr txBox="1"/>
            <p:nvPr/>
          </p:nvSpPr>
          <p:spPr>
            <a:xfrm>
              <a:off x="-642303" y="910629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270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642303" y="847045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276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-642303" y="780970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282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633976" y="716991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288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-633976" y="650924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294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642303" y="585971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300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633976" y="521108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306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-633976" y="456085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312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633976" y="3914907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633976" y="326312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324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642303" y="261352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330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-642303" y="1958191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336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-633976" y="131922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342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-642303" y="67135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348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633976" y="1863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354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633976" y="-641117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360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-642303" y="-129132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366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-642303" y="-193402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372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-642303" y="-258300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>
                  <a:latin typeface="Arial"/>
                  <a:cs typeface="Arial"/>
                </a:rPr>
                <a:t>3</a:t>
              </a:r>
              <a:r>
                <a:rPr lang="en-US" sz="1400" dirty="0" smtClean="0">
                  <a:latin typeface="Arial"/>
                  <a:cs typeface="Arial"/>
                </a:rPr>
                <a:t>78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-642303" y="975850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264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-642303" y="10410591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258</a:t>
              </a:r>
              <a:endParaRPr lang="en-US" sz="1400" dirty="0">
                <a:latin typeface="Arial"/>
                <a:cs typeface="Arial"/>
              </a:endParaRPr>
            </a:p>
          </p:txBody>
        </p:sp>
        <p:pic>
          <p:nvPicPr>
            <p:cNvPr id="34" name="Picture 33" descr="DT_theta_na_0.png"/>
            <p:cNvPicPr>
              <a:picLocks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-7341764" y="4238624"/>
              <a:ext cx="14401800" cy="219456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-642303" y="1107500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252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460693" y="11508102"/>
              <a:ext cx="50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(K</a:t>
              </a:r>
              <a:r>
                <a:rPr lang="en-US" sz="14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112803" y="-2847638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</a:t>
            </a:r>
            <a:r>
              <a:rPr lang="en-US" sz="1400" dirty="0" err="1" smtClean="0">
                <a:latin typeface="Arial"/>
                <a:cs typeface="Arial"/>
              </a:rPr>
              <a:t>i</a:t>
            </a:r>
            <a:r>
              <a:rPr lang="en-US" sz="1400" dirty="0" smtClean="0">
                <a:latin typeface="Arial"/>
                <a:cs typeface="Arial"/>
              </a:rPr>
              <a:t>) 0000 UTC 18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112431" y="-2847958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(j) 0000 UTC 18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12288" y="817271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(k) 0000 UTC 19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112431" y="820089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(l) 0000 UTC 19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12803" y="4486889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(m) 0000 UTC 20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112431" y="4485577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(n) 0000 UTC 20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12803" y="8152229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(o) 0000 UTC 21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112431" y="8155404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(p) 0000 UTC 21 Jan 1985 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91077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 descr="thick_mslp_coldPool_track_Jan_85_bigDomain_19850119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431" y="820089"/>
            <a:ext cx="4984694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1" name="Picture 80" descr="thick_mslp_coldPool_track_Jan_85_bigDomain_19850121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431" y="8148754"/>
            <a:ext cx="4984694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0" name="Picture 79" descr="thick_mslp_coldPool_track_Jan_85_bigDomain_19850120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004" y="4490438"/>
            <a:ext cx="4984694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8" name="Picture 77" descr="thick_mslp_coldPool_track_Jan_85_bigDomain_19850118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813" y="-2852548"/>
            <a:ext cx="4984694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7" name="Picture 76" descr="DT_theta_and_TPV_track_Jan_1985_bigDomain_19850121_00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5" y="8148435"/>
            <a:ext cx="4990088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6" name="Picture 75" descr="DT_theta_and_TPV_track_Jan_1985_bigDomain_19850120_000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5" y="4485063"/>
            <a:ext cx="4990088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5" name="Picture 74" descr="DT_theta_and_TPV_track_Jan_1985_bigDomain_19850119_000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5" y="820089"/>
            <a:ext cx="4990088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4" name="Picture 73" descr="DT_theta_and_TPV_track_Jan_1985_bigDomain_19850118_0000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5" y="-2852548"/>
            <a:ext cx="4990088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63" name="Group 62"/>
          <p:cNvGrpSpPr/>
          <p:nvPr/>
        </p:nvGrpSpPr>
        <p:grpSpPr>
          <a:xfrm>
            <a:off x="10223062" y="-2879779"/>
            <a:ext cx="919269" cy="14705242"/>
            <a:chOff x="8488356" y="-2897420"/>
            <a:chExt cx="919269" cy="14705242"/>
          </a:xfrm>
        </p:grpSpPr>
        <p:grpSp>
          <p:nvGrpSpPr>
            <p:cNvPr id="56" name="Group 55"/>
            <p:cNvGrpSpPr/>
            <p:nvPr/>
          </p:nvGrpSpPr>
          <p:grpSpPr>
            <a:xfrm>
              <a:off x="8495816" y="4677389"/>
              <a:ext cx="670892" cy="7130433"/>
              <a:chOff x="8495816" y="4717919"/>
              <a:chExt cx="670892" cy="7130433"/>
            </a:xfrm>
          </p:grpSpPr>
          <p:pic>
            <p:nvPicPr>
              <p:cNvPr id="37" name="Picture 36" descr="250_jet_mslp_24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67" t="95111" r="58321" b="2074"/>
              <a:stretch/>
            </p:blipFill>
            <p:spPr>
              <a:xfrm rot="16200000">
                <a:off x="5260006" y="8037191"/>
                <a:ext cx="6858000" cy="219456"/>
              </a:xfrm>
              <a:prstGeom prst="rect">
                <a:avLst/>
              </a:prstGeom>
            </p:spPr>
          </p:pic>
          <p:sp>
            <p:nvSpPr>
              <p:cNvPr id="38" name="TextBox 37"/>
              <p:cNvSpPr txBox="1"/>
              <p:nvPr/>
            </p:nvSpPr>
            <p:spPr>
              <a:xfrm>
                <a:off x="8495816" y="11540575"/>
                <a:ext cx="6366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(mm)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8866152" y="1059694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8866152" y="974928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30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8856843" y="890286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35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8856843" y="8051088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40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8856843" y="721071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45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8856843" y="635916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50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8866152" y="551827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5</a:t>
                </a:r>
                <a:r>
                  <a:rPr lang="en-US" sz="1400" dirty="0" smtClean="0">
                    <a:latin typeface="Arial"/>
                    <a:cs typeface="Arial"/>
                  </a:rPr>
                  <a:t>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8488356" y="-2897420"/>
              <a:ext cx="919269" cy="7105944"/>
              <a:chOff x="8488356" y="-2856890"/>
              <a:chExt cx="919269" cy="7105944"/>
            </a:xfrm>
          </p:grpSpPr>
          <p:pic>
            <p:nvPicPr>
              <p:cNvPr id="46" name="Picture 45" descr="250_jet_mslp_24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220" t="95259" r="17498" b="2074"/>
              <a:stretch/>
            </p:blipFill>
            <p:spPr>
              <a:xfrm rot="16200000">
                <a:off x="5259864" y="462382"/>
                <a:ext cx="6858000" cy="219456"/>
              </a:xfrm>
              <a:prstGeom prst="rect">
                <a:avLst/>
              </a:prstGeom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8488356" y="3941277"/>
                <a:ext cx="9192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(</a:t>
                </a:r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 s</a:t>
                </a:r>
                <a:r>
                  <a:rPr lang="en-US" sz="14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−1</a:t>
                </a:r>
                <a:r>
                  <a:rPr lang="en-US" sz="1400" baseline="300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400" dirty="0" smtClean="0">
                    <a:latin typeface="Arial"/>
                    <a:cs typeface="Arial"/>
                  </a:rPr>
                  <a:t>)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8856843" y="310801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50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8856843" y="2355349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60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8856843" y="160616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70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8856843" y="84615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80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8856843" y="9497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8847534" y="-66080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100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8856843" y="-1413816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110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8847534" y="-216423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120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61" name="Group 60"/>
          <p:cNvGrpSpPr/>
          <p:nvPr/>
        </p:nvGrpSpPr>
        <p:grpSpPr>
          <a:xfrm>
            <a:off x="-712863" y="-2852548"/>
            <a:ext cx="689610" cy="14668427"/>
            <a:chOff x="-642303" y="-2852548"/>
            <a:chExt cx="689610" cy="14668427"/>
          </a:xfrm>
        </p:grpSpPr>
        <p:sp>
          <p:nvSpPr>
            <p:cNvPr id="13" name="TextBox 12"/>
            <p:cNvSpPr txBox="1"/>
            <p:nvPr/>
          </p:nvSpPr>
          <p:spPr>
            <a:xfrm>
              <a:off x="-642303" y="910629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270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642303" y="847045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276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-642303" y="780970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282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633976" y="716991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288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-633976" y="650924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294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642303" y="585971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300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633976" y="521108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306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-633976" y="456085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312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633976" y="3914907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633976" y="326312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324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642303" y="261352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330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-642303" y="1958191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336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-633976" y="131922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342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-642303" y="67135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348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633976" y="1863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354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633976" y="-641117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360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-642303" y="-129132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366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-642303" y="-193402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372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-642303" y="-258300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>
                  <a:latin typeface="Arial"/>
                  <a:cs typeface="Arial"/>
                </a:rPr>
                <a:t>3</a:t>
              </a:r>
              <a:r>
                <a:rPr lang="en-US" sz="1400" dirty="0" smtClean="0">
                  <a:latin typeface="Arial"/>
                  <a:cs typeface="Arial"/>
                </a:rPr>
                <a:t>78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-642303" y="975850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264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-642303" y="10410591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258</a:t>
              </a:r>
              <a:endParaRPr lang="en-US" sz="1400" dirty="0">
                <a:latin typeface="Arial"/>
                <a:cs typeface="Arial"/>
              </a:endParaRPr>
            </a:p>
          </p:txBody>
        </p:sp>
        <p:pic>
          <p:nvPicPr>
            <p:cNvPr id="34" name="Picture 33" descr="DT_theta_na_0.png"/>
            <p:cNvPicPr>
              <a:picLocks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-7341764" y="4238624"/>
              <a:ext cx="14401800" cy="219456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-642303" y="1107500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252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460693" y="11508102"/>
              <a:ext cx="50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(K</a:t>
              </a:r>
              <a:r>
                <a:rPr lang="en-US" sz="14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112803" y="-2847638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</a:t>
            </a:r>
            <a:r>
              <a:rPr lang="en-US" sz="1400" dirty="0">
                <a:latin typeface="Arial"/>
                <a:cs typeface="Arial"/>
              </a:rPr>
              <a:t>a</a:t>
            </a:r>
            <a:r>
              <a:rPr lang="en-US" sz="1400" dirty="0" smtClean="0">
                <a:latin typeface="Arial"/>
                <a:cs typeface="Arial"/>
              </a:rPr>
              <a:t>) </a:t>
            </a:r>
            <a:r>
              <a:rPr lang="en-US" sz="1400" dirty="0" smtClean="0">
                <a:latin typeface="Arial"/>
                <a:cs typeface="Arial"/>
              </a:rPr>
              <a:t>0000 UTC 18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112431" y="-2847958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(b) </a:t>
            </a:r>
            <a:r>
              <a:rPr lang="en-US" sz="1400" dirty="0" smtClean="0">
                <a:latin typeface="Arial"/>
                <a:cs typeface="Arial"/>
              </a:rPr>
              <a:t>0000 UTC 18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12288" y="817271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(c) </a:t>
            </a:r>
            <a:r>
              <a:rPr lang="en-US" sz="1400" dirty="0" smtClean="0">
                <a:latin typeface="Arial"/>
                <a:cs typeface="Arial"/>
              </a:rPr>
              <a:t>0000 UTC 19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112431" y="820089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(d) </a:t>
            </a:r>
            <a:r>
              <a:rPr lang="en-US" sz="1400" dirty="0" smtClean="0">
                <a:latin typeface="Arial"/>
                <a:cs typeface="Arial"/>
              </a:rPr>
              <a:t>0000 UTC 19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12803" y="4486889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(e) </a:t>
            </a:r>
            <a:r>
              <a:rPr lang="en-US" sz="1400" dirty="0" smtClean="0">
                <a:latin typeface="Arial"/>
                <a:cs typeface="Arial"/>
              </a:rPr>
              <a:t>0000 UTC 20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112431" y="4485577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(f) </a:t>
            </a:r>
            <a:r>
              <a:rPr lang="en-US" sz="1400" dirty="0" smtClean="0">
                <a:latin typeface="Arial"/>
                <a:cs typeface="Arial"/>
              </a:rPr>
              <a:t>0000 UTC 20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12803" y="8152229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(g) </a:t>
            </a:r>
            <a:r>
              <a:rPr lang="en-US" sz="1400" dirty="0" smtClean="0">
                <a:latin typeface="Arial"/>
                <a:cs typeface="Arial"/>
              </a:rPr>
              <a:t>0000 UTC 21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112431" y="8155404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(h) </a:t>
            </a:r>
            <a:r>
              <a:rPr lang="en-US" sz="1400" dirty="0" smtClean="0">
                <a:latin typeface="Arial"/>
                <a:cs typeface="Arial"/>
              </a:rPr>
              <a:t>0000 UTC 21 Jan 1985 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72551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T_theta_crossline_30N267E_60N267E_19850120_000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6" t="27160" r="16144" b="3785"/>
          <a:stretch/>
        </p:blipFill>
        <p:spPr>
          <a:xfrm>
            <a:off x="6020365" y="18741"/>
            <a:ext cx="3236714" cy="28254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thick_crossline_30N267E_60N267E_19850120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6" t="27161" r="16144" b="3805"/>
          <a:stretch/>
        </p:blipFill>
        <p:spPr>
          <a:xfrm>
            <a:off x="6019418" y="2851508"/>
            <a:ext cx="3237661" cy="28254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" name="Picture 1" descr="erai_pv_cross_cfd_30N267E_60N267E_19850120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2" y="0"/>
            <a:ext cx="5865397" cy="5672667"/>
          </a:xfrm>
          <a:prstGeom prst="rect">
            <a:avLst/>
          </a:prstGeom>
        </p:spPr>
      </p:pic>
      <p:grpSp>
        <p:nvGrpSpPr>
          <p:cNvPr id="60" name="Group 59"/>
          <p:cNvGrpSpPr/>
          <p:nvPr/>
        </p:nvGrpSpPr>
        <p:grpSpPr>
          <a:xfrm>
            <a:off x="9327125" y="18741"/>
            <a:ext cx="576129" cy="5757237"/>
            <a:chOff x="10046421" y="18741"/>
            <a:chExt cx="576129" cy="5757237"/>
          </a:xfrm>
        </p:grpSpPr>
        <p:pic>
          <p:nvPicPr>
            <p:cNvPr id="6" name="Picture 5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7608745" y="2739081"/>
              <a:ext cx="5577840" cy="13716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046421" y="462215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046421" y="437104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046421" y="412143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046421" y="3874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051006" y="36141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051006" y="336478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046421" y="31106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051006" y="286274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046421" y="261151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046421" y="235813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051006" y="21076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051006" y="185236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046421" y="16081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051006" y="135504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046421" y="110418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046421" y="8511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046421" y="59359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046421" y="3465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046421" y="9555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051006" y="487313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051006" y="512727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046421" y="538575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226217" y="5545146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9723066" y="18741"/>
            <a:ext cx="478229" cy="5716339"/>
            <a:chOff x="10374928" y="18741"/>
            <a:chExt cx="478229" cy="5716339"/>
          </a:xfrm>
        </p:grpSpPr>
        <p:pic>
          <p:nvPicPr>
            <p:cNvPr id="31" name="Picture 30" descr="thickness_19820108_000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 rot="16200000">
              <a:off x="7995657" y="2739081"/>
              <a:ext cx="5577840" cy="137160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10374928" y="459628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0374928" y="496680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374928" y="533612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374928" y="42239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0374928" y="385978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0374928" y="34844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374928" y="311547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374928" y="274122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374928" y="237023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0374928" y="199457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0374928" y="162982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374928" y="125693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374928" y="88528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0374928" y="5184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0374928" y="14602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552135" y="559658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-528930" y="18741"/>
            <a:ext cx="543696" cy="5700950"/>
            <a:chOff x="-472735" y="18741"/>
            <a:chExt cx="543696" cy="5700950"/>
          </a:xfrm>
        </p:grpSpPr>
        <p:pic>
          <p:nvPicPr>
            <p:cNvPr id="49" name="Picture 48" descr="erai_pv_cross_cfd_25N92W_65N92W_19820110_0000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7" t="94759" r="16544" b="2296"/>
            <a:stretch/>
          </p:blipFill>
          <p:spPr>
            <a:xfrm rot="16200000">
              <a:off x="-2842643" y="2739081"/>
              <a:ext cx="5577840" cy="137160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-472735" y="494238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0.5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-472735" y="43911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-472735" y="38422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-472735" y="32855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-472735" y="273888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>
                  <a:latin typeface="Arial"/>
                  <a:cs typeface="Arial"/>
                </a:rPr>
                <a:t>4</a:t>
              </a:r>
              <a:endParaRPr lang="en-US" sz="900" dirty="0" smtClean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-472735" y="218684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-472735" y="163050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>
                  <a:latin typeface="Arial"/>
                  <a:cs typeface="Arial"/>
                </a:rPr>
                <a:t>8</a:t>
              </a:r>
              <a:endParaRPr lang="en-US" sz="900" dirty="0" smtClean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-472735" y="10855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-472735" y="5311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-353496" y="5581192"/>
              <a:ext cx="42445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(PVU)</a:t>
              </a: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5573184" y="5391257"/>
            <a:ext cx="37712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F</a:t>
            </a:r>
            <a:r>
              <a:rPr lang="en-US" sz="1400" dirty="0" smtClean="0">
                <a:latin typeface="Arial"/>
                <a:cs typeface="Arial"/>
              </a:rPr>
              <a:t>’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7416726" y="90187"/>
            <a:ext cx="40232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F’</a:t>
            </a:r>
            <a:endParaRPr lang="en-US" sz="20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414945" y="2932053"/>
            <a:ext cx="39844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0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20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7482504" y="2448206"/>
            <a:ext cx="34133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en-US" sz="20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7468393" y="5265777"/>
            <a:ext cx="34133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en-US" sz="20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32406" y="5391257"/>
            <a:ext cx="37712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F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08330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rai_pv_cross_cfd_30N267E_60N267E_19850120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1392" y="-64219"/>
            <a:ext cx="7091001" cy="6858000"/>
          </a:xfrm>
          <a:prstGeom prst="rect">
            <a:avLst/>
          </a:prstGeom>
        </p:spPr>
      </p:pic>
      <p:pic>
        <p:nvPicPr>
          <p:cNvPr id="30" name="Picture 29" descr="DT_theta_crossline_30N267E_60N267E_19850120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9" t="29535" r="15219" b="3805"/>
          <a:stretch/>
        </p:blipFill>
        <p:spPr>
          <a:xfrm>
            <a:off x="5597260" y="-53255"/>
            <a:ext cx="4097644" cy="341071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63" name="TextBox 62"/>
          <p:cNvSpPr txBox="1"/>
          <p:nvPr/>
        </p:nvSpPr>
        <p:spPr>
          <a:xfrm>
            <a:off x="5218801" y="6504167"/>
            <a:ext cx="37712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F’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7338151" y="-103175"/>
            <a:ext cx="48395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 descr="thick_crossline_30N267E_60N267E_19850120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9" t="29709" r="15219" b="3630"/>
          <a:stretch/>
        </p:blipFill>
        <p:spPr>
          <a:xfrm>
            <a:off x="5597260" y="3368204"/>
            <a:ext cx="4097644" cy="341071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78" name="Group 77"/>
          <p:cNvGrpSpPr/>
          <p:nvPr/>
        </p:nvGrpSpPr>
        <p:grpSpPr>
          <a:xfrm>
            <a:off x="9782406" y="-62761"/>
            <a:ext cx="496854" cy="6842998"/>
            <a:chOff x="10048914" y="-62761"/>
            <a:chExt cx="496854" cy="6842998"/>
          </a:xfrm>
        </p:grpSpPr>
        <p:pic>
          <p:nvPicPr>
            <p:cNvPr id="6" name="Picture 5" descr="DT_theta_na_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6795696" y="3201647"/>
              <a:ext cx="6693408" cy="16459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245212" y="54539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245212" y="515973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276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245212" y="485484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282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245212" y="455910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245212" y="424926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294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245212" y="394731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245212" y="364359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306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245212" y="334111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245212" y="303969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245212" y="274056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245212" y="243013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245212" y="213240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336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245212" y="182949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342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245212" y="152989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348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245212" y="122491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245212" y="92227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245212" y="61785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366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245212" y="32138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372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245212" y="2059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78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245212" y="575788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245212" y="606580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258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245212" y="636151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252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048914" y="6595571"/>
              <a:ext cx="39633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(K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-2115605" y="-63497"/>
            <a:ext cx="533863" cy="6843734"/>
            <a:chOff x="-1805927" y="-63497"/>
            <a:chExt cx="533863" cy="6843734"/>
          </a:xfrm>
        </p:grpSpPr>
        <p:pic>
          <p:nvPicPr>
            <p:cNvPr id="49" name="Picture 48" descr="erai_pv_cross_cfd_25N92W_65N92W_19820110_0000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7" t="94759" r="16544" b="2296"/>
            <a:stretch/>
          </p:blipFill>
          <p:spPr>
            <a:xfrm rot="16200000">
              <a:off x="-4701064" y="3200911"/>
              <a:ext cx="6693408" cy="164592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-1805927" y="583640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-1805927" y="516829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-1805927" y="451097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-1805927" y="384812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-1805927" y="318963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4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-1805927" y="253167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-1805927" y="186660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8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-1805927" y="121041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-1805927" y="54235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-1697629" y="6595571"/>
              <a:ext cx="4244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(PVU)</a:t>
              </a: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-995225" y="6504167"/>
            <a:ext cx="37712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F</a:t>
            </a:r>
            <a:endParaRPr lang="en-US" b="1" dirty="0">
              <a:latin typeface="Arial"/>
              <a:cs typeface="Arial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10349373" y="-69295"/>
            <a:ext cx="532293" cy="6849532"/>
            <a:chOff x="10543606" y="-69295"/>
            <a:chExt cx="532293" cy="6849532"/>
          </a:xfrm>
        </p:grpSpPr>
        <p:grpSp>
          <p:nvGrpSpPr>
            <p:cNvPr id="79" name="Group 78"/>
            <p:cNvGrpSpPr/>
            <p:nvPr/>
          </p:nvGrpSpPr>
          <p:grpSpPr>
            <a:xfrm>
              <a:off x="10560396" y="-69295"/>
              <a:ext cx="515503" cy="6693408"/>
              <a:chOff x="10560396" y="-69295"/>
              <a:chExt cx="515503" cy="6693408"/>
            </a:xfrm>
          </p:grpSpPr>
          <p:pic>
            <p:nvPicPr>
              <p:cNvPr id="31" name="Picture 30" descr="thickness_19820108_0000.png"/>
              <p:cNvPicPr>
                <a:picLocks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2" t="96203" r="377" b="1852"/>
              <a:stretch/>
            </p:blipFill>
            <p:spPr>
              <a:xfrm rot="16200000">
                <a:off x="7295988" y="3195113"/>
                <a:ext cx="6693408" cy="164592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10775103" y="540358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480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0775343" y="5853161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470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0775343" y="630834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460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0775103" y="4964500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490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0775103" y="452831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500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0775343" y="407881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510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0775103" y="3637096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520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0775103" y="318203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530</a:t>
                </a:r>
                <a:endParaRPr lang="en-US" sz="24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0775103" y="274413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540</a:t>
                </a:r>
                <a:endParaRPr lang="en-US" sz="24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0775343" y="2290228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550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0775103" y="1853576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560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0774863" y="140399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570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0774623" y="96083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580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0774623" y="514379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590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0774623" y="7888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600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</p:grpSp>
        <p:sp>
          <p:nvSpPr>
            <p:cNvPr id="70" name="TextBox 69"/>
            <p:cNvSpPr txBox="1"/>
            <p:nvPr/>
          </p:nvSpPr>
          <p:spPr>
            <a:xfrm>
              <a:off x="10543606" y="6595571"/>
              <a:ext cx="39633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(dam)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8070" y="6504476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37.5°N, 93°W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561007" y="6504167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45°N, 93°W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113944" y="6504476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52.5°N, 93°W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7422133" y="2868710"/>
            <a:ext cx="4040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en-US" sz="24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1375775" y="3293062"/>
            <a:ext cx="1531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317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7680793" y="860002"/>
            <a:ext cx="109517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0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4" name="Straight Arrow Connector 83"/>
          <p:cNvCxnSpPr/>
          <p:nvPr/>
        </p:nvCxnSpPr>
        <p:spPr>
          <a:xfrm flipH="1">
            <a:off x="7796254" y="1412471"/>
            <a:ext cx="381273" cy="24624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Rectangle 84"/>
          <p:cNvSpPr/>
          <p:nvPr/>
        </p:nvSpPr>
        <p:spPr>
          <a:xfrm>
            <a:off x="7801595" y="4208907"/>
            <a:ext cx="82599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20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6" name="Straight Arrow Connector 85"/>
          <p:cNvCxnSpPr/>
          <p:nvPr/>
        </p:nvCxnSpPr>
        <p:spPr>
          <a:xfrm flipH="1">
            <a:off x="7814424" y="4750440"/>
            <a:ext cx="381273" cy="24624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ectangle 86"/>
          <p:cNvSpPr/>
          <p:nvPr/>
        </p:nvSpPr>
        <p:spPr>
          <a:xfrm>
            <a:off x="7340788" y="3304344"/>
            <a:ext cx="48395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7424770" y="6276229"/>
            <a:ext cx="4040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en-US" sz="24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1314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ai_pv_cross_cfd_50N270E_80N270E_19850117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7443" y="-62822"/>
            <a:ext cx="7091001" cy="6858000"/>
          </a:xfrm>
          <a:prstGeom prst="rect">
            <a:avLst/>
          </a:prstGeom>
        </p:spPr>
      </p:pic>
      <p:pic>
        <p:nvPicPr>
          <p:cNvPr id="3" name="Picture 2" descr="DT_theta_crossline_50N270E_80N270E_19850117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5" r="17435" b="22619"/>
          <a:stretch/>
        </p:blipFill>
        <p:spPr>
          <a:xfrm>
            <a:off x="5589852" y="-49135"/>
            <a:ext cx="4106358" cy="341071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63" name="TextBox 62"/>
          <p:cNvSpPr txBox="1"/>
          <p:nvPr/>
        </p:nvSpPr>
        <p:spPr>
          <a:xfrm>
            <a:off x="5224878" y="6504167"/>
            <a:ext cx="37712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E</a:t>
            </a:r>
            <a:r>
              <a:rPr lang="en-US" sz="1600" b="1" dirty="0" smtClean="0">
                <a:latin typeface="Arial"/>
                <a:cs typeface="Arial"/>
              </a:rPr>
              <a:t>’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4" name="Picture 3" descr="thick_crossline_50N270E_80N270E_19850117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5" r="17435" b="22619"/>
          <a:stretch/>
        </p:blipFill>
        <p:spPr>
          <a:xfrm>
            <a:off x="5589852" y="3374404"/>
            <a:ext cx="4106358" cy="341071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78" name="Group 77"/>
          <p:cNvGrpSpPr/>
          <p:nvPr/>
        </p:nvGrpSpPr>
        <p:grpSpPr>
          <a:xfrm>
            <a:off x="9782406" y="-62761"/>
            <a:ext cx="496854" cy="6842998"/>
            <a:chOff x="10048914" y="-62761"/>
            <a:chExt cx="496854" cy="6842998"/>
          </a:xfrm>
        </p:grpSpPr>
        <p:pic>
          <p:nvPicPr>
            <p:cNvPr id="6" name="Picture 5" descr="DT_theta_na_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6795696" y="3201647"/>
              <a:ext cx="6693408" cy="16459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245212" y="54539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245212" y="515973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276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245212" y="485484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282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245212" y="455910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245212" y="424926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294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245212" y="394731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245212" y="364359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306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245212" y="334111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245212" y="303969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245212" y="274056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245212" y="243013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245212" y="213240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336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245212" y="182949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342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245212" y="152989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348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245212" y="122491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245212" y="92227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245212" y="61785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366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245212" y="32138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372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245212" y="2059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78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245212" y="575788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245212" y="606580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258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245212" y="636151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252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048914" y="6595571"/>
              <a:ext cx="39633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(K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-2115605" y="-63497"/>
            <a:ext cx="533863" cy="6843734"/>
            <a:chOff x="-1805927" y="-63497"/>
            <a:chExt cx="533863" cy="6843734"/>
          </a:xfrm>
        </p:grpSpPr>
        <p:pic>
          <p:nvPicPr>
            <p:cNvPr id="49" name="Picture 48" descr="erai_pv_cross_cfd_25N92W_65N92W_19820110_0000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7" t="94759" r="16544" b="2296"/>
            <a:stretch/>
          </p:blipFill>
          <p:spPr>
            <a:xfrm rot="16200000">
              <a:off x="-4701064" y="3200911"/>
              <a:ext cx="6693408" cy="164592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-1805927" y="583640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-1805927" y="516829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-1805927" y="451097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-1805927" y="384812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-1805927" y="318963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4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-1805927" y="253167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-1805927" y="186660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8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-1805927" y="121041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-1805927" y="54235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-1697629" y="6595571"/>
              <a:ext cx="4244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(PVU)</a:t>
              </a:r>
            </a:p>
          </p:txBody>
        </p:sp>
      </p:grpSp>
      <p:sp>
        <p:nvSpPr>
          <p:cNvPr id="64" name="Rectangle 63"/>
          <p:cNvSpPr/>
          <p:nvPr/>
        </p:nvSpPr>
        <p:spPr>
          <a:xfrm>
            <a:off x="7302219" y="85019"/>
            <a:ext cx="5052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-1001302" y="6504167"/>
            <a:ext cx="37712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E</a:t>
            </a:r>
            <a:endParaRPr lang="en-US" b="1" dirty="0">
              <a:latin typeface="Arial"/>
              <a:cs typeface="Arial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10349373" y="-69295"/>
            <a:ext cx="532293" cy="6849532"/>
            <a:chOff x="10543606" y="-69295"/>
            <a:chExt cx="532293" cy="6849532"/>
          </a:xfrm>
        </p:grpSpPr>
        <p:grpSp>
          <p:nvGrpSpPr>
            <p:cNvPr id="79" name="Group 78"/>
            <p:cNvGrpSpPr/>
            <p:nvPr/>
          </p:nvGrpSpPr>
          <p:grpSpPr>
            <a:xfrm>
              <a:off x="10560396" y="-69295"/>
              <a:ext cx="515503" cy="6693408"/>
              <a:chOff x="10560396" y="-69295"/>
              <a:chExt cx="515503" cy="6693408"/>
            </a:xfrm>
          </p:grpSpPr>
          <p:pic>
            <p:nvPicPr>
              <p:cNvPr id="31" name="Picture 30" descr="thickness_19820108_0000.png"/>
              <p:cNvPicPr>
                <a:picLocks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2" t="96203" r="377" b="1852"/>
              <a:stretch/>
            </p:blipFill>
            <p:spPr>
              <a:xfrm rot="16200000">
                <a:off x="7295988" y="3195113"/>
                <a:ext cx="6693408" cy="164592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10775103" y="540358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480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0775343" y="5853161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470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0775343" y="630834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460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0775103" y="4964500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490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0775103" y="452831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500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0775343" y="407881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510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0775103" y="3637096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520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0775103" y="318203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530</a:t>
                </a:r>
                <a:endParaRPr lang="en-US" sz="24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0775103" y="274413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540</a:t>
                </a:r>
                <a:endParaRPr lang="en-US" sz="24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0775343" y="2290228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550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0775103" y="1853576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560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0774863" y="140399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570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0774623" y="96083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580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0774623" y="514379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590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0774623" y="7888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600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</p:grpSp>
        <p:sp>
          <p:nvSpPr>
            <p:cNvPr id="70" name="TextBox 69"/>
            <p:cNvSpPr txBox="1"/>
            <p:nvPr/>
          </p:nvSpPr>
          <p:spPr>
            <a:xfrm>
              <a:off x="10543606" y="6595571"/>
              <a:ext cx="39633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(dam)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8070" y="6504476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5</a:t>
            </a:r>
            <a:r>
              <a:rPr lang="en-US" sz="1600" dirty="0" smtClean="0">
                <a:latin typeface="Arial"/>
                <a:cs typeface="Arial"/>
              </a:rPr>
              <a:t>7.5°N, 90°W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561007" y="6504167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6</a:t>
            </a:r>
            <a:r>
              <a:rPr lang="en-US" sz="1600" dirty="0" smtClean="0">
                <a:latin typeface="Arial"/>
                <a:cs typeface="Arial"/>
              </a:rPr>
              <a:t>5°N, 90°W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113944" y="6504476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7</a:t>
            </a:r>
            <a:r>
              <a:rPr lang="en-US" sz="1600" dirty="0" smtClean="0">
                <a:latin typeface="Arial"/>
                <a:cs typeface="Arial"/>
              </a:rPr>
              <a:t>2.5°N, 90°W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7532972" y="2735142"/>
            <a:ext cx="4241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784259" y="3639407"/>
            <a:ext cx="1531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317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8170706" y="1124902"/>
            <a:ext cx="109517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0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6" name="Straight Arrow Connector 85"/>
          <p:cNvCxnSpPr/>
          <p:nvPr/>
        </p:nvCxnSpPr>
        <p:spPr>
          <a:xfrm flipH="1">
            <a:off x="7809752" y="1479822"/>
            <a:ext cx="437928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ectangle 86"/>
          <p:cNvSpPr/>
          <p:nvPr/>
        </p:nvSpPr>
        <p:spPr>
          <a:xfrm>
            <a:off x="8222022" y="4698068"/>
            <a:ext cx="82599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20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9" name="Straight Arrow Connector 88"/>
          <p:cNvCxnSpPr/>
          <p:nvPr/>
        </p:nvCxnSpPr>
        <p:spPr>
          <a:xfrm flipH="1">
            <a:off x="7809752" y="5042620"/>
            <a:ext cx="437928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7302219" y="3504760"/>
            <a:ext cx="5052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7532972" y="6154883"/>
            <a:ext cx="4241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8316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DT_theta_crossline_55N277E_85N277E_19850113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2" r="13796" b="27667"/>
          <a:stretch/>
        </p:blipFill>
        <p:spPr>
          <a:xfrm>
            <a:off x="5596925" y="-51003"/>
            <a:ext cx="4103328" cy="341071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erai_pv_cross_cfd_55N277E_85N277E_19850113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5835" y="-62761"/>
            <a:ext cx="7091001" cy="6858000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5172873" y="6504167"/>
            <a:ext cx="48518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D’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48" name="Picture 47" descr="thick_crossline_55N277E_85N277E_19850113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2" r="13796" b="27667"/>
          <a:stretch/>
        </p:blipFill>
        <p:spPr>
          <a:xfrm>
            <a:off x="5599026" y="3376093"/>
            <a:ext cx="4103328" cy="341071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78" name="Group 77"/>
          <p:cNvGrpSpPr/>
          <p:nvPr/>
        </p:nvGrpSpPr>
        <p:grpSpPr>
          <a:xfrm>
            <a:off x="9782406" y="-62761"/>
            <a:ext cx="496854" cy="6842998"/>
            <a:chOff x="10048914" y="-62761"/>
            <a:chExt cx="496854" cy="6842998"/>
          </a:xfrm>
        </p:grpSpPr>
        <p:pic>
          <p:nvPicPr>
            <p:cNvPr id="6" name="Picture 5" descr="DT_theta_na_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6795696" y="3201647"/>
              <a:ext cx="6693408" cy="16459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245212" y="54539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245212" y="515973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276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245212" y="485484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282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245212" y="455910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245212" y="424926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294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245212" y="394731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245212" y="364359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306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245212" y="334111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245212" y="303969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245212" y="274056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245212" y="243013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245212" y="213240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336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245212" y="182949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342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245212" y="152989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348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245212" y="122491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245212" y="92227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245212" y="61785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366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245212" y="32138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372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245212" y="2059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78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245212" y="575788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245212" y="606580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258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245212" y="636151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252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048914" y="6595571"/>
              <a:ext cx="39633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(K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-2115605" y="-63497"/>
            <a:ext cx="533863" cy="6843734"/>
            <a:chOff x="-1805927" y="-63497"/>
            <a:chExt cx="533863" cy="6843734"/>
          </a:xfrm>
        </p:grpSpPr>
        <p:pic>
          <p:nvPicPr>
            <p:cNvPr id="49" name="Picture 48" descr="erai_pv_cross_cfd_25N92W_65N92W_19820110_0000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7" t="94759" r="16544" b="2296"/>
            <a:stretch/>
          </p:blipFill>
          <p:spPr>
            <a:xfrm rot="16200000">
              <a:off x="-4701064" y="3200911"/>
              <a:ext cx="6693408" cy="164592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-1805927" y="583640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-1805927" y="516829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-1805927" y="451097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-1805927" y="384812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-1805927" y="318963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4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-1805927" y="253167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-1805927" y="186660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8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-1805927" y="121041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-1805927" y="54235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-1697629" y="6595571"/>
              <a:ext cx="4244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(PVU)</a:t>
              </a:r>
            </a:p>
          </p:txBody>
        </p:sp>
      </p:grpSp>
      <p:sp>
        <p:nvSpPr>
          <p:cNvPr id="64" name="Rectangle 63"/>
          <p:cNvSpPr/>
          <p:nvPr/>
        </p:nvSpPr>
        <p:spPr>
          <a:xfrm>
            <a:off x="7063779" y="-122661"/>
            <a:ext cx="5239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-1001302" y="6504167"/>
            <a:ext cx="37712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D</a:t>
            </a:r>
            <a:endParaRPr lang="en-US" b="1" dirty="0">
              <a:latin typeface="Arial"/>
              <a:cs typeface="Arial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10349373" y="-69295"/>
            <a:ext cx="532293" cy="6849532"/>
            <a:chOff x="10543606" y="-69295"/>
            <a:chExt cx="532293" cy="6849532"/>
          </a:xfrm>
        </p:grpSpPr>
        <p:grpSp>
          <p:nvGrpSpPr>
            <p:cNvPr id="79" name="Group 78"/>
            <p:cNvGrpSpPr/>
            <p:nvPr/>
          </p:nvGrpSpPr>
          <p:grpSpPr>
            <a:xfrm>
              <a:off x="10560396" y="-69295"/>
              <a:ext cx="515503" cy="6693408"/>
              <a:chOff x="10560396" y="-69295"/>
              <a:chExt cx="515503" cy="6693408"/>
            </a:xfrm>
          </p:grpSpPr>
          <p:pic>
            <p:nvPicPr>
              <p:cNvPr id="31" name="Picture 30" descr="thickness_19820108_0000.png"/>
              <p:cNvPicPr>
                <a:picLocks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2" t="96203" r="377" b="1852"/>
              <a:stretch/>
            </p:blipFill>
            <p:spPr>
              <a:xfrm rot="16200000">
                <a:off x="7295988" y="3195113"/>
                <a:ext cx="6693408" cy="164592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10775103" y="540358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480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0775343" y="5853161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470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0775343" y="630834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460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0775103" y="4964500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490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0775103" y="452831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500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0775343" y="407881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510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0775103" y="3637096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520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0775103" y="318203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530</a:t>
                </a:r>
                <a:endParaRPr lang="en-US" sz="24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0775103" y="274413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540</a:t>
                </a:r>
                <a:endParaRPr lang="en-US" sz="24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0775343" y="2290228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550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0775103" y="1853576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560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0774863" y="140399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570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0774623" y="96083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580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0774623" y="514379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590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0774623" y="7888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600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</p:grpSp>
        <p:sp>
          <p:nvSpPr>
            <p:cNvPr id="70" name="TextBox 69"/>
            <p:cNvSpPr txBox="1"/>
            <p:nvPr/>
          </p:nvSpPr>
          <p:spPr>
            <a:xfrm>
              <a:off x="10543606" y="6595571"/>
              <a:ext cx="39633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(dam)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8070" y="6504476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62.5°N, 83°W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561007" y="6504167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70°N, 83°W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113944" y="6504476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7</a:t>
            </a:r>
            <a:r>
              <a:rPr lang="en-US" sz="1600" dirty="0">
                <a:latin typeface="Arial"/>
                <a:cs typeface="Arial"/>
              </a:rPr>
              <a:t>7</a:t>
            </a:r>
            <a:r>
              <a:rPr lang="en-US" sz="1600" dirty="0" smtClean="0">
                <a:latin typeface="Arial"/>
                <a:cs typeface="Arial"/>
              </a:rPr>
              <a:t>.5°N, 83°W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7590273" y="2554060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8015727" y="4372474"/>
            <a:ext cx="82599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20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4" name="Straight Arrow Connector 83"/>
          <p:cNvCxnSpPr/>
          <p:nvPr/>
        </p:nvCxnSpPr>
        <p:spPr>
          <a:xfrm flipH="1">
            <a:off x="7603457" y="4717026"/>
            <a:ext cx="437928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Rectangle 84"/>
          <p:cNvSpPr/>
          <p:nvPr/>
        </p:nvSpPr>
        <p:spPr>
          <a:xfrm>
            <a:off x="7069512" y="3316180"/>
            <a:ext cx="5239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7596006" y="5992901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9660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erai_pv_cross_cfd_25N92W_65N92W_19820110_0000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7" t="94759" r="16544" b="2296"/>
          <a:stretch/>
        </p:blipFill>
        <p:spPr>
          <a:xfrm rot="16200000">
            <a:off x="-5010742" y="3200911"/>
            <a:ext cx="6693408" cy="164592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-2115605" y="5836407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 dirty="0" smtClean="0">
                <a:latin typeface="Arial"/>
                <a:cs typeface="Arial"/>
              </a:rPr>
              <a:t>0.5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-2115605" y="5168296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 dirty="0">
                <a:latin typeface="Arial"/>
                <a:cs typeface="Arial"/>
              </a:rPr>
              <a:t>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-2115605" y="4510974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 dirty="0" smtClean="0">
                <a:latin typeface="Arial"/>
                <a:cs typeface="Arial"/>
              </a:rPr>
              <a:t>1.5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-2115605" y="3848128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 dirty="0">
                <a:latin typeface="Arial"/>
                <a:cs typeface="Arial"/>
              </a:rPr>
              <a:t>2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-2115605" y="3189637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 dirty="0">
                <a:latin typeface="Arial"/>
                <a:cs typeface="Arial"/>
              </a:rPr>
              <a:t>4</a:t>
            </a:r>
            <a:endParaRPr lang="en-US" sz="1200" dirty="0" smtClean="0">
              <a:latin typeface="Arial"/>
              <a:cs typeface="Arial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-2115605" y="2531671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 dirty="0" smtClean="0">
                <a:latin typeface="Arial"/>
                <a:cs typeface="Arial"/>
              </a:rPr>
              <a:t>6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-2115605" y="1866608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 dirty="0">
                <a:latin typeface="Arial"/>
                <a:cs typeface="Arial"/>
              </a:rPr>
              <a:t>8</a:t>
            </a:r>
            <a:endParaRPr lang="en-US" sz="1200" dirty="0" smtClean="0"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-2115605" y="1210415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 dirty="0" smtClean="0">
                <a:latin typeface="Arial"/>
                <a:cs typeface="Arial"/>
              </a:rPr>
              <a:t>10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-2115605" y="542356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 dirty="0" smtClean="0">
                <a:latin typeface="Arial"/>
                <a:cs typeface="Arial"/>
              </a:rPr>
              <a:t>12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-2007307" y="6595571"/>
            <a:ext cx="4244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(PVU)</a:t>
            </a:r>
          </a:p>
        </p:txBody>
      </p:sp>
      <p:pic>
        <p:nvPicPr>
          <p:cNvPr id="2" name="Picture 1" descr="erai_pv_cross_cfd_32.5N268E_62.5N268E_19820110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9914" y="-63497"/>
            <a:ext cx="7091001" cy="6858000"/>
          </a:xfrm>
          <a:prstGeom prst="rect">
            <a:avLst/>
          </a:prstGeom>
        </p:spPr>
      </p:pic>
      <p:pic>
        <p:nvPicPr>
          <p:cNvPr id="3" name="Picture 2" descr="DT_theta_crossline_32.5N268E_62.5N268E_19820110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0" t="21476" r="10361" b="6035"/>
          <a:stretch/>
        </p:blipFill>
        <p:spPr>
          <a:xfrm>
            <a:off x="5581087" y="-47245"/>
            <a:ext cx="4106672" cy="341071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63" name="TextBox 62"/>
          <p:cNvSpPr txBox="1"/>
          <p:nvPr/>
        </p:nvSpPr>
        <p:spPr>
          <a:xfrm>
            <a:off x="5172873" y="6504167"/>
            <a:ext cx="48518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C</a:t>
            </a:r>
            <a:r>
              <a:rPr lang="en-US" sz="1600" b="1" dirty="0" smtClean="0">
                <a:latin typeface="Arial"/>
                <a:cs typeface="Arial"/>
              </a:rPr>
              <a:t>’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4" name="Picture 3" descr="thick_crossline_32.5N268E_62.5N268E_19820110_000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0" t="21631" r="10361" b="5975"/>
          <a:stretch/>
        </p:blipFill>
        <p:spPr>
          <a:xfrm>
            <a:off x="5582103" y="3375619"/>
            <a:ext cx="4105656" cy="340541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78" name="Group 77"/>
          <p:cNvGrpSpPr/>
          <p:nvPr/>
        </p:nvGrpSpPr>
        <p:grpSpPr>
          <a:xfrm>
            <a:off x="9782406" y="-62761"/>
            <a:ext cx="496854" cy="6842998"/>
            <a:chOff x="10048914" y="-62761"/>
            <a:chExt cx="496854" cy="6842998"/>
          </a:xfrm>
        </p:grpSpPr>
        <p:pic>
          <p:nvPicPr>
            <p:cNvPr id="6" name="Picture 5" descr="DT_theta_na_0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6795696" y="3201647"/>
              <a:ext cx="6693408" cy="16459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245212" y="54539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245212" y="515973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276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245212" y="485484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282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245212" y="455910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245212" y="424926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294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245212" y="394731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245212" y="364359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306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245212" y="334111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245212" y="303969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245212" y="274056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245212" y="243013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245212" y="213240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336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245212" y="182949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342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245212" y="152989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348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245212" y="122491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245212" y="92227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245212" y="61785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366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245212" y="32138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372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245212" y="2059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78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245212" y="575788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245212" y="606580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258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245212" y="636151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252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048914" y="6595571"/>
              <a:ext cx="39633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(K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4" name="Rectangle 63"/>
          <p:cNvSpPr/>
          <p:nvPr/>
        </p:nvSpPr>
        <p:spPr>
          <a:xfrm>
            <a:off x="7218083" y="60614"/>
            <a:ext cx="5239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-1001302" y="6504167"/>
            <a:ext cx="37712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C</a:t>
            </a:r>
            <a:endParaRPr lang="en-US" b="1" dirty="0">
              <a:latin typeface="Arial"/>
              <a:cs typeface="Arial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10349373" y="-69295"/>
            <a:ext cx="532293" cy="6849532"/>
            <a:chOff x="10543606" y="-69295"/>
            <a:chExt cx="532293" cy="6849532"/>
          </a:xfrm>
        </p:grpSpPr>
        <p:grpSp>
          <p:nvGrpSpPr>
            <p:cNvPr id="79" name="Group 78"/>
            <p:cNvGrpSpPr/>
            <p:nvPr/>
          </p:nvGrpSpPr>
          <p:grpSpPr>
            <a:xfrm>
              <a:off x="10560396" y="-69295"/>
              <a:ext cx="515503" cy="6693408"/>
              <a:chOff x="10560396" y="-69295"/>
              <a:chExt cx="515503" cy="6693408"/>
            </a:xfrm>
          </p:grpSpPr>
          <p:pic>
            <p:nvPicPr>
              <p:cNvPr id="31" name="Picture 30" descr="thickness_19820108_0000.png"/>
              <p:cNvPicPr>
                <a:picLocks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2" t="96203" r="377" b="1852"/>
              <a:stretch/>
            </p:blipFill>
            <p:spPr>
              <a:xfrm rot="16200000">
                <a:off x="7295988" y="3195113"/>
                <a:ext cx="6693408" cy="164592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10775103" y="540358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480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0775343" y="5853161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470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0775343" y="630834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460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0775103" y="4964500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490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0775103" y="452831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500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0775343" y="407881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510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0775103" y="3637096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520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0775103" y="318203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530</a:t>
                </a:r>
                <a:endParaRPr lang="en-US" sz="24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0775103" y="274413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540</a:t>
                </a:r>
                <a:endParaRPr lang="en-US" sz="24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0775343" y="2290228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550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0775103" y="1853576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560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0774863" y="140399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570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0774623" y="96083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580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0774623" y="514379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590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0774623" y="7888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600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</p:grpSp>
        <p:sp>
          <p:nvSpPr>
            <p:cNvPr id="70" name="TextBox 69"/>
            <p:cNvSpPr txBox="1"/>
            <p:nvPr/>
          </p:nvSpPr>
          <p:spPr>
            <a:xfrm>
              <a:off x="10543606" y="6595571"/>
              <a:ext cx="39633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(dam)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8070" y="6504476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40°N, 92°W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561007" y="6504167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47.5°N, 92°W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113944" y="6504476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55°N, 92°W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7382514" y="2787775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24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401433" y="3293062"/>
            <a:ext cx="1531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317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7565332" y="911314"/>
            <a:ext cx="109517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0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5" name="Straight Arrow Connector 84"/>
          <p:cNvCxnSpPr/>
          <p:nvPr/>
        </p:nvCxnSpPr>
        <p:spPr>
          <a:xfrm flipH="1">
            <a:off x="7667964" y="1463783"/>
            <a:ext cx="381273" cy="24624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Rectangle 85"/>
          <p:cNvSpPr/>
          <p:nvPr/>
        </p:nvSpPr>
        <p:spPr>
          <a:xfrm>
            <a:off x="7686134" y="4247391"/>
            <a:ext cx="82599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20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8" name="Straight Arrow Connector 87"/>
          <p:cNvCxnSpPr/>
          <p:nvPr/>
        </p:nvCxnSpPr>
        <p:spPr>
          <a:xfrm flipH="1">
            <a:off x="7660476" y="4788924"/>
            <a:ext cx="381273" cy="24624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Rectangle 88"/>
          <p:cNvSpPr/>
          <p:nvPr/>
        </p:nvSpPr>
        <p:spPr>
          <a:xfrm>
            <a:off x="7218083" y="3476855"/>
            <a:ext cx="5239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7382514" y="6204016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24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8798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ai_pv_cross_cfd_52.5N260E_82.5N260E_19820102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7645" y="-56254"/>
            <a:ext cx="7091001" cy="6858000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8070" y="6504476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60°N, 100°W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546066" y="6504167"/>
            <a:ext cx="15529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67.5°N, 100°W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113944" y="6504476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75°N, 100°W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172873" y="6504167"/>
            <a:ext cx="48518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B</a:t>
            </a:r>
            <a:r>
              <a:rPr lang="en-US" sz="1600" b="1" dirty="0" smtClean="0">
                <a:latin typeface="Arial"/>
                <a:cs typeface="Arial"/>
              </a:rPr>
              <a:t>’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4" name="Picture 3" descr="thick_crossline_52.5N260E_82.5N260E_19820102_12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255" b="26147"/>
          <a:stretch/>
        </p:blipFill>
        <p:spPr>
          <a:xfrm>
            <a:off x="5583356" y="3384705"/>
            <a:ext cx="4118358" cy="340156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DT_theta_crossline_52.5N260E_82.5N260E_19820102_12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7256" b="25742"/>
          <a:stretch/>
        </p:blipFill>
        <p:spPr>
          <a:xfrm>
            <a:off x="5583356" y="-50621"/>
            <a:ext cx="4114800" cy="341728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78" name="Group 77"/>
          <p:cNvGrpSpPr/>
          <p:nvPr/>
        </p:nvGrpSpPr>
        <p:grpSpPr>
          <a:xfrm>
            <a:off x="9782406" y="-62761"/>
            <a:ext cx="496854" cy="6842998"/>
            <a:chOff x="10048914" y="-62761"/>
            <a:chExt cx="496854" cy="6842998"/>
          </a:xfrm>
        </p:grpSpPr>
        <p:pic>
          <p:nvPicPr>
            <p:cNvPr id="6" name="Picture 5" descr="DT_theta_na_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6795696" y="3201647"/>
              <a:ext cx="6693408" cy="16459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245212" y="54539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245212" y="515973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276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245212" y="485484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282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245212" y="455910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245212" y="424926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294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245212" y="394731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245212" y="364359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306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245212" y="334111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245212" y="303969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245212" y="274056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245212" y="243013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245212" y="213240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336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245212" y="182949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342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245212" y="152989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348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245212" y="122491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245212" y="92227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245212" y="61785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366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245212" y="32138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372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245212" y="2059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78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245212" y="575788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245212" y="606580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258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245212" y="636151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252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048914" y="6595571"/>
              <a:ext cx="39633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(K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-2115605" y="-63497"/>
            <a:ext cx="533863" cy="6843734"/>
            <a:chOff x="-1805927" y="-63497"/>
            <a:chExt cx="533863" cy="6843734"/>
          </a:xfrm>
        </p:grpSpPr>
        <p:pic>
          <p:nvPicPr>
            <p:cNvPr id="49" name="Picture 48" descr="erai_pv_cross_cfd_25N92W_65N92W_19820110_0000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7" t="94759" r="16544" b="2296"/>
            <a:stretch/>
          </p:blipFill>
          <p:spPr>
            <a:xfrm rot="16200000">
              <a:off x="-4701064" y="3200911"/>
              <a:ext cx="6693408" cy="164592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-1805927" y="583640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-1805927" y="516829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-1805927" y="451097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-1805927" y="384812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-1805927" y="318963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4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-1805927" y="253167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-1805927" y="186660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8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-1805927" y="121041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-1805927" y="54235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-1697629" y="6595571"/>
              <a:ext cx="4244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(PVU)</a:t>
              </a:r>
            </a:p>
          </p:txBody>
        </p:sp>
      </p:grpSp>
      <p:sp>
        <p:nvSpPr>
          <p:cNvPr id="64" name="Rectangle 63"/>
          <p:cNvSpPr/>
          <p:nvPr/>
        </p:nvSpPr>
        <p:spPr>
          <a:xfrm>
            <a:off x="7225024" y="67504"/>
            <a:ext cx="5239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-993364" y="6504167"/>
            <a:ext cx="37712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B</a:t>
            </a:r>
            <a:endParaRPr lang="en-US" b="1" dirty="0">
              <a:latin typeface="Arial"/>
              <a:cs typeface="Arial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10349373" y="-69295"/>
            <a:ext cx="532293" cy="6849532"/>
            <a:chOff x="10543606" y="-69295"/>
            <a:chExt cx="532293" cy="6849532"/>
          </a:xfrm>
        </p:grpSpPr>
        <p:grpSp>
          <p:nvGrpSpPr>
            <p:cNvPr id="79" name="Group 78"/>
            <p:cNvGrpSpPr/>
            <p:nvPr/>
          </p:nvGrpSpPr>
          <p:grpSpPr>
            <a:xfrm>
              <a:off x="10560396" y="-69295"/>
              <a:ext cx="515503" cy="6693408"/>
              <a:chOff x="10560396" y="-69295"/>
              <a:chExt cx="515503" cy="6693408"/>
            </a:xfrm>
          </p:grpSpPr>
          <p:pic>
            <p:nvPicPr>
              <p:cNvPr id="31" name="Picture 30" descr="thickness_19820108_0000.png"/>
              <p:cNvPicPr>
                <a:picLocks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2" t="96203" r="377" b="1852"/>
              <a:stretch/>
            </p:blipFill>
            <p:spPr>
              <a:xfrm rot="16200000">
                <a:off x="7295988" y="3195113"/>
                <a:ext cx="6693408" cy="164592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10775103" y="540358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480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0775343" y="5853161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470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0775343" y="630834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460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0775103" y="4964500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490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0775103" y="452831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500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0775343" y="407881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510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0775103" y="3637096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520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0775103" y="318203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530</a:t>
                </a:r>
                <a:endParaRPr lang="en-US" sz="24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0775103" y="274413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540</a:t>
                </a:r>
                <a:endParaRPr lang="en-US" sz="24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0775343" y="2290228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550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0775103" y="1853576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560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0774863" y="140399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570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0774623" y="96083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580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0774623" y="514379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590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0774623" y="7888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600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</p:grpSp>
        <p:sp>
          <p:nvSpPr>
            <p:cNvPr id="70" name="TextBox 69"/>
            <p:cNvSpPr txBox="1"/>
            <p:nvPr/>
          </p:nvSpPr>
          <p:spPr>
            <a:xfrm>
              <a:off x="10543606" y="6595571"/>
              <a:ext cx="39633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(dam)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75" name="Rectangle 74"/>
          <p:cNvSpPr/>
          <p:nvPr/>
        </p:nvSpPr>
        <p:spPr>
          <a:xfrm>
            <a:off x="7001210" y="2693348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4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401433" y="3946607"/>
            <a:ext cx="1531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317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5724475" y="1376029"/>
            <a:ext cx="109517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0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6" name="Straight Arrow Connector 85"/>
          <p:cNvCxnSpPr/>
          <p:nvPr/>
        </p:nvCxnSpPr>
        <p:spPr>
          <a:xfrm flipV="1">
            <a:off x="6755502" y="1704595"/>
            <a:ext cx="480242" cy="9966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ectangle 86"/>
          <p:cNvSpPr/>
          <p:nvPr/>
        </p:nvSpPr>
        <p:spPr>
          <a:xfrm>
            <a:off x="5840759" y="4802619"/>
            <a:ext cx="82599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20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8" name="Straight Arrow Connector 87"/>
          <p:cNvCxnSpPr/>
          <p:nvPr/>
        </p:nvCxnSpPr>
        <p:spPr>
          <a:xfrm flipV="1">
            <a:off x="6647393" y="5118357"/>
            <a:ext cx="480242" cy="9966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7225024" y="3509574"/>
            <a:ext cx="5239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7001210" y="6135418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4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1184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ai_pv_cross_cfd_52.5N306E_82.5N306E_19811216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7644" y="-54697"/>
            <a:ext cx="7091001" cy="6858000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5172873" y="6504167"/>
            <a:ext cx="48518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A</a:t>
            </a:r>
            <a:r>
              <a:rPr lang="en-US" sz="1600" b="1" dirty="0" smtClean="0">
                <a:latin typeface="Arial"/>
                <a:cs typeface="Arial"/>
              </a:rPr>
              <a:t>’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3" name="Picture 2" descr="DT_theta_crossline_52.5N306E_82.5N306E_19811216_12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6" t="1" r="6694" b="35429"/>
          <a:stretch/>
        </p:blipFill>
        <p:spPr>
          <a:xfrm>
            <a:off x="5583357" y="-56769"/>
            <a:ext cx="4106325" cy="341071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thick_crossline_52.5N306E_82.5N306E_19811216_12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6" r="6694" b="35430"/>
          <a:stretch/>
        </p:blipFill>
        <p:spPr>
          <a:xfrm>
            <a:off x="5584969" y="3372298"/>
            <a:ext cx="4106325" cy="341071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78" name="Group 77"/>
          <p:cNvGrpSpPr/>
          <p:nvPr/>
        </p:nvGrpSpPr>
        <p:grpSpPr>
          <a:xfrm>
            <a:off x="9782406" y="-62761"/>
            <a:ext cx="496854" cy="6842998"/>
            <a:chOff x="10048914" y="-62761"/>
            <a:chExt cx="496854" cy="6842998"/>
          </a:xfrm>
        </p:grpSpPr>
        <p:pic>
          <p:nvPicPr>
            <p:cNvPr id="6" name="Picture 5" descr="DT_theta_na_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6795696" y="3201647"/>
              <a:ext cx="6693408" cy="16459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245212" y="54539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245212" y="515973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276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245212" y="485484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282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245212" y="455910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245212" y="424926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294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245212" y="394731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245212" y="364359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306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245212" y="334111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245212" y="303969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245212" y="274056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245212" y="243013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245212" y="213240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336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245212" y="182949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342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245212" y="152989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348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245212" y="122491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245212" y="92227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245212" y="61785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366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245212" y="32138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372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245212" y="2059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78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245212" y="575788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245212" y="606580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258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245212" y="636151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252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048914" y="6595571"/>
              <a:ext cx="39633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(K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-2115605" y="-63497"/>
            <a:ext cx="533863" cy="6843734"/>
            <a:chOff x="-1805927" y="-63497"/>
            <a:chExt cx="533863" cy="6843734"/>
          </a:xfrm>
        </p:grpSpPr>
        <p:pic>
          <p:nvPicPr>
            <p:cNvPr id="49" name="Picture 48" descr="erai_pv_cross_cfd_25N92W_65N92W_19820110_0000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7" t="94759" r="16544" b="2296"/>
            <a:stretch/>
          </p:blipFill>
          <p:spPr>
            <a:xfrm rot="16200000">
              <a:off x="-4701064" y="3200911"/>
              <a:ext cx="6693408" cy="164592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-1805927" y="583640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-1805927" y="516829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-1805927" y="451097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-1805927" y="384812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-1805927" y="318963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4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-1805927" y="253167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-1805927" y="186660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8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-1805927" y="121041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-1805927" y="54235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-1697629" y="6595571"/>
              <a:ext cx="4244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(PVU)</a:t>
              </a:r>
            </a:p>
          </p:txBody>
        </p:sp>
      </p:grpSp>
      <p:sp>
        <p:nvSpPr>
          <p:cNvPr id="64" name="Rectangle 63"/>
          <p:cNvSpPr/>
          <p:nvPr/>
        </p:nvSpPr>
        <p:spPr>
          <a:xfrm>
            <a:off x="6495794" y="53683"/>
            <a:ext cx="5052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-993605" y="6504167"/>
            <a:ext cx="37712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A</a:t>
            </a:r>
            <a:endParaRPr lang="en-US" b="1" dirty="0">
              <a:latin typeface="Arial"/>
              <a:cs typeface="Arial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10349373" y="-69295"/>
            <a:ext cx="532293" cy="6849532"/>
            <a:chOff x="10543606" y="-69295"/>
            <a:chExt cx="532293" cy="6849532"/>
          </a:xfrm>
        </p:grpSpPr>
        <p:grpSp>
          <p:nvGrpSpPr>
            <p:cNvPr id="79" name="Group 78"/>
            <p:cNvGrpSpPr/>
            <p:nvPr/>
          </p:nvGrpSpPr>
          <p:grpSpPr>
            <a:xfrm>
              <a:off x="10560396" y="-69295"/>
              <a:ext cx="515503" cy="6693408"/>
              <a:chOff x="10560396" y="-69295"/>
              <a:chExt cx="515503" cy="6693408"/>
            </a:xfrm>
          </p:grpSpPr>
          <p:pic>
            <p:nvPicPr>
              <p:cNvPr id="31" name="Picture 30" descr="thickness_19820108_0000.png"/>
              <p:cNvPicPr>
                <a:picLocks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2" t="96203" r="377" b="1852"/>
              <a:stretch/>
            </p:blipFill>
            <p:spPr>
              <a:xfrm rot="16200000">
                <a:off x="7295988" y="3195113"/>
                <a:ext cx="6693408" cy="164592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10775103" y="540358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480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0775343" y="5853161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470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0775343" y="630834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460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0775103" y="4964500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490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0775103" y="452831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500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0775343" y="407881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510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0775103" y="3637096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520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0775103" y="318203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530</a:t>
                </a:r>
                <a:endParaRPr lang="en-US" sz="24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0775103" y="274413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540</a:t>
                </a:r>
                <a:endParaRPr lang="en-US" sz="24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0775343" y="2290228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550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0775103" y="1853576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560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0774863" y="140399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570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0774623" y="96083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580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0774623" y="514379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590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0774623" y="7888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600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</p:grpSp>
        <p:sp>
          <p:nvSpPr>
            <p:cNvPr id="70" name="TextBox 69"/>
            <p:cNvSpPr txBox="1"/>
            <p:nvPr/>
          </p:nvSpPr>
          <p:spPr>
            <a:xfrm>
              <a:off x="10543606" y="6595571"/>
              <a:ext cx="39633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(dam)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8070" y="6504476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60°N, 54°W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561007" y="6504167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67.5°N, 54°W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113944" y="6504476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75°N, 54°W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8462657" y="2344119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4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6181684" y="1316804"/>
            <a:ext cx="109517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0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5" name="Straight Arrow Connector 84"/>
          <p:cNvCxnSpPr/>
          <p:nvPr/>
        </p:nvCxnSpPr>
        <p:spPr>
          <a:xfrm>
            <a:off x="7214118" y="1634837"/>
            <a:ext cx="395142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Rectangle 85"/>
          <p:cNvSpPr/>
          <p:nvPr/>
        </p:nvSpPr>
        <p:spPr>
          <a:xfrm>
            <a:off x="1298799" y="3224360"/>
            <a:ext cx="1531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317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495794" y="3483291"/>
            <a:ext cx="5052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8462657" y="5773727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4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38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ta_and_thick_Jan_8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46" y="492820"/>
            <a:ext cx="8102438" cy="44069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64387" y="4852370"/>
            <a:ext cx="37596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Dec 1981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23042" y="4852370"/>
            <a:ext cx="268230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Jan 1982</a:t>
            </a:r>
            <a:endParaRPr lang="en-US" sz="1200" b="1" dirty="0">
              <a:latin typeface="Arial"/>
              <a:cs typeface="Arial"/>
            </a:endParaRPr>
          </a:p>
        </p:txBody>
      </p:sp>
      <p:cxnSp>
        <p:nvCxnSpPr>
          <p:cNvPr id="6" name="Straight Connector 5"/>
          <p:cNvCxnSpPr>
            <a:stCxn id="3" idx="1"/>
          </p:cNvCxnSpPr>
          <p:nvPr/>
        </p:nvCxnSpPr>
        <p:spPr>
          <a:xfrm flipV="1">
            <a:off x="1164387" y="4975387"/>
            <a:ext cx="1375684" cy="9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519375" y="4975387"/>
            <a:ext cx="140462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924002" y="4871519"/>
            <a:ext cx="0" cy="20792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924002" y="4977911"/>
            <a:ext cx="106403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endCxn id="4" idx="3"/>
          </p:cNvCxnSpPr>
          <p:nvPr/>
        </p:nvCxnSpPr>
        <p:spPr>
          <a:xfrm>
            <a:off x="6965521" y="4975387"/>
            <a:ext cx="839824" cy="9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 rot="16200000">
            <a:off x="-1495567" y="2381780"/>
            <a:ext cx="3582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Minimum DT </a:t>
            </a:r>
            <a:r>
              <a:rPr lang="en-US" sz="1600" b="1" dirty="0" err="1" smtClean="0">
                <a:solidFill>
                  <a:srgbClr val="FF0000"/>
                </a:solidFill>
                <a:latin typeface="Arial"/>
                <a:cs typeface="Arial"/>
              </a:rPr>
              <a:t>θ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of TPV (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K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endParaRPr lang="en-US" sz="1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 rot="16200000">
            <a:off x="6973325" y="2411069"/>
            <a:ext cx="358233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</a:rPr>
              <a:t>Minimum 1000–500-hPa     Thickness of Cold </a:t>
            </a:r>
            <a:r>
              <a:rPr lang="en-US" sz="1600" b="1" dirty="0">
                <a:solidFill>
                  <a:srgbClr val="0000FF"/>
                </a:solidFill>
                <a:latin typeface="Arial"/>
                <a:cs typeface="Arial"/>
              </a:rPr>
              <a:t>P</a:t>
            </a:r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</a:rPr>
              <a:t>ool (dam)</a:t>
            </a:r>
            <a:endParaRPr lang="en-US" sz="16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4646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heta_and_thick_Jan_8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7" y="485823"/>
            <a:ext cx="8103306" cy="44074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6670" y="4857324"/>
            <a:ext cx="617360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Jan 1985</a:t>
            </a:r>
            <a:endParaRPr lang="en-US" sz="1200" b="1" dirty="0">
              <a:latin typeface="Arial"/>
              <a:cs typeface="Arial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164387" y="4983588"/>
            <a:ext cx="2610688" cy="180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7319892" y="4881427"/>
            <a:ext cx="0" cy="20792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761002" y="4985389"/>
            <a:ext cx="270024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 rot="16200000">
            <a:off x="-1495567" y="2381780"/>
            <a:ext cx="3582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Minimum DT </a:t>
            </a:r>
            <a:r>
              <a:rPr lang="en-US" sz="1600" b="1" dirty="0" err="1" smtClean="0">
                <a:solidFill>
                  <a:srgbClr val="FF0000"/>
                </a:solidFill>
                <a:latin typeface="Arial"/>
                <a:cs typeface="Arial"/>
              </a:rPr>
              <a:t>θ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of TPV (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K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endParaRPr lang="en-US" sz="1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 rot="16200000">
            <a:off x="6973325" y="2411069"/>
            <a:ext cx="358233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</a:rPr>
              <a:t>Minimum 1000–500-hPa     Thickness of Cold </a:t>
            </a:r>
            <a:r>
              <a:rPr lang="en-US" sz="1600" b="1" dirty="0">
                <a:solidFill>
                  <a:srgbClr val="0000FF"/>
                </a:solidFill>
                <a:latin typeface="Arial"/>
                <a:cs typeface="Arial"/>
              </a:rPr>
              <a:t>P</a:t>
            </a:r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</a:rPr>
              <a:t>ool (dam)</a:t>
            </a:r>
            <a:endParaRPr lang="en-US" sz="16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21896" y="4857324"/>
            <a:ext cx="55459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Feb</a:t>
            </a:r>
            <a:endParaRPr lang="en-US" sz="1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0504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/>
          <p:cNvGrpSpPr/>
          <p:nvPr/>
        </p:nvGrpSpPr>
        <p:grpSpPr>
          <a:xfrm>
            <a:off x="907471" y="0"/>
            <a:ext cx="5245449" cy="7343289"/>
            <a:chOff x="907471" y="0"/>
            <a:chExt cx="5245449" cy="7343289"/>
          </a:xfrm>
        </p:grpSpPr>
        <p:pic>
          <p:nvPicPr>
            <p:cNvPr id="2" name="Picture 1" descr="DT_theta_and_TPV_track_Jan_1982_NA_19820108_0000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322" y="0"/>
              <a:ext cx="2060181" cy="18288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3" name="Picture 2" descr="DT_theta_and_TPV_track_Jan_1982_NA_19820109_0000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322" y="1836214"/>
              <a:ext cx="2060181" cy="18288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4" name="Picture 3" descr="DT_theta_and_TPV_track_Jan_1982_NA_19820110_0000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322" y="3674109"/>
              <a:ext cx="2060181" cy="18288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5" name="Picture 4" descr="DT_theta_and_TPV_track_Jan_1982_NA_19820111_000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322" y="5514489"/>
              <a:ext cx="2060181" cy="18288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6" name="Picture 5" descr="thick_mslp_coldPool_track_19820108_0000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552" y="0"/>
              <a:ext cx="2055731" cy="18288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7" name="Picture 6" descr="thick_mslp_coldPool_track_19820109_0000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552" y="1837589"/>
              <a:ext cx="2055731" cy="18288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9" name="Picture 8" descr="thick_mslp_coldPool_track_19820110_0000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363" y="3674109"/>
              <a:ext cx="2055731" cy="18288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10" name="Picture 9" descr="thick_mslp_coldPool_track_19820111_0000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552" y="5514489"/>
              <a:ext cx="2055731" cy="18288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grpSp>
          <p:nvGrpSpPr>
            <p:cNvPr id="56" name="Group 55"/>
            <p:cNvGrpSpPr/>
            <p:nvPr/>
          </p:nvGrpSpPr>
          <p:grpSpPr>
            <a:xfrm>
              <a:off x="907471" y="542675"/>
              <a:ext cx="525269" cy="6441514"/>
              <a:chOff x="907471" y="624227"/>
              <a:chExt cx="525269" cy="6441514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036407" y="6834909"/>
                <a:ext cx="396333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900" dirty="0" smtClean="0">
                    <a:latin typeface="Arial"/>
                    <a:cs typeface="Arial"/>
                  </a:rPr>
                  <a:t>(K</a:t>
                </a:r>
                <a:r>
                  <a:rPr lang="en-US" sz="900" dirty="0">
                    <a:latin typeface="Arial"/>
                    <a:cs typeface="Arial"/>
                  </a:rPr>
                  <a:t>)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907719" y="5816949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270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907719" y="5535614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276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907719" y="5252134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282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907472" y="4954357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288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907719" y="4683033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294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909841" y="4395303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300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907472" y="4112421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306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907472" y="3847802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312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907472" y="3563649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318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907719" y="3280066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324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909841" y="2989558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330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907472" y="2700025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336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907472" y="2427394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342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909841" y="2158118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348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907472" y="1873974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354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909841" y="1578469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360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907472" y="1282301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366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909841" y="1000382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372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907472" y="707116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/>
                    <a:cs typeface="Arial"/>
                  </a:rPr>
                  <a:t>3</a:t>
                </a:r>
                <a:r>
                  <a:rPr lang="en-US" sz="900" dirty="0" smtClean="0">
                    <a:latin typeface="Arial"/>
                    <a:cs typeface="Arial"/>
                  </a:rPr>
                  <a:t>78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907472" y="6095348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264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907472" y="6375182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258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pic>
            <p:nvPicPr>
              <p:cNvPr id="34" name="Picture 33" descr="DT_theta_na_0.png"/>
              <p:cNvPicPr>
                <a:picLocks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37" t="96667" r="11685" b="1296"/>
              <a:stretch/>
            </p:blipFill>
            <p:spPr>
              <a:xfrm rot="16200000">
                <a:off x="-1864356" y="3696610"/>
                <a:ext cx="6281928" cy="137161"/>
              </a:xfrm>
              <a:prstGeom prst="rect">
                <a:avLst/>
              </a:prstGeom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907471" y="6666437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252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5518852" y="682955"/>
              <a:ext cx="634068" cy="6185338"/>
              <a:chOff x="6345472" y="347590"/>
              <a:chExt cx="634068" cy="6185338"/>
            </a:xfrm>
          </p:grpSpPr>
          <p:pic>
            <p:nvPicPr>
              <p:cNvPr id="37" name="Picture 36" descr="250_jet_mslp_24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67" t="95111" r="58321" b="2074"/>
              <a:stretch/>
            </p:blipFill>
            <p:spPr>
              <a:xfrm rot="16200000">
                <a:off x="5138420" y="4928505"/>
                <a:ext cx="2743200" cy="137160"/>
              </a:xfrm>
              <a:prstGeom prst="rect">
                <a:avLst/>
              </a:prstGeom>
            </p:spPr>
          </p:pic>
          <p:sp>
            <p:nvSpPr>
              <p:cNvPr id="38" name="TextBox 37"/>
              <p:cNvSpPr txBox="1"/>
              <p:nvPr/>
            </p:nvSpPr>
            <p:spPr>
              <a:xfrm>
                <a:off x="6352587" y="6302096"/>
                <a:ext cx="492104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 smtClean="0">
                    <a:latin typeface="Arial"/>
                    <a:cs typeface="Arial"/>
                  </a:rPr>
                  <a:t>(mm)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6507480" y="5948793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25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6507480" y="5600118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6507480" y="5261697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35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6517842" y="4931597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40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6507480" y="4580525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45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6517842" y="4257115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50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6507480" y="3913691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/>
                    <a:cs typeface="Arial"/>
                  </a:rPr>
                  <a:t>5</a:t>
                </a:r>
                <a:r>
                  <a:rPr lang="en-US" sz="900" dirty="0" smtClean="0">
                    <a:latin typeface="Arial"/>
                    <a:cs typeface="Arial"/>
                  </a:rPr>
                  <a:t>5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pic>
            <p:nvPicPr>
              <p:cNvPr id="46" name="Picture 45" descr="250_jet_mslp_24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220" t="95259" r="17498" b="2074"/>
              <a:stretch/>
            </p:blipFill>
            <p:spPr>
              <a:xfrm rot="16200000">
                <a:off x="5138420" y="1650610"/>
                <a:ext cx="2743200" cy="137160"/>
              </a:xfrm>
              <a:prstGeom prst="rect">
                <a:avLst/>
              </a:prstGeom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6345472" y="3036589"/>
                <a:ext cx="634068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 smtClean="0">
                    <a:latin typeface="Arial"/>
                    <a:cs typeface="Arial"/>
                  </a:rPr>
                  <a:t>(</a:t>
                </a:r>
                <a:r>
                  <a:rPr lang="en-US" sz="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 s</a:t>
                </a:r>
                <a:r>
                  <a:rPr lang="en-US" sz="9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−1</a:t>
                </a:r>
                <a:r>
                  <a:rPr lang="en-US" sz="900" baseline="300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900" dirty="0" smtClean="0">
                    <a:latin typeface="Arial"/>
                    <a:cs typeface="Arial"/>
                  </a:rPr>
                  <a:t>)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6514836" y="2702413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50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6517842" y="2407167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60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6507480" y="2095095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70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6507480" y="1802956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80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6507480" y="1500027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90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6517842" y="1192155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100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6514836" y="885952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110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6517842" y="590454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120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87410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-196431" y="-1718581"/>
            <a:ext cx="7663315" cy="11029340"/>
            <a:chOff x="-196431" y="-1718581"/>
            <a:chExt cx="7663315" cy="11029340"/>
          </a:xfrm>
        </p:grpSpPr>
        <p:pic>
          <p:nvPicPr>
            <p:cNvPr id="2" name="Picture 1" descr="DT_theta_and_TPV_track_Jan_1982_NA_19820108_0000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269" y="-1718581"/>
              <a:ext cx="3090272" cy="27432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3" name="Picture 2" descr="DT_theta_and_TPV_track_Jan_1982_NA_19820109_0000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269" y="1035988"/>
              <a:ext cx="3090272" cy="27432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4" name="Picture 3" descr="DT_theta_and_TPV_track_Jan_1982_NA_19820110_0000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269" y="3789134"/>
              <a:ext cx="3090272" cy="27432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5" name="Picture 4" descr="DT_theta_and_TPV_track_Jan_1982_NA_19820111_000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269" y="6543282"/>
              <a:ext cx="3090272" cy="27432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6" name="Picture 5" descr="thick_mslp_coldPool_track_19820108_0000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5542" y="-1718581"/>
              <a:ext cx="3083597" cy="27432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7" name="Picture 6" descr="thick_mslp_coldPool_track_19820109_0000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6125" y="1037938"/>
              <a:ext cx="3083597" cy="27432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9" name="Picture 8" descr="thick_mslp_coldPool_track_19820110_0000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6125" y="3788297"/>
              <a:ext cx="3083597" cy="27432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10" name="Picture 9" descr="thick_mslp_coldPool_track_19820111_0000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5542" y="6542445"/>
              <a:ext cx="3083597" cy="27432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grpSp>
          <p:nvGrpSpPr>
            <p:cNvPr id="60" name="Group 59"/>
            <p:cNvGrpSpPr/>
            <p:nvPr/>
          </p:nvGrpSpPr>
          <p:grpSpPr>
            <a:xfrm>
              <a:off x="6830196" y="-1715361"/>
              <a:ext cx="636688" cy="10998651"/>
              <a:chOff x="6780604" y="-1715361"/>
              <a:chExt cx="636688" cy="10998651"/>
            </a:xfrm>
          </p:grpSpPr>
          <p:grpSp>
            <p:nvGrpSpPr>
              <p:cNvPr id="59" name="Group 58"/>
              <p:cNvGrpSpPr/>
              <p:nvPr/>
            </p:nvGrpSpPr>
            <p:grpSpPr>
              <a:xfrm>
                <a:off x="6780604" y="3835058"/>
                <a:ext cx="591836" cy="5448232"/>
                <a:chOff x="6780604" y="3845138"/>
                <a:chExt cx="591836" cy="5448232"/>
              </a:xfrm>
            </p:grpSpPr>
            <p:pic>
              <p:nvPicPr>
                <p:cNvPr id="37" name="Picture 36" descr="250_jet_mslp_24.png"/>
                <p:cNvPicPr>
                  <a:picLocks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867" t="95111" r="58321" b="2074"/>
                <a:stretch/>
              </p:blipFill>
              <p:spPr>
                <a:xfrm rot="16200000">
                  <a:off x="4355718" y="6359738"/>
                  <a:ext cx="5212080" cy="182880"/>
                </a:xfrm>
                <a:prstGeom prst="rect">
                  <a:avLst/>
                </a:prstGeom>
              </p:spPr>
            </p:pic>
            <p:sp>
              <p:nvSpPr>
                <p:cNvPr id="38" name="TextBox 37"/>
                <p:cNvSpPr txBox="1"/>
                <p:nvPr/>
              </p:nvSpPr>
              <p:spPr>
                <a:xfrm>
                  <a:off x="6780604" y="9031760"/>
                  <a:ext cx="524463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(mm)</a:t>
                  </a:r>
                  <a:endParaRPr lang="en-US" sz="11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7071884" y="8311257"/>
                  <a:ext cx="300556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25</a:t>
                  </a:r>
                  <a:endParaRPr lang="en-US" sz="11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7071884" y="7664601"/>
                  <a:ext cx="300556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30</a:t>
                  </a:r>
                  <a:endParaRPr lang="en-US" sz="10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7071884" y="7020620"/>
                  <a:ext cx="300556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35</a:t>
                  </a:r>
                  <a:endParaRPr lang="en-US" sz="10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7071884" y="6379093"/>
                  <a:ext cx="300556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40</a:t>
                  </a:r>
                  <a:endParaRPr lang="en-US" sz="11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7071884" y="5732069"/>
                  <a:ext cx="300556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45</a:t>
                  </a:r>
                  <a:endParaRPr lang="en-US" sz="11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7071884" y="5090824"/>
                  <a:ext cx="300556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50</a:t>
                  </a:r>
                  <a:endParaRPr lang="en-US" sz="10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>
                  <a:off x="7071884" y="4446718"/>
                  <a:ext cx="300556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>
                      <a:latin typeface="Arial"/>
                      <a:cs typeface="Arial"/>
                    </a:rPr>
                    <a:t>5</a:t>
                  </a:r>
                  <a:r>
                    <a:rPr lang="en-US" sz="1100" dirty="0" smtClean="0">
                      <a:latin typeface="Arial"/>
                      <a:cs typeface="Arial"/>
                    </a:rPr>
                    <a:t>5</a:t>
                  </a:r>
                  <a:endParaRPr lang="en-US" sz="10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8" name="Group 57"/>
              <p:cNvGrpSpPr/>
              <p:nvPr/>
            </p:nvGrpSpPr>
            <p:grpSpPr>
              <a:xfrm>
                <a:off x="6783224" y="-1715361"/>
                <a:ext cx="634068" cy="5417299"/>
                <a:chOff x="6783224" y="-1715361"/>
                <a:chExt cx="634068" cy="5417299"/>
              </a:xfrm>
            </p:grpSpPr>
            <p:pic>
              <p:nvPicPr>
                <p:cNvPr id="46" name="Picture 45" descr="250_jet_mslp_24.png"/>
                <p:cNvPicPr>
                  <a:picLocks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220" t="95259" r="17498" b="2074"/>
                <a:stretch/>
              </p:blipFill>
              <p:spPr>
                <a:xfrm rot="16200000">
                  <a:off x="4356926" y="799239"/>
                  <a:ext cx="5212080" cy="182880"/>
                </a:xfrm>
                <a:prstGeom prst="rect">
                  <a:avLst/>
                </a:prstGeom>
              </p:spPr>
            </p:pic>
            <p:sp>
              <p:nvSpPr>
                <p:cNvPr id="47" name="TextBox 46"/>
                <p:cNvSpPr txBox="1"/>
                <p:nvPr/>
              </p:nvSpPr>
              <p:spPr>
                <a:xfrm>
                  <a:off x="6783224" y="3440328"/>
                  <a:ext cx="634068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(</a:t>
                  </a:r>
                  <a:r>
                    <a:rPr lang="en-US" sz="11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m s</a:t>
                  </a:r>
                  <a:r>
                    <a:rPr lang="en-US" sz="1100" baseline="30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−1</a:t>
                  </a:r>
                  <a:r>
                    <a:rPr lang="en-US" sz="1100" baseline="30000" dirty="0" smtClean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1100" dirty="0" smtClean="0">
                      <a:latin typeface="Arial"/>
                      <a:cs typeface="Arial"/>
                    </a:rPr>
                    <a:t>)</a:t>
                  </a:r>
                  <a:endParaRPr lang="en-US" sz="11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7071884" y="2808018"/>
                  <a:ext cx="300556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50</a:t>
                  </a:r>
                  <a:endParaRPr lang="en-US" sz="11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7071884" y="2240891"/>
                  <a:ext cx="300556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60</a:t>
                  </a:r>
                  <a:endParaRPr lang="en-US" sz="10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7071884" y="1667213"/>
                  <a:ext cx="300556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70</a:t>
                  </a:r>
                  <a:endParaRPr lang="en-US" sz="10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7071884" y="1092788"/>
                  <a:ext cx="300556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80</a:t>
                  </a:r>
                  <a:endParaRPr lang="en-US" sz="10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7071884" y="523704"/>
                  <a:ext cx="300556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90</a:t>
                  </a:r>
                  <a:endParaRPr lang="en-US" sz="10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7071884" y="-47903"/>
                  <a:ext cx="300556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100</a:t>
                  </a:r>
                  <a:endParaRPr lang="en-US" sz="10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7071884" y="-630137"/>
                  <a:ext cx="300556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110</a:t>
                  </a:r>
                  <a:endParaRPr lang="en-US" sz="10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7071884" y="-1192714"/>
                  <a:ext cx="300556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120</a:t>
                  </a:r>
                  <a:endParaRPr lang="en-US" sz="1100" dirty="0">
                    <a:latin typeface="Arial"/>
                    <a:cs typeface="Arial"/>
                  </a:endParaRPr>
                </a:p>
              </p:txBody>
            </p:sp>
          </p:grpSp>
        </p:grpSp>
        <p:grpSp>
          <p:nvGrpSpPr>
            <p:cNvPr id="81" name="Group 80"/>
            <p:cNvGrpSpPr/>
            <p:nvPr/>
          </p:nvGrpSpPr>
          <p:grpSpPr>
            <a:xfrm>
              <a:off x="-196431" y="-1705854"/>
              <a:ext cx="571118" cy="11016613"/>
              <a:chOff x="-196431" y="-1705854"/>
              <a:chExt cx="571118" cy="11016613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-196431" y="7287986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270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-196431" y="6798725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276</a:t>
                </a:r>
                <a:endParaRPr lang="en-US" sz="1100" dirty="0">
                  <a:latin typeface="Arial"/>
                  <a:cs typeface="Arial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-196431" y="6316849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282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-196431" y="5831955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288</a:t>
                </a:r>
                <a:endParaRPr lang="en-US" sz="1100" dirty="0">
                  <a:latin typeface="Arial"/>
                  <a:cs typeface="Arial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-196431" y="5339511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294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-196431" y="4846322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300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-196431" y="4351455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306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-196431" y="3872219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312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-196431" y="3378812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318</a:t>
                </a:r>
                <a:endParaRPr lang="en-US" sz="1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-196431" y="2889213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324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-196431" y="2399791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330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-196431" y="1905241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336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-196431" y="1426200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342</a:t>
                </a:r>
                <a:endParaRPr lang="en-US" sz="1100" dirty="0">
                  <a:latin typeface="Arial"/>
                  <a:cs typeface="Arial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-196431" y="937303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348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-196431" y="441149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354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-196431" y="-45994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360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-196431" y="-534844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366</a:t>
                </a:r>
                <a:endParaRPr lang="en-US" sz="1100" dirty="0">
                  <a:latin typeface="Arial"/>
                  <a:cs typeface="Arial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-196431" y="-1021410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372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-196431" y="-1508464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>
                    <a:latin typeface="Arial"/>
                    <a:cs typeface="Arial"/>
                  </a:rPr>
                  <a:t>3</a:t>
                </a:r>
                <a:r>
                  <a:rPr lang="en-US" sz="1100" dirty="0" smtClean="0">
                    <a:latin typeface="Arial"/>
                    <a:cs typeface="Arial"/>
                  </a:rPr>
                  <a:t>78</a:t>
                </a:r>
                <a:endParaRPr lang="en-US" sz="1100" dirty="0">
                  <a:latin typeface="Arial"/>
                  <a:cs typeface="Arial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-196431" y="7780557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264</a:t>
                </a:r>
                <a:endParaRPr lang="en-US" sz="1100" dirty="0">
                  <a:latin typeface="Arial"/>
                  <a:cs typeface="Arial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-196431" y="8271011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258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pic>
            <p:nvPicPr>
              <p:cNvPr id="34" name="Picture 33" descr="DT_theta_na_0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37" t="96667" r="11685" b="1296"/>
              <a:stretch/>
            </p:blipFill>
            <p:spPr>
              <a:xfrm rot="16200000">
                <a:off x="-5172355" y="3620526"/>
                <a:ext cx="10835640" cy="182880"/>
              </a:xfrm>
              <a:prstGeom prst="rect">
                <a:avLst/>
              </a:prstGeom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-196431" y="8758393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252</a:t>
                </a:r>
                <a:endParaRPr lang="en-US" sz="1100" dirty="0">
                  <a:latin typeface="Arial"/>
                  <a:cs typeface="Arial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-21646" y="9049149"/>
                <a:ext cx="39633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(K</a:t>
                </a:r>
                <a:r>
                  <a:rPr lang="en-US" sz="1100" dirty="0">
                    <a:latin typeface="Arial"/>
                    <a:cs typeface="Arial"/>
                  </a:rPr>
                  <a:t>)</a:t>
                </a:r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>
              <a:off x="525269" y="-1718581"/>
              <a:ext cx="1647467" cy="187744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(a) 0000 UTC 8 Jan 1982 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628590" y="-1715361"/>
              <a:ext cx="1647467" cy="187744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(b) 0000 UTC 8 Jan 1982 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31833" y="1037747"/>
              <a:ext cx="1647467" cy="187744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(c) 0000 UTC 9 Jan 1982 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31833" y="3790267"/>
              <a:ext cx="1690305" cy="187744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(e) 0000 UTC 10 Jan 1982 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629407" y="3790388"/>
              <a:ext cx="1690305" cy="187744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(f) 0000 UTC 10 Jan 1982 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28551" y="6544629"/>
              <a:ext cx="1690305" cy="187744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(g) 0000 UTC 11 Jan 1982 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629462" y="6542445"/>
              <a:ext cx="1690305" cy="187744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(h) 0000 UTC 11 Jan 1982 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628590" y="1035988"/>
              <a:ext cx="1647467" cy="187744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(d) 0000 UTC 9 Jan 1982 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0543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 descr="DT_theta_and_TPV_track_Jan_1982_NA_19820109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5" y="813297"/>
            <a:ext cx="4120362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93" name="Picture 92" descr="thick_mslp_coldPool_track_19820111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998" y="8146315"/>
            <a:ext cx="4111463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92" name="Picture 91" descr="thick_mslp_coldPool_track_19820110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902" y="4482365"/>
            <a:ext cx="4111463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91" name="Picture 90" descr="thick_mslp_coldPool_track_19820109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998" y="813297"/>
            <a:ext cx="4111463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90" name="Picture 89" descr="thick_mslp_coldPool_track_19820108_00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902" y="-2850563"/>
            <a:ext cx="4111463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9" name="Picture 88" descr="DT_theta_and_TPV_track_Jan_1982_NA_19820111_000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8" y="8146315"/>
            <a:ext cx="4120362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8" name="Picture 87" descr="DT_theta_and_TPV_track_Jan_1982_NA_19820110_000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8" y="4482365"/>
            <a:ext cx="4120362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0" name="Picture 69" descr="DT_theta_and_TPV_track_Jan_1982_NA_19820108_0000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5" y="-2850563"/>
            <a:ext cx="4120362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63" name="Group 62"/>
          <p:cNvGrpSpPr/>
          <p:nvPr/>
        </p:nvGrpSpPr>
        <p:grpSpPr>
          <a:xfrm>
            <a:off x="8488356" y="-2879779"/>
            <a:ext cx="919269" cy="14705242"/>
            <a:chOff x="8488356" y="-2897420"/>
            <a:chExt cx="919269" cy="14705242"/>
          </a:xfrm>
        </p:grpSpPr>
        <p:grpSp>
          <p:nvGrpSpPr>
            <p:cNvPr id="56" name="Group 55"/>
            <p:cNvGrpSpPr/>
            <p:nvPr/>
          </p:nvGrpSpPr>
          <p:grpSpPr>
            <a:xfrm>
              <a:off x="8495816" y="4677389"/>
              <a:ext cx="670892" cy="7130433"/>
              <a:chOff x="8495816" y="4717919"/>
              <a:chExt cx="670892" cy="7130433"/>
            </a:xfrm>
          </p:grpSpPr>
          <p:pic>
            <p:nvPicPr>
              <p:cNvPr id="37" name="Picture 36" descr="250_jet_mslp_24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67" t="95111" r="58321" b="2074"/>
              <a:stretch/>
            </p:blipFill>
            <p:spPr>
              <a:xfrm rot="16200000">
                <a:off x="5260006" y="8037191"/>
                <a:ext cx="6858000" cy="219456"/>
              </a:xfrm>
              <a:prstGeom prst="rect">
                <a:avLst/>
              </a:prstGeom>
            </p:spPr>
          </p:pic>
          <p:sp>
            <p:nvSpPr>
              <p:cNvPr id="38" name="TextBox 37"/>
              <p:cNvSpPr txBox="1"/>
              <p:nvPr/>
            </p:nvSpPr>
            <p:spPr>
              <a:xfrm>
                <a:off x="8495816" y="11540575"/>
                <a:ext cx="6366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(mm)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8866152" y="1059694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8866152" y="974928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30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8856843" y="890286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35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8856843" y="8051088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40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8856843" y="721071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45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8856843" y="635916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50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8866152" y="551827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5</a:t>
                </a:r>
                <a:r>
                  <a:rPr lang="en-US" sz="1400" dirty="0" smtClean="0">
                    <a:latin typeface="Arial"/>
                    <a:cs typeface="Arial"/>
                  </a:rPr>
                  <a:t>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8488356" y="-2897420"/>
              <a:ext cx="919269" cy="7105944"/>
              <a:chOff x="8488356" y="-2856890"/>
              <a:chExt cx="919269" cy="7105944"/>
            </a:xfrm>
          </p:grpSpPr>
          <p:pic>
            <p:nvPicPr>
              <p:cNvPr id="46" name="Picture 45" descr="250_jet_mslp_24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220" t="95259" r="17498" b="2074"/>
              <a:stretch/>
            </p:blipFill>
            <p:spPr>
              <a:xfrm rot="16200000">
                <a:off x="5259864" y="462382"/>
                <a:ext cx="6858000" cy="219456"/>
              </a:xfrm>
              <a:prstGeom prst="rect">
                <a:avLst/>
              </a:prstGeom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8488356" y="3941277"/>
                <a:ext cx="9192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(</a:t>
                </a:r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 s</a:t>
                </a:r>
                <a:r>
                  <a:rPr lang="en-US" sz="14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−1</a:t>
                </a:r>
                <a:r>
                  <a:rPr lang="en-US" sz="1400" baseline="300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400" dirty="0" smtClean="0">
                    <a:latin typeface="Arial"/>
                    <a:cs typeface="Arial"/>
                  </a:rPr>
                  <a:t>)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8856843" y="310801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50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8856843" y="2355349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60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8856843" y="160616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70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8856843" y="84615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80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8856843" y="9497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8847534" y="-66080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100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8856843" y="-1413816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110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8847534" y="-216423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120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61" name="Group 60"/>
          <p:cNvGrpSpPr/>
          <p:nvPr/>
        </p:nvGrpSpPr>
        <p:grpSpPr>
          <a:xfrm>
            <a:off x="-712863" y="-2852548"/>
            <a:ext cx="689610" cy="14668427"/>
            <a:chOff x="-642303" y="-2852548"/>
            <a:chExt cx="689610" cy="14668427"/>
          </a:xfrm>
        </p:grpSpPr>
        <p:sp>
          <p:nvSpPr>
            <p:cNvPr id="13" name="TextBox 12"/>
            <p:cNvSpPr txBox="1"/>
            <p:nvPr/>
          </p:nvSpPr>
          <p:spPr>
            <a:xfrm>
              <a:off x="-642303" y="910629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270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642303" y="846025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276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-642303" y="780970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282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633976" y="716991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288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-633976" y="650924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294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642303" y="585461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300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633976" y="521108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306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-633976" y="456085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312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633976" y="3914907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633976" y="326312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324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642303" y="261352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330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-642303" y="1958191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336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-633976" y="131922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342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-642303" y="67135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348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633976" y="1863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354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633976" y="-641117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360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-642303" y="-129132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366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-642303" y="-193402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372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-642303" y="-258300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>
                  <a:latin typeface="Arial"/>
                  <a:cs typeface="Arial"/>
                </a:rPr>
                <a:t>3</a:t>
              </a:r>
              <a:r>
                <a:rPr lang="en-US" sz="1400" dirty="0" smtClean="0">
                  <a:latin typeface="Arial"/>
                  <a:cs typeface="Arial"/>
                </a:rPr>
                <a:t>78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-642303" y="975850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264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-642303" y="10410591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258</a:t>
              </a:r>
              <a:endParaRPr lang="en-US" sz="1400" dirty="0">
                <a:latin typeface="Arial"/>
                <a:cs typeface="Arial"/>
              </a:endParaRPr>
            </a:p>
          </p:txBody>
        </p:sp>
        <p:pic>
          <p:nvPicPr>
            <p:cNvPr id="34" name="Picture 33" descr="DT_theta_na_0.png"/>
            <p:cNvPicPr>
              <a:picLocks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-7341764" y="4238624"/>
              <a:ext cx="14401800" cy="219456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-642303" y="1107500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252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460693" y="11508102"/>
              <a:ext cx="50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(K</a:t>
              </a:r>
              <a:r>
                <a:rPr lang="en-US" sz="14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116243" y="-2846806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(a) 0000 UTC 8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244317" y="-2846806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(b) 0000 UTC 8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17625" y="816472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(c) 0000 UTC 9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243984" y="817753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(d) 0000 UTC 9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20800" y="4485572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(e) 0000 UTC 10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244268" y="4485572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(f) 0000 UTC 10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19418" y="8149706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(g) 0000 UTC 11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244105" y="8150680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(h) 0000 UTC 11 Jan 1982 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6234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T_theta_and_TPV_track_Jan_1982_NA_19820108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5" y="-2852237"/>
            <a:ext cx="4120362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DT_theta_and_TPV_track_Jan_1982_NA_19820109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0" y="813297"/>
            <a:ext cx="4120363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DT_theta_and_TPV_track_Jan_1982_NA_19820110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0" y="4483074"/>
            <a:ext cx="4120363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DT_theta_and_TPV_track_Jan_1982_NA_19820111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5" y="8152881"/>
            <a:ext cx="4120363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thick_mslp_coldPool_track_19820108_00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172" y="-2852237"/>
            <a:ext cx="4111463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Picture 6" descr="thick_mslp_coldPool_track_19820109_000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960" y="813297"/>
            <a:ext cx="4111463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9" name="Picture 8" descr="thick_mslp_coldPool_track_19820110_000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960" y="4483074"/>
            <a:ext cx="4111463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0" name="Picture 9" descr="thick_mslp_coldPool_track_19820111_0000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172" y="8152881"/>
            <a:ext cx="4111463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63" name="Group 62"/>
          <p:cNvGrpSpPr/>
          <p:nvPr/>
        </p:nvGrpSpPr>
        <p:grpSpPr>
          <a:xfrm>
            <a:off x="8488356" y="-2879779"/>
            <a:ext cx="919269" cy="14705242"/>
            <a:chOff x="8488356" y="-2897420"/>
            <a:chExt cx="919269" cy="14705242"/>
          </a:xfrm>
        </p:grpSpPr>
        <p:grpSp>
          <p:nvGrpSpPr>
            <p:cNvPr id="56" name="Group 55"/>
            <p:cNvGrpSpPr/>
            <p:nvPr/>
          </p:nvGrpSpPr>
          <p:grpSpPr>
            <a:xfrm>
              <a:off x="8495816" y="4677389"/>
              <a:ext cx="670892" cy="7130433"/>
              <a:chOff x="8495816" y="4717919"/>
              <a:chExt cx="670892" cy="7130433"/>
            </a:xfrm>
          </p:grpSpPr>
          <p:pic>
            <p:nvPicPr>
              <p:cNvPr id="37" name="Picture 36" descr="250_jet_mslp_24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67" t="95111" r="58321" b="2074"/>
              <a:stretch/>
            </p:blipFill>
            <p:spPr>
              <a:xfrm rot="16200000">
                <a:off x="5260006" y="8037191"/>
                <a:ext cx="6858000" cy="219456"/>
              </a:xfrm>
              <a:prstGeom prst="rect">
                <a:avLst/>
              </a:prstGeom>
            </p:spPr>
          </p:pic>
          <p:sp>
            <p:nvSpPr>
              <p:cNvPr id="38" name="TextBox 37"/>
              <p:cNvSpPr txBox="1"/>
              <p:nvPr/>
            </p:nvSpPr>
            <p:spPr>
              <a:xfrm>
                <a:off x="8495816" y="11540575"/>
                <a:ext cx="6366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(mm)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8866152" y="1059694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8866152" y="974928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30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8856843" y="890286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35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8856843" y="8051088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40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8856843" y="721071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45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8856843" y="635916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50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8866152" y="551827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5</a:t>
                </a:r>
                <a:r>
                  <a:rPr lang="en-US" sz="1400" dirty="0" smtClean="0">
                    <a:latin typeface="Arial"/>
                    <a:cs typeface="Arial"/>
                  </a:rPr>
                  <a:t>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8488356" y="-2897420"/>
              <a:ext cx="919269" cy="7105944"/>
              <a:chOff x="8488356" y="-2856890"/>
              <a:chExt cx="919269" cy="7105944"/>
            </a:xfrm>
          </p:grpSpPr>
          <p:pic>
            <p:nvPicPr>
              <p:cNvPr id="46" name="Picture 45" descr="250_jet_mslp_24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220" t="95259" r="17498" b="2074"/>
              <a:stretch/>
            </p:blipFill>
            <p:spPr>
              <a:xfrm rot="16200000">
                <a:off x="5259864" y="462382"/>
                <a:ext cx="6858000" cy="219456"/>
              </a:xfrm>
              <a:prstGeom prst="rect">
                <a:avLst/>
              </a:prstGeom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8488356" y="3941277"/>
                <a:ext cx="9192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(</a:t>
                </a:r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 s</a:t>
                </a:r>
                <a:r>
                  <a:rPr lang="en-US" sz="14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−1</a:t>
                </a:r>
                <a:r>
                  <a:rPr lang="en-US" sz="1400" baseline="300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400" dirty="0" smtClean="0">
                    <a:latin typeface="Arial"/>
                    <a:cs typeface="Arial"/>
                  </a:rPr>
                  <a:t>)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8856843" y="310801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50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8856843" y="2355349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60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8856843" y="160616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70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8856843" y="84615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80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8856843" y="9497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8847534" y="-66080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100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8856843" y="-1413816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110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8847534" y="-216423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120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</p:grpSp>
      <p:sp>
        <p:nvSpPr>
          <p:cNvPr id="13" name="TextBox 12"/>
          <p:cNvSpPr txBox="1"/>
          <p:nvPr/>
        </p:nvSpPr>
        <p:spPr>
          <a:xfrm>
            <a:off x="-712863" y="9106295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270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712863" y="8470454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276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712863" y="7809703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282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704536" y="7169910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288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704536" y="6509245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294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712863" y="5859714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300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704536" y="5211085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306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704536" y="4560853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312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704536" y="3914907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318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704536" y="3263120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324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712863" y="2613528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330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-712863" y="1958191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336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-704536" y="1319220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342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-712863" y="671358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348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-704536" y="18634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354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-704536" y="-641117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360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-712863" y="-1291328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366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712863" y="-1934025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372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-712863" y="-2583000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>
                <a:latin typeface="Arial"/>
                <a:cs typeface="Arial"/>
              </a:rPr>
              <a:t>3</a:t>
            </a:r>
            <a:r>
              <a:rPr lang="en-US" sz="1400" dirty="0" smtClean="0">
                <a:latin typeface="Arial"/>
                <a:cs typeface="Arial"/>
              </a:rPr>
              <a:t>78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-712863" y="9758500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264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-712863" y="10410591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258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34" name="Picture 33" descr="DT_theta_na_0.png"/>
          <p:cNvPicPr>
            <a:picLocks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7" t="96667" r="11685" b="1296"/>
          <a:stretch/>
        </p:blipFill>
        <p:spPr>
          <a:xfrm rot="16200000">
            <a:off x="-7412324" y="4238624"/>
            <a:ext cx="14401800" cy="219456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-712863" y="11075003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252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531253" y="11508102"/>
            <a:ext cx="50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(K</a:t>
            </a:r>
            <a:r>
              <a:rPr lang="en-US" sz="1400" dirty="0">
                <a:latin typeface="Arial"/>
                <a:cs typeface="Arial"/>
              </a:rPr>
              <a:t>)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19418" y="-2850589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(a) 0000 UTC 8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247492" y="-2850589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(b) 0000 UTC 8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20800" y="813297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(c) 0000 UTC 9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245878" y="813297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(d) 0000 UTC 9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20800" y="4485572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(e) 0000 UTC 10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247443" y="4485572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(f) 0000 UTC 10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19418" y="8152881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(g) 0000 UTC 11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247280" y="8152881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(h) 0000 UTC 11 Jan 1982 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6741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Box 73"/>
          <p:cNvSpPr txBox="1"/>
          <p:nvPr/>
        </p:nvSpPr>
        <p:spPr>
          <a:xfrm>
            <a:off x="4247492" y="-2850589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(b) 0000 UTC 8 Jan 1982 </a:t>
            </a:r>
            <a:endParaRPr lang="en-US" sz="1400" dirty="0">
              <a:latin typeface="Arial"/>
              <a:cs typeface="Arial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-712863" y="-2879779"/>
            <a:ext cx="10120488" cy="14705242"/>
            <a:chOff x="-712863" y="-2879779"/>
            <a:chExt cx="10120488" cy="14705242"/>
          </a:xfrm>
        </p:grpSpPr>
        <p:pic>
          <p:nvPicPr>
            <p:cNvPr id="65" name="Picture 64" descr="thick_mslp_coldPool_track_Jan_85_19850121_0000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2443" y="8152404"/>
              <a:ext cx="4111463" cy="36576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61" name="Picture 60" descr="thick_mslp_coldPool_track_Jan_85_19850120_0000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2443" y="4485572"/>
              <a:ext cx="4111463" cy="36576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60" name="Picture 59" descr="DT_theta_and_TPV_track_Jan_1985_NA_19850120_000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60" y="4485572"/>
              <a:ext cx="4120362" cy="36576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59" name="Picture 58" descr="thick_mslp_coldPool_track_Jan_85_19850119_0000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2443" y="817753"/>
              <a:ext cx="4111463" cy="36576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58" name="Picture 57" descr="DT_theta_and_TPV_track_Jan_1985_NA_19850119_0000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60" y="817753"/>
              <a:ext cx="4120362" cy="36576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grpSp>
          <p:nvGrpSpPr>
            <p:cNvPr id="63" name="Group 62"/>
            <p:cNvGrpSpPr/>
            <p:nvPr/>
          </p:nvGrpSpPr>
          <p:grpSpPr>
            <a:xfrm>
              <a:off x="8488356" y="-2879779"/>
              <a:ext cx="919269" cy="14705242"/>
              <a:chOff x="8488356" y="-2897420"/>
              <a:chExt cx="919269" cy="14705242"/>
            </a:xfrm>
          </p:grpSpPr>
          <p:grpSp>
            <p:nvGrpSpPr>
              <p:cNvPr id="56" name="Group 55"/>
              <p:cNvGrpSpPr/>
              <p:nvPr/>
            </p:nvGrpSpPr>
            <p:grpSpPr>
              <a:xfrm>
                <a:off x="8495816" y="4677389"/>
                <a:ext cx="670892" cy="7130433"/>
                <a:chOff x="8495816" y="4717919"/>
                <a:chExt cx="670892" cy="7130433"/>
              </a:xfrm>
            </p:grpSpPr>
            <p:pic>
              <p:nvPicPr>
                <p:cNvPr id="37" name="Picture 36" descr="250_jet_mslp_24.png"/>
                <p:cNvPicPr>
                  <a:picLocks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867" t="95111" r="58321" b="2074"/>
                <a:stretch/>
              </p:blipFill>
              <p:spPr>
                <a:xfrm rot="16200000">
                  <a:off x="5260006" y="8037191"/>
                  <a:ext cx="6858000" cy="219456"/>
                </a:xfrm>
                <a:prstGeom prst="rect">
                  <a:avLst/>
                </a:prstGeom>
              </p:spPr>
            </p:pic>
            <p:sp>
              <p:nvSpPr>
                <p:cNvPr id="38" name="TextBox 37"/>
                <p:cNvSpPr txBox="1"/>
                <p:nvPr/>
              </p:nvSpPr>
              <p:spPr>
                <a:xfrm>
                  <a:off x="8495816" y="11540575"/>
                  <a:ext cx="63668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smtClean="0">
                      <a:latin typeface="Arial"/>
                      <a:cs typeface="Arial"/>
                    </a:rPr>
                    <a:t>(mm)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8866152" y="10596942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400" dirty="0" smtClean="0">
                      <a:latin typeface="Arial"/>
                      <a:cs typeface="Arial"/>
                    </a:rPr>
                    <a:t>25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8866152" y="9749285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400" dirty="0" smtClean="0">
                      <a:latin typeface="Arial"/>
                      <a:cs typeface="Arial"/>
                    </a:rPr>
                    <a:t>30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8856843" y="8902862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400" dirty="0" smtClean="0">
                      <a:latin typeface="Arial"/>
                      <a:cs typeface="Arial"/>
                    </a:rPr>
                    <a:t>35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8856843" y="8051088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400" dirty="0" smtClean="0">
                      <a:latin typeface="Arial"/>
                      <a:cs typeface="Arial"/>
                    </a:rPr>
                    <a:t>40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8856843" y="7210712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400" dirty="0" smtClean="0">
                      <a:latin typeface="Arial"/>
                      <a:cs typeface="Arial"/>
                    </a:rPr>
                    <a:t>45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8856843" y="6359165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400" dirty="0" smtClean="0">
                      <a:latin typeface="Arial"/>
                      <a:cs typeface="Arial"/>
                    </a:rPr>
                    <a:t>50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>
                  <a:off x="8866152" y="5518275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400" dirty="0">
                      <a:latin typeface="Arial"/>
                      <a:cs typeface="Arial"/>
                    </a:rPr>
                    <a:t>5</a:t>
                  </a:r>
                  <a:r>
                    <a:rPr lang="en-US" sz="1400" dirty="0" smtClean="0">
                      <a:latin typeface="Arial"/>
                      <a:cs typeface="Arial"/>
                    </a:rPr>
                    <a:t>5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36" name="Group 35"/>
              <p:cNvGrpSpPr/>
              <p:nvPr/>
            </p:nvGrpSpPr>
            <p:grpSpPr>
              <a:xfrm>
                <a:off x="8488356" y="-2897420"/>
                <a:ext cx="919269" cy="7105944"/>
                <a:chOff x="8488356" y="-2856890"/>
                <a:chExt cx="919269" cy="7105944"/>
              </a:xfrm>
            </p:grpSpPr>
            <p:pic>
              <p:nvPicPr>
                <p:cNvPr id="46" name="Picture 45" descr="250_jet_mslp_24.png"/>
                <p:cNvPicPr>
                  <a:picLocks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220" t="95259" r="17498" b="2074"/>
                <a:stretch/>
              </p:blipFill>
              <p:spPr>
                <a:xfrm rot="16200000">
                  <a:off x="5259864" y="462382"/>
                  <a:ext cx="6858000" cy="219456"/>
                </a:xfrm>
                <a:prstGeom prst="rect">
                  <a:avLst/>
                </a:prstGeom>
              </p:spPr>
            </p:pic>
            <p:sp>
              <p:nvSpPr>
                <p:cNvPr id="47" name="TextBox 46"/>
                <p:cNvSpPr txBox="1"/>
                <p:nvPr/>
              </p:nvSpPr>
              <p:spPr>
                <a:xfrm>
                  <a:off x="8488356" y="3941277"/>
                  <a:ext cx="91926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smtClean="0">
                      <a:latin typeface="Arial"/>
                      <a:cs typeface="Arial"/>
                    </a:rPr>
                    <a:t>(</a:t>
                  </a:r>
                  <a:r>
                    <a:rPr lang="en-US" sz="14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m s</a:t>
                  </a:r>
                  <a:r>
                    <a:rPr lang="en-US" sz="1400" baseline="30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−1</a:t>
                  </a:r>
                  <a:r>
                    <a:rPr lang="en-US" sz="1400" baseline="30000" dirty="0" smtClean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1400" dirty="0" smtClean="0">
                      <a:latin typeface="Arial"/>
                      <a:cs typeface="Arial"/>
                    </a:rPr>
                    <a:t>)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8856843" y="3108013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400" dirty="0" smtClean="0">
                      <a:latin typeface="Arial"/>
                      <a:cs typeface="Arial"/>
                    </a:rPr>
                    <a:t>50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8856843" y="2355349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400" dirty="0" smtClean="0">
                      <a:latin typeface="Arial"/>
                      <a:cs typeface="Arial"/>
                    </a:rPr>
                    <a:t>60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8856843" y="1606163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400" dirty="0" smtClean="0">
                      <a:latin typeface="Arial"/>
                      <a:cs typeface="Arial"/>
                    </a:rPr>
                    <a:t>70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8856843" y="846153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400" dirty="0" smtClean="0">
                      <a:latin typeface="Arial"/>
                      <a:cs typeface="Arial"/>
                    </a:rPr>
                    <a:t>80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8856843" y="94973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400" dirty="0" smtClean="0">
                      <a:latin typeface="Arial"/>
                      <a:cs typeface="Arial"/>
                    </a:rPr>
                    <a:t>90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8847534" y="-660805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400" dirty="0" smtClean="0">
                      <a:latin typeface="Arial"/>
                      <a:cs typeface="Arial"/>
                    </a:rPr>
                    <a:t>100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8856843" y="-1413816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400" dirty="0" smtClean="0">
                      <a:latin typeface="Arial"/>
                      <a:cs typeface="Arial"/>
                    </a:rPr>
                    <a:t>110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8847534" y="-2164235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400" dirty="0" smtClean="0">
                      <a:latin typeface="Arial"/>
                      <a:cs typeface="Arial"/>
                    </a:rPr>
                    <a:t>120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</p:grpSp>
        </p:grpSp>
        <p:grpSp>
          <p:nvGrpSpPr>
            <p:cNvPr id="67" name="Group 66"/>
            <p:cNvGrpSpPr/>
            <p:nvPr/>
          </p:nvGrpSpPr>
          <p:grpSpPr>
            <a:xfrm>
              <a:off x="-712863" y="-2852548"/>
              <a:ext cx="689610" cy="14668427"/>
              <a:chOff x="-712863" y="-2852548"/>
              <a:chExt cx="689610" cy="14668427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-712863" y="910629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400" dirty="0" smtClean="0">
                    <a:latin typeface="Arial"/>
                    <a:cs typeface="Arial"/>
                  </a:rPr>
                  <a:t>270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-712863" y="847045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400" dirty="0" smtClean="0">
                    <a:latin typeface="Arial"/>
                    <a:cs typeface="Arial"/>
                  </a:rPr>
                  <a:t>276</a:t>
                </a:r>
                <a:endParaRPr lang="en-US" sz="1100" dirty="0">
                  <a:latin typeface="Arial"/>
                  <a:cs typeface="Arial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-712863" y="780970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400" dirty="0" smtClean="0">
                    <a:latin typeface="Arial"/>
                    <a:cs typeface="Arial"/>
                  </a:rPr>
                  <a:t>282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-704536" y="7169910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400" dirty="0" smtClean="0">
                    <a:latin typeface="Arial"/>
                    <a:cs typeface="Arial"/>
                  </a:rPr>
                  <a:t>288</a:t>
                </a:r>
                <a:endParaRPr lang="en-US" sz="1100" dirty="0">
                  <a:latin typeface="Arial"/>
                  <a:cs typeface="Arial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-704536" y="650924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400" dirty="0" smtClean="0">
                    <a:latin typeface="Arial"/>
                    <a:cs typeface="Arial"/>
                  </a:rPr>
                  <a:t>294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-712863" y="585971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400" dirty="0" smtClean="0">
                    <a:latin typeface="Arial"/>
                    <a:cs typeface="Arial"/>
                  </a:rPr>
                  <a:t>300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-704536" y="521108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400" dirty="0" smtClean="0">
                    <a:latin typeface="Arial"/>
                    <a:cs typeface="Arial"/>
                  </a:rPr>
                  <a:t>306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-704536" y="456085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400" dirty="0" smtClean="0">
                    <a:latin typeface="Arial"/>
                    <a:cs typeface="Arial"/>
                  </a:rPr>
                  <a:t>312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-704536" y="3914907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400" dirty="0" smtClean="0">
                    <a:latin typeface="Arial"/>
                    <a:cs typeface="Arial"/>
                  </a:rPr>
                  <a:t>318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-704536" y="3263120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400" dirty="0" smtClean="0">
                    <a:latin typeface="Arial"/>
                    <a:cs typeface="Arial"/>
                  </a:rPr>
                  <a:t>324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-712863" y="2613528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400" dirty="0" smtClean="0">
                    <a:latin typeface="Arial"/>
                    <a:cs typeface="Arial"/>
                  </a:rPr>
                  <a:t>330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-712863" y="1958191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400" dirty="0" smtClean="0">
                    <a:latin typeface="Arial"/>
                    <a:cs typeface="Arial"/>
                  </a:rPr>
                  <a:t>336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-704536" y="1319220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400" dirty="0" smtClean="0">
                    <a:latin typeface="Arial"/>
                    <a:cs typeface="Arial"/>
                  </a:rPr>
                  <a:t>342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-712863" y="671358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400" dirty="0" smtClean="0">
                    <a:latin typeface="Arial"/>
                    <a:cs typeface="Arial"/>
                  </a:rPr>
                  <a:t>348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-704536" y="1863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400" dirty="0" smtClean="0">
                    <a:latin typeface="Arial"/>
                    <a:cs typeface="Arial"/>
                  </a:rPr>
                  <a:t>354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-704536" y="-641117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400" dirty="0" smtClean="0">
                    <a:latin typeface="Arial"/>
                    <a:cs typeface="Arial"/>
                  </a:rPr>
                  <a:t>360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-712863" y="-1291328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400" dirty="0" smtClean="0">
                    <a:latin typeface="Arial"/>
                    <a:cs typeface="Arial"/>
                  </a:rPr>
                  <a:t>366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-712863" y="-193402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400" dirty="0" smtClean="0">
                    <a:latin typeface="Arial"/>
                    <a:cs typeface="Arial"/>
                  </a:rPr>
                  <a:t>372</a:t>
                </a:r>
                <a:endParaRPr lang="en-US" sz="1100" dirty="0">
                  <a:latin typeface="Arial"/>
                  <a:cs typeface="Arial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-712863" y="-2583000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400" dirty="0">
                    <a:latin typeface="Arial"/>
                    <a:cs typeface="Arial"/>
                  </a:rPr>
                  <a:t>3</a:t>
                </a:r>
                <a:r>
                  <a:rPr lang="en-US" sz="1400" dirty="0" smtClean="0">
                    <a:latin typeface="Arial"/>
                    <a:cs typeface="Arial"/>
                  </a:rPr>
                  <a:t>78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-712863" y="9758500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400" dirty="0" smtClean="0">
                    <a:latin typeface="Arial"/>
                    <a:cs typeface="Arial"/>
                  </a:rPr>
                  <a:t>264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-712863" y="10410591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400" dirty="0" smtClean="0">
                    <a:latin typeface="Arial"/>
                    <a:cs typeface="Arial"/>
                  </a:rPr>
                  <a:t>258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pic>
            <p:nvPicPr>
              <p:cNvPr id="34" name="Picture 33" descr="DT_theta_na_0.png"/>
              <p:cNvPicPr>
                <a:picLocks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37" t="96667" r="11685" b="1296"/>
              <a:stretch/>
            </p:blipFill>
            <p:spPr>
              <a:xfrm rot="16200000">
                <a:off x="-7412324" y="4238624"/>
                <a:ext cx="14401800" cy="219456"/>
              </a:xfrm>
              <a:prstGeom prst="rect">
                <a:avLst/>
              </a:prstGeom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-712863" y="1107500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400" dirty="0" smtClean="0">
                    <a:latin typeface="Arial"/>
                    <a:cs typeface="Arial"/>
                  </a:rPr>
                  <a:t>252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-531253" y="11508102"/>
                <a:ext cx="508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400" dirty="0" smtClean="0">
                    <a:latin typeface="Arial"/>
                    <a:cs typeface="Arial"/>
                  </a:rPr>
                  <a:t>(K</a:t>
                </a:r>
                <a:r>
                  <a:rPr lang="en-US" sz="1400" dirty="0">
                    <a:latin typeface="Arial"/>
                    <a:cs typeface="Arial"/>
                  </a:rPr>
                  <a:t>)</a:t>
                </a:r>
              </a:p>
            </p:txBody>
          </p:sp>
        </p:grpSp>
        <p:pic>
          <p:nvPicPr>
            <p:cNvPr id="11" name="Picture 10" descr="DT_theta_and_TPV_track_Jan_1985_NA_19850118_0000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60" y="-2850589"/>
              <a:ext cx="4120362" cy="36576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66" name="TextBox 65"/>
            <p:cNvSpPr txBox="1"/>
            <p:nvPr/>
          </p:nvSpPr>
          <p:spPr>
            <a:xfrm>
              <a:off x="115978" y="-2847638"/>
              <a:ext cx="2203704" cy="23391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(</a:t>
              </a:r>
              <a:r>
                <a:rPr lang="en-US" sz="1400" dirty="0">
                  <a:latin typeface="Arial"/>
                  <a:cs typeface="Arial"/>
                </a:rPr>
                <a:t>a</a:t>
              </a:r>
              <a:r>
                <a:rPr lang="en-US" sz="1400" dirty="0" smtClean="0">
                  <a:latin typeface="Arial"/>
                  <a:cs typeface="Arial"/>
                </a:rPr>
                <a:t>) </a:t>
              </a:r>
              <a:r>
                <a:rPr lang="en-US" sz="1400" dirty="0" smtClean="0">
                  <a:latin typeface="Arial"/>
                  <a:cs typeface="Arial"/>
                </a:rPr>
                <a:t>0000 UTC 18 Jan 1985 </a:t>
              </a:r>
              <a:endParaRPr lang="en-US" sz="1400" dirty="0">
                <a:latin typeface="Arial"/>
                <a:cs typeface="Arial"/>
              </a:endParaRPr>
            </a:p>
          </p:txBody>
        </p:sp>
        <p:pic>
          <p:nvPicPr>
            <p:cNvPr id="57" name="Picture 56" descr="thick_mslp_coldPool_track_Jan_85_19850118_0000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2443" y="-2849373"/>
              <a:ext cx="4111463" cy="36576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68" name="TextBox 67"/>
            <p:cNvSpPr txBox="1"/>
            <p:nvPr/>
          </p:nvSpPr>
          <p:spPr>
            <a:xfrm>
              <a:off x="4248397" y="-2846198"/>
              <a:ext cx="2203704" cy="23391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(</a:t>
              </a:r>
              <a:r>
                <a:rPr lang="en-US" sz="1400" dirty="0">
                  <a:latin typeface="Arial"/>
                  <a:cs typeface="Arial"/>
                </a:rPr>
                <a:t>b</a:t>
              </a:r>
              <a:r>
                <a:rPr lang="en-US" sz="1400" dirty="0" smtClean="0">
                  <a:latin typeface="Arial"/>
                  <a:cs typeface="Arial"/>
                </a:rPr>
                <a:t>) </a:t>
              </a:r>
              <a:r>
                <a:rPr lang="en-US" sz="1400" dirty="0" smtClean="0">
                  <a:latin typeface="Arial"/>
                  <a:cs typeface="Arial"/>
                </a:rPr>
                <a:t>0000 UTC 18 Jan 1985 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18510" y="819685"/>
              <a:ext cx="2203704" cy="23391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(</a:t>
              </a:r>
              <a:r>
                <a:rPr lang="en-US" sz="1400" dirty="0" smtClean="0">
                  <a:latin typeface="Arial"/>
                  <a:cs typeface="Arial"/>
                </a:rPr>
                <a:t>c</a:t>
              </a:r>
              <a:r>
                <a:rPr lang="en-US" sz="1400" dirty="0" smtClean="0">
                  <a:latin typeface="Arial"/>
                  <a:cs typeface="Arial"/>
                </a:rPr>
                <a:t>) </a:t>
              </a:r>
              <a:r>
                <a:rPr lang="en-US" sz="1400" dirty="0" smtClean="0">
                  <a:latin typeface="Arial"/>
                  <a:cs typeface="Arial"/>
                </a:rPr>
                <a:t>0000 UTC </a:t>
              </a:r>
              <a:r>
                <a:rPr lang="en-US" sz="1400" dirty="0" smtClean="0">
                  <a:latin typeface="Arial"/>
                  <a:cs typeface="Arial"/>
                </a:rPr>
                <a:t>19 </a:t>
              </a:r>
              <a:r>
                <a:rPr lang="en-US" sz="1400" dirty="0" smtClean="0">
                  <a:latin typeface="Arial"/>
                  <a:cs typeface="Arial"/>
                </a:rPr>
                <a:t>Jan 1985 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248793" y="820089"/>
              <a:ext cx="2203704" cy="23391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(</a:t>
              </a:r>
              <a:r>
                <a:rPr lang="en-US" sz="1400" dirty="0">
                  <a:latin typeface="Arial"/>
                  <a:cs typeface="Arial"/>
                </a:rPr>
                <a:t>d</a:t>
              </a:r>
              <a:r>
                <a:rPr lang="en-US" sz="1400" dirty="0" smtClean="0">
                  <a:latin typeface="Arial"/>
                  <a:cs typeface="Arial"/>
                </a:rPr>
                <a:t>) </a:t>
              </a:r>
              <a:r>
                <a:rPr lang="en-US" sz="1400" dirty="0" smtClean="0">
                  <a:latin typeface="Arial"/>
                  <a:cs typeface="Arial"/>
                </a:rPr>
                <a:t>0000 UTC </a:t>
              </a:r>
              <a:r>
                <a:rPr lang="en-US" sz="1400" dirty="0" smtClean="0">
                  <a:latin typeface="Arial"/>
                  <a:cs typeface="Arial"/>
                </a:rPr>
                <a:t>19 </a:t>
              </a:r>
              <a:r>
                <a:rPr lang="en-US" sz="1400" dirty="0" smtClean="0">
                  <a:latin typeface="Arial"/>
                  <a:cs typeface="Arial"/>
                </a:rPr>
                <a:t>Jan 1985 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18510" y="4485490"/>
              <a:ext cx="2203704" cy="23391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(</a:t>
              </a:r>
              <a:r>
                <a:rPr lang="en-US" sz="1400" dirty="0">
                  <a:latin typeface="Arial"/>
                  <a:cs typeface="Arial"/>
                </a:rPr>
                <a:t>e</a:t>
              </a:r>
              <a:r>
                <a:rPr lang="en-US" sz="1400" dirty="0" smtClean="0">
                  <a:latin typeface="Arial"/>
                  <a:cs typeface="Arial"/>
                </a:rPr>
                <a:t>) </a:t>
              </a:r>
              <a:r>
                <a:rPr lang="en-US" sz="1400" dirty="0" smtClean="0">
                  <a:latin typeface="Arial"/>
                  <a:cs typeface="Arial"/>
                </a:rPr>
                <a:t>0000 UTC </a:t>
              </a:r>
              <a:r>
                <a:rPr lang="en-US" sz="1400" dirty="0" smtClean="0">
                  <a:latin typeface="Arial"/>
                  <a:cs typeface="Arial"/>
                </a:rPr>
                <a:t>20</a:t>
              </a:r>
              <a:r>
                <a:rPr lang="en-US" sz="1400" dirty="0" smtClean="0">
                  <a:latin typeface="Arial"/>
                  <a:cs typeface="Arial"/>
                </a:rPr>
                <a:t> </a:t>
              </a:r>
              <a:r>
                <a:rPr lang="en-US" sz="1400" dirty="0" smtClean="0">
                  <a:latin typeface="Arial"/>
                  <a:cs typeface="Arial"/>
                </a:rPr>
                <a:t>Jan 1985 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248793" y="4487678"/>
              <a:ext cx="2203704" cy="23391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(</a:t>
              </a:r>
              <a:r>
                <a:rPr lang="en-US" sz="1400" dirty="0" smtClean="0">
                  <a:latin typeface="Arial"/>
                  <a:cs typeface="Arial"/>
                </a:rPr>
                <a:t>f</a:t>
              </a:r>
              <a:r>
                <a:rPr lang="en-US" sz="1400" dirty="0" smtClean="0">
                  <a:latin typeface="Arial"/>
                  <a:cs typeface="Arial"/>
                </a:rPr>
                <a:t>) </a:t>
              </a:r>
              <a:r>
                <a:rPr lang="en-US" sz="1400" dirty="0" smtClean="0">
                  <a:latin typeface="Arial"/>
                  <a:cs typeface="Arial"/>
                </a:rPr>
                <a:t>0000 UTC </a:t>
              </a:r>
              <a:r>
                <a:rPr lang="en-US" sz="1400" dirty="0" smtClean="0">
                  <a:latin typeface="Arial"/>
                  <a:cs typeface="Arial"/>
                </a:rPr>
                <a:t>20</a:t>
              </a:r>
              <a:r>
                <a:rPr lang="en-US" sz="1400" dirty="0" smtClean="0">
                  <a:latin typeface="Arial"/>
                  <a:cs typeface="Arial"/>
                </a:rPr>
                <a:t> </a:t>
              </a:r>
              <a:r>
                <a:rPr lang="en-US" sz="1400" dirty="0" smtClean="0">
                  <a:latin typeface="Arial"/>
                  <a:cs typeface="Arial"/>
                </a:rPr>
                <a:t>Jan 1985 </a:t>
              </a:r>
              <a:endParaRPr lang="en-US" sz="1400" dirty="0">
                <a:latin typeface="Arial"/>
                <a:cs typeface="Arial"/>
              </a:endParaRPr>
            </a:p>
          </p:txBody>
        </p:sp>
        <p:pic>
          <p:nvPicPr>
            <p:cNvPr id="64" name="Picture 63" descr="DT_theta_and_TPV_track_Jan_1985_NA_19850121_0000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60" y="8152881"/>
              <a:ext cx="4120362" cy="36576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78" name="TextBox 77"/>
            <p:cNvSpPr txBox="1"/>
            <p:nvPr/>
          </p:nvSpPr>
          <p:spPr>
            <a:xfrm>
              <a:off x="118510" y="8156056"/>
              <a:ext cx="2203704" cy="23391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(</a:t>
              </a:r>
              <a:r>
                <a:rPr lang="en-US" sz="1400" dirty="0" smtClean="0">
                  <a:latin typeface="Arial"/>
                  <a:cs typeface="Arial"/>
                </a:rPr>
                <a:t>g</a:t>
              </a:r>
              <a:r>
                <a:rPr lang="en-US" sz="1400" dirty="0" smtClean="0">
                  <a:latin typeface="Arial"/>
                  <a:cs typeface="Arial"/>
                </a:rPr>
                <a:t>) </a:t>
              </a:r>
              <a:r>
                <a:rPr lang="en-US" sz="1400" dirty="0" smtClean="0">
                  <a:latin typeface="Arial"/>
                  <a:cs typeface="Arial"/>
                </a:rPr>
                <a:t>0000 UTC </a:t>
              </a:r>
              <a:r>
                <a:rPr lang="en-US" sz="1400" dirty="0" smtClean="0">
                  <a:latin typeface="Arial"/>
                  <a:cs typeface="Arial"/>
                </a:rPr>
                <a:t>21</a:t>
              </a:r>
              <a:r>
                <a:rPr lang="en-US" sz="1400" dirty="0" smtClean="0">
                  <a:latin typeface="Arial"/>
                  <a:cs typeface="Arial"/>
                </a:rPr>
                <a:t> </a:t>
              </a:r>
              <a:r>
                <a:rPr lang="en-US" sz="1400" dirty="0" smtClean="0">
                  <a:latin typeface="Arial"/>
                  <a:cs typeface="Arial"/>
                </a:rPr>
                <a:t>Jan 1985 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4248397" y="8154093"/>
              <a:ext cx="2203704" cy="23391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(</a:t>
              </a:r>
              <a:r>
                <a:rPr lang="en-US" sz="1400" dirty="0">
                  <a:latin typeface="Arial"/>
                  <a:cs typeface="Arial"/>
                </a:rPr>
                <a:t>h</a:t>
              </a:r>
              <a:r>
                <a:rPr lang="en-US" sz="1400" dirty="0" smtClean="0">
                  <a:latin typeface="Arial"/>
                  <a:cs typeface="Arial"/>
                </a:rPr>
                <a:t>) </a:t>
              </a:r>
              <a:r>
                <a:rPr lang="en-US" sz="1400" dirty="0" smtClean="0">
                  <a:latin typeface="Arial"/>
                  <a:cs typeface="Arial"/>
                </a:rPr>
                <a:t>0000 UTC </a:t>
              </a:r>
              <a:r>
                <a:rPr lang="en-US" sz="1400" dirty="0" smtClean="0">
                  <a:latin typeface="Arial"/>
                  <a:cs typeface="Arial"/>
                </a:rPr>
                <a:t>21</a:t>
              </a:r>
              <a:r>
                <a:rPr lang="en-US" sz="1400" dirty="0" smtClean="0">
                  <a:latin typeface="Arial"/>
                  <a:cs typeface="Arial"/>
                </a:rPr>
                <a:t> </a:t>
              </a:r>
              <a:r>
                <a:rPr lang="en-US" sz="1400" dirty="0" smtClean="0">
                  <a:latin typeface="Arial"/>
                  <a:cs typeface="Arial"/>
                </a:rPr>
                <a:t>Jan 1985 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99716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12523</TotalTime>
  <Words>2330</Words>
  <Application>Microsoft Macintosh PowerPoint</Application>
  <PresentationFormat>On-screen Show (4:3)</PresentationFormat>
  <Paragraphs>1120</Paragraphs>
  <Slides>29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Biernat</dc:creator>
  <cp:lastModifiedBy>Kevin Biernat</cp:lastModifiedBy>
  <cp:revision>128</cp:revision>
  <dcterms:created xsi:type="dcterms:W3CDTF">2017-10-17T17:37:52Z</dcterms:created>
  <dcterms:modified xsi:type="dcterms:W3CDTF">2017-11-10T04:12:00Z</dcterms:modified>
</cp:coreProperties>
</file>