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313" r:id="rId3"/>
    <p:sldId id="314" r:id="rId4"/>
    <p:sldId id="315" r:id="rId5"/>
    <p:sldId id="257" r:id="rId6"/>
    <p:sldId id="261" r:id="rId7"/>
    <p:sldId id="316" r:id="rId8"/>
    <p:sldId id="317" r:id="rId9"/>
    <p:sldId id="318" r:id="rId10"/>
    <p:sldId id="319" r:id="rId11"/>
    <p:sldId id="321" r:id="rId12"/>
    <p:sldId id="320" r:id="rId13"/>
    <p:sldId id="323" r:id="rId14"/>
    <p:sldId id="322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57" autoAdjust="0"/>
  </p:normalViewPr>
  <p:slideViewPr>
    <p:cSldViewPr>
      <p:cViewPr>
        <p:scale>
          <a:sx n="110" d="100"/>
          <a:sy n="110" d="100"/>
        </p:scale>
        <p:origin x="-1056" y="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4D591-9EEE-FF4E-82B5-66433081CFEC}" type="datetimeFigureOut">
              <a:rPr lang="en-US" smtClean="0"/>
              <a:t>9/19/17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6FB828-AE41-B84E-B11D-59C740B926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2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FB828-AE41-B84E-B11D-59C740B9268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FB828-AE41-B84E-B11D-59C740B9268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FB828-AE41-B84E-B11D-59C740B9268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FB828-AE41-B84E-B11D-59C740B9268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algorithm to do this &gt; Algorithm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FB828-AE41-B84E-B11D-59C740B9268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11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algorithm to do this &gt; Algorithm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6FB828-AE41-B84E-B11D-59C740B9268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11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F7D48F3-AD58-4FBF-9F10-FCA9363136DA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A01B71B-1DF9-4B86-8DB9-AA4C433BB58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4" Type="http://schemas.openxmlformats.org/officeDocument/2006/relationships/image" Target="../media/image10.gi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4" Type="http://schemas.openxmlformats.org/officeDocument/2006/relationships/image" Target="../media/image13.gi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4" Type="http://schemas.openxmlformats.org/officeDocument/2006/relationships/image" Target="../media/image16.gi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4.gi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7.gif"/><Relationship Id="rId3" Type="http://schemas.openxmlformats.org/officeDocument/2006/relationships/image" Target="../media/image1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4" Type="http://schemas.openxmlformats.org/officeDocument/2006/relationships/image" Target="../media/image7.gif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MJO influence on severe weather synoptic 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846320"/>
          </a:xfrm>
        </p:spPr>
        <p:txBody>
          <a:bodyPr/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2000" dirty="0" smtClean="0"/>
              <a:t>Matthew Vaughan</a:t>
            </a:r>
            <a:endParaRPr lang="en-US" sz="2000" dirty="0"/>
          </a:p>
          <a:p>
            <a:pPr marL="0" indent="0" algn="ctr">
              <a:buNone/>
            </a:pPr>
            <a:endParaRPr lang="en-US" sz="2000" dirty="0" smtClean="0"/>
          </a:p>
          <a:p>
            <a:pPr marL="0" lvl="0" indent="0" algn="ctr" defTabSz="457200">
              <a:spcBef>
                <a:spcPct val="20000"/>
              </a:spcBef>
              <a:buClrTx/>
              <a:buSzTx/>
              <a:buNone/>
              <a:defRPr/>
            </a:pPr>
            <a:r>
              <a:rPr lang="en-US" sz="2000" b="1" dirty="0">
                <a:solidFill>
                  <a:srgbClr val="0000FF"/>
                </a:solidFill>
                <a:latin typeface="Arial" charset="0"/>
              </a:rPr>
              <a:t>Department of Atmospheric and Environmental Sciences</a:t>
            </a:r>
          </a:p>
          <a:p>
            <a:pPr marL="0" lvl="0" indent="0" algn="ctr" defTabSz="457200">
              <a:spcBef>
                <a:spcPct val="20000"/>
              </a:spcBef>
              <a:buClrTx/>
              <a:buSzTx/>
              <a:buNone/>
              <a:defRPr/>
            </a:pPr>
            <a:r>
              <a:rPr lang="en-US" sz="2000" b="1" dirty="0">
                <a:solidFill>
                  <a:srgbClr val="0000FF"/>
                </a:solidFill>
                <a:latin typeface="Arial" charset="0"/>
              </a:rPr>
              <a:t>University at Albany/SUNY</a:t>
            </a:r>
          </a:p>
          <a:p>
            <a:pPr marL="0" lvl="0" indent="0" algn="ctr" defTabSz="457200">
              <a:spcBef>
                <a:spcPct val="20000"/>
              </a:spcBef>
              <a:buClrTx/>
              <a:buSzTx/>
              <a:buNone/>
              <a:defRPr/>
            </a:pPr>
            <a:r>
              <a:rPr lang="en-US" sz="2000" b="1" dirty="0">
                <a:solidFill>
                  <a:srgbClr val="0000FF"/>
                </a:solidFill>
                <a:latin typeface="Arial" charset="0"/>
              </a:rPr>
              <a:t>Albany, NY 12222</a:t>
            </a:r>
            <a:endParaRPr lang="en-US" sz="2000" b="1" i="1" dirty="0">
              <a:solidFill>
                <a:srgbClr val="0000FF"/>
              </a:solidFill>
              <a:latin typeface="Arial" charset="0"/>
            </a:endParaRPr>
          </a:p>
          <a:p>
            <a:pPr marL="0" indent="0" algn="ctr">
              <a:buNone/>
            </a:pPr>
            <a:endParaRPr lang="en-US" sz="2000" dirty="0" smtClean="0">
              <a:solidFill>
                <a:srgbClr val="0000FF"/>
              </a:solidFill>
            </a:endParaRPr>
          </a:p>
          <a:p>
            <a:pPr marL="0" lvl="0" indent="0" algn="ctr" defTabSz="457200">
              <a:spcBef>
                <a:spcPts val="0"/>
              </a:spcBef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charset="0"/>
                <a:ea typeface="MS PGothic" charset="0"/>
                <a:cs typeface="MS PGothic" charset="0"/>
              </a:rPr>
              <a:t>ATM 401/501 Final Presentation</a:t>
            </a:r>
            <a:endParaRPr lang="en-US" sz="2000" b="1" dirty="0">
              <a:solidFill>
                <a:prstClr val="black"/>
              </a:solidFill>
              <a:latin typeface="Arial" charset="0"/>
              <a:ea typeface="MS PGothic" charset="0"/>
              <a:cs typeface="MS PGothic" charset="0"/>
            </a:endParaRPr>
          </a:p>
          <a:p>
            <a:pPr marL="0" lvl="0" indent="0" algn="ctr" defTabSz="457200">
              <a:spcBef>
                <a:spcPts val="0"/>
              </a:spcBef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charset="0"/>
                <a:ea typeface="MS PGothic" charset="0"/>
                <a:cs typeface="MS PGothic" charset="0"/>
              </a:rPr>
              <a:t>SUNY-Albany</a:t>
            </a:r>
            <a:endParaRPr lang="en-US" sz="2000" b="1" dirty="0">
              <a:solidFill>
                <a:prstClr val="black"/>
              </a:solidFill>
              <a:latin typeface="Arial" charset="0"/>
              <a:ea typeface="MS PGothic" charset="0"/>
              <a:cs typeface="MS PGothic" charset="0"/>
            </a:endParaRPr>
          </a:p>
          <a:p>
            <a:pPr marL="0" lvl="0" indent="0" algn="ctr" defTabSz="457200">
              <a:spcBef>
                <a:spcPts val="0"/>
              </a:spcBef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charset="0"/>
                <a:ea typeface="MS PGothic" charset="0"/>
                <a:cs typeface="MS PGothic" charset="0"/>
              </a:rPr>
              <a:t>Albany, New York</a:t>
            </a:r>
            <a:endParaRPr lang="en-US" sz="2000" b="1" dirty="0">
              <a:solidFill>
                <a:prstClr val="black"/>
              </a:solidFill>
              <a:latin typeface="Arial" charset="0"/>
              <a:ea typeface="MS PGothic" charset="0"/>
              <a:cs typeface="MS PGothic" charset="0"/>
            </a:endParaRPr>
          </a:p>
          <a:p>
            <a:pPr marL="0" lvl="0" indent="0" algn="ctr" defTabSz="457200">
              <a:spcBef>
                <a:spcPts val="0"/>
              </a:spcBef>
              <a:buClrTx/>
              <a:buSzTx/>
              <a:buNone/>
            </a:pPr>
            <a:r>
              <a:rPr lang="en-US" sz="2000" b="1" dirty="0" smtClean="0">
                <a:solidFill>
                  <a:prstClr val="black"/>
                </a:solidFill>
                <a:latin typeface="Arial" charset="0"/>
                <a:ea typeface="MS PGothic" charset="0"/>
                <a:cs typeface="MS PGothic" charset="0"/>
              </a:rPr>
              <a:t>Monday 12 May 2014 </a:t>
            </a:r>
            <a:endParaRPr lang="en-US" sz="2000" b="1" dirty="0">
              <a:solidFill>
                <a:prstClr val="black"/>
              </a:solidFill>
              <a:latin typeface="Arial" charset="0"/>
              <a:ea typeface="MS PGothic" charset="0"/>
              <a:cs typeface="MS PGothic" charset="0"/>
            </a:endParaRPr>
          </a:p>
          <a:p>
            <a:pPr marL="0" indent="0" algn="ctr">
              <a:buNone/>
            </a:pPr>
            <a:endParaRPr lang="en-US" sz="1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42048" cy="624840"/>
          </a:xfrm>
        </p:spPr>
        <p:txBody>
          <a:bodyPr/>
          <a:lstStyle/>
          <a:p>
            <a:r>
              <a:rPr lang="en-US" dirty="0" smtClean="0"/>
              <a:t>Day +1</a:t>
            </a:r>
            <a:endParaRPr lang="en-US" dirty="0"/>
          </a:p>
        </p:txBody>
      </p:sp>
      <p:sp>
        <p:nvSpPr>
          <p:cNvPr id="7" name="Text Box 58"/>
          <p:cNvSpPr txBox="1"/>
          <p:nvPr/>
        </p:nvSpPr>
        <p:spPr>
          <a:xfrm>
            <a:off x="152400" y="10668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ＭＳ 明朝"/>
                <a:cs typeface="Times New Roman"/>
              </a:rPr>
              <a:t>a.)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8" name="Text Box 58"/>
          <p:cNvSpPr txBox="1"/>
          <p:nvPr/>
        </p:nvSpPr>
        <p:spPr>
          <a:xfrm>
            <a:off x="3810000" y="10668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a typeface="ＭＳ 明朝"/>
                <a:cs typeface="Times New Roman"/>
              </a:rPr>
              <a:t>b</a:t>
            </a:r>
            <a:r>
              <a:rPr lang="en-US" sz="1400" b="1" dirty="0" smtClean="0">
                <a:effectLst/>
                <a:ea typeface="ＭＳ 明朝"/>
                <a:cs typeface="Times New Roman"/>
              </a:rPr>
              <a:t>.</a:t>
            </a:r>
            <a:r>
              <a:rPr lang="en-US" sz="1400" b="1" dirty="0">
                <a:effectLst/>
                <a:ea typeface="ＭＳ 明朝"/>
                <a:cs typeface="Times New Roman"/>
              </a:rPr>
              <a:t>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9" name="Text Box 58"/>
          <p:cNvSpPr txBox="1"/>
          <p:nvPr/>
        </p:nvSpPr>
        <p:spPr>
          <a:xfrm>
            <a:off x="2057400" y="35052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a typeface="ＭＳ 明朝"/>
                <a:cs typeface="Times New Roman"/>
              </a:rPr>
              <a:t>c</a:t>
            </a:r>
            <a:r>
              <a:rPr lang="en-US" sz="1400" b="1" dirty="0" smtClean="0">
                <a:effectLst/>
                <a:ea typeface="ＭＳ 明朝"/>
                <a:cs typeface="Times New Roman"/>
              </a:rPr>
              <a:t>.</a:t>
            </a:r>
            <a:r>
              <a:rPr lang="en-US" sz="1400" b="1" dirty="0">
                <a:effectLst/>
                <a:ea typeface="ＭＳ 明朝"/>
                <a:cs typeface="Times New Roman"/>
              </a:rPr>
              <a:t>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8674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Composite (a) </a:t>
            </a:r>
            <a:r>
              <a:rPr lang="en-US" dirty="0"/>
              <a:t>5</a:t>
            </a:r>
            <a:r>
              <a:rPr lang="en-US" dirty="0" smtClean="0"/>
              <a:t>00</a:t>
            </a:r>
            <a:r>
              <a:rPr lang="en-US" dirty="0"/>
              <a:t>-hPa geopotential height anomaly </a:t>
            </a:r>
            <a:r>
              <a:rPr lang="en-US" dirty="0" smtClean="0"/>
              <a:t>(interval </a:t>
            </a:r>
            <a:r>
              <a:rPr lang="en-US" dirty="0"/>
              <a:t>of 20 </a:t>
            </a:r>
            <a:r>
              <a:rPr lang="en-US" dirty="0" smtClean="0"/>
              <a:t>m), (b) 850-hPa geopotential height anomaly (interval of 10 m), and (c) columnar precipitable water anomaly (interval of 1 kg/m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1" name="Picture 10" descr="500_lag_+1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48" t="9703" r="5938" b="11282"/>
          <a:stretch/>
        </p:blipFill>
        <p:spPr>
          <a:xfrm>
            <a:off x="457200" y="990600"/>
            <a:ext cx="3200400" cy="2347653"/>
          </a:xfrm>
          <a:prstGeom prst="rect">
            <a:avLst/>
          </a:prstGeom>
        </p:spPr>
      </p:pic>
      <p:pic>
        <p:nvPicPr>
          <p:cNvPr id="12" name="Picture 11" descr="850_lag_+1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t="10998" r="6439" b="11497"/>
          <a:stretch/>
        </p:blipFill>
        <p:spPr>
          <a:xfrm>
            <a:off x="4191000" y="990600"/>
            <a:ext cx="3209934" cy="2353989"/>
          </a:xfrm>
          <a:prstGeom prst="rect">
            <a:avLst/>
          </a:prstGeom>
        </p:spPr>
      </p:pic>
      <p:pic>
        <p:nvPicPr>
          <p:cNvPr id="13" name="Picture 12" descr="TPW_lag_+1.gi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49" t="11213" r="6272" b="11930"/>
          <a:stretch/>
        </p:blipFill>
        <p:spPr>
          <a:xfrm>
            <a:off x="2438400" y="3429000"/>
            <a:ext cx="3276600" cy="236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30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42048" cy="624840"/>
          </a:xfrm>
        </p:spPr>
        <p:txBody>
          <a:bodyPr/>
          <a:lstStyle/>
          <a:p>
            <a:r>
              <a:rPr lang="en-US" dirty="0" smtClean="0"/>
              <a:t>Day +3</a:t>
            </a:r>
            <a:endParaRPr lang="en-US" dirty="0"/>
          </a:p>
        </p:txBody>
      </p:sp>
      <p:sp>
        <p:nvSpPr>
          <p:cNvPr id="7" name="Text Box 58"/>
          <p:cNvSpPr txBox="1"/>
          <p:nvPr/>
        </p:nvSpPr>
        <p:spPr>
          <a:xfrm>
            <a:off x="152400" y="10668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ＭＳ 明朝"/>
                <a:cs typeface="Times New Roman"/>
              </a:rPr>
              <a:t>a.)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8" name="Text Box 58"/>
          <p:cNvSpPr txBox="1"/>
          <p:nvPr/>
        </p:nvSpPr>
        <p:spPr>
          <a:xfrm>
            <a:off x="3810000" y="10668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a typeface="ＭＳ 明朝"/>
                <a:cs typeface="Times New Roman"/>
              </a:rPr>
              <a:t>b</a:t>
            </a:r>
            <a:r>
              <a:rPr lang="en-US" sz="1400" b="1" dirty="0" smtClean="0">
                <a:effectLst/>
                <a:ea typeface="ＭＳ 明朝"/>
                <a:cs typeface="Times New Roman"/>
              </a:rPr>
              <a:t>.</a:t>
            </a:r>
            <a:r>
              <a:rPr lang="en-US" sz="1400" b="1" dirty="0">
                <a:effectLst/>
                <a:ea typeface="ＭＳ 明朝"/>
                <a:cs typeface="Times New Roman"/>
              </a:rPr>
              <a:t>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9" name="Text Box 58"/>
          <p:cNvSpPr txBox="1"/>
          <p:nvPr/>
        </p:nvSpPr>
        <p:spPr>
          <a:xfrm>
            <a:off x="2057400" y="35052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a typeface="ＭＳ 明朝"/>
                <a:cs typeface="Times New Roman"/>
              </a:rPr>
              <a:t>c</a:t>
            </a:r>
            <a:r>
              <a:rPr lang="en-US" sz="1400" b="1" dirty="0" smtClean="0">
                <a:effectLst/>
                <a:ea typeface="ＭＳ 明朝"/>
                <a:cs typeface="Times New Roman"/>
              </a:rPr>
              <a:t>.</a:t>
            </a:r>
            <a:r>
              <a:rPr lang="en-US" sz="1400" b="1" dirty="0">
                <a:effectLst/>
                <a:ea typeface="ＭＳ 明朝"/>
                <a:cs typeface="Times New Roman"/>
              </a:rPr>
              <a:t>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8674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Composite (a) </a:t>
            </a:r>
            <a:r>
              <a:rPr lang="en-US" dirty="0"/>
              <a:t>5</a:t>
            </a:r>
            <a:r>
              <a:rPr lang="en-US" dirty="0" smtClean="0"/>
              <a:t>00</a:t>
            </a:r>
            <a:r>
              <a:rPr lang="en-US" dirty="0"/>
              <a:t>-hPa geopotential height anomaly </a:t>
            </a:r>
            <a:r>
              <a:rPr lang="en-US" dirty="0" smtClean="0"/>
              <a:t>(interval </a:t>
            </a:r>
            <a:r>
              <a:rPr lang="en-US" dirty="0"/>
              <a:t>of 20 </a:t>
            </a:r>
            <a:r>
              <a:rPr lang="en-US" dirty="0" smtClean="0"/>
              <a:t>m), (b) 850-hPa geopotential height anomaly (interval of 10 m), and (c) columnar precipitable water anomaly (interval of 1 kg/m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4" name="Picture 13" descr="500_lag_+3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t="9487" r="6272" b="11714"/>
          <a:stretch/>
        </p:blipFill>
        <p:spPr>
          <a:xfrm>
            <a:off x="457200" y="990600"/>
            <a:ext cx="3203170" cy="2362200"/>
          </a:xfrm>
          <a:prstGeom prst="rect">
            <a:avLst/>
          </a:prstGeom>
        </p:spPr>
      </p:pic>
      <p:pic>
        <p:nvPicPr>
          <p:cNvPr id="15" name="Picture 14" descr="850_lag_+3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t="10782" r="6272" b="12145"/>
          <a:stretch/>
        </p:blipFill>
        <p:spPr>
          <a:xfrm>
            <a:off x="4191000" y="990600"/>
            <a:ext cx="3276600" cy="2384664"/>
          </a:xfrm>
          <a:prstGeom prst="rect">
            <a:avLst/>
          </a:prstGeom>
        </p:spPr>
      </p:pic>
      <p:pic>
        <p:nvPicPr>
          <p:cNvPr id="16" name="Picture 15" descr="TPW_lag_+3.gi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6" t="11213" r="6105" b="11930"/>
          <a:stretch/>
        </p:blipFill>
        <p:spPr>
          <a:xfrm>
            <a:off x="2438400" y="3429000"/>
            <a:ext cx="3276600" cy="236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34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42048" cy="624840"/>
          </a:xfrm>
        </p:spPr>
        <p:txBody>
          <a:bodyPr/>
          <a:lstStyle/>
          <a:p>
            <a:r>
              <a:rPr lang="en-US" dirty="0" smtClean="0"/>
              <a:t>Day +5</a:t>
            </a:r>
            <a:endParaRPr lang="en-US" dirty="0"/>
          </a:p>
        </p:txBody>
      </p:sp>
      <p:sp>
        <p:nvSpPr>
          <p:cNvPr id="7" name="Text Box 58"/>
          <p:cNvSpPr txBox="1"/>
          <p:nvPr/>
        </p:nvSpPr>
        <p:spPr>
          <a:xfrm>
            <a:off x="152400" y="10668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ＭＳ 明朝"/>
                <a:cs typeface="Times New Roman"/>
              </a:rPr>
              <a:t>a.)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8" name="Text Box 58"/>
          <p:cNvSpPr txBox="1"/>
          <p:nvPr/>
        </p:nvSpPr>
        <p:spPr>
          <a:xfrm>
            <a:off x="3810000" y="10668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a typeface="ＭＳ 明朝"/>
                <a:cs typeface="Times New Roman"/>
              </a:rPr>
              <a:t>b</a:t>
            </a:r>
            <a:r>
              <a:rPr lang="en-US" sz="1400" b="1" dirty="0" smtClean="0">
                <a:effectLst/>
                <a:ea typeface="ＭＳ 明朝"/>
                <a:cs typeface="Times New Roman"/>
              </a:rPr>
              <a:t>.</a:t>
            </a:r>
            <a:r>
              <a:rPr lang="en-US" sz="1400" b="1" dirty="0">
                <a:effectLst/>
                <a:ea typeface="ＭＳ 明朝"/>
                <a:cs typeface="Times New Roman"/>
              </a:rPr>
              <a:t>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9" name="Text Box 58"/>
          <p:cNvSpPr txBox="1"/>
          <p:nvPr/>
        </p:nvSpPr>
        <p:spPr>
          <a:xfrm>
            <a:off x="2133600" y="35052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a typeface="ＭＳ 明朝"/>
                <a:cs typeface="Times New Roman"/>
              </a:rPr>
              <a:t>c</a:t>
            </a:r>
            <a:r>
              <a:rPr lang="en-US" sz="1400" b="1" dirty="0" smtClean="0">
                <a:effectLst/>
                <a:ea typeface="ＭＳ 明朝"/>
                <a:cs typeface="Times New Roman"/>
              </a:rPr>
              <a:t>.</a:t>
            </a:r>
            <a:r>
              <a:rPr lang="en-US" sz="1400" b="1" dirty="0">
                <a:effectLst/>
                <a:ea typeface="ＭＳ 明朝"/>
                <a:cs typeface="Times New Roman"/>
              </a:rPr>
              <a:t>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867400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Composite (a) </a:t>
            </a:r>
            <a:r>
              <a:rPr lang="en-US" dirty="0"/>
              <a:t>5</a:t>
            </a:r>
            <a:r>
              <a:rPr lang="en-US" dirty="0" smtClean="0"/>
              <a:t>00</a:t>
            </a:r>
            <a:r>
              <a:rPr lang="en-US" dirty="0"/>
              <a:t>-hPa geopotential height anomaly </a:t>
            </a:r>
            <a:r>
              <a:rPr lang="en-US" dirty="0" smtClean="0"/>
              <a:t>(interval </a:t>
            </a:r>
            <a:r>
              <a:rPr lang="en-US" dirty="0"/>
              <a:t>of 20 </a:t>
            </a:r>
            <a:r>
              <a:rPr lang="en-US" dirty="0" smtClean="0"/>
              <a:t>m), (b) 850-hPa geopotential height anomaly (interval of 10 m), and (c) columnar precipitable water anomaly (interval of 1 kg/m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37" t="10497" r="5689" b="10497"/>
          <a:stretch/>
        </p:blipFill>
        <p:spPr>
          <a:xfrm>
            <a:off x="457200" y="990599"/>
            <a:ext cx="3276600" cy="2378711"/>
          </a:xfrm>
          <a:prstGeom prst="rect">
            <a:avLst/>
          </a:prstGeom>
        </p:spPr>
      </p:pic>
      <p:pic>
        <p:nvPicPr>
          <p:cNvPr id="15" name="Picture 14" descr="850_lag_+5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6" t="10998" r="6272" b="11929"/>
          <a:stretch/>
        </p:blipFill>
        <p:spPr>
          <a:xfrm>
            <a:off x="4114800" y="990599"/>
            <a:ext cx="3200400" cy="2338657"/>
          </a:xfrm>
          <a:prstGeom prst="rect">
            <a:avLst/>
          </a:prstGeom>
        </p:spPr>
      </p:pic>
      <p:pic>
        <p:nvPicPr>
          <p:cNvPr id="18" name="Picture 17" descr="TPW_lag_+5.gi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6" t="11430" r="6105" b="11713"/>
          <a:stretch/>
        </p:blipFill>
        <p:spPr>
          <a:xfrm>
            <a:off x="2438400" y="3429000"/>
            <a:ext cx="3276600" cy="236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894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MJO is an important teleconnection feature for mid-latitude weather </a:t>
            </a:r>
            <a:r>
              <a:rPr lang="en-US" dirty="0" smtClean="0"/>
              <a:t>patterns</a:t>
            </a:r>
          </a:p>
          <a:p>
            <a:endParaRPr lang="en-US" dirty="0"/>
          </a:p>
          <a:p>
            <a:r>
              <a:rPr lang="en-US" dirty="0" smtClean="0"/>
              <a:t>Results suggest </a:t>
            </a:r>
            <a:r>
              <a:rPr lang="en-US" dirty="0"/>
              <a:t>Eastern US has more favorable synoptic precursors to severe weather during MAM phase-2 MJO</a:t>
            </a:r>
          </a:p>
          <a:p>
            <a:endParaRPr lang="en-US" dirty="0" smtClean="0"/>
          </a:p>
          <a:p>
            <a:r>
              <a:rPr lang="en-US" dirty="0" smtClean="0"/>
              <a:t>MJO-factor can influence medium-range forecasts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727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42048" cy="624840"/>
          </a:xfrm>
        </p:spPr>
        <p:txBody>
          <a:bodyPr/>
          <a:lstStyle/>
          <a:p>
            <a:r>
              <a:rPr lang="en-US" dirty="0" smtClean="0"/>
              <a:t>Day +7</a:t>
            </a:r>
            <a:endParaRPr lang="en-US" dirty="0"/>
          </a:p>
        </p:txBody>
      </p:sp>
      <p:sp>
        <p:nvSpPr>
          <p:cNvPr id="7" name="Text Box 58"/>
          <p:cNvSpPr txBox="1"/>
          <p:nvPr/>
        </p:nvSpPr>
        <p:spPr>
          <a:xfrm>
            <a:off x="152400" y="10668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ＭＳ 明朝"/>
                <a:cs typeface="Times New Roman"/>
              </a:rPr>
              <a:t>a.)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8" name="Text Box 58"/>
          <p:cNvSpPr txBox="1"/>
          <p:nvPr/>
        </p:nvSpPr>
        <p:spPr>
          <a:xfrm>
            <a:off x="3810000" y="10668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a typeface="ＭＳ 明朝"/>
                <a:cs typeface="Times New Roman"/>
              </a:rPr>
              <a:t>b</a:t>
            </a:r>
            <a:r>
              <a:rPr lang="en-US" sz="1400" b="1" dirty="0" smtClean="0">
                <a:effectLst/>
                <a:ea typeface="ＭＳ 明朝"/>
                <a:cs typeface="Times New Roman"/>
              </a:rPr>
              <a:t>.</a:t>
            </a:r>
            <a:r>
              <a:rPr lang="en-US" sz="1400" b="1" dirty="0">
                <a:effectLst/>
                <a:ea typeface="ＭＳ 明朝"/>
                <a:cs typeface="Times New Roman"/>
              </a:rPr>
              <a:t>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38100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Composite (a) </a:t>
            </a:r>
            <a:r>
              <a:rPr lang="en-US" dirty="0"/>
              <a:t>5</a:t>
            </a:r>
            <a:r>
              <a:rPr lang="en-US" dirty="0" smtClean="0"/>
              <a:t>00</a:t>
            </a:r>
            <a:r>
              <a:rPr lang="en-US" dirty="0"/>
              <a:t>-hPa geopotential height anomaly </a:t>
            </a:r>
            <a:r>
              <a:rPr lang="en-US" dirty="0" smtClean="0"/>
              <a:t>(interval </a:t>
            </a:r>
            <a:r>
              <a:rPr lang="en-US" dirty="0"/>
              <a:t>of 20 </a:t>
            </a:r>
            <a:r>
              <a:rPr lang="en-US" dirty="0" smtClean="0"/>
              <a:t>m), (b) 850-hPa geopotential height anomaly (interval of 10 m).</a:t>
            </a:r>
            <a:endParaRPr lang="en-US" dirty="0"/>
          </a:p>
        </p:txBody>
      </p:sp>
      <p:pic>
        <p:nvPicPr>
          <p:cNvPr id="11" name="Picture 10" descr="500_lag_+7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82" t="9055" r="6105" b="11281"/>
          <a:stretch/>
        </p:blipFill>
        <p:spPr>
          <a:xfrm>
            <a:off x="457200" y="990600"/>
            <a:ext cx="3200400" cy="2381210"/>
          </a:xfrm>
          <a:prstGeom prst="rect">
            <a:avLst/>
          </a:prstGeom>
        </p:spPr>
      </p:pic>
      <p:pic>
        <p:nvPicPr>
          <p:cNvPr id="12" name="Picture 11" descr="850_lag_+7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415" t="10782" r="6273" b="11498"/>
          <a:stretch/>
        </p:blipFill>
        <p:spPr>
          <a:xfrm>
            <a:off x="4114800" y="990600"/>
            <a:ext cx="3276600" cy="2414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688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Madden-Julian Oscillation (MJO) is a planetary-scale pattern of winds and convection that propagates eastward</a:t>
            </a:r>
          </a:p>
          <a:p>
            <a:endParaRPr lang="en-US" dirty="0"/>
          </a:p>
          <a:p>
            <a:r>
              <a:rPr lang="en-US" dirty="0" smtClean="0"/>
              <a:t>Tropical convection can generate </a:t>
            </a:r>
            <a:r>
              <a:rPr lang="en-US" dirty="0" err="1" smtClean="0"/>
              <a:t>Rossby</a:t>
            </a:r>
            <a:r>
              <a:rPr lang="en-US" dirty="0" smtClean="0"/>
              <a:t> wave trains that influence mid-latitude flow as they propagate towards the poles (</a:t>
            </a:r>
            <a:r>
              <a:rPr lang="en-US" dirty="0" err="1"/>
              <a:t>Sardeshmukh</a:t>
            </a:r>
            <a:r>
              <a:rPr lang="en-US" dirty="0"/>
              <a:t> and Hoskins </a:t>
            </a:r>
            <a:r>
              <a:rPr lang="en-US" dirty="0" smtClean="0"/>
              <a:t>1988)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090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8382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524000"/>
            <a:ext cx="5142683" cy="41147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2400" y="5791200"/>
            <a:ext cx="8153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Fraction of days categorized as VTDs by RMM phase &gt;1.0 amplitude (solid bars). Periods when RMM amplitude was &lt;1 appear in the “&lt;1” bar, and the full climatology appears in the “All” bar. Clear bars and lines within the solid bars together represent the 90% confidence interval obtained from a Monte Carlo test.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0400" y="1143000"/>
            <a:ext cx="22546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1974-2010 (all year)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96000" y="5562600"/>
            <a:ext cx="203606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Thompson and Roundy (2012) </a:t>
            </a:r>
          </a:p>
        </p:txBody>
      </p:sp>
    </p:spTree>
    <p:extLst>
      <p:ext uri="{BB962C8B-B14F-4D97-AF65-F5344CB8AC3E}">
        <p14:creationId xmlns:p14="http://schemas.microsoft.com/office/powerpoint/2010/main" val="1180575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838200"/>
          </a:xfrm>
        </p:spPr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2400" y="5791200"/>
            <a:ext cx="8153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Fraction of days categorized as VTDs by RMM phase &gt;1.0 amplitude (solid bars). Periods when RMM amplitude was &lt;1 appear in the “&lt;1” bar, and the full climatology appears in the “All” bar. Clear bars and lines within the solid bars together represent the 90% confidence interval obtained from a Monte Carlo test.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2200" y="1143000"/>
            <a:ext cx="37207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1974-2010 (March, April, and May)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1524000"/>
            <a:ext cx="5257800" cy="4226925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6096000" y="5562600"/>
            <a:ext cx="2036065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dirty="0"/>
              <a:t>Thompson and Roundy (2012) </a:t>
            </a:r>
          </a:p>
        </p:txBody>
      </p:sp>
    </p:spTree>
    <p:extLst>
      <p:ext uri="{BB962C8B-B14F-4D97-AF65-F5344CB8AC3E}">
        <p14:creationId xmlns:p14="http://schemas.microsoft.com/office/powerpoint/2010/main" val="30210354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Aid in medium range forecasting skill for convection in the Eastern CONUS</a:t>
            </a:r>
          </a:p>
          <a:p>
            <a:endParaRPr lang="en-US" dirty="0"/>
          </a:p>
          <a:p>
            <a:r>
              <a:rPr lang="en-US" dirty="0" smtClean="0"/>
              <a:t>MJO lead times of 14-17 days demonstrated by </a:t>
            </a:r>
            <a:r>
              <a:rPr lang="en-US" dirty="0" err="1" smtClean="0"/>
              <a:t>Maharaj</a:t>
            </a:r>
            <a:r>
              <a:rPr lang="en-US" dirty="0" smtClean="0"/>
              <a:t> and Wheeler (2005).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MJO phase determined by Real-time Multivariate MJO (RMM) index (Wheeler and Hendon 2004)</a:t>
            </a:r>
          </a:p>
          <a:p>
            <a:endParaRPr lang="en-US" dirty="0" smtClean="0"/>
          </a:p>
          <a:p>
            <a:r>
              <a:rPr lang="en-US" dirty="0" smtClean="0"/>
              <a:t>Dataset consists of phase-2 MJO events between 2003-2013 with an RMM amplitude &gt;1</a:t>
            </a:r>
          </a:p>
          <a:p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8136" r="8136"/>
          <a:stretch>
            <a:fillRect/>
          </a:stretch>
        </p:blipFill>
        <p:spPr/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Build composite mean and anomaly charts to assess synoptic conditions surrounding phase-2 MJO events using NOAA/ESRL software</a:t>
            </a:r>
          </a:p>
          <a:p>
            <a:endParaRPr lang="en-US" dirty="0"/>
          </a:p>
          <a:p>
            <a:r>
              <a:rPr lang="en-US" dirty="0" smtClean="0"/>
              <a:t>Examine days leading up to during, and after the onset of phase-2 MJO event.</a:t>
            </a:r>
          </a:p>
        </p:txBody>
      </p:sp>
    </p:spTree>
    <p:extLst>
      <p:ext uri="{BB962C8B-B14F-4D97-AF65-F5344CB8AC3E}">
        <p14:creationId xmlns:p14="http://schemas.microsoft.com/office/powerpoint/2010/main" val="137581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16 MJO phase-2 events occurred between 2003-2013 during March, April, and May (MAM) with an RMM amplitude &gt;1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11 events met the criteria for inclusion based on </a:t>
            </a:r>
            <a:r>
              <a:rPr lang="en-US" smtClean="0"/>
              <a:t>ENSO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466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pic>
        <p:nvPicPr>
          <p:cNvPr id="4" name="Picture 3" descr="300_lag_-7.gi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67" b="25962"/>
          <a:stretch/>
        </p:blipFill>
        <p:spPr>
          <a:xfrm>
            <a:off x="0" y="1981200"/>
            <a:ext cx="3952414" cy="1752600"/>
          </a:xfrm>
          <a:prstGeom prst="rect">
            <a:avLst/>
          </a:prstGeom>
        </p:spPr>
      </p:pic>
      <p:pic>
        <p:nvPicPr>
          <p:cNvPr id="5" name="Picture 4" descr="300_lag_-3.gif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167" b="25747"/>
          <a:stretch/>
        </p:blipFill>
        <p:spPr>
          <a:xfrm>
            <a:off x="4076007" y="1981200"/>
            <a:ext cx="3935378" cy="1752600"/>
          </a:xfrm>
          <a:prstGeom prst="rect">
            <a:avLst/>
          </a:prstGeom>
        </p:spPr>
      </p:pic>
      <p:pic>
        <p:nvPicPr>
          <p:cNvPr id="6" name="Picture 5" descr="300_lag_0.gif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389" t="24383" r="5453" b="25892"/>
          <a:stretch/>
        </p:blipFill>
        <p:spPr>
          <a:xfrm>
            <a:off x="2514600" y="4038600"/>
            <a:ext cx="3375680" cy="1752600"/>
          </a:xfrm>
          <a:prstGeom prst="rect">
            <a:avLst/>
          </a:prstGeom>
        </p:spPr>
      </p:pic>
      <p:sp>
        <p:nvSpPr>
          <p:cNvPr id="7" name="Text Box 58"/>
          <p:cNvSpPr txBox="1"/>
          <p:nvPr/>
        </p:nvSpPr>
        <p:spPr>
          <a:xfrm>
            <a:off x="152400" y="20574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ffectLst/>
                <a:ea typeface="ＭＳ 明朝"/>
                <a:cs typeface="Times New Roman"/>
              </a:rPr>
              <a:t>a.)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8" name="Text Box 58"/>
          <p:cNvSpPr txBox="1"/>
          <p:nvPr/>
        </p:nvSpPr>
        <p:spPr>
          <a:xfrm>
            <a:off x="4191000" y="205740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a typeface="ＭＳ 明朝"/>
                <a:cs typeface="Times New Roman"/>
              </a:rPr>
              <a:t>b</a:t>
            </a:r>
            <a:r>
              <a:rPr lang="en-US" sz="1400" b="1" dirty="0" smtClean="0">
                <a:effectLst/>
                <a:ea typeface="ＭＳ 明朝"/>
                <a:cs typeface="Times New Roman"/>
              </a:rPr>
              <a:t>.</a:t>
            </a:r>
            <a:r>
              <a:rPr lang="en-US" sz="1400" b="1" dirty="0">
                <a:effectLst/>
                <a:ea typeface="ＭＳ 明朝"/>
                <a:cs typeface="Times New Roman"/>
              </a:rPr>
              <a:t>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9" name="Text Box 58"/>
          <p:cNvSpPr txBox="1"/>
          <p:nvPr/>
        </p:nvSpPr>
        <p:spPr>
          <a:xfrm>
            <a:off x="2233930" y="4090670"/>
            <a:ext cx="332740" cy="228600"/>
          </a:xfrm>
          <a:prstGeom prst="rect">
            <a:avLst/>
          </a:prstGeom>
          <a:noFill/>
          <a:ln>
            <a:noFill/>
          </a:ln>
          <a:effectLst/>
          <a:extLst>
            <a:ext uri="{C572A759-6A51-4108-AA02-DFA0A04FC94B}">
              <ma14:wrappingTextBoxFlag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non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ea typeface="ＭＳ 明朝"/>
                <a:cs typeface="Times New Roman"/>
              </a:rPr>
              <a:t>c</a:t>
            </a:r>
            <a:r>
              <a:rPr lang="en-US" sz="1400" b="1" dirty="0" smtClean="0">
                <a:effectLst/>
                <a:ea typeface="ＭＳ 明朝"/>
                <a:cs typeface="Times New Roman"/>
              </a:rPr>
              <a:t>.</a:t>
            </a:r>
            <a:r>
              <a:rPr lang="en-US" sz="1400" b="1" dirty="0">
                <a:effectLst/>
                <a:ea typeface="ＭＳ 明朝"/>
                <a:cs typeface="Times New Roman"/>
              </a:rPr>
              <a:t>)</a:t>
            </a:r>
            <a:endParaRPr lang="en-US" sz="1400" dirty="0">
              <a:effectLst/>
              <a:ea typeface="ＭＳ 明朝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600" y="5897725"/>
            <a:ext cx="708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Composite </a:t>
            </a:r>
            <a:r>
              <a:rPr lang="en-US" dirty="0"/>
              <a:t>300-hPa geopotential height anomaly (contour interval of 20 m with warm colors positive and cool colors negative) Time lags of (a) -7, (b</a:t>
            </a:r>
            <a:r>
              <a:rPr lang="en-US" dirty="0" smtClean="0"/>
              <a:t>) </a:t>
            </a:r>
            <a:r>
              <a:rPr lang="en-US" dirty="0"/>
              <a:t>-3, </a:t>
            </a:r>
            <a:r>
              <a:rPr lang="en-US" dirty="0" smtClean="0"/>
              <a:t>(c) </a:t>
            </a:r>
            <a:r>
              <a:rPr lang="en-US" dirty="0"/>
              <a:t>0, </a:t>
            </a:r>
            <a:r>
              <a:rPr lang="en-US" dirty="0" smtClean="0"/>
              <a:t>days until the </a:t>
            </a:r>
            <a:r>
              <a:rPr lang="en-US" dirty="0"/>
              <a:t>onset of the MJO. </a:t>
            </a:r>
          </a:p>
        </p:txBody>
      </p:sp>
    </p:spTree>
    <p:extLst>
      <p:ext uri="{BB962C8B-B14F-4D97-AF65-F5344CB8AC3E}">
        <p14:creationId xmlns:p14="http://schemas.microsoft.com/office/powerpoint/2010/main" val="27218368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1925</TotalTime>
  <Words>747</Words>
  <Application>Microsoft Macintosh PowerPoint</Application>
  <PresentationFormat>On-screen Show (4:3)</PresentationFormat>
  <Paragraphs>84</Paragraphs>
  <Slides>14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Opulent</vt:lpstr>
      <vt:lpstr>MJO influence on severe weather synoptic conditions</vt:lpstr>
      <vt:lpstr>Background</vt:lpstr>
      <vt:lpstr>Motivation</vt:lpstr>
      <vt:lpstr>Motivation</vt:lpstr>
      <vt:lpstr>Motivation</vt:lpstr>
      <vt:lpstr>Methodology</vt:lpstr>
      <vt:lpstr>Methodology</vt:lpstr>
      <vt:lpstr>Results</vt:lpstr>
      <vt:lpstr>Results</vt:lpstr>
      <vt:lpstr>Day +1</vt:lpstr>
      <vt:lpstr>Day +3</vt:lpstr>
      <vt:lpstr>Day +5</vt:lpstr>
      <vt:lpstr>Conclusion</vt:lpstr>
      <vt:lpstr>Day +7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Forecast Busts: A methodology and Case Study.</dc:title>
  <dc:creator>Flo</dc:creator>
  <cp:lastModifiedBy>Matt Vaughan</cp:lastModifiedBy>
  <cp:revision>65</cp:revision>
  <dcterms:created xsi:type="dcterms:W3CDTF">2014-03-03T00:57:17Z</dcterms:created>
  <dcterms:modified xsi:type="dcterms:W3CDTF">2017-09-19T14:36:17Z</dcterms:modified>
</cp:coreProperties>
</file>