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72" r:id="rId7"/>
    <p:sldId id="265" r:id="rId8"/>
    <p:sldId id="267" r:id="rId9"/>
    <p:sldId id="283" r:id="rId10"/>
    <p:sldId id="269" r:id="rId11"/>
    <p:sldId id="271" r:id="rId12"/>
    <p:sldId id="278" r:id="rId13"/>
    <p:sldId id="279" r:id="rId14"/>
    <p:sldId id="280" r:id="rId15"/>
    <p:sldId id="281" r:id="rId16"/>
    <p:sldId id="282" r:id="rId17"/>
    <p:sldId id="277" r:id="rId18"/>
    <p:sldId id="284" r:id="rId19"/>
    <p:sldId id="286" r:id="rId20"/>
    <p:sldId id="285" r:id="rId21"/>
    <p:sldId id="273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F964C-8041-184F-B274-A6CF01B37E3E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9A9EE-7687-6B4D-8EF8-E765C946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Pg. 41 in Life cycles of </a:t>
            </a:r>
            <a:r>
              <a:rPr lang="en-US" dirty="0" err="1" smtClean="0"/>
              <a:t>Extratropical</a:t>
            </a:r>
            <a:r>
              <a:rPr lang="en-US" dirty="0" smtClean="0"/>
              <a:t> Cyclones</a:t>
            </a:r>
          </a:p>
          <a:p>
            <a:r>
              <a:rPr lang="en-US" dirty="0" smtClean="0"/>
              <a:t>Rossby and </a:t>
            </a:r>
            <a:r>
              <a:rPr lang="en-US" dirty="0" err="1" smtClean="0"/>
              <a:t>Weightman</a:t>
            </a:r>
            <a:r>
              <a:rPr lang="en-US" smtClean="0"/>
              <a:t> (1926) </a:t>
            </a:r>
            <a:r>
              <a:rPr lang="en-US" dirty="0" smtClean="0"/>
              <a:t>paper for earlier discussion.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8B19-FE53-304E-99DC-FF372BA14607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BDB07-0EA9-0F45-A738-642CEAA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7.png"/><Relationship Id="rId6" Type="http://schemas.openxmlformats.org/officeDocument/2006/relationships/package" Target="../embeddings/Microsoft_Word_Document4.docx"/><Relationship Id="rId7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png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Moisture and the Ageostrophic Wind in a Cool-season Coastal Cyclone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Vaughan</a:t>
            </a:r>
          </a:p>
          <a:p>
            <a:r>
              <a:rPr lang="en-US" dirty="0" smtClean="0"/>
              <a:t>ATM 619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4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Decomposition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22" y="5138938"/>
            <a:ext cx="3661626" cy="12058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00700" y="6511248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Banacos and Schultz (2005)</a:t>
            </a:r>
            <a:endParaRPr lang="en-US" sz="1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07669"/>
              </p:ext>
            </p:extLst>
          </p:nvPr>
        </p:nvGraphicFramePr>
        <p:xfrm>
          <a:off x="879911" y="2225396"/>
          <a:ext cx="548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" r:id="rId4" imgW="5486400" imgH="596900" progId="Word.Document.12">
                  <p:embed/>
                </p:oleObj>
              </mc:Choice>
              <mc:Fallback>
                <p:oleObj name="Document" r:id="rId4" imgW="5486400" imgH="59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9911" y="2225396"/>
                        <a:ext cx="54864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16936" y="4260952"/>
            <a:ext cx="6394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                (a)                            </a:t>
            </a:r>
            <a:r>
              <a:rPr lang="en-US" sz="1600" dirty="0" smtClean="0"/>
              <a:t> </a:t>
            </a:r>
            <a:r>
              <a:rPr lang="en-US" sz="1600" dirty="0" smtClean="0"/>
              <a:t>(b)                           </a:t>
            </a:r>
            <a:r>
              <a:rPr lang="en-US" sz="1600" dirty="0" smtClean="0"/>
              <a:t>(</a:t>
            </a:r>
            <a:r>
              <a:rPr lang="en-US" sz="1600" dirty="0" smtClean="0"/>
              <a:t>c</a:t>
            </a:r>
            <a:r>
              <a:rPr lang="en-US" sz="1600" dirty="0" smtClean="0"/>
              <a:t>)                 (d)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199" y="5329250"/>
            <a:ext cx="3995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a: </a:t>
            </a:r>
            <a:r>
              <a:rPr lang="en-US" sz="2000" b="1" dirty="0" err="1" smtClean="0"/>
              <a:t>Isoallobaric</a:t>
            </a:r>
            <a:r>
              <a:rPr lang="en-US" sz="2000" b="1" dirty="0" smtClean="0"/>
              <a:t> component</a:t>
            </a:r>
          </a:p>
          <a:p>
            <a:pPr algn="ctr"/>
            <a:r>
              <a:rPr lang="en-US" sz="2000" dirty="0"/>
              <a:t>b</a:t>
            </a:r>
            <a:r>
              <a:rPr lang="en-US" sz="2000" dirty="0" smtClean="0"/>
              <a:t> and c: </a:t>
            </a:r>
            <a:r>
              <a:rPr lang="en-US" sz="2000" dirty="0" smtClean="0"/>
              <a:t>Inertial-Advective component</a:t>
            </a:r>
          </a:p>
          <a:p>
            <a:pPr algn="ctr"/>
            <a:r>
              <a:rPr lang="en-US" sz="2000" dirty="0"/>
              <a:t>d</a:t>
            </a:r>
            <a:r>
              <a:rPr lang="en-US" sz="2000" dirty="0" smtClean="0"/>
              <a:t>: Friction component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8153"/>
              </p:ext>
            </p:extLst>
          </p:nvPr>
        </p:nvGraphicFramePr>
        <p:xfrm>
          <a:off x="273049" y="3249308"/>
          <a:ext cx="8805499" cy="89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" r:id="rId6" imgW="5486400" imgH="558800" progId="Word.Document.12">
                  <p:embed/>
                </p:oleObj>
              </mc:Choice>
              <mc:Fallback>
                <p:oleObj name="Document" r:id="rId6" imgW="54864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3049" y="3249308"/>
                        <a:ext cx="8805499" cy="896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540000" y="3022046"/>
            <a:ext cx="1254125" cy="157746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25413" y="3022046"/>
            <a:ext cx="3746962" cy="1577460"/>
          </a:xfrm>
          <a:prstGeom prst="ellipse">
            <a:avLst/>
          </a:prstGeom>
          <a:noFill/>
          <a:ln w="57150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6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0"/>
            <a:ext cx="8229600" cy="1143000"/>
          </a:xfrm>
        </p:spPr>
        <p:txBody>
          <a:bodyPr/>
          <a:lstStyle/>
          <a:p>
            <a:r>
              <a:rPr lang="en-US" dirty="0" smtClean="0"/>
              <a:t>Evolution of ERICA cyclone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148294"/>
            <a:ext cx="8229600" cy="70970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Cambria"/>
                <a:ea typeface="ＭＳ 明朝"/>
                <a:cs typeface="Times New Roman"/>
              </a:rPr>
              <a:t>1000</a:t>
            </a:r>
            <a:r>
              <a:rPr lang="en-US" dirty="0">
                <a:latin typeface="Cambria"/>
                <a:ea typeface="ＭＳ 明朝"/>
                <a:cs typeface="Times New Roman"/>
              </a:rPr>
              <a:t>–500-hPa thickness (dashed, every 6 dam), mean sea level pressure (contoured, every 6 hPa), and precipitable water (shaded, mm)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25939" r="12071" b="11046"/>
          <a:stretch/>
        </p:blipFill>
        <p:spPr>
          <a:xfrm>
            <a:off x="1381832" y="1311370"/>
            <a:ext cx="6380336" cy="5007613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2927189" y="641634"/>
            <a:ext cx="3289622" cy="709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mbria"/>
                <a:ea typeface="ＭＳ 明朝"/>
                <a:cs typeface="Times New Roman"/>
              </a:rPr>
              <a:t>0000 UTC 4 January 1989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0"/>
            <a:ext cx="8229600" cy="1143000"/>
          </a:xfrm>
        </p:spPr>
        <p:txBody>
          <a:bodyPr/>
          <a:lstStyle/>
          <a:p>
            <a:r>
              <a:rPr lang="en-US" dirty="0" smtClean="0"/>
              <a:t>Evolution of ERICA cyclone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148294"/>
            <a:ext cx="8229600" cy="70970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Cambria"/>
                <a:ea typeface="ＭＳ 明朝"/>
                <a:cs typeface="Times New Roman"/>
              </a:rPr>
              <a:t>1000</a:t>
            </a:r>
            <a:r>
              <a:rPr lang="en-US" dirty="0">
                <a:latin typeface="Cambria"/>
                <a:ea typeface="ＭＳ 明朝"/>
                <a:cs typeface="Times New Roman"/>
              </a:rPr>
              <a:t>–500-hPa thickness (dashed, every 6 dam), mean sea level pressure (contoured, every 6 hPa), and precipitable water (shaded, mm)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25141" r="12055" b="11616"/>
          <a:stretch/>
        </p:blipFill>
        <p:spPr>
          <a:xfrm>
            <a:off x="1482321" y="1484050"/>
            <a:ext cx="6179359" cy="4881825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2927189" y="641634"/>
            <a:ext cx="3289622" cy="709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mbria"/>
                <a:ea typeface="ＭＳ 明朝"/>
                <a:cs typeface="Times New Roman"/>
              </a:rPr>
              <a:t>0600 UTC 4 January 1989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48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0"/>
            <a:ext cx="8229600" cy="1143000"/>
          </a:xfrm>
        </p:spPr>
        <p:txBody>
          <a:bodyPr/>
          <a:lstStyle/>
          <a:p>
            <a:r>
              <a:rPr lang="en-US" dirty="0" smtClean="0"/>
              <a:t>Evolution of ERICA cyclone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148294"/>
            <a:ext cx="8229600" cy="70970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Cambria"/>
                <a:ea typeface="ＭＳ 明朝"/>
                <a:cs typeface="Times New Roman"/>
              </a:rPr>
              <a:t>1000</a:t>
            </a:r>
            <a:r>
              <a:rPr lang="en-US" dirty="0">
                <a:latin typeface="Cambria"/>
                <a:ea typeface="ＭＳ 明朝"/>
                <a:cs typeface="Times New Roman"/>
              </a:rPr>
              <a:t>–500-hPa thickness (dashed, every 6 dam), mean sea level pressure (contoured, every 6 hPa), and precipitable water (shaded, mm)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5446" r="11750" b="11005"/>
          <a:stretch/>
        </p:blipFill>
        <p:spPr>
          <a:xfrm>
            <a:off x="1398800" y="1351340"/>
            <a:ext cx="6346401" cy="4980979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2927189" y="641634"/>
            <a:ext cx="3289622" cy="709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mbria"/>
                <a:ea typeface="ＭＳ 明朝"/>
                <a:cs typeface="Times New Roman"/>
              </a:rPr>
              <a:t>1200 UTC 4 January 1989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20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0"/>
            <a:ext cx="8229600" cy="1143000"/>
          </a:xfrm>
        </p:spPr>
        <p:txBody>
          <a:bodyPr/>
          <a:lstStyle/>
          <a:p>
            <a:r>
              <a:rPr lang="en-US" dirty="0" smtClean="0"/>
              <a:t>Evolution of ERICA cyclone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148294"/>
            <a:ext cx="8229600" cy="70970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Cambria"/>
                <a:ea typeface="ＭＳ 明朝"/>
                <a:cs typeface="Times New Roman"/>
              </a:rPr>
              <a:t>1000</a:t>
            </a:r>
            <a:r>
              <a:rPr lang="en-US" dirty="0">
                <a:latin typeface="Cambria"/>
                <a:ea typeface="ＭＳ 明朝"/>
                <a:cs typeface="Times New Roman"/>
              </a:rPr>
              <a:t>–500-hPa thickness (dashed, every 6 dam), mean sea level pressure (contoured, every 6 hPa), and precipitable water (shaded, mm)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25752" r="12056" b="11616"/>
          <a:stretch/>
        </p:blipFill>
        <p:spPr>
          <a:xfrm>
            <a:off x="1366532" y="1355933"/>
            <a:ext cx="6410937" cy="5015840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2927189" y="641634"/>
            <a:ext cx="3289622" cy="709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mbria"/>
                <a:ea typeface="ＭＳ 明朝"/>
                <a:cs typeface="Times New Roman"/>
              </a:rPr>
              <a:t>1800 UTC 4 January 1989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601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0"/>
            <a:ext cx="8229600" cy="1143000"/>
          </a:xfrm>
        </p:spPr>
        <p:txBody>
          <a:bodyPr/>
          <a:lstStyle/>
          <a:p>
            <a:r>
              <a:rPr lang="en-US" dirty="0" smtClean="0"/>
              <a:t>Precipitable Water Tendency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148294"/>
            <a:ext cx="8229600" cy="70970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Precipitable water tendency [every 3 mm (</a:t>
            </a:r>
            <a:r>
              <a:rPr lang="en-US" dirty="0" smtClean="0"/>
              <a:t>6 h)</a:t>
            </a:r>
            <a:r>
              <a:rPr lang="en-US" baseline="30000" dirty="0"/>
              <a:t> –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red contours (dashed is negative)], mean sea level pressure (every 6 hPa, black contours), and precipitable water (shaded, mm)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927189" y="641634"/>
            <a:ext cx="3289622" cy="709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mbria"/>
                <a:ea typeface="ＭＳ 明朝"/>
                <a:cs typeface="Times New Roman"/>
              </a:rPr>
              <a:t>0600 UTC 4 January 1989</a:t>
            </a: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t="25786" r="12412" b="11661"/>
          <a:stretch/>
        </p:blipFill>
        <p:spPr bwMode="auto">
          <a:xfrm>
            <a:off x="1468854" y="1351339"/>
            <a:ext cx="6227330" cy="4967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169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0"/>
            <a:ext cx="8229600" cy="1143000"/>
          </a:xfrm>
        </p:spPr>
        <p:txBody>
          <a:bodyPr/>
          <a:lstStyle/>
          <a:p>
            <a:r>
              <a:rPr lang="en-US" dirty="0" smtClean="0"/>
              <a:t>Precipitable Water Tendency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148294"/>
            <a:ext cx="8229600" cy="70970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Precipitable water tendency [every 3 mm (</a:t>
            </a:r>
            <a:r>
              <a:rPr lang="en-US" dirty="0" smtClean="0"/>
              <a:t>6 h)</a:t>
            </a:r>
            <a:r>
              <a:rPr lang="en-US" baseline="30000" dirty="0"/>
              <a:t> –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red contours (dashed is negative)], mean sea level pressure (every 6 hPa, black contours), and precipitable water (shaded, mm)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927189" y="641634"/>
            <a:ext cx="3289622" cy="709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mbria"/>
                <a:ea typeface="ＭＳ 明朝"/>
                <a:cs typeface="Times New Roman"/>
              </a:rPr>
              <a:t>1200 UTC 4 January 1989</a:t>
            </a:r>
            <a:endParaRPr lang="en-US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25936" r="12352" b="12095"/>
          <a:stretch/>
        </p:blipFill>
        <p:spPr bwMode="auto">
          <a:xfrm>
            <a:off x="1443035" y="1351340"/>
            <a:ext cx="6257931" cy="4967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444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0"/>
            <a:ext cx="8229600" cy="1143000"/>
          </a:xfrm>
        </p:spPr>
        <p:txBody>
          <a:bodyPr/>
          <a:lstStyle/>
          <a:p>
            <a:r>
              <a:rPr lang="en-US" dirty="0" smtClean="0"/>
              <a:t>0600 UTC Total MFC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932500"/>
            <a:ext cx="8229600" cy="76861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Vertically-integrated moisture flux convergence from the total wind (10</a:t>
            </a:r>
            <a:r>
              <a:rPr lang="en-US" baseline="30000" dirty="0"/>
              <a:t>–6</a:t>
            </a:r>
            <a:r>
              <a:rPr lang="en-US" dirty="0"/>
              <a:t> kg m</a:t>
            </a:r>
            <a:r>
              <a:rPr lang="en-US" baseline="30000" dirty="0"/>
              <a:t>–2</a:t>
            </a:r>
            <a:r>
              <a:rPr lang="en-US" dirty="0"/>
              <a:t> s</a:t>
            </a:r>
            <a:r>
              <a:rPr lang="en-US" baseline="30000" dirty="0"/>
              <a:t>–1</a:t>
            </a:r>
            <a:r>
              <a:rPr lang="en-US" dirty="0"/>
              <a:t>, shaded) and mean sea level pressure (every 6 hPa, black contours)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3" name="Picture 2" descr="realmfc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28333" r="7504" b="15226"/>
          <a:stretch/>
        </p:blipFill>
        <p:spPr>
          <a:xfrm>
            <a:off x="757548" y="1080880"/>
            <a:ext cx="7628904" cy="48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1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0"/>
            <a:ext cx="8229600" cy="1143000"/>
          </a:xfrm>
        </p:spPr>
        <p:txBody>
          <a:bodyPr/>
          <a:lstStyle/>
          <a:p>
            <a:r>
              <a:rPr lang="en-US" dirty="0" smtClean="0"/>
              <a:t>0600 UTC Total MFC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932500"/>
            <a:ext cx="8229600" cy="76861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Vertically-integrated moisture flux convergence from the total wind (10</a:t>
            </a:r>
            <a:r>
              <a:rPr lang="en-US" baseline="30000" dirty="0"/>
              <a:t>–6</a:t>
            </a:r>
            <a:r>
              <a:rPr lang="en-US" dirty="0"/>
              <a:t> kg m</a:t>
            </a:r>
            <a:r>
              <a:rPr lang="en-US" baseline="30000" dirty="0"/>
              <a:t>–2</a:t>
            </a:r>
            <a:r>
              <a:rPr lang="en-US" dirty="0"/>
              <a:t> s</a:t>
            </a:r>
            <a:r>
              <a:rPr lang="en-US" baseline="30000" dirty="0"/>
              <a:t>–1</a:t>
            </a:r>
            <a:r>
              <a:rPr lang="en-US" dirty="0"/>
              <a:t>, shaded) and mean sea level pressure (every 6 hPa, black contours)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28249" r="7698" b="15789"/>
          <a:stretch/>
        </p:blipFill>
        <p:spPr bwMode="auto">
          <a:xfrm>
            <a:off x="4284183" y="-14452"/>
            <a:ext cx="4865941" cy="3072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28250" r="7895" b="15598"/>
          <a:stretch/>
        </p:blipFill>
        <p:spPr bwMode="auto">
          <a:xfrm>
            <a:off x="4284183" y="3057932"/>
            <a:ext cx="4872065" cy="3072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28245" r="7703" b="15784"/>
          <a:stretch/>
        </p:blipFill>
        <p:spPr bwMode="auto">
          <a:xfrm>
            <a:off x="26" y="8"/>
            <a:ext cx="4851495" cy="3070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t="28421" r="7708" b="15961"/>
          <a:stretch/>
        </p:blipFill>
        <p:spPr bwMode="auto">
          <a:xfrm>
            <a:off x="26" y="3057932"/>
            <a:ext cx="4894341" cy="3072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839108" y="1913285"/>
            <a:ext cx="3108437" cy="76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Geostrophic</a:t>
            </a:r>
            <a:endParaRPr lang="en-US" dirty="0" smtClean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5459273" y="1913285"/>
            <a:ext cx="3108437" cy="76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AGeostrophic</a:t>
            </a:r>
            <a:endParaRPr lang="en-US" dirty="0" smtClean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91508" y="4972589"/>
            <a:ext cx="3108437" cy="76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Isallobaric</a:t>
            </a:r>
            <a:endParaRPr lang="en-US" dirty="0" smtClean="0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5459273" y="4972589"/>
            <a:ext cx="3108437" cy="76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Residual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29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0"/>
            <a:ext cx="8229600" cy="1143000"/>
          </a:xfrm>
        </p:spPr>
        <p:txBody>
          <a:bodyPr/>
          <a:lstStyle/>
          <a:p>
            <a:r>
              <a:rPr lang="en-US" dirty="0" smtClean="0"/>
              <a:t>18</a:t>
            </a:r>
            <a:r>
              <a:rPr lang="en-US" dirty="0" smtClean="0"/>
              <a:t>00 UTC Total MFC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932500"/>
            <a:ext cx="8229600" cy="76861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Vertically-integrated moisture flux convergence from the total wind (10</a:t>
            </a:r>
            <a:r>
              <a:rPr lang="en-US" baseline="30000" dirty="0"/>
              <a:t>–6</a:t>
            </a:r>
            <a:r>
              <a:rPr lang="en-US" dirty="0"/>
              <a:t> kg m</a:t>
            </a:r>
            <a:r>
              <a:rPr lang="en-US" baseline="30000" dirty="0"/>
              <a:t>–2</a:t>
            </a:r>
            <a:r>
              <a:rPr lang="en-US" dirty="0"/>
              <a:t> s</a:t>
            </a:r>
            <a:r>
              <a:rPr lang="en-US" baseline="30000" dirty="0"/>
              <a:t>–1</a:t>
            </a:r>
            <a:r>
              <a:rPr lang="en-US" dirty="0"/>
              <a:t>, shaded) and mean sea level pressure (every 6 hPa, black contours)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28421" r="7708" b="15961"/>
          <a:stretch/>
        </p:blipFill>
        <p:spPr bwMode="auto">
          <a:xfrm>
            <a:off x="719751" y="1001268"/>
            <a:ext cx="7704499" cy="4855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17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Moisture is an important factor in cyclogenesis</a:t>
            </a:r>
          </a:p>
          <a:p>
            <a:endParaRPr lang="en-US" dirty="0"/>
          </a:p>
          <a:p>
            <a:r>
              <a:rPr lang="en-US" dirty="0" smtClean="0"/>
              <a:t>Moisture is a necessary ingredient in extreme precipitation events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71" y="1447288"/>
            <a:ext cx="4114563" cy="4550115"/>
          </a:xfrm>
        </p:spPr>
      </p:pic>
      <p:sp>
        <p:nvSpPr>
          <p:cNvPr id="5" name="TextBox 4"/>
          <p:cNvSpPr txBox="1"/>
          <p:nvPr/>
        </p:nvSpPr>
        <p:spPr>
          <a:xfrm>
            <a:off x="4994962" y="619178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Neiman and Shapiro (1993)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062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28421" r="7707" b="15610"/>
          <a:stretch/>
        </p:blipFill>
        <p:spPr bwMode="auto">
          <a:xfrm>
            <a:off x="4289236" y="3057932"/>
            <a:ext cx="4854764" cy="3072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28421" r="7884" b="15961"/>
          <a:stretch/>
        </p:blipFill>
        <p:spPr bwMode="auto">
          <a:xfrm>
            <a:off x="0" y="3057932"/>
            <a:ext cx="4885240" cy="3072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28421" r="7708" b="15961"/>
          <a:stretch/>
        </p:blipFill>
        <p:spPr bwMode="auto">
          <a:xfrm>
            <a:off x="4268428" y="0"/>
            <a:ext cx="4875572" cy="3072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28597" r="7701" b="16138"/>
          <a:stretch/>
        </p:blipFill>
        <p:spPr bwMode="auto">
          <a:xfrm>
            <a:off x="26" y="-14452"/>
            <a:ext cx="4926987" cy="3072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932500"/>
            <a:ext cx="8229600" cy="76861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Vertically-integrated moisture flux convergence from the total wind (10</a:t>
            </a:r>
            <a:r>
              <a:rPr lang="en-US" baseline="30000" dirty="0"/>
              <a:t>–6</a:t>
            </a:r>
            <a:r>
              <a:rPr lang="en-US" dirty="0"/>
              <a:t> kg m</a:t>
            </a:r>
            <a:r>
              <a:rPr lang="en-US" baseline="30000" dirty="0"/>
              <a:t>–2</a:t>
            </a:r>
            <a:r>
              <a:rPr lang="en-US" dirty="0"/>
              <a:t> s</a:t>
            </a:r>
            <a:r>
              <a:rPr lang="en-US" baseline="30000" dirty="0"/>
              <a:t>–1</a:t>
            </a:r>
            <a:r>
              <a:rPr lang="en-US" dirty="0"/>
              <a:t>, shaded) and mean sea level pressure (every 6 hPa, black contours)</a:t>
            </a:r>
            <a:r>
              <a:rPr lang="en-US" dirty="0"/>
              <a:t> </a:t>
            </a:r>
            <a:r>
              <a:rPr lang="en-US" dirty="0" smtClean="0"/>
              <a:t>at 1800 UTC 4 January 1989</a:t>
            </a:r>
            <a:endParaRPr lang="en-US" dirty="0" smtClean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839108" y="1913285"/>
            <a:ext cx="3108437" cy="76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Geostrophic</a:t>
            </a:r>
            <a:endParaRPr lang="en-US" dirty="0" smtClean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5459273" y="1913285"/>
            <a:ext cx="3108437" cy="76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AGeostrophic</a:t>
            </a:r>
            <a:endParaRPr lang="en-US" dirty="0" smtClean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91508" y="4972589"/>
            <a:ext cx="3108437" cy="76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Isallobaric</a:t>
            </a:r>
            <a:endParaRPr lang="en-US" dirty="0" smtClean="0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5459273" y="4972589"/>
            <a:ext cx="3108437" cy="76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Residual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683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geostrophic wind is the dominant MFC wind around the warm front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MFC by the ageostrophic wind can be comparable to the geostrophic wind</a:t>
            </a:r>
          </a:p>
          <a:p>
            <a:endParaRPr lang="en-US" dirty="0"/>
          </a:p>
          <a:p>
            <a:r>
              <a:rPr lang="en-US" dirty="0" smtClean="0"/>
              <a:t>MFC ahead of the cold front is due to both geostrophic and ageostrophic (isallobaric) effects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728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697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Banacos, </a:t>
            </a:r>
            <a:r>
              <a:rPr lang="en-US" sz="2400" dirty="0"/>
              <a:t>P., and D. Schultz, 2005: The use of moisture flux convergence in forecasting convection initiation: Historical and operational perspectives. </a:t>
            </a:r>
            <a:r>
              <a:rPr lang="en-US" sz="2400" i="1" dirty="0"/>
              <a:t>Wea. Forecasting</a:t>
            </a:r>
            <a:r>
              <a:rPr lang="en-US" sz="2400" dirty="0"/>
              <a:t>, </a:t>
            </a:r>
            <a:r>
              <a:rPr lang="en-US" sz="2400" b="1" dirty="0"/>
              <a:t>20</a:t>
            </a:r>
            <a:r>
              <a:rPr lang="en-US" sz="2400" dirty="0"/>
              <a:t>, 351–</a:t>
            </a:r>
            <a:r>
              <a:rPr lang="en-US" sz="2400" dirty="0" smtClean="0"/>
              <a:t>366.</a:t>
            </a:r>
          </a:p>
          <a:p>
            <a:endParaRPr lang="en-US" sz="2400" dirty="0" smtClean="0"/>
          </a:p>
          <a:p>
            <a:r>
              <a:rPr lang="en-US" sz="2400" dirty="0" smtClean="0"/>
              <a:t>Neiman, </a:t>
            </a:r>
            <a:r>
              <a:rPr lang="en-US" sz="2400" dirty="0"/>
              <a:t>P.J., and M. A. Shapiro, 1993: The life cycle of an extratropical marine cyclone. Part I: Frontal-cyclone evolution and thermodynamic air–sea interaction. </a:t>
            </a:r>
            <a:r>
              <a:rPr lang="en-US" sz="2400" i="1" dirty="0"/>
              <a:t>Mon. Wea. Rev.,</a:t>
            </a:r>
            <a:r>
              <a:rPr lang="en-US" sz="2400" dirty="0"/>
              <a:t> </a:t>
            </a:r>
            <a:r>
              <a:rPr lang="en-US" sz="2400" b="1" dirty="0"/>
              <a:t>121,</a:t>
            </a:r>
            <a:r>
              <a:rPr lang="en-US" sz="2400" dirty="0"/>
              <a:t> 2153–2176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Sanders, F., </a:t>
            </a:r>
            <a:r>
              <a:rPr lang="en-US" sz="2400" dirty="0"/>
              <a:t>and </a:t>
            </a:r>
            <a:r>
              <a:rPr lang="en-US" sz="2400" dirty="0" smtClean="0"/>
              <a:t>J. </a:t>
            </a:r>
            <a:r>
              <a:rPr lang="en-US" sz="2400" dirty="0"/>
              <a:t>R. </a:t>
            </a:r>
            <a:r>
              <a:rPr lang="en-US" sz="2400" dirty="0" err="1"/>
              <a:t>Gyakum</a:t>
            </a:r>
            <a:r>
              <a:rPr lang="en-US" sz="2400" dirty="0"/>
              <a:t>, 1980: Synoptic-Dynamic Climatology of the “Bomb”. </a:t>
            </a:r>
            <a:r>
              <a:rPr lang="en-US" sz="2400" i="1" dirty="0"/>
              <a:t>Mon. Wea. Rev.</a:t>
            </a:r>
            <a:r>
              <a:rPr lang="en-US" sz="2400" dirty="0"/>
              <a:t>, </a:t>
            </a:r>
            <a:r>
              <a:rPr lang="en-US" sz="2400" b="1" dirty="0"/>
              <a:t>108</a:t>
            </a:r>
            <a:r>
              <a:rPr lang="en-US" sz="2400" dirty="0"/>
              <a:t>, 1589–1606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7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Latent heating modifies the pressure field around cyclones, affecting the track and intensity of the surface cyclone</a:t>
            </a:r>
          </a:p>
          <a:p>
            <a:endParaRPr lang="en-US" dirty="0"/>
          </a:p>
        </p:txBody>
      </p:sp>
      <p:pic>
        <p:nvPicPr>
          <p:cNvPr id="7" name="Picture 6" descr="Screen Shot 2016-02-03 at 11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59" y="3422237"/>
            <a:ext cx="6808273" cy="2933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7363" y="6530334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A. Bentley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98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Sanders and Gyakum (1980)</a:t>
            </a:r>
          </a:p>
          <a:p>
            <a:endParaRPr lang="en-US" dirty="0"/>
          </a:p>
          <a:p>
            <a:r>
              <a:rPr lang="en-US" dirty="0" smtClean="0"/>
              <a:t>Hypothesized PBL and CU parameterizations critical to model (under)representation of explosive cyclogenesis.</a:t>
            </a:r>
          </a:p>
        </p:txBody>
      </p:sp>
      <p:pic>
        <p:nvPicPr>
          <p:cNvPr id="7" name="Content Placeholder 6" descr="Screen Shot 2016-02-10 at 12.08.26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r="16170"/>
          <a:stretch>
            <a:fillRect/>
          </a:stretch>
        </p:blipFill>
        <p:spPr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754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9122" y="1600200"/>
            <a:ext cx="2945089" cy="49326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Explosive cyclogenesis can challenge geostrophic approximation</a:t>
            </a:r>
          </a:p>
          <a:p>
            <a:endParaRPr lang="en-US" dirty="0"/>
          </a:p>
          <a:p>
            <a:r>
              <a:rPr lang="en-US" dirty="0" smtClean="0"/>
              <a:t>Ageostrophic wind becomes large in highly curved flow and rapidly changing pressure fields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240" y="5977504"/>
            <a:ext cx="434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1000-hPa </a:t>
            </a:r>
            <a:r>
              <a:rPr lang="en-US" sz="1600" dirty="0" smtClean="0"/>
              <a:t>geopotential </a:t>
            </a:r>
            <a:r>
              <a:rPr lang="en-US" sz="1600" dirty="0" smtClean="0"/>
              <a:t>height tendency [m (6h</a:t>
            </a:r>
            <a:r>
              <a:rPr lang="en-US" sz="1600" dirty="0" smtClean="0"/>
              <a:t>)</a:t>
            </a:r>
            <a:r>
              <a:rPr lang="en-US" sz="1600" baseline="30000" dirty="0"/>
              <a:t>–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shading</a:t>
            </a:r>
            <a:r>
              <a:rPr lang="en-US" sz="1600" dirty="0" smtClean="0"/>
              <a:t>], geostrophic wind (black), and ageostrophic wind (red)</a:t>
            </a:r>
            <a:endParaRPr lang="en-US" sz="16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25214" r="7884" b="15787"/>
          <a:stretch/>
        </p:blipFill>
        <p:spPr bwMode="auto">
          <a:xfrm>
            <a:off x="2754103" y="1728843"/>
            <a:ext cx="6389898" cy="4244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771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9510"/>
            <a:ext cx="8229600" cy="4525963"/>
          </a:xfrm>
        </p:spPr>
        <p:txBody>
          <a:bodyPr/>
          <a:lstStyle/>
          <a:p>
            <a:r>
              <a:rPr lang="en-US" dirty="0" smtClean="0"/>
              <a:t>Representative case for explosive cyclogenesis and extreme precipitation:</a:t>
            </a:r>
          </a:p>
          <a:p>
            <a:r>
              <a:rPr lang="en-US" dirty="0" smtClean="0"/>
              <a:t>4–5 January 1989 ERICA cyclone</a:t>
            </a:r>
            <a:endParaRPr lang="en-US" dirty="0"/>
          </a:p>
        </p:txBody>
      </p:sp>
      <p:pic>
        <p:nvPicPr>
          <p:cNvPr id="3" name="Picture 2" descr="Screen Shot 2016-05-03 at 3.59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04" y="3050245"/>
            <a:ext cx="3867122" cy="3394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1790" y="6457661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Neiman and Shapiro (1993)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705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Analyze moisture </a:t>
            </a:r>
            <a:r>
              <a:rPr lang="en-US" dirty="0" smtClean="0"/>
              <a:t>transport around cyclone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64" y="3929953"/>
            <a:ext cx="5825463" cy="1918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8793" y="6511258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Banacos and Schultz (2005)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975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terms directly proportional to wind</a:t>
            </a:r>
          </a:p>
          <a:p>
            <a:endParaRPr lang="en-US" dirty="0" smtClean="0"/>
          </a:p>
          <a:p>
            <a:r>
              <a:rPr lang="en-US" dirty="0" smtClean="0"/>
              <a:t>Moisture flux convergence can be broken down by components of the observed wind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64" y="3929953"/>
            <a:ext cx="5825463" cy="1918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8793" y="6511258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Banacos and Schultz (2005)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6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Decomposition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22" y="5138938"/>
            <a:ext cx="3661626" cy="12058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00700" y="6511248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Banacos and Schultz (2005)</a:t>
            </a:r>
            <a:endParaRPr lang="en-US" sz="1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810881"/>
              </p:ext>
            </p:extLst>
          </p:nvPr>
        </p:nvGraphicFramePr>
        <p:xfrm>
          <a:off x="879911" y="2225396"/>
          <a:ext cx="548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4" imgW="5486400" imgH="596900" progId="Word.Document.12">
                  <p:embed/>
                </p:oleObj>
              </mc:Choice>
              <mc:Fallback>
                <p:oleObj name="Document" r:id="rId4" imgW="5486400" imgH="59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9911" y="2225396"/>
                        <a:ext cx="54864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16936" y="4260952"/>
            <a:ext cx="6394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                (a)                            </a:t>
            </a:r>
            <a:r>
              <a:rPr lang="en-US" sz="1600" dirty="0" smtClean="0"/>
              <a:t> </a:t>
            </a:r>
            <a:r>
              <a:rPr lang="en-US" sz="1600" dirty="0" smtClean="0"/>
              <a:t>(b)                           </a:t>
            </a:r>
            <a:r>
              <a:rPr lang="en-US" sz="1600" dirty="0" smtClean="0"/>
              <a:t>(</a:t>
            </a:r>
            <a:r>
              <a:rPr lang="en-US" sz="1600" dirty="0" smtClean="0"/>
              <a:t>c</a:t>
            </a:r>
            <a:r>
              <a:rPr lang="en-US" sz="1600" dirty="0" smtClean="0"/>
              <a:t>)                 (d)</a:t>
            </a:r>
            <a:endParaRPr lang="en-US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94065"/>
              </p:ext>
            </p:extLst>
          </p:nvPr>
        </p:nvGraphicFramePr>
        <p:xfrm>
          <a:off x="273049" y="3249308"/>
          <a:ext cx="8805499" cy="89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6" imgW="5486400" imgH="558800" progId="Word.Document.12">
                  <p:embed/>
                </p:oleObj>
              </mc:Choice>
              <mc:Fallback>
                <p:oleObj name="Document" r:id="rId6" imgW="54864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3049" y="3249308"/>
                        <a:ext cx="8805499" cy="896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199" y="5329250"/>
            <a:ext cx="3995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a: </a:t>
            </a:r>
            <a:r>
              <a:rPr lang="en-US" sz="2000" b="1" dirty="0" err="1" smtClean="0"/>
              <a:t>Isoallobaric</a:t>
            </a:r>
            <a:r>
              <a:rPr lang="en-US" sz="2000" b="1" dirty="0" smtClean="0"/>
              <a:t> component</a:t>
            </a:r>
          </a:p>
          <a:p>
            <a:pPr algn="ctr"/>
            <a:r>
              <a:rPr lang="en-US" sz="2000" dirty="0"/>
              <a:t>b</a:t>
            </a:r>
            <a:r>
              <a:rPr lang="en-US" sz="2000" dirty="0" smtClean="0"/>
              <a:t> and c: </a:t>
            </a:r>
            <a:r>
              <a:rPr lang="en-US" sz="2000" dirty="0" smtClean="0"/>
              <a:t>Inertial-Advective component</a:t>
            </a:r>
          </a:p>
          <a:p>
            <a:pPr algn="ctr"/>
            <a:r>
              <a:rPr lang="en-US" sz="2000" dirty="0"/>
              <a:t>d</a:t>
            </a:r>
            <a:r>
              <a:rPr lang="en-US" sz="2000" dirty="0" smtClean="0"/>
              <a:t>: Friction component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356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5254</TotalTime>
  <Words>874</Words>
  <Application>Microsoft Macintosh PowerPoint</Application>
  <PresentationFormat>On-screen Show (4:3)</PresentationFormat>
  <Paragraphs>121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Black</vt:lpstr>
      <vt:lpstr>Document</vt:lpstr>
      <vt:lpstr>Microsoft Word Document</vt:lpstr>
      <vt:lpstr>Moisture and the Ageostrophic Wind in a Cool-season Coastal Cyclone</vt:lpstr>
      <vt:lpstr>Motivation</vt:lpstr>
      <vt:lpstr>Motivation</vt:lpstr>
      <vt:lpstr>Motivation</vt:lpstr>
      <vt:lpstr>Motivation</vt:lpstr>
      <vt:lpstr>Methods</vt:lpstr>
      <vt:lpstr>Methods</vt:lpstr>
      <vt:lpstr>Methods</vt:lpstr>
      <vt:lpstr>Methods</vt:lpstr>
      <vt:lpstr>Methods</vt:lpstr>
      <vt:lpstr>Evolution of ERICA cyclone</vt:lpstr>
      <vt:lpstr>Evolution of ERICA cyclone</vt:lpstr>
      <vt:lpstr>Evolution of ERICA cyclone</vt:lpstr>
      <vt:lpstr>Evolution of ERICA cyclone</vt:lpstr>
      <vt:lpstr>Precipitable Water Tendency</vt:lpstr>
      <vt:lpstr>Precipitable Water Tendency</vt:lpstr>
      <vt:lpstr>0600 UTC Total MFC</vt:lpstr>
      <vt:lpstr>0600 UTC Total MFC</vt:lpstr>
      <vt:lpstr>1800 UTC Total MFC</vt:lpstr>
      <vt:lpstr>PowerPoint Presentation</vt:lpstr>
      <vt:lpstr>Conclusions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Moisture Budgets and the Isallobaric Wind in Northeast Snowstorms</dc:title>
  <dc:creator>Matt Vaughan</dc:creator>
  <cp:lastModifiedBy>Matt Vaughan</cp:lastModifiedBy>
  <cp:revision>35</cp:revision>
  <dcterms:created xsi:type="dcterms:W3CDTF">2016-04-05T06:14:56Z</dcterms:created>
  <dcterms:modified xsi:type="dcterms:W3CDTF">2016-05-05T04:26:17Z</dcterms:modified>
</cp:coreProperties>
</file>