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6"/>
  </p:notesMasterIdLst>
  <p:sldIdLst>
    <p:sldId id="256" r:id="rId2"/>
    <p:sldId id="257" r:id="rId3"/>
    <p:sldId id="258" r:id="rId4"/>
    <p:sldId id="287"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3" r:id="rId18"/>
    <p:sldId id="271" r:id="rId19"/>
    <p:sldId id="277" r:id="rId20"/>
    <p:sldId id="275" r:id="rId21"/>
    <p:sldId id="276" r:id="rId22"/>
    <p:sldId id="272" r:id="rId23"/>
    <p:sldId id="278" r:id="rId24"/>
    <p:sldId id="279" r:id="rId25"/>
    <p:sldId id="280" r:id="rId26"/>
    <p:sldId id="281" r:id="rId27"/>
    <p:sldId id="282" r:id="rId28"/>
    <p:sldId id="283" r:id="rId29"/>
    <p:sldId id="284" r:id="rId30"/>
    <p:sldId id="285" r:id="rId31"/>
    <p:sldId id="288" r:id="rId32"/>
    <p:sldId id="289" r:id="rId33"/>
    <p:sldId id="290" r:id="rId34"/>
    <p:sldId id="291" r:id="rId35"/>
    <p:sldId id="299" r:id="rId36"/>
    <p:sldId id="298" r:id="rId37"/>
    <p:sldId id="292" r:id="rId38"/>
    <p:sldId id="293" r:id="rId39"/>
    <p:sldId id="294" r:id="rId40"/>
    <p:sldId id="297" r:id="rId41"/>
    <p:sldId id="295" r:id="rId42"/>
    <p:sldId id="296" r:id="rId43"/>
    <p:sldId id="301" r:id="rId44"/>
    <p:sldId id="303" r:id="rId45"/>
    <p:sldId id="302" r:id="rId46"/>
    <p:sldId id="310" r:id="rId47"/>
    <p:sldId id="305" r:id="rId48"/>
    <p:sldId id="304" r:id="rId49"/>
    <p:sldId id="308" r:id="rId50"/>
    <p:sldId id="309" r:id="rId51"/>
    <p:sldId id="311" r:id="rId52"/>
    <p:sldId id="306" r:id="rId53"/>
    <p:sldId id="307" r:id="rId54"/>
    <p:sldId id="30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88" autoAdjust="0"/>
  </p:normalViewPr>
  <p:slideViewPr>
    <p:cSldViewPr snapToGrid="0" snapToObjects="1">
      <p:cViewPr>
        <p:scale>
          <a:sx n="85" d="100"/>
          <a:sy n="85" d="100"/>
        </p:scale>
        <p:origin x="-632"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ED153-8CBD-1A4C-919C-A241CB61CE0E}" type="datetimeFigureOut">
              <a:rPr lang="en-US" smtClean="0"/>
              <a:t>2/27/17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58B24-DB04-824D-859A-E9BDF9B966F3}" type="slidenum">
              <a:rPr lang="en-US" smtClean="0"/>
              <a:t>‹#›</a:t>
            </a:fld>
            <a:endParaRPr lang="en-US"/>
          </a:p>
        </p:txBody>
      </p:sp>
    </p:spTree>
    <p:extLst>
      <p:ext uri="{BB962C8B-B14F-4D97-AF65-F5344CB8AC3E}">
        <p14:creationId xmlns:p14="http://schemas.microsoft.com/office/powerpoint/2010/main" val="22171750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PBL height</a:t>
            </a:r>
            <a:r>
              <a:rPr lang="en-US" baseline="0" dirty="0" smtClean="0"/>
              <a:t> computed </a:t>
            </a:r>
            <a:r>
              <a:rPr lang="en-US" baseline="0" dirty="0" err="1" smtClean="0"/>
              <a:t>vs</a:t>
            </a:r>
            <a:r>
              <a:rPr lang="en-US" baseline="0" dirty="0" smtClean="0"/>
              <a:t> observed</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3</a:t>
            </a:fld>
            <a:endParaRPr lang="en-US"/>
          </a:p>
        </p:txBody>
      </p:sp>
    </p:spTree>
    <p:extLst>
      <p:ext uri="{BB962C8B-B14F-4D97-AF65-F5344CB8AC3E}">
        <p14:creationId xmlns:p14="http://schemas.microsoft.com/office/powerpoint/2010/main" val="56470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into Stensrud for study and PBL height estimation algorithm.</a:t>
            </a:r>
            <a:endParaRPr lang="en-US" dirty="0"/>
          </a:p>
        </p:txBody>
      </p:sp>
      <p:sp>
        <p:nvSpPr>
          <p:cNvPr id="4" name="Slide Number Placeholder 3"/>
          <p:cNvSpPr>
            <a:spLocks noGrp="1"/>
          </p:cNvSpPr>
          <p:nvPr>
            <p:ph type="sldNum" sz="quarter" idx="10"/>
          </p:nvPr>
        </p:nvSpPr>
        <p:spPr/>
        <p:txBody>
          <a:bodyPr/>
          <a:lstStyle/>
          <a:p>
            <a:fld id="{64558B24-DB04-824D-859A-E9BDF9B966F3}" type="slidenum">
              <a:rPr lang="en-US" smtClean="0"/>
              <a:t>26</a:t>
            </a:fld>
            <a:endParaRPr lang="en-US"/>
          </a:p>
        </p:txBody>
      </p:sp>
    </p:spTree>
    <p:extLst>
      <p:ext uri="{BB962C8B-B14F-4D97-AF65-F5344CB8AC3E}">
        <p14:creationId xmlns:p14="http://schemas.microsoft.com/office/powerpoint/2010/main" val="150266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into Garcia-</a:t>
            </a:r>
            <a:r>
              <a:rPr lang="en-US" dirty="0" err="1" smtClean="0"/>
              <a:t>Diez</a:t>
            </a:r>
            <a:r>
              <a:rPr lang="en-US" dirty="0" smtClean="0"/>
              <a:t> for</a:t>
            </a:r>
            <a:r>
              <a:rPr lang="en-US" baseline="0" dirty="0" smtClean="0"/>
              <a:t> </a:t>
            </a:r>
            <a:r>
              <a:rPr lang="en-US" baseline="0" dirty="0" err="1" smtClean="0"/>
              <a:t>janky</a:t>
            </a:r>
            <a:r>
              <a:rPr lang="en-US" baseline="0" dirty="0" smtClean="0"/>
              <a:t> (d) plot and talk about this figure</a:t>
            </a:r>
            <a:endParaRPr lang="en-US" dirty="0"/>
          </a:p>
        </p:txBody>
      </p:sp>
      <p:sp>
        <p:nvSpPr>
          <p:cNvPr id="4" name="Slide Number Placeholder 3"/>
          <p:cNvSpPr>
            <a:spLocks noGrp="1"/>
          </p:cNvSpPr>
          <p:nvPr>
            <p:ph type="sldNum" sz="quarter" idx="10"/>
          </p:nvPr>
        </p:nvSpPr>
        <p:spPr/>
        <p:txBody>
          <a:bodyPr/>
          <a:lstStyle/>
          <a:p>
            <a:fld id="{64558B24-DB04-824D-859A-E9BDF9B966F3}" type="slidenum">
              <a:rPr lang="en-US" smtClean="0"/>
              <a:t>27</a:t>
            </a:fld>
            <a:endParaRPr lang="en-US"/>
          </a:p>
        </p:txBody>
      </p:sp>
    </p:spTree>
    <p:extLst>
      <p:ext uri="{BB962C8B-B14F-4D97-AF65-F5344CB8AC3E}">
        <p14:creationId xmlns:p14="http://schemas.microsoft.com/office/powerpoint/2010/main" val="33523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into Garcia-</a:t>
            </a:r>
            <a:r>
              <a:rPr lang="en-US" dirty="0" err="1" smtClean="0"/>
              <a:t>Diez</a:t>
            </a:r>
            <a:r>
              <a:rPr lang="en-US" dirty="0" smtClean="0"/>
              <a:t> for</a:t>
            </a:r>
            <a:r>
              <a:rPr lang="en-US" baseline="0" dirty="0" smtClean="0"/>
              <a:t> </a:t>
            </a:r>
            <a:r>
              <a:rPr lang="en-US" baseline="0" dirty="0" err="1" smtClean="0"/>
              <a:t>janky</a:t>
            </a:r>
            <a:r>
              <a:rPr lang="en-US" baseline="0" dirty="0" smtClean="0"/>
              <a:t> (d) plot and talk about </a:t>
            </a:r>
            <a:r>
              <a:rPr lang="en-US" baseline="0" smtClean="0"/>
              <a:t>this figure</a:t>
            </a:r>
            <a:endParaRPr lang="en-US" dirty="0"/>
          </a:p>
        </p:txBody>
      </p:sp>
      <p:sp>
        <p:nvSpPr>
          <p:cNvPr id="4" name="Slide Number Placeholder 3"/>
          <p:cNvSpPr>
            <a:spLocks noGrp="1"/>
          </p:cNvSpPr>
          <p:nvPr>
            <p:ph type="sldNum" sz="quarter" idx="10"/>
          </p:nvPr>
        </p:nvSpPr>
        <p:spPr/>
        <p:txBody>
          <a:bodyPr/>
          <a:lstStyle/>
          <a:p>
            <a:fld id="{64558B24-DB04-824D-859A-E9BDF9B966F3}" type="slidenum">
              <a:rPr lang="en-US" smtClean="0"/>
              <a:t>28</a:t>
            </a:fld>
            <a:endParaRPr lang="en-US"/>
          </a:p>
        </p:txBody>
      </p:sp>
    </p:spTree>
    <p:extLst>
      <p:ext uri="{BB962C8B-B14F-4D97-AF65-F5344CB8AC3E}">
        <p14:creationId xmlns:p14="http://schemas.microsoft.com/office/powerpoint/2010/main" val="33523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into Garcia-</a:t>
            </a:r>
            <a:r>
              <a:rPr lang="en-US" dirty="0" err="1" smtClean="0"/>
              <a:t>Diez</a:t>
            </a:r>
            <a:r>
              <a:rPr lang="en-US" dirty="0" smtClean="0"/>
              <a:t> for</a:t>
            </a:r>
            <a:r>
              <a:rPr lang="en-US" baseline="0" dirty="0" smtClean="0"/>
              <a:t> </a:t>
            </a:r>
            <a:r>
              <a:rPr lang="en-US" baseline="0" dirty="0" err="1" smtClean="0"/>
              <a:t>janky</a:t>
            </a:r>
            <a:r>
              <a:rPr lang="en-US" baseline="0" dirty="0" smtClean="0"/>
              <a:t> (d) plot and talk about </a:t>
            </a:r>
            <a:r>
              <a:rPr lang="en-US" baseline="0" smtClean="0"/>
              <a:t>this figure</a:t>
            </a:r>
            <a:endParaRPr lang="en-US" dirty="0"/>
          </a:p>
        </p:txBody>
      </p:sp>
      <p:sp>
        <p:nvSpPr>
          <p:cNvPr id="4" name="Slide Number Placeholder 3"/>
          <p:cNvSpPr>
            <a:spLocks noGrp="1"/>
          </p:cNvSpPr>
          <p:nvPr>
            <p:ph type="sldNum" sz="quarter" idx="10"/>
          </p:nvPr>
        </p:nvSpPr>
        <p:spPr/>
        <p:txBody>
          <a:bodyPr/>
          <a:lstStyle/>
          <a:p>
            <a:fld id="{64558B24-DB04-824D-859A-E9BDF9B966F3}" type="slidenum">
              <a:rPr lang="en-US" smtClean="0"/>
              <a:t>29</a:t>
            </a:fld>
            <a:endParaRPr lang="en-US"/>
          </a:p>
        </p:txBody>
      </p:sp>
    </p:spTree>
    <p:extLst>
      <p:ext uri="{BB962C8B-B14F-4D97-AF65-F5344CB8AC3E}">
        <p14:creationId xmlns:p14="http://schemas.microsoft.com/office/powerpoint/2010/main" val="33523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into Garcia-</a:t>
            </a:r>
            <a:r>
              <a:rPr lang="en-US" dirty="0" err="1" smtClean="0"/>
              <a:t>Diez</a:t>
            </a:r>
            <a:r>
              <a:rPr lang="en-US" dirty="0" smtClean="0"/>
              <a:t> for</a:t>
            </a:r>
            <a:r>
              <a:rPr lang="en-US" baseline="0" dirty="0" smtClean="0"/>
              <a:t> </a:t>
            </a:r>
            <a:r>
              <a:rPr lang="en-US" baseline="0" dirty="0" err="1" smtClean="0"/>
              <a:t>janky</a:t>
            </a:r>
            <a:r>
              <a:rPr lang="en-US" baseline="0" dirty="0" smtClean="0"/>
              <a:t> (d) plot and talk about </a:t>
            </a:r>
            <a:r>
              <a:rPr lang="en-US" baseline="0" smtClean="0"/>
              <a:t>this figure</a:t>
            </a:r>
            <a:endParaRPr lang="en-US" dirty="0"/>
          </a:p>
        </p:txBody>
      </p:sp>
      <p:sp>
        <p:nvSpPr>
          <p:cNvPr id="4" name="Slide Number Placeholder 3"/>
          <p:cNvSpPr>
            <a:spLocks noGrp="1"/>
          </p:cNvSpPr>
          <p:nvPr>
            <p:ph type="sldNum" sz="quarter" idx="10"/>
          </p:nvPr>
        </p:nvSpPr>
        <p:spPr/>
        <p:txBody>
          <a:bodyPr/>
          <a:lstStyle/>
          <a:p>
            <a:fld id="{64558B24-DB04-824D-859A-E9BDF9B966F3}" type="slidenum">
              <a:rPr lang="en-US" smtClean="0"/>
              <a:t>30</a:t>
            </a:fld>
            <a:endParaRPr lang="en-US"/>
          </a:p>
        </p:txBody>
      </p:sp>
    </p:spTree>
    <p:extLst>
      <p:ext uri="{BB962C8B-B14F-4D97-AF65-F5344CB8AC3E}">
        <p14:creationId xmlns:p14="http://schemas.microsoft.com/office/powerpoint/2010/main" val="335234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into Garcia-</a:t>
            </a:r>
            <a:r>
              <a:rPr lang="en-US" dirty="0" err="1" smtClean="0"/>
              <a:t>Diez</a:t>
            </a:r>
            <a:r>
              <a:rPr lang="en-US" dirty="0" smtClean="0"/>
              <a:t> for</a:t>
            </a:r>
            <a:r>
              <a:rPr lang="en-US" baseline="0" dirty="0" smtClean="0"/>
              <a:t> </a:t>
            </a:r>
            <a:r>
              <a:rPr lang="en-US" baseline="0" dirty="0" err="1" smtClean="0"/>
              <a:t>janky</a:t>
            </a:r>
            <a:r>
              <a:rPr lang="en-US" baseline="0" dirty="0" smtClean="0"/>
              <a:t> (d) plot and talk about </a:t>
            </a:r>
            <a:r>
              <a:rPr lang="en-US" baseline="0" smtClean="0"/>
              <a:t>this figure</a:t>
            </a:r>
            <a:endParaRPr lang="en-US" dirty="0"/>
          </a:p>
        </p:txBody>
      </p:sp>
      <p:sp>
        <p:nvSpPr>
          <p:cNvPr id="4" name="Slide Number Placeholder 3"/>
          <p:cNvSpPr>
            <a:spLocks noGrp="1"/>
          </p:cNvSpPr>
          <p:nvPr>
            <p:ph type="sldNum" sz="quarter" idx="10"/>
          </p:nvPr>
        </p:nvSpPr>
        <p:spPr/>
        <p:txBody>
          <a:bodyPr/>
          <a:lstStyle/>
          <a:p>
            <a:fld id="{64558B24-DB04-824D-859A-E9BDF9B966F3}" type="slidenum">
              <a:rPr lang="en-US" smtClean="0"/>
              <a:t>31</a:t>
            </a:fld>
            <a:endParaRPr lang="en-US"/>
          </a:p>
        </p:txBody>
      </p:sp>
    </p:spTree>
    <p:extLst>
      <p:ext uri="{BB962C8B-B14F-4D97-AF65-F5344CB8AC3E}">
        <p14:creationId xmlns:p14="http://schemas.microsoft.com/office/powerpoint/2010/main" val="33523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65E22-036C-134B-B4A2-C04F02363ECA}"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65E22-036C-134B-B4A2-C04F02363ECA}"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65E22-036C-134B-B4A2-C04F02363ECA}"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65E22-036C-134B-B4A2-C04F02363ECA}"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65E22-036C-134B-B4A2-C04F02363ECA}"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65E22-036C-134B-B4A2-C04F02363ECA}"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65E22-036C-134B-B4A2-C04F02363ECA}" type="datetimeFigureOut">
              <a:rPr lang="en-US" smtClean="0"/>
              <a:t>2/27/17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65E22-036C-134B-B4A2-C04F02363ECA}" type="datetimeFigureOut">
              <a:rPr lang="en-US" smtClean="0"/>
              <a:t>2/27/17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65E22-036C-134B-B4A2-C04F02363ECA}" type="datetimeFigureOut">
              <a:rPr lang="en-US" smtClean="0"/>
              <a:t>2/27/17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65E22-036C-134B-B4A2-C04F02363ECA}"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65E22-036C-134B-B4A2-C04F02363ECA}"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1F969-B286-E44E-82BB-D92C74206664}"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65E22-036C-134B-B4A2-C04F02363ECA}" type="datetimeFigureOut">
              <a:rPr lang="en-US" smtClean="0"/>
              <a:t>2/27/17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1F969-B286-E44E-82BB-D92C74206664}"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Planetary boundary </a:t>
            </a:r>
            <a:r>
              <a:rPr lang="en-US" dirty="0"/>
              <a:t>l</a:t>
            </a:r>
            <a:r>
              <a:rPr lang="en-US" dirty="0" smtClean="0"/>
              <a:t>ayer </a:t>
            </a:r>
            <a:r>
              <a:rPr lang="en-US" dirty="0"/>
              <a:t>p</a:t>
            </a:r>
            <a:r>
              <a:rPr lang="en-US" dirty="0" smtClean="0"/>
              <a:t>arameterizations and their effects in the model world</a:t>
            </a:r>
            <a:endParaRPr lang="en-US" dirty="0"/>
          </a:p>
        </p:txBody>
      </p:sp>
      <p:sp>
        <p:nvSpPr>
          <p:cNvPr id="3" name="Subtitle 2"/>
          <p:cNvSpPr>
            <a:spLocks noGrp="1"/>
          </p:cNvSpPr>
          <p:nvPr>
            <p:ph type="subTitle" idx="1"/>
          </p:nvPr>
        </p:nvSpPr>
        <p:spPr>
          <a:xfrm>
            <a:off x="1371600" y="4762500"/>
            <a:ext cx="6400800" cy="1752600"/>
          </a:xfrm>
        </p:spPr>
        <p:txBody>
          <a:bodyPr/>
          <a:lstStyle/>
          <a:p>
            <a:r>
              <a:rPr lang="en-US" dirty="0" smtClean="0"/>
              <a:t>Matt Vaughan</a:t>
            </a:r>
          </a:p>
          <a:p>
            <a:r>
              <a:rPr lang="en-US" dirty="0" smtClean="0"/>
              <a:t>ATM 621</a:t>
            </a:r>
            <a:endParaRPr lang="en-US" dirty="0"/>
          </a:p>
        </p:txBody>
      </p:sp>
    </p:spTree>
    <p:extLst>
      <p:ext uri="{BB962C8B-B14F-4D97-AF65-F5344CB8AC3E}">
        <p14:creationId xmlns:p14="http://schemas.microsoft.com/office/powerpoint/2010/main" val="29288583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tull fig 4-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5421" r="-45421"/>
          <a:stretch>
            <a:fillRect/>
          </a:stretch>
        </p:blipFill>
        <p:spPr bwMode="auto">
          <a:xfrm>
            <a:off x="2246751" y="1455742"/>
            <a:ext cx="8747596" cy="48108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Nocturnal Boundary layer</a:t>
            </a:r>
            <a:endParaRPr lang="en-US" dirty="0"/>
          </a:p>
        </p:txBody>
      </p:sp>
      <p:cxnSp>
        <p:nvCxnSpPr>
          <p:cNvPr id="6" name="Straight Arrow Connector 5"/>
          <p:cNvCxnSpPr/>
          <p:nvPr/>
        </p:nvCxnSpPr>
        <p:spPr>
          <a:xfrm flipH="1">
            <a:off x="8446053" y="5401263"/>
            <a:ext cx="697947"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Content Placeholder 2"/>
          <p:cNvSpPr txBox="1">
            <a:spLocks/>
          </p:cNvSpPr>
          <p:nvPr/>
        </p:nvSpPr>
        <p:spPr>
          <a:xfrm>
            <a:off x="457200" y="1455742"/>
            <a:ext cx="3701384" cy="501352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t>Supergeostrophic</a:t>
            </a:r>
            <a:r>
              <a:rPr lang="en-US" dirty="0" smtClean="0"/>
              <a:t> wind can develop at night</a:t>
            </a:r>
          </a:p>
          <a:p>
            <a:r>
              <a:rPr lang="en-US" dirty="0" smtClean="0"/>
              <a:t>Stable layer develops at surface</a:t>
            </a:r>
          </a:p>
          <a:p>
            <a:r>
              <a:rPr lang="en-US" dirty="0" smtClean="0"/>
              <a:t>Residual layer (e.g., EML) can influence weather downstream</a:t>
            </a:r>
          </a:p>
        </p:txBody>
      </p:sp>
      <p:sp>
        <p:nvSpPr>
          <p:cNvPr id="9" name="TextBox 8"/>
          <p:cNvSpPr txBox="1"/>
          <p:nvPr/>
        </p:nvSpPr>
        <p:spPr>
          <a:xfrm>
            <a:off x="5669783" y="6469271"/>
            <a:ext cx="1255422" cy="369332"/>
          </a:xfrm>
          <a:prstGeom prst="rect">
            <a:avLst/>
          </a:prstGeom>
          <a:noFill/>
        </p:spPr>
        <p:txBody>
          <a:bodyPr wrap="none" rtlCol="0">
            <a:spAutoFit/>
          </a:bodyPr>
          <a:lstStyle/>
          <a:p>
            <a:r>
              <a:rPr lang="en-US" dirty="0" smtClean="0"/>
              <a:t>Stull (2000)</a:t>
            </a:r>
            <a:endParaRPr lang="en-US" dirty="0"/>
          </a:p>
        </p:txBody>
      </p:sp>
      <p:cxnSp>
        <p:nvCxnSpPr>
          <p:cNvPr id="12" name="Straight Arrow Connector 11"/>
          <p:cNvCxnSpPr/>
          <p:nvPr/>
        </p:nvCxnSpPr>
        <p:spPr>
          <a:xfrm flipH="1">
            <a:off x="8227013" y="3013930"/>
            <a:ext cx="697947"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265309" y="5790749"/>
            <a:ext cx="305943" cy="369332"/>
          </a:xfrm>
          <a:prstGeom prst="rect">
            <a:avLst/>
          </a:prstGeom>
          <a:noFill/>
        </p:spPr>
        <p:txBody>
          <a:bodyPr wrap="none" rtlCol="0">
            <a:spAutoFit/>
          </a:bodyPr>
          <a:lstStyle/>
          <a:p>
            <a:r>
              <a:rPr lang="en-US" dirty="0" smtClean="0">
                <a:solidFill>
                  <a:schemeClr val="bg1"/>
                </a:solidFill>
              </a:rPr>
              <a:t>q</a:t>
            </a:r>
            <a:endParaRPr lang="en-US" dirty="0">
              <a:solidFill>
                <a:schemeClr val="bg1"/>
              </a:solidFill>
            </a:endParaRPr>
          </a:p>
        </p:txBody>
      </p:sp>
      <p:sp>
        <p:nvSpPr>
          <p:cNvPr id="14" name="TextBox 13"/>
          <p:cNvSpPr txBox="1"/>
          <p:nvPr/>
        </p:nvSpPr>
        <p:spPr>
          <a:xfrm>
            <a:off x="7265309" y="3619870"/>
            <a:ext cx="305943" cy="369332"/>
          </a:xfrm>
          <a:prstGeom prst="rect">
            <a:avLst/>
          </a:prstGeom>
          <a:noFill/>
        </p:spPr>
        <p:txBody>
          <a:bodyPr wrap="none" rtlCol="0">
            <a:spAutoFit/>
          </a:bodyPr>
          <a:lstStyle/>
          <a:p>
            <a:r>
              <a:rPr lang="en-US" dirty="0" smtClean="0">
                <a:solidFill>
                  <a:schemeClr val="bg1"/>
                </a:solidFill>
              </a:rPr>
              <a:t>q</a:t>
            </a:r>
            <a:endParaRPr lang="en-US" dirty="0">
              <a:solidFill>
                <a:schemeClr val="bg1"/>
              </a:solidFill>
            </a:endParaRPr>
          </a:p>
        </p:txBody>
      </p:sp>
    </p:spTree>
    <p:extLst>
      <p:ext uri="{BB962C8B-B14F-4D97-AF65-F5344CB8AC3E}">
        <p14:creationId xmlns:p14="http://schemas.microsoft.com/office/powerpoint/2010/main" val="38916980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Summary</a:t>
            </a:r>
            <a:endParaRPr lang="en-US" dirty="0"/>
          </a:p>
        </p:txBody>
      </p:sp>
      <p:sp>
        <p:nvSpPr>
          <p:cNvPr id="3" name="Content Placeholder 2"/>
          <p:cNvSpPr>
            <a:spLocks noGrp="1"/>
          </p:cNvSpPr>
          <p:nvPr>
            <p:ph idx="1"/>
          </p:nvPr>
        </p:nvSpPr>
        <p:spPr>
          <a:xfrm>
            <a:off x="457200" y="1600200"/>
            <a:ext cx="8229600" cy="4907865"/>
          </a:xfrm>
        </p:spPr>
        <p:txBody>
          <a:bodyPr>
            <a:normAutofit/>
          </a:bodyPr>
          <a:lstStyle/>
          <a:p>
            <a:r>
              <a:rPr lang="en-US" dirty="0" smtClean="0"/>
              <a:t>Bottom layer of the troposphere influenced by the surface</a:t>
            </a:r>
          </a:p>
          <a:p>
            <a:endParaRPr lang="en-US" dirty="0" smtClean="0"/>
          </a:p>
          <a:p>
            <a:r>
              <a:rPr lang="en-US" dirty="0" smtClean="0"/>
              <a:t>Dominated by mechanically driven and buoyancy driven eddies</a:t>
            </a:r>
          </a:p>
          <a:p>
            <a:endParaRPr lang="en-US" dirty="0" smtClean="0"/>
          </a:p>
          <a:p>
            <a:r>
              <a:rPr lang="en-US" dirty="0" smtClean="0"/>
              <a:t>Controls transport of momentum, heat, and moisture between free atmosphere and the surface layer</a:t>
            </a:r>
            <a:endParaRPr lang="en-US" dirty="0"/>
          </a:p>
        </p:txBody>
      </p:sp>
    </p:spTree>
    <p:extLst>
      <p:ext uri="{BB962C8B-B14F-4D97-AF65-F5344CB8AC3E}">
        <p14:creationId xmlns:p14="http://schemas.microsoft.com/office/powerpoint/2010/main" val="39085599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Processes in WRF</a:t>
            </a:r>
            <a:endParaRPr lang="en-US" dirty="0"/>
          </a:p>
        </p:txBody>
      </p:sp>
      <p:sp>
        <p:nvSpPr>
          <p:cNvPr id="3" name="Content Placeholder 2"/>
          <p:cNvSpPr>
            <a:spLocks noGrp="1"/>
          </p:cNvSpPr>
          <p:nvPr>
            <p:ph idx="1"/>
          </p:nvPr>
        </p:nvSpPr>
        <p:spPr>
          <a:xfrm>
            <a:off x="457200" y="1600200"/>
            <a:ext cx="8229600" cy="4951156"/>
          </a:xfrm>
        </p:spPr>
        <p:txBody>
          <a:bodyPr/>
          <a:lstStyle/>
          <a:p>
            <a:r>
              <a:rPr lang="en-US" dirty="0" smtClean="0"/>
              <a:t>Turbulent PBL processes are too small to resolve for km-scale models</a:t>
            </a:r>
          </a:p>
          <a:p>
            <a:pPr lvl="1"/>
            <a:r>
              <a:rPr lang="en-US" dirty="0" err="1" smtClean="0"/>
              <a:t>Subgrid</a:t>
            </a:r>
            <a:r>
              <a:rPr lang="en-US" dirty="0" smtClean="0"/>
              <a:t> scale processes must be parameterized</a:t>
            </a:r>
          </a:p>
          <a:p>
            <a:pPr marL="457200" lvl="1" indent="0">
              <a:buNone/>
            </a:pPr>
            <a:endParaRPr lang="en-US" dirty="0" smtClean="0"/>
          </a:p>
          <a:p>
            <a:r>
              <a:rPr lang="en-US" dirty="0"/>
              <a:t>G</a:t>
            </a:r>
            <a:r>
              <a:rPr lang="en-US" dirty="0" smtClean="0"/>
              <a:t>oal is to describe the mean turbulent vertical transport of heat, momentum and moisture by eddies</a:t>
            </a:r>
          </a:p>
          <a:p>
            <a:pPr lvl="1"/>
            <a:r>
              <a:rPr lang="en-US" dirty="0" smtClean="0"/>
              <a:t>Two common approaches are through local (e.g., MYJ) and nonlocal (e.g., YSU) diffusion schemes</a:t>
            </a:r>
          </a:p>
        </p:txBody>
      </p:sp>
    </p:spTree>
    <p:extLst>
      <p:ext uri="{BB962C8B-B14F-4D97-AF65-F5344CB8AC3E}">
        <p14:creationId xmlns:p14="http://schemas.microsoft.com/office/powerpoint/2010/main" val="32992769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about the </a:t>
            </a:r>
            <a:r>
              <a:rPr lang="en-US" dirty="0"/>
              <a:t>e</a:t>
            </a:r>
            <a:r>
              <a:rPr lang="en-US" dirty="0" smtClean="0"/>
              <a:t>ddies</a:t>
            </a:r>
            <a:endParaRPr lang="en-US" dirty="0"/>
          </a:p>
        </p:txBody>
      </p:sp>
      <p:pic>
        <p:nvPicPr>
          <p:cNvPr id="4" name="Content Placeholder 3" descr="Screen Shot 2016-02-10 at 12.14.19 PM.pdf"/>
          <p:cNvPicPr>
            <a:picLocks noGrp="1" noChangeAspect="1"/>
          </p:cNvPicPr>
          <p:nvPr>
            <p:ph idx="1"/>
          </p:nvPr>
        </p:nvPicPr>
        <p:blipFill rotWithShape="1">
          <a:blip r:embed="rId2">
            <a:extLst>
              <a:ext uri="{28A0092B-C50C-407E-A947-70E740481C1C}">
                <a14:useLocalDpi xmlns:a14="http://schemas.microsoft.com/office/drawing/2010/main" val="0"/>
              </a:ext>
            </a:extLst>
          </a:blip>
          <a:srcRect l="-589"/>
          <a:stretch/>
        </p:blipFill>
        <p:spPr>
          <a:xfrm>
            <a:off x="457200" y="1600200"/>
            <a:ext cx="4747881" cy="4525963"/>
          </a:xfrm>
          <a:prstGeom prst="rect">
            <a:avLst/>
          </a:prstGeom>
        </p:spPr>
      </p:pic>
      <p:sp>
        <p:nvSpPr>
          <p:cNvPr id="5" name="TextBox 4"/>
          <p:cNvSpPr txBox="1"/>
          <p:nvPr/>
        </p:nvSpPr>
        <p:spPr>
          <a:xfrm>
            <a:off x="5671481" y="1746065"/>
            <a:ext cx="3290324" cy="2677656"/>
          </a:xfrm>
          <a:prstGeom prst="rect">
            <a:avLst/>
          </a:prstGeom>
          <a:noFill/>
        </p:spPr>
        <p:txBody>
          <a:bodyPr wrap="square" rtlCol="0">
            <a:spAutoFit/>
          </a:bodyPr>
          <a:lstStyle/>
          <a:p>
            <a:pPr marL="285750" indent="-285750">
              <a:buFont typeface="Arial"/>
              <a:buChar char="•"/>
            </a:pPr>
            <a:r>
              <a:rPr lang="en-US" sz="2800" dirty="0" smtClean="0"/>
              <a:t>How do you obtain an eddy diffusivity (K) profile?</a:t>
            </a:r>
          </a:p>
          <a:p>
            <a:pPr marL="742950" lvl="1" indent="-285750">
              <a:buFont typeface="Arial"/>
              <a:buChar char="•"/>
            </a:pPr>
            <a:r>
              <a:rPr lang="en-US" sz="2800" dirty="0" smtClean="0"/>
              <a:t>Develop it (MYJ)</a:t>
            </a:r>
          </a:p>
          <a:p>
            <a:pPr marL="742950" lvl="1" indent="-285750">
              <a:buFont typeface="Arial"/>
              <a:buChar char="•"/>
            </a:pPr>
            <a:r>
              <a:rPr lang="en-US" sz="2800" dirty="0" smtClean="0"/>
              <a:t>Impose it (YSU)</a:t>
            </a:r>
          </a:p>
          <a:p>
            <a:pPr marL="285750" indent="-285750">
              <a:buFont typeface="Arial"/>
              <a:buChar char="•"/>
            </a:pPr>
            <a:endParaRPr lang="en-US" sz="2800" dirty="0"/>
          </a:p>
        </p:txBody>
      </p:sp>
      <p:sp>
        <p:nvSpPr>
          <p:cNvPr id="6" name="TextBox 5"/>
          <p:cNvSpPr txBox="1"/>
          <p:nvPr/>
        </p:nvSpPr>
        <p:spPr>
          <a:xfrm>
            <a:off x="1470290" y="6304002"/>
            <a:ext cx="2148883" cy="369332"/>
          </a:xfrm>
          <a:prstGeom prst="rect">
            <a:avLst/>
          </a:prstGeom>
          <a:noFill/>
        </p:spPr>
        <p:txBody>
          <a:bodyPr wrap="none" rtlCol="0">
            <a:spAutoFit/>
          </a:bodyPr>
          <a:lstStyle/>
          <a:p>
            <a:r>
              <a:rPr lang="en-US" dirty="0" smtClean="0"/>
              <a:t>Hong and Pan (1996)</a:t>
            </a:r>
            <a:endParaRPr lang="en-US" dirty="0"/>
          </a:p>
        </p:txBody>
      </p:sp>
      <p:pic>
        <p:nvPicPr>
          <p:cNvPr id="7" name="Picture 6" descr="Screen Shot 2017-02-21 at 10.32.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740" y="4588835"/>
            <a:ext cx="2391991" cy="820610"/>
          </a:xfrm>
          <a:prstGeom prst="rect">
            <a:avLst/>
          </a:prstGeom>
        </p:spPr>
      </p:pic>
      <p:sp>
        <p:nvSpPr>
          <p:cNvPr id="8" name="TextBox 7"/>
          <p:cNvSpPr txBox="1"/>
          <p:nvPr/>
        </p:nvSpPr>
        <p:spPr>
          <a:xfrm>
            <a:off x="6197396" y="5424077"/>
            <a:ext cx="2118564" cy="369332"/>
          </a:xfrm>
          <a:prstGeom prst="rect">
            <a:avLst/>
          </a:prstGeom>
          <a:noFill/>
        </p:spPr>
        <p:txBody>
          <a:bodyPr wrap="none" rtlCol="0">
            <a:spAutoFit/>
          </a:bodyPr>
          <a:lstStyle/>
          <a:p>
            <a:r>
              <a:rPr lang="en-US" dirty="0" smtClean="0"/>
              <a:t>Coniglio et al. (2013)</a:t>
            </a:r>
            <a:endParaRPr lang="en-US" dirty="0"/>
          </a:p>
        </p:txBody>
      </p:sp>
    </p:spTree>
    <p:extLst>
      <p:ext uri="{BB962C8B-B14F-4D97-AF65-F5344CB8AC3E}">
        <p14:creationId xmlns:p14="http://schemas.microsoft.com/office/powerpoint/2010/main" val="24248632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Schemes</a:t>
            </a:r>
            <a:endParaRPr lang="en-US" dirty="0"/>
          </a:p>
        </p:txBody>
      </p:sp>
      <p:pic>
        <p:nvPicPr>
          <p:cNvPr id="4" name="Content Placeholder 3" descr="Screen Shot 2016-02-10 at 12.14.19 PM.pdf"/>
          <p:cNvPicPr>
            <a:picLocks noGrp="1" noChangeAspect="1"/>
          </p:cNvPicPr>
          <p:nvPr>
            <p:ph idx="1"/>
          </p:nvPr>
        </p:nvPicPr>
        <p:blipFill rotWithShape="1">
          <a:blip r:embed="rId2">
            <a:extLst>
              <a:ext uri="{28A0092B-C50C-407E-A947-70E740481C1C}">
                <a14:useLocalDpi xmlns:a14="http://schemas.microsoft.com/office/drawing/2010/main" val="0"/>
              </a:ext>
            </a:extLst>
          </a:blip>
          <a:srcRect l="-589"/>
          <a:stretch/>
        </p:blipFill>
        <p:spPr>
          <a:xfrm>
            <a:off x="457200" y="1600200"/>
            <a:ext cx="4747881" cy="4525963"/>
          </a:xfrm>
          <a:prstGeom prst="rect">
            <a:avLst/>
          </a:prstGeom>
        </p:spPr>
      </p:pic>
      <p:sp>
        <p:nvSpPr>
          <p:cNvPr id="5" name="TextBox 4"/>
          <p:cNvSpPr txBox="1"/>
          <p:nvPr/>
        </p:nvSpPr>
        <p:spPr>
          <a:xfrm>
            <a:off x="5671481" y="1746065"/>
            <a:ext cx="3290324" cy="3970318"/>
          </a:xfrm>
          <a:prstGeom prst="rect">
            <a:avLst/>
          </a:prstGeom>
          <a:noFill/>
        </p:spPr>
        <p:txBody>
          <a:bodyPr wrap="square" rtlCol="0">
            <a:spAutoFit/>
          </a:bodyPr>
          <a:lstStyle/>
          <a:p>
            <a:pPr marL="285750" indent="-285750">
              <a:buFont typeface="Arial"/>
              <a:buChar char="•"/>
            </a:pPr>
            <a:r>
              <a:rPr lang="en-US" sz="2800" dirty="0" smtClean="0"/>
              <a:t>Local scheme like MYJ uses </a:t>
            </a:r>
            <a:r>
              <a:rPr lang="en-US" sz="2800" b="1" dirty="0" smtClean="0"/>
              <a:t>local</a:t>
            </a:r>
            <a:r>
              <a:rPr lang="en-US" sz="2800" dirty="0" smtClean="0"/>
              <a:t> vertical gradients to predict turbulent kinetic energy and use it to get K as a function of height</a:t>
            </a:r>
          </a:p>
          <a:p>
            <a:pPr marL="285750" indent="-285750">
              <a:buFont typeface="Arial"/>
              <a:buChar char="•"/>
            </a:pPr>
            <a:endParaRPr lang="en-US" sz="2800" dirty="0"/>
          </a:p>
        </p:txBody>
      </p:sp>
      <p:sp>
        <p:nvSpPr>
          <p:cNvPr id="6" name="TextBox 5"/>
          <p:cNvSpPr txBox="1"/>
          <p:nvPr/>
        </p:nvSpPr>
        <p:spPr>
          <a:xfrm>
            <a:off x="1470290" y="6304002"/>
            <a:ext cx="2148883" cy="369332"/>
          </a:xfrm>
          <a:prstGeom prst="rect">
            <a:avLst/>
          </a:prstGeom>
          <a:noFill/>
        </p:spPr>
        <p:txBody>
          <a:bodyPr wrap="none" rtlCol="0">
            <a:spAutoFit/>
          </a:bodyPr>
          <a:lstStyle/>
          <a:p>
            <a:r>
              <a:rPr lang="en-US" dirty="0" smtClean="0"/>
              <a:t>Hong and Pan (1996)</a:t>
            </a:r>
            <a:endParaRPr lang="en-US" dirty="0"/>
          </a:p>
        </p:txBody>
      </p:sp>
    </p:spTree>
    <p:extLst>
      <p:ext uri="{BB962C8B-B14F-4D97-AF65-F5344CB8AC3E}">
        <p14:creationId xmlns:p14="http://schemas.microsoft.com/office/powerpoint/2010/main" val="4396669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Nonlocal Schemes</a:t>
            </a:r>
            <a:endParaRPr lang="en-US" dirty="0"/>
          </a:p>
        </p:txBody>
      </p:sp>
      <p:pic>
        <p:nvPicPr>
          <p:cNvPr id="4" name="Content Placeholder 3" descr="Screen Shot 2016-02-10 at 12.14.19 PM.pdf"/>
          <p:cNvPicPr>
            <a:picLocks noGrp="1" noChangeAspect="1"/>
          </p:cNvPicPr>
          <p:nvPr>
            <p:ph idx="1"/>
          </p:nvPr>
        </p:nvPicPr>
        <p:blipFill rotWithShape="1">
          <a:blip r:embed="rId2">
            <a:extLst>
              <a:ext uri="{28A0092B-C50C-407E-A947-70E740481C1C}">
                <a14:useLocalDpi xmlns:a14="http://schemas.microsoft.com/office/drawing/2010/main" val="0"/>
              </a:ext>
            </a:extLst>
          </a:blip>
          <a:srcRect l="-589"/>
          <a:stretch/>
        </p:blipFill>
        <p:spPr>
          <a:xfrm>
            <a:off x="457200" y="1600200"/>
            <a:ext cx="4747881" cy="4525963"/>
          </a:xfrm>
          <a:prstGeom prst="rect">
            <a:avLst/>
          </a:prstGeom>
        </p:spPr>
      </p:pic>
      <p:sp>
        <p:nvSpPr>
          <p:cNvPr id="5" name="TextBox 4"/>
          <p:cNvSpPr txBox="1"/>
          <p:nvPr/>
        </p:nvSpPr>
        <p:spPr>
          <a:xfrm>
            <a:off x="5671481" y="1746065"/>
            <a:ext cx="3290324" cy="3108544"/>
          </a:xfrm>
          <a:prstGeom prst="rect">
            <a:avLst/>
          </a:prstGeom>
          <a:noFill/>
        </p:spPr>
        <p:txBody>
          <a:bodyPr wrap="square" rtlCol="0">
            <a:spAutoFit/>
          </a:bodyPr>
          <a:lstStyle/>
          <a:p>
            <a:pPr marL="285750" indent="-285750">
              <a:buFont typeface="Arial"/>
              <a:buChar char="•"/>
            </a:pPr>
            <a:r>
              <a:rPr lang="en-US" sz="2800" dirty="0" smtClean="0"/>
              <a:t>Nonlocal schemes (YSU) estimate PBL height and use a prescribed profile shape to impose onto the PBL</a:t>
            </a:r>
          </a:p>
          <a:p>
            <a:pPr marL="285750" indent="-285750">
              <a:buFont typeface="Arial"/>
              <a:buChar char="•"/>
            </a:pPr>
            <a:endParaRPr lang="en-US" sz="2800" dirty="0"/>
          </a:p>
        </p:txBody>
      </p:sp>
      <p:sp>
        <p:nvSpPr>
          <p:cNvPr id="6" name="TextBox 5"/>
          <p:cNvSpPr txBox="1"/>
          <p:nvPr/>
        </p:nvSpPr>
        <p:spPr>
          <a:xfrm>
            <a:off x="1470290" y="6304002"/>
            <a:ext cx="2148883" cy="369332"/>
          </a:xfrm>
          <a:prstGeom prst="rect">
            <a:avLst/>
          </a:prstGeom>
          <a:noFill/>
        </p:spPr>
        <p:txBody>
          <a:bodyPr wrap="none" rtlCol="0">
            <a:spAutoFit/>
          </a:bodyPr>
          <a:lstStyle/>
          <a:p>
            <a:r>
              <a:rPr lang="en-US" dirty="0" smtClean="0"/>
              <a:t>Hong and Pan (1996)</a:t>
            </a:r>
            <a:endParaRPr lang="en-US" dirty="0"/>
          </a:p>
        </p:txBody>
      </p:sp>
    </p:spTree>
    <p:extLst>
      <p:ext uri="{BB962C8B-B14F-4D97-AF65-F5344CB8AC3E}">
        <p14:creationId xmlns:p14="http://schemas.microsoft.com/office/powerpoint/2010/main" val="14883173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a:t>
            </a:r>
            <a:r>
              <a:rPr lang="en-US" dirty="0" smtClean="0"/>
              <a:t> vs. Nonlocal</a:t>
            </a:r>
            <a:endParaRPr lang="en-US" dirty="0"/>
          </a:p>
        </p:txBody>
      </p:sp>
      <p:sp>
        <p:nvSpPr>
          <p:cNvPr id="3" name="Content Placeholder 2"/>
          <p:cNvSpPr>
            <a:spLocks noGrp="1"/>
          </p:cNvSpPr>
          <p:nvPr>
            <p:ph idx="1"/>
          </p:nvPr>
        </p:nvSpPr>
        <p:spPr>
          <a:xfrm>
            <a:off x="457199" y="1417638"/>
            <a:ext cx="8389155" cy="5177009"/>
          </a:xfrm>
        </p:spPr>
        <p:txBody>
          <a:bodyPr/>
          <a:lstStyle/>
          <a:p>
            <a:r>
              <a:rPr lang="en-US" dirty="0" smtClean="0"/>
              <a:t>Simple local scheme that uses local gradients to establish K-profile</a:t>
            </a:r>
          </a:p>
          <a:p>
            <a:endParaRPr lang="en-US" dirty="0"/>
          </a:p>
          <a:p>
            <a:pPr marL="0" indent="0">
              <a:buNone/>
            </a:pPr>
            <a:endParaRPr lang="en-US" dirty="0" smtClean="0"/>
          </a:p>
          <a:p>
            <a:endParaRPr lang="en-US" dirty="0"/>
          </a:p>
          <a:p>
            <a:endParaRPr lang="en-US" dirty="0" smtClean="0"/>
          </a:p>
        </p:txBody>
      </p:sp>
      <p:pic>
        <p:nvPicPr>
          <p:cNvPr id="6" name="Picture 5" descr="Screen Shot 2017-02-21 at 12.03.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37" y="2669791"/>
            <a:ext cx="2790606" cy="1315723"/>
          </a:xfrm>
          <a:prstGeom prst="rect">
            <a:avLst/>
          </a:prstGeom>
        </p:spPr>
      </p:pic>
      <p:pic>
        <p:nvPicPr>
          <p:cNvPr id="7" name="Picture 6" descr="Screen Shot 2017-02-21 at 12.05.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31" y="2669791"/>
            <a:ext cx="2045738" cy="1315723"/>
          </a:xfrm>
          <a:prstGeom prst="rect">
            <a:avLst/>
          </a:prstGeom>
        </p:spPr>
      </p:pic>
      <p:sp>
        <p:nvSpPr>
          <p:cNvPr id="19" name="TextBox 18"/>
          <p:cNvSpPr txBox="1"/>
          <p:nvPr/>
        </p:nvSpPr>
        <p:spPr>
          <a:xfrm>
            <a:off x="2321734" y="4055626"/>
            <a:ext cx="2574706" cy="369332"/>
          </a:xfrm>
          <a:prstGeom prst="rect">
            <a:avLst/>
          </a:prstGeom>
          <a:noFill/>
        </p:spPr>
        <p:txBody>
          <a:bodyPr wrap="none" rtlCol="0">
            <a:spAutoFit/>
          </a:bodyPr>
          <a:lstStyle/>
          <a:p>
            <a:r>
              <a:rPr lang="en-US" dirty="0" err="1" smtClean="0"/>
              <a:t>Krishnamurti</a:t>
            </a:r>
            <a:r>
              <a:rPr lang="en-US" dirty="0" smtClean="0"/>
              <a:t> et al. (2007)</a:t>
            </a:r>
            <a:endParaRPr lang="en-US" dirty="0"/>
          </a:p>
        </p:txBody>
      </p:sp>
    </p:spTree>
    <p:extLst>
      <p:ext uri="{BB962C8B-B14F-4D97-AF65-F5344CB8AC3E}">
        <p14:creationId xmlns:p14="http://schemas.microsoft.com/office/powerpoint/2010/main" val="343196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a:t>
            </a:r>
            <a:r>
              <a:rPr lang="en-US" dirty="0" smtClean="0"/>
              <a:t> vs. Nonlocal</a:t>
            </a:r>
            <a:endParaRPr lang="en-US" dirty="0"/>
          </a:p>
        </p:txBody>
      </p:sp>
      <p:sp>
        <p:nvSpPr>
          <p:cNvPr id="3" name="Content Placeholder 2"/>
          <p:cNvSpPr>
            <a:spLocks noGrp="1"/>
          </p:cNvSpPr>
          <p:nvPr>
            <p:ph idx="1"/>
          </p:nvPr>
        </p:nvSpPr>
        <p:spPr>
          <a:xfrm>
            <a:off x="457199" y="1417638"/>
            <a:ext cx="8389155" cy="5177009"/>
          </a:xfrm>
        </p:spPr>
        <p:txBody>
          <a:bodyPr/>
          <a:lstStyle/>
          <a:p>
            <a:r>
              <a:rPr lang="en-US" dirty="0"/>
              <a:t>Simple local scheme that uses local gradients to establish K-profile</a:t>
            </a:r>
          </a:p>
          <a:p>
            <a:endParaRPr lang="en-US" dirty="0"/>
          </a:p>
          <a:p>
            <a:pPr marL="0" indent="0">
              <a:buNone/>
            </a:pPr>
            <a:endParaRPr lang="en-US" dirty="0" smtClean="0"/>
          </a:p>
          <a:p>
            <a:endParaRPr lang="en-US" dirty="0"/>
          </a:p>
          <a:p>
            <a:endParaRPr lang="en-US" dirty="0" smtClean="0"/>
          </a:p>
        </p:txBody>
      </p:sp>
      <p:pic>
        <p:nvPicPr>
          <p:cNvPr id="6" name="Picture 5" descr="Screen Shot 2017-02-21 at 12.03.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37" y="2669791"/>
            <a:ext cx="2790606" cy="1315723"/>
          </a:xfrm>
          <a:prstGeom prst="rect">
            <a:avLst/>
          </a:prstGeom>
        </p:spPr>
      </p:pic>
      <p:pic>
        <p:nvPicPr>
          <p:cNvPr id="7" name="Picture 6" descr="Screen Shot 2017-02-21 at 12.05.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31" y="2669791"/>
            <a:ext cx="2045738" cy="1315723"/>
          </a:xfrm>
          <a:prstGeom prst="rect">
            <a:avLst/>
          </a:prstGeom>
        </p:spPr>
      </p:pic>
      <p:sp>
        <p:nvSpPr>
          <p:cNvPr id="12" name="TextBox 11"/>
          <p:cNvSpPr txBox="1"/>
          <p:nvPr/>
        </p:nvSpPr>
        <p:spPr>
          <a:xfrm>
            <a:off x="457200" y="4173965"/>
            <a:ext cx="2121393" cy="646331"/>
          </a:xfrm>
          <a:prstGeom prst="rect">
            <a:avLst/>
          </a:prstGeom>
          <a:noFill/>
        </p:spPr>
        <p:txBody>
          <a:bodyPr wrap="square" rtlCol="0">
            <a:spAutoFit/>
          </a:bodyPr>
          <a:lstStyle/>
          <a:p>
            <a:r>
              <a:rPr lang="en-US" dirty="0" smtClean="0">
                <a:solidFill>
                  <a:srgbClr val="FF0000"/>
                </a:solidFill>
              </a:rPr>
              <a:t>Mixing length (function of height)</a:t>
            </a:r>
            <a:endParaRPr lang="en-US" dirty="0">
              <a:solidFill>
                <a:srgbClr val="FF0000"/>
              </a:solidFill>
            </a:endParaRPr>
          </a:p>
        </p:txBody>
      </p:sp>
      <p:sp>
        <p:nvSpPr>
          <p:cNvPr id="13" name="TextBox 12"/>
          <p:cNvSpPr txBox="1"/>
          <p:nvPr/>
        </p:nvSpPr>
        <p:spPr>
          <a:xfrm>
            <a:off x="6019069" y="4450964"/>
            <a:ext cx="1607846" cy="646331"/>
          </a:xfrm>
          <a:prstGeom prst="rect">
            <a:avLst/>
          </a:prstGeom>
          <a:noFill/>
        </p:spPr>
        <p:txBody>
          <a:bodyPr wrap="square" rtlCol="0">
            <a:spAutoFit/>
          </a:bodyPr>
          <a:lstStyle/>
          <a:p>
            <a:r>
              <a:rPr lang="en-US" dirty="0" smtClean="0">
                <a:solidFill>
                  <a:srgbClr val="FF0000"/>
                </a:solidFill>
              </a:rPr>
              <a:t>Local gradients at a given level</a:t>
            </a:r>
            <a:endParaRPr lang="en-US" dirty="0">
              <a:solidFill>
                <a:srgbClr val="FF0000"/>
              </a:solidFill>
            </a:endParaRPr>
          </a:p>
        </p:txBody>
      </p:sp>
      <p:cxnSp>
        <p:nvCxnSpPr>
          <p:cNvPr id="14" name="Straight Arrow Connector 13"/>
          <p:cNvCxnSpPr/>
          <p:nvPr/>
        </p:nvCxnSpPr>
        <p:spPr>
          <a:xfrm flipV="1">
            <a:off x="1505231" y="3477702"/>
            <a:ext cx="226519" cy="69626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916812" y="3766308"/>
            <a:ext cx="305535" cy="684656"/>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321734" y="4055626"/>
            <a:ext cx="2574706" cy="369332"/>
          </a:xfrm>
          <a:prstGeom prst="rect">
            <a:avLst/>
          </a:prstGeom>
          <a:noFill/>
        </p:spPr>
        <p:txBody>
          <a:bodyPr wrap="none" rtlCol="0">
            <a:spAutoFit/>
          </a:bodyPr>
          <a:lstStyle/>
          <a:p>
            <a:r>
              <a:rPr lang="en-US" dirty="0" err="1" smtClean="0"/>
              <a:t>Krishnamurti</a:t>
            </a:r>
            <a:r>
              <a:rPr lang="en-US" dirty="0" smtClean="0"/>
              <a:t> et al. (2007)</a:t>
            </a:r>
            <a:endParaRPr lang="en-US" dirty="0"/>
          </a:p>
        </p:txBody>
      </p:sp>
    </p:spTree>
    <p:extLst>
      <p:ext uri="{BB962C8B-B14F-4D97-AF65-F5344CB8AC3E}">
        <p14:creationId xmlns:p14="http://schemas.microsoft.com/office/powerpoint/2010/main" val="39838670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a:t>
            </a:r>
            <a:r>
              <a:rPr lang="en-US" b="1" dirty="0" smtClean="0"/>
              <a:t>Nonlocal</a:t>
            </a:r>
            <a:endParaRPr lang="en-US" b="1" dirty="0"/>
          </a:p>
        </p:txBody>
      </p:sp>
      <p:sp>
        <p:nvSpPr>
          <p:cNvPr id="3" name="Content Placeholder 2"/>
          <p:cNvSpPr>
            <a:spLocks noGrp="1"/>
          </p:cNvSpPr>
          <p:nvPr>
            <p:ph idx="1"/>
          </p:nvPr>
        </p:nvSpPr>
        <p:spPr>
          <a:xfrm>
            <a:off x="457199" y="1417638"/>
            <a:ext cx="8389155" cy="5177009"/>
          </a:xfrm>
        </p:spPr>
        <p:txBody>
          <a:bodyPr/>
          <a:lstStyle/>
          <a:p>
            <a:pPr marL="0" indent="0">
              <a:buNone/>
            </a:pPr>
            <a:endParaRPr lang="en-US" dirty="0" smtClean="0"/>
          </a:p>
          <a:p>
            <a:r>
              <a:rPr lang="en-US" dirty="0" smtClean="0"/>
              <a:t>Nonlocal scheme estimates PBL height and imposes K-profile shape function</a:t>
            </a:r>
            <a:endParaRPr lang="en-US" dirty="0"/>
          </a:p>
        </p:txBody>
      </p:sp>
      <p:pic>
        <p:nvPicPr>
          <p:cNvPr id="9" name="Picture 8" descr="Screen Shot 2017-02-21 at 12.20.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37" y="3483227"/>
            <a:ext cx="3009900" cy="571500"/>
          </a:xfrm>
          <a:prstGeom prst="rect">
            <a:avLst/>
          </a:prstGeom>
        </p:spPr>
      </p:pic>
      <p:sp>
        <p:nvSpPr>
          <p:cNvPr id="24" name="TextBox 23"/>
          <p:cNvSpPr txBox="1"/>
          <p:nvPr/>
        </p:nvSpPr>
        <p:spPr>
          <a:xfrm>
            <a:off x="894737" y="4606874"/>
            <a:ext cx="2121393" cy="2031325"/>
          </a:xfrm>
          <a:prstGeom prst="rect">
            <a:avLst/>
          </a:prstGeom>
          <a:noFill/>
        </p:spPr>
        <p:txBody>
          <a:bodyPr wrap="square" rtlCol="0">
            <a:spAutoFit/>
          </a:bodyPr>
          <a:lstStyle/>
          <a:p>
            <a:r>
              <a:rPr lang="en-US" dirty="0" smtClean="0">
                <a:solidFill>
                  <a:srgbClr val="FF0000"/>
                </a:solidFill>
              </a:rPr>
              <a:t>Mixed-layer velocity scale (function of surface friction velocity and surface-layer physics-derived profile function)</a:t>
            </a:r>
            <a:endParaRPr lang="en-US" dirty="0">
              <a:solidFill>
                <a:srgbClr val="FF0000"/>
              </a:solidFill>
            </a:endParaRPr>
          </a:p>
        </p:txBody>
      </p:sp>
      <p:cxnSp>
        <p:nvCxnSpPr>
          <p:cNvPr id="25" name="Straight Arrow Connector 24"/>
          <p:cNvCxnSpPr>
            <a:stCxn id="24" idx="0"/>
          </p:cNvCxnSpPr>
          <p:nvPr/>
        </p:nvCxnSpPr>
        <p:spPr>
          <a:xfrm flipV="1">
            <a:off x="1955434" y="3910612"/>
            <a:ext cx="303929" cy="696262"/>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505097" y="6409981"/>
            <a:ext cx="2148883" cy="369332"/>
          </a:xfrm>
          <a:prstGeom prst="rect">
            <a:avLst/>
          </a:prstGeom>
          <a:noFill/>
        </p:spPr>
        <p:txBody>
          <a:bodyPr wrap="none" rtlCol="0">
            <a:spAutoFit/>
          </a:bodyPr>
          <a:lstStyle/>
          <a:p>
            <a:r>
              <a:rPr lang="en-US" dirty="0" smtClean="0"/>
              <a:t>Hong and Pan (1996)</a:t>
            </a:r>
            <a:endParaRPr lang="en-US" dirty="0"/>
          </a:p>
        </p:txBody>
      </p:sp>
    </p:spTree>
    <p:extLst>
      <p:ext uri="{BB962C8B-B14F-4D97-AF65-F5344CB8AC3E}">
        <p14:creationId xmlns:p14="http://schemas.microsoft.com/office/powerpoint/2010/main" val="38399221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2-21 at 12.42.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842" y="3310062"/>
            <a:ext cx="3304177" cy="917827"/>
          </a:xfrm>
          <a:prstGeom prst="rect">
            <a:avLst/>
          </a:prstGeom>
        </p:spPr>
      </p:pic>
      <p:sp>
        <p:nvSpPr>
          <p:cNvPr id="2" name="Title 1"/>
          <p:cNvSpPr>
            <a:spLocks noGrp="1"/>
          </p:cNvSpPr>
          <p:nvPr>
            <p:ph type="title"/>
          </p:nvPr>
        </p:nvSpPr>
        <p:spPr/>
        <p:txBody>
          <a:bodyPr/>
          <a:lstStyle/>
          <a:p>
            <a:r>
              <a:rPr lang="en-US" dirty="0" smtClean="0"/>
              <a:t>Local vs. </a:t>
            </a:r>
            <a:r>
              <a:rPr lang="en-US" b="1" dirty="0" smtClean="0"/>
              <a:t>Nonlocal</a:t>
            </a:r>
            <a:endParaRPr lang="en-US" b="1" dirty="0"/>
          </a:p>
        </p:txBody>
      </p:sp>
      <p:sp>
        <p:nvSpPr>
          <p:cNvPr id="3" name="Content Placeholder 2"/>
          <p:cNvSpPr>
            <a:spLocks noGrp="1"/>
          </p:cNvSpPr>
          <p:nvPr>
            <p:ph idx="1"/>
          </p:nvPr>
        </p:nvSpPr>
        <p:spPr>
          <a:xfrm>
            <a:off x="457199" y="1417638"/>
            <a:ext cx="8389155" cy="5177009"/>
          </a:xfrm>
        </p:spPr>
        <p:txBody>
          <a:bodyPr/>
          <a:lstStyle/>
          <a:p>
            <a:pPr marL="0" indent="0">
              <a:buNone/>
            </a:pPr>
            <a:endParaRPr lang="en-US" dirty="0" smtClean="0"/>
          </a:p>
          <a:p>
            <a:r>
              <a:rPr lang="en-US" dirty="0" smtClean="0"/>
              <a:t>Nonlocal scheme estimates PBL height and imposes K-profile shape function</a:t>
            </a:r>
            <a:endParaRPr lang="en-US" dirty="0"/>
          </a:p>
        </p:txBody>
      </p:sp>
      <p:pic>
        <p:nvPicPr>
          <p:cNvPr id="9" name="Picture 8" descr="Screen Shot 2017-02-21 at 12.20.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37" y="3483227"/>
            <a:ext cx="3009900" cy="571500"/>
          </a:xfrm>
          <a:prstGeom prst="rect">
            <a:avLst/>
          </a:prstGeom>
        </p:spPr>
      </p:pic>
      <p:sp>
        <p:nvSpPr>
          <p:cNvPr id="6" name="TextBox 5"/>
          <p:cNvSpPr txBox="1"/>
          <p:nvPr/>
        </p:nvSpPr>
        <p:spPr>
          <a:xfrm>
            <a:off x="3505097" y="6409981"/>
            <a:ext cx="2148883" cy="369332"/>
          </a:xfrm>
          <a:prstGeom prst="rect">
            <a:avLst/>
          </a:prstGeom>
          <a:noFill/>
        </p:spPr>
        <p:txBody>
          <a:bodyPr wrap="none" rtlCol="0">
            <a:spAutoFit/>
          </a:bodyPr>
          <a:lstStyle/>
          <a:p>
            <a:r>
              <a:rPr lang="en-US" dirty="0" smtClean="0"/>
              <a:t>Hong and Pan (1996)</a:t>
            </a:r>
            <a:endParaRPr lang="en-US" dirty="0"/>
          </a:p>
        </p:txBody>
      </p:sp>
    </p:spTree>
    <p:extLst>
      <p:ext uri="{BB962C8B-B14F-4D97-AF65-F5344CB8AC3E}">
        <p14:creationId xmlns:p14="http://schemas.microsoft.com/office/powerpoint/2010/main" val="35707936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Planetary Boundary Layer (PBL)?</a:t>
            </a:r>
            <a:endParaRPr lang="en-US" dirty="0"/>
          </a:p>
        </p:txBody>
      </p:sp>
      <p:sp>
        <p:nvSpPr>
          <p:cNvPr id="3" name="Content Placeholder 2"/>
          <p:cNvSpPr>
            <a:spLocks noGrp="1"/>
          </p:cNvSpPr>
          <p:nvPr>
            <p:ph idx="1"/>
          </p:nvPr>
        </p:nvSpPr>
        <p:spPr/>
        <p:txBody>
          <a:bodyPr/>
          <a:lstStyle/>
          <a:p>
            <a:r>
              <a:rPr lang="en-US" dirty="0" smtClean="0"/>
              <a:t>The bottom layer of the troposphere</a:t>
            </a:r>
          </a:p>
          <a:p>
            <a:pPr lvl="1"/>
            <a:r>
              <a:rPr lang="en-US" dirty="0" smtClean="0"/>
              <a:t>Often turbulent and capped by statically stable air</a:t>
            </a:r>
          </a:p>
          <a:p>
            <a:pPr lvl="1"/>
            <a:r>
              <a:rPr lang="en-US" dirty="0" smtClean="0"/>
              <a:t>Height varies from tens of m to several km</a:t>
            </a:r>
          </a:p>
          <a:p>
            <a:pPr lvl="1"/>
            <a:r>
              <a:rPr lang="en-US" dirty="0" smtClean="0"/>
              <a:t>Typically has a strong diurnal cycle</a:t>
            </a:r>
          </a:p>
          <a:p>
            <a:pPr lvl="1"/>
            <a:r>
              <a:rPr lang="en-US" dirty="0" smtClean="0"/>
              <a:t>Interacts with the surface layer</a:t>
            </a:r>
            <a:endParaRPr lang="en-US" dirty="0"/>
          </a:p>
        </p:txBody>
      </p:sp>
      <p:pic>
        <p:nvPicPr>
          <p:cNvPr id="4" name="Picture 3" descr="Screen Shot 2016-02-09 at 4.48.06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278" y="4348081"/>
            <a:ext cx="2918522" cy="2235463"/>
          </a:xfrm>
          <a:prstGeom prst="rect">
            <a:avLst/>
          </a:prstGeom>
        </p:spPr>
      </p:pic>
    </p:spTree>
    <p:extLst>
      <p:ext uri="{BB962C8B-B14F-4D97-AF65-F5344CB8AC3E}">
        <p14:creationId xmlns:p14="http://schemas.microsoft.com/office/powerpoint/2010/main" val="21405410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2-21 at 12.42.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842" y="3310062"/>
            <a:ext cx="3304177" cy="917827"/>
          </a:xfrm>
          <a:prstGeom prst="rect">
            <a:avLst/>
          </a:prstGeom>
        </p:spPr>
      </p:pic>
      <p:sp>
        <p:nvSpPr>
          <p:cNvPr id="2" name="Title 1"/>
          <p:cNvSpPr>
            <a:spLocks noGrp="1"/>
          </p:cNvSpPr>
          <p:nvPr>
            <p:ph type="title"/>
          </p:nvPr>
        </p:nvSpPr>
        <p:spPr/>
        <p:txBody>
          <a:bodyPr/>
          <a:lstStyle/>
          <a:p>
            <a:r>
              <a:rPr lang="en-US" dirty="0" smtClean="0"/>
              <a:t>Local vs. </a:t>
            </a:r>
            <a:r>
              <a:rPr lang="en-US" b="1" dirty="0" smtClean="0"/>
              <a:t>Nonlocal</a:t>
            </a:r>
            <a:endParaRPr lang="en-US" b="1" dirty="0"/>
          </a:p>
        </p:txBody>
      </p:sp>
      <p:sp>
        <p:nvSpPr>
          <p:cNvPr id="3" name="Content Placeholder 2"/>
          <p:cNvSpPr>
            <a:spLocks noGrp="1"/>
          </p:cNvSpPr>
          <p:nvPr>
            <p:ph idx="1"/>
          </p:nvPr>
        </p:nvSpPr>
        <p:spPr>
          <a:xfrm>
            <a:off x="457199" y="1417638"/>
            <a:ext cx="8389155" cy="5177009"/>
          </a:xfrm>
        </p:spPr>
        <p:txBody>
          <a:bodyPr/>
          <a:lstStyle/>
          <a:p>
            <a:pPr marL="0" indent="0">
              <a:buNone/>
            </a:pPr>
            <a:endParaRPr lang="en-US" dirty="0" smtClean="0"/>
          </a:p>
          <a:p>
            <a:r>
              <a:rPr lang="en-US" dirty="0" smtClean="0"/>
              <a:t>Nonlocal scheme estimates PBL height and imposes K-profile shape function</a:t>
            </a:r>
            <a:endParaRPr lang="en-US" dirty="0"/>
          </a:p>
        </p:txBody>
      </p:sp>
      <p:pic>
        <p:nvPicPr>
          <p:cNvPr id="9" name="Picture 8" descr="Screen Shot 2017-02-21 at 12.20.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37" y="3483227"/>
            <a:ext cx="3009900" cy="571500"/>
          </a:xfrm>
          <a:prstGeom prst="rect">
            <a:avLst/>
          </a:prstGeom>
        </p:spPr>
      </p:pic>
      <p:cxnSp>
        <p:nvCxnSpPr>
          <p:cNvPr id="10" name="Straight Arrow Connector 9"/>
          <p:cNvCxnSpPr>
            <a:stCxn id="12" idx="1"/>
          </p:cNvCxnSpPr>
          <p:nvPr/>
        </p:nvCxnSpPr>
        <p:spPr>
          <a:xfrm flipH="1">
            <a:off x="5960107" y="2852076"/>
            <a:ext cx="605300" cy="53506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565407" y="2528910"/>
            <a:ext cx="2121393" cy="646331"/>
          </a:xfrm>
          <a:prstGeom prst="rect">
            <a:avLst/>
          </a:prstGeom>
          <a:noFill/>
        </p:spPr>
        <p:txBody>
          <a:bodyPr wrap="square" rtlCol="0">
            <a:spAutoFit/>
          </a:bodyPr>
          <a:lstStyle/>
          <a:p>
            <a:r>
              <a:rPr lang="en-US" dirty="0" smtClean="0">
                <a:solidFill>
                  <a:srgbClr val="FF0000"/>
                </a:solidFill>
              </a:rPr>
              <a:t>Potential temp at lowest model level</a:t>
            </a:r>
            <a:endParaRPr lang="en-US" dirty="0">
              <a:solidFill>
                <a:srgbClr val="FF0000"/>
              </a:solidFill>
            </a:endParaRPr>
          </a:p>
        </p:txBody>
      </p:sp>
      <p:sp>
        <p:nvSpPr>
          <p:cNvPr id="17" name="TextBox 16"/>
          <p:cNvSpPr txBox="1"/>
          <p:nvPr/>
        </p:nvSpPr>
        <p:spPr>
          <a:xfrm>
            <a:off x="6882895" y="4606874"/>
            <a:ext cx="2121393" cy="646331"/>
          </a:xfrm>
          <a:prstGeom prst="rect">
            <a:avLst/>
          </a:prstGeom>
          <a:noFill/>
        </p:spPr>
        <p:txBody>
          <a:bodyPr wrap="square" rtlCol="0">
            <a:spAutoFit/>
          </a:bodyPr>
          <a:lstStyle/>
          <a:p>
            <a:r>
              <a:rPr lang="en-US" dirty="0" smtClean="0">
                <a:solidFill>
                  <a:srgbClr val="FF0000"/>
                </a:solidFill>
              </a:rPr>
              <a:t>Appropriate surface potential temp</a:t>
            </a:r>
            <a:endParaRPr lang="en-US" dirty="0">
              <a:solidFill>
                <a:srgbClr val="FF0000"/>
              </a:solidFill>
            </a:endParaRPr>
          </a:p>
        </p:txBody>
      </p:sp>
      <p:cxnSp>
        <p:nvCxnSpPr>
          <p:cNvPr id="18" name="Straight Arrow Connector 17"/>
          <p:cNvCxnSpPr>
            <a:stCxn id="17" idx="0"/>
          </p:cNvCxnSpPr>
          <p:nvPr/>
        </p:nvCxnSpPr>
        <p:spPr>
          <a:xfrm flipH="1" flipV="1">
            <a:off x="7323708" y="4227890"/>
            <a:ext cx="619884" cy="378984"/>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505097" y="6409981"/>
            <a:ext cx="2148883" cy="369332"/>
          </a:xfrm>
          <a:prstGeom prst="rect">
            <a:avLst/>
          </a:prstGeom>
          <a:noFill/>
        </p:spPr>
        <p:txBody>
          <a:bodyPr wrap="none" rtlCol="0">
            <a:spAutoFit/>
          </a:bodyPr>
          <a:lstStyle/>
          <a:p>
            <a:r>
              <a:rPr lang="en-US" dirty="0" smtClean="0"/>
              <a:t>Hong and Pan (1996)</a:t>
            </a:r>
            <a:endParaRPr lang="en-US" dirty="0"/>
          </a:p>
        </p:txBody>
      </p:sp>
    </p:spTree>
    <p:extLst>
      <p:ext uri="{BB962C8B-B14F-4D97-AF65-F5344CB8AC3E}">
        <p14:creationId xmlns:p14="http://schemas.microsoft.com/office/powerpoint/2010/main" val="35703141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2-21 at 12.42.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842" y="3310062"/>
            <a:ext cx="3304177" cy="917827"/>
          </a:xfrm>
          <a:prstGeom prst="rect">
            <a:avLst/>
          </a:prstGeom>
        </p:spPr>
      </p:pic>
      <p:sp>
        <p:nvSpPr>
          <p:cNvPr id="2" name="Title 1"/>
          <p:cNvSpPr>
            <a:spLocks noGrp="1"/>
          </p:cNvSpPr>
          <p:nvPr>
            <p:ph type="title"/>
          </p:nvPr>
        </p:nvSpPr>
        <p:spPr/>
        <p:txBody>
          <a:bodyPr/>
          <a:lstStyle/>
          <a:p>
            <a:r>
              <a:rPr lang="en-US" dirty="0" smtClean="0"/>
              <a:t>Local vs. </a:t>
            </a:r>
            <a:r>
              <a:rPr lang="en-US" b="1" dirty="0" smtClean="0"/>
              <a:t>Nonlocal</a:t>
            </a:r>
            <a:endParaRPr lang="en-US" b="1" dirty="0"/>
          </a:p>
        </p:txBody>
      </p:sp>
      <p:sp>
        <p:nvSpPr>
          <p:cNvPr id="3" name="Content Placeholder 2"/>
          <p:cNvSpPr>
            <a:spLocks noGrp="1"/>
          </p:cNvSpPr>
          <p:nvPr>
            <p:ph idx="1"/>
          </p:nvPr>
        </p:nvSpPr>
        <p:spPr>
          <a:xfrm>
            <a:off x="457199" y="1417638"/>
            <a:ext cx="8389155" cy="5177009"/>
          </a:xfrm>
        </p:spPr>
        <p:txBody>
          <a:bodyPr/>
          <a:lstStyle/>
          <a:p>
            <a:pPr marL="0" indent="0">
              <a:buNone/>
            </a:pPr>
            <a:endParaRPr lang="en-US" dirty="0" smtClean="0"/>
          </a:p>
          <a:p>
            <a:r>
              <a:rPr lang="en-US" dirty="0" smtClean="0"/>
              <a:t>Nonlocal scheme estimates PBL height and imposes K-profile shape function</a:t>
            </a:r>
            <a:endParaRPr lang="en-US" dirty="0"/>
          </a:p>
        </p:txBody>
      </p:sp>
      <p:pic>
        <p:nvPicPr>
          <p:cNvPr id="9" name="Picture 8" descr="Screen Shot 2017-02-21 at 12.20.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37" y="3483227"/>
            <a:ext cx="3009900" cy="571500"/>
          </a:xfrm>
          <a:prstGeom prst="rect">
            <a:avLst/>
          </a:prstGeom>
        </p:spPr>
      </p:pic>
      <p:cxnSp>
        <p:nvCxnSpPr>
          <p:cNvPr id="10" name="Straight Arrow Connector 9"/>
          <p:cNvCxnSpPr>
            <a:stCxn id="12" idx="1"/>
          </p:cNvCxnSpPr>
          <p:nvPr/>
        </p:nvCxnSpPr>
        <p:spPr>
          <a:xfrm flipH="1">
            <a:off x="5960107" y="2852076"/>
            <a:ext cx="605300" cy="53506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565407" y="2528910"/>
            <a:ext cx="2121393" cy="646331"/>
          </a:xfrm>
          <a:prstGeom prst="rect">
            <a:avLst/>
          </a:prstGeom>
          <a:noFill/>
        </p:spPr>
        <p:txBody>
          <a:bodyPr wrap="square" rtlCol="0">
            <a:spAutoFit/>
          </a:bodyPr>
          <a:lstStyle/>
          <a:p>
            <a:r>
              <a:rPr lang="en-US" dirty="0" smtClean="0">
                <a:solidFill>
                  <a:srgbClr val="FF0000"/>
                </a:solidFill>
              </a:rPr>
              <a:t>Potential temp at lowest model level</a:t>
            </a:r>
            <a:endParaRPr lang="en-US" dirty="0">
              <a:solidFill>
                <a:srgbClr val="FF0000"/>
              </a:solidFill>
            </a:endParaRPr>
          </a:p>
        </p:txBody>
      </p:sp>
      <p:sp>
        <p:nvSpPr>
          <p:cNvPr id="17" name="TextBox 16"/>
          <p:cNvSpPr txBox="1"/>
          <p:nvPr/>
        </p:nvSpPr>
        <p:spPr>
          <a:xfrm>
            <a:off x="6882895" y="4606874"/>
            <a:ext cx="2121393" cy="646331"/>
          </a:xfrm>
          <a:prstGeom prst="rect">
            <a:avLst/>
          </a:prstGeom>
          <a:noFill/>
        </p:spPr>
        <p:txBody>
          <a:bodyPr wrap="square" rtlCol="0">
            <a:spAutoFit/>
          </a:bodyPr>
          <a:lstStyle/>
          <a:p>
            <a:r>
              <a:rPr lang="en-US" dirty="0" smtClean="0">
                <a:solidFill>
                  <a:srgbClr val="FF0000"/>
                </a:solidFill>
              </a:rPr>
              <a:t>Appropriate surface potential temp</a:t>
            </a:r>
            <a:endParaRPr lang="en-US" dirty="0">
              <a:solidFill>
                <a:srgbClr val="FF0000"/>
              </a:solidFill>
            </a:endParaRPr>
          </a:p>
        </p:txBody>
      </p:sp>
      <p:cxnSp>
        <p:nvCxnSpPr>
          <p:cNvPr id="18" name="Straight Arrow Connector 17"/>
          <p:cNvCxnSpPr>
            <a:stCxn id="17" idx="0"/>
          </p:cNvCxnSpPr>
          <p:nvPr/>
        </p:nvCxnSpPr>
        <p:spPr>
          <a:xfrm flipH="1" flipV="1">
            <a:off x="7323708" y="4227890"/>
            <a:ext cx="619884" cy="378984"/>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904637" y="4753517"/>
            <a:ext cx="2251128" cy="1477328"/>
          </a:xfrm>
          <a:prstGeom prst="rect">
            <a:avLst/>
          </a:prstGeom>
          <a:noFill/>
        </p:spPr>
        <p:txBody>
          <a:bodyPr wrap="square" rtlCol="0">
            <a:spAutoFit/>
          </a:bodyPr>
          <a:lstStyle/>
          <a:p>
            <a:r>
              <a:rPr lang="en-US" dirty="0" smtClean="0">
                <a:solidFill>
                  <a:srgbClr val="FF0000"/>
                </a:solidFill>
              </a:rPr>
              <a:t>Critical Richardson number. Varies with version (~0.75–0.25). Can be source of sensitivity.</a:t>
            </a:r>
            <a:endParaRPr lang="en-US" dirty="0">
              <a:solidFill>
                <a:srgbClr val="FF0000"/>
              </a:solidFill>
            </a:endParaRPr>
          </a:p>
        </p:txBody>
      </p:sp>
      <p:cxnSp>
        <p:nvCxnSpPr>
          <p:cNvPr id="22" name="Straight Arrow Connector 21"/>
          <p:cNvCxnSpPr/>
          <p:nvPr/>
        </p:nvCxnSpPr>
        <p:spPr>
          <a:xfrm flipV="1">
            <a:off x="4892254" y="3910611"/>
            <a:ext cx="201977" cy="842906"/>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05097" y="6409981"/>
            <a:ext cx="2148883" cy="369332"/>
          </a:xfrm>
          <a:prstGeom prst="rect">
            <a:avLst/>
          </a:prstGeom>
          <a:noFill/>
        </p:spPr>
        <p:txBody>
          <a:bodyPr wrap="none" rtlCol="0">
            <a:spAutoFit/>
          </a:bodyPr>
          <a:lstStyle/>
          <a:p>
            <a:r>
              <a:rPr lang="en-US" dirty="0" smtClean="0"/>
              <a:t>Hong and Pan (1996)</a:t>
            </a:r>
            <a:endParaRPr lang="en-US" dirty="0"/>
          </a:p>
        </p:txBody>
      </p:sp>
    </p:spTree>
    <p:extLst>
      <p:ext uri="{BB962C8B-B14F-4D97-AF65-F5344CB8AC3E}">
        <p14:creationId xmlns:p14="http://schemas.microsoft.com/office/powerpoint/2010/main" val="13223835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Nonlocal</a:t>
            </a:r>
            <a:endParaRPr lang="en-US" dirty="0"/>
          </a:p>
        </p:txBody>
      </p:sp>
      <p:sp>
        <p:nvSpPr>
          <p:cNvPr id="3" name="Content Placeholder 2"/>
          <p:cNvSpPr>
            <a:spLocks noGrp="1"/>
          </p:cNvSpPr>
          <p:nvPr>
            <p:ph idx="1"/>
          </p:nvPr>
        </p:nvSpPr>
        <p:spPr>
          <a:xfrm>
            <a:off x="457199" y="1417638"/>
            <a:ext cx="8389155" cy="5177009"/>
          </a:xfrm>
        </p:spPr>
        <p:txBody>
          <a:bodyPr/>
          <a:lstStyle/>
          <a:p>
            <a:r>
              <a:rPr lang="en-US" dirty="0" smtClean="0"/>
              <a:t>Local scheme uses local gradients to establish K-profile</a:t>
            </a:r>
          </a:p>
          <a:p>
            <a:endParaRPr lang="en-US" dirty="0"/>
          </a:p>
          <a:p>
            <a:pPr marL="0" indent="0">
              <a:buNone/>
            </a:pPr>
            <a:endParaRPr lang="en-US" dirty="0" smtClean="0"/>
          </a:p>
          <a:p>
            <a:endParaRPr lang="en-US" dirty="0" smtClean="0"/>
          </a:p>
          <a:p>
            <a:r>
              <a:rPr lang="en-US" dirty="0" smtClean="0"/>
              <a:t>Nonlocal scheme estimates PBL height and imposes K-profile shape function</a:t>
            </a:r>
            <a:endParaRPr lang="en-US" dirty="0"/>
          </a:p>
        </p:txBody>
      </p:sp>
      <p:pic>
        <p:nvPicPr>
          <p:cNvPr id="6" name="Picture 5" descr="Screen Shot 2017-02-21 at 12.03.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37" y="2669791"/>
            <a:ext cx="2790606" cy="1315723"/>
          </a:xfrm>
          <a:prstGeom prst="rect">
            <a:avLst/>
          </a:prstGeom>
        </p:spPr>
      </p:pic>
      <p:pic>
        <p:nvPicPr>
          <p:cNvPr id="7" name="Picture 6" descr="Screen Shot 2017-02-21 at 12.05.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31" y="2669791"/>
            <a:ext cx="2045738" cy="1315723"/>
          </a:xfrm>
          <a:prstGeom prst="rect">
            <a:avLst/>
          </a:prstGeom>
        </p:spPr>
      </p:pic>
      <p:pic>
        <p:nvPicPr>
          <p:cNvPr id="9" name="Picture 8" descr="Screen Shot 2017-02-21 at 12.20.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737" y="5445748"/>
            <a:ext cx="3009900" cy="571500"/>
          </a:xfrm>
          <a:prstGeom prst="rect">
            <a:avLst/>
          </a:prstGeom>
        </p:spPr>
      </p:pic>
      <p:pic>
        <p:nvPicPr>
          <p:cNvPr id="8" name="Picture 7" descr="Screen Shot 2017-02-21 at 12.42.4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6980" y="5272583"/>
            <a:ext cx="3304177" cy="917827"/>
          </a:xfrm>
          <a:prstGeom prst="rect">
            <a:avLst/>
          </a:prstGeom>
        </p:spPr>
      </p:pic>
      <p:sp>
        <p:nvSpPr>
          <p:cNvPr id="10" name="TextBox 9"/>
          <p:cNvSpPr txBox="1"/>
          <p:nvPr/>
        </p:nvSpPr>
        <p:spPr>
          <a:xfrm>
            <a:off x="3505097" y="6409981"/>
            <a:ext cx="2148883" cy="369332"/>
          </a:xfrm>
          <a:prstGeom prst="rect">
            <a:avLst/>
          </a:prstGeom>
          <a:noFill/>
        </p:spPr>
        <p:txBody>
          <a:bodyPr wrap="none" rtlCol="0">
            <a:spAutoFit/>
          </a:bodyPr>
          <a:lstStyle/>
          <a:p>
            <a:r>
              <a:rPr lang="en-US" dirty="0" smtClean="0"/>
              <a:t>Hong and Pan (1996)</a:t>
            </a:r>
            <a:endParaRPr lang="en-US" dirty="0"/>
          </a:p>
        </p:txBody>
      </p:sp>
      <p:sp>
        <p:nvSpPr>
          <p:cNvPr id="12" name="TextBox 11"/>
          <p:cNvSpPr txBox="1"/>
          <p:nvPr/>
        </p:nvSpPr>
        <p:spPr>
          <a:xfrm>
            <a:off x="2321734" y="3986226"/>
            <a:ext cx="2574706" cy="369332"/>
          </a:xfrm>
          <a:prstGeom prst="rect">
            <a:avLst/>
          </a:prstGeom>
          <a:noFill/>
        </p:spPr>
        <p:txBody>
          <a:bodyPr wrap="none" rtlCol="0">
            <a:spAutoFit/>
          </a:bodyPr>
          <a:lstStyle/>
          <a:p>
            <a:r>
              <a:rPr lang="en-US" dirty="0" err="1" smtClean="0"/>
              <a:t>Krishnamurti</a:t>
            </a:r>
            <a:r>
              <a:rPr lang="en-US" dirty="0" smtClean="0"/>
              <a:t> et al. (2007)</a:t>
            </a:r>
            <a:endParaRPr lang="en-US" dirty="0"/>
          </a:p>
        </p:txBody>
      </p:sp>
    </p:spTree>
    <p:extLst>
      <p:ext uri="{BB962C8B-B14F-4D97-AF65-F5344CB8AC3E}">
        <p14:creationId xmlns:p14="http://schemas.microsoft.com/office/powerpoint/2010/main" val="13500594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Common biases in PBL schemes</a:t>
            </a:r>
            <a:endParaRPr lang="en-US" dirty="0"/>
          </a:p>
        </p:txBody>
      </p:sp>
    </p:spTree>
    <p:extLst>
      <p:ext uri="{BB962C8B-B14F-4D97-AF65-F5344CB8AC3E}">
        <p14:creationId xmlns:p14="http://schemas.microsoft.com/office/powerpoint/2010/main" val="34582981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Convective PBL conditions</a:t>
            </a:r>
            <a:endParaRPr lang="en-US" dirty="0"/>
          </a:p>
        </p:txBody>
      </p:sp>
      <p:pic>
        <p:nvPicPr>
          <p:cNvPr id="5" name="Picture 4" descr="Screen Shot 2017-02-21 at 12.59.22 PM.png"/>
          <p:cNvPicPr>
            <a:picLocks noChangeAspect="1"/>
          </p:cNvPicPr>
          <p:nvPr/>
        </p:nvPicPr>
        <p:blipFill rotWithShape="1">
          <a:blip r:embed="rId2">
            <a:extLst>
              <a:ext uri="{28A0092B-C50C-407E-A947-70E740481C1C}">
                <a14:useLocalDpi xmlns:a14="http://schemas.microsoft.com/office/drawing/2010/main" val="0"/>
              </a:ext>
            </a:extLst>
          </a:blip>
          <a:srcRect t="46081" b="9311"/>
          <a:stretch/>
        </p:blipFill>
        <p:spPr>
          <a:xfrm>
            <a:off x="457200" y="2245051"/>
            <a:ext cx="3593381" cy="3229713"/>
          </a:xfrm>
          <a:prstGeom prst="rect">
            <a:avLst/>
          </a:prstGeom>
        </p:spPr>
      </p:pic>
      <p:sp>
        <p:nvSpPr>
          <p:cNvPr id="8" name="TextBox 7"/>
          <p:cNvSpPr txBox="1"/>
          <p:nvPr/>
        </p:nvSpPr>
        <p:spPr>
          <a:xfrm>
            <a:off x="1746181" y="2245085"/>
            <a:ext cx="880306" cy="738664"/>
          </a:xfrm>
          <a:prstGeom prst="rect">
            <a:avLst/>
          </a:prstGeom>
          <a:solidFill>
            <a:srgbClr val="FFFFFF"/>
          </a:solidFill>
        </p:spPr>
        <p:txBody>
          <a:bodyPr wrap="square" rtlCol="0">
            <a:spAutoFit/>
          </a:bodyPr>
          <a:lstStyle/>
          <a:p>
            <a:r>
              <a:rPr lang="en-US" sz="1400" dirty="0" err="1" smtClean="0">
                <a:solidFill>
                  <a:schemeClr val="bg1"/>
                </a:solidFill>
              </a:rPr>
              <a:t>Obs</a:t>
            </a:r>
            <a:endParaRPr lang="en-US" sz="1400" dirty="0" smtClean="0">
              <a:solidFill>
                <a:schemeClr val="bg1"/>
              </a:solidFill>
            </a:endParaRPr>
          </a:p>
          <a:p>
            <a:r>
              <a:rPr lang="en-US" sz="1400" dirty="0" smtClean="0">
                <a:solidFill>
                  <a:schemeClr val="bg1"/>
                </a:solidFill>
              </a:rPr>
              <a:t>Nonlocal</a:t>
            </a:r>
          </a:p>
          <a:p>
            <a:r>
              <a:rPr lang="en-US" sz="1400" dirty="0" smtClean="0">
                <a:solidFill>
                  <a:schemeClr val="bg1"/>
                </a:solidFill>
              </a:rPr>
              <a:t>local</a:t>
            </a:r>
            <a:endParaRPr lang="en-US" sz="1400" dirty="0">
              <a:solidFill>
                <a:schemeClr val="bg1"/>
              </a:solidFill>
            </a:endParaRPr>
          </a:p>
        </p:txBody>
      </p:sp>
      <p:sp>
        <p:nvSpPr>
          <p:cNvPr id="9" name="TextBox 8"/>
          <p:cNvSpPr txBox="1"/>
          <p:nvPr/>
        </p:nvSpPr>
        <p:spPr>
          <a:xfrm>
            <a:off x="938031" y="1866684"/>
            <a:ext cx="2482395" cy="369332"/>
          </a:xfrm>
          <a:prstGeom prst="rect">
            <a:avLst/>
          </a:prstGeom>
          <a:noFill/>
        </p:spPr>
        <p:txBody>
          <a:bodyPr wrap="none" rtlCol="0">
            <a:spAutoFit/>
          </a:bodyPr>
          <a:lstStyle/>
          <a:p>
            <a:r>
              <a:rPr lang="en-US" dirty="0" smtClean="0">
                <a:solidFill>
                  <a:srgbClr val="FF0000"/>
                </a:solidFill>
              </a:rPr>
              <a:t>2145 UTC 9 August 1987</a:t>
            </a:r>
            <a:endParaRPr lang="en-US" dirty="0">
              <a:solidFill>
                <a:srgbClr val="FF0000"/>
              </a:solidFill>
            </a:endParaRPr>
          </a:p>
        </p:txBody>
      </p:sp>
      <p:sp>
        <p:nvSpPr>
          <p:cNvPr id="10" name="Content Placeholder 2"/>
          <p:cNvSpPr>
            <a:spLocks noGrp="1"/>
          </p:cNvSpPr>
          <p:nvPr>
            <p:ph idx="1"/>
          </p:nvPr>
        </p:nvSpPr>
        <p:spPr>
          <a:xfrm>
            <a:off x="4170631" y="1417638"/>
            <a:ext cx="4675723" cy="5177009"/>
          </a:xfrm>
        </p:spPr>
        <p:txBody>
          <a:bodyPr/>
          <a:lstStyle/>
          <a:p>
            <a:r>
              <a:rPr lang="en-US" dirty="0" smtClean="0"/>
              <a:t>Nonlocal schemes tend to build mixed layers more effectively</a:t>
            </a:r>
            <a:endParaRPr lang="en-US" dirty="0"/>
          </a:p>
        </p:txBody>
      </p:sp>
      <p:cxnSp>
        <p:nvCxnSpPr>
          <p:cNvPr id="12" name="Straight Arrow Connector 11"/>
          <p:cNvCxnSpPr/>
          <p:nvPr/>
        </p:nvCxnSpPr>
        <p:spPr>
          <a:xfrm flipV="1">
            <a:off x="1342167" y="3901067"/>
            <a:ext cx="779227" cy="698603"/>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2438881" y="3901067"/>
            <a:ext cx="548448" cy="69860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46952" y="5580674"/>
            <a:ext cx="2148883" cy="369332"/>
          </a:xfrm>
          <a:prstGeom prst="rect">
            <a:avLst/>
          </a:prstGeom>
          <a:noFill/>
        </p:spPr>
        <p:txBody>
          <a:bodyPr wrap="none" rtlCol="0">
            <a:spAutoFit/>
          </a:bodyPr>
          <a:lstStyle/>
          <a:p>
            <a:r>
              <a:rPr lang="en-US" dirty="0" smtClean="0"/>
              <a:t>Hong and Pan (1996)</a:t>
            </a:r>
            <a:endParaRPr lang="en-US" dirty="0"/>
          </a:p>
        </p:txBody>
      </p:sp>
    </p:spTree>
    <p:extLst>
      <p:ext uri="{BB962C8B-B14F-4D97-AF65-F5344CB8AC3E}">
        <p14:creationId xmlns:p14="http://schemas.microsoft.com/office/powerpoint/2010/main" val="23598327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2-21 at 2.30.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63027"/>
            <a:ext cx="2963226" cy="5926452"/>
          </a:xfrm>
          <a:prstGeom prst="rect">
            <a:avLst/>
          </a:prstGeom>
        </p:spPr>
      </p:pic>
      <p:sp>
        <p:nvSpPr>
          <p:cNvPr id="2" name="Title 1"/>
          <p:cNvSpPr>
            <a:spLocks noGrp="1"/>
          </p:cNvSpPr>
          <p:nvPr>
            <p:ph type="title"/>
          </p:nvPr>
        </p:nvSpPr>
        <p:spPr>
          <a:xfrm>
            <a:off x="457200" y="-172701"/>
            <a:ext cx="8229600" cy="1143000"/>
          </a:xfrm>
        </p:spPr>
        <p:txBody>
          <a:bodyPr>
            <a:normAutofit/>
          </a:bodyPr>
          <a:lstStyle/>
          <a:p>
            <a:r>
              <a:rPr lang="en-US" dirty="0" smtClean="0"/>
              <a:t>Convective PBL conditions</a:t>
            </a:r>
            <a:endParaRPr lang="en-US" dirty="0"/>
          </a:p>
        </p:txBody>
      </p:sp>
      <p:sp>
        <p:nvSpPr>
          <p:cNvPr id="8" name="TextBox 7"/>
          <p:cNvSpPr txBox="1"/>
          <p:nvPr/>
        </p:nvSpPr>
        <p:spPr>
          <a:xfrm>
            <a:off x="2987329" y="970299"/>
            <a:ext cx="793939" cy="600164"/>
          </a:xfrm>
          <a:prstGeom prst="rect">
            <a:avLst/>
          </a:prstGeom>
          <a:solidFill>
            <a:srgbClr val="FFFFFF"/>
          </a:solidFill>
        </p:spPr>
        <p:txBody>
          <a:bodyPr wrap="square" rtlCol="0">
            <a:spAutoFit/>
          </a:bodyPr>
          <a:lstStyle/>
          <a:p>
            <a:r>
              <a:rPr lang="en-US" sz="1100" dirty="0" err="1" smtClean="0">
                <a:solidFill>
                  <a:schemeClr val="bg1"/>
                </a:solidFill>
              </a:rPr>
              <a:t>Obs</a:t>
            </a:r>
            <a:endParaRPr lang="en-US" sz="1100" dirty="0" smtClean="0">
              <a:solidFill>
                <a:schemeClr val="bg1"/>
              </a:solidFill>
            </a:endParaRPr>
          </a:p>
          <a:p>
            <a:r>
              <a:rPr lang="en-US" sz="1100" dirty="0" smtClean="0">
                <a:solidFill>
                  <a:schemeClr val="bg1"/>
                </a:solidFill>
              </a:rPr>
              <a:t>Nonlocal</a:t>
            </a:r>
          </a:p>
          <a:p>
            <a:r>
              <a:rPr lang="en-US" sz="1100" dirty="0">
                <a:solidFill>
                  <a:schemeClr val="bg1"/>
                </a:solidFill>
              </a:rPr>
              <a:t>L</a:t>
            </a:r>
            <a:r>
              <a:rPr lang="en-US" sz="1100" dirty="0" smtClean="0">
                <a:solidFill>
                  <a:schemeClr val="bg1"/>
                </a:solidFill>
              </a:rPr>
              <a:t>ocal</a:t>
            </a:r>
            <a:endParaRPr lang="en-US" sz="1100" dirty="0">
              <a:solidFill>
                <a:schemeClr val="bg1"/>
              </a:solidFill>
            </a:endParaRPr>
          </a:p>
        </p:txBody>
      </p:sp>
      <p:sp>
        <p:nvSpPr>
          <p:cNvPr id="9" name="TextBox 8"/>
          <p:cNvSpPr txBox="1"/>
          <p:nvPr/>
        </p:nvSpPr>
        <p:spPr>
          <a:xfrm>
            <a:off x="1026222" y="5789478"/>
            <a:ext cx="1095172" cy="369332"/>
          </a:xfrm>
          <a:prstGeom prst="rect">
            <a:avLst/>
          </a:prstGeom>
          <a:noFill/>
        </p:spPr>
        <p:txBody>
          <a:bodyPr wrap="none" rtlCol="0">
            <a:spAutoFit/>
          </a:bodyPr>
          <a:lstStyle/>
          <a:p>
            <a:r>
              <a:rPr lang="en-US" dirty="0" smtClean="0">
                <a:solidFill>
                  <a:srgbClr val="FF0000"/>
                </a:solidFill>
              </a:rPr>
              <a:t>2145 UTC</a:t>
            </a:r>
            <a:endParaRPr lang="en-US" dirty="0">
              <a:solidFill>
                <a:srgbClr val="FF0000"/>
              </a:solidFill>
            </a:endParaRPr>
          </a:p>
        </p:txBody>
      </p:sp>
      <p:sp>
        <p:nvSpPr>
          <p:cNvPr id="10" name="Content Placeholder 2"/>
          <p:cNvSpPr>
            <a:spLocks noGrp="1"/>
          </p:cNvSpPr>
          <p:nvPr>
            <p:ph idx="1"/>
          </p:nvPr>
        </p:nvSpPr>
        <p:spPr>
          <a:xfrm>
            <a:off x="4170631" y="1417638"/>
            <a:ext cx="4820037" cy="5177009"/>
          </a:xfrm>
        </p:spPr>
        <p:txBody>
          <a:bodyPr/>
          <a:lstStyle/>
          <a:p>
            <a:r>
              <a:rPr lang="en-US" dirty="0" smtClean="0"/>
              <a:t>Due to efficiency of mixed-layer development, nonlocal schemes tend to overdeepen in convective environments</a:t>
            </a:r>
          </a:p>
          <a:p>
            <a:r>
              <a:rPr lang="en-US" dirty="0" smtClean="0"/>
              <a:t>Can result in reduction of CIN and underestimation of MLCAPE</a:t>
            </a:r>
            <a:endParaRPr lang="en-US" dirty="0"/>
          </a:p>
        </p:txBody>
      </p:sp>
      <p:cxnSp>
        <p:nvCxnSpPr>
          <p:cNvPr id="12" name="Straight Arrow Connector 11"/>
          <p:cNvCxnSpPr/>
          <p:nvPr/>
        </p:nvCxnSpPr>
        <p:spPr>
          <a:xfrm>
            <a:off x="1529712" y="2389481"/>
            <a:ext cx="981295" cy="1"/>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987329" y="3936608"/>
            <a:ext cx="793939" cy="600164"/>
          </a:xfrm>
          <a:prstGeom prst="rect">
            <a:avLst/>
          </a:prstGeom>
          <a:solidFill>
            <a:srgbClr val="FFFFFF"/>
          </a:solidFill>
        </p:spPr>
        <p:txBody>
          <a:bodyPr wrap="square" rtlCol="0">
            <a:spAutoFit/>
          </a:bodyPr>
          <a:lstStyle/>
          <a:p>
            <a:r>
              <a:rPr lang="en-US" sz="1100" dirty="0" err="1" smtClean="0">
                <a:solidFill>
                  <a:schemeClr val="bg1"/>
                </a:solidFill>
              </a:rPr>
              <a:t>Obs</a:t>
            </a:r>
            <a:endParaRPr lang="en-US" sz="1100" dirty="0" smtClean="0">
              <a:solidFill>
                <a:schemeClr val="bg1"/>
              </a:solidFill>
            </a:endParaRPr>
          </a:p>
          <a:p>
            <a:r>
              <a:rPr lang="en-US" sz="1100" dirty="0" smtClean="0">
                <a:solidFill>
                  <a:schemeClr val="bg1"/>
                </a:solidFill>
              </a:rPr>
              <a:t>Nonlocal</a:t>
            </a:r>
          </a:p>
          <a:p>
            <a:r>
              <a:rPr lang="en-US" sz="1100" dirty="0">
                <a:solidFill>
                  <a:schemeClr val="bg1"/>
                </a:solidFill>
              </a:rPr>
              <a:t>L</a:t>
            </a:r>
            <a:r>
              <a:rPr lang="en-US" sz="1100" dirty="0" smtClean="0">
                <a:solidFill>
                  <a:schemeClr val="bg1"/>
                </a:solidFill>
              </a:rPr>
              <a:t>ocal</a:t>
            </a:r>
            <a:endParaRPr lang="en-US" sz="1100" dirty="0">
              <a:solidFill>
                <a:schemeClr val="bg1"/>
              </a:solidFill>
            </a:endParaRPr>
          </a:p>
        </p:txBody>
      </p:sp>
      <p:sp>
        <p:nvSpPr>
          <p:cNvPr id="13" name="TextBox 12"/>
          <p:cNvSpPr txBox="1"/>
          <p:nvPr/>
        </p:nvSpPr>
        <p:spPr>
          <a:xfrm>
            <a:off x="1026222" y="2718752"/>
            <a:ext cx="1095172" cy="369332"/>
          </a:xfrm>
          <a:prstGeom prst="rect">
            <a:avLst/>
          </a:prstGeom>
          <a:noFill/>
        </p:spPr>
        <p:txBody>
          <a:bodyPr wrap="none" rtlCol="0">
            <a:spAutoFit/>
          </a:bodyPr>
          <a:lstStyle/>
          <a:p>
            <a:r>
              <a:rPr lang="en-US" dirty="0" smtClean="0">
                <a:solidFill>
                  <a:srgbClr val="FF0000"/>
                </a:solidFill>
              </a:rPr>
              <a:t>1845 UTC</a:t>
            </a:r>
            <a:endParaRPr lang="en-US" dirty="0">
              <a:solidFill>
                <a:srgbClr val="FF0000"/>
              </a:solidFill>
            </a:endParaRPr>
          </a:p>
        </p:txBody>
      </p:sp>
      <p:cxnSp>
        <p:nvCxnSpPr>
          <p:cNvPr id="15" name="Straight Arrow Connector 14"/>
          <p:cNvCxnSpPr/>
          <p:nvPr/>
        </p:nvCxnSpPr>
        <p:spPr>
          <a:xfrm>
            <a:off x="1587407" y="5427941"/>
            <a:ext cx="981295" cy="1"/>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420426" y="6409981"/>
            <a:ext cx="2148883" cy="369332"/>
          </a:xfrm>
          <a:prstGeom prst="rect">
            <a:avLst/>
          </a:prstGeom>
          <a:noFill/>
        </p:spPr>
        <p:txBody>
          <a:bodyPr wrap="none" rtlCol="0">
            <a:spAutoFit/>
          </a:bodyPr>
          <a:lstStyle/>
          <a:p>
            <a:r>
              <a:rPr lang="en-US" dirty="0" smtClean="0"/>
              <a:t>Hong and Pan (1996)</a:t>
            </a:r>
            <a:endParaRPr lang="en-US" dirty="0"/>
          </a:p>
        </p:txBody>
      </p:sp>
    </p:spTree>
    <p:extLst>
      <p:ext uri="{BB962C8B-B14F-4D97-AF65-F5344CB8AC3E}">
        <p14:creationId xmlns:p14="http://schemas.microsoft.com/office/powerpoint/2010/main" val="31716409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6-02-15 at 11.27.02 AM.pdf"/>
          <p:cNvPicPr>
            <a:picLocks noChangeAspect="1"/>
          </p:cNvPicPr>
          <p:nvPr/>
        </p:nvPicPr>
        <p:blipFill rotWithShape="1">
          <a:blip r:embed="rId3">
            <a:extLst>
              <a:ext uri="{28A0092B-C50C-407E-A947-70E740481C1C}">
                <a14:useLocalDpi xmlns:a14="http://schemas.microsoft.com/office/drawing/2010/main" val="0"/>
              </a:ext>
            </a:extLst>
          </a:blip>
          <a:srcRect b="19905"/>
          <a:stretch/>
        </p:blipFill>
        <p:spPr>
          <a:xfrm>
            <a:off x="73152" y="970299"/>
            <a:ext cx="4991100" cy="4933420"/>
          </a:xfrm>
          <a:prstGeom prst="rect">
            <a:avLst/>
          </a:prstGeom>
        </p:spPr>
      </p:pic>
      <p:sp>
        <p:nvSpPr>
          <p:cNvPr id="2" name="Title 1"/>
          <p:cNvSpPr>
            <a:spLocks noGrp="1"/>
          </p:cNvSpPr>
          <p:nvPr>
            <p:ph type="title"/>
          </p:nvPr>
        </p:nvSpPr>
        <p:spPr>
          <a:xfrm>
            <a:off x="457200" y="-172701"/>
            <a:ext cx="8229600" cy="1143000"/>
          </a:xfrm>
        </p:spPr>
        <p:txBody>
          <a:bodyPr>
            <a:normAutofit/>
          </a:bodyPr>
          <a:lstStyle/>
          <a:p>
            <a:r>
              <a:rPr lang="en-US" dirty="0" smtClean="0"/>
              <a:t>Composite Soundings for KTUS</a:t>
            </a:r>
            <a:endParaRPr lang="en-US" dirty="0"/>
          </a:p>
        </p:txBody>
      </p:sp>
      <p:sp>
        <p:nvSpPr>
          <p:cNvPr id="10" name="Content Placeholder 2"/>
          <p:cNvSpPr>
            <a:spLocks noGrp="1"/>
          </p:cNvSpPr>
          <p:nvPr>
            <p:ph idx="1"/>
          </p:nvPr>
        </p:nvSpPr>
        <p:spPr>
          <a:xfrm>
            <a:off x="5182735" y="970299"/>
            <a:ext cx="3807933" cy="5177009"/>
          </a:xfrm>
        </p:spPr>
        <p:txBody>
          <a:bodyPr>
            <a:normAutofit/>
          </a:bodyPr>
          <a:lstStyle/>
          <a:p>
            <a:r>
              <a:rPr lang="en-US" dirty="0" smtClean="0"/>
              <a:t>Shading shows forecast boundary layer height. Nonlocal more accurate with PBL height in this case</a:t>
            </a:r>
          </a:p>
          <a:p>
            <a:r>
              <a:rPr lang="en-US" dirty="0" smtClean="0"/>
              <a:t>Local schemes tend to keep PBL lower and more moist</a:t>
            </a:r>
            <a:endParaRPr lang="en-US" dirty="0"/>
          </a:p>
        </p:txBody>
      </p:sp>
      <p:cxnSp>
        <p:nvCxnSpPr>
          <p:cNvPr id="12" name="Straight Arrow Connector 11"/>
          <p:cNvCxnSpPr/>
          <p:nvPr/>
        </p:nvCxnSpPr>
        <p:spPr>
          <a:xfrm>
            <a:off x="2943975" y="3096567"/>
            <a:ext cx="735933"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943975" y="5629966"/>
            <a:ext cx="735933" cy="1"/>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3152" y="5922804"/>
            <a:ext cx="4991101" cy="923330"/>
          </a:xfrm>
          <a:prstGeom prst="rect">
            <a:avLst/>
          </a:prstGeom>
          <a:noFill/>
        </p:spPr>
        <p:txBody>
          <a:bodyPr wrap="square" rtlCol="0">
            <a:spAutoFit/>
          </a:bodyPr>
          <a:lstStyle/>
          <a:p>
            <a:r>
              <a:rPr lang="en-US" dirty="0" smtClean="0"/>
              <a:t>Dashed are forecasts for nonlocal (</a:t>
            </a:r>
            <a:r>
              <a:rPr lang="en-US" dirty="0" err="1" smtClean="0"/>
              <a:t>a,b</a:t>
            </a:r>
            <a:r>
              <a:rPr lang="en-US" dirty="0" smtClean="0"/>
              <a:t>) and local (</a:t>
            </a:r>
            <a:r>
              <a:rPr lang="en-US" dirty="0" err="1" smtClean="0"/>
              <a:t>c,d</a:t>
            </a:r>
            <a:r>
              <a:rPr lang="en-US" dirty="0" smtClean="0"/>
              <a:t>) schemes, solid are composite obs. at 0000 UTC for Tucson, AZ. (Stensrud 2007)</a:t>
            </a:r>
            <a:endParaRPr lang="en-US" dirty="0"/>
          </a:p>
        </p:txBody>
      </p:sp>
    </p:spTree>
    <p:extLst>
      <p:ext uri="{BB962C8B-B14F-4D97-AF65-F5344CB8AC3E}">
        <p14:creationId xmlns:p14="http://schemas.microsoft.com/office/powerpoint/2010/main" val="10871534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2-21 at 5.07.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35" y="1016000"/>
            <a:ext cx="5080000" cy="4826000"/>
          </a:xfrm>
          <a:prstGeom prst="rect">
            <a:avLst/>
          </a:prstGeom>
        </p:spPr>
      </p:pic>
      <p:sp>
        <p:nvSpPr>
          <p:cNvPr id="2" name="Title 1"/>
          <p:cNvSpPr>
            <a:spLocks noGrp="1"/>
          </p:cNvSpPr>
          <p:nvPr>
            <p:ph type="title"/>
          </p:nvPr>
        </p:nvSpPr>
        <p:spPr>
          <a:xfrm>
            <a:off x="457200" y="-172701"/>
            <a:ext cx="8229600" cy="1143000"/>
          </a:xfrm>
        </p:spPr>
        <p:txBody>
          <a:bodyPr>
            <a:normAutofit/>
          </a:bodyPr>
          <a:lstStyle/>
          <a:p>
            <a:r>
              <a:rPr lang="en-US" dirty="0" smtClean="0"/>
              <a:t>Composite Soundings for Europe</a:t>
            </a:r>
            <a:endParaRPr lang="en-US" dirty="0"/>
          </a:p>
        </p:txBody>
      </p:sp>
      <p:sp>
        <p:nvSpPr>
          <p:cNvPr id="10" name="Content Placeholder 2"/>
          <p:cNvSpPr>
            <a:spLocks noGrp="1"/>
          </p:cNvSpPr>
          <p:nvPr>
            <p:ph idx="1"/>
          </p:nvPr>
        </p:nvSpPr>
        <p:spPr>
          <a:xfrm>
            <a:off x="5182735" y="970299"/>
            <a:ext cx="3807933" cy="5598836"/>
          </a:xfrm>
        </p:spPr>
        <p:txBody>
          <a:bodyPr>
            <a:normAutofit/>
          </a:bodyPr>
          <a:lstStyle/>
          <a:p>
            <a:endParaRPr lang="en-US" dirty="0" smtClean="0"/>
          </a:p>
          <a:p>
            <a:r>
              <a:rPr lang="en-US" dirty="0" smtClean="0"/>
              <a:t>Nonlocal (YSU)  DJF warm bias at night</a:t>
            </a:r>
          </a:p>
          <a:p>
            <a:endParaRPr lang="en-US" dirty="0" smtClean="0"/>
          </a:p>
          <a:p>
            <a:endParaRPr lang="en-US" dirty="0" smtClean="0"/>
          </a:p>
          <a:p>
            <a:r>
              <a:rPr lang="en-US" dirty="0" smtClean="0"/>
              <a:t>Moisture overestimated during daytime JJA, less so with YSU. </a:t>
            </a:r>
            <a:endParaRPr lang="en-US" dirty="0"/>
          </a:p>
        </p:txBody>
      </p:sp>
      <p:sp>
        <p:nvSpPr>
          <p:cNvPr id="16" name="TextBox 15"/>
          <p:cNvSpPr txBox="1"/>
          <p:nvPr/>
        </p:nvSpPr>
        <p:spPr>
          <a:xfrm>
            <a:off x="73152" y="5922804"/>
            <a:ext cx="4991101" cy="646331"/>
          </a:xfrm>
          <a:prstGeom prst="rect">
            <a:avLst/>
          </a:prstGeom>
          <a:noFill/>
        </p:spPr>
        <p:txBody>
          <a:bodyPr wrap="square" rtlCol="0">
            <a:spAutoFit/>
          </a:bodyPr>
          <a:lstStyle/>
          <a:p>
            <a:r>
              <a:rPr lang="en-US" dirty="0" smtClean="0"/>
              <a:t>PBL schemes for collection of European sites during winter (a) and summer (b). </a:t>
            </a:r>
            <a:r>
              <a:rPr lang="en-US" dirty="0" err="1"/>
              <a:t>García-</a:t>
            </a:r>
            <a:r>
              <a:rPr lang="en-US" dirty="0" err="1" smtClean="0"/>
              <a:t>Díez</a:t>
            </a:r>
            <a:r>
              <a:rPr lang="en-US" dirty="0" smtClean="0"/>
              <a:t> (2013)</a:t>
            </a:r>
            <a:endParaRPr lang="en-US" dirty="0"/>
          </a:p>
        </p:txBody>
      </p:sp>
    </p:spTree>
    <p:extLst>
      <p:ext uri="{BB962C8B-B14F-4D97-AF65-F5344CB8AC3E}">
        <p14:creationId xmlns:p14="http://schemas.microsoft.com/office/powerpoint/2010/main" val="40483887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701"/>
            <a:ext cx="8229600" cy="1143000"/>
          </a:xfrm>
        </p:spPr>
        <p:txBody>
          <a:bodyPr>
            <a:normAutofit/>
          </a:bodyPr>
          <a:lstStyle/>
          <a:p>
            <a:r>
              <a:rPr lang="en-US" dirty="0" smtClean="0"/>
              <a:t>Convective Case Study</a:t>
            </a:r>
            <a:endParaRPr lang="en-US" dirty="0"/>
          </a:p>
        </p:txBody>
      </p:sp>
      <p:sp>
        <p:nvSpPr>
          <p:cNvPr id="10" name="Content Placeholder 2"/>
          <p:cNvSpPr>
            <a:spLocks noGrp="1"/>
          </p:cNvSpPr>
          <p:nvPr>
            <p:ph idx="1"/>
          </p:nvPr>
        </p:nvSpPr>
        <p:spPr>
          <a:xfrm>
            <a:off x="5182735" y="970299"/>
            <a:ext cx="3807933" cy="5177009"/>
          </a:xfrm>
        </p:spPr>
        <p:txBody>
          <a:bodyPr>
            <a:normAutofit/>
          </a:bodyPr>
          <a:lstStyle/>
          <a:p>
            <a:r>
              <a:rPr lang="en-US" dirty="0" smtClean="0"/>
              <a:t>Inverted trough develops in TX while northern cyclone propagates over Great Lakes</a:t>
            </a:r>
          </a:p>
          <a:p>
            <a:r>
              <a:rPr lang="en-US" dirty="0" smtClean="0"/>
              <a:t>Substantial convective rain along and ahead of cold front</a:t>
            </a:r>
            <a:endParaRPr lang="en-US" dirty="0"/>
          </a:p>
        </p:txBody>
      </p:sp>
      <p:pic>
        <p:nvPicPr>
          <p:cNvPr id="5" name="Picture 4"/>
          <p:cNvPicPr>
            <a:picLocks noChangeAspect="1"/>
          </p:cNvPicPr>
          <p:nvPr/>
        </p:nvPicPr>
        <p:blipFill rotWithShape="1">
          <a:blip r:embed="rId3"/>
          <a:srcRect t="33866"/>
          <a:stretch/>
        </p:blipFill>
        <p:spPr>
          <a:xfrm>
            <a:off x="0" y="851389"/>
            <a:ext cx="3953856" cy="4967630"/>
          </a:xfrm>
          <a:prstGeom prst="rect">
            <a:avLst/>
          </a:prstGeom>
        </p:spPr>
      </p:pic>
      <p:sp>
        <p:nvSpPr>
          <p:cNvPr id="8" name="TextBox 7"/>
          <p:cNvSpPr txBox="1"/>
          <p:nvPr/>
        </p:nvSpPr>
        <p:spPr>
          <a:xfrm>
            <a:off x="73153" y="5922804"/>
            <a:ext cx="3996460" cy="923330"/>
          </a:xfrm>
          <a:prstGeom prst="rect">
            <a:avLst/>
          </a:prstGeom>
          <a:noFill/>
        </p:spPr>
        <p:txBody>
          <a:bodyPr wrap="square" rtlCol="0">
            <a:spAutoFit/>
          </a:bodyPr>
          <a:lstStyle/>
          <a:p>
            <a:r>
              <a:rPr lang="en-US" dirty="0" smtClean="0"/>
              <a:t>Surface analysis from (b) 1200 UTC 16 May and (c) 1200 UTC 17 May 1995. </a:t>
            </a:r>
            <a:r>
              <a:rPr lang="en-US" dirty="0" err="1" smtClean="0"/>
              <a:t>Precip</a:t>
            </a:r>
            <a:r>
              <a:rPr lang="en-US" dirty="0" smtClean="0"/>
              <a:t> shaded. (Hong and Pan 1996)</a:t>
            </a:r>
            <a:endParaRPr lang="en-US" dirty="0"/>
          </a:p>
        </p:txBody>
      </p:sp>
    </p:spTree>
    <p:extLst>
      <p:ext uri="{BB962C8B-B14F-4D97-AF65-F5344CB8AC3E}">
        <p14:creationId xmlns:p14="http://schemas.microsoft.com/office/powerpoint/2010/main" val="35259744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5182735" y="970299"/>
            <a:ext cx="3807933" cy="5875835"/>
          </a:xfrm>
        </p:spPr>
        <p:txBody>
          <a:bodyPr>
            <a:normAutofit/>
          </a:bodyPr>
          <a:lstStyle/>
          <a:p>
            <a:r>
              <a:rPr lang="en-US" dirty="0" smtClean="0"/>
              <a:t>Lighter precipitation in first period</a:t>
            </a:r>
          </a:p>
          <a:p>
            <a:pPr marL="0" indent="0">
              <a:buNone/>
            </a:pPr>
            <a:endParaRPr lang="en-US" dirty="0" smtClean="0"/>
          </a:p>
          <a:p>
            <a:r>
              <a:rPr lang="en-US" dirty="0" smtClean="0"/>
              <a:t>Widespread convective/large-scale rain within the warm sector in the second period</a:t>
            </a:r>
            <a:endParaRPr lang="en-US" dirty="0"/>
          </a:p>
        </p:txBody>
      </p:sp>
      <p:sp>
        <p:nvSpPr>
          <p:cNvPr id="8" name="TextBox 7"/>
          <p:cNvSpPr txBox="1"/>
          <p:nvPr/>
        </p:nvSpPr>
        <p:spPr>
          <a:xfrm>
            <a:off x="73153" y="5922804"/>
            <a:ext cx="4285084" cy="923330"/>
          </a:xfrm>
          <a:prstGeom prst="rect">
            <a:avLst/>
          </a:prstGeom>
          <a:noFill/>
        </p:spPr>
        <p:txBody>
          <a:bodyPr wrap="square" rtlCol="0">
            <a:spAutoFit/>
          </a:bodyPr>
          <a:lstStyle/>
          <a:p>
            <a:r>
              <a:rPr lang="en-US" dirty="0" smtClean="0"/>
              <a:t>24-h accumulated precipitation (mm) ending at (a) 1200 UTC 16 May and (b) 1200 UTC 17 May 1995. (Hong and Pan 1996)</a:t>
            </a:r>
            <a:endParaRPr lang="en-US" dirty="0"/>
          </a:p>
        </p:txBody>
      </p:sp>
      <p:pic>
        <p:nvPicPr>
          <p:cNvPr id="3" name="Picture 2"/>
          <p:cNvPicPr>
            <a:picLocks noChangeAspect="1"/>
          </p:cNvPicPr>
          <p:nvPr/>
        </p:nvPicPr>
        <p:blipFill>
          <a:blip r:embed="rId3"/>
          <a:stretch>
            <a:fillRect/>
          </a:stretch>
        </p:blipFill>
        <p:spPr>
          <a:xfrm>
            <a:off x="0" y="970299"/>
            <a:ext cx="4148924" cy="4952505"/>
          </a:xfrm>
          <a:prstGeom prst="rect">
            <a:avLst/>
          </a:prstGeom>
        </p:spPr>
      </p:pic>
      <p:sp>
        <p:nvSpPr>
          <p:cNvPr id="9" name="Title 1"/>
          <p:cNvSpPr txBox="1">
            <a:spLocks/>
          </p:cNvSpPr>
          <p:nvPr/>
        </p:nvSpPr>
        <p:spPr>
          <a:xfrm>
            <a:off x="457200" y="-17270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Convective Case Study</a:t>
            </a:r>
            <a:endParaRPr lang="en-US" dirty="0"/>
          </a:p>
        </p:txBody>
      </p:sp>
    </p:spTree>
    <p:extLst>
      <p:ext uri="{BB962C8B-B14F-4D97-AF65-F5344CB8AC3E}">
        <p14:creationId xmlns:p14="http://schemas.microsoft.com/office/powerpoint/2010/main" val="23379162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9 at 4.48.0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p:cNvSpPr txBox="1"/>
          <p:nvPr/>
        </p:nvSpPr>
        <p:spPr>
          <a:xfrm>
            <a:off x="56028" y="6488668"/>
            <a:ext cx="2672539" cy="369332"/>
          </a:xfrm>
          <a:prstGeom prst="rect">
            <a:avLst/>
          </a:prstGeom>
          <a:noFill/>
        </p:spPr>
        <p:txBody>
          <a:bodyPr wrap="none" rtlCol="0">
            <a:spAutoFit/>
          </a:bodyPr>
          <a:lstStyle/>
          <a:p>
            <a:r>
              <a:rPr lang="en-US" dirty="0" smtClean="0">
                <a:solidFill>
                  <a:srgbClr val="000000"/>
                </a:solidFill>
              </a:rPr>
              <a:t>Yamada and Mellor (1975)</a:t>
            </a:r>
            <a:endParaRPr lang="en-US" dirty="0">
              <a:solidFill>
                <a:srgbClr val="000000"/>
              </a:solidFill>
            </a:endParaRPr>
          </a:p>
        </p:txBody>
      </p:sp>
      <p:sp>
        <p:nvSpPr>
          <p:cNvPr id="5" name="TextBox 4"/>
          <p:cNvSpPr txBox="1"/>
          <p:nvPr/>
        </p:nvSpPr>
        <p:spPr>
          <a:xfrm>
            <a:off x="317484" y="5566904"/>
            <a:ext cx="1164915" cy="369332"/>
          </a:xfrm>
          <a:prstGeom prst="rect">
            <a:avLst/>
          </a:prstGeom>
          <a:noFill/>
        </p:spPr>
        <p:txBody>
          <a:bodyPr wrap="none" rtlCol="0">
            <a:spAutoFit/>
          </a:bodyPr>
          <a:lstStyle/>
          <a:p>
            <a:r>
              <a:rPr lang="en-US" b="1" dirty="0" smtClean="0"/>
              <a:t>Local time</a:t>
            </a:r>
            <a:endParaRPr lang="en-US" b="1" dirty="0"/>
          </a:p>
        </p:txBody>
      </p:sp>
      <p:sp>
        <p:nvSpPr>
          <p:cNvPr id="6" name="TextBox 5"/>
          <p:cNvSpPr txBox="1"/>
          <p:nvPr/>
        </p:nvSpPr>
        <p:spPr>
          <a:xfrm>
            <a:off x="1363363" y="1152074"/>
            <a:ext cx="2261256" cy="646331"/>
          </a:xfrm>
          <a:prstGeom prst="rect">
            <a:avLst/>
          </a:prstGeom>
          <a:solidFill>
            <a:schemeClr val="bg1"/>
          </a:solidFill>
        </p:spPr>
        <p:txBody>
          <a:bodyPr wrap="none" rtlCol="0">
            <a:spAutoFit/>
          </a:bodyPr>
          <a:lstStyle/>
          <a:p>
            <a:r>
              <a:rPr lang="en-US" dirty="0" smtClean="0">
                <a:solidFill>
                  <a:srgbClr val="FF0000"/>
                </a:solidFill>
              </a:rPr>
              <a:t>Daytime:</a:t>
            </a:r>
          </a:p>
          <a:p>
            <a:r>
              <a:rPr lang="en-US" dirty="0" smtClean="0">
                <a:solidFill>
                  <a:srgbClr val="FF0000"/>
                </a:solidFill>
              </a:rPr>
              <a:t>Deep vigorous mixing</a:t>
            </a:r>
          </a:p>
        </p:txBody>
      </p:sp>
      <p:cxnSp>
        <p:nvCxnSpPr>
          <p:cNvPr id="8" name="Straight Arrow Connector 7"/>
          <p:cNvCxnSpPr/>
          <p:nvPr/>
        </p:nvCxnSpPr>
        <p:spPr>
          <a:xfrm flipH="1">
            <a:off x="2091658" y="1985145"/>
            <a:ext cx="429537" cy="12080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33156" y="4584456"/>
            <a:ext cx="2029184" cy="369332"/>
          </a:xfrm>
          <a:prstGeom prst="rect">
            <a:avLst/>
          </a:prstGeom>
          <a:solidFill>
            <a:srgbClr val="000000"/>
          </a:solidFill>
          <a:ln>
            <a:solidFill>
              <a:srgbClr val="FF0000"/>
            </a:solidFill>
          </a:ln>
        </p:spPr>
        <p:txBody>
          <a:bodyPr wrap="none" rtlCol="0">
            <a:spAutoFit/>
          </a:bodyPr>
          <a:lstStyle/>
          <a:p>
            <a:r>
              <a:rPr lang="en-US" dirty="0" smtClean="0">
                <a:solidFill>
                  <a:srgbClr val="FF0000"/>
                </a:solidFill>
              </a:rPr>
              <a:t>Nocturnal inversion</a:t>
            </a:r>
            <a:endParaRPr lang="en-US" dirty="0">
              <a:solidFill>
                <a:srgbClr val="FF0000"/>
              </a:solidFill>
            </a:endParaRPr>
          </a:p>
        </p:txBody>
      </p:sp>
      <p:cxnSp>
        <p:nvCxnSpPr>
          <p:cNvPr id="11" name="Straight Arrow Connector 10"/>
          <p:cNvCxnSpPr/>
          <p:nvPr/>
        </p:nvCxnSpPr>
        <p:spPr>
          <a:xfrm>
            <a:off x="3156162" y="4953788"/>
            <a:ext cx="803048" cy="38695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282669" y="2712896"/>
            <a:ext cx="1200306" cy="369332"/>
          </a:xfrm>
          <a:prstGeom prst="rect">
            <a:avLst/>
          </a:prstGeom>
          <a:noFill/>
        </p:spPr>
        <p:txBody>
          <a:bodyPr wrap="none" rtlCol="0">
            <a:spAutoFit/>
          </a:bodyPr>
          <a:lstStyle/>
          <a:p>
            <a:r>
              <a:rPr lang="en-US" b="1" dirty="0" smtClean="0"/>
              <a:t>Height (m)</a:t>
            </a:r>
            <a:endParaRPr lang="en-US" b="1" dirty="0"/>
          </a:p>
        </p:txBody>
      </p:sp>
      <p:sp>
        <p:nvSpPr>
          <p:cNvPr id="13" name="TextBox 12"/>
          <p:cNvSpPr txBox="1"/>
          <p:nvPr/>
        </p:nvSpPr>
        <p:spPr>
          <a:xfrm>
            <a:off x="2653863" y="588572"/>
            <a:ext cx="998791" cy="307777"/>
          </a:xfrm>
          <a:prstGeom prst="rect">
            <a:avLst/>
          </a:prstGeom>
          <a:noFill/>
        </p:spPr>
        <p:txBody>
          <a:bodyPr wrap="none" rtlCol="0">
            <a:spAutoFit/>
          </a:bodyPr>
          <a:lstStyle/>
          <a:p>
            <a:r>
              <a:rPr lang="en-US" sz="1400" i="1" dirty="0" smtClean="0"/>
              <a:t>PBL height</a:t>
            </a:r>
            <a:endParaRPr lang="en-US" sz="1400" i="1" dirty="0"/>
          </a:p>
        </p:txBody>
      </p:sp>
      <p:sp>
        <p:nvSpPr>
          <p:cNvPr id="14" name="Slide Number Placeholder 13"/>
          <p:cNvSpPr>
            <a:spLocks noGrp="1"/>
          </p:cNvSpPr>
          <p:nvPr>
            <p:ph type="sldNum" sz="quarter" idx="12"/>
          </p:nvPr>
        </p:nvSpPr>
        <p:spPr/>
        <p:txBody>
          <a:bodyPr/>
          <a:lstStyle/>
          <a:p>
            <a:fld id="{8E3FBBD5-1602-7744-BAB0-075BA59CFE2E}" type="slidenum">
              <a:rPr lang="en-US" smtClean="0"/>
              <a:t>3</a:t>
            </a:fld>
            <a:endParaRPr lang="en-US"/>
          </a:p>
        </p:txBody>
      </p:sp>
    </p:spTree>
    <p:extLst>
      <p:ext uri="{BB962C8B-B14F-4D97-AF65-F5344CB8AC3E}">
        <p14:creationId xmlns:p14="http://schemas.microsoft.com/office/powerpoint/2010/main" val="20079656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5182735" y="1428600"/>
            <a:ext cx="3807933" cy="5417534"/>
          </a:xfrm>
        </p:spPr>
        <p:txBody>
          <a:bodyPr>
            <a:normAutofit/>
          </a:bodyPr>
          <a:lstStyle/>
          <a:p>
            <a:r>
              <a:rPr lang="en-US" dirty="0" smtClean="0"/>
              <a:t>Some spurious convection in NE in local scheme</a:t>
            </a:r>
          </a:p>
          <a:p>
            <a:pPr marL="0" indent="0">
              <a:buNone/>
            </a:pPr>
            <a:endParaRPr lang="en-US" dirty="0" smtClean="0"/>
          </a:p>
        </p:txBody>
      </p:sp>
      <p:sp>
        <p:nvSpPr>
          <p:cNvPr id="8" name="TextBox 7"/>
          <p:cNvSpPr txBox="1"/>
          <p:nvPr/>
        </p:nvSpPr>
        <p:spPr>
          <a:xfrm>
            <a:off x="3955159" y="125502"/>
            <a:ext cx="4285084" cy="1200329"/>
          </a:xfrm>
          <a:prstGeom prst="rect">
            <a:avLst/>
          </a:prstGeom>
          <a:noFill/>
          <a:ln>
            <a:solidFill>
              <a:schemeClr val="tx1"/>
            </a:solidFill>
          </a:ln>
        </p:spPr>
        <p:txBody>
          <a:bodyPr wrap="square" rtlCol="0">
            <a:spAutoFit/>
          </a:bodyPr>
          <a:lstStyle/>
          <a:p>
            <a:r>
              <a:rPr lang="en-US" dirty="0" smtClean="0"/>
              <a:t>24-h accumulated precipitation (mm) ending at 1200 UTC 16 May from (a) observations, (b) local scheme, (c) nonlocal scheme. (Hong and Pan 1996)</a:t>
            </a:r>
            <a:endParaRPr lang="en-US" dirty="0"/>
          </a:p>
        </p:txBody>
      </p:sp>
      <p:pic>
        <p:nvPicPr>
          <p:cNvPr id="9" name="Picture 8"/>
          <p:cNvPicPr>
            <a:picLocks noChangeAspect="1"/>
          </p:cNvPicPr>
          <p:nvPr/>
        </p:nvPicPr>
        <p:blipFill rotWithShape="1">
          <a:blip r:embed="rId3"/>
          <a:srcRect b="50552"/>
          <a:stretch/>
        </p:blipFill>
        <p:spPr>
          <a:xfrm>
            <a:off x="2914" y="0"/>
            <a:ext cx="3792504" cy="2238521"/>
          </a:xfrm>
          <a:prstGeom prst="rect">
            <a:avLst/>
          </a:prstGeom>
        </p:spPr>
      </p:pic>
      <p:pic>
        <p:nvPicPr>
          <p:cNvPr id="11" name="Picture 10"/>
          <p:cNvPicPr>
            <a:picLocks noChangeAspect="1"/>
          </p:cNvPicPr>
          <p:nvPr/>
        </p:nvPicPr>
        <p:blipFill rotWithShape="1">
          <a:blip r:embed="rId4"/>
          <a:srcRect b="53288"/>
          <a:stretch/>
        </p:blipFill>
        <p:spPr>
          <a:xfrm>
            <a:off x="0" y="2316511"/>
            <a:ext cx="3792504" cy="2233222"/>
          </a:xfrm>
          <a:prstGeom prst="rect">
            <a:avLst/>
          </a:prstGeom>
        </p:spPr>
      </p:pic>
      <p:pic>
        <p:nvPicPr>
          <p:cNvPr id="13" name="Picture 12"/>
          <p:cNvPicPr>
            <a:picLocks noChangeAspect="1"/>
          </p:cNvPicPr>
          <p:nvPr/>
        </p:nvPicPr>
        <p:blipFill rotWithShape="1">
          <a:blip r:embed="rId5"/>
          <a:srcRect b="55392"/>
          <a:stretch/>
        </p:blipFill>
        <p:spPr>
          <a:xfrm>
            <a:off x="0" y="4627722"/>
            <a:ext cx="3792504" cy="2218412"/>
          </a:xfrm>
          <a:prstGeom prst="rect">
            <a:avLst/>
          </a:prstGeom>
        </p:spPr>
      </p:pic>
      <p:sp>
        <p:nvSpPr>
          <p:cNvPr id="14" name="TextBox 13"/>
          <p:cNvSpPr txBox="1"/>
          <p:nvPr/>
        </p:nvSpPr>
        <p:spPr>
          <a:xfrm>
            <a:off x="0" y="125502"/>
            <a:ext cx="389583" cy="307777"/>
          </a:xfrm>
          <a:prstGeom prst="rect">
            <a:avLst/>
          </a:prstGeom>
          <a:solidFill>
            <a:srgbClr val="FFFFFF"/>
          </a:solidFill>
        </p:spPr>
        <p:txBody>
          <a:bodyPr wrap="square" rtlCol="0">
            <a:spAutoFit/>
          </a:bodyPr>
          <a:lstStyle/>
          <a:p>
            <a:r>
              <a:rPr lang="en-US" sz="1400" b="1" dirty="0" smtClean="0">
                <a:solidFill>
                  <a:schemeClr val="bg1"/>
                </a:solidFill>
              </a:rPr>
              <a:t>a)</a:t>
            </a:r>
            <a:endParaRPr lang="en-US" sz="1400" b="1" dirty="0">
              <a:solidFill>
                <a:schemeClr val="bg1"/>
              </a:solidFill>
            </a:endParaRPr>
          </a:p>
        </p:txBody>
      </p:sp>
      <p:sp>
        <p:nvSpPr>
          <p:cNvPr id="15" name="TextBox 14"/>
          <p:cNvSpPr txBox="1"/>
          <p:nvPr/>
        </p:nvSpPr>
        <p:spPr>
          <a:xfrm>
            <a:off x="2914" y="2345371"/>
            <a:ext cx="389583" cy="307777"/>
          </a:xfrm>
          <a:prstGeom prst="rect">
            <a:avLst/>
          </a:prstGeom>
          <a:solidFill>
            <a:srgbClr val="FFFFFF"/>
          </a:solidFill>
        </p:spPr>
        <p:txBody>
          <a:bodyPr wrap="square" rtlCol="0">
            <a:spAutoFit/>
          </a:bodyPr>
          <a:lstStyle/>
          <a:p>
            <a:r>
              <a:rPr lang="en-US" sz="1400" b="1" dirty="0">
                <a:solidFill>
                  <a:schemeClr val="bg1"/>
                </a:solidFill>
              </a:rPr>
              <a:t>b</a:t>
            </a:r>
            <a:r>
              <a:rPr lang="en-US" sz="1400" b="1" dirty="0" smtClean="0">
                <a:solidFill>
                  <a:schemeClr val="bg1"/>
                </a:solidFill>
              </a:rPr>
              <a:t>)</a:t>
            </a:r>
            <a:endParaRPr lang="en-US" sz="1400" b="1" dirty="0">
              <a:solidFill>
                <a:schemeClr val="bg1"/>
              </a:solidFill>
            </a:endParaRPr>
          </a:p>
        </p:txBody>
      </p:sp>
      <p:sp>
        <p:nvSpPr>
          <p:cNvPr id="16" name="TextBox 15"/>
          <p:cNvSpPr txBox="1"/>
          <p:nvPr/>
        </p:nvSpPr>
        <p:spPr>
          <a:xfrm>
            <a:off x="0" y="4671383"/>
            <a:ext cx="389583" cy="307777"/>
          </a:xfrm>
          <a:prstGeom prst="rect">
            <a:avLst/>
          </a:prstGeom>
          <a:solidFill>
            <a:srgbClr val="FFFFFF"/>
          </a:solidFill>
        </p:spPr>
        <p:txBody>
          <a:bodyPr wrap="square" rtlCol="0">
            <a:spAutoFit/>
          </a:bodyPr>
          <a:lstStyle/>
          <a:p>
            <a:r>
              <a:rPr lang="en-US" sz="1400" b="1" dirty="0">
                <a:solidFill>
                  <a:schemeClr val="bg1"/>
                </a:solidFill>
              </a:rPr>
              <a:t>c</a:t>
            </a:r>
            <a:r>
              <a:rPr lang="en-US" sz="1400" b="1" dirty="0" smtClean="0">
                <a:solidFill>
                  <a:schemeClr val="bg1"/>
                </a:solidFill>
              </a:rPr>
              <a:t>)</a:t>
            </a:r>
            <a:endParaRPr lang="en-US" sz="1400" b="1" dirty="0">
              <a:solidFill>
                <a:schemeClr val="bg1"/>
              </a:solidFill>
            </a:endParaRPr>
          </a:p>
        </p:txBody>
      </p:sp>
    </p:spTree>
    <p:extLst>
      <p:ext uri="{BB962C8B-B14F-4D97-AF65-F5344CB8AC3E}">
        <p14:creationId xmlns:p14="http://schemas.microsoft.com/office/powerpoint/2010/main" val="23595183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5182735" y="1428600"/>
            <a:ext cx="3807933" cy="5417534"/>
          </a:xfrm>
        </p:spPr>
        <p:txBody>
          <a:bodyPr>
            <a:normAutofit/>
          </a:bodyPr>
          <a:lstStyle/>
          <a:p>
            <a:r>
              <a:rPr lang="en-US" dirty="0" smtClean="0"/>
              <a:t>Some spurious convection in NE in local scheme</a:t>
            </a:r>
          </a:p>
          <a:p>
            <a:endParaRPr lang="en-US" dirty="0" smtClean="0"/>
          </a:p>
          <a:p>
            <a:r>
              <a:rPr lang="en-US" dirty="0" smtClean="0"/>
              <a:t>Investigate point A as to why</a:t>
            </a:r>
            <a:endParaRPr lang="en-US" dirty="0"/>
          </a:p>
        </p:txBody>
      </p:sp>
      <p:sp>
        <p:nvSpPr>
          <p:cNvPr id="8" name="TextBox 7"/>
          <p:cNvSpPr txBox="1"/>
          <p:nvPr/>
        </p:nvSpPr>
        <p:spPr>
          <a:xfrm>
            <a:off x="3955159" y="125502"/>
            <a:ext cx="4285084" cy="1200329"/>
          </a:xfrm>
          <a:prstGeom prst="rect">
            <a:avLst/>
          </a:prstGeom>
          <a:noFill/>
          <a:ln>
            <a:solidFill>
              <a:schemeClr val="tx1"/>
            </a:solidFill>
          </a:ln>
        </p:spPr>
        <p:txBody>
          <a:bodyPr wrap="square" rtlCol="0">
            <a:spAutoFit/>
          </a:bodyPr>
          <a:lstStyle/>
          <a:p>
            <a:r>
              <a:rPr lang="en-US" dirty="0" smtClean="0"/>
              <a:t>24-h accumulated precipitation (mm) ending at 1200 UTC 16 May from (a) observations, (b) local scheme, (c) nonlocal scheme. (Hong and Pan 1996)</a:t>
            </a:r>
            <a:endParaRPr lang="en-US" dirty="0"/>
          </a:p>
        </p:txBody>
      </p:sp>
      <p:pic>
        <p:nvPicPr>
          <p:cNvPr id="9" name="Picture 8"/>
          <p:cNvPicPr>
            <a:picLocks noChangeAspect="1"/>
          </p:cNvPicPr>
          <p:nvPr/>
        </p:nvPicPr>
        <p:blipFill rotWithShape="1">
          <a:blip r:embed="rId3"/>
          <a:srcRect b="50552"/>
          <a:stretch/>
        </p:blipFill>
        <p:spPr>
          <a:xfrm>
            <a:off x="2914" y="0"/>
            <a:ext cx="3792504" cy="2238521"/>
          </a:xfrm>
          <a:prstGeom prst="rect">
            <a:avLst/>
          </a:prstGeom>
        </p:spPr>
      </p:pic>
      <p:pic>
        <p:nvPicPr>
          <p:cNvPr id="11" name="Picture 10"/>
          <p:cNvPicPr>
            <a:picLocks noChangeAspect="1"/>
          </p:cNvPicPr>
          <p:nvPr/>
        </p:nvPicPr>
        <p:blipFill rotWithShape="1">
          <a:blip r:embed="rId4"/>
          <a:srcRect b="53288"/>
          <a:stretch/>
        </p:blipFill>
        <p:spPr>
          <a:xfrm>
            <a:off x="0" y="2316511"/>
            <a:ext cx="3792504" cy="2233222"/>
          </a:xfrm>
          <a:prstGeom prst="rect">
            <a:avLst/>
          </a:prstGeom>
        </p:spPr>
      </p:pic>
      <p:pic>
        <p:nvPicPr>
          <p:cNvPr id="13" name="Picture 12"/>
          <p:cNvPicPr>
            <a:picLocks noChangeAspect="1"/>
          </p:cNvPicPr>
          <p:nvPr/>
        </p:nvPicPr>
        <p:blipFill rotWithShape="1">
          <a:blip r:embed="rId5"/>
          <a:srcRect b="55392"/>
          <a:stretch/>
        </p:blipFill>
        <p:spPr>
          <a:xfrm>
            <a:off x="0" y="4627722"/>
            <a:ext cx="3792504" cy="2218412"/>
          </a:xfrm>
          <a:prstGeom prst="rect">
            <a:avLst/>
          </a:prstGeom>
        </p:spPr>
      </p:pic>
      <p:sp>
        <p:nvSpPr>
          <p:cNvPr id="14" name="TextBox 13"/>
          <p:cNvSpPr txBox="1"/>
          <p:nvPr/>
        </p:nvSpPr>
        <p:spPr>
          <a:xfrm>
            <a:off x="0" y="125502"/>
            <a:ext cx="389583" cy="307777"/>
          </a:xfrm>
          <a:prstGeom prst="rect">
            <a:avLst/>
          </a:prstGeom>
          <a:solidFill>
            <a:srgbClr val="FFFFFF"/>
          </a:solidFill>
        </p:spPr>
        <p:txBody>
          <a:bodyPr wrap="square" rtlCol="0">
            <a:spAutoFit/>
          </a:bodyPr>
          <a:lstStyle/>
          <a:p>
            <a:r>
              <a:rPr lang="en-US" sz="1400" b="1" dirty="0" smtClean="0">
                <a:solidFill>
                  <a:schemeClr val="bg1"/>
                </a:solidFill>
              </a:rPr>
              <a:t>a)</a:t>
            </a:r>
            <a:endParaRPr lang="en-US" sz="1400" b="1" dirty="0">
              <a:solidFill>
                <a:schemeClr val="bg1"/>
              </a:solidFill>
            </a:endParaRPr>
          </a:p>
        </p:txBody>
      </p:sp>
      <p:sp>
        <p:nvSpPr>
          <p:cNvPr id="15" name="TextBox 14"/>
          <p:cNvSpPr txBox="1"/>
          <p:nvPr/>
        </p:nvSpPr>
        <p:spPr>
          <a:xfrm>
            <a:off x="2914" y="2345371"/>
            <a:ext cx="389583" cy="307777"/>
          </a:xfrm>
          <a:prstGeom prst="rect">
            <a:avLst/>
          </a:prstGeom>
          <a:solidFill>
            <a:srgbClr val="FFFFFF"/>
          </a:solidFill>
        </p:spPr>
        <p:txBody>
          <a:bodyPr wrap="square" rtlCol="0">
            <a:spAutoFit/>
          </a:bodyPr>
          <a:lstStyle/>
          <a:p>
            <a:r>
              <a:rPr lang="en-US" sz="1400" b="1" dirty="0">
                <a:solidFill>
                  <a:schemeClr val="bg1"/>
                </a:solidFill>
              </a:rPr>
              <a:t>b</a:t>
            </a:r>
            <a:r>
              <a:rPr lang="en-US" sz="1400" b="1" dirty="0" smtClean="0">
                <a:solidFill>
                  <a:schemeClr val="bg1"/>
                </a:solidFill>
              </a:rPr>
              <a:t>)</a:t>
            </a:r>
            <a:endParaRPr lang="en-US" sz="1400" b="1" dirty="0">
              <a:solidFill>
                <a:schemeClr val="bg1"/>
              </a:solidFill>
            </a:endParaRPr>
          </a:p>
        </p:txBody>
      </p:sp>
      <p:sp>
        <p:nvSpPr>
          <p:cNvPr id="16" name="TextBox 15"/>
          <p:cNvSpPr txBox="1"/>
          <p:nvPr/>
        </p:nvSpPr>
        <p:spPr>
          <a:xfrm>
            <a:off x="0" y="4671383"/>
            <a:ext cx="389583" cy="307777"/>
          </a:xfrm>
          <a:prstGeom prst="rect">
            <a:avLst/>
          </a:prstGeom>
          <a:solidFill>
            <a:srgbClr val="FFFFFF"/>
          </a:solidFill>
        </p:spPr>
        <p:txBody>
          <a:bodyPr wrap="square" rtlCol="0">
            <a:spAutoFit/>
          </a:bodyPr>
          <a:lstStyle/>
          <a:p>
            <a:r>
              <a:rPr lang="en-US" sz="1400" b="1" dirty="0">
                <a:solidFill>
                  <a:schemeClr val="bg1"/>
                </a:solidFill>
              </a:rPr>
              <a:t>c</a:t>
            </a:r>
            <a:r>
              <a:rPr lang="en-US" sz="1400" b="1" dirty="0" smtClean="0">
                <a:solidFill>
                  <a:schemeClr val="bg1"/>
                </a:solidFill>
              </a:rPr>
              <a:t>)</a:t>
            </a:r>
            <a:endParaRPr lang="en-US" sz="1400" b="1" dirty="0">
              <a:solidFill>
                <a:schemeClr val="bg1"/>
              </a:solidFill>
            </a:endParaRPr>
          </a:p>
        </p:txBody>
      </p:sp>
      <p:sp>
        <p:nvSpPr>
          <p:cNvPr id="2" name="Donut 1"/>
          <p:cNvSpPr/>
          <p:nvPr/>
        </p:nvSpPr>
        <p:spPr>
          <a:xfrm>
            <a:off x="707132" y="5180479"/>
            <a:ext cx="432937" cy="447339"/>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Donut 11"/>
          <p:cNvSpPr/>
          <p:nvPr/>
        </p:nvSpPr>
        <p:spPr>
          <a:xfrm>
            <a:off x="671929" y="2879779"/>
            <a:ext cx="432937" cy="447339"/>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29391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22 at 10.26.09 AM.png"/>
          <p:cNvPicPr>
            <a:picLocks noGrp="1" noChangeAspect="1"/>
          </p:cNvPicPr>
          <p:nvPr>
            <p:ph idx="1"/>
          </p:nvPr>
        </p:nvPicPr>
        <p:blipFill>
          <a:blip r:embed="rId2">
            <a:extLst>
              <a:ext uri="{28A0092B-C50C-407E-A947-70E740481C1C}">
                <a14:useLocalDpi xmlns:a14="http://schemas.microsoft.com/office/drawing/2010/main" val="0"/>
              </a:ext>
            </a:extLst>
          </a:blip>
          <a:srcRect t="-27331" b="-27331"/>
          <a:stretch>
            <a:fillRect/>
          </a:stretch>
        </p:blipFill>
        <p:spPr>
          <a:xfrm>
            <a:off x="12585" y="-881813"/>
            <a:ext cx="9118830" cy="5015005"/>
          </a:xfrm>
        </p:spPr>
      </p:pic>
      <p:sp>
        <p:nvSpPr>
          <p:cNvPr id="5" name="TextBox 4"/>
          <p:cNvSpPr txBox="1"/>
          <p:nvPr/>
        </p:nvSpPr>
        <p:spPr>
          <a:xfrm>
            <a:off x="457200" y="3275678"/>
            <a:ext cx="8229600" cy="1200329"/>
          </a:xfrm>
          <a:prstGeom prst="rect">
            <a:avLst/>
          </a:prstGeom>
          <a:noFill/>
          <a:ln>
            <a:solidFill>
              <a:schemeClr val="tx1"/>
            </a:solidFill>
          </a:ln>
        </p:spPr>
        <p:txBody>
          <a:bodyPr wrap="square" rtlCol="0">
            <a:spAutoFit/>
          </a:bodyPr>
          <a:lstStyle/>
          <a:p>
            <a:r>
              <a:rPr lang="en-US" dirty="0" smtClean="0"/>
              <a:t>Time-pressure section of (a) equivalent potential temperature (K) for the local (dotted) and nonlocal (solid) experiments and (b) the differences (local minus nonlocal at the grid point A. Dotted line at the bottom of the difference field denotes the forecasted precipitation period for the local scheme (Hong and Pan 1996)</a:t>
            </a:r>
            <a:endParaRPr lang="en-US" dirty="0"/>
          </a:p>
        </p:txBody>
      </p:sp>
      <p:sp>
        <p:nvSpPr>
          <p:cNvPr id="6" name="Content Placeholder 2"/>
          <p:cNvSpPr txBox="1">
            <a:spLocks/>
          </p:cNvSpPr>
          <p:nvPr/>
        </p:nvSpPr>
        <p:spPr>
          <a:xfrm>
            <a:off x="457201" y="4476006"/>
            <a:ext cx="8533468" cy="2370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Local scheme has shallower boundary layer</a:t>
            </a:r>
          </a:p>
          <a:p>
            <a:pPr lvl="1"/>
            <a:r>
              <a:rPr lang="en-US" dirty="0" smtClean="0"/>
              <a:t>Traps moisture</a:t>
            </a:r>
            <a:endParaRPr lang="en-US" dirty="0"/>
          </a:p>
          <a:p>
            <a:endParaRPr lang="en-US" dirty="0" smtClean="0"/>
          </a:p>
          <a:p>
            <a:pPr marL="0" indent="0">
              <a:buFont typeface="Arial" pitchFamily="34" charset="0"/>
              <a:buNone/>
            </a:pPr>
            <a:endParaRPr lang="en-US" dirty="0" smtClean="0"/>
          </a:p>
        </p:txBody>
      </p:sp>
      <p:sp>
        <p:nvSpPr>
          <p:cNvPr id="8" name="Rectangle 7"/>
          <p:cNvSpPr/>
          <p:nvPr/>
        </p:nvSpPr>
        <p:spPr>
          <a:xfrm>
            <a:off x="457201" y="2236696"/>
            <a:ext cx="2371324" cy="56278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56463" y="2236696"/>
            <a:ext cx="2371324" cy="56278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3518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22 at 10.26.09 AM.png"/>
          <p:cNvPicPr>
            <a:picLocks noGrp="1" noChangeAspect="1"/>
          </p:cNvPicPr>
          <p:nvPr>
            <p:ph idx="1"/>
          </p:nvPr>
        </p:nvPicPr>
        <p:blipFill>
          <a:blip r:embed="rId2">
            <a:extLst>
              <a:ext uri="{28A0092B-C50C-407E-A947-70E740481C1C}">
                <a14:useLocalDpi xmlns:a14="http://schemas.microsoft.com/office/drawing/2010/main" val="0"/>
              </a:ext>
            </a:extLst>
          </a:blip>
          <a:srcRect t="-27331" b="-27331"/>
          <a:stretch>
            <a:fillRect/>
          </a:stretch>
        </p:blipFill>
        <p:spPr>
          <a:xfrm>
            <a:off x="12585" y="-881813"/>
            <a:ext cx="9118830" cy="5015005"/>
          </a:xfrm>
        </p:spPr>
      </p:pic>
      <p:sp>
        <p:nvSpPr>
          <p:cNvPr id="5" name="TextBox 4"/>
          <p:cNvSpPr txBox="1"/>
          <p:nvPr/>
        </p:nvSpPr>
        <p:spPr>
          <a:xfrm>
            <a:off x="457200" y="3275678"/>
            <a:ext cx="8229600" cy="1200329"/>
          </a:xfrm>
          <a:prstGeom prst="rect">
            <a:avLst/>
          </a:prstGeom>
          <a:noFill/>
          <a:ln>
            <a:solidFill>
              <a:schemeClr val="tx1"/>
            </a:solidFill>
          </a:ln>
        </p:spPr>
        <p:txBody>
          <a:bodyPr wrap="square" rtlCol="0">
            <a:spAutoFit/>
          </a:bodyPr>
          <a:lstStyle/>
          <a:p>
            <a:r>
              <a:rPr lang="en-US" dirty="0" smtClean="0"/>
              <a:t>Time-pressure section of (a) equivalent potential temperature (K) for the local (dotted) and nonlocal (solid) experiments and (b) the differences (local minus nonlocal at the grid point A. Dotted line at the bottom of the difference field denotes the forecasted precipitation period for the local scheme (Hong and Pan 1996)</a:t>
            </a:r>
            <a:endParaRPr lang="en-US" dirty="0"/>
          </a:p>
        </p:txBody>
      </p:sp>
      <p:sp>
        <p:nvSpPr>
          <p:cNvPr id="6" name="Content Placeholder 2"/>
          <p:cNvSpPr txBox="1">
            <a:spLocks/>
          </p:cNvSpPr>
          <p:nvPr/>
        </p:nvSpPr>
        <p:spPr>
          <a:xfrm>
            <a:off x="457201" y="4476006"/>
            <a:ext cx="8533468" cy="2370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Local scheme has shallower boundary layer</a:t>
            </a:r>
          </a:p>
          <a:p>
            <a:pPr lvl="1"/>
            <a:r>
              <a:rPr lang="en-US" dirty="0" smtClean="0"/>
              <a:t>Traps moisture</a:t>
            </a:r>
            <a:endParaRPr lang="en-US" dirty="0"/>
          </a:p>
          <a:p>
            <a:r>
              <a:rPr lang="en-US" dirty="0" smtClean="0"/>
              <a:t>Local PBL becomes sufficiently unstable</a:t>
            </a:r>
          </a:p>
          <a:p>
            <a:pPr lvl="1"/>
            <a:r>
              <a:rPr lang="en-US" dirty="0" smtClean="0"/>
              <a:t>CAPE release around 0300 UTC</a:t>
            </a:r>
          </a:p>
          <a:p>
            <a:endParaRPr lang="en-US" dirty="0" smtClean="0"/>
          </a:p>
          <a:p>
            <a:pPr marL="0" indent="0">
              <a:buFont typeface="Arial" pitchFamily="34" charset="0"/>
              <a:buNone/>
            </a:pPr>
            <a:endParaRPr lang="en-US" dirty="0" smtClean="0"/>
          </a:p>
        </p:txBody>
      </p:sp>
      <p:sp>
        <p:nvSpPr>
          <p:cNvPr id="8" name="Rectangle 7"/>
          <p:cNvSpPr/>
          <p:nvPr/>
        </p:nvSpPr>
        <p:spPr>
          <a:xfrm>
            <a:off x="457201" y="2236696"/>
            <a:ext cx="2371324" cy="56278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56463" y="2236696"/>
            <a:ext cx="2371324" cy="56278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Up Arrow 1"/>
          <p:cNvSpPr/>
          <p:nvPr/>
        </p:nvSpPr>
        <p:spPr>
          <a:xfrm>
            <a:off x="7627787" y="3030363"/>
            <a:ext cx="266106" cy="245315"/>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2828525" y="3030363"/>
            <a:ext cx="266106" cy="245315"/>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3432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22 at 10.26.09 AM.png"/>
          <p:cNvPicPr>
            <a:picLocks noGrp="1" noChangeAspect="1"/>
          </p:cNvPicPr>
          <p:nvPr>
            <p:ph idx="1"/>
          </p:nvPr>
        </p:nvPicPr>
        <p:blipFill>
          <a:blip r:embed="rId2">
            <a:extLst>
              <a:ext uri="{28A0092B-C50C-407E-A947-70E740481C1C}">
                <a14:useLocalDpi xmlns:a14="http://schemas.microsoft.com/office/drawing/2010/main" val="0"/>
              </a:ext>
            </a:extLst>
          </a:blip>
          <a:srcRect t="-27331" b="-27331"/>
          <a:stretch>
            <a:fillRect/>
          </a:stretch>
        </p:blipFill>
        <p:spPr>
          <a:xfrm>
            <a:off x="12585" y="-881813"/>
            <a:ext cx="9118830" cy="5015005"/>
          </a:xfrm>
        </p:spPr>
      </p:pic>
      <p:sp>
        <p:nvSpPr>
          <p:cNvPr id="5" name="TextBox 4"/>
          <p:cNvSpPr txBox="1"/>
          <p:nvPr/>
        </p:nvSpPr>
        <p:spPr>
          <a:xfrm>
            <a:off x="457200" y="3275678"/>
            <a:ext cx="8229600" cy="1200329"/>
          </a:xfrm>
          <a:prstGeom prst="rect">
            <a:avLst/>
          </a:prstGeom>
          <a:noFill/>
          <a:ln>
            <a:solidFill>
              <a:schemeClr val="tx1"/>
            </a:solidFill>
          </a:ln>
        </p:spPr>
        <p:txBody>
          <a:bodyPr wrap="square" rtlCol="0">
            <a:spAutoFit/>
          </a:bodyPr>
          <a:lstStyle/>
          <a:p>
            <a:r>
              <a:rPr lang="en-US" dirty="0" smtClean="0"/>
              <a:t>Time-pressure section of (a) equivalent potential temperature (K) for the local (dotted) and nonlocal (solid) experiments and (b) the differences (local minus nonlocal at the grid point A. Dotted line at the bottom of the difference field denotes the forecasted precipitation period for the local scheme (Hong and Pan 1996)</a:t>
            </a:r>
            <a:endParaRPr lang="en-US" dirty="0"/>
          </a:p>
        </p:txBody>
      </p:sp>
      <p:sp>
        <p:nvSpPr>
          <p:cNvPr id="6" name="Content Placeholder 2"/>
          <p:cNvSpPr txBox="1">
            <a:spLocks/>
          </p:cNvSpPr>
          <p:nvPr/>
        </p:nvSpPr>
        <p:spPr>
          <a:xfrm>
            <a:off x="457201" y="4476006"/>
            <a:ext cx="8533468" cy="2370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Local scheme has shallower boundary layer</a:t>
            </a:r>
          </a:p>
          <a:p>
            <a:pPr lvl="1"/>
            <a:r>
              <a:rPr lang="en-US" dirty="0" smtClean="0"/>
              <a:t>Traps moisture</a:t>
            </a:r>
            <a:endParaRPr lang="en-US" dirty="0"/>
          </a:p>
          <a:p>
            <a:r>
              <a:rPr lang="en-US" dirty="0" smtClean="0"/>
              <a:t>Local PBL becomes sufficiently unstable</a:t>
            </a:r>
          </a:p>
          <a:p>
            <a:pPr lvl="1"/>
            <a:r>
              <a:rPr lang="en-US" dirty="0" smtClean="0"/>
              <a:t>CAPE release around 0300 UTC</a:t>
            </a:r>
          </a:p>
          <a:p>
            <a:endParaRPr lang="en-US" dirty="0" smtClean="0"/>
          </a:p>
          <a:p>
            <a:pPr marL="0" indent="0">
              <a:buFont typeface="Arial" pitchFamily="34" charset="0"/>
              <a:buNone/>
            </a:pPr>
            <a:endParaRPr lang="en-US" dirty="0" smtClean="0"/>
          </a:p>
        </p:txBody>
      </p:sp>
      <p:sp>
        <p:nvSpPr>
          <p:cNvPr id="3" name="Rectangle 2"/>
          <p:cNvSpPr/>
          <p:nvPr/>
        </p:nvSpPr>
        <p:spPr>
          <a:xfrm>
            <a:off x="7749581" y="447339"/>
            <a:ext cx="937219" cy="233770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937632" y="447339"/>
            <a:ext cx="937219" cy="233770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8999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2-21 at 12.42.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842" y="3310062"/>
            <a:ext cx="3304177" cy="917827"/>
          </a:xfrm>
          <a:prstGeom prst="rect">
            <a:avLst/>
          </a:prstGeom>
        </p:spPr>
      </p:pic>
      <p:sp>
        <p:nvSpPr>
          <p:cNvPr id="2" name="Title 1"/>
          <p:cNvSpPr>
            <a:spLocks noGrp="1"/>
          </p:cNvSpPr>
          <p:nvPr>
            <p:ph type="title"/>
          </p:nvPr>
        </p:nvSpPr>
        <p:spPr/>
        <p:txBody>
          <a:bodyPr/>
          <a:lstStyle/>
          <a:p>
            <a:r>
              <a:rPr lang="en-US" dirty="0" smtClean="0"/>
              <a:t>Local vs. </a:t>
            </a:r>
            <a:r>
              <a:rPr lang="en-US" b="1" dirty="0" smtClean="0"/>
              <a:t>Nonlocal</a:t>
            </a:r>
            <a:endParaRPr lang="en-US" b="1" dirty="0"/>
          </a:p>
        </p:txBody>
      </p:sp>
      <p:sp>
        <p:nvSpPr>
          <p:cNvPr id="3" name="Content Placeholder 2"/>
          <p:cNvSpPr>
            <a:spLocks noGrp="1"/>
          </p:cNvSpPr>
          <p:nvPr>
            <p:ph idx="1"/>
          </p:nvPr>
        </p:nvSpPr>
        <p:spPr>
          <a:xfrm>
            <a:off x="457199" y="1417638"/>
            <a:ext cx="8389155" cy="5177009"/>
          </a:xfrm>
        </p:spPr>
        <p:txBody>
          <a:bodyPr/>
          <a:lstStyle/>
          <a:p>
            <a:pPr marL="0" indent="0">
              <a:buNone/>
            </a:pPr>
            <a:endParaRPr lang="en-US" dirty="0" smtClean="0"/>
          </a:p>
          <a:p>
            <a:r>
              <a:rPr lang="en-US" dirty="0" smtClean="0"/>
              <a:t>Nonlocal scheme estimates PBL height and imposes K-profile shape function</a:t>
            </a:r>
            <a:endParaRPr lang="en-US" dirty="0"/>
          </a:p>
        </p:txBody>
      </p:sp>
      <p:pic>
        <p:nvPicPr>
          <p:cNvPr id="9" name="Picture 8" descr="Screen Shot 2017-02-21 at 12.20.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37" y="3483227"/>
            <a:ext cx="3009900" cy="571500"/>
          </a:xfrm>
          <a:prstGeom prst="rect">
            <a:avLst/>
          </a:prstGeom>
        </p:spPr>
      </p:pic>
      <p:sp>
        <p:nvSpPr>
          <p:cNvPr id="21" name="TextBox 20"/>
          <p:cNvSpPr txBox="1"/>
          <p:nvPr/>
        </p:nvSpPr>
        <p:spPr>
          <a:xfrm>
            <a:off x="3904637" y="4753517"/>
            <a:ext cx="2236187" cy="1477328"/>
          </a:xfrm>
          <a:prstGeom prst="rect">
            <a:avLst/>
          </a:prstGeom>
          <a:noFill/>
          <a:ln>
            <a:solidFill>
              <a:srgbClr val="FF0000"/>
            </a:solidFill>
          </a:ln>
        </p:spPr>
        <p:txBody>
          <a:bodyPr wrap="square" rtlCol="0">
            <a:spAutoFit/>
          </a:bodyPr>
          <a:lstStyle/>
          <a:p>
            <a:r>
              <a:rPr lang="en-US" dirty="0" smtClean="0">
                <a:solidFill>
                  <a:srgbClr val="FF0000"/>
                </a:solidFill>
              </a:rPr>
              <a:t>Critical Richardson number. Varies with version (~0.75–0.25). </a:t>
            </a:r>
            <a:r>
              <a:rPr lang="en-US" b="1" dirty="0" smtClean="0">
                <a:solidFill>
                  <a:srgbClr val="FF0000"/>
                </a:solidFill>
              </a:rPr>
              <a:t>Can be source of sensitivity</a:t>
            </a:r>
            <a:r>
              <a:rPr lang="en-US" dirty="0" smtClean="0">
                <a:solidFill>
                  <a:srgbClr val="FF0000"/>
                </a:solidFill>
              </a:rPr>
              <a:t>.</a:t>
            </a:r>
            <a:endParaRPr lang="en-US" dirty="0">
              <a:solidFill>
                <a:srgbClr val="FF0000"/>
              </a:solidFill>
            </a:endParaRPr>
          </a:p>
        </p:txBody>
      </p:sp>
      <p:cxnSp>
        <p:nvCxnSpPr>
          <p:cNvPr id="22" name="Straight Arrow Connector 21"/>
          <p:cNvCxnSpPr/>
          <p:nvPr/>
        </p:nvCxnSpPr>
        <p:spPr>
          <a:xfrm flipV="1">
            <a:off x="4892254" y="3910611"/>
            <a:ext cx="201977" cy="842906"/>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05097" y="6409981"/>
            <a:ext cx="2148883" cy="369332"/>
          </a:xfrm>
          <a:prstGeom prst="rect">
            <a:avLst/>
          </a:prstGeom>
          <a:noFill/>
        </p:spPr>
        <p:txBody>
          <a:bodyPr wrap="none" rtlCol="0">
            <a:spAutoFit/>
          </a:bodyPr>
          <a:lstStyle/>
          <a:p>
            <a:r>
              <a:rPr lang="en-US" dirty="0" smtClean="0"/>
              <a:t>Hong and Pan (1996)</a:t>
            </a:r>
            <a:endParaRPr lang="en-US" dirty="0"/>
          </a:p>
        </p:txBody>
      </p:sp>
    </p:spTree>
    <p:extLst>
      <p:ext uri="{BB962C8B-B14F-4D97-AF65-F5344CB8AC3E}">
        <p14:creationId xmlns:p14="http://schemas.microsoft.com/office/powerpoint/2010/main" val="37334005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22 at 3.16.35 PM.png"/>
          <p:cNvPicPr>
            <a:picLocks noGrp="1" noChangeAspect="1"/>
          </p:cNvPicPr>
          <p:nvPr>
            <p:ph idx="1"/>
          </p:nvPr>
        </p:nvPicPr>
        <p:blipFill>
          <a:blip r:embed="rId2">
            <a:extLst>
              <a:ext uri="{28A0092B-C50C-407E-A947-70E740481C1C}">
                <a14:useLocalDpi xmlns:a14="http://schemas.microsoft.com/office/drawing/2010/main" val="0"/>
              </a:ext>
            </a:extLst>
          </a:blip>
          <a:srcRect l="-14614" r="-14614"/>
          <a:stretch>
            <a:fillRect/>
          </a:stretch>
        </p:blipFill>
        <p:spPr>
          <a:xfrm>
            <a:off x="-274642" y="1197715"/>
            <a:ext cx="9655856" cy="5310349"/>
          </a:xfrm>
        </p:spPr>
      </p:pic>
      <p:sp>
        <p:nvSpPr>
          <p:cNvPr id="5" name="TextBox 4"/>
          <p:cNvSpPr txBox="1"/>
          <p:nvPr/>
        </p:nvSpPr>
        <p:spPr>
          <a:xfrm>
            <a:off x="3467423" y="6488668"/>
            <a:ext cx="2148883" cy="369332"/>
          </a:xfrm>
          <a:prstGeom prst="rect">
            <a:avLst/>
          </a:prstGeom>
          <a:noFill/>
        </p:spPr>
        <p:txBody>
          <a:bodyPr wrap="none" rtlCol="0">
            <a:spAutoFit/>
          </a:bodyPr>
          <a:lstStyle/>
          <a:p>
            <a:r>
              <a:rPr lang="en-US" dirty="0" smtClean="0"/>
              <a:t>Hong and Pan (1996)</a:t>
            </a:r>
            <a:endParaRPr lang="en-US" dirty="0"/>
          </a:p>
        </p:txBody>
      </p:sp>
    </p:spTree>
    <p:extLst>
      <p:ext uri="{BB962C8B-B14F-4D97-AF65-F5344CB8AC3E}">
        <p14:creationId xmlns:p14="http://schemas.microsoft.com/office/powerpoint/2010/main" val="34143261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12889" y="1433826"/>
            <a:ext cx="8533468" cy="47449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Previous case from paper introducing nonlocal PBL scheme</a:t>
            </a:r>
          </a:p>
          <a:p>
            <a:endParaRPr lang="en-US" dirty="0" smtClean="0"/>
          </a:p>
          <a:p>
            <a:endParaRPr lang="en-US" dirty="0"/>
          </a:p>
          <a:p>
            <a:r>
              <a:rPr lang="en-US" dirty="0" smtClean="0"/>
              <a:t>Shear also important to convective evolution</a:t>
            </a:r>
          </a:p>
          <a:p>
            <a:pPr lvl="1"/>
            <a:r>
              <a:rPr lang="en-US" dirty="0" smtClean="0"/>
              <a:t>How do local and nonlocal schemes typically handle shear in a convective environment?</a:t>
            </a:r>
          </a:p>
        </p:txBody>
      </p:sp>
      <p:sp>
        <p:nvSpPr>
          <p:cNvPr id="8" name="Title 1"/>
          <p:cNvSpPr txBox="1">
            <a:spLocks/>
          </p:cNvSpPr>
          <p:nvPr/>
        </p:nvSpPr>
        <p:spPr>
          <a:xfrm>
            <a:off x="457200" y="17899"/>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Thermodynamics isn’t the whole story</a:t>
            </a:r>
            <a:endParaRPr lang="en-US" dirty="0"/>
          </a:p>
        </p:txBody>
      </p:sp>
    </p:spTree>
    <p:extLst>
      <p:ext uri="{BB962C8B-B14F-4D97-AF65-F5344CB8AC3E}">
        <p14:creationId xmlns:p14="http://schemas.microsoft.com/office/powerpoint/2010/main" val="4104568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12889" y="4889500"/>
            <a:ext cx="8533468" cy="1289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Nonlocal schemes have a low shear bias relative to local schemes in convective boundary layers</a:t>
            </a:r>
          </a:p>
        </p:txBody>
      </p:sp>
      <p:pic>
        <p:nvPicPr>
          <p:cNvPr id="2" name="Picture 1" descr="Screen Shot 2017-02-22 at 10.48.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61" y="0"/>
            <a:ext cx="7215295" cy="3728709"/>
          </a:xfrm>
          <a:prstGeom prst="rect">
            <a:avLst/>
          </a:prstGeom>
        </p:spPr>
      </p:pic>
      <p:sp>
        <p:nvSpPr>
          <p:cNvPr id="5" name="TextBox 4"/>
          <p:cNvSpPr txBox="1"/>
          <p:nvPr/>
        </p:nvSpPr>
        <p:spPr>
          <a:xfrm>
            <a:off x="616757" y="3702306"/>
            <a:ext cx="8229600" cy="1169551"/>
          </a:xfrm>
          <a:prstGeom prst="rect">
            <a:avLst/>
          </a:prstGeom>
          <a:noFill/>
          <a:ln>
            <a:solidFill>
              <a:schemeClr val="tx1"/>
            </a:solidFill>
          </a:ln>
        </p:spPr>
        <p:txBody>
          <a:bodyPr wrap="square" rtlCol="0">
            <a:spAutoFit/>
          </a:bodyPr>
          <a:lstStyle/>
          <a:p>
            <a:r>
              <a:rPr lang="en-US" sz="1400" dirty="0" smtClean="0"/>
              <a:t>Mean values of simulated and RUC–SFCOA-derived 0–3-km Storm Relative Helicity among all PBL schemes. Sample sizes along abscissa. The black </a:t>
            </a:r>
            <a:r>
              <a:rPr lang="en-US" sz="1400" dirty="0"/>
              <a:t>circles denote RUC–SFCOA values, whereas the gray stars denote simulation </a:t>
            </a:r>
            <a:r>
              <a:rPr lang="en-US" sz="1400" dirty="0" smtClean="0"/>
              <a:t>values. Note </a:t>
            </a:r>
            <a:r>
              <a:rPr lang="en-US" sz="1400" dirty="0"/>
              <a:t>that minor differences in simulation means are explained by differences in analyzed </a:t>
            </a:r>
            <a:r>
              <a:rPr lang="en-US" sz="1400" dirty="0" smtClean="0"/>
              <a:t>times among </a:t>
            </a:r>
            <a:r>
              <a:rPr lang="en-US" sz="1400" dirty="0"/>
              <a:t>corresponding PBLs (owing to variability in which soundings are </a:t>
            </a:r>
            <a:r>
              <a:rPr lang="en-US" sz="1400" dirty="0" smtClean="0"/>
              <a:t>convectively contaminated</a:t>
            </a:r>
            <a:r>
              <a:rPr lang="en-US" sz="1400" dirty="0"/>
              <a:t>).</a:t>
            </a:r>
            <a:r>
              <a:rPr lang="en-US" sz="1400" dirty="0" smtClean="0"/>
              <a:t> (Cohen et al. 2013)</a:t>
            </a:r>
            <a:endParaRPr lang="en-US" sz="1400" dirty="0"/>
          </a:p>
        </p:txBody>
      </p:sp>
      <p:sp>
        <p:nvSpPr>
          <p:cNvPr id="3" name="Left Brace 2"/>
          <p:cNvSpPr/>
          <p:nvPr/>
        </p:nvSpPr>
        <p:spPr>
          <a:xfrm rot="5400000">
            <a:off x="3070279" y="1316690"/>
            <a:ext cx="346350" cy="3586104"/>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4" name="TextBox 3"/>
          <p:cNvSpPr txBox="1"/>
          <p:nvPr/>
        </p:nvSpPr>
        <p:spPr>
          <a:xfrm>
            <a:off x="2741938" y="2546459"/>
            <a:ext cx="1012529" cy="369332"/>
          </a:xfrm>
          <a:prstGeom prst="rect">
            <a:avLst/>
          </a:prstGeom>
          <a:noFill/>
        </p:spPr>
        <p:txBody>
          <a:bodyPr wrap="none" rtlCol="0">
            <a:spAutoFit/>
          </a:bodyPr>
          <a:lstStyle/>
          <a:p>
            <a:r>
              <a:rPr lang="en-US" dirty="0" smtClean="0">
                <a:solidFill>
                  <a:srgbClr val="FF0000"/>
                </a:solidFill>
              </a:rPr>
              <a:t>Nonlocal</a:t>
            </a:r>
            <a:endParaRPr lang="en-US" dirty="0">
              <a:solidFill>
                <a:srgbClr val="FF0000"/>
              </a:solidFill>
            </a:endParaRPr>
          </a:p>
        </p:txBody>
      </p:sp>
      <p:sp>
        <p:nvSpPr>
          <p:cNvPr id="9" name="Left Brace 8"/>
          <p:cNvSpPr/>
          <p:nvPr/>
        </p:nvSpPr>
        <p:spPr>
          <a:xfrm rot="5400000">
            <a:off x="6660021" y="1789282"/>
            <a:ext cx="346350" cy="2640919"/>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0" name="TextBox 9"/>
          <p:cNvSpPr txBox="1"/>
          <p:nvPr/>
        </p:nvSpPr>
        <p:spPr>
          <a:xfrm>
            <a:off x="6545821" y="2546459"/>
            <a:ext cx="664590" cy="369332"/>
          </a:xfrm>
          <a:prstGeom prst="rect">
            <a:avLst/>
          </a:prstGeom>
          <a:noFill/>
        </p:spPr>
        <p:txBody>
          <a:bodyPr wrap="none" rtlCol="0">
            <a:spAutoFit/>
          </a:bodyPr>
          <a:lstStyle/>
          <a:p>
            <a:r>
              <a:rPr lang="en-US" dirty="0">
                <a:solidFill>
                  <a:srgbClr val="FF0000"/>
                </a:solidFill>
              </a:rPr>
              <a:t>L</a:t>
            </a:r>
            <a:r>
              <a:rPr lang="en-US" dirty="0" smtClean="0">
                <a:solidFill>
                  <a:srgbClr val="FF0000"/>
                </a:solidFill>
              </a:rPr>
              <a:t>ocal</a:t>
            </a:r>
            <a:endParaRPr lang="en-US" dirty="0">
              <a:solidFill>
                <a:srgbClr val="FF0000"/>
              </a:solidFill>
            </a:endParaRPr>
          </a:p>
        </p:txBody>
      </p:sp>
    </p:spTree>
    <p:extLst>
      <p:ext uri="{BB962C8B-B14F-4D97-AF65-F5344CB8AC3E}">
        <p14:creationId xmlns:p14="http://schemas.microsoft.com/office/powerpoint/2010/main" val="6180482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11"/>
            <a:ext cx="8229600" cy="1143000"/>
          </a:xfrm>
        </p:spPr>
        <p:txBody>
          <a:bodyPr/>
          <a:lstStyle/>
          <a:p>
            <a:r>
              <a:rPr lang="en-US" dirty="0" smtClean="0"/>
              <a:t>Summary and Future Work</a:t>
            </a:r>
            <a:endParaRPr lang="en-US" dirty="0"/>
          </a:p>
        </p:txBody>
      </p:sp>
      <p:sp>
        <p:nvSpPr>
          <p:cNvPr id="3" name="Content Placeholder 2"/>
          <p:cNvSpPr>
            <a:spLocks noGrp="1"/>
          </p:cNvSpPr>
          <p:nvPr>
            <p:ph idx="1"/>
          </p:nvPr>
        </p:nvSpPr>
        <p:spPr>
          <a:xfrm>
            <a:off x="457200" y="1013589"/>
            <a:ext cx="8229600" cy="5653210"/>
          </a:xfrm>
        </p:spPr>
        <p:txBody>
          <a:bodyPr>
            <a:normAutofit lnSpcReduction="10000"/>
          </a:bodyPr>
          <a:lstStyle/>
          <a:p>
            <a:r>
              <a:rPr lang="en-US" dirty="0" smtClean="0"/>
              <a:t>PBLs simulate transport of heat, momentum, and moisture by turbulent eddies</a:t>
            </a:r>
          </a:p>
          <a:p>
            <a:pPr lvl="1"/>
            <a:r>
              <a:rPr lang="en-US" dirty="0" smtClean="0"/>
              <a:t>Local schemes tend to perform well in stable and neutral environments.</a:t>
            </a:r>
          </a:p>
          <a:p>
            <a:pPr lvl="1"/>
            <a:r>
              <a:rPr lang="en-US" dirty="0" smtClean="0"/>
              <a:t>Nonlocal schemes efficiently produce unstable PBLs. Less affected by localized static stability maxima</a:t>
            </a:r>
          </a:p>
          <a:p>
            <a:pPr lvl="1"/>
            <a:endParaRPr lang="en-US" dirty="0"/>
          </a:p>
          <a:p>
            <a:r>
              <a:rPr lang="en-US" dirty="0" smtClean="0"/>
              <a:t>How do PBL schemes influence extratropical cyclones?</a:t>
            </a:r>
          </a:p>
          <a:p>
            <a:pPr lvl="1"/>
            <a:r>
              <a:rPr lang="en-US" dirty="0" smtClean="0"/>
              <a:t>Still a topic of research. Most literature focuses on TCs, MCSs, and severe weather environments</a:t>
            </a:r>
            <a:endParaRPr lang="en-US" dirty="0"/>
          </a:p>
        </p:txBody>
      </p:sp>
    </p:spTree>
    <p:extLst>
      <p:ext uri="{BB962C8B-B14F-4D97-AF65-F5344CB8AC3E}">
        <p14:creationId xmlns:p14="http://schemas.microsoft.com/office/powerpoint/2010/main" val="2814832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Outline</a:t>
            </a:r>
            <a:endParaRPr lang="en-US" dirty="0"/>
          </a:p>
        </p:txBody>
      </p:sp>
      <p:sp>
        <p:nvSpPr>
          <p:cNvPr id="3" name="Content Placeholder 2"/>
          <p:cNvSpPr>
            <a:spLocks noGrp="1"/>
          </p:cNvSpPr>
          <p:nvPr>
            <p:ph idx="1"/>
          </p:nvPr>
        </p:nvSpPr>
        <p:spPr>
          <a:xfrm>
            <a:off x="457200" y="1600200"/>
            <a:ext cx="8229600" cy="5124320"/>
          </a:xfrm>
        </p:spPr>
        <p:txBody>
          <a:bodyPr>
            <a:normAutofit lnSpcReduction="10000"/>
          </a:bodyPr>
          <a:lstStyle/>
          <a:p>
            <a:r>
              <a:rPr lang="en-US" dirty="0" smtClean="0"/>
              <a:t>Types of PBLs</a:t>
            </a:r>
          </a:p>
          <a:p>
            <a:pPr lvl="1"/>
            <a:r>
              <a:rPr lang="en-US" dirty="0" smtClean="0"/>
              <a:t>Daytime (convective)</a:t>
            </a:r>
          </a:p>
          <a:p>
            <a:pPr lvl="1"/>
            <a:r>
              <a:rPr lang="en-US" dirty="0" smtClean="0"/>
              <a:t>Nocturnal (inversion)</a:t>
            </a:r>
          </a:p>
          <a:p>
            <a:r>
              <a:rPr lang="en-US" dirty="0" smtClean="0"/>
              <a:t>PBL schemes in WRF</a:t>
            </a:r>
          </a:p>
          <a:p>
            <a:pPr lvl="1"/>
            <a:r>
              <a:rPr lang="en-US" dirty="0" smtClean="0"/>
              <a:t>Local</a:t>
            </a:r>
          </a:p>
          <a:p>
            <a:pPr lvl="1"/>
            <a:r>
              <a:rPr lang="en-US" dirty="0" smtClean="0"/>
              <a:t>Nonlocal</a:t>
            </a:r>
          </a:p>
          <a:p>
            <a:r>
              <a:rPr lang="en-US" dirty="0" smtClean="0"/>
              <a:t>PBL influences on forecasts</a:t>
            </a:r>
          </a:p>
          <a:p>
            <a:pPr lvl="1"/>
            <a:r>
              <a:rPr lang="en-US" dirty="0" smtClean="0"/>
              <a:t>Biases and case study examples</a:t>
            </a:r>
          </a:p>
          <a:p>
            <a:pPr lvl="1"/>
            <a:r>
              <a:rPr lang="en-US" dirty="0" smtClean="0"/>
              <a:t>Influence on extratropical </a:t>
            </a:r>
            <a:r>
              <a:rPr lang="en-US" dirty="0" smtClean="0"/>
              <a:t>cyclones</a:t>
            </a:r>
          </a:p>
          <a:p>
            <a:pPr lvl="1"/>
            <a:r>
              <a:rPr lang="en-US" dirty="0" smtClean="0"/>
              <a:t>Influence on tropical cyclones</a:t>
            </a:r>
            <a:endParaRPr lang="en-US" dirty="0"/>
          </a:p>
        </p:txBody>
      </p:sp>
    </p:spTree>
    <p:extLst>
      <p:ext uri="{BB962C8B-B14F-4D97-AF65-F5344CB8AC3E}">
        <p14:creationId xmlns:p14="http://schemas.microsoft.com/office/powerpoint/2010/main" val="41829212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11"/>
            <a:ext cx="8229600" cy="1143000"/>
          </a:xfrm>
        </p:spPr>
        <p:txBody>
          <a:bodyPr/>
          <a:lstStyle/>
          <a:p>
            <a:r>
              <a:rPr lang="en-US" dirty="0" smtClean="0"/>
              <a:t>Summary and Future Work</a:t>
            </a:r>
            <a:endParaRPr lang="en-US" dirty="0"/>
          </a:p>
        </p:txBody>
      </p:sp>
      <p:sp>
        <p:nvSpPr>
          <p:cNvPr id="3" name="Content Placeholder 2"/>
          <p:cNvSpPr>
            <a:spLocks noGrp="1"/>
          </p:cNvSpPr>
          <p:nvPr>
            <p:ph idx="1"/>
          </p:nvPr>
        </p:nvSpPr>
        <p:spPr>
          <a:xfrm>
            <a:off x="457200" y="1013589"/>
            <a:ext cx="8229600" cy="5653210"/>
          </a:xfrm>
        </p:spPr>
        <p:txBody>
          <a:bodyPr>
            <a:normAutofit/>
          </a:bodyPr>
          <a:lstStyle/>
          <a:p>
            <a:r>
              <a:rPr lang="en-US" dirty="0" smtClean="0"/>
              <a:t>Massive physics-based ensemble WRF simulation of March 1993 </a:t>
            </a:r>
            <a:r>
              <a:rPr lang="en-US" dirty="0" err="1" smtClean="0"/>
              <a:t>superstorm</a:t>
            </a:r>
            <a:endParaRPr lang="en-US" dirty="0" smtClean="0"/>
          </a:p>
          <a:p>
            <a:pPr lvl="1"/>
            <a:r>
              <a:rPr lang="en-US" dirty="0" smtClean="0"/>
              <a:t>What’s the physics scheme that best matches ERA-Interim sea level pressure? NESIS?</a:t>
            </a:r>
          </a:p>
          <a:p>
            <a:pPr lvl="1"/>
            <a:r>
              <a:rPr lang="en-US" dirty="0" smtClean="0"/>
              <a:t>Lots of runs (&gt;2800)</a:t>
            </a:r>
          </a:p>
          <a:p>
            <a:pPr lvl="1"/>
            <a:endParaRPr lang="en-US" dirty="0"/>
          </a:p>
          <a:p>
            <a:pPr lvl="1"/>
            <a:endParaRPr lang="en-US" dirty="0" smtClean="0"/>
          </a:p>
          <a:p>
            <a:pPr lvl="1"/>
            <a:endParaRPr lang="en-US" dirty="0"/>
          </a:p>
          <a:p>
            <a:pPr lvl="1"/>
            <a:endParaRPr lang="en-US" dirty="0" smtClean="0"/>
          </a:p>
          <a:p>
            <a:pPr lvl="1"/>
            <a:r>
              <a:rPr lang="en-US" dirty="0" smtClean="0"/>
              <a:t>What physics is the cyclone track/intensity most sensitive to?</a:t>
            </a:r>
          </a:p>
        </p:txBody>
      </p:sp>
      <p:pic>
        <p:nvPicPr>
          <p:cNvPr id="4" name="table"/>
          <p:cNvPicPr>
            <a:picLocks noChangeAspect="1"/>
          </p:cNvPicPr>
          <p:nvPr/>
        </p:nvPicPr>
        <p:blipFill>
          <a:blip r:embed="rId2"/>
          <a:stretch>
            <a:fillRect/>
          </a:stretch>
        </p:blipFill>
        <p:spPr>
          <a:xfrm>
            <a:off x="3089844" y="3506562"/>
            <a:ext cx="4825859" cy="2080695"/>
          </a:xfrm>
          <a:prstGeom prst="rect">
            <a:avLst/>
          </a:prstGeom>
        </p:spPr>
      </p:pic>
    </p:spTree>
    <p:extLst>
      <p:ext uri="{BB962C8B-B14F-4D97-AF65-F5344CB8AC3E}">
        <p14:creationId xmlns:p14="http://schemas.microsoft.com/office/powerpoint/2010/main" val="34501553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ck_pb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15157" y="-1498870"/>
            <a:ext cx="7610774" cy="9849239"/>
          </a:xfrm>
          <a:prstGeom prst="rect">
            <a:avLst/>
          </a:prstGeom>
        </p:spPr>
      </p:pic>
    </p:spTree>
    <p:extLst>
      <p:ext uri="{BB962C8B-B14F-4D97-AF65-F5344CB8AC3E}">
        <p14:creationId xmlns:p14="http://schemas.microsoft.com/office/powerpoint/2010/main" val="258152246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BL_intensit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03180" y="-1213355"/>
            <a:ext cx="7465805" cy="9661632"/>
          </a:xfrm>
          <a:prstGeom prst="rect">
            <a:avLst/>
          </a:prstGeom>
        </p:spPr>
      </p:pic>
    </p:spTree>
    <p:extLst>
      <p:ext uri="{BB962C8B-B14F-4D97-AF65-F5344CB8AC3E}">
        <p14:creationId xmlns:p14="http://schemas.microsoft.com/office/powerpoint/2010/main" val="4029617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PBL Influences on TCs</a:t>
            </a:r>
            <a:endParaRPr lang="en-US" dirty="0"/>
          </a:p>
        </p:txBody>
      </p:sp>
    </p:spTree>
    <p:extLst>
      <p:ext uri="{BB962C8B-B14F-4D97-AF65-F5344CB8AC3E}">
        <p14:creationId xmlns:p14="http://schemas.microsoft.com/office/powerpoint/2010/main" val="122981404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88" y="-46597"/>
            <a:ext cx="8229600" cy="1143000"/>
          </a:xfrm>
        </p:spPr>
        <p:txBody>
          <a:bodyPr>
            <a:normAutofit/>
          </a:bodyPr>
          <a:lstStyle/>
          <a:p>
            <a:r>
              <a:rPr lang="en-US" dirty="0" smtClean="0"/>
              <a:t>PBL Simulation of Hurricane Bob</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5" y="1205075"/>
            <a:ext cx="4638609" cy="5548337"/>
          </a:xfrm>
          <a:prstGeom prst="rect">
            <a:avLst/>
          </a:prstGeom>
        </p:spPr>
      </p:pic>
      <p:sp>
        <p:nvSpPr>
          <p:cNvPr id="9" name="TextBox 8"/>
          <p:cNvSpPr txBox="1"/>
          <p:nvPr/>
        </p:nvSpPr>
        <p:spPr>
          <a:xfrm>
            <a:off x="938031" y="835743"/>
            <a:ext cx="2599389" cy="369332"/>
          </a:xfrm>
          <a:prstGeom prst="rect">
            <a:avLst/>
          </a:prstGeom>
          <a:noFill/>
        </p:spPr>
        <p:txBody>
          <a:bodyPr wrap="none" rtlCol="0">
            <a:spAutoFit/>
          </a:bodyPr>
          <a:lstStyle/>
          <a:p>
            <a:r>
              <a:rPr lang="en-US" dirty="0" smtClean="0">
                <a:solidFill>
                  <a:srgbClr val="FF0000"/>
                </a:solidFill>
              </a:rPr>
              <a:t>0000 </a:t>
            </a:r>
            <a:r>
              <a:rPr lang="en-US" dirty="0" smtClean="0">
                <a:solidFill>
                  <a:srgbClr val="FF0000"/>
                </a:solidFill>
              </a:rPr>
              <a:t>UTC </a:t>
            </a:r>
            <a:r>
              <a:rPr lang="en-US" dirty="0" smtClean="0">
                <a:solidFill>
                  <a:srgbClr val="FF0000"/>
                </a:solidFill>
              </a:rPr>
              <a:t>16</a:t>
            </a:r>
            <a:r>
              <a:rPr lang="en-US" dirty="0" smtClean="0">
                <a:solidFill>
                  <a:srgbClr val="FF0000"/>
                </a:solidFill>
              </a:rPr>
              <a:t> </a:t>
            </a:r>
            <a:r>
              <a:rPr lang="en-US" dirty="0" smtClean="0">
                <a:solidFill>
                  <a:srgbClr val="FF0000"/>
                </a:solidFill>
              </a:rPr>
              <a:t>August </a:t>
            </a:r>
            <a:r>
              <a:rPr lang="en-US" dirty="0" smtClean="0">
                <a:solidFill>
                  <a:srgbClr val="FF0000"/>
                </a:solidFill>
              </a:rPr>
              <a:t>1991</a:t>
            </a:r>
            <a:endParaRPr lang="en-US" dirty="0">
              <a:solidFill>
                <a:srgbClr val="FF0000"/>
              </a:solidFill>
            </a:endParaRPr>
          </a:p>
        </p:txBody>
      </p:sp>
      <p:sp>
        <p:nvSpPr>
          <p:cNvPr id="18" name="TextBox 17"/>
          <p:cNvSpPr txBox="1"/>
          <p:nvPr/>
        </p:nvSpPr>
        <p:spPr>
          <a:xfrm>
            <a:off x="5932717" y="6397067"/>
            <a:ext cx="2206253" cy="369332"/>
          </a:xfrm>
          <a:prstGeom prst="rect">
            <a:avLst/>
          </a:prstGeom>
          <a:noFill/>
        </p:spPr>
        <p:txBody>
          <a:bodyPr wrap="none" rtlCol="0">
            <a:spAutoFit/>
          </a:bodyPr>
          <a:lstStyle/>
          <a:p>
            <a:r>
              <a:rPr lang="en-US" dirty="0" smtClean="0"/>
              <a:t>Braun and Tao (2000)</a:t>
            </a:r>
            <a:endParaRPr lang="en-US" dirty="0"/>
          </a:p>
        </p:txBody>
      </p:sp>
    </p:spTree>
    <p:extLst>
      <p:ext uri="{BB962C8B-B14F-4D97-AF65-F5344CB8AC3E}">
        <p14:creationId xmlns:p14="http://schemas.microsoft.com/office/powerpoint/2010/main" val="279393846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72964" y="1417638"/>
            <a:ext cx="4173390" cy="5177009"/>
          </a:xfrm>
        </p:spPr>
        <p:txBody>
          <a:bodyPr>
            <a:normAutofit lnSpcReduction="10000"/>
          </a:bodyPr>
          <a:lstStyle/>
          <a:p>
            <a:r>
              <a:rPr lang="en-US" dirty="0" smtClean="0"/>
              <a:t>All PBL schemes use same surface flux schemes</a:t>
            </a:r>
          </a:p>
          <a:p>
            <a:endParaRPr lang="en-US" dirty="0"/>
          </a:p>
          <a:p>
            <a:r>
              <a:rPr lang="en-US" dirty="0" smtClean="0"/>
              <a:t>Most sensitivity to surface flux scheme among local PBLs</a:t>
            </a:r>
          </a:p>
          <a:p>
            <a:endParaRPr lang="en-US" dirty="0"/>
          </a:p>
          <a:p>
            <a:r>
              <a:rPr lang="en-US" dirty="0" smtClean="0"/>
              <a:t>MRF (nonlocal) exception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5" y="1526030"/>
            <a:ext cx="4638609" cy="4906427"/>
          </a:xfrm>
          <a:prstGeom prst="rect">
            <a:avLst/>
          </a:prstGeom>
        </p:spPr>
      </p:pic>
      <p:sp>
        <p:nvSpPr>
          <p:cNvPr id="8" name="TextBox 7"/>
          <p:cNvSpPr txBox="1"/>
          <p:nvPr/>
        </p:nvSpPr>
        <p:spPr>
          <a:xfrm>
            <a:off x="2820257" y="1824854"/>
            <a:ext cx="1557507" cy="830997"/>
          </a:xfrm>
          <a:prstGeom prst="rect">
            <a:avLst/>
          </a:prstGeom>
          <a:solidFill>
            <a:srgbClr val="FFFFFF"/>
          </a:solidFill>
          <a:ln>
            <a:solidFill>
              <a:srgbClr val="000000"/>
            </a:solidFill>
          </a:ln>
        </p:spPr>
        <p:txBody>
          <a:bodyPr wrap="square" rtlCol="0">
            <a:spAutoFit/>
          </a:bodyPr>
          <a:lstStyle/>
          <a:p>
            <a:r>
              <a:rPr lang="en-US" sz="1200" dirty="0" smtClean="0">
                <a:solidFill>
                  <a:srgbClr val="0000FF"/>
                </a:solidFill>
              </a:rPr>
              <a:t>Burk = local</a:t>
            </a:r>
            <a:endParaRPr lang="en-US" sz="1200" dirty="0" smtClean="0">
              <a:solidFill>
                <a:srgbClr val="0000FF"/>
              </a:solidFill>
            </a:endParaRPr>
          </a:p>
          <a:p>
            <a:r>
              <a:rPr lang="en-US" sz="1200" dirty="0" smtClean="0">
                <a:solidFill>
                  <a:srgbClr val="0000FF"/>
                </a:solidFill>
              </a:rPr>
              <a:t>BL = hybrid (local)</a:t>
            </a:r>
            <a:endParaRPr lang="en-US" sz="1200" dirty="0" smtClean="0">
              <a:solidFill>
                <a:srgbClr val="0000FF"/>
              </a:solidFill>
            </a:endParaRPr>
          </a:p>
          <a:p>
            <a:r>
              <a:rPr lang="en-US" sz="1200" dirty="0" smtClean="0">
                <a:solidFill>
                  <a:srgbClr val="0000FF"/>
                </a:solidFill>
              </a:rPr>
              <a:t>MRF = nonlocal</a:t>
            </a:r>
          </a:p>
          <a:p>
            <a:r>
              <a:rPr lang="en-US" sz="1200" dirty="0" smtClean="0">
                <a:solidFill>
                  <a:srgbClr val="0000FF"/>
                </a:solidFill>
              </a:rPr>
              <a:t>BU = local</a:t>
            </a:r>
            <a:endParaRPr lang="en-US" sz="1200" dirty="0">
              <a:solidFill>
                <a:srgbClr val="0000FF"/>
              </a:solidFill>
            </a:endParaRPr>
          </a:p>
        </p:txBody>
      </p:sp>
      <p:sp>
        <p:nvSpPr>
          <p:cNvPr id="18" name="TextBox 17"/>
          <p:cNvSpPr txBox="1"/>
          <p:nvPr/>
        </p:nvSpPr>
        <p:spPr>
          <a:xfrm>
            <a:off x="1271543" y="6456188"/>
            <a:ext cx="2206253" cy="369332"/>
          </a:xfrm>
          <a:prstGeom prst="rect">
            <a:avLst/>
          </a:prstGeom>
          <a:noFill/>
        </p:spPr>
        <p:txBody>
          <a:bodyPr wrap="none" rtlCol="0">
            <a:spAutoFit/>
          </a:bodyPr>
          <a:lstStyle/>
          <a:p>
            <a:r>
              <a:rPr lang="en-US" dirty="0" smtClean="0"/>
              <a:t>Braun and Tao (2000)</a:t>
            </a:r>
            <a:endParaRPr lang="en-US" dirty="0"/>
          </a:p>
        </p:txBody>
      </p:sp>
      <p:sp>
        <p:nvSpPr>
          <p:cNvPr id="11" name="Title 1"/>
          <p:cNvSpPr>
            <a:spLocks noGrp="1"/>
          </p:cNvSpPr>
          <p:nvPr>
            <p:ph type="title"/>
          </p:nvPr>
        </p:nvSpPr>
        <p:spPr>
          <a:xfrm>
            <a:off x="428388" y="-46597"/>
            <a:ext cx="8229600" cy="1143000"/>
          </a:xfrm>
        </p:spPr>
        <p:txBody>
          <a:bodyPr>
            <a:normAutofit/>
          </a:bodyPr>
          <a:lstStyle/>
          <a:p>
            <a:r>
              <a:rPr lang="en-US" dirty="0" smtClean="0"/>
              <a:t>PBL Simulation of Hurricane Bob</a:t>
            </a:r>
            <a:endParaRPr lang="en-US" dirty="0"/>
          </a:p>
        </p:txBody>
      </p:sp>
    </p:spTree>
    <p:extLst>
      <p:ext uri="{BB962C8B-B14F-4D97-AF65-F5344CB8AC3E}">
        <p14:creationId xmlns:p14="http://schemas.microsoft.com/office/powerpoint/2010/main" val="299349306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Braun and Tao (2000)</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MRF nonlocal scheme produced wider, weaker storm than other local schemes</a:t>
            </a:r>
          </a:p>
          <a:p>
            <a:endParaRPr lang="en-US" dirty="0"/>
          </a:p>
          <a:p>
            <a:r>
              <a:rPr lang="en-US" dirty="0" smtClean="0"/>
              <a:t>“Braun </a:t>
            </a:r>
            <a:r>
              <a:rPr lang="en-US" dirty="0"/>
              <a:t>and </a:t>
            </a:r>
            <a:r>
              <a:rPr lang="en-US" dirty="0" smtClean="0"/>
              <a:t>Tao (2009) </a:t>
            </a:r>
            <a:r>
              <a:rPr lang="en-US" dirty="0"/>
              <a:t>did identify differences among the four schemes, with the MRF scheme identified as producing a weaker storm than the other three, with an unrealistically deep and dry boundary layer. This study led to a community-wide bias against using the MRF scheme for hurricane simulations. Early tests of WRF simulations using the MRF and then later the YSU schemes did show favorable results (Nolan and </a:t>
            </a:r>
            <a:r>
              <a:rPr lang="en-US" dirty="0" err="1"/>
              <a:t>Tuleya</a:t>
            </a:r>
            <a:r>
              <a:rPr lang="en-US" dirty="0"/>
              <a:t> 2002; Nolan et al. 2004). These discrepancies indicate the importance of evaluating PBL schemes and other parameterizations on a model-by-model basis</a:t>
            </a:r>
            <a:r>
              <a:rPr lang="en-US" dirty="0" smtClean="0"/>
              <a:t>.” –Nolan et al. (2009)</a:t>
            </a:r>
            <a:endParaRPr lang="en-US" dirty="0"/>
          </a:p>
        </p:txBody>
      </p:sp>
    </p:spTree>
    <p:extLst>
      <p:ext uri="{BB962C8B-B14F-4D97-AF65-F5344CB8AC3E}">
        <p14:creationId xmlns:p14="http://schemas.microsoft.com/office/powerpoint/2010/main" val="2147347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Idealized TC (MM5)</a:t>
            </a:r>
            <a:endParaRPr lang="en-US" dirty="0"/>
          </a:p>
        </p:txBody>
      </p:sp>
      <p:sp>
        <p:nvSpPr>
          <p:cNvPr id="3" name="Content Placeholder 2"/>
          <p:cNvSpPr>
            <a:spLocks noGrp="1"/>
          </p:cNvSpPr>
          <p:nvPr>
            <p:ph idx="1"/>
          </p:nvPr>
        </p:nvSpPr>
        <p:spPr/>
        <p:txBody>
          <a:bodyPr/>
          <a:lstStyle/>
          <a:p>
            <a:r>
              <a:rPr lang="en-US" dirty="0" smtClean="0"/>
              <a:t>Smith and Thomsen (2010) examined TC intensification sensitivity to PBL scheme</a:t>
            </a:r>
          </a:p>
          <a:p>
            <a:endParaRPr lang="en-US" dirty="0"/>
          </a:p>
          <a:p>
            <a:r>
              <a:rPr lang="en-US" dirty="0" smtClean="0"/>
              <a:t>No one scheme was found to be “ideal”</a:t>
            </a:r>
            <a:endParaRPr lang="en-US" dirty="0"/>
          </a:p>
        </p:txBody>
      </p:sp>
    </p:spTree>
    <p:extLst>
      <p:ext uri="{BB962C8B-B14F-4D97-AF65-F5344CB8AC3E}">
        <p14:creationId xmlns:p14="http://schemas.microsoft.com/office/powerpoint/2010/main" val="193833696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7-02-27 at 11.34.42 PM.png"/>
          <p:cNvPicPr>
            <a:picLocks noGrp="1" noChangeAspect="1"/>
          </p:cNvPicPr>
          <p:nvPr>
            <p:ph idx="1"/>
          </p:nvPr>
        </p:nvPicPr>
        <p:blipFill>
          <a:blip r:embed="rId2">
            <a:extLst>
              <a:ext uri="{28A0092B-C50C-407E-A947-70E740481C1C}">
                <a14:useLocalDpi xmlns:a14="http://schemas.microsoft.com/office/drawing/2010/main" val="0"/>
              </a:ext>
            </a:extLst>
          </a:blip>
          <a:srcRect l="-11865" r="-11865"/>
          <a:stretch>
            <a:fillRect/>
          </a:stretch>
        </p:blipFill>
        <p:spPr>
          <a:xfrm>
            <a:off x="-99482" y="36249"/>
            <a:ext cx="9342965" cy="5138271"/>
          </a:xfrm>
        </p:spPr>
      </p:pic>
      <p:sp>
        <p:nvSpPr>
          <p:cNvPr id="7" name="TextBox 6"/>
          <p:cNvSpPr txBox="1"/>
          <p:nvPr/>
        </p:nvSpPr>
        <p:spPr>
          <a:xfrm>
            <a:off x="3627080" y="314616"/>
            <a:ext cx="657539" cy="276999"/>
          </a:xfrm>
          <a:prstGeom prst="rect">
            <a:avLst/>
          </a:prstGeom>
          <a:solidFill>
            <a:srgbClr val="FFFFFF"/>
          </a:solidFill>
          <a:ln>
            <a:solidFill>
              <a:srgbClr val="000000"/>
            </a:solidFill>
          </a:ln>
        </p:spPr>
        <p:txBody>
          <a:bodyPr wrap="square" rtlCol="0">
            <a:spAutoFit/>
          </a:bodyPr>
          <a:lstStyle/>
          <a:p>
            <a:r>
              <a:rPr lang="en-US" sz="1200" dirty="0">
                <a:solidFill>
                  <a:srgbClr val="0000FF"/>
                </a:solidFill>
              </a:rPr>
              <a:t>L</a:t>
            </a:r>
            <a:r>
              <a:rPr lang="en-US" sz="1200" dirty="0" smtClean="0">
                <a:solidFill>
                  <a:srgbClr val="0000FF"/>
                </a:solidFill>
              </a:rPr>
              <a:t>ocal</a:t>
            </a:r>
            <a:endParaRPr lang="en-US" sz="1200" dirty="0" smtClean="0">
              <a:solidFill>
                <a:srgbClr val="0000FF"/>
              </a:solidFill>
            </a:endParaRPr>
          </a:p>
        </p:txBody>
      </p:sp>
      <p:sp>
        <p:nvSpPr>
          <p:cNvPr id="8" name="TextBox 7"/>
          <p:cNvSpPr txBox="1"/>
          <p:nvPr/>
        </p:nvSpPr>
        <p:spPr>
          <a:xfrm>
            <a:off x="7484892" y="285703"/>
            <a:ext cx="657539" cy="276999"/>
          </a:xfrm>
          <a:prstGeom prst="rect">
            <a:avLst/>
          </a:prstGeom>
          <a:solidFill>
            <a:srgbClr val="FFFFFF"/>
          </a:solidFill>
          <a:ln>
            <a:solidFill>
              <a:srgbClr val="000000"/>
            </a:solidFill>
          </a:ln>
        </p:spPr>
        <p:txBody>
          <a:bodyPr wrap="square" rtlCol="0">
            <a:spAutoFit/>
          </a:bodyPr>
          <a:lstStyle/>
          <a:p>
            <a:r>
              <a:rPr lang="en-US" sz="1200" dirty="0">
                <a:solidFill>
                  <a:srgbClr val="0000FF"/>
                </a:solidFill>
              </a:rPr>
              <a:t>L</a:t>
            </a:r>
            <a:r>
              <a:rPr lang="en-US" sz="1200" dirty="0" smtClean="0">
                <a:solidFill>
                  <a:srgbClr val="0000FF"/>
                </a:solidFill>
              </a:rPr>
              <a:t>ocal</a:t>
            </a:r>
            <a:endParaRPr lang="en-US" sz="1200" dirty="0" smtClean="0">
              <a:solidFill>
                <a:srgbClr val="0000FF"/>
              </a:solidFill>
            </a:endParaRPr>
          </a:p>
        </p:txBody>
      </p:sp>
      <p:sp>
        <p:nvSpPr>
          <p:cNvPr id="9" name="TextBox 8"/>
          <p:cNvSpPr txBox="1"/>
          <p:nvPr/>
        </p:nvSpPr>
        <p:spPr>
          <a:xfrm>
            <a:off x="7484892" y="1996921"/>
            <a:ext cx="657539" cy="276999"/>
          </a:xfrm>
          <a:prstGeom prst="rect">
            <a:avLst/>
          </a:prstGeom>
          <a:solidFill>
            <a:srgbClr val="FFFFFF"/>
          </a:solidFill>
          <a:ln>
            <a:solidFill>
              <a:srgbClr val="000000"/>
            </a:solidFill>
          </a:ln>
        </p:spPr>
        <p:txBody>
          <a:bodyPr wrap="square" rtlCol="0">
            <a:spAutoFit/>
          </a:bodyPr>
          <a:lstStyle/>
          <a:p>
            <a:r>
              <a:rPr lang="en-US" sz="1200" dirty="0">
                <a:solidFill>
                  <a:srgbClr val="0000FF"/>
                </a:solidFill>
              </a:rPr>
              <a:t>L</a:t>
            </a:r>
            <a:r>
              <a:rPr lang="en-US" sz="1200" dirty="0" smtClean="0">
                <a:solidFill>
                  <a:srgbClr val="0000FF"/>
                </a:solidFill>
              </a:rPr>
              <a:t>ocal</a:t>
            </a:r>
            <a:endParaRPr lang="en-US" sz="1200" dirty="0" smtClean="0">
              <a:solidFill>
                <a:srgbClr val="0000FF"/>
              </a:solidFill>
            </a:endParaRPr>
          </a:p>
        </p:txBody>
      </p:sp>
      <p:sp>
        <p:nvSpPr>
          <p:cNvPr id="10" name="TextBox 9"/>
          <p:cNvSpPr txBox="1"/>
          <p:nvPr/>
        </p:nvSpPr>
        <p:spPr>
          <a:xfrm>
            <a:off x="7484892" y="3610569"/>
            <a:ext cx="657539" cy="276999"/>
          </a:xfrm>
          <a:prstGeom prst="rect">
            <a:avLst/>
          </a:prstGeom>
          <a:solidFill>
            <a:srgbClr val="FFFFFF"/>
          </a:solidFill>
          <a:ln>
            <a:solidFill>
              <a:srgbClr val="000000"/>
            </a:solidFill>
          </a:ln>
        </p:spPr>
        <p:txBody>
          <a:bodyPr wrap="square" rtlCol="0">
            <a:spAutoFit/>
          </a:bodyPr>
          <a:lstStyle/>
          <a:p>
            <a:r>
              <a:rPr lang="en-US" sz="1200" dirty="0">
                <a:solidFill>
                  <a:srgbClr val="0000FF"/>
                </a:solidFill>
              </a:rPr>
              <a:t>L</a:t>
            </a:r>
            <a:r>
              <a:rPr lang="en-US" sz="1200" dirty="0" smtClean="0">
                <a:solidFill>
                  <a:srgbClr val="0000FF"/>
                </a:solidFill>
              </a:rPr>
              <a:t>ocal</a:t>
            </a:r>
            <a:endParaRPr lang="en-US" sz="1200" dirty="0" smtClean="0">
              <a:solidFill>
                <a:srgbClr val="0000FF"/>
              </a:solidFill>
            </a:endParaRPr>
          </a:p>
        </p:txBody>
      </p:sp>
      <p:sp>
        <p:nvSpPr>
          <p:cNvPr id="11" name="TextBox 10"/>
          <p:cNvSpPr txBox="1"/>
          <p:nvPr/>
        </p:nvSpPr>
        <p:spPr>
          <a:xfrm>
            <a:off x="3627080" y="1996921"/>
            <a:ext cx="657539" cy="276999"/>
          </a:xfrm>
          <a:prstGeom prst="rect">
            <a:avLst/>
          </a:prstGeom>
          <a:solidFill>
            <a:srgbClr val="FFFFFF"/>
          </a:solidFill>
          <a:ln>
            <a:solidFill>
              <a:srgbClr val="000000"/>
            </a:solidFill>
          </a:ln>
        </p:spPr>
        <p:txBody>
          <a:bodyPr wrap="square" rtlCol="0">
            <a:spAutoFit/>
          </a:bodyPr>
          <a:lstStyle/>
          <a:p>
            <a:r>
              <a:rPr lang="en-US" sz="1200" dirty="0">
                <a:solidFill>
                  <a:srgbClr val="0000FF"/>
                </a:solidFill>
              </a:rPr>
              <a:t>L</a:t>
            </a:r>
            <a:r>
              <a:rPr lang="en-US" sz="1200" dirty="0" smtClean="0">
                <a:solidFill>
                  <a:srgbClr val="0000FF"/>
                </a:solidFill>
              </a:rPr>
              <a:t>ocal</a:t>
            </a:r>
            <a:endParaRPr lang="en-US" sz="1200" dirty="0" smtClean="0">
              <a:solidFill>
                <a:srgbClr val="0000FF"/>
              </a:solidFill>
            </a:endParaRPr>
          </a:p>
        </p:txBody>
      </p:sp>
      <p:sp>
        <p:nvSpPr>
          <p:cNvPr id="12" name="TextBox 11"/>
          <p:cNvSpPr txBox="1"/>
          <p:nvPr/>
        </p:nvSpPr>
        <p:spPr>
          <a:xfrm>
            <a:off x="3477796" y="3610569"/>
            <a:ext cx="806823" cy="276999"/>
          </a:xfrm>
          <a:prstGeom prst="rect">
            <a:avLst/>
          </a:prstGeom>
          <a:solidFill>
            <a:srgbClr val="FFFFFF"/>
          </a:solidFill>
          <a:ln>
            <a:solidFill>
              <a:srgbClr val="000000"/>
            </a:solidFill>
          </a:ln>
        </p:spPr>
        <p:txBody>
          <a:bodyPr wrap="square" rtlCol="0">
            <a:spAutoFit/>
          </a:bodyPr>
          <a:lstStyle/>
          <a:p>
            <a:r>
              <a:rPr lang="en-US" sz="1200" dirty="0" smtClean="0">
                <a:solidFill>
                  <a:srgbClr val="0000FF"/>
                </a:solidFill>
              </a:rPr>
              <a:t>Nonl</a:t>
            </a:r>
            <a:r>
              <a:rPr lang="en-US" sz="1200" dirty="0" smtClean="0">
                <a:solidFill>
                  <a:srgbClr val="0000FF"/>
                </a:solidFill>
              </a:rPr>
              <a:t>ocal</a:t>
            </a:r>
            <a:endParaRPr lang="en-US" sz="1200" dirty="0" smtClean="0">
              <a:solidFill>
                <a:srgbClr val="0000FF"/>
              </a:solidFill>
            </a:endParaRPr>
          </a:p>
        </p:txBody>
      </p:sp>
      <p:sp>
        <p:nvSpPr>
          <p:cNvPr id="13" name="TextBox 12"/>
          <p:cNvSpPr txBox="1"/>
          <p:nvPr/>
        </p:nvSpPr>
        <p:spPr>
          <a:xfrm>
            <a:off x="241843" y="5223714"/>
            <a:ext cx="8782628" cy="1323439"/>
          </a:xfrm>
          <a:prstGeom prst="rect">
            <a:avLst/>
          </a:prstGeom>
          <a:noFill/>
        </p:spPr>
        <p:txBody>
          <a:bodyPr wrap="square" rtlCol="0">
            <a:spAutoFit/>
          </a:bodyPr>
          <a:lstStyle/>
          <a:p>
            <a:r>
              <a:rPr lang="en-US" sz="1600" dirty="0"/>
              <a:t>Radius–height cross-sections of azimuthally-averaged radial (thin/blue contours) and tangential wind-speed (thick/red contours) components in the lowest 3 km averaged at 15 minute intervals during the period 108–120 hours for the different boundary-layer schemes. (a) Modified bulk scheme, (b) unmodified bulk scheme, (c) </a:t>
            </a:r>
            <a:r>
              <a:rPr lang="en-US" sz="1600" dirty="0" err="1"/>
              <a:t>Blackadar</a:t>
            </a:r>
            <a:r>
              <a:rPr lang="en-US" sz="1600" dirty="0"/>
              <a:t> scheme, (d) Burk–Thompson scheme, (e) MRF scheme and (f) </a:t>
            </a:r>
            <a:r>
              <a:rPr lang="en-US" sz="1600" dirty="0" err="1"/>
              <a:t>Gayno</a:t>
            </a:r>
            <a:r>
              <a:rPr lang="en-US" sz="1600" dirty="0"/>
              <a:t>–Seaman scheme. Contour interval 5 m s</a:t>
            </a:r>
            <a:r>
              <a:rPr lang="en-US" sz="1600" baseline="30000" dirty="0"/>
              <a:t>−1 </a:t>
            </a:r>
            <a:r>
              <a:rPr lang="en-US" sz="1600" baseline="30000" dirty="0" smtClean="0"/>
              <a:t> </a:t>
            </a:r>
            <a:r>
              <a:rPr lang="en-US" sz="1600" dirty="0" smtClean="0"/>
              <a:t>(</a:t>
            </a:r>
            <a:r>
              <a:rPr lang="en-US" sz="1600" dirty="0"/>
              <a:t>Smith and Thomsen (2010</a:t>
            </a:r>
            <a:r>
              <a:rPr lang="en-US" sz="1600" dirty="0" smtClean="0"/>
              <a:t>)</a:t>
            </a:r>
            <a:endParaRPr lang="en-US" sz="1600" dirty="0"/>
          </a:p>
        </p:txBody>
      </p:sp>
    </p:spTree>
    <p:extLst>
      <p:ext uri="{BB962C8B-B14F-4D97-AF65-F5344CB8AC3E}">
        <p14:creationId xmlns:p14="http://schemas.microsoft.com/office/powerpoint/2010/main" val="287227911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Hurricane Isabel (2003)</a:t>
            </a:r>
            <a:endParaRPr lang="en-US" dirty="0"/>
          </a:p>
        </p:txBody>
      </p:sp>
      <p:sp>
        <p:nvSpPr>
          <p:cNvPr id="3" name="Content Placeholder 2"/>
          <p:cNvSpPr>
            <a:spLocks noGrp="1"/>
          </p:cNvSpPr>
          <p:nvPr>
            <p:ph idx="1"/>
          </p:nvPr>
        </p:nvSpPr>
        <p:spPr/>
        <p:txBody>
          <a:bodyPr/>
          <a:lstStyle/>
          <a:p>
            <a:r>
              <a:rPr lang="en-US" dirty="0" smtClean="0"/>
              <a:t>Nolan et al. (2009) simulate storm using high res (&lt;4km) WRF</a:t>
            </a:r>
          </a:p>
          <a:p>
            <a:endParaRPr lang="en-US" dirty="0" smtClean="0"/>
          </a:p>
          <a:p>
            <a:r>
              <a:rPr lang="en-US" dirty="0" smtClean="0"/>
              <a:t>Compare MYJ (local) and YSU (nonlocal) schemes in outer and </a:t>
            </a:r>
            <a:r>
              <a:rPr lang="en-US" b="1" dirty="0" smtClean="0"/>
              <a:t>inner</a:t>
            </a:r>
            <a:r>
              <a:rPr lang="en-US" dirty="0" smtClean="0"/>
              <a:t> core</a:t>
            </a:r>
          </a:p>
          <a:p>
            <a:pPr lvl="1"/>
            <a:r>
              <a:rPr lang="en-US" dirty="0" smtClean="0"/>
              <a:t>Both are given the same surface roughness length formula which tops out at 30 m s</a:t>
            </a:r>
            <a:r>
              <a:rPr lang="en-US" baseline="30000" dirty="0" smtClean="0"/>
              <a:t>–1</a:t>
            </a:r>
            <a:endParaRPr lang="en-US" dirty="0"/>
          </a:p>
        </p:txBody>
      </p:sp>
    </p:spTree>
    <p:extLst>
      <p:ext uri="{BB962C8B-B14F-4D97-AF65-F5344CB8AC3E}">
        <p14:creationId xmlns:p14="http://schemas.microsoft.com/office/powerpoint/2010/main" val="6935834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Convective Boundary Layer</a:t>
            </a:r>
            <a:endParaRPr lang="en-US" dirty="0"/>
          </a:p>
        </p:txBody>
      </p:sp>
      <p:pic>
        <p:nvPicPr>
          <p:cNvPr id="4" name="Content Placeholder 3" descr="Screen Shot 2017-02-20 at 7.07.4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551" r="1905" b="30111"/>
          <a:stretch/>
        </p:blipFill>
        <p:spPr>
          <a:xfrm>
            <a:off x="741519" y="2709613"/>
            <a:ext cx="7660962" cy="3163148"/>
          </a:xfrm>
        </p:spPr>
      </p:pic>
      <p:sp>
        <p:nvSpPr>
          <p:cNvPr id="5" name="Content Placeholder 2"/>
          <p:cNvSpPr txBox="1">
            <a:spLocks/>
          </p:cNvSpPr>
          <p:nvPr/>
        </p:nvSpPr>
        <p:spPr>
          <a:xfrm>
            <a:off x="457200" y="171951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Strong surface heating creates surface layer</a:t>
            </a:r>
          </a:p>
          <a:p>
            <a:pPr lvl="1"/>
            <a:endParaRPr lang="en-US" dirty="0" smtClean="0"/>
          </a:p>
        </p:txBody>
      </p:sp>
      <p:cxnSp>
        <p:nvCxnSpPr>
          <p:cNvPr id="9" name="Straight Arrow Connector 8"/>
          <p:cNvCxnSpPr/>
          <p:nvPr/>
        </p:nvCxnSpPr>
        <p:spPr>
          <a:xfrm>
            <a:off x="0" y="5384211"/>
            <a:ext cx="741519"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028" y="5839305"/>
            <a:ext cx="1794519" cy="369332"/>
          </a:xfrm>
          <a:prstGeom prst="rect">
            <a:avLst/>
          </a:prstGeom>
          <a:noFill/>
        </p:spPr>
        <p:txBody>
          <a:bodyPr wrap="none" rtlCol="0">
            <a:spAutoFit/>
          </a:bodyPr>
          <a:lstStyle/>
          <a:p>
            <a:r>
              <a:rPr lang="en-US" dirty="0" smtClean="0"/>
              <a:t>Hartmann (1994)</a:t>
            </a:r>
            <a:endParaRPr lang="en-US" dirty="0"/>
          </a:p>
        </p:txBody>
      </p:sp>
    </p:spTree>
    <p:extLst>
      <p:ext uri="{BB962C8B-B14F-4D97-AF65-F5344CB8AC3E}">
        <p14:creationId xmlns:p14="http://schemas.microsoft.com/office/powerpoint/2010/main" val="20444168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507" y="104588"/>
            <a:ext cx="5298986" cy="6021576"/>
          </a:xfrm>
        </p:spPr>
      </p:pic>
      <p:sp>
        <p:nvSpPr>
          <p:cNvPr id="5" name="TextBox 4"/>
          <p:cNvSpPr txBox="1"/>
          <p:nvPr/>
        </p:nvSpPr>
        <p:spPr>
          <a:xfrm>
            <a:off x="105659" y="6123034"/>
            <a:ext cx="9038341" cy="738664"/>
          </a:xfrm>
          <a:prstGeom prst="rect">
            <a:avLst/>
          </a:prstGeom>
          <a:noFill/>
        </p:spPr>
        <p:txBody>
          <a:bodyPr wrap="square" rtlCol="0">
            <a:spAutoFit/>
          </a:bodyPr>
          <a:lstStyle/>
          <a:p>
            <a:r>
              <a:rPr lang="en-US" sz="1400" dirty="0"/>
              <a:t>Azimuthally averaged and 3-h time-composited azimuthal winds (shaded) and radial winds (heavy contours) for the WRF simulations near 1800 UTC </a:t>
            </a:r>
            <a:r>
              <a:rPr lang="en-US" sz="1400" dirty="0" smtClean="0"/>
              <a:t>13 </a:t>
            </a:r>
            <a:r>
              <a:rPr lang="en-US" sz="1400" dirty="0"/>
              <a:t>Sep, and for the Bell and Montgomery (2008) analysis around the same time: (a) YSU, (b) YSU-D, (c) MYJ, (d) MYJ-D, and (e) the BM08 analysis. The thickest contour is the zero contour for the radial winds.</a:t>
            </a:r>
            <a:endParaRPr lang="en-US" sz="1400" dirty="0"/>
          </a:p>
        </p:txBody>
      </p:sp>
      <p:sp>
        <p:nvSpPr>
          <p:cNvPr id="6" name="TextBox 5"/>
          <p:cNvSpPr txBox="1"/>
          <p:nvPr/>
        </p:nvSpPr>
        <p:spPr>
          <a:xfrm>
            <a:off x="909978" y="753518"/>
            <a:ext cx="1012529" cy="646331"/>
          </a:xfrm>
          <a:prstGeom prst="rect">
            <a:avLst/>
          </a:prstGeom>
          <a:noFill/>
        </p:spPr>
        <p:txBody>
          <a:bodyPr wrap="none" rtlCol="0">
            <a:spAutoFit/>
          </a:bodyPr>
          <a:lstStyle/>
          <a:p>
            <a:pPr algn="ctr"/>
            <a:r>
              <a:rPr lang="en-US" dirty="0" smtClean="0">
                <a:solidFill>
                  <a:srgbClr val="FF0000"/>
                </a:solidFill>
              </a:rPr>
              <a:t>YSU</a:t>
            </a:r>
          </a:p>
          <a:p>
            <a:pPr algn="ctr"/>
            <a:r>
              <a:rPr lang="en-US" dirty="0" smtClean="0">
                <a:solidFill>
                  <a:srgbClr val="FF0000"/>
                </a:solidFill>
              </a:rPr>
              <a:t>Nonlocal</a:t>
            </a:r>
            <a:endParaRPr lang="en-US" dirty="0">
              <a:solidFill>
                <a:srgbClr val="FF0000"/>
              </a:solidFill>
            </a:endParaRPr>
          </a:p>
        </p:txBody>
      </p:sp>
      <p:sp>
        <p:nvSpPr>
          <p:cNvPr id="7" name="TextBox 6"/>
          <p:cNvSpPr txBox="1"/>
          <p:nvPr/>
        </p:nvSpPr>
        <p:spPr>
          <a:xfrm>
            <a:off x="1257917" y="2710812"/>
            <a:ext cx="664590" cy="646331"/>
          </a:xfrm>
          <a:prstGeom prst="rect">
            <a:avLst/>
          </a:prstGeom>
          <a:noFill/>
        </p:spPr>
        <p:txBody>
          <a:bodyPr wrap="none" rtlCol="0">
            <a:spAutoFit/>
          </a:bodyPr>
          <a:lstStyle/>
          <a:p>
            <a:pPr algn="ctr"/>
            <a:r>
              <a:rPr lang="en-US" dirty="0" smtClean="0">
                <a:solidFill>
                  <a:srgbClr val="FF0000"/>
                </a:solidFill>
              </a:rPr>
              <a:t>MYJ</a:t>
            </a:r>
          </a:p>
          <a:p>
            <a:pPr algn="ctr"/>
            <a:r>
              <a:rPr lang="en-US" dirty="0" smtClean="0">
                <a:solidFill>
                  <a:srgbClr val="FF0000"/>
                </a:solidFill>
              </a:rPr>
              <a:t>Local</a:t>
            </a:r>
            <a:endParaRPr lang="en-US" dirty="0">
              <a:solidFill>
                <a:srgbClr val="FF0000"/>
              </a:solidFill>
            </a:endParaRPr>
          </a:p>
        </p:txBody>
      </p:sp>
      <p:sp>
        <p:nvSpPr>
          <p:cNvPr id="8" name="TextBox 7"/>
          <p:cNvSpPr txBox="1"/>
          <p:nvPr/>
        </p:nvSpPr>
        <p:spPr>
          <a:xfrm>
            <a:off x="0" y="4602761"/>
            <a:ext cx="1922507" cy="1200329"/>
          </a:xfrm>
          <a:prstGeom prst="rect">
            <a:avLst/>
          </a:prstGeom>
          <a:noFill/>
        </p:spPr>
        <p:txBody>
          <a:bodyPr wrap="square" rtlCol="0">
            <a:spAutoFit/>
          </a:bodyPr>
          <a:lstStyle/>
          <a:p>
            <a:pPr algn="ctr"/>
            <a:r>
              <a:rPr lang="en-US" dirty="0" smtClean="0">
                <a:solidFill>
                  <a:srgbClr val="FF0000"/>
                </a:solidFill>
              </a:rPr>
              <a:t>Observations</a:t>
            </a:r>
          </a:p>
          <a:p>
            <a:pPr algn="ctr"/>
            <a:r>
              <a:rPr lang="en-US" dirty="0" smtClean="0">
                <a:solidFill>
                  <a:srgbClr val="FF0000"/>
                </a:solidFill>
              </a:rPr>
              <a:t>(Bell and Montgomery 2008)</a:t>
            </a:r>
            <a:endParaRPr lang="en-US" dirty="0">
              <a:solidFill>
                <a:srgbClr val="FF0000"/>
              </a:solidFill>
            </a:endParaRPr>
          </a:p>
        </p:txBody>
      </p:sp>
    </p:spTree>
    <p:extLst>
      <p:ext uri="{BB962C8B-B14F-4D97-AF65-F5344CB8AC3E}">
        <p14:creationId xmlns:p14="http://schemas.microsoft.com/office/powerpoint/2010/main" val="354806932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1520-0493-137-11-3675-f13.jpeg"/>
          <p:cNvPicPr>
            <a:picLocks noGrp="1" noChangeAspect="1"/>
          </p:cNvPicPr>
          <p:nvPr>
            <p:ph idx="1"/>
          </p:nvPr>
        </p:nvPicPr>
        <p:blipFill>
          <a:blip r:embed="rId2">
            <a:extLst>
              <a:ext uri="{28A0092B-C50C-407E-A947-70E740481C1C}">
                <a14:useLocalDpi xmlns:a14="http://schemas.microsoft.com/office/drawing/2010/main" val="0"/>
              </a:ext>
            </a:extLst>
          </a:blip>
          <a:srcRect l="-51583" r="-51583"/>
          <a:stretch>
            <a:fillRect/>
          </a:stretch>
        </p:blipFill>
        <p:spPr>
          <a:xfrm>
            <a:off x="-902543" y="104588"/>
            <a:ext cx="10949087" cy="6021576"/>
          </a:xfrm>
        </p:spPr>
      </p:pic>
      <p:sp>
        <p:nvSpPr>
          <p:cNvPr id="5" name="TextBox 4"/>
          <p:cNvSpPr txBox="1"/>
          <p:nvPr/>
        </p:nvSpPr>
        <p:spPr>
          <a:xfrm>
            <a:off x="105659" y="6123034"/>
            <a:ext cx="9038341" cy="734965"/>
          </a:xfrm>
          <a:prstGeom prst="rect">
            <a:avLst/>
          </a:prstGeom>
          <a:noFill/>
        </p:spPr>
        <p:txBody>
          <a:bodyPr wrap="square" rtlCol="0">
            <a:spAutoFit/>
          </a:bodyPr>
          <a:lstStyle/>
          <a:p>
            <a:r>
              <a:rPr lang="en-US" sz="1400" dirty="0"/>
              <a:t>PBL scheme tendencies from the WRF simulations with (left) YSU-D and (right) MYJ-D schemes around 1900 UTC 12 Sep, for the (top) absolute angular momentum, (middle) potential temperature, and (bottom) water vapor mixing </a:t>
            </a:r>
            <a:r>
              <a:rPr lang="en-US" sz="1400" dirty="0" err="1"/>
              <a:t>ratio.</a:t>
            </a:r>
            <a:r>
              <a:rPr lang="en-US" sz="1400" dirty="0" err="1" smtClean="0"/>
              <a:t>Nolan</a:t>
            </a:r>
            <a:r>
              <a:rPr lang="en-US" sz="1400" dirty="0" smtClean="0"/>
              <a:t> (2009b)</a:t>
            </a:r>
            <a:endParaRPr lang="en-US" sz="1400" dirty="0"/>
          </a:p>
        </p:txBody>
      </p:sp>
      <p:sp>
        <p:nvSpPr>
          <p:cNvPr id="6" name="TextBox 5"/>
          <p:cNvSpPr txBox="1"/>
          <p:nvPr/>
        </p:nvSpPr>
        <p:spPr>
          <a:xfrm>
            <a:off x="455938" y="2546459"/>
            <a:ext cx="1012529" cy="646331"/>
          </a:xfrm>
          <a:prstGeom prst="rect">
            <a:avLst/>
          </a:prstGeom>
          <a:noFill/>
        </p:spPr>
        <p:txBody>
          <a:bodyPr wrap="none" rtlCol="0">
            <a:spAutoFit/>
          </a:bodyPr>
          <a:lstStyle/>
          <a:p>
            <a:pPr algn="ctr"/>
            <a:r>
              <a:rPr lang="en-US" dirty="0" smtClean="0">
                <a:solidFill>
                  <a:srgbClr val="FF0000"/>
                </a:solidFill>
              </a:rPr>
              <a:t>YSU</a:t>
            </a:r>
          </a:p>
          <a:p>
            <a:pPr algn="ctr"/>
            <a:r>
              <a:rPr lang="en-US" dirty="0" smtClean="0">
                <a:solidFill>
                  <a:srgbClr val="FF0000"/>
                </a:solidFill>
              </a:rPr>
              <a:t>Nonlocal</a:t>
            </a:r>
            <a:endParaRPr lang="en-US" dirty="0">
              <a:solidFill>
                <a:srgbClr val="FF0000"/>
              </a:solidFill>
            </a:endParaRPr>
          </a:p>
        </p:txBody>
      </p:sp>
      <p:sp>
        <p:nvSpPr>
          <p:cNvPr id="7" name="TextBox 6"/>
          <p:cNvSpPr txBox="1"/>
          <p:nvPr/>
        </p:nvSpPr>
        <p:spPr>
          <a:xfrm>
            <a:off x="8013835" y="2546459"/>
            <a:ext cx="664590" cy="646331"/>
          </a:xfrm>
          <a:prstGeom prst="rect">
            <a:avLst/>
          </a:prstGeom>
          <a:noFill/>
        </p:spPr>
        <p:txBody>
          <a:bodyPr wrap="none" rtlCol="0">
            <a:spAutoFit/>
          </a:bodyPr>
          <a:lstStyle/>
          <a:p>
            <a:pPr algn="ctr"/>
            <a:r>
              <a:rPr lang="en-US" dirty="0" smtClean="0">
                <a:solidFill>
                  <a:srgbClr val="FF0000"/>
                </a:solidFill>
              </a:rPr>
              <a:t>MYJ</a:t>
            </a:r>
          </a:p>
          <a:p>
            <a:pPr algn="ctr"/>
            <a:r>
              <a:rPr lang="en-US" dirty="0" smtClean="0">
                <a:solidFill>
                  <a:srgbClr val="FF0000"/>
                </a:solidFill>
              </a:rPr>
              <a:t>Local</a:t>
            </a:r>
            <a:endParaRPr lang="en-US" dirty="0">
              <a:solidFill>
                <a:srgbClr val="FF0000"/>
              </a:solidFill>
            </a:endParaRPr>
          </a:p>
        </p:txBody>
      </p:sp>
      <p:sp>
        <p:nvSpPr>
          <p:cNvPr id="8" name="TextBox 7"/>
          <p:cNvSpPr txBox="1"/>
          <p:nvPr/>
        </p:nvSpPr>
        <p:spPr>
          <a:xfrm>
            <a:off x="7261411" y="4616824"/>
            <a:ext cx="1778001" cy="1200329"/>
          </a:xfrm>
          <a:prstGeom prst="rect">
            <a:avLst/>
          </a:prstGeom>
          <a:noFill/>
        </p:spPr>
        <p:txBody>
          <a:bodyPr wrap="square" rtlCol="0">
            <a:spAutoFit/>
          </a:bodyPr>
          <a:lstStyle/>
          <a:p>
            <a:pPr algn="ctr"/>
            <a:r>
              <a:rPr lang="en-US" dirty="0" smtClean="0">
                <a:solidFill>
                  <a:srgbClr val="0000FF"/>
                </a:solidFill>
              </a:rPr>
              <a:t>Upward transport exceeds surface fluxes</a:t>
            </a:r>
            <a:endParaRPr lang="en-US" dirty="0">
              <a:solidFill>
                <a:srgbClr val="0000FF"/>
              </a:solidFill>
            </a:endParaRPr>
          </a:p>
        </p:txBody>
      </p:sp>
      <p:cxnSp>
        <p:nvCxnSpPr>
          <p:cNvPr id="3" name="Straight Arrow Connector 2"/>
          <p:cNvCxnSpPr/>
          <p:nvPr/>
        </p:nvCxnSpPr>
        <p:spPr>
          <a:xfrm flipH="1">
            <a:off x="5767294" y="5169647"/>
            <a:ext cx="1494117" cy="647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22254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15"/>
            <a:ext cx="8229600" cy="1143000"/>
          </a:xfrm>
        </p:spPr>
        <p:txBody>
          <a:bodyPr/>
          <a:lstStyle/>
          <a:p>
            <a:r>
              <a:rPr lang="en-US" dirty="0" smtClean="0"/>
              <a:t>Semi-Idealized HWRF</a:t>
            </a:r>
            <a:endParaRPr lang="en-US" dirty="0"/>
          </a:p>
        </p:txBody>
      </p:sp>
      <p:sp>
        <p:nvSpPr>
          <p:cNvPr id="3" name="Content Placeholder 2"/>
          <p:cNvSpPr>
            <a:spLocks noGrp="1"/>
          </p:cNvSpPr>
          <p:nvPr>
            <p:ph idx="1"/>
          </p:nvPr>
        </p:nvSpPr>
        <p:spPr>
          <a:xfrm>
            <a:off x="457200" y="1600200"/>
            <a:ext cx="4189506" cy="5114496"/>
          </a:xfrm>
        </p:spPr>
        <p:txBody>
          <a:bodyPr>
            <a:normAutofit fontScale="92500" lnSpcReduction="20000"/>
          </a:bodyPr>
          <a:lstStyle/>
          <a:p>
            <a:r>
              <a:rPr lang="en-US" dirty="0" smtClean="0"/>
              <a:t>Bu et al. (2017) examine TC size sensitivity to cloud radiative forcing and PBL mixing.</a:t>
            </a:r>
          </a:p>
          <a:p>
            <a:endParaRPr lang="en-US" dirty="0"/>
          </a:p>
          <a:p>
            <a:r>
              <a:rPr lang="en-US" dirty="0" smtClean="0"/>
              <a:t>Important: Concept of cloud radiative feedback beneath anvil causes gradual lifting below to enhance TC size</a:t>
            </a:r>
            <a:endParaRPr lang="en-US" dirty="0"/>
          </a:p>
        </p:txBody>
      </p:sp>
      <p:pic>
        <p:nvPicPr>
          <p:cNvPr id="5" name="Picture 4" descr="jas-d-13-0265.1-f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921" y="1016001"/>
            <a:ext cx="4196631" cy="5698696"/>
          </a:xfrm>
          <a:prstGeom prst="rect">
            <a:avLst/>
          </a:prstGeom>
        </p:spPr>
      </p:pic>
    </p:spTree>
    <p:extLst>
      <p:ext uri="{BB962C8B-B14F-4D97-AF65-F5344CB8AC3E}">
        <p14:creationId xmlns:p14="http://schemas.microsoft.com/office/powerpoint/2010/main" val="254533551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618"/>
            <a:ext cx="4495800" cy="1143000"/>
          </a:xfrm>
        </p:spPr>
        <p:txBody>
          <a:bodyPr>
            <a:normAutofit fontScale="90000"/>
          </a:bodyPr>
          <a:lstStyle/>
          <a:p>
            <a:r>
              <a:rPr lang="en-US" dirty="0" smtClean="0"/>
              <a:t>Nonlocal PBL mixing</a:t>
            </a:r>
            <a:endParaRPr lang="en-US" dirty="0"/>
          </a:p>
        </p:txBody>
      </p:sp>
      <p:pic>
        <p:nvPicPr>
          <p:cNvPr id="8" name="Content Placeholder 7" descr="Screen Shot 2017-02-27 at 11.39.58 PM.png"/>
          <p:cNvPicPr>
            <a:picLocks noGrp="1" noChangeAspect="1"/>
          </p:cNvPicPr>
          <p:nvPr>
            <p:ph sz="half" idx="1"/>
          </p:nvPr>
        </p:nvPicPr>
        <p:blipFill>
          <a:blip r:embed="rId2">
            <a:extLst>
              <a:ext uri="{28A0092B-C50C-407E-A947-70E740481C1C}">
                <a14:useLocalDpi xmlns:a14="http://schemas.microsoft.com/office/drawing/2010/main" val="0"/>
              </a:ext>
            </a:extLst>
          </a:blip>
          <a:srcRect t="981" b="981"/>
          <a:stretch>
            <a:fillRect/>
          </a:stretch>
        </p:blipFill>
        <p:spPr>
          <a:xfrm>
            <a:off x="0" y="584200"/>
            <a:ext cx="4038600" cy="4525963"/>
          </a:xfrm>
        </p:spPr>
      </p:pic>
      <p:pic>
        <p:nvPicPr>
          <p:cNvPr id="10" name="Content Placeholder 9" descr="Screen Shot 2017-02-27 at 11.40.37 PM.png"/>
          <p:cNvPicPr>
            <a:picLocks noGrp="1" noChangeAspect="1"/>
          </p:cNvPicPr>
          <p:nvPr>
            <p:ph sz="half" idx="2"/>
          </p:nvPr>
        </p:nvPicPr>
        <p:blipFill>
          <a:blip r:embed="rId3">
            <a:extLst>
              <a:ext uri="{28A0092B-C50C-407E-A947-70E740481C1C}">
                <a14:useLocalDpi xmlns:a14="http://schemas.microsoft.com/office/drawing/2010/main" val="0"/>
              </a:ext>
            </a:extLst>
          </a:blip>
          <a:srcRect l="-11958" r="-11958"/>
          <a:stretch>
            <a:fillRect/>
          </a:stretch>
        </p:blipFill>
        <p:spPr>
          <a:xfrm>
            <a:off x="3936816" y="463176"/>
            <a:ext cx="5706219" cy="6394824"/>
          </a:xfrm>
        </p:spPr>
      </p:pic>
      <p:sp>
        <p:nvSpPr>
          <p:cNvPr id="9" name="TextBox 8"/>
          <p:cNvSpPr txBox="1"/>
          <p:nvPr/>
        </p:nvSpPr>
        <p:spPr>
          <a:xfrm>
            <a:off x="9154" y="5156867"/>
            <a:ext cx="4486646" cy="1569660"/>
          </a:xfrm>
          <a:prstGeom prst="rect">
            <a:avLst/>
          </a:prstGeom>
          <a:noFill/>
        </p:spPr>
        <p:txBody>
          <a:bodyPr wrap="square" rtlCol="0">
            <a:spAutoFit/>
          </a:bodyPr>
          <a:lstStyle/>
          <a:p>
            <a:r>
              <a:rPr lang="en-US" sz="1600" dirty="0"/>
              <a:t>Radius vs. height cross-sections showing the temporally-averaged symmetric components of </a:t>
            </a:r>
            <a:r>
              <a:rPr lang="en-US" sz="1600" dirty="0" smtClean="0"/>
              <a:t>water </a:t>
            </a:r>
            <a:r>
              <a:rPr lang="en-US" sz="1600" dirty="0"/>
              <a:t>vapor (shaded) and eddy diffusivity applied to vapor (</a:t>
            </a:r>
            <a:r>
              <a:rPr lang="en-US" sz="1600" i="1" dirty="0" err="1"/>
              <a:t>Kh</a:t>
            </a:r>
            <a:r>
              <a:rPr lang="en-US" sz="1600" dirty="0"/>
              <a:t>; 10 m2 s−1 contours</a:t>
            </a:r>
            <a:r>
              <a:rPr lang="en-US" sz="1600" dirty="0" smtClean="0"/>
              <a:t>) </a:t>
            </a:r>
            <a:r>
              <a:rPr lang="en-US" sz="1600" dirty="0"/>
              <a:t>using YSU with (a) </a:t>
            </a:r>
            <a:r>
              <a:rPr lang="en-US" sz="1600" dirty="0" err="1"/>
              <a:t>Rib</a:t>
            </a:r>
            <a:r>
              <a:rPr lang="en-US" sz="1600" i="1" dirty="0" err="1"/>
              <a:t>cr</a:t>
            </a:r>
            <a:r>
              <a:rPr lang="en-US" sz="1600" dirty="0"/>
              <a:t>=0.25, and (b) the default setup. Panel (c) shows difference fields. </a:t>
            </a:r>
            <a:r>
              <a:rPr lang="en-US" sz="1600" dirty="0" smtClean="0"/>
              <a:t>(Bu et al. 2017)</a:t>
            </a:r>
            <a:endParaRPr lang="en-US" sz="1600" dirty="0"/>
          </a:p>
        </p:txBody>
      </p:sp>
    </p:spTree>
    <p:extLst>
      <p:ext uri="{BB962C8B-B14F-4D97-AF65-F5344CB8AC3E}">
        <p14:creationId xmlns:p14="http://schemas.microsoft.com/office/powerpoint/2010/main" val="315671185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199" y="1156167"/>
            <a:ext cx="8447741" cy="5582304"/>
          </a:xfrm>
        </p:spPr>
        <p:txBody>
          <a:bodyPr>
            <a:normAutofit fontScale="70000" lnSpcReduction="20000"/>
          </a:bodyPr>
          <a:lstStyle/>
          <a:p>
            <a:r>
              <a:rPr lang="en-US" sz="2000" dirty="0"/>
              <a:t>Braun, S. and W. Tao, 2000: Sensitivity of High-Resolution Simulations of Hurricane Bob (1991) to Planetary Boundary Layer Parameterizations. Mon. Wea. Rev., </a:t>
            </a:r>
            <a:r>
              <a:rPr lang="en-US" sz="2000" b="1" dirty="0"/>
              <a:t>128</a:t>
            </a:r>
            <a:r>
              <a:rPr lang="en-US" sz="2000" dirty="0"/>
              <a:t>, 3941–3961, </a:t>
            </a:r>
            <a:r>
              <a:rPr lang="en-US" sz="2000" dirty="0" err="1" smtClean="0"/>
              <a:t>doi</a:t>
            </a:r>
            <a:r>
              <a:rPr lang="en-US" sz="2000" dirty="0" smtClean="0"/>
              <a:t>: 10.1175</a:t>
            </a:r>
            <a:r>
              <a:rPr lang="en-US" sz="2000" dirty="0"/>
              <a:t>/1520-0493(2000)129&lt;3941:SOHRSO&gt;2.0.CO;2. </a:t>
            </a:r>
          </a:p>
          <a:p>
            <a:r>
              <a:rPr lang="en-US" sz="2000" dirty="0" smtClean="0"/>
              <a:t>Bu</a:t>
            </a:r>
            <a:r>
              <a:rPr lang="en-US" sz="2000" dirty="0"/>
              <a:t>, Y., R. Fovell, and K. Corbosiero, 2017: The influences of boundary layer mixing and cloud-radiative forcing on tropical cyclone size. J. Atmos. Sci. doi:10.1175/JAS-D-16-0231.1, in press. </a:t>
            </a:r>
            <a:endParaRPr lang="en-US" sz="2000" dirty="0" smtClean="0"/>
          </a:p>
          <a:p>
            <a:pPr lvl="0"/>
            <a:r>
              <a:rPr lang="en-US" sz="2000" dirty="0" smtClean="0"/>
              <a:t>Coniglio</a:t>
            </a:r>
            <a:r>
              <a:rPr lang="en-US" sz="2000" dirty="0"/>
              <a:t>, M., J. </a:t>
            </a:r>
            <a:r>
              <a:rPr lang="en-US" sz="2000" dirty="0" err="1"/>
              <a:t>Correia</a:t>
            </a:r>
            <a:r>
              <a:rPr lang="en-US" sz="2000" dirty="0"/>
              <a:t>, P. Marsh, and F. Kong, 2013: Verification of Convection-Allowing WRF Model Forecasts of the Planetary Boundary Layer Using Sounding Observations. </a:t>
            </a:r>
            <a:r>
              <a:rPr lang="en-US" sz="2000" i="1" dirty="0"/>
              <a:t>Wea. Forecasting,</a:t>
            </a:r>
            <a:r>
              <a:rPr lang="en-US" sz="2000" dirty="0"/>
              <a:t> </a:t>
            </a:r>
            <a:r>
              <a:rPr lang="en-US" sz="2000" b="1" dirty="0"/>
              <a:t>28</a:t>
            </a:r>
            <a:r>
              <a:rPr lang="en-US" sz="2000" dirty="0"/>
              <a:t>, 842–862, </a:t>
            </a:r>
            <a:r>
              <a:rPr lang="en-US" sz="2000" dirty="0" err="1"/>
              <a:t>doi</a:t>
            </a:r>
            <a:r>
              <a:rPr lang="en-US" sz="2000" dirty="0"/>
              <a:t>: 10.1175/WAF-D-12-00103.1.</a:t>
            </a:r>
          </a:p>
          <a:p>
            <a:pPr lvl="0"/>
            <a:r>
              <a:rPr lang="en-US" sz="2000" dirty="0" err="1"/>
              <a:t>García-Díez</a:t>
            </a:r>
            <a:r>
              <a:rPr lang="en-US" sz="2000" dirty="0"/>
              <a:t>, M., </a:t>
            </a:r>
            <a:r>
              <a:rPr lang="en-US" sz="2000" dirty="0" err="1"/>
              <a:t>Fernández</a:t>
            </a:r>
            <a:r>
              <a:rPr lang="en-US" sz="2000" dirty="0"/>
              <a:t>, J., </a:t>
            </a:r>
            <a:r>
              <a:rPr lang="en-US" sz="2000" dirty="0" err="1"/>
              <a:t>Fita</a:t>
            </a:r>
            <a:r>
              <a:rPr lang="en-US" sz="2000" dirty="0"/>
              <a:t>, L. and </a:t>
            </a:r>
            <a:r>
              <a:rPr lang="en-US" sz="2000" dirty="0" err="1"/>
              <a:t>Yagüe</a:t>
            </a:r>
            <a:r>
              <a:rPr lang="en-US" sz="2000" dirty="0"/>
              <a:t>, C. (2013), Seasonal dependence of WRF model biases and sensitivity to PBL schemes over Europe. Q.J.R. </a:t>
            </a:r>
            <a:r>
              <a:rPr lang="en-US" sz="2000" dirty="0" err="1"/>
              <a:t>Meteorol</a:t>
            </a:r>
            <a:r>
              <a:rPr lang="en-US" sz="2000" dirty="0"/>
              <a:t>. Soc., 139: 501–514. doi:10.1002/qj.1976</a:t>
            </a:r>
          </a:p>
          <a:p>
            <a:pPr lvl="0"/>
            <a:r>
              <a:rPr lang="en-US" sz="2000" dirty="0"/>
              <a:t>Hartmann, D. L., 1994: Global Physical Climatology. Academic Press, 411 pp.</a:t>
            </a:r>
          </a:p>
          <a:p>
            <a:pPr lvl="0"/>
            <a:r>
              <a:rPr lang="en-US" sz="2000" dirty="0"/>
              <a:t>Hong, S. and H. Pan, 1996: Nonlocal Boundary Layer Vertical Diffusion in a Medium-Range Forecast Model. </a:t>
            </a:r>
            <a:r>
              <a:rPr lang="en-US" sz="2000" i="1" dirty="0"/>
              <a:t>Mon. Wea. Rev.,</a:t>
            </a:r>
            <a:r>
              <a:rPr lang="en-US" sz="2000" dirty="0"/>
              <a:t> </a:t>
            </a:r>
            <a:r>
              <a:rPr lang="en-US" sz="2000" b="1" dirty="0"/>
              <a:t>124</a:t>
            </a:r>
            <a:r>
              <a:rPr lang="en-US" sz="2000" dirty="0"/>
              <a:t>, 2322–2339, </a:t>
            </a:r>
            <a:r>
              <a:rPr lang="en-US" sz="2000" dirty="0" err="1"/>
              <a:t>doi</a:t>
            </a:r>
            <a:r>
              <a:rPr lang="en-US" sz="2000" dirty="0"/>
              <a:t>: 10.1175/1520-0493(1996)124&lt;2322:NBLVDI&gt;2.0.CO;2.</a:t>
            </a:r>
          </a:p>
          <a:p>
            <a:pPr lvl="0"/>
            <a:r>
              <a:rPr lang="en-US" sz="2000" dirty="0" err="1"/>
              <a:t>Krishnamurti</a:t>
            </a:r>
            <a:r>
              <a:rPr lang="en-US" sz="2000" dirty="0"/>
              <a:t>, T. N., </a:t>
            </a:r>
            <a:r>
              <a:rPr lang="en-US" sz="2000" dirty="0" err="1"/>
              <a:t>Basu</a:t>
            </a:r>
            <a:r>
              <a:rPr lang="en-US" sz="2000" dirty="0"/>
              <a:t>, S., Sanjay, J. and </a:t>
            </a:r>
            <a:r>
              <a:rPr lang="en-US" sz="2000" dirty="0" err="1"/>
              <a:t>Gnanaseelan</a:t>
            </a:r>
            <a:r>
              <a:rPr lang="en-US" sz="2000" dirty="0"/>
              <a:t>, C. (2008), Evaluation of several different planetary boundary layer schemes within a single model, a unified model and a </a:t>
            </a:r>
            <a:r>
              <a:rPr lang="en-US" sz="2000" dirty="0" err="1"/>
              <a:t>multimodel</a:t>
            </a:r>
            <a:r>
              <a:rPr lang="en-US" sz="2000" dirty="0"/>
              <a:t> </a:t>
            </a:r>
            <a:r>
              <a:rPr lang="en-US" sz="2000" dirty="0" err="1"/>
              <a:t>superensemble</a:t>
            </a:r>
            <a:r>
              <a:rPr lang="en-US" sz="2000" dirty="0"/>
              <a:t>. </a:t>
            </a:r>
            <a:r>
              <a:rPr lang="en-US" sz="2000" dirty="0" err="1"/>
              <a:t>Tellus</a:t>
            </a:r>
            <a:r>
              <a:rPr lang="en-US" sz="2000" dirty="0"/>
              <a:t> A, 60: 42–61. doi:10.1111/j.1600-0870.2007.00278.</a:t>
            </a:r>
            <a:r>
              <a:rPr lang="en-US" sz="2000" dirty="0" smtClean="0"/>
              <a:t>x</a:t>
            </a:r>
          </a:p>
          <a:p>
            <a:r>
              <a:rPr lang="en-US" sz="2000" dirty="0" smtClean="0"/>
              <a:t>Nolan, D. S. </a:t>
            </a:r>
            <a:r>
              <a:rPr lang="en-US" sz="2000" dirty="0"/>
              <a:t>and </a:t>
            </a:r>
            <a:r>
              <a:rPr lang="en-US" sz="2000" dirty="0" smtClean="0"/>
              <a:t>D. </a:t>
            </a:r>
            <a:r>
              <a:rPr lang="en-US" sz="2000" dirty="0"/>
              <a:t>P. </a:t>
            </a:r>
            <a:r>
              <a:rPr lang="en-US" sz="2000" dirty="0" smtClean="0"/>
              <a:t>Stern, </a:t>
            </a:r>
            <a:r>
              <a:rPr lang="en-US" sz="2000" dirty="0"/>
              <a:t>2009: Evaluation of Planetary Boundary Layer Parameterizations in Tropical Cyclones by Comparison of In Situ Observations and High-Resolution Simulations of Hurricane Isabel (2003). Part II: Inner-Core Boundary Layer and </a:t>
            </a:r>
            <a:r>
              <a:rPr lang="en-US" sz="2000" dirty="0" err="1"/>
              <a:t>Eyewall</a:t>
            </a:r>
            <a:r>
              <a:rPr lang="en-US" sz="2000" dirty="0"/>
              <a:t> Structure. Mon. Wea. Rev., </a:t>
            </a:r>
            <a:r>
              <a:rPr lang="en-US" sz="2000" b="1" dirty="0"/>
              <a:t>137</a:t>
            </a:r>
            <a:r>
              <a:rPr lang="en-US" sz="2000" dirty="0"/>
              <a:t>, 3675–3698, </a:t>
            </a:r>
            <a:r>
              <a:rPr lang="en-US" sz="2000" dirty="0" err="1"/>
              <a:t>doi</a:t>
            </a:r>
            <a:r>
              <a:rPr lang="en-US" sz="2000" dirty="0"/>
              <a:t>: 10.1175/2009MWR2786.1.</a:t>
            </a:r>
            <a:endParaRPr lang="en-US" sz="2000" dirty="0" smtClean="0"/>
          </a:p>
          <a:p>
            <a:pPr lvl="0"/>
            <a:r>
              <a:rPr lang="en-US" sz="2000" dirty="0"/>
              <a:t>Smith, R. K. and Thomsen, G. L. (2010), Dependence of tropical-cyclone intensification on the boundary-layer representation in a numerical model. Q.J.R. </a:t>
            </a:r>
            <a:r>
              <a:rPr lang="en-US" sz="2000" dirty="0" err="1"/>
              <a:t>Meteorol</a:t>
            </a:r>
            <a:r>
              <a:rPr lang="en-US" sz="2000" dirty="0"/>
              <a:t>. Soc., 136: 1671–1685. doi:10.1002/qj.687</a:t>
            </a:r>
            <a:endParaRPr lang="en-US" sz="2000" dirty="0"/>
          </a:p>
          <a:p>
            <a:pPr lvl="0"/>
            <a:r>
              <a:rPr lang="en-US" sz="2000" dirty="0"/>
              <a:t>Stensrud D. J., 2007: Parameterization Schemes: Keys to Understanding Numerical Weather Prediction Models. Cambridge University Press, 459 pp.</a:t>
            </a:r>
          </a:p>
          <a:p>
            <a:pPr lvl="0"/>
            <a:r>
              <a:rPr lang="en-US" sz="2000" dirty="0"/>
              <a:t>Stull R., 2000: Meteorology for Scientists and Engineers. Brooks Cole, 502 pp.</a:t>
            </a:r>
          </a:p>
          <a:p>
            <a:pPr lvl="0"/>
            <a:r>
              <a:rPr lang="en-US" sz="2000" dirty="0"/>
              <a:t>Yamada, T. and G. Mellor, 1975: A Simulation of the </a:t>
            </a:r>
            <a:r>
              <a:rPr lang="en-US" sz="2000" dirty="0" err="1"/>
              <a:t>Wangara</a:t>
            </a:r>
            <a:r>
              <a:rPr lang="en-US" sz="2000" dirty="0"/>
              <a:t> Atmospheric Boundary Layer Data. </a:t>
            </a:r>
            <a:r>
              <a:rPr lang="en-US" sz="2000" i="1" dirty="0"/>
              <a:t>J. Atmos. Sci.,</a:t>
            </a:r>
            <a:r>
              <a:rPr lang="en-US" sz="2000" dirty="0"/>
              <a:t> 32, 2309–2329, </a:t>
            </a:r>
            <a:r>
              <a:rPr lang="en-US" sz="2000" dirty="0" err="1"/>
              <a:t>doi</a:t>
            </a:r>
            <a:r>
              <a:rPr lang="en-US" sz="2000" dirty="0"/>
              <a:t>: 10.1175/1520-0469(1975)032&lt;2309:ASOTWA&gt;2.0.CO;2.</a:t>
            </a:r>
          </a:p>
          <a:p>
            <a:pPr marL="0" indent="0">
              <a:buNone/>
            </a:pPr>
            <a:endParaRPr lang="en-US" sz="1200" dirty="0"/>
          </a:p>
        </p:txBody>
      </p:sp>
    </p:spTree>
    <p:extLst>
      <p:ext uri="{BB962C8B-B14F-4D97-AF65-F5344CB8AC3E}">
        <p14:creationId xmlns:p14="http://schemas.microsoft.com/office/powerpoint/2010/main" val="37913354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Convective Boundary Layer</a:t>
            </a:r>
            <a:endParaRPr lang="en-US" dirty="0"/>
          </a:p>
        </p:txBody>
      </p:sp>
      <p:pic>
        <p:nvPicPr>
          <p:cNvPr id="4" name="Content Placeholder 3" descr="Screen Shot 2017-02-20 at 7.07.4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551" r="1905" b="30111"/>
          <a:stretch/>
        </p:blipFill>
        <p:spPr>
          <a:xfrm>
            <a:off x="741519" y="2738472"/>
            <a:ext cx="7660962" cy="3163148"/>
          </a:xfrm>
        </p:spPr>
      </p:pic>
      <p:sp>
        <p:nvSpPr>
          <p:cNvPr id="5" name="Content Placeholder 2"/>
          <p:cNvSpPr txBox="1">
            <a:spLocks/>
          </p:cNvSpPr>
          <p:nvPr/>
        </p:nvSpPr>
        <p:spPr>
          <a:xfrm>
            <a:off x="457200" y="174837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Above surface layer, well-mixed layer forms</a:t>
            </a:r>
          </a:p>
          <a:p>
            <a:pPr lvl="1"/>
            <a:endParaRPr lang="en-US" dirty="0" smtClean="0"/>
          </a:p>
        </p:txBody>
      </p:sp>
      <p:cxnSp>
        <p:nvCxnSpPr>
          <p:cNvPr id="6" name="Straight Arrow Connector 5"/>
          <p:cNvCxnSpPr/>
          <p:nvPr/>
        </p:nvCxnSpPr>
        <p:spPr>
          <a:xfrm>
            <a:off x="0" y="4631392"/>
            <a:ext cx="74152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028" y="5868164"/>
            <a:ext cx="1794519" cy="369332"/>
          </a:xfrm>
          <a:prstGeom prst="rect">
            <a:avLst/>
          </a:prstGeom>
          <a:noFill/>
        </p:spPr>
        <p:txBody>
          <a:bodyPr wrap="none" rtlCol="0">
            <a:spAutoFit/>
          </a:bodyPr>
          <a:lstStyle/>
          <a:p>
            <a:r>
              <a:rPr lang="en-US" dirty="0" smtClean="0"/>
              <a:t>Hartmann (1994)</a:t>
            </a:r>
            <a:endParaRPr lang="en-US" dirty="0"/>
          </a:p>
        </p:txBody>
      </p:sp>
    </p:spTree>
    <p:extLst>
      <p:ext uri="{BB962C8B-B14F-4D97-AF65-F5344CB8AC3E}">
        <p14:creationId xmlns:p14="http://schemas.microsoft.com/office/powerpoint/2010/main" val="35291653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Convective Boundary layer</a:t>
            </a:r>
            <a:endParaRPr lang="en-US" dirty="0"/>
          </a:p>
        </p:txBody>
      </p:sp>
      <p:pic>
        <p:nvPicPr>
          <p:cNvPr id="4" name="Content Placeholder 3" descr="Screen Shot 2017-02-20 at 7.07.4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551" r="1905" b="30111"/>
          <a:stretch/>
        </p:blipFill>
        <p:spPr>
          <a:xfrm>
            <a:off x="741519" y="3358976"/>
            <a:ext cx="7660962" cy="3163148"/>
          </a:xfrm>
        </p:spPr>
      </p:pic>
      <p:sp>
        <p:nvSpPr>
          <p:cNvPr id="5" name="Content Placeholder 2"/>
          <p:cNvSpPr txBox="1">
            <a:spLocks/>
          </p:cNvSpPr>
          <p:nvPr/>
        </p:nvSpPr>
        <p:spPr>
          <a:xfrm>
            <a:off x="457200" y="236888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Above, layer is well-mixed by convection</a:t>
            </a:r>
          </a:p>
          <a:p>
            <a:pPr lvl="1"/>
            <a:endParaRPr lang="en-US" dirty="0" smtClean="0"/>
          </a:p>
        </p:txBody>
      </p:sp>
      <p:cxnSp>
        <p:nvCxnSpPr>
          <p:cNvPr id="6" name="Straight Arrow Connector 5"/>
          <p:cNvCxnSpPr/>
          <p:nvPr/>
        </p:nvCxnSpPr>
        <p:spPr>
          <a:xfrm>
            <a:off x="0" y="5251896"/>
            <a:ext cx="74152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descr="Screen Shot 2017-02-20 at 7.41.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047" y="3838108"/>
            <a:ext cx="1900740" cy="2084790"/>
          </a:xfrm>
          <a:prstGeom prst="rect">
            <a:avLst/>
          </a:prstGeom>
        </p:spPr>
      </p:pic>
      <p:pic>
        <p:nvPicPr>
          <p:cNvPr id="3" name="Picture 2"/>
          <p:cNvPicPr>
            <a:picLocks noChangeAspect="1"/>
          </p:cNvPicPr>
          <p:nvPr/>
        </p:nvPicPr>
        <p:blipFill>
          <a:blip r:embed="rId4"/>
          <a:stretch>
            <a:fillRect/>
          </a:stretch>
        </p:blipFill>
        <p:spPr>
          <a:xfrm>
            <a:off x="279400" y="0"/>
            <a:ext cx="8572500" cy="6858000"/>
          </a:xfrm>
          <a:prstGeom prst="rect">
            <a:avLst/>
          </a:prstGeom>
        </p:spPr>
      </p:pic>
    </p:spTree>
    <p:extLst>
      <p:ext uri="{BB962C8B-B14F-4D97-AF65-F5344CB8AC3E}">
        <p14:creationId xmlns:p14="http://schemas.microsoft.com/office/powerpoint/2010/main" val="36016617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Convective Boundary Layer</a:t>
            </a:r>
            <a:endParaRPr lang="en-US" dirty="0"/>
          </a:p>
        </p:txBody>
      </p:sp>
      <p:pic>
        <p:nvPicPr>
          <p:cNvPr id="4" name="Content Placeholder 3" descr="Screen Shot 2017-02-20 at 7.07.4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551" r="1905" b="30111"/>
          <a:stretch/>
        </p:blipFill>
        <p:spPr>
          <a:xfrm>
            <a:off x="741519" y="2637461"/>
            <a:ext cx="7660962" cy="3163148"/>
          </a:xfrm>
        </p:spPr>
      </p:pic>
      <p:sp>
        <p:nvSpPr>
          <p:cNvPr id="5" name="Content Placeholder 2"/>
          <p:cNvSpPr txBox="1">
            <a:spLocks/>
          </p:cNvSpPr>
          <p:nvPr/>
        </p:nvSpPr>
        <p:spPr>
          <a:xfrm>
            <a:off x="457200" y="1647368"/>
            <a:ext cx="8229600" cy="99009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Entrainment zone mixes with the free atmosphere</a:t>
            </a:r>
          </a:p>
          <a:p>
            <a:pPr lvl="1"/>
            <a:endParaRPr lang="en-US" dirty="0" smtClean="0"/>
          </a:p>
        </p:txBody>
      </p:sp>
      <p:cxnSp>
        <p:nvCxnSpPr>
          <p:cNvPr id="6" name="Straight Arrow Connector 5"/>
          <p:cNvCxnSpPr/>
          <p:nvPr/>
        </p:nvCxnSpPr>
        <p:spPr>
          <a:xfrm>
            <a:off x="0" y="3637149"/>
            <a:ext cx="74152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028" y="5767153"/>
            <a:ext cx="1794519" cy="369332"/>
          </a:xfrm>
          <a:prstGeom prst="rect">
            <a:avLst/>
          </a:prstGeom>
          <a:noFill/>
        </p:spPr>
        <p:txBody>
          <a:bodyPr wrap="none" rtlCol="0">
            <a:spAutoFit/>
          </a:bodyPr>
          <a:lstStyle/>
          <a:p>
            <a:r>
              <a:rPr lang="en-US" dirty="0" smtClean="0"/>
              <a:t>Hartmann (1994)</a:t>
            </a:r>
            <a:endParaRPr lang="en-US" dirty="0"/>
          </a:p>
        </p:txBody>
      </p:sp>
    </p:spTree>
    <p:extLst>
      <p:ext uri="{BB962C8B-B14F-4D97-AF65-F5344CB8AC3E}">
        <p14:creationId xmlns:p14="http://schemas.microsoft.com/office/powerpoint/2010/main" val="6002173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Convective Boundary Layer</a:t>
            </a:r>
            <a:endParaRPr lang="en-US" dirty="0"/>
          </a:p>
        </p:txBody>
      </p:sp>
      <p:pic>
        <p:nvPicPr>
          <p:cNvPr id="4" name="Content Placeholder 3" descr="Screen Shot 2017-02-20 at 7.07.4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551" r="1905" b="30111"/>
          <a:stretch/>
        </p:blipFill>
        <p:spPr>
          <a:xfrm>
            <a:off x="741519" y="2651891"/>
            <a:ext cx="7660962" cy="3163148"/>
          </a:xfrm>
        </p:spPr>
      </p:pic>
      <p:cxnSp>
        <p:nvCxnSpPr>
          <p:cNvPr id="6" name="Straight Arrow Connector 5"/>
          <p:cNvCxnSpPr/>
          <p:nvPr/>
        </p:nvCxnSpPr>
        <p:spPr>
          <a:xfrm>
            <a:off x="2246751" y="4419200"/>
            <a:ext cx="74152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Content Placeholder 2"/>
          <p:cNvSpPr txBox="1">
            <a:spLocks/>
          </p:cNvSpPr>
          <p:nvPr/>
        </p:nvSpPr>
        <p:spPr>
          <a:xfrm>
            <a:off x="457200" y="1661798"/>
            <a:ext cx="8229600" cy="99009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t>Subgeostrophic</a:t>
            </a:r>
            <a:r>
              <a:rPr lang="en-US" dirty="0" smtClean="0"/>
              <a:t> wind due to frictional effects during the daytime</a:t>
            </a:r>
          </a:p>
          <a:p>
            <a:pPr lvl="1"/>
            <a:endParaRPr lang="en-US" dirty="0" smtClean="0"/>
          </a:p>
        </p:txBody>
      </p:sp>
      <p:sp>
        <p:nvSpPr>
          <p:cNvPr id="8" name="TextBox 7"/>
          <p:cNvSpPr txBox="1"/>
          <p:nvPr/>
        </p:nvSpPr>
        <p:spPr>
          <a:xfrm>
            <a:off x="56028" y="5781583"/>
            <a:ext cx="1794519" cy="369332"/>
          </a:xfrm>
          <a:prstGeom prst="rect">
            <a:avLst/>
          </a:prstGeom>
          <a:noFill/>
        </p:spPr>
        <p:txBody>
          <a:bodyPr wrap="none" rtlCol="0">
            <a:spAutoFit/>
          </a:bodyPr>
          <a:lstStyle/>
          <a:p>
            <a:r>
              <a:rPr lang="en-US" dirty="0" smtClean="0"/>
              <a:t>Hartmann (1994)</a:t>
            </a:r>
            <a:endParaRPr lang="en-US" dirty="0"/>
          </a:p>
        </p:txBody>
      </p:sp>
    </p:spTree>
    <p:extLst>
      <p:ext uri="{BB962C8B-B14F-4D97-AF65-F5344CB8AC3E}">
        <p14:creationId xmlns:p14="http://schemas.microsoft.com/office/powerpoint/2010/main" val="23178573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6041</TotalTime>
  <Words>3002</Words>
  <Application>Microsoft Macintosh PowerPoint</Application>
  <PresentationFormat>On-screen Show (4:3)</PresentationFormat>
  <Paragraphs>293</Paragraphs>
  <Slides>54</Slides>
  <Notes>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Black</vt:lpstr>
      <vt:lpstr>Planetary boundary layer parameterizations and their effects in the model world</vt:lpstr>
      <vt:lpstr>What is the Planetary Boundary Layer (PBL)?</vt:lpstr>
      <vt:lpstr>PowerPoint Presentation</vt:lpstr>
      <vt:lpstr>Brief Outline</vt:lpstr>
      <vt:lpstr>Convective Boundary Layer</vt:lpstr>
      <vt:lpstr>Convective Boundary Layer</vt:lpstr>
      <vt:lpstr>Convective Boundary layer</vt:lpstr>
      <vt:lpstr>Convective Boundary Layer</vt:lpstr>
      <vt:lpstr>Convective Boundary Layer</vt:lpstr>
      <vt:lpstr>Nocturnal Boundary layer</vt:lpstr>
      <vt:lpstr>PBL Summary</vt:lpstr>
      <vt:lpstr>PBL Processes in WRF</vt:lpstr>
      <vt:lpstr>All about the eddies</vt:lpstr>
      <vt:lpstr>Local Schemes</vt:lpstr>
      <vt:lpstr>Nonlocal Schemes</vt:lpstr>
      <vt:lpstr>Local vs. Nonlocal</vt:lpstr>
      <vt:lpstr>Local vs. Nonlocal</vt:lpstr>
      <vt:lpstr>Local vs. Nonlocal</vt:lpstr>
      <vt:lpstr>Local vs. Nonlocal</vt:lpstr>
      <vt:lpstr>Local vs. Nonlocal</vt:lpstr>
      <vt:lpstr>Local vs. Nonlocal</vt:lpstr>
      <vt:lpstr>Local vs. Nonlocal</vt:lpstr>
      <vt:lpstr>Common biases in PBL schemes</vt:lpstr>
      <vt:lpstr>Convective PBL conditions</vt:lpstr>
      <vt:lpstr>Convective PBL conditions</vt:lpstr>
      <vt:lpstr>Composite Soundings for KTUS</vt:lpstr>
      <vt:lpstr>Composite Soundings for Europe</vt:lpstr>
      <vt:lpstr>Convective Case Study</vt:lpstr>
      <vt:lpstr>PowerPoint Presentation</vt:lpstr>
      <vt:lpstr>PowerPoint Presentation</vt:lpstr>
      <vt:lpstr>PowerPoint Presentation</vt:lpstr>
      <vt:lpstr>PowerPoint Presentation</vt:lpstr>
      <vt:lpstr>PowerPoint Presentation</vt:lpstr>
      <vt:lpstr>PowerPoint Presentation</vt:lpstr>
      <vt:lpstr>Local vs. Nonlocal</vt:lpstr>
      <vt:lpstr>PowerPoint Presentation</vt:lpstr>
      <vt:lpstr>PowerPoint Presentation</vt:lpstr>
      <vt:lpstr>PowerPoint Presentation</vt:lpstr>
      <vt:lpstr>Summary and Future Work</vt:lpstr>
      <vt:lpstr>Summary and Future Work</vt:lpstr>
      <vt:lpstr>PowerPoint Presentation</vt:lpstr>
      <vt:lpstr>PowerPoint Presentation</vt:lpstr>
      <vt:lpstr>PBL Influences on TCs</vt:lpstr>
      <vt:lpstr>PBL Simulation of Hurricane Bob</vt:lpstr>
      <vt:lpstr>PBL Simulation of Hurricane Bob</vt:lpstr>
      <vt:lpstr>Braun and Tao (2000)</vt:lpstr>
      <vt:lpstr>Idealized TC (MM5)</vt:lpstr>
      <vt:lpstr>PowerPoint Presentation</vt:lpstr>
      <vt:lpstr>Hurricane Isabel (2003)</vt:lpstr>
      <vt:lpstr>PowerPoint Presentation</vt:lpstr>
      <vt:lpstr>PowerPoint Presentation</vt:lpstr>
      <vt:lpstr>Semi-Idealized HWRF</vt:lpstr>
      <vt:lpstr>Nonlocal PBL mixing</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Planetary Boundary Layer Parameterizations and their effects in the model world</dc:title>
  <dc:creator>Matt Vaughan</dc:creator>
  <cp:lastModifiedBy>Matt Vaughan</cp:lastModifiedBy>
  <cp:revision>76</cp:revision>
  <dcterms:created xsi:type="dcterms:W3CDTF">2017-02-20T20:42:19Z</dcterms:created>
  <dcterms:modified xsi:type="dcterms:W3CDTF">2017-02-28T23:17:59Z</dcterms:modified>
</cp:coreProperties>
</file>