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1" r:id="rId1"/>
  </p:sldMasterIdLst>
  <p:sldIdLst>
    <p:sldId id="256" r:id="rId2"/>
    <p:sldId id="257" r:id="rId3"/>
    <p:sldId id="324" r:id="rId4"/>
    <p:sldId id="332" r:id="rId5"/>
    <p:sldId id="333" r:id="rId6"/>
    <p:sldId id="258" r:id="rId7"/>
    <p:sldId id="259" r:id="rId8"/>
    <p:sldId id="309" r:id="rId9"/>
    <p:sldId id="317" r:id="rId10"/>
    <p:sldId id="312" r:id="rId11"/>
    <p:sldId id="314" r:id="rId12"/>
    <p:sldId id="320" r:id="rId13"/>
    <p:sldId id="321" r:id="rId14"/>
    <p:sldId id="319" r:id="rId15"/>
    <p:sldId id="260" r:id="rId16"/>
    <p:sldId id="322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325" r:id="rId27"/>
    <p:sldId id="270" r:id="rId28"/>
    <p:sldId id="271" r:id="rId29"/>
    <p:sldId id="272" r:id="rId30"/>
    <p:sldId id="316" r:id="rId31"/>
    <p:sldId id="275" r:id="rId32"/>
    <p:sldId id="274" r:id="rId33"/>
    <p:sldId id="276" r:id="rId34"/>
    <p:sldId id="277" r:id="rId35"/>
    <p:sldId id="278" r:id="rId36"/>
    <p:sldId id="284" r:id="rId37"/>
    <p:sldId id="301" r:id="rId38"/>
    <p:sldId id="327" r:id="rId39"/>
    <p:sldId id="331" r:id="rId40"/>
    <p:sldId id="328" r:id="rId41"/>
    <p:sldId id="330" r:id="rId42"/>
    <p:sldId id="304" r:id="rId43"/>
    <p:sldId id="299" r:id="rId44"/>
    <p:sldId id="302" r:id="rId45"/>
    <p:sldId id="305" r:id="rId46"/>
    <p:sldId id="303" r:id="rId47"/>
    <p:sldId id="287" r:id="rId48"/>
    <p:sldId id="288" r:id="rId49"/>
    <p:sldId id="285" r:id="rId50"/>
    <p:sldId id="286" r:id="rId51"/>
    <p:sldId id="289" r:id="rId52"/>
    <p:sldId id="290" r:id="rId53"/>
    <p:sldId id="291" r:id="rId54"/>
    <p:sldId id="292" r:id="rId55"/>
    <p:sldId id="293" r:id="rId56"/>
    <p:sldId id="294" r:id="rId57"/>
    <p:sldId id="295" r:id="rId58"/>
    <p:sldId id="296" r:id="rId59"/>
    <p:sldId id="297" r:id="rId60"/>
    <p:sldId id="311" r:id="rId61"/>
    <p:sldId id="298" r:id="rId62"/>
    <p:sldId id="279" r:id="rId63"/>
    <p:sldId id="326" r:id="rId64"/>
    <p:sldId id="281" r:id="rId65"/>
    <p:sldId id="280" r:id="rId66"/>
    <p:sldId id="323" r:id="rId67"/>
    <p:sldId id="282" r:id="rId68"/>
    <p:sldId id="306" r:id="rId69"/>
    <p:sldId id="307" r:id="rId70"/>
    <p:sldId id="308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3"/>
  </p:normalViewPr>
  <p:slideViewPr>
    <p:cSldViewPr snapToGrid="0" snapToObjects="1">
      <p:cViewPr varScale="1">
        <p:scale>
          <a:sx n="112" d="100"/>
          <a:sy n="112" d="100"/>
        </p:scale>
        <p:origin x="154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mvaughan:Desktop:Budget%20for%20Fellowship%20Year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esktop:Budget%20for%20Fellowship%20Year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mvaughan:Desktop:Budget%20for%20Fellowship%20Year.xlsx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mvaughan:Desktop:Budget%20for%20Fellowship%20Year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1k Invested</a:t>
            </a:r>
            <a:r>
              <a:rPr lang="en-US" baseline="0"/>
              <a:t> (7%)</a:t>
            </a:r>
            <a:endParaRPr lang="en-US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Age 22</c:v>
          </c:tx>
          <c:marker>
            <c:symbol val="none"/>
          </c:marker>
          <c:cat>
            <c:numRef>
              <c:f>'Retirement Calc'!$J$2:$J$50</c:f>
              <c:numCache>
                <c:formatCode>General</c:formatCode>
                <c:ptCount val="49"/>
                <c:pt idx="0">
                  <c:v>22</c:v>
                </c:pt>
                <c:pt idx="1">
                  <c:v>23</c:v>
                </c:pt>
                <c:pt idx="2">
                  <c:v>24</c:v>
                </c:pt>
                <c:pt idx="3">
                  <c:v>25</c:v>
                </c:pt>
                <c:pt idx="4">
                  <c:v>26</c:v>
                </c:pt>
                <c:pt idx="5">
                  <c:v>27</c:v>
                </c:pt>
                <c:pt idx="6">
                  <c:v>28</c:v>
                </c:pt>
                <c:pt idx="7">
                  <c:v>29</c:v>
                </c:pt>
                <c:pt idx="8">
                  <c:v>30</c:v>
                </c:pt>
                <c:pt idx="9">
                  <c:v>31</c:v>
                </c:pt>
                <c:pt idx="10">
                  <c:v>32</c:v>
                </c:pt>
                <c:pt idx="11">
                  <c:v>33</c:v>
                </c:pt>
                <c:pt idx="12">
                  <c:v>34</c:v>
                </c:pt>
                <c:pt idx="13">
                  <c:v>35</c:v>
                </c:pt>
                <c:pt idx="14">
                  <c:v>36</c:v>
                </c:pt>
                <c:pt idx="15">
                  <c:v>37</c:v>
                </c:pt>
                <c:pt idx="16">
                  <c:v>38</c:v>
                </c:pt>
                <c:pt idx="17">
                  <c:v>39</c:v>
                </c:pt>
                <c:pt idx="18">
                  <c:v>40</c:v>
                </c:pt>
                <c:pt idx="19">
                  <c:v>41</c:v>
                </c:pt>
                <c:pt idx="20">
                  <c:v>42</c:v>
                </c:pt>
                <c:pt idx="21">
                  <c:v>43</c:v>
                </c:pt>
                <c:pt idx="22">
                  <c:v>44</c:v>
                </c:pt>
                <c:pt idx="23">
                  <c:v>45</c:v>
                </c:pt>
                <c:pt idx="24">
                  <c:v>46</c:v>
                </c:pt>
                <c:pt idx="25">
                  <c:v>47</c:v>
                </c:pt>
                <c:pt idx="26">
                  <c:v>48</c:v>
                </c:pt>
                <c:pt idx="27">
                  <c:v>49</c:v>
                </c:pt>
                <c:pt idx="28">
                  <c:v>50</c:v>
                </c:pt>
                <c:pt idx="29">
                  <c:v>51</c:v>
                </c:pt>
                <c:pt idx="30">
                  <c:v>52</c:v>
                </c:pt>
                <c:pt idx="31">
                  <c:v>53</c:v>
                </c:pt>
                <c:pt idx="32">
                  <c:v>54</c:v>
                </c:pt>
                <c:pt idx="33">
                  <c:v>55</c:v>
                </c:pt>
                <c:pt idx="34">
                  <c:v>56</c:v>
                </c:pt>
                <c:pt idx="35">
                  <c:v>57</c:v>
                </c:pt>
                <c:pt idx="36">
                  <c:v>58</c:v>
                </c:pt>
                <c:pt idx="37">
                  <c:v>59</c:v>
                </c:pt>
                <c:pt idx="38">
                  <c:v>60</c:v>
                </c:pt>
                <c:pt idx="39">
                  <c:v>61</c:v>
                </c:pt>
                <c:pt idx="40">
                  <c:v>62</c:v>
                </c:pt>
                <c:pt idx="41">
                  <c:v>63</c:v>
                </c:pt>
                <c:pt idx="42">
                  <c:v>64</c:v>
                </c:pt>
                <c:pt idx="43">
                  <c:v>65</c:v>
                </c:pt>
                <c:pt idx="44">
                  <c:v>66</c:v>
                </c:pt>
                <c:pt idx="45">
                  <c:v>67</c:v>
                </c:pt>
                <c:pt idx="46">
                  <c:v>68</c:v>
                </c:pt>
                <c:pt idx="47">
                  <c:v>69</c:v>
                </c:pt>
                <c:pt idx="48">
                  <c:v>70</c:v>
                </c:pt>
              </c:numCache>
            </c:numRef>
          </c:cat>
          <c:val>
            <c:numRef>
              <c:f>'Retirement Calc'!$M$2:$M$50</c:f>
              <c:numCache>
                <c:formatCode>General</c:formatCode>
                <c:ptCount val="49"/>
                <c:pt idx="0">
                  <c:v>1000</c:v>
                </c:pt>
                <c:pt idx="1">
                  <c:v>1070</c:v>
                </c:pt>
                <c:pt idx="2">
                  <c:v>1144.9000000000001</c:v>
                </c:pt>
                <c:pt idx="3">
                  <c:v>1225.0429999999999</c:v>
                </c:pt>
                <c:pt idx="4">
                  <c:v>1310.79601</c:v>
                </c:pt>
                <c:pt idx="5">
                  <c:v>1402.5517307</c:v>
                </c:pt>
                <c:pt idx="6">
                  <c:v>1500.730351849</c:v>
                </c:pt>
                <c:pt idx="7">
                  <c:v>1605.7814764784309</c:v>
                </c:pt>
                <c:pt idx="8">
                  <c:v>1718.186179831921</c:v>
                </c:pt>
                <c:pt idx="9">
                  <c:v>1838.4592124201561</c:v>
                </c:pt>
                <c:pt idx="10">
                  <c:v>1967.1513572895669</c:v>
                </c:pt>
                <c:pt idx="11">
                  <c:v>2104.8519522998358</c:v>
                </c:pt>
                <c:pt idx="12">
                  <c:v>2252.1915889608249</c:v>
                </c:pt>
                <c:pt idx="13">
                  <c:v>2409.8450001880828</c:v>
                </c:pt>
                <c:pt idx="14">
                  <c:v>2578.5341502012479</c:v>
                </c:pt>
                <c:pt idx="15">
                  <c:v>2759.0315407153371</c:v>
                </c:pt>
                <c:pt idx="16">
                  <c:v>2952.163748565411</c:v>
                </c:pt>
                <c:pt idx="17">
                  <c:v>3158.81521096499</c:v>
                </c:pt>
                <c:pt idx="18">
                  <c:v>3379.9322757325399</c:v>
                </c:pt>
                <c:pt idx="19">
                  <c:v>3616.527535033817</c:v>
                </c:pt>
                <c:pt idx="20">
                  <c:v>3869.6844624861842</c:v>
                </c:pt>
                <c:pt idx="21">
                  <c:v>4140.5623748602202</c:v>
                </c:pt>
                <c:pt idx="22">
                  <c:v>4430.4017411004324</c:v>
                </c:pt>
                <c:pt idx="23">
                  <c:v>4740.5298629774643</c:v>
                </c:pt>
                <c:pt idx="24">
                  <c:v>5072.3669533858902</c:v>
                </c:pt>
                <c:pt idx="25">
                  <c:v>5427.4326401229</c:v>
                </c:pt>
                <c:pt idx="26">
                  <c:v>5807.3529249315097</c:v>
                </c:pt>
                <c:pt idx="27">
                  <c:v>6213.8676296767098</c:v>
                </c:pt>
                <c:pt idx="28">
                  <c:v>6648.8383637540801</c:v>
                </c:pt>
                <c:pt idx="29">
                  <c:v>7114.2570492168616</c:v>
                </c:pt>
                <c:pt idx="30">
                  <c:v>7612.2550426620464</c:v>
                </c:pt>
                <c:pt idx="31">
                  <c:v>8145.1128956483899</c:v>
                </c:pt>
                <c:pt idx="32">
                  <c:v>8715.2707983437776</c:v>
                </c:pt>
                <c:pt idx="33">
                  <c:v>9325.3397542278435</c:v>
                </c:pt>
                <c:pt idx="34">
                  <c:v>9978.1135370237935</c:v>
                </c:pt>
                <c:pt idx="35">
                  <c:v>10676.581484615461</c:v>
                </c:pt>
                <c:pt idx="36">
                  <c:v>11423.94218853854</c:v>
                </c:pt>
                <c:pt idx="37">
                  <c:v>12223.61814173624</c:v>
                </c:pt>
                <c:pt idx="38">
                  <c:v>13079.271411657781</c:v>
                </c:pt>
                <c:pt idx="39">
                  <c:v>13994.82041047382</c:v>
                </c:pt>
                <c:pt idx="40">
                  <c:v>14974.457839206991</c:v>
                </c:pt>
                <c:pt idx="41">
                  <c:v>16022.669887951481</c:v>
                </c:pt>
                <c:pt idx="42">
                  <c:v>17144.25678010808</c:v>
                </c:pt>
                <c:pt idx="43">
                  <c:v>18344.354754715649</c:v>
                </c:pt>
                <c:pt idx="44">
                  <c:v>19628.459587545749</c:v>
                </c:pt>
                <c:pt idx="45">
                  <c:v>21002.451758673949</c:v>
                </c:pt>
                <c:pt idx="46">
                  <c:v>22472.62338178113</c:v>
                </c:pt>
                <c:pt idx="47">
                  <c:v>24045.707018505811</c:v>
                </c:pt>
                <c:pt idx="48">
                  <c:v>25728.906509801222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C2-C047-A654-036DF2668B76}"/>
            </c:ext>
          </c:extLst>
        </c:ser>
        <c:ser>
          <c:idx val="1"/>
          <c:order val="1"/>
          <c:tx>
            <c:v>Age 25</c:v>
          </c:tx>
          <c:marker>
            <c:symbol val="none"/>
          </c:marker>
          <c:cat>
            <c:numRef>
              <c:f>'Retirement Calc'!$J$2:$J$50</c:f>
              <c:numCache>
                <c:formatCode>General</c:formatCode>
                <c:ptCount val="49"/>
                <c:pt idx="0">
                  <c:v>22</c:v>
                </c:pt>
                <c:pt idx="1">
                  <c:v>23</c:v>
                </c:pt>
                <c:pt idx="2">
                  <c:v>24</c:v>
                </c:pt>
                <c:pt idx="3">
                  <c:v>25</c:v>
                </c:pt>
                <c:pt idx="4">
                  <c:v>26</c:v>
                </c:pt>
                <c:pt idx="5">
                  <c:v>27</c:v>
                </c:pt>
                <c:pt idx="6">
                  <c:v>28</c:v>
                </c:pt>
                <c:pt idx="7">
                  <c:v>29</c:v>
                </c:pt>
                <c:pt idx="8">
                  <c:v>30</c:v>
                </c:pt>
                <c:pt idx="9">
                  <c:v>31</c:v>
                </c:pt>
                <c:pt idx="10">
                  <c:v>32</c:v>
                </c:pt>
                <c:pt idx="11">
                  <c:v>33</c:v>
                </c:pt>
                <c:pt idx="12">
                  <c:v>34</c:v>
                </c:pt>
                <c:pt idx="13">
                  <c:v>35</c:v>
                </c:pt>
                <c:pt idx="14">
                  <c:v>36</c:v>
                </c:pt>
                <c:pt idx="15">
                  <c:v>37</c:v>
                </c:pt>
                <c:pt idx="16">
                  <c:v>38</c:v>
                </c:pt>
                <c:pt idx="17">
                  <c:v>39</c:v>
                </c:pt>
                <c:pt idx="18">
                  <c:v>40</c:v>
                </c:pt>
                <c:pt idx="19">
                  <c:v>41</c:v>
                </c:pt>
                <c:pt idx="20">
                  <c:v>42</c:v>
                </c:pt>
                <c:pt idx="21">
                  <c:v>43</c:v>
                </c:pt>
                <c:pt idx="22">
                  <c:v>44</c:v>
                </c:pt>
                <c:pt idx="23">
                  <c:v>45</c:v>
                </c:pt>
                <c:pt idx="24">
                  <c:v>46</c:v>
                </c:pt>
                <c:pt idx="25">
                  <c:v>47</c:v>
                </c:pt>
                <c:pt idx="26">
                  <c:v>48</c:v>
                </c:pt>
                <c:pt idx="27">
                  <c:v>49</c:v>
                </c:pt>
                <c:pt idx="28">
                  <c:v>50</c:v>
                </c:pt>
                <c:pt idx="29">
                  <c:v>51</c:v>
                </c:pt>
                <c:pt idx="30">
                  <c:v>52</c:v>
                </c:pt>
                <c:pt idx="31">
                  <c:v>53</c:v>
                </c:pt>
                <c:pt idx="32">
                  <c:v>54</c:v>
                </c:pt>
                <c:pt idx="33">
                  <c:v>55</c:v>
                </c:pt>
                <c:pt idx="34">
                  <c:v>56</c:v>
                </c:pt>
                <c:pt idx="35">
                  <c:v>57</c:v>
                </c:pt>
                <c:pt idx="36">
                  <c:v>58</c:v>
                </c:pt>
                <c:pt idx="37">
                  <c:v>59</c:v>
                </c:pt>
                <c:pt idx="38">
                  <c:v>60</c:v>
                </c:pt>
                <c:pt idx="39">
                  <c:v>61</c:v>
                </c:pt>
                <c:pt idx="40">
                  <c:v>62</c:v>
                </c:pt>
                <c:pt idx="41">
                  <c:v>63</c:v>
                </c:pt>
                <c:pt idx="42">
                  <c:v>64</c:v>
                </c:pt>
                <c:pt idx="43">
                  <c:v>65</c:v>
                </c:pt>
                <c:pt idx="44">
                  <c:v>66</c:v>
                </c:pt>
                <c:pt idx="45">
                  <c:v>67</c:v>
                </c:pt>
                <c:pt idx="46">
                  <c:v>68</c:v>
                </c:pt>
                <c:pt idx="47">
                  <c:v>69</c:v>
                </c:pt>
                <c:pt idx="48">
                  <c:v>70</c:v>
                </c:pt>
              </c:numCache>
            </c:numRef>
          </c:cat>
          <c:val>
            <c:numRef>
              <c:f>'Retirement Calc'!$L$2:$L$50</c:f>
              <c:numCache>
                <c:formatCode>General</c:formatCode>
                <c:ptCount val="49"/>
                <c:pt idx="3">
                  <c:v>1000</c:v>
                </c:pt>
                <c:pt idx="4">
                  <c:v>1070</c:v>
                </c:pt>
                <c:pt idx="5">
                  <c:v>1144.9000000000001</c:v>
                </c:pt>
                <c:pt idx="6">
                  <c:v>1225.0429999999999</c:v>
                </c:pt>
                <c:pt idx="7">
                  <c:v>1310.79601</c:v>
                </c:pt>
                <c:pt idx="8">
                  <c:v>1402.5517307</c:v>
                </c:pt>
                <c:pt idx="9">
                  <c:v>1500.730351849</c:v>
                </c:pt>
                <c:pt idx="10">
                  <c:v>1605.7814764784309</c:v>
                </c:pt>
                <c:pt idx="11">
                  <c:v>1718.186179831921</c:v>
                </c:pt>
                <c:pt idx="12">
                  <c:v>1838.4592124201561</c:v>
                </c:pt>
                <c:pt idx="13">
                  <c:v>1967.1513572895669</c:v>
                </c:pt>
                <c:pt idx="14">
                  <c:v>2104.8519522998358</c:v>
                </c:pt>
                <c:pt idx="15">
                  <c:v>2252.1915889608249</c:v>
                </c:pt>
                <c:pt idx="16">
                  <c:v>2409.8450001880828</c:v>
                </c:pt>
                <c:pt idx="17">
                  <c:v>2578.5341502012479</c:v>
                </c:pt>
                <c:pt idx="18">
                  <c:v>2759.0315407153371</c:v>
                </c:pt>
                <c:pt idx="19">
                  <c:v>2952.163748565411</c:v>
                </c:pt>
                <c:pt idx="20">
                  <c:v>3158.81521096499</c:v>
                </c:pt>
                <c:pt idx="21">
                  <c:v>3379.9322757325399</c:v>
                </c:pt>
                <c:pt idx="22">
                  <c:v>3616.527535033817</c:v>
                </c:pt>
                <c:pt idx="23">
                  <c:v>3869.6844624861842</c:v>
                </c:pt>
                <c:pt idx="24">
                  <c:v>4140.5623748602202</c:v>
                </c:pt>
                <c:pt idx="25">
                  <c:v>4430.4017411004324</c:v>
                </c:pt>
                <c:pt idx="26">
                  <c:v>4740.5298629774643</c:v>
                </c:pt>
                <c:pt idx="27">
                  <c:v>5072.3669533858902</c:v>
                </c:pt>
                <c:pt idx="28">
                  <c:v>5427.4326401229</c:v>
                </c:pt>
                <c:pt idx="29">
                  <c:v>5807.3529249315097</c:v>
                </c:pt>
                <c:pt idx="30">
                  <c:v>6213.8676296767098</c:v>
                </c:pt>
                <c:pt idx="31">
                  <c:v>6648.8383637540801</c:v>
                </c:pt>
                <c:pt idx="32">
                  <c:v>7114.2570492168616</c:v>
                </c:pt>
                <c:pt idx="33">
                  <c:v>7612.2550426620464</c:v>
                </c:pt>
                <c:pt idx="34">
                  <c:v>8145.1128956483899</c:v>
                </c:pt>
                <c:pt idx="35">
                  <c:v>8715.2707983437776</c:v>
                </c:pt>
                <c:pt idx="36">
                  <c:v>9325.3397542278435</c:v>
                </c:pt>
                <c:pt idx="37">
                  <c:v>9978.1135370237935</c:v>
                </c:pt>
                <c:pt idx="38">
                  <c:v>10676.581484615461</c:v>
                </c:pt>
                <c:pt idx="39">
                  <c:v>11423.94218853854</c:v>
                </c:pt>
                <c:pt idx="40">
                  <c:v>12223.61814173624</c:v>
                </c:pt>
                <c:pt idx="41">
                  <c:v>13079.271411657781</c:v>
                </c:pt>
                <c:pt idx="42">
                  <c:v>13994.82041047382</c:v>
                </c:pt>
                <c:pt idx="43">
                  <c:v>14974.457839206991</c:v>
                </c:pt>
                <c:pt idx="44">
                  <c:v>16022.669887951481</c:v>
                </c:pt>
                <c:pt idx="45">
                  <c:v>17144.25678010808</c:v>
                </c:pt>
                <c:pt idx="46">
                  <c:v>18344.354754715649</c:v>
                </c:pt>
                <c:pt idx="47">
                  <c:v>19628.459587545749</c:v>
                </c:pt>
                <c:pt idx="48">
                  <c:v>21002.451758673949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C2-C047-A654-036DF2668B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17819800"/>
        <c:axId val="2117825336"/>
      </c:lineChart>
      <c:catAx>
        <c:axId val="21178198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Age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17825336"/>
        <c:crosses val="autoZero"/>
        <c:auto val="1"/>
        <c:lblAlgn val="ctr"/>
        <c:lblOffset val="100"/>
        <c:noMultiLvlLbl val="0"/>
      </c:catAx>
      <c:valAx>
        <c:axId val="21178253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Account</a:t>
                </a:r>
                <a:r>
                  <a:rPr lang="en-US" sz="1400" baseline="0"/>
                  <a:t> Value</a:t>
                </a:r>
                <a:endParaRPr lang="en-US" sz="14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178198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140580641705497"/>
          <c:y val="0.52528776748727302"/>
          <c:w val="0.16666670312045101"/>
          <c:h val="0.18595290172061801"/>
        </c:manualLayout>
      </c:layout>
      <c:overlay val="1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1k Invested</a:t>
            </a:r>
            <a:r>
              <a:rPr lang="en-US" baseline="0"/>
              <a:t> (7%)</a:t>
            </a:r>
            <a:endParaRPr lang="en-US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Age 22</c:v>
          </c:tx>
          <c:marker>
            <c:symbol val="none"/>
          </c:marker>
          <c:cat>
            <c:numRef>
              <c:f>'Retirement Calc'!$J$2:$J$50</c:f>
              <c:numCache>
                <c:formatCode>General</c:formatCode>
                <c:ptCount val="49"/>
                <c:pt idx="0">
                  <c:v>22</c:v>
                </c:pt>
                <c:pt idx="1">
                  <c:v>23</c:v>
                </c:pt>
                <c:pt idx="2">
                  <c:v>24</c:v>
                </c:pt>
                <c:pt idx="3">
                  <c:v>25</c:v>
                </c:pt>
                <c:pt idx="4">
                  <c:v>26</c:v>
                </c:pt>
                <c:pt idx="5">
                  <c:v>27</c:v>
                </c:pt>
                <c:pt idx="6">
                  <c:v>28</c:v>
                </c:pt>
                <c:pt idx="7">
                  <c:v>29</c:v>
                </c:pt>
                <c:pt idx="8">
                  <c:v>30</c:v>
                </c:pt>
                <c:pt idx="9">
                  <c:v>31</c:v>
                </c:pt>
                <c:pt idx="10">
                  <c:v>32</c:v>
                </c:pt>
                <c:pt idx="11">
                  <c:v>33</c:v>
                </c:pt>
                <c:pt idx="12">
                  <c:v>34</c:v>
                </c:pt>
                <c:pt idx="13">
                  <c:v>35</c:v>
                </c:pt>
                <c:pt idx="14">
                  <c:v>36</c:v>
                </c:pt>
                <c:pt idx="15">
                  <c:v>37</c:v>
                </c:pt>
                <c:pt idx="16">
                  <c:v>38</c:v>
                </c:pt>
                <c:pt idx="17">
                  <c:v>39</c:v>
                </c:pt>
                <c:pt idx="18">
                  <c:v>40</c:v>
                </c:pt>
                <c:pt idx="19">
                  <c:v>41</c:v>
                </c:pt>
                <c:pt idx="20">
                  <c:v>42</c:v>
                </c:pt>
                <c:pt idx="21">
                  <c:v>43</c:v>
                </c:pt>
                <c:pt idx="22">
                  <c:v>44</c:v>
                </c:pt>
                <c:pt idx="23">
                  <c:v>45</c:v>
                </c:pt>
                <c:pt idx="24">
                  <c:v>46</c:v>
                </c:pt>
                <c:pt idx="25">
                  <c:v>47</c:v>
                </c:pt>
                <c:pt idx="26">
                  <c:v>48</c:v>
                </c:pt>
                <c:pt idx="27">
                  <c:v>49</c:v>
                </c:pt>
                <c:pt idx="28">
                  <c:v>50</c:v>
                </c:pt>
                <c:pt idx="29">
                  <c:v>51</c:v>
                </c:pt>
                <c:pt idx="30">
                  <c:v>52</c:v>
                </c:pt>
                <c:pt idx="31">
                  <c:v>53</c:v>
                </c:pt>
                <c:pt idx="32">
                  <c:v>54</c:v>
                </c:pt>
                <c:pt idx="33">
                  <c:v>55</c:v>
                </c:pt>
                <c:pt idx="34">
                  <c:v>56</c:v>
                </c:pt>
                <c:pt idx="35">
                  <c:v>57</c:v>
                </c:pt>
                <c:pt idx="36">
                  <c:v>58</c:v>
                </c:pt>
                <c:pt idx="37">
                  <c:v>59</c:v>
                </c:pt>
                <c:pt idx="38">
                  <c:v>60</c:v>
                </c:pt>
                <c:pt idx="39">
                  <c:v>61</c:v>
                </c:pt>
                <c:pt idx="40">
                  <c:v>62</c:v>
                </c:pt>
                <c:pt idx="41">
                  <c:v>63</c:v>
                </c:pt>
                <c:pt idx="42">
                  <c:v>64</c:v>
                </c:pt>
                <c:pt idx="43">
                  <c:v>65</c:v>
                </c:pt>
                <c:pt idx="44">
                  <c:v>66</c:v>
                </c:pt>
                <c:pt idx="45">
                  <c:v>67</c:v>
                </c:pt>
                <c:pt idx="46">
                  <c:v>68</c:v>
                </c:pt>
                <c:pt idx="47">
                  <c:v>69</c:v>
                </c:pt>
                <c:pt idx="48">
                  <c:v>70</c:v>
                </c:pt>
              </c:numCache>
            </c:numRef>
          </c:cat>
          <c:val>
            <c:numRef>
              <c:f>'Retirement Calc'!$M$2:$M$50</c:f>
              <c:numCache>
                <c:formatCode>General</c:formatCode>
                <c:ptCount val="49"/>
                <c:pt idx="0">
                  <c:v>1000</c:v>
                </c:pt>
                <c:pt idx="1">
                  <c:v>1070</c:v>
                </c:pt>
                <c:pt idx="2">
                  <c:v>1144.9000000000001</c:v>
                </c:pt>
                <c:pt idx="3">
                  <c:v>1225.0429999999999</c:v>
                </c:pt>
                <c:pt idx="4">
                  <c:v>1310.79601</c:v>
                </c:pt>
                <c:pt idx="5">
                  <c:v>1402.5517307</c:v>
                </c:pt>
                <c:pt idx="6">
                  <c:v>1500.730351849</c:v>
                </c:pt>
                <c:pt idx="7">
                  <c:v>1605.7814764784309</c:v>
                </c:pt>
                <c:pt idx="8">
                  <c:v>1718.186179831921</c:v>
                </c:pt>
                <c:pt idx="9">
                  <c:v>1838.4592124201561</c:v>
                </c:pt>
                <c:pt idx="10">
                  <c:v>1967.1513572895669</c:v>
                </c:pt>
                <c:pt idx="11">
                  <c:v>2104.8519522998358</c:v>
                </c:pt>
                <c:pt idx="12">
                  <c:v>2252.1915889608249</c:v>
                </c:pt>
                <c:pt idx="13">
                  <c:v>2409.8450001880828</c:v>
                </c:pt>
                <c:pt idx="14">
                  <c:v>2578.5341502012479</c:v>
                </c:pt>
                <c:pt idx="15">
                  <c:v>2759.0315407153371</c:v>
                </c:pt>
                <c:pt idx="16">
                  <c:v>2952.163748565411</c:v>
                </c:pt>
                <c:pt idx="17">
                  <c:v>3158.81521096499</c:v>
                </c:pt>
                <c:pt idx="18">
                  <c:v>3379.9322757325399</c:v>
                </c:pt>
                <c:pt idx="19">
                  <c:v>3616.527535033817</c:v>
                </c:pt>
                <c:pt idx="20">
                  <c:v>3869.6844624861842</c:v>
                </c:pt>
                <c:pt idx="21">
                  <c:v>4140.5623748602202</c:v>
                </c:pt>
                <c:pt idx="22">
                  <c:v>4430.4017411004324</c:v>
                </c:pt>
                <c:pt idx="23">
                  <c:v>4740.5298629774643</c:v>
                </c:pt>
                <c:pt idx="24">
                  <c:v>5072.3669533858902</c:v>
                </c:pt>
                <c:pt idx="25">
                  <c:v>5427.4326401229</c:v>
                </c:pt>
                <c:pt idx="26">
                  <c:v>5807.3529249315097</c:v>
                </c:pt>
                <c:pt idx="27">
                  <c:v>6213.8676296767098</c:v>
                </c:pt>
                <c:pt idx="28">
                  <c:v>6648.8383637540801</c:v>
                </c:pt>
                <c:pt idx="29">
                  <c:v>7114.2570492168616</c:v>
                </c:pt>
                <c:pt idx="30">
                  <c:v>7612.2550426620464</c:v>
                </c:pt>
                <c:pt idx="31">
                  <c:v>8145.1128956483899</c:v>
                </c:pt>
                <c:pt idx="32">
                  <c:v>8715.2707983437776</c:v>
                </c:pt>
                <c:pt idx="33">
                  <c:v>9325.3397542278435</c:v>
                </c:pt>
                <c:pt idx="34">
                  <c:v>9978.1135370237935</c:v>
                </c:pt>
                <c:pt idx="35">
                  <c:v>10676.581484615461</c:v>
                </c:pt>
                <c:pt idx="36">
                  <c:v>11423.94218853854</c:v>
                </c:pt>
                <c:pt idx="37">
                  <c:v>12223.61814173624</c:v>
                </c:pt>
                <c:pt idx="38">
                  <c:v>13079.271411657781</c:v>
                </c:pt>
                <c:pt idx="39">
                  <c:v>13994.82041047382</c:v>
                </c:pt>
                <c:pt idx="40">
                  <c:v>14974.457839206991</c:v>
                </c:pt>
                <c:pt idx="41">
                  <c:v>16022.669887951481</c:v>
                </c:pt>
                <c:pt idx="42">
                  <c:v>17144.25678010808</c:v>
                </c:pt>
                <c:pt idx="43">
                  <c:v>18344.354754715649</c:v>
                </c:pt>
                <c:pt idx="44">
                  <c:v>19628.459587545749</c:v>
                </c:pt>
                <c:pt idx="45">
                  <c:v>21002.451758673949</c:v>
                </c:pt>
                <c:pt idx="46">
                  <c:v>22472.62338178113</c:v>
                </c:pt>
                <c:pt idx="47">
                  <c:v>24045.707018505811</c:v>
                </c:pt>
                <c:pt idx="48">
                  <c:v>25728.906509801222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EFF-3F40-BE33-54F0EAFF4C49}"/>
            </c:ext>
          </c:extLst>
        </c:ser>
        <c:ser>
          <c:idx val="1"/>
          <c:order val="1"/>
          <c:tx>
            <c:v>Age 25</c:v>
          </c:tx>
          <c:marker>
            <c:symbol val="none"/>
          </c:marker>
          <c:cat>
            <c:numRef>
              <c:f>'Retirement Calc'!$J$2:$J$50</c:f>
              <c:numCache>
                <c:formatCode>General</c:formatCode>
                <c:ptCount val="49"/>
                <c:pt idx="0">
                  <c:v>22</c:v>
                </c:pt>
                <c:pt idx="1">
                  <c:v>23</c:v>
                </c:pt>
                <c:pt idx="2">
                  <c:v>24</c:v>
                </c:pt>
                <c:pt idx="3">
                  <c:v>25</c:v>
                </c:pt>
                <c:pt idx="4">
                  <c:v>26</c:v>
                </c:pt>
                <c:pt idx="5">
                  <c:v>27</c:v>
                </c:pt>
                <c:pt idx="6">
                  <c:v>28</c:v>
                </c:pt>
                <c:pt idx="7">
                  <c:v>29</c:v>
                </c:pt>
                <c:pt idx="8">
                  <c:v>30</c:v>
                </c:pt>
                <c:pt idx="9">
                  <c:v>31</c:v>
                </c:pt>
                <c:pt idx="10">
                  <c:v>32</c:v>
                </c:pt>
                <c:pt idx="11">
                  <c:v>33</c:v>
                </c:pt>
                <c:pt idx="12">
                  <c:v>34</c:v>
                </c:pt>
                <c:pt idx="13">
                  <c:v>35</c:v>
                </c:pt>
                <c:pt idx="14">
                  <c:v>36</c:v>
                </c:pt>
                <c:pt idx="15">
                  <c:v>37</c:v>
                </c:pt>
                <c:pt idx="16">
                  <c:v>38</c:v>
                </c:pt>
                <c:pt idx="17">
                  <c:v>39</c:v>
                </c:pt>
                <c:pt idx="18">
                  <c:v>40</c:v>
                </c:pt>
                <c:pt idx="19">
                  <c:v>41</c:v>
                </c:pt>
                <c:pt idx="20">
                  <c:v>42</c:v>
                </c:pt>
                <c:pt idx="21">
                  <c:v>43</c:v>
                </c:pt>
                <c:pt idx="22">
                  <c:v>44</c:v>
                </c:pt>
                <c:pt idx="23">
                  <c:v>45</c:v>
                </c:pt>
                <c:pt idx="24">
                  <c:v>46</c:v>
                </c:pt>
                <c:pt idx="25">
                  <c:v>47</c:v>
                </c:pt>
                <c:pt idx="26">
                  <c:v>48</c:v>
                </c:pt>
                <c:pt idx="27">
                  <c:v>49</c:v>
                </c:pt>
                <c:pt idx="28">
                  <c:v>50</c:v>
                </c:pt>
                <c:pt idx="29">
                  <c:v>51</c:v>
                </c:pt>
                <c:pt idx="30">
                  <c:v>52</c:v>
                </c:pt>
                <c:pt idx="31">
                  <c:v>53</c:v>
                </c:pt>
                <c:pt idx="32">
                  <c:v>54</c:v>
                </c:pt>
                <c:pt idx="33">
                  <c:v>55</c:v>
                </c:pt>
                <c:pt idx="34">
                  <c:v>56</c:v>
                </c:pt>
                <c:pt idx="35">
                  <c:v>57</c:v>
                </c:pt>
                <c:pt idx="36">
                  <c:v>58</c:v>
                </c:pt>
                <c:pt idx="37">
                  <c:v>59</c:v>
                </c:pt>
                <c:pt idx="38">
                  <c:v>60</c:v>
                </c:pt>
                <c:pt idx="39">
                  <c:v>61</c:v>
                </c:pt>
                <c:pt idx="40">
                  <c:v>62</c:v>
                </c:pt>
                <c:pt idx="41">
                  <c:v>63</c:v>
                </c:pt>
                <c:pt idx="42">
                  <c:v>64</c:v>
                </c:pt>
                <c:pt idx="43">
                  <c:v>65</c:v>
                </c:pt>
                <c:pt idx="44">
                  <c:v>66</c:v>
                </c:pt>
                <c:pt idx="45">
                  <c:v>67</c:v>
                </c:pt>
                <c:pt idx="46">
                  <c:v>68</c:v>
                </c:pt>
                <c:pt idx="47">
                  <c:v>69</c:v>
                </c:pt>
                <c:pt idx="48">
                  <c:v>70</c:v>
                </c:pt>
              </c:numCache>
            </c:numRef>
          </c:cat>
          <c:val>
            <c:numRef>
              <c:f>'Retirement Calc'!$L$2:$L$50</c:f>
              <c:numCache>
                <c:formatCode>General</c:formatCode>
                <c:ptCount val="49"/>
                <c:pt idx="3">
                  <c:v>1000</c:v>
                </c:pt>
                <c:pt idx="4">
                  <c:v>1070</c:v>
                </c:pt>
                <c:pt idx="5">
                  <c:v>1144.9000000000001</c:v>
                </c:pt>
                <c:pt idx="6">
                  <c:v>1225.0429999999999</c:v>
                </c:pt>
                <c:pt idx="7">
                  <c:v>1310.79601</c:v>
                </c:pt>
                <c:pt idx="8">
                  <c:v>1402.5517307</c:v>
                </c:pt>
                <c:pt idx="9">
                  <c:v>1500.730351849</c:v>
                </c:pt>
                <c:pt idx="10">
                  <c:v>1605.7814764784309</c:v>
                </c:pt>
                <c:pt idx="11">
                  <c:v>1718.186179831921</c:v>
                </c:pt>
                <c:pt idx="12">
                  <c:v>1838.4592124201561</c:v>
                </c:pt>
                <c:pt idx="13">
                  <c:v>1967.1513572895669</c:v>
                </c:pt>
                <c:pt idx="14">
                  <c:v>2104.8519522998358</c:v>
                </c:pt>
                <c:pt idx="15">
                  <c:v>2252.1915889608249</c:v>
                </c:pt>
                <c:pt idx="16">
                  <c:v>2409.8450001880828</c:v>
                </c:pt>
                <c:pt idx="17">
                  <c:v>2578.5341502012479</c:v>
                </c:pt>
                <c:pt idx="18">
                  <c:v>2759.0315407153371</c:v>
                </c:pt>
                <c:pt idx="19">
                  <c:v>2952.163748565411</c:v>
                </c:pt>
                <c:pt idx="20">
                  <c:v>3158.81521096499</c:v>
                </c:pt>
                <c:pt idx="21">
                  <c:v>3379.9322757325399</c:v>
                </c:pt>
                <c:pt idx="22">
                  <c:v>3616.527535033817</c:v>
                </c:pt>
                <c:pt idx="23">
                  <c:v>3869.6844624861842</c:v>
                </c:pt>
                <c:pt idx="24">
                  <c:v>4140.5623748602202</c:v>
                </c:pt>
                <c:pt idx="25">
                  <c:v>4430.4017411004324</c:v>
                </c:pt>
                <c:pt idx="26">
                  <c:v>4740.5298629774643</c:v>
                </c:pt>
                <c:pt idx="27">
                  <c:v>5072.3669533858902</c:v>
                </c:pt>
                <c:pt idx="28">
                  <c:v>5427.4326401229</c:v>
                </c:pt>
                <c:pt idx="29">
                  <c:v>5807.3529249315097</c:v>
                </c:pt>
                <c:pt idx="30">
                  <c:v>6213.8676296767098</c:v>
                </c:pt>
                <c:pt idx="31">
                  <c:v>6648.8383637540801</c:v>
                </c:pt>
                <c:pt idx="32">
                  <c:v>7114.2570492168616</c:v>
                </c:pt>
                <c:pt idx="33">
                  <c:v>7612.2550426620464</c:v>
                </c:pt>
                <c:pt idx="34">
                  <c:v>8145.1128956483899</c:v>
                </c:pt>
                <c:pt idx="35">
                  <c:v>8715.2707983437776</c:v>
                </c:pt>
                <c:pt idx="36">
                  <c:v>9325.3397542278435</c:v>
                </c:pt>
                <c:pt idx="37">
                  <c:v>9978.1135370237935</c:v>
                </c:pt>
                <c:pt idx="38">
                  <c:v>10676.581484615461</c:v>
                </c:pt>
                <c:pt idx="39">
                  <c:v>11423.94218853854</c:v>
                </c:pt>
                <c:pt idx="40">
                  <c:v>12223.61814173624</c:v>
                </c:pt>
                <c:pt idx="41">
                  <c:v>13079.271411657781</c:v>
                </c:pt>
                <c:pt idx="42">
                  <c:v>13994.82041047382</c:v>
                </c:pt>
                <c:pt idx="43">
                  <c:v>14974.457839206991</c:v>
                </c:pt>
                <c:pt idx="44">
                  <c:v>16022.669887951481</c:v>
                </c:pt>
                <c:pt idx="45">
                  <c:v>17144.25678010808</c:v>
                </c:pt>
                <c:pt idx="46">
                  <c:v>18344.354754715649</c:v>
                </c:pt>
                <c:pt idx="47">
                  <c:v>19628.459587545749</c:v>
                </c:pt>
                <c:pt idx="48">
                  <c:v>21002.451758673949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EFF-3F40-BE33-54F0EAFF4C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68972744"/>
        <c:axId val="2068978232"/>
      </c:lineChart>
      <c:catAx>
        <c:axId val="20689727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Age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068978232"/>
        <c:crosses val="autoZero"/>
        <c:auto val="1"/>
        <c:lblAlgn val="ctr"/>
        <c:lblOffset val="100"/>
        <c:noMultiLvlLbl val="0"/>
      </c:catAx>
      <c:valAx>
        <c:axId val="20689782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Account</a:t>
                </a:r>
                <a:r>
                  <a:rPr lang="en-US" sz="1400" baseline="0"/>
                  <a:t> Value</a:t>
                </a:r>
                <a:endParaRPr lang="en-US" sz="14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0689727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140580641705497"/>
          <c:y val="0.52528776748727302"/>
          <c:w val="0.16666670312045101"/>
          <c:h val="0.18595290172061801"/>
        </c:manualLayout>
      </c:layout>
      <c:overlay val="1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1k Invested Annually</a:t>
            </a:r>
            <a:r>
              <a:rPr lang="en-US" baseline="0" dirty="0"/>
              <a:t> (7%)</a:t>
            </a:r>
            <a:endParaRPr lang="en-US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Age 22</c:v>
          </c:tx>
          <c:marker>
            <c:symbol val="none"/>
          </c:marker>
          <c:cat>
            <c:numRef>
              <c:f>'Retirement Calc'!$J$2:$J$53</c:f>
              <c:numCache>
                <c:formatCode>General</c:formatCode>
                <c:ptCount val="52"/>
                <c:pt idx="0">
                  <c:v>22</c:v>
                </c:pt>
                <c:pt idx="1">
                  <c:v>23</c:v>
                </c:pt>
                <c:pt idx="2">
                  <c:v>24</c:v>
                </c:pt>
                <c:pt idx="3">
                  <c:v>25</c:v>
                </c:pt>
                <c:pt idx="4">
                  <c:v>26</c:v>
                </c:pt>
                <c:pt idx="5">
                  <c:v>27</c:v>
                </c:pt>
                <c:pt idx="6">
                  <c:v>28</c:v>
                </c:pt>
                <c:pt idx="7">
                  <c:v>29</c:v>
                </c:pt>
                <c:pt idx="8">
                  <c:v>30</c:v>
                </c:pt>
                <c:pt idx="9">
                  <c:v>31</c:v>
                </c:pt>
                <c:pt idx="10">
                  <c:v>32</c:v>
                </c:pt>
                <c:pt idx="11">
                  <c:v>33</c:v>
                </c:pt>
                <c:pt idx="12">
                  <c:v>34</c:v>
                </c:pt>
                <c:pt idx="13">
                  <c:v>35</c:v>
                </c:pt>
                <c:pt idx="14">
                  <c:v>36</c:v>
                </c:pt>
                <c:pt idx="15">
                  <c:v>37</c:v>
                </c:pt>
                <c:pt idx="16">
                  <c:v>38</c:v>
                </c:pt>
                <c:pt idx="17">
                  <c:v>39</c:v>
                </c:pt>
                <c:pt idx="18">
                  <c:v>40</c:v>
                </c:pt>
                <c:pt idx="19">
                  <c:v>41</c:v>
                </c:pt>
                <c:pt idx="20">
                  <c:v>42</c:v>
                </c:pt>
                <c:pt idx="21">
                  <c:v>43</c:v>
                </c:pt>
                <c:pt idx="22">
                  <c:v>44</c:v>
                </c:pt>
                <c:pt idx="23">
                  <c:v>45</c:v>
                </c:pt>
                <c:pt idx="24">
                  <c:v>46</c:v>
                </c:pt>
                <c:pt idx="25">
                  <c:v>47</c:v>
                </c:pt>
                <c:pt idx="26">
                  <c:v>48</c:v>
                </c:pt>
                <c:pt idx="27">
                  <c:v>49</c:v>
                </c:pt>
                <c:pt idx="28">
                  <c:v>50</c:v>
                </c:pt>
                <c:pt idx="29">
                  <c:v>51</c:v>
                </c:pt>
                <c:pt idx="30">
                  <c:v>52</c:v>
                </c:pt>
                <c:pt idx="31">
                  <c:v>53</c:v>
                </c:pt>
                <c:pt idx="32">
                  <c:v>54</c:v>
                </c:pt>
                <c:pt idx="33">
                  <c:v>55</c:v>
                </c:pt>
                <c:pt idx="34">
                  <c:v>56</c:v>
                </c:pt>
                <c:pt idx="35">
                  <c:v>57</c:v>
                </c:pt>
                <c:pt idx="36">
                  <c:v>58</c:v>
                </c:pt>
                <c:pt idx="37">
                  <c:v>59</c:v>
                </c:pt>
                <c:pt idx="38">
                  <c:v>60</c:v>
                </c:pt>
                <c:pt idx="39">
                  <c:v>61</c:v>
                </c:pt>
                <c:pt idx="40">
                  <c:v>62</c:v>
                </c:pt>
                <c:pt idx="41">
                  <c:v>63</c:v>
                </c:pt>
                <c:pt idx="42">
                  <c:v>64</c:v>
                </c:pt>
                <c:pt idx="43">
                  <c:v>65</c:v>
                </c:pt>
                <c:pt idx="44">
                  <c:v>66</c:v>
                </c:pt>
                <c:pt idx="45">
                  <c:v>67</c:v>
                </c:pt>
                <c:pt idx="46">
                  <c:v>68</c:v>
                </c:pt>
                <c:pt idx="47">
                  <c:v>69</c:v>
                </c:pt>
                <c:pt idx="48">
                  <c:v>70</c:v>
                </c:pt>
                <c:pt idx="49">
                  <c:v>71</c:v>
                </c:pt>
                <c:pt idx="50">
                  <c:v>72</c:v>
                </c:pt>
                <c:pt idx="51">
                  <c:v>73</c:v>
                </c:pt>
              </c:numCache>
            </c:numRef>
          </c:cat>
          <c:val>
            <c:numRef>
              <c:f>'Retirement Calc'!$N$2:$N$50</c:f>
              <c:numCache>
                <c:formatCode>General</c:formatCode>
                <c:ptCount val="49"/>
                <c:pt idx="0">
                  <c:v>1000</c:v>
                </c:pt>
                <c:pt idx="1">
                  <c:v>2070</c:v>
                </c:pt>
                <c:pt idx="2">
                  <c:v>3214.9</c:v>
                </c:pt>
                <c:pt idx="3">
                  <c:v>4439.9430000000002</c:v>
                </c:pt>
                <c:pt idx="4">
                  <c:v>5750.7390100000002</c:v>
                </c:pt>
                <c:pt idx="5">
                  <c:v>7153.2907407000002</c:v>
                </c:pt>
                <c:pt idx="6">
                  <c:v>8654.0210925489991</c:v>
                </c:pt>
                <c:pt idx="7">
                  <c:v>10259.80256902743</c:v>
                </c:pt>
                <c:pt idx="8">
                  <c:v>11977.98874885935</c:v>
                </c:pt>
                <c:pt idx="9">
                  <c:v>13816.447961279509</c:v>
                </c:pt>
                <c:pt idx="10">
                  <c:v>15783.59931856907</c:v>
                </c:pt>
                <c:pt idx="11">
                  <c:v>17888.451270868911</c:v>
                </c:pt>
                <c:pt idx="12">
                  <c:v>20140.642859829739</c:v>
                </c:pt>
                <c:pt idx="13">
                  <c:v>22550.487860017809</c:v>
                </c:pt>
                <c:pt idx="14">
                  <c:v>25129.022010219069</c:v>
                </c:pt>
                <c:pt idx="15">
                  <c:v>27888.053550934401</c:v>
                </c:pt>
                <c:pt idx="16">
                  <c:v>30840.217299499811</c:v>
                </c:pt>
                <c:pt idx="17">
                  <c:v>33999.0325104648</c:v>
                </c:pt>
                <c:pt idx="18">
                  <c:v>37378.964786197343</c:v>
                </c:pt>
                <c:pt idx="19">
                  <c:v>40995.492321231148</c:v>
                </c:pt>
                <c:pt idx="20">
                  <c:v>44865.176783717208</c:v>
                </c:pt>
                <c:pt idx="21">
                  <c:v>49005.739158577548</c:v>
                </c:pt>
                <c:pt idx="22">
                  <c:v>53436.140899677972</c:v>
                </c:pt>
                <c:pt idx="23">
                  <c:v>58176.670762655347</c:v>
                </c:pt>
                <c:pt idx="24">
                  <c:v>63249.037716041334</c:v>
                </c:pt>
                <c:pt idx="25">
                  <c:v>68676.470356164224</c:v>
                </c:pt>
                <c:pt idx="26">
                  <c:v>74483.823281095727</c:v>
                </c:pt>
                <c:pt idx="27">
                  <c:v>80697.690910772435</c:v>
                </c:pt>
                <c:pt idx="28">
                  <c:v>87346.529274526387</c:v>
                </c:pt>
                <c:pt idx="29">
                  <c:v>94460.786323743363</c:v>
                </c:pt>
                <c:pt idx="30">
                  <c:v>102073.04136640541</c:v>
                </c:pt>
                <c:pt idx="31">
                  <c:v>110218.15426205379</c:v>
                </c:pt>
                <c:pt idx="32">
                  <c:v>118933.4250603976</c:v>
                </c:pt>
                <c:pt idx="33">
                  <c:v>128258.76481462541</c:v>
                </c:pt>
                <c:pt idx="34">
                  <c:v>138236.87835164921</c:v>
                </c:pt>
                <c:pt idx="35">
                  <c:v>148913.45983626461</c:v>
                </c:pt>
                <c:pt idx="36">
                  <c:v>160337.40202480319</c:v>
                </c:pt>
                <c:pt idx="37">
                  <c:v>172561.02016653941</c:v>
                </c:pt>
                <c:pt idx="38">
                  <c:v>185640.29157819721</c:v>
                </c:pt>
                <c:pt idx="39">
                  <c:v>199635.11198867101</c:v>
                </c:pt>
                <c:pt idx="40">
                  <c:v>214609.569827878</c:v>
                </c:pt>
                <c:pt idx="41">
                  <c:v>230632.2397158294</c:v>
                </c:pt>
                <c:pt idx="42">
                  <c:v>247776.49649593749</c:v>
                </c:pt>
                <c:pt idx="43">
                  <c:v>266120.8512506531</c:v>
                </c:pt>
                <c:pt idx="44">
                  <c:v>285749.31083819881</c:v>
                </c:pt>
                <c:pt idx="45">
                  <c:v>306751.76259687281</c:v>
                </c:pt>
                <c:pt idx="46">
                  <c:v>329224.38597865379</c:v>
                </c:pt>
                <c:pt idx="47">
                  <c:v>353270.09299715958</c:v>
                </c:pt>
                <c:pt idx="48">
                  <c:v>378998.99950696097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8F-9A47-AFA8-35B09CBE9986}"/>
            </c:ext>
          </c:extLst>
        </c:ser>
        <c:ser>
          <c:idx val="1"/>
          <c:order val="1"/>
          <c:tx>
            <c:v>Age 25</c:v>
          </c:tx>
          <c:marker>
            <c:symbol val="none"/>
          </c:marker>
          <c:cat>
            <c:numRef>
              <c:f>'Retirement Calc'!$J$2:$J$53</c:f>
              <c:numCache>
                <c:formatCode>General</c:formatCode>
                <c:ptCount val="52"/>
                <c:pt idx="0">
                  <c:v>22</c:v>
                </c:pt>
                <c:pt idx="1">
                  <c:v>23</c:v>
                </c:pt>
                <c:pt idx="2">
                  <c:v>24</c:v>
                </c:pt>
                <c:pt idx="3">
                  <c:v>25</c:v>
                </c:pt>
                <c:pt idx="4">
                  <c:v>26</c:v>
                </c:pt>
                <c:pt idx="5">
                  <c:v>27</c:v>
                </c:pt>
                <c:pt idx="6">
                  <c:v>28</c:v>
                </c:pt>
                <c:pt idx="7">
                  <c:v>29</c:v>
                </c:pt>
                <c:pt idx="8">
                  <c:v>30</c:v>
                </c:pt>
                <c:pt idx="9">
                  <c:v>31</c:v>
                </c:pt>
                <c:pt idx="10">
                  <c:v>32</c:v>
                </c:pt>
                <c:pt idx="11">
                  <c:v>33</c:v>
                </c:pt>
                <c:pt idx="12">
                  <c:v>34</c:v>
                </c:pt>
                <c:pt idx="13">
                  <c:v>35</c:v>
                </c:pt>
                <c:pt idx="14">
                  <c:v>36</c:v>
                </c:pt>
                <c:pt idx="15">
                  <c:v>37</c:v>
                </c:pt>
                <c:pt idx="16">
                  <c:v>38</c:v>
                </c:pt>
                <c:pt idx="17">
                  <c:v>39</c:v>
                </c:pt>
                <c:pt idx="18">
                  <c:v>40</c:v>
                </c:pt>
                <c:pt idx="19">
                  <c:v>41</c:v>
                </c:pt>
                <c:pt idx="20">
                  <c:v>42</c:v>
                </c:pt>
                <c:pt idx="21">
                  <c:v>43</c:v>
                </c:pt>
                <c:pt idx="22">
                  <c:v>44</c:v>
                </c:pt>
                <c:pt idx="23">
                  <c:v>45</c:v>
                </c:pt>
                <c:pt idx="24">
                  <c:v>46</c:v>
                </c:pt>
                <c:pt idx="25">
                  <c:v>47</c:v>
                </c:pt>
                <c:pt idx="26">
                  <c:v>48</c:v>
                </c:pt>
                <c:pt idx="27">
                  <c:v>49</c:v>
                </c:pt>
                <c:pt idx="28">
                  <c:v>50</c:v>
                </c:pt>
                <c:pt idx="29">
                  <c:v>51</c:v>
                </c:pt>
                <c:pt idx="30">
                  <c:v>52</c:v>
                </c:pt>
                <c:pt idx="31">
                  <c:v>53</c:v>
                </c:pt>
                <c:pt idx="32">
                  <c:v>54</c:v>
                </c:pt>
                <c:pt idx="33">
                  <c:v>55</c:v>
                </c:pt>
                <c:pt idx="34">
                  <c:v>56</c:v>
                </c:pt>
                <c:pt idx="35">
                  <c:v>57</c:v>
                </c:pt>
                <c:pt idx="36">
                  <c:v>58</c:v>
                </c:pt>
                <c:pt idx="37">
                  <c:v>59</c:v>
                </c:pt>
                <c:pt idx="38">
                  <c:v>60</c:v>
                </c:pt>
                <c:pt idx="39">
                  <c:v>61</c:v>
                </c:pt>
                <c:pt idx="40">
                  <c:v>62</c:v>
                </c:pt>
                <c:pt idx="41">
                  <c:v>63</c:v>
                </c:pt>
                <c:pt idx="42">
                  <c:v>64</c:v>
                </c:pt>
                <c:pt idx="43">
                  <c:v>65</c:v>
                </c:pt>
                <c:pt idx="44">
                  <c:v>66</c:v>
                </c:pt>
                <c:pt idx="45">
                  <c:v>67</c:v>
                </c:pt>
                <c:pt idx="46">
                  <c:v>68</c:v>
                </c:pt>
                <c:pt idx="47">
                  <c:v>69</c:v>
                </c:pt>
                <c:pt idx="48">
                  <c:v>70</c:v>
                </c:pt>
                <c:pt idx="49">
                  <c:v>71</c:v>
                </c:pt>
                <c:pt idx="50">
                  <c:v>72</c:v>
                </c:pt>
                <c:pt idx="51">
                  <c:v>73</c:v>
                </c:pt>
              </c:numCache>
            </c:numRef>
          </c:cat>
          <c:val>
            <c:numRef>
              <c:f>'Retirement Calc'!$O$2:$O$50</c:f>
              <c:numCache>
                <c:formatCode>General</c:formatCode>
                <c:ptCount val="49"/>
                <c:pt idx="3">
                  <c:v>1000</c:v>
                </c:pt>
                <c:pt idx="4">
                  <c:v>2070</c:v>
                </c:pt>
                <c:pt idx="5">
                  <c:v>3214.9</c:v>
                </c:pt>
                <c:pt idx="6">
                  <c:v>4439.9430000000002</c:v>
                </c:pt>
                <c:pt idx="7">
                  <c:v>5750.7390100000002</c:v>
                </c:pt>
                <c:pt idx="8">
                  <c:v>7153.2907407000002</c:v>
                </c:pt>
                <c:pt idx="9">
                  <c:v>8654.0210925489991</c:v>
                </c:pt>
                <c:pt idx="10">
                  <c:v>10259.80256902743</c:v>
                </c:pt>
                <c:pt idx="11">
                  <c:v>11977.98874885935</c:v>
                </c:pt>
                <c:pt idx="12">
                  <c:v>13816.447961279509</c:v>
                </c:pt>
                <c:pt idx="13">
                  <c:v>15783.59931856907</c:v>
                </c:pt>
                <c:pt idx="14">
                  <c:v>17888.451270868911</c:v>
                </c:pt>
                <c:pt idx="15">
                  <c:v>20140.642859829739</c:v>
                </c:pt>
                <c:pt idx="16">
                  <c:v>22550.487860017809</c:v>
                </c:pt>
                <c:pt idx="17">
                  <c:v>25129.022010219069</c:v>
                </c:pt>
                <c:pt idx="18">
                  <c:v>27888.053550934401</c:v>
                </c:pt>
                <c:pt idx="19">
                  <c:v>30840.217299499811</c:v>
                </c:pt>
                <c:pt idx="20">
                  <c:v>33999.0325104648</c:v>
                </c:pt>
                <c:pt idx="21">
                  <c:v>37378.964786197343</c:v>
                </c:pt>
                <c:pt idx="22">
                  <c:v>40995.492321231148</c:v>
                </c:pt>
                <c:pt idx="23">
                  <c:v>44865.176783717208</c:v>
                </c:pt>
                <c:pt idx="24">
                  <c:v>49005.739158577548</c:v>
                </c:pt>
                <c:pt idx="25">
                  <c:v>53436.140899677972</c:v>
                </c:pt>
                <c:pt idx="26">
                  <c:v>58176.670762655347</c:v>
                </c:pt>
                <c:pt idx="27">
                  <c:v>63249.037716041334</c:v>
                </c:pt>
                <c:pt idx="28">
                  <c:v>68676.470356164224</c:v>
                </c:pt>
                <c:pt idx="29">
                  <c:v>74483.823281095727</c:v>
                </c:pt>
                <c:pt idx="30">
                  <c:v>80697.690910772435</c:v>
                </c:pt>
                <c:pt idx="31">
                  <c:v>87346.529274526387</c:v>
                </c:pt>
                <c:pt idx="32">
                  <c:v>94460.786323743363</c:v>
                </c:pt>
                <c:pt idx="33">
                  <c:v>102073.04136640541</c:v>
                </c:pt>
                <c:pt idx="34">
                  <c:v>110218.15426205379</c:v>
                </c:pt>
                <c:pt idx="35">
                  <c:v>118933.4250603976</c:v>
                </c:pt>
                <c:pt idx="36">
                  <c:v>128258.76481462541</c:v>
                </c:pt>
                <c:pt idx="37">
                  <c:v>138236.87835164921</c:v>
                </c:pt>
                <c:pt idx="38">
                  <c:v>148913.45983626461</c:v>
                </c:pt>
                <c:pt idx="39">
                  <c:v>160337.40202480319</c:v>
                </c:pt>
                <c:pt idx="40">
                  <c:v>172561.02016653941</c:v>
                </c:pt>
                <c:pt idx="41">
                  <c:v>185640.29157819721</c:v>
                </c:pt>
                <c:pt idx="42">
                  <c:v>199635.11198867101</c:v>
                </c:pt>
                <c:pt idx="43">
                  <c:v>214609.569827878</c:v>
                </c:pt>
                <c:pt idx="44">
                  <c:v>230632.2397158294</c:v>
                </c:pt>
                <c:pt idx="45">
                  <c:v>247776.49649593749</c:v>
                </c:pt>
                <c:pt idx="46">
                  <c:v>266120.8512506531</c:v>
                </c:pt>
                <c:pt idx="47">
                  <c:v>285749.31083819881</c:v>
                </c:pt>
                <c:pt idx="48">
                  <c:v>306751.76259687281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8F-9A47-AFA8-35B09CBE99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69035416"/>
        <c:axId val="2069040936"/>
      </c:lineChart>
      <c:catAx>
        <c:axId val="20690354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Age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069040936"/>
        <c:crosses val="autoZero"/>
        <c:auto val="1"/>
        <c:lblAlgn val="ctr"/>
        <c:lblOffset val="100"/>
        <c:noMultiLvlLbl val="0"/>
      </c:catAx>
      <c:valAx>
        <c:axId val="20690409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Account</a:t>
                </a:r>
                <a:r>
                  <a:rPr lang="en-US" sz="1400" baseline="0"/>
                  <a:t> Value</a:t>
                </a:r>
                <a:endParaRPr lang="en-US" sz="14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069035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888884271409498"/>
          <c:y val="0.55054206765820901"/>
          <c:w val="0.16666670312045101"/>
          <c:h val="0.18595290172061801"/>
        </c:manualLayout>
      </c:layout>
      <c:overlay val="1"/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1k Invested Annually</a:t>
            </a:r>
            <a:r>
              <a:rPr lang="en-US" baseline="0" dirty="0"/>
              <a:t> (7%)</a:t>
            </a:r>
            <a:endParaRPr lang="en-US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Age 22</c:v>
          </c:tx>
          <c:marker>
            <c:symbol val="none"/>
          </c:marker>
          <c:cat>
            <c:numRef>
              <c:f>'Retirement Calc'!$J$2:$J$53</c:f>
              <c:numCache>
                <c:formatCode>General</c:formatCode>
                <c:ptCount val="52"/>
                <c:pt idx="0">
                  <c:v>22</c:v>
                </c:pt>
                <c:pt idx="1">
                  <c:v>23</c:v>
                </c:pt>
                <c:pt idx="2">
                  <c:v>24</c:v>
                </c:pt>
                <c:pt idx="3">
                  <c:v>25</c:v>
                </c:pt>
                <c:pt idx="4">
                  <c:v>26</c:v>
                </c:pt>
                <c:pt idx="5">
                  <c:v>27</c:v>
                </c:pt>
                <c:pt idx="6">
                  <c:v>28</c:v>
                </c:pt>
                <c:pt idx="7">
                  <c:v>29</c:v>
                </c:pt>
                <c:pt idx="8">
                  <c:v>30</c:v>
                </c:pt>
                <c:pt idx="9">
                  <c:v>31</c:v>
                </c:pt>
                <c:pt idx="10">
                  <c:v>32</c:v>
                </c:pt>
                <c:pt idx="11">
                  <c:v>33</c:v>
                </c:pt>
                <c:pt idx="12">
                  <c:v>34</c:v>
                </c:pt>
                <c:pt idx="13">
                  <c:v>35</c:v>
                </c:pt>
                <c:pt idx="14">
                  <c:v>36</c:v>
                </c:pt>
                <c:pt idx="15">
                  <c:v>37</c:v>
                </c:pt>
                <c:pt idx="16">
                  <c:v>38</c:v>
                </c:pt>
                <c:pt idx="17">
                  <c:v>39</c:v>
                </c:pt>
                <c:pt idx="18">
                  <c:v>40</c:v>
                </c:pt>
                <c:pt idx="19">
                  <c:v>41</c:v>
                </c:pt>
                <c:pt idx="20">
                  <c:v>42</c:v>
                </c:pt>
                <c:pt idx="21">
                  <c:v>43</c:v>
                </c:pt>
                <c:pt idx="22">
                  <c:v>44</c:v>
                </c:pt>
                <c:pt idx="23">
                  <c:v>45</c:v>
                </c:pt>
                <c:pt idx="24">
                  <c:v>46</c:v>
                </c:pt>
                <c:pt idx="25">
                  <c:v>47</c:v>
                </c:pt>
                <c:pt idx="26">
                  <c:v>48</c:v>
                </c:pt>
                <c:pt idx="27">
                  <c:v>49</c:v>
                </c:pt>
                <c:pt idx="28">
                  <c:v>50</c:v>
                </c:pt>
                <c:pt idx="29">
                  <c:v>51</c:v>
                </c:pt>
                <c:pt idx="30">
                  <c:v>52</c:v>
                </c:pt>
                <c:pt idx="31">
                  <c:v>53</c:v>
                </c:pt>
                <c:pt idx="32">
                  <c:v>54</c:v>
                </c:pt>
                <c:pt idx="33">
                  <c:v>55</c:v>
                </c:pt>
                <c:pt idx="34">
                  <c:v>56</c:v>
                </c:pt>
                <c:pt idx="35">
                  <c:v>57</c:v>
                </c:pt>
                <c:pt idx="36">
                  <c:v>58</c:v>
                </c:pt>
                <c:pt idx="37">
                  <c:v>59</c:v>
                </c:pt>
                <c:pt idx="38">
                  <c:v>60</c:v>
                </c:pt>
                <c:pt idx="39">
                  <c:v>61</c:v>
                </c:pt>
                <c:pt idx="40">
                  <c:v>62</c:v>
                </c:pt>
                <c:pt idx="41">
                  <c:v>63</c:v>
                </c:pt>
                <c:pt idx="42">
                  <c:v>64</c:v>
                </c:pt>
                <c:pt idx="43">
                  <c:v>65</c:v>
                </c:pt>
                <c:pt idx="44">
                  <c:v>66</c:v>
                </c:pt>
                <c:pt idx="45">
                  <c:v>67</c:v>
                </c:pt>
                <c:pt idx="46">
                  <c:v>68</c:v>
                </c:pt>
                <c:pt idx="47">
                  <c:v>69</c:v>
                </c:pt>
                <c:pt idx="48">
                  <c:v>70</c:v>
                </c:pt>
                <c:pt idx="49">
                  <c:v>71</c:v>
                </c:pt>
                <c:pt idx="50">
                  <c:v>72</c:v>
                </c:pt>
                <c:pt idx="51">
                  <c:v>73</c:v>
                </c:pt>
              </c:numCache>
            </c:numRef>
          </c:cat>
          <c:val>
            <c:numRef>
              <c:f>'Retirement Calc'!$N$2:$N$50</c:f>
              <c:numCache>
                <c:formatCode>General</c:formatCode>
                <c:ptCount val="49"/>
                <c:pt idx="0">
                  <c:v>1000</c:v>
                </c:pt>
                <c:pt idx="1">
                  <c:v>2070</c:v>
                </c:pt>
                <c:pt idx="2">
                  <c:v>3214.9</c:v>
                </c:pt>
                <c:pt idx="3">
                  <c:v>4439.9430000000002</c:v>
                </c:pt>
                <c:pt idx="4">
                  <c:v>5750.7390100000002</c:v>
                </c:pt>
                <c:pt idx="5">
                  <c:v>7153.2907407000002</c:v>
                </c:pt>
                <c:pt idx="6">
                  <c:v>8654.0210925489991</c:v>
                </c:pt>
                <c:pt idx="7">
                  <c:v>10259.80256902743</c:v>
                </c:pt>
                <c:pt idx="8">
                  <c:v>11977.98874885935</c:v>
                </c:pt>
                <c:pt idx="9">
                  <c:v>13816.447961279509</c:v>
                </c:pt>
                <c:pt idx="10">
                  <c:v>15783.59931856907</c:v>
                </c:pt>
                <c:pt idx="11">
                  <c:v>17888.451270868911</c:v>
                </c:pt>
                <c:pt idx="12">
                  <c:v>20140.642859829739</c:v>
                </c:pt>
                <c:pt idx="13">
                  <c:v>22550.487860017809</c:v>
                </c:pt>
                <c:pt idx="14">
                  <c:v>25129.022010219069</c:v>
                </c:pt>
                <c:pt idx="15">
                  <c:v>27888.053550934401</c:v>
                </c:pt>
                <c:pt idx="16">
                  <c:v>30840.217299499811</c:v>
                </c:pt>
                <c:pt idx="17">
                  <c:v>33999.0325104648</c:v>
                </c:pt>
                <c:pt idx="18">
                  <c:v>37378.964786197343</c:v>
                </c:pt>
                <c:pt idx="19">
                  <c:v>40995.492321231148</c:v>
                </c:pt>
                <c:pt idx="20">
                  <c:v>44865.176783717186</c:v>
                </c:pt>
                <c:pt idx="21">
                  <c:v>49005.739158577548</c:v>
                </c:pt>
                <c:pt idx="22">
                  <c:v>53436.140899677972</c:v>
                </c:pt>
                <c:pt idx="23">
                  <c:v>58176.67076265534</c:v>
                </c:pt>
                <c:pt idx="24">
                  <c:v>63249.037716041334</c:v>
                </c:pt>
                <c:pt idx="25">
                  <c:v>68676.470356164224</c:v>
                </c:pt>
                <c:pt idx="26">
                  <c:v>74483.823281095727</c:v>
                </c:pt>
                <c:pt idx="27">
                  <c:v>80697.690910772435</c:v>
                </c:pt>
                <c:pt idx="28">
                  <c:v>87346.529274526387</c:v>
                </c:pt>
                <c:pt idx="29">
                  <c:v>94460.786323743363</c:v>
                </c:pt>
                <c:pt idx="30">
                  <c:v>102073.04136640541</c:v>
                </c:pt>
                <c:pt idx="31">
                  <c:v>110218.15426205379</c:v>
                </c:pt>
                <c:pt idx="32">
                  <c:v>118933.4250603976</c:v>
                </c:pt>
                <c:pt idx="33">
                  <c:v>128258.76481462541</c:v>
                </c:pt>
                <c:pt idx="34">
                  <c:v>138236.87835164921</c:v>
                </c:pt>
                <c:pt idx="35">
                  <c:v>148913.45983626461</c:v>
                </c:pt>
                <c:pt idx="36">
                  <c:v>160337.40202480319</c:v>
                </c:pt>
                <c:pt idx="37">
                  <c:v>172561.02016653941</c:v>
                </c:pt>
                <c:pt idx="38">
                  <c:v>185640.29157819721</c:v>
                </c:pt>
                <c:pt idx="39">
                  <c:v>199635.11198867101</c:v>
                </c:pt>
                <c:pt idx="40">
                  <c:v>214609.569827878</c:v>
                </c:pt>
                <c:pt idx="41">
                  <c:v>230632.2397158294</c:v>
                </c:pt>
                <c:pt idx="42">
                  <c:v>247776.49649593749</c:v>
                </c:pt>
                <c:pt idx="43">
                  <c:v>266120.8512506531</c:v>
                </c:pt>
                <c:pt idx="44">
                  <c:v>285749.31083819881</c:v>
                </c:pt>
                <c:pt idx="45">
                  <c:v>306751.76259687281</c:v>
                </c:pt>
                <c:pt idx="46">
                  <c:v>329224.38597865379</c:v>
                </c:pt>
                <c:pt idx="47">
                  <c:v>353270.09299715958</c:v>
                </c:pt>
                <c:pt idx="48">
                  <c:v>378998.99950696097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B1B-0B4F-ADE8-99358EF98E3B}"/>
            </c:ext>
          </c:extLst>
        </c:ser>
        <c:ser>
          <c:idx val="1"/>
          <c:order val="1"/>
          <c:tx>
            <c:v>Age 25</c:v>
          </c:tx>
          <c:marker>
            <c:symbol val="none"/>
          </c:marker>
          <c:cat>
            <c:numRef>
              <c:f>'Retirement Calc'!$J$2:$J$53</c:f>
              <c:numCache>
                <c:formatCode>General</c:formatCode>
                <c:ptCount val="52"/>
                <c:pt idx="0">
                  <c:v>22</c:v>
                </c:pt>
                <c:pt idx="1">
                  <c:v>23</c:v>
                </c:pt>
                <c:pt idx="2">
                  <c:v>24</c:v>
                </c:pt>
                <c:pt idx="3">
                  <c:v>25</c:v>
                </c:pt>
                <c:pt idx="4">
                  <c:v>26</c:v>
                </c:pt>
                <c:pt idx="5">
                  <c:v>27</c:v>
                </c:pt>
                <c:pt idx="6">
                  <c:v>28</c:v>
                </c:pt>
                <c:pt idx="7">
                  <c:v>29</c:v>
                </c:pt>
                <c:pt idx="8">
                  <c:v>30</c:v>
                </c:pt>
                <c:pt idx="9">
                  <c:v>31</c:v>
                </c:pt>
                <c:pt idx="10">
                  <c:v>32</c:v>
                </c:pt>
                <c:pt idx="11">
                  <c:v>33</c:v>
                </c:pt>
                <c:pt idx="12">
                  <c:v>34</c:v>
                </c:pt>
                <c:pt idx="13">
                  <c:v>35</c:v>
                </c:pt>
                <c:pt idx="14">
                  <c:v>36</c:v>
                </c:pt>
                <c:pt idx="15">
                  <c:v>37</c:v>
                </c:pt>
                <c:pt idx="16">
                  <c:v>38</c:v>
                </c:pt>
                <c:pt idx="17">
                  <c:v>39</c:v>
                </c:pt>
                <c:pt idx="18">
                  <c:v>40</c:v>
                </c:pt>
                <c:pt idx="19">
                  <c:v>41</c:v>
                </c:pt>
                <c:pt idx="20">
                  <c:v>42</c:v>
                </c:pt>
                <c:pt idx="21">
                  <c:v>43</c:v>
                </c:pt>
                <c:pt idx="22">
                  <c:v>44</c:v>
                </c:pt>
                <c:pt idx="23">
                  <c:v>45</c:v>
                </c:pt>
                <c:pt idx="24">
                  <c:v>46</c:v>
                </c:pt>
                <c:pt idx="25">
                  <c:v>47</c:v>
                </c:pt>
                <c:pt idx="26">
                  <c:v>48</c:v>
                </c:pt>
                <c:pt idx="27">
                  <c:v>49</c:v>
                </c:pt>
                <c:pt idx="28">
                  <c:v>50</c:v>
                </c:pt>
                <c:pt idx="29">
                  <c:v>51</c:v>
                </c:pt>
                <c:pt idx="30">
                  <c:v>52</c:v>
                </c:pt>
                <c:pt idx="31">
                  <c:v>53</c:v>
                </c:pt>
                <c:pt idx="32">
                  <c:v>54</c:v>
                </c:pt>
                <c:pt idx="33">
                  <c:v>55</c:v>
                </c:pt>
                <c:pt idx="34">
                  <c:v>56</c:v>
                </c:pt>
                <c:pt idx="35">
                  <c:v>57</c:v>
                </c:pt>
                <c:pt idx="36">
                  <c:v>58</c:v>
                </c:pt>
                <c:pt idx="37">
                  <c:v>59</c:v>
                </c:pt>
                <c:pt idx="38">
                  <c:v>60</c:v>
                </c:pt>
                <c:pt idx="39">
                  <c:v>61</c:v>
                </c:pt>
                <c:pt idx="40">
                  <c:v>62</c:v>
                </c:pt>
                <c:pt idx="41">
                  <c:v>63</c:v>
                </c:pt>
                <c:pt idx="42">
                  <c:v>64</c:v>
                </c:pt>
                <c:pt idx="43">
                  <c:v>65</c:v>
                </c:pt>
                <c:pt idx="44">
                  <c:v>66</c:v>
                </c:pt>
                <c:pt idx="45">
                  <c:v>67</c:v>
                </c:pt>
                <c:pt idx="46">
                  <c:v>68</c:v>
                </c:pt>
                <c:pt idx="47">
                  <c:v>69</c:v>
                </c:pt>
                <c:pt idx="48">
                  <c:v>70</c:v>
                </c:pt>
                <c:pt idx="49">
                  <c:v>71</c:v>
                </c:pt>
                <c:pt idx="50">
                  <c:v>72</c:v>
                </c:pt>
                <c:pt idx="51">
                  <c:v>73</c:v>
                </c:pt>
              </c:numCache>
            </c:numRef>
          </c:cat>
          <c:val>
            <c:numRef>
              <c:f>'Retirement Calc'!$O$2:$O$50</c:f>
              <c:numCache>
                <c:formatCode>General</c:formatCode>
                <c:ptCount val="49"/>
                <c:pt idx="3">
                  <c:v>1000</c:v>
                </c:pt>
                <c:pt idx="4">
                  <c:v>2070</c:v>
                </c:pt>
                <c:pt idx="5">
                  <c:v>3214.9</c:v>
                </c:pt>
                <c:pt idx="6">
                  <c:v>4439.9430000000002</c:v>
                </c:pt>
                <c:pt idx="7">
                  <c:v>5750.7390100000002</c:v>
                </c:pt>
                <c:pt idx="8">
                  <c:v>7153.2907407000002</c:v>
                </c:pt>
                <c:pt idx="9">
                  <c:v>8654.0210925489991</c:v>
                </c:pt>
                <c:pt idx="10">
                  <c:v>10259.80256902743</c:v>
                </c:pt>
                <c:pt idx="11">
                  <c:v>11977.98874885935</c:v>
                </c:pt>
                <c:pt idx="12">
                  <c:v>13816.447961279509</c:v>
                </c:pt>
                <c:pt idx="13">
                  <c:v>15783.59931856907</c:v>
                </c:pt>
                <c:pt idx="14">
                  <c:v>17888.451270868911</c:v>
                </c:pt>
                <c:pt idx="15">
                  <c:v>20140.642859829739</c:v>
                </c:pt>
                <c:pt idx="16">
                  <c:v>22550.487860017809</c:v>
                </c:pt>
                <c:pt idx="17">
                  <c:v>25129.022010219069</c:v>
                </c:pt>
                <c:pt idx="18">
                  <c:v>27888.053550934401</c:v>
                </c:pt>
                <c:pt idx="19">
                  <c:v>30840.217299499811</c:v>
                </c:pt>
                <c:pt idx="20">
                  <c:v>33999.0325104648</c:v>
                </c:pt>
                <c:pt idx="21">
                  <c:v>37378.964786197343</c:v>
                </c:pt>
                <c:pt idx="22">
                  <c:v>40995.492321231148</c:v>
                </c:pt>
                <c:pt idx="23">
                  <c:v>44865.176783717186</c:v>
                </c:pt>
                <c:pt idx="24">
                  <c:v>49005.739158577548</c:v>
                </c:pt>
                <c:pt idx="25">
                  <c:v>53436.140899677972</c:v>
                </c:pt>
                <c:pt idx="26">
                  <c:v>58176.67076265534</c:v>
                </c:pt>
                <c:pt idx="27">
                  <c:v>63249.037716041334</c:v>
                </c:pt>
                <c:pt idx="28">
                  <c:v>68676.470356164224</c:v>
                </c:pt>
                <c:pt idx="29">
                  <c:v>74483.823281095727</c:v>
                </c:pt>
                <c:pt idx="30">
                  <c:v>80697.690910772435</c:v>
                </c:pt>
                <c:pt idx="31">
                  <c:v>87346.529274526387</c:v>
                </c:pt>
                <c:pt idx="32">
                  <c:v>94460.786323743363</c:v>
                </c:pt>
                <c:pt idx="33">
                  <c:v>102073.04136640541</c:v>
                </c:pt>
                <c:pt idx="34">
                  <c:v>110218.15426205379</c:v>
                </c:pt>
                <c:pt idx="35">
                  <c:v>118933.4250603976</c:v>
                </c:pt>
                <c:pt idx="36">
                  <c:v>128258.76481462541</c:v>
                </c:pt>
                <c:pt idx="37">
                  <c:v>138236.87835164921</c:v>
                </c:pt>
                <c:pt idx="38">
                  <c:v>148913.45983626461</c:v>
                </c:pt>
                <c:pt idx="39">
                  <c:v>160337.40202480319</c:v>
                </c:pt>
                <c:pt idx="40">
                  <c:v>172561.02016653941</c:v>
                </c:pt>
                <c:pt idx="41">
                  <c:v>185640.29157819721</c:v>
                </c:pt>
                <c:pt idx="42">
                  <c:v>199635.11198867101</c:v>
                </c:pt>
                <c:pt idx="43">
                  <c:v>214609.569827878</c:v>
                </c:pt>
                <c:pt idx="44">
                  <c:v>230632.2397158294</c:v>
                </c:pt>
                <c:pt idx="45">
                  <c:v>247776.49649593749</c:v>
                </c:pt>
                <c:pt idx="46">
                  <c:v>266120.8512506531</c:v>
                </c:pt>
                <c:pt idx="47">
                  <c:v>285749.31083819881</c:v>
                </c:pt>
                <c:pt idx="48">
                  <c:v>306751.76259687281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B1B-0B4F-ADE8-99358EF98E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17935672"/>
        <c:axId val="2117941208"/>
      </c:lineChart>
      <c:catAx>
        <c:axId val="21179356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Age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17941208"/>
        <c:crosses val="autoZero"/>
        <c:auto val="1"/>
        <c:lblAlgn val="ctr"/>
        <c:lblOffset val="100"/>
        <c:noMultiLvlLbl val="0"/>
      </c:catAx>
      <c:valAx>
        <c:axId val="21179412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Account</a:t>
                </a:r>
                <a:r>
                  <a:rPr lang="en-US" sz="1400" baseline="0"/>
                  <a:t> Value</a:t>
                </a:r>
                <a:endParaRPr lang="en-US" sz="14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179356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888884271409498"/>
          <c:y val="0.55054206765820901"/>
          <c:w val="0.16666670312045101"/>
          <c:h val="0.18595290172061801"/>
        </c:manualLayout>
      </c:layout>
      <c:overlay val="1"/>
    </c:legend>
    <c:plotVisOnly val="1"/>
    <c:dispBlanksAs val="gap"/>
    <c:showDLblsOverMax val="0"/>
  </c:chart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ABED-3D76-CC44-B49A-45E42B263585}" type="datetimeFigureOut">
              <a:rPr lang="en-US" smtClean="0"/>
              <a:t>9/23/20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ABED-3D76-CC44-B49A-45E42B263585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BACD-5D65-EB49-9C72-9A8AB68E85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ABED-3D76-CC44-B49A-45E42B263585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BACD-5D65-EB49-9C72-9A8AB68E85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ABED-3D76-CC44-B49A-45E42B263585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BACD-5D65-EB49-9C72-9A8AB68E85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ABED-3D76-CC44-B49A-45E42B263585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BACD-5D65-EB49-9C72-9A8AB68E856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ABED-3D76-CC44-B49A-45E42B263585}" type="datetimeFigureOut">
              <a:rPr lang="en-US" smtClean="0"/>
              <a:t>9/23/20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BACD-5D65-EB49-9C72-9A8AB68E85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ABED-3D76-CC44-B49A-45E42B263585}" type="datetimeFigureOut">
              <a:rPr lang="en-US" smtClean="0"/>
              <a:t>9/23/20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BACD-5D65-EB49-9C72-9A8AB68E85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ABED-3D76-CC44-B49A-45E42B263585}" type="datetimeFigureOut">
              <a:rPr lang="en-US" smtClean="0"/>
              <a:t>9/23/20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4CBACD-5D65-EB49-9C72-9A8AB68E856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ABED-3D76-CC44-B49A-45E42B263585}" type="datetimeFigureOut">
              <a:rPr lang="en-US" smtClean="0"/>
              <a:t>9/23/20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BACD-5D65-EB49-9C72-9A8AB68E85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ABED-3D76-CC44-B49A-45E42B263585}" type="datetimeFigureOut">
              <a:rPr lang="en-US" smtClean="0"/>
              <a:t>9/23/20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C4CBACD-5D65-EB49-9C72-9A8AB68E85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61F4ABED-3D76-CC44-B49A-45E42B263585}" type="datetimeFigureOut">
              <a:rPr lang="en-US" smtClean="0"/>
              <a:t>9/23/20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BACD-5D65-EB49-9C72-9A8AB68E85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1F4ABED-3D76-CC44-B49A-45E42B263585}" type="datetimeFigureOut">
              <a:rPr lang="en-US" smtClean="0"/>
              <a:t>9/23/20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C4CBACD-5D65-EB49-9C72-9A8AB68E8563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Graduate Student Finance Seminar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Matthew Vaughan</a:t>
            </a:r>
          </a:p>
        </p:txBody>
      </p:sp>
    </p:spTree>
    <p:extLst>
      <p:ext uri="{BB962C8B-B14F-4D97-AF65-F5344CB8AC3E}">
        <p14:creationId xmlns:p14="http://schemas.microsoft.com/office/powerpoint/2010/main" val="634553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Economy</a:t>
            </a:r>
          </a:p>
        </p:txBody>
      </p:sp>
    </p:spTree>
    <p:extLst>
      <p:ext uri="{BB962C8B-B14F-4D97-AF65-F5344CB8AC3E}">
        <p14:creationId xmlns:p14="http://schemas.microsoft.com/office/powerpoint/2010/main" val="3588668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the Stage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5102003"/>
          </a:xfrm>
        </p:spPr>
        <p:txBody>
          <a:bodyPr/>
          <a:lstStyle/>
          <a:p>
            <a:r>
              <a:rPr lang="en-US" dirty="0"/>
              <a:t>Median rent nationally is $1,233</a:t>
            </a:r>
          </a:p>
          <a:p>
            <a:pPr lvl="1"/>
            <a:r>
              <a:rPr lang="en-US" dirty="0"/>
              <a:t>Not terribly helpful without context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BC4269-D4B8-7C47-A8A8-35C895F0B378}"/>
              </a:ext>
            </a:extLst>
          </p:cNvPr>
          <p:cNvSpPr txBox="1"/>
          <p:nvPr/>
        </p:nvSpPr>
        <p:spPr>
          <a:xfrm>
            <a:off x="6240780" y="91440"/>
            <a:ext cx="27203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Sources: </a:t>
            </a:r>
            <a:r>
              <a:rPr lang="en-US" sz="1000" dirty="0" err="1"/>
              <a:t>Zumper.com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35967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the Stage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5102003"/>
          </a:xfrm>
        </p:spPr>
        <p:txBody>
          <a:bodyPr/>
          <a:lstStyle/>
          <a:p>
            <a:r>
              <a:rPr lang="en-US" dirty="0"/>
              <a:t>Median rent nationally is $1,233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BC4269-D4B8-7C47-A8A8-35C895F0B378}"/>
              </a:ext>
            </a:extLst>
          </p:cNvPr>
          <p:cNvSpPr txBox="1"/>
          <p:nvPr/>
        </p:nvSpPr>
        <p:spPr>
          <a:xfrm>
            <a:off x="6240780" y="91440"/>
            <a:ext cx="27203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Sources: </a:t>
            </a:r>
            <a:r>
              <a:rPr lang="en-US" sz="1000" dirty="0" err="1"/>
              <a:t>Zumper.com</a:t>
            </a:r>
            <a:endParaRPr lang="en-US" sz="1000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F5638E86-6884-1644-ACD6-7DF251A6B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570" y="2143302"/>
            <a:ext cx="5852160" cy="471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54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-79692"/>
            <a:ext cx="7467600" cy="1143000"/>
          </a:xfrm>
        </p:spPr>
        <p:txBody>
          <a:bodyPr/>
          <a:lstStyle/>
          <a:p>
            <a:r>
              <a:rPr lang="en-US" dirty="0"/>
              <a:t>Setting the Stage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2451"/>
            <a:ext cx="7467600" cy="5102003"/>
          </a:xfrm>
        </p:spPr>
        <p:txBody>
          <a:bodyPr/>
          <a:lstStyle/>
          <a:p>
            <a:r>
              <a:rPr lang="en-US" dirty="0"/>
              <a:t>Median home sells for ~4x median income</a:t>
            </a:r>
          </a:p>
          <a:p>
            <a:pPr lvl="1"/>
            <a:r>
              <a:rPr lang="en-US" dirty="0"/>
              <a:t>Compared to 1970–1999, prices much closer to 3x household income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BC4269-D4B8-7C47-A8A8-35C895F0B378}"/>
              </a:ext>
            </a:extLst>
          </p:cNvPr>
          <p:cNvSpPr txBox="1"/>
          <p:nvPr/>
        </p:nvSpPr>
        <p:spPr>
          <a:xfrm>
            <a:off x="6240780" y="91440"/>
            <a:ext cx="2720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Sources: Fed Reserve Bank of St. Louis &amp; </a:t>
            </a:r>
            <a:r>
              <a:rPr lang="en-US" sz="1000" dirty="0" err="1"/>
              <a:t>Census.gov</a:t>
            </a:r>
            <a:endParaRPr lang="en-US" sz="1000" dirty="0"/>
          </a:p>
        </p:txBody>
      </p:sp>
      <p:pic>
        <p:nvPicPr>
          <p:cNvPr id="4" name="Picture 3" descr="A screenshot of a map&#10;&#10;Description automatically generated">
            <a:extLst>
              <a:ext uri="{FF2B5EF4-FFF2-40B4-BE49-F238E27FC236}">
                <a16:creationId xmlns:a16="http://schemas.microsoft.com/office/drawing/2014/main" id="{6EB4AB45-84D4-404B-9E7B-78D8C4678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28" y="2987788"/>
            <a:ext cx="8011543" cy="387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54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-79692"/>
            <a:ext cx="7467600" cy="1143000"/>
          </a:xfrm>
        </p:spPr>
        <p:txBody>
          <a:bodyPr/>
          <a:lstStyle/>
          <a:p>
            <a:r>
              <a:rPr lang="en-US" dirty="0"/>
              <a:t>Setting the Stage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5102003"/>
          </a:xfrm>
        </p:spPr>
        <p:txBody>
          <a:bodyPr/>
          <a:lstStyle/>
          <a:p>
            <a:r>
              <a:rPr lang="en-US" dirty="0"/>
              <a:t>Average millennial net worth is $92k</a:t>
            </a:r>
          </a:p>
          <a:p>
            <a:pPr lvl="1"/>
            <a:r>
              <a:rPr lang="en-US" dirty="0"/>
              <a:t>“In 2016, the average real net worth (</a:t>
            </a:r>
            <a:r>
              <a:rPr lang="en-US" dirty="0">
                <a:solidFill>
                  <a:srgbClr val="C00000"/>
                </a:solidFill>
              </a:rPr>
              <a:t>read: adjusted for inflation</a:t>
            </a:r>
            <a:r>
              <a:rPr lang="en-US" dirty="0"/>
              <a:t>) of millennial households was about $92,000, around 20 percent less than baby boomer households in 1989 and nearly 40 percent less than Generation X households in 2001.”</a:t>
            </a:r>
          </a:p>
          <a:p>
            <a:pPr lvl="4"/>
            <a:r>
              <a:rPr lang="en-US" dirty="0"/>
              <a:t>Fed Reserve report (2016)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BC4269-D4B8-7C47-A8A8-35C895F0B378}"/>
              </a:ext>
            </a:extLst>
          </p:cNvPr>
          <p:cNvSpPr txBox="1"/>
          <p:nvPr/>
        </p:nvSpPr>
        <p:spPr>
          <a:xfrm>
            <a:off x="6240780" y="91440"/>
            <a:ext cx="2720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Sources: Board of Governors for Federal Reserve</a:t>
            </a:r>
          </a:p>
        </p:txBody>
      </p:sp>
    </p:spTree>
    <p:extLst>
      <p:ext uri="{BB962C8B-B14F-4D97-AF65-F5344CB8AC3E}">
        <p14:creationId xmlns:p14="http://schemas.microsoft.com/office/powerpoint/2010/main" val="2366468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7606"/>
            <a:ext cx="7467600" cy="1143000"/>
          </a:xfrm>
        </p:spPr>
        <p:txBody>
          <a:bodyPr/>
          <a:lstStyle/>
          <a:p>
            <a:r>
              <a:rPr lang="en-US" dirty="0"/>
              <a:t>Education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876" y="1600200"/>
            <a:ext cx="3657600" cy="5142161"/>
          </a:xfrm>
        </p:spPr>
        <p:txBody>
          <a:bodyPr/>
          <a:lstStyle/>
          <a:p>
            <a:r>
              <a:rPr lang="en-US" dirty="0"/>
              <a:t>Hot topic on the national stage</a:t>
            </a:r>
          </a:p>
          <a:p>
            <a:r>
              <a:rPr lang="en-US" dirty="0"/>
              <a:t>Education costs outpacing almost everything</a:t>
            </a:r>
          </a:p>
          <a:p>
            <a:pPr lvl="1"/>
            <a:r>
              <a:rPr lang="en-US" dirty="0"/>
              <a:t>Up 1,375% since 1978; 4x rate of inflation (Labor dept.)</a:t>
            </a:r>
          </a:p>
          <a:p>
            <a:r>
              <a:rPr lang="en-US" dirty="0"/>
              <a:t>Average debt:         ~$30,000 (2018)</a:t>
            </a:r>
          </a:p>
          <a:p>
            <a:pPr lvl="1"/>
            <a:r>
              <a:rPr lang="en-US" dirty="0"/>
              <a:t>Median around ~17k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6438" b="-16438"/>
          <a:stretch>
            <a:fillRect/>
          </a:stretch>
        </p:blipFill>
        <p:spPr>
          <a:xfrm>
            <a:off x="3492388" y="276940"/>
            <a:ext cx="5651612" cy="6993380"/>
          </a:xfrm>
        </p:spPr>
      </p:pic>
    </p:spTree>
    <p:extLst>
      <p:ext uri="{BB962C8B-B14F-4D97-AF65-F5344CB8AC3E}">
        <p14:creationId xmlns:p14="http://schemas.microsoft.com/office/powerpoint/2010/main" val="1618899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7606"/>
            <a:ext cx="7467600" cy="1143000"/>
          </a:xfrm>
        </p:spPr>
        <p:txBody>
          <a:bodyPr/>
          <a:lstStyle/>
          <a:p>
            <a:r>
              <a:rPr lang="en-US" dirty="0"/>
              <a:t>Education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876" y="1600200"/>
            <a:ext cx="3657600" cy="5142161"/>
          </a:xfrm>
        </p:spPr>
        <p:txBody>
          <a:bodyPr/>
          <a:lstStyle/>
          <a:p>
            <a:r>
              <a:rPr lang="en-US" dirty="0"/>
              <a:t>Hot topic on the national stage</a:t>
            </a:r>
          </a:p>
          <a:p>
            <a:r>
              <a:rPr lang="en-US" dirty="0"/>
              <a:t>Education costs outpacing almost everything</a:t>
            </a:r>
          </a:p>
          <a:p>
            <a:pPr lvl="1"/>
            <a:r>
              <a:rPr lang="en-US" dirty="0"/>
              <a:t>Up 1,375% since 1978; 4x rate of inflation (Labor dept.)</a:t>
            </a:r>
          </a:p>
          <a:p>
            <a:r>
              <a:rPr lang="en-US" dirty="0"/>
              <a:t>Average debt:         ~$30,000 (2018)</a:t>
            </a:r>
          </a:p>
          <a:p>
            <a:pPr lvl="1"/>
            <a:r>
              <a:rPr lang="en-US" dirty="0"/>
              <a:t>Median around ~$17k</a:t>
            </a:r>
          </a:p>
        </p:txBody>
      </p:sp>
      <p:pic>
        <p:nvPicPr>
          <p:cNvPr id="5" name="Picture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31BBA94B-A79D-C84B-A7DD-55B2A723B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85" y="1121410"/>
            <a:ext cx="7176581" cy="37477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D381F0-3692-BF41-A116-C72AE5347D62}"/>
              </a:ext>
            </a:extLst>
          </p:cNvPr>
          <p:cNvSpPr txBox="1"/>
          <p:nvPr/>
        </p:nvSpPr>
        <p:spPr>
          <a:xfrm>
            <a:off x="6240780" y="91440"/>
            <a:ext cx="27203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Sources: 2019 </a:t>
            </a:r>
          </a:p>
        </p:txBody>
      </p:sp>
    </p:spTree>
    <p:extLst>
      <p:ext uri="{BB962C8B-B14F-4D97-AF65-F5344CB8AC3E}">
        <p14:creationId xmlns:p14="http://schemas.microsoft.com/office/powerpoint/2010/main" val="3584893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Student Loans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Public Loans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Private Loans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Flexible repayment/deferment for unemployment, school, service, etc.</a:t>
            </a:r>
          </a:p>
          <a:p>
            <a:r>
              <a:rPr lang="en-US" dirty="0"/>
              <a:t>Income-based repayment possible</a:t>
            </a:r>
          </a:p>
          <a:p>
            <a:r>
              <a:rPr lang="en-US" dirty="0"/>
              <a:t>Generally lower interest rates</a:t>
            </a:r>
          </a:p>
          <a:p>
            <a:r>
              <a:rPr lang="en-US" dirty="0"/>
              <a:t>Subsidized loans possible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Repayment plans are set by the issuing bank</a:t>
            </a:r>
          </a:p>
          <a:p>
            <a:r>
              <a:rPr lang="en-US" dirty="0"/>
              <a:t>Interest starts accruing from date of issuance</a:t>
            </a:r>
          </a:p>
          <a:p>
            <a:r>
              <a:rPr lang="en-US" dirty="0"/>
              <a:t>Generally higher interest rates that depend on your credit history*</a:t>
            </a:r>
          </a:p>
          <a:p>
            <a:r>
              <a:rPr lang="en-US" dirty="0"/>
              <a:t>Terms vary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9C4B14-58B8-904C-B4DC-214598D878C5}"/>
              </a:ext>
            </a:extLst>
          </p:cNvPr>
          <p:cNvSpPr txBox="1"/>
          <p:nvPr/>
        </p:nvSpPr>
        <p:spPr>
          <a:xfrm>
            <a:off x="6423660" y="6238180"/>
            <a:ext cx="27203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*Refinance is a different story</a:t>
            </a:r>
          </a:p>
        </p:txBody>
      </p:sp>
    </p:spTree>
    <p:extLst>
      <p:ext uri="{BB962C8B-B14F-4D97-AF65-F5344CB8AC3E}">
        <p14:creationId xmlns:p14="http://schemas.microsoft.com/office/powerpoint/2010/main" val="2524427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(public) Loans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2978333"/>
          </a:xfrm>
        </p:spPr>
        <p:txBody>
          <a:bodyPr/>
          <a:lstStyle/>
          <a:p>
            <a:r>
              <a:rPr lang="en-US" dirty="0"/>
              <a:t>Subsidized and unsubsidized</a:t>
            </a:r>
          </a:p>
          <a:p>
            <a:pPr lvl="1"/>
            <a:r>
              <a:rPr lang="en-US" dirty="0" err="1"/>
              <a:t>Govt</a:t>
            </a:r>
            <a:r>
              <a:rPr lang="en-US" dirty="0"/>
              <a:t> pays interest during deferment of subsidized loans</a:t>
            </a:r>
          </a:p>
          <a:p>
            <a:pPr lvl="1"/>
            <a:r>
              <a:rPr lang="en-US" dirty="0"/>
              <a:t>Unsubsidized accrues interest from first day of loan issuance</a:t>
            </a:r>
          </a:p>
          <a:p>
            <a:pPr lvl="1"/>
            <a:r>
              <a:rPr lang="en-US" dirty="0"/>
              <a:t>Both are eligible for deferment during school</a:t>
            </a:r>
          </a:p>
          <a:p>
            <a:pPr marL="36576" indent="0">
              <a:buNone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093" y="4719652"/>
            <a:ext cx="3887907" cy="2138348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4396255"/>
            <a:ext cx="4798893" cy="24617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Repayment</a:t>
            </a:r>
          </a:p>
          <a:p>
            <a:pPr lvl="1"/>
            <a:r>
              <a:rPr lang="en-US" dirty="0"/>
              <a:t>At the end of the grace period, unpaid interest from deferment capitalizes onto principle</a:t>
            </a:r>
          </a:p>
          <a:p>
            <a:pPr marL="36576" indent="0">
              <a:buFont typeface="Wingdings 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825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case for loan payments during grad school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Interest Only Payments during school (36 months)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No Payments during school (36 months)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$25,000 principle</a:t>
            </a:r>
          </a:p>
          <a:p>
            <a:r>
              <a:rPr lang="en-US" dirty="0"/>
              <a:t>~$100 payments each month</a:t>
            </a:r>
          </a:p>
          <a:p>
            <a:r>
              <a:rPr lang="en-US" dirty="0"/>
              <a:t>$3,750 paid over 36 months</a:t>
            </a:r>
          </a:p>
          <a:p>
            <a:r>
              <a:rPr lang="en-US" dirty="0"/>
              <a:t>10-year monthly payments = $265</a:t>
            </a:r>
          </a:p>
          <a:p>
            <a:r>
              <a:rPr lang="en-US" dirty="0"/>
              <a:t>Total paid = $35,570</a:t>
            </a:r>
          </a:p>
          <a:p>
            <a:r>
              <a:rPr lang="en-US" dirty="0"/>
              <a:t>~5% interest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$25,000 principle</a:t>
            </a:r>
          </a:p>
          <a:p>
            <a:r>
              <a:rPr lang="en-US" dirty="0"/>
              <a:t>$3,750 capitalizes on principle once grace period ends</a:t>
            </a:r>
          </a:p>
          <a:p>
            <a:r>
              <a:rPr lang="en-US" dirty="0"/>
              <a:t>10-year monthly payments = $305</a:t>
            </a:r>
          </a:p>
          <a:p>
            <a:r>
              <a:rPr lang="en-US" dirty="0"/>
              <a:t>Total paid = $36,593</a:t>
            </a:r>
          </a:p>
          <a:p>
            <a:r>
              <a:rPr lang="en-US" dirty="0"/>
              <a:t>~5% interest</a:t>
            </a:r>
          </a:p>
          <a:p>
            <a:r>
              <a:rPr lang="en-US" dirty="0">
                <a:solidFill>
                  <a:srgbClr val="FF0000"/>
                </a:solidFill>
              </a:rPr>
              <a:t>Extra $1000 paid</a:t>
            </a:r>
          </a:p>
          <a:p>
            <a:pPr marL="3657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590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6FF33"/>
                </a:solidFill>
              </a:rPr>
              <a:t>What this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371600"/>
            <a:ext cx="7886700" cy="2857500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>
                <a:solidFill>
                  <a:srgbClr val="66FF33"/>
                </a:solidFill>
              </a:rPr>
              <a:t>Standard info on stipends and taxes</a:t>
            </a:r>
          </a:p>
          <a:p>
            <a:r>
              <a:rPr lang="en-US" dirty="0">
                <a:solidFill>
                  <a:srgbClr val="66FF33"/>
                </a:solidFill>
              </a:rPr>
              <a:t>A primer on personal finance including:</a:t>
            </a:r>
          </a:p>
          <a:p>
            <a:pPr lvl="1"/>
            <a:r>
              <a:rPr lang="en-US" dirty="0">
                <a:solidFill>
                  <a:srgbClr val="66FF33"/>
                </a:solidFill>
              </a:rPr>
              <a:t>Credit cards, retirement, large purchases, investing, etc.</a:t>
            </a:r>
          </a:p>
          <a:p>
            <a:r>
              <a:rPr lang="en-US" dirty="0">
                <a:solidFill>
                  <a:srgbClr val="66FF33"/>
                </a:solidFill>
              </a:rPr>
              <a:t>Overview of current financial environment</a:t>
            </a:r>
          </a:p>
          <a:p>
            <a:r>
              <a:rPr lang="en-US" dirty="0">
                <a:solidFill>
                  <a:srgbClr val="66FF33"/>
                </a:solidFill>
              </a:rPr>
              <a:t>Some finance rules of thumb</a:t>
            </a:r>
          </a:p>
          <a:p>
            <a:r>
              <a:rPr lang="en-US" dirty="0">
                <a:solidFill>
                  <a:srgbClr val="66FF33"/>
                </a:solidFill>
              </a:rPr>
              <a:t>A conversation starter</a:t>
            </a:r>
          </a:p>
          <a:p>
            <a:endParaRPr lang="en-US" dirty="0">
              <a:solidFill>
                <a:srgbClr val="66FF3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640" y="1"/>
            <a:ext cx="2880360" cy="19202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9F42EA8-52C3-E94D-9C5A-765A6A04965A}"/>
              </a:ext>
            </a:extLst>
          </p:cNvPr>
          <p:cNvSpPr txBox="1">
            <a:spLocks/>
          </p:cNvSpPr>
          <p:nvPr/>
        </p:nvSpPr>
        <p:spPr>
          <a:xfrm>
            <a:off x="388620" y="3863340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dirty="0">
                <a:solidFill>
                  <a:srgbClr val="C00000"/>
                </a:solidFill>
              </a:rPr>
              <a:t>What this is not: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6FD8BBE-F4E4-A241-9201-0B8D2F2BBB6E}"/>
              </a:ext>
            </a:extLst>
          </p:cNvPr>
          <p:cNvSpPr txBox="1">
            <a:spLocks/>
          </p:cNvSpPr>
          <p:nvPr/>
        </p:nvSpPr>
        <p:spPr>
          <a:xfrm>
            <a:off x="388620" y="4446270"/>
            <a:ext cx="7467600" cy="198882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en-US" dirty="0"/>
          </a:p>
          <a:p>
            <a:pPr defTabSz="914400"/>
            <a:r>
              <a:rPr lang="en-US" dirty="0">
                <a:solidFill>
                  <a:srgbClr val="C00000"/>
                </a:solidFill>
              </a:rPr>
              <a:t>Advice on specific investments</a:t>
            </a:r>
          </a:p>
          <a:p>
            <a:pPr defTabSz="914400"/>
            <a:r>
              <a:rPr lang="en-US" dirty="0">
                <a:solidFill>
                  <a:srgbClr val="C00000"/>
                </a:solidFill>
              </a:rPr>
              <a:t>Political commentary</a:t>
            </a:r>
          </a:p>
          <a:p>
            <a:pPr defTabSz="914400"/>
            <a:r>
              <a:rPr lang="en-US" dirty="0">
                <a:solidFill>
                  <a:srgbClr val="C00000"/>
                </a:solidFill>
              </a:rPr>
              <a:t>Wisdom from a trained economist</a:t>
            </a:r>
          </a:p>
          <a:p>
            <a:pPr defTabSz="914400"/>
            <a:endParaRPr lang="en-US" dirty="0">
              <a:solidFill>
                <a:srgbClr val="66FF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125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Loans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NOTE: The previous calculations assume no accrued interest in undergrad </a:t>
            </a:r>
          </a:p>
          <a:p>
            <a:r>
              <a:rPr lang="en-US" dirty="0"/>
              <a:t>Any amount that you can put towards your loans now will help in the future</a:t>
            </a:r>
          </a:p>
          <a:p>
            <a:r>
              <a:rPr lang="en-US" dirty="0"/>
              <a:t>Lower monthly loan payments will help with other savings goals later on</a:t>
            </a:r>
          </a:p>
          <a:p>
            <a:r>
              <a:rPr lang="en-US" dirty="0"/>
              <a:t>Consider refinancing to lower </a:t>
            </a:r>
          </a:p>
          <a:p>
            <a:pPr marL="36576" indent="0">
              <a:buNone/>
            </a:pPr>
            <a:r>
              <a:rPr lang="en-US" dirty="0"/>
              <a:t>rate with other lenders (e.g. </a:t>
            </a:r>
            <a:r>
              <a:rPr lang="en-US" dirty="0" err="1"/>
              <a:t>Sofi</a:t>
            </a:r>
            <a:r>
              <a:rPr lang="en-US" dirty="0"/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331" y="4610968"/>
            <a:ext cx="2179196" cy="217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21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Cards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5337" r="53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8029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Credit Cards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credit card is essentially your own personal monthly loan</a:t>
            </a:r>
          </a:p>
          <a:p>
            <a:endParaRPr lang="en-US" dirty="0"/>
          </a:p>
          <a:p>
            <a:r>
              <a:rPr lang="en-US" dirty="0"/>
              <a:t>You are given ~1 month to pay off what you buy before interest starts accruing</a:t>
            </a:r>
          </a:p>
          <a:p>
            <a:endParaRPr lang="en-US" dirty="0"/>
          </a:p>
          <a:p>
            <a:r>
              <a:rPr lang="en-US" dirty="0"/>
              <a:t>You can spend up to your credit limit until you must pay off some of the balance</a:t>
            </a:r>
          </a:p>
        </p:txBody>
      </p:sp>
    </p:spTree>
    <p:extLst>
      <p:ext uri="{BB962C8B-B14F-4D97-AF65-F5344CB8AC3E}">
        <p14:creationId xmlns:p14="http://schemas.microsoft.com/office/powerpoint/2010/main" val="4102000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Card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5032401"/>
          </a:xfrm>
        </p:spPr>
        <p:txBody>
          <a:bodyPr>
            <a:normAutofit/>
          </a:bodyPr>
          <a:lstStyle/>
          <a:p>
            <a:r>
              <a:rPr lang="en-US" u="sng" dirty="0"/>
              <a:t>PAY IT OFF EVERY MONTH!</a:t>
            </a:r>
          </a:p>
          <a:p>
            <a:pPr lvl="1"/>
            <a:r>
              <a:rPr lang="en-US" dirty="0"/>
              <a:t>Often have double-digit interest rates</a:t>
            </a:r>
          </a:p>
          <a:p>
            <a:pPr lvl="1"/>
            <a:r>
              <a:rPr lang="en-US" dirty="0"/>
              <a:t>“Minimum” payment is never the least expensive</a:t>
            </a:r>
          </a:p>
          <a:p>
            <a:r>
              <a:rPr lang="en-US" dirty="0"/>
              <a:t>Try to keep total credit utilization below 30%</a:t>
            </a:r>
          </a:p>
          <a:p>
            <a:r>
              <a:rPr lang="en-US" dirty="0"/>
              <a:t>Avoid cards with annual fees</a:t>
            </a:r>
          </a:p>
          <a:p>
            <a:pPr lvl="1"/>
            <a:r>
              <a:rPr lang="en-US" dirty="0"/>
              <a:t>Some exceptions apply, but do your homework. Typically need to be in a higher spending bracket to make these worth it.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638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Credit vs. Debit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Safety</a:t>
            </a:r>
          </a:p>
          <a:p>
            <a:pPr lvl="1"/>
            <a:r>
              <a:rPr lang="en-US" dirty="0"/>
              <a:t>Bank account remains intact if card is stolen</a:t>
            </a:r>
          </a:p>
          <a:p>
            <a:r>
              <a:rPr lang="en-US" dirty="0"/>
              <a:t>Improve credit history/score</a:t>
            </a:r>
          </a:p>
          <a:p>
            <a:pPr lvl="1"/>
            <a:r>
              <a:rPr lang="en-US" dirty="0"/>
              <a:t>Aids in getting approved for lines of credit</a:t>
            </a:r>
          </a:p>
          <a:p>
            <a:pPr lvl="1"/>
            <a:r>
              <a:rPr lang="en-US" dirty="0"/>
              <a:t>Credit score helps you get lower interest rates on mortgages, auto loans, etc.</a:t>
            </a:r>
          </a:p>
          <a:p>
            <a:r>
              <a:rPr lang="en-US" dirty="0"/>
              <a:t>Rewards</a:t>
            </a:r>
          </a:p>
          <a:p>
            <a:pPr lvl="1"/>
            <a:r>
              <a:rPr lang="en-US" dirty="0"/>
              <a:t>Credit rewards are far more lucrative than debit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794" y="0"/>
            <a:ext cx="2085428" cy="208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80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Matt’s Wallet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600200"/>
            <a:ext cx="4625619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Citi Double Cash (MC)</a:t>
            </a:r>
          </a:p>
          <a:p>
            <a:pPr lvl="1"/>
            <a:r>
              <a:rPr lang="en-US" dirty="0"/>
              <a:t>Effective 2% on everything</a:t>
            </a:r>
          </a:p>
          <a:p>
            <a:r>
              <a:rPr lang="en-US" dirty="0"/>
              <a:t>AMEX Blue Cash Everyday</a:t>
            </a:r>
          </a:p>
          <a:p>
            <a:pPr lvl="1"/>
            <a:r>
              <a:rPr lang="en-US" dirty="0"/>
              <a:t>3% on groceries; 2% gas/department, 1% everywhere</a:t>
            </a:r>
          </a:p>
          <a:p>
            <a:r>
              <a:rPr lang="en-US" dirty="0"/>
              <a:t>Chase Freedom (Visa)</a:t>
            </a:r>
          </a:p>
          <a:p>
            <a:pPr lvl="1"/>
            <a:r>
              <a:rPr lang="en-US" dirty="0"/>
              <a:t>5% rotating categories; 1% everywhere else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82322" y="1576230"/>
            <a:ext cx="4625619" cy="193792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Wells Fargo Propel AMEX</a:t>
            </a:r>
          </a:p>
          <a:p>
            <a:pPr lvl="1"/>
            <a:r>
              <a:rPr lang="en-US" dirty="0"/>
              <a:t>3% dining, gas, travel</a:t>
            </a:r>
          </a:p>
        </p:txBody>
      </p:sp>
    </p:spTree>
    <p:extLst>
      <p:ext uri="{BB962C8B-B14F-4D97-AF65-F5344CB8AC3E}">
        <p14:creationId xmlns:p14="http://schemas.microsoft.com/office/powerpoint/2010/main" val="1444598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Credit card success 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600200"/>
            <a:ext cx="8489950" cy="5257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Had a friend in grad school who was using a debit card only and had an average credit score</a:t>
            </a:r>
          </a:p>
          <a:p>
            <a:r>
              <a:rPr lang="en-US" dirty="0"/>
              <a:t>He switched to using a credit card, built up his score over 3 years</a:t>
            </a:r>
          </a:p>
          <a:p>
            <a:r>
              <a:rPr lang="en-US" dirty="0"/>
              <a:t>Had a wedding and needed a loan</a:t>
            </a:r>
          </a:p>
          <a:p>
            <a:r>
              <a:rPr lang="en-US" dirty="0"/>
              <a:t>Applied for and got a Chase Slate card (0% APR for 15 months) to pay for $5k in wedding expenses over time</a:t>
            </a:r>
          </a:p>
          <a:p>
            <a:pPr lvl="1"/>
            <a:r>
              <a:rPr lang="en-US" dirty="0"/>
              <a:t>Improved credit score helped him get the card with a large enough credit limit to cover expenses with a 0% “loan”</a:t>
            </a:r>
          </a:p>
        </p:txBody>
      </p:sp>
    </p:spTree>
    <p:extLst>
      <p:ext uri="{BB962C8B-B14F-4D97-AF65-F5344CB8AC3E}">
        <p14:creationId xmlns:p14="http://schemas.microsoft.com/office/powerpoint/2010/main" val="888060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Banking in the 21</a:t>
            </a:r>
            <a:r>
              <a:rPr lang="en-US" baseline="30000" dirty="0"/>
              <a:t>st</a:t>
            </a:r>
            <a:r>
              <a:rPr lang="en-US" dirty="0"/>
              <a:t> Century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4373" b="4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7396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to consider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Checking accounts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Maintenance fees</a:t>
            </a:r>
          </a:p>
          <a:p>
            <a:pPr lvl="1"/>
            <a:r>
              <a:rPr lang="en-US" dirty="0"/>
              <a:t>Overdraft policies</a:t>
            </a:r>
          </a:p>
          <a:p>
            <a:pPr lvl="1"/>
            <a:r>
              <a:rPr lang="en-US" dirty="0"/>
              <a:t>ATM fees</a:t>
            </a:r>
          </a:p>
          <a:p>
            <a:pPr lvl="1"/>
            <a:r>
              <a:rPr lang="en-US" dirty="0"/>
              <a:t>Banking locations</a:t>
            </a:r>
          </a:p>
          <a:p>
            <a:pPr lvl="1"/>
            <a:r>
              <a:rPr lang="en-US" dirty="0"/>
              <a:t>Online features</a:t>
            </a:r>
          </a:p>
          <a:p>
            <a:r>
              <a:rPr lang="en-US" dirty="0"/>
              <a:t>Savings/CD Accounts</a:t>
            </a:r>
          </a:p>
          <a:p>
            <a:pPr lvl="1"/>
            <a:r>
              <a:rPr lang="en-US" dirty="0"/>
              <a:t>Interest rates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218" y="1663700"/>
            <a:ext cx="38608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53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What’s the Purpose of a Savings Account?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Protect wealth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838" y="2267736"/>
            <a:ext cx="6256324" cy="430785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916279" y="4515814"/>
            <a:ext cx="1152047" cy="1348472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45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7467600" cy="1143000"/>
          </a:xfrm>
        </p:spPr>
        <p:txBody>
          <a:bodyPr/>
          <a:lstStyle/>
          <a:p>
            <a:r>
              <a:rPr lang="en-US" dirty="0">
                <a:solidFill>
                  <a:srgbClr val="66FF33"/>
                </a:solidFill>
              </a:rPr>
              <a:t>General themes to take away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5CFD64-7955-0149-A537-C8D233AC8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46138"/>
            <a:ext cx="8686800" cy="6011862"/>
          </a:xfrm>
        </p:spPr>
        <p:txBody>
          <a:bodyPr>
            <a:normAutofit/>
          </a:bodyPr>
          <a:lstStyle/>
          <a:p>
            <a:r>
              <a:rPr lang="en-US" dirty="0"/>
              <a:t>Think in terms of net worth</a:t>
            </a:r>
          </a:p>
          <a:p>
            <a:pPr lvl="1"/>
            <a:r>
              <a:rPr lang="en-US" dirty="0"/>
              <a:t>Especially regarding retirement and big-ticket purchases</a:t>
            </a:r>
          </a:p>
          <a:p>
            <a:pPr lvl="1"/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3953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What’s the Purpose of a Savings Account?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Protect wealth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2184400"/>
            <a:ext cx="62992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433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What’s the Purpose of a Savings Account?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Protect wealth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ehh</a:t>
            </a:r>
            <a:r>
              <a:rPr lang="en-US" dirty="0">
                <a:solidFill>
                  <a:srgbClr val="FF0000"/>
                </a:solidFill>
              </a:rPr>
              <a:t>…not so much now)</a:t>
            </a:r>
          </a:p>
          <a:p>
            <a:r>
              <a:rPr lang="en-US" dirty="0"/>
              <a:t>Provide liquid vehicle for wealth</a:t>
            </a:r>
          </a:p>
          <a:p>
            <a:r>
              <a:rPr lang="en-US" dirty="0"/>
              <a:t>Insure wealth (e.g. FDIC)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865" y="2587185"/>
            <a:ext cx="3309729" cy="415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558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Savings account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Inflation is higher than savings rates</a:t>
            </a:r>
          </a:p>
          <a:p>
            <a:pPr lvl="1"/>
            <a:r>
              <a:rPr lang="en-US" dirty="0"/>
              <a:t>i.e. </a:t>
            </a:r>
            <a:r>
              <a:rPr lang="en-US" dirty="0">
                <a:solidFill>
                  <a:srgbClr val="FF0000"/>
                </a:solidFill>
              </a:rPr>
              <a:t>you’re losing money every day</a:t>
            </a:r>
          </a:p>
          <a:p>
            <a:pPr marL="448056" lvl="1" indent="0">
              <a:buNone/>
            </a:pPr>
            <a:endParaRPr lang="en-US" dirty="0"/>
          </a:p>
          <a:p>
            <a:r>
              <a:rPr lang="en-US" dirty="0"/>
              <a:t>What’s a savings account good for in a low interest environment?</a:t>
            </a:r>
          </a:p>
          <a:p>
            <a:pPr lvl="1"/>
            <a:r>
              <a:rPr lang="en-US" dirty="0"/>
              <a:t>Emergency funds (3–6 months expenses)</a:t>
            </a:r>
          </a:p>
          <a:p>
            <a:pPr lvl="1"/>
            <a:r>
              <a:rPr lang="en-US" dirty="0"/>
              <a:t>Short-term savings (~&lt;3 years)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843" y="1771826"/>
            <a:ext cx="17145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133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about checking?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38050" cy="4985362"/>
          </a:xfrm>
        </p:spPr>
        <p:txBody>
          <a:bodyPr/>
          <a:lstStyle/>
          <a:p>
            <a:r>
              <a:rPr lang="en-US" dirty="0"/>
              <a:t>Interest rates are deplorable</a:t>
            </a:r>
          </a:p>
          <a:p>
            <a:pPr lvl="1"/>
            <a:r>
              <a:rPr lang="en-US" dirty="0"/>
              <a:t>Inflation is the enemy</a:t>
            </a:r>
          </a:p>
          <a:p>
            <a:pPr marL="36576" indent="0">
              <a:buNone/>
            </a:pPr>
            <a:endParaRPr lang="en-US" dirty="0"/>
          </a:p>
          <a:p>
            <a:r>
              <a:rPr lang="en-US" dirty="0"/>
              <a:t>Only keep as much as you need</a:t>
            </a:r>
          </a:p>
          <a:p>
            <a:pPr lvl="1"/>
            <a:r>
              <a:rPr lang="en-US" dirty="0"/>
              <a:t>~1–2 months expenses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250" y="1327762"/>
            <a:ext cx="392794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00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Matt’s Banks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22419" cy="5257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Sofi Money</a:t>
            </a:r>
          </a:p>
          <a:p>
            <a:pPr lvl="1"/>
            <a:r>
              <a:rPr lang="en-US" dirty="0"/>
              <a:t>Online; no account minimums; 0.25% interest; reimburse ATMs; overdraft percentage fee; free mailed checks and electronic transfers</a:t>
            </a:r>
          </a:p>
          <a:p>
            <a:r>
              <a:rPr lang="en-US" dirty="0"/>
              <a:t>Charles Schwab</a:t>
            </a:r>
          </a:p>
          <a:p>
            <a:pPr lvl="1"/>
            <a:r>
              <a:rPr lang="en-US" dirty="0"/>
              <a:t>Online; </a:t>
            </a:r>
            <a:r>
              <a:rPr lang="en-US" dirty="0">
                <a:highlight>
                  <a:srgbClr val="00FF00"/>
                </a:highlight>
              </a:rPr>
              <a:t>reimburses </a:t>
            </a:r>
            <a:r>
              <a:rPr lang="en-US" b="1" dirty="0">
                <a:highlight>
                  <a:srgbClr val="00FF00"/>
                </a:highlight>
              </a:rPr>
              <a:t>all</a:t>
            </a:r>
            <a:r>
              <a:rPr lang="en-US" dirty="0">
                <a:highlight>
                  <a:srgbClr val="00FF00"/>
                </a:highlight>
              </a:rPr>
              <a:t> ATM fees</a:t>
            </a:r>
            <a:r>
              <a:rPr lang="en-US" dirty="0"/>
              <a:t>; no account minimums</a:t>
            </a:r>
          </a:p>
          <a:p>
            <a:r>
              <a:rPr lang="en-US" dirty="0"/>
              <a:t>Marcus </a:t>
            </a:r>
          </a:p>
          <a:p>
            <a:pPr lvl="1"/>
            <a:r>
              <a:rPr lang="en-US" dirty="0"/>
              <a:t>Savings and CDs with industry-leading interest rates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DD694A-5CB4-1F4F-9E90-1E99B47B5809}"/>
              </a:ext>
            </a:extLst>
          </p:cNvPr>
          <p:cNvSpPr txBox="1"/>
          <p:nvPr/>
        </p:nvSpPr>
        <p:spPr>
          <a:xfrm>
            <a:off x="5520690" y="1600200"/>
            <a:ext cx="32689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Note: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Interest rates are historically bad right now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May consider chasing signing bonuses with banks rather than interest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e.g. $100 bonus after first deposit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$10,000 at an interest rate of 1% would make that in ~1 year</a:t>
            </a:r>
          </a:p>
        </p:txBody>
      </p:sp>
    </p:spTree>
    <p:extLst>
      <p:ext uri="{BB962C8B-B14F-4D97-AF65-F5344CB8AC3E}">
        <p14:creationId xmlns:p14="http://schemas.microsoft.com/office/powerpoint/2010/main" val="3639845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stock market and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That thing you hear about on TV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935" y="2265638"/>
            <a:ext cx="5722131" cy="429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657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you invest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Grow wealth through stocks and high-yield bonds</a:t>
            </a:r>
          </a:p>
          <a:p>
            <a:endParaRPr lang="en-US" dirty="0"/>
          </a:p>
          <a:p>
            <a:r>
              <a:rPr lang="en-US" dirty="0"/>
              <a:t>Provide income during retirement through lower-risk investments</a:t>
            </a:r>
          </a:p>
          <a:p>
            <a:endParaRPr lang="en-US" dirty="0"/>
          </a:p>
          <a:p>
            <a:r>
              <a:rPr lang="en-US" dirty="0"/>
              <a:t>Protect wealth from inflation</a:t>
            </a:r>
          </a:p>
        </p:txBody>
      </p:sp>
    </p:spTree>
    <p:extLst>
      <p:ext uri="{BB962C8B-B14F-4D97-AF65-F5344CB8AC3E}">
        <p14:creationId xmlns:p14="http://schemas.microsoft.com/office/powerpoint/2010/main" val="3718959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but why invest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798181"/>
          </a:xfrm>
        </p:spPr>
        <p:txBody>
          <a:bodyPr>
            <a:normAutofit/>
          </a:bodyPr>
          <a:lstStyle/>
          <a:p>
            <a:r>
              <a:rPr lang="en-US" dirty="0"/>
              <a:t>Compound interest</a:t>
            </a:r>
          </a:p>
          <a:p>
            <a:r>
              <a:rPr lang="en-US" dirty="0"/>
              <a:t>You can’t take out a loan for retirement</a:t>
            </a:r>
          </a:p>
          <a:p>
            <a:r>
              <a:rPr lang="en-US" dirty="0"/>
              <a:t>Retirement numbers are </a:t>
            </a:r>
            <a:r>
              <a:rPr lang="en-US" dirty="0">
                <a:solidFill>
                  <a:srgbClr val="FFFF00"/>
                </a:solidFill>
              </a:rPr>
              <a:t>large</a:t>
            </a:r>
          </a:p>
          <a:p>
            <a:pPr lvl="1"/>
            <a:r>
              <a:rPr lang="en-US" dirty="0"/>
              <a:t>A $80–90k salary in retirement demands a sum of ~$2.2 million using 4% rule</a:t>
            </a:r>
          </a:p>
          <a:p>
            <a:pPr lvl="1"/>
            <a:r>
              <a:rPr lang="en-US" dirty="0"/>
              <a:t>You could try saving $30k annually at age 25 in a savings account averaging 2% for 45 years</a:t>
            </a:r>
          </a:p>
          <a:p>
            <a:pPr lvl="2"/>
            <a:r>
              <a:rPr lang="en-US" dirty="0"/>
              <a:t>IMPORTANT: This doesn’t account for inflation (</a:t>
            </a:r>
            <a:r>
              <a:rPr lang="en-US" dirty="0">
                <a:solidFill>
                  <a:srgbClr val="FF0000"/>
                </a:solidFill>
              </a:rPr>
              <a:t>i.e. you need to save more</a:t>
            </a:r>
            <a:r>
              <a:rPr lang="en-US" dirty="0"/>
              <a:t>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227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but why invest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798181"/>
          </a:xfrm>
        </p:spPr>
        <p:txBody>
          <a:bodyPr>
            <a:normAutofit/>
          </a:bodyPr>
          <a:lstStyle/>
          <a:p>
            <a:r>
              <a:rPr lang="en-US" dirty="0"/>
              <a:t>Most importantly…</a:t>
            </a:r>
            <a:r>
              <a:rPr lang="en-US" dirty="0">
                <a:solidFill>
                  <a:srgbClr val="C00000"/>
                </a:solidFill>
              </a:rPr>
              <a:t>People are demonstrably bad at saving for retirement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9039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but why invest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798181"/>
          </a:xfrm>
        </p:spPr>
        <p:txBody>
          <a:bodyPr>
            <a:normAutofit/>
          </a:bodyPr>
          <a:lstStyle/>
          <a:p>
            <a:r>
              <a:rPr lang="en-US" dirty="0"/>
              <a:t>Most importantly…</a:t>
            </a:r>
            <a:r>
              <a:rPr lang="en-US" dirty="0">
                <a:solidFill>
                  <a:srgbClr val="C00000"/>
                </a:solidFill>
              </a:rPr>
              <a:t>People are demonstrably bad at saving for retirement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B998454-653B-174B-90E0-DDCC5C7A9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60" y="2601586"/>
            <a:ext cx="5120640" cy="415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899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7467600" cy="1143000"/>
          </a:xfrm>
        </p:spPr>
        <p:txBody>
          <a:bodyPr/>
          <a:lstStyle/>
          <a:p>
            <a:r>
              <a:rPr lang="en-US" dirty="0">
                <a:solidFill>
                  <a:srgbClr val="66FF33"/>
                </a:solidFill>
              </a:rPr>
              <a:t>General themes to take away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5CFD64-7955-0149-A537-C8D233AC8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46138"/>
            <a:ext cx="8686800" cy="6011862"/>
          </a:xfrm>
        </p:spPr>
        <p:txBody>
          <a:bodyPr>
            <a:normAutofit/>
          </a:bodyPr>
          <a:lstStyle/>
          <a:p>
            <a:r>
              <a:rPr lang="en-US" dirty="0"/>
              <a:t>Think in terms of net worth</a:t>
            </a:r>
          </a:p>
          <a:p>
            <a:pPr lvl="1"/>
            <a:r>
              <a:rPr lang="en-US" dirty="0"/>
              <a:t>Especially regarding retirement and big-ticket purchases</a:t>
            </a:r>
          </a:p>
          <a:p>
            <a:pPr lvl="1"/>
            <a:endParaRPr lang="en-US" dirty="0"/>
          </a:p>
          <a:p>
            <a:r>
              <a:rPr lang="en-US" dirty="0"/>
              <a:t>Understand what is a luxury and what is a necessity (or “close” necessity)</a:t>
            </a:r>
          </a:p>
          <a:p>
            <a:pPr lvl="2"/>
            <a:r>
              <a:rPr lang="en-US" dirty="0"/>
              <a:t>This is particularly important the lower your salary</a:t>
            </a:r>
          </a:p>
          <a:p>
            <a:pPr lvl="3"/>
            <a:r>
              <a:rPr lang="en-US" dirty="0">
                <a:solidFill>
                  <a:srgbClr val="FFFF00"/>
                </a:solidFill>
              </a:rPr>
              <a:t>You make $100k and have no debt and buy 1k phone every 2 years, alright</a:t>
            </a:r>
          </a:p>
          <a:p>
            <a:pPr lvl="4"/>
            <a:r>
              <a:rPr lang="en-US" dirty="0">
                <a:solidFill>
                  <a:srgbClr val="FF0000"/>
                </a:solidFill>
              </a:rPr>
              <a:t>You make $25k with $50k in loan debt and buy the same phone every 2 years…I have questions</a:t>
            </a:r>
          </a:p>
          <a:p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9507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but why invest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798181"/>
          </a:xfrm>
        </p:spPr>
        <p:txBody>
          <a:bodyPr>
            <a:normAutofit/>
          </a:bodyPr>
          <a:lstStyle/>
          <a:p>
            <a:r>
              <a:rPr lang="en-US" dirty="0"/>
              <a:t>Most importantly…</a:t>
            </a:r>
            <a:r>
              <a:rPr lang="en-US" dirty="0">
                <a:solidFill>
                  <a:srgbClr val="C00000"/>
                </a:solidFill>
              </a:rPr>
              <a:t>People are demonstrably bad at saving for retirement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5F253D7-C059-DE45-A8B7-060DA0D40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630" y="2607729"/>
            <a:ext cx="4791393" cy="42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2760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Everyone is bad at saving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D78376-77C3-E342-8998-0FF56B11F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538" y="1417638"/>
            <a:ext cx="3920261" cy="5440362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320ADAA-5C9E-8B42-B03D-BAC062332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17638"/>
            <a:ext cx="2930696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88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but why invest NOW???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7331561"/>
              </p:ext>
            </p:extLst>
          </p:nvPr>
        </p:nvGraphicFramePr>
        <p:xfrm>
          <a:off x="457200" y="1600200"/>
          <a:ext cx="7467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559317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but why invest NOW???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0161245"/>
              </p:ext>
            </p:extLst>
          </p:nvPr>
        </p:nvGraphicFramePr>
        <p:xfrm>
          <a:off x="457200" y="1600200"/>
          <a:ext cx="7467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924800" y="2606358"/>
            <a:ext cx="890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$4,700</a:t>
            </a:r>
          </a:p>
        </p:txBody>
      </p:sp>
    </p:spTree>
    <p:extLst>
      <p:ext uri="{BB962C8B-B14F-4D97-AF65-F5344CB8AC3E}">
        <p14:creationId xmlns:p14="http://schemas.microsoft.com/office/powerpoint/2010/main" val="18457557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but why invest NOW???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2259150"/>
              </p:ext>
            </p:extLst>
          </p:nvPr>
        </p:nvGraphicFramePr>
        <p:xfrm>
          <a:off x="457200" y="1600200"/>
          <a:ext cx="7467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3959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but why invest NOW???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0389821"/>
              </p:ext>
            </p:extLst>
          </p:nvPr>
        </p:nvGraphicFramePr>
        <p:xfrm>
          <a:off x="457200" y="1600200"/>
          <a:ext cx="7467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783701" y="2421692"/>
            <a:ext cx="101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$72,000</a:t>
            </a:r>
          </a:p>
        </p:txBody>
      </p:sp>
    </p:spTree>
    <p:extLst>
      <p:ext uri="{BB962C8B-B14F-4D97-AF65-F5344CB8AC3E}">
        <p14:creationId xmlns:p14="http://schemas.microsoft.com/office/powerpoint/2010/main" val="4361860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but why invest NOW???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5126481"/>
          </a:xfrm>
        </p:spPr>
        <p:txBody>
          <a:bodyPr/>
          <a:lstStyle/>
          <a:p>
            <a:r>
              <a:rPr lang="en-US" dirty="0"/>
              <a:t>$1,000 invested at age 22 gives </a:t>
            </a:r>
            <a:r>
              <a:rPr lang="en-US" dirty="0">
                <a:solidFill>
                  <a:srgbClr val="66FF33"/>
                </a:solidFill>
              </a:rPr>
              <a:t>$4,700 </a:t>
            </a:r>
            <a:r>
              <a:rPr lang="en-US" dirty="0"/>
              <a:t>at age 70 vs. $1,000 invested at age 25</a:t>
            </a:r>
          </a:p>
          <a:p>
            <a:endParaRPr lang="en-US" dirty="0"/>
          </a:p>
          <a:p>
            <a:r>
              <a:rPr lang="en-US" dirty="0"/>
              <a:t>A $1000 annual savings plan started at age 22 gives </a:t>
            </a:r>
            <a:r>
              <a:rPr lang="en-US" dirty="0">
                <a:solidFill>
                  <a:srgbClr val="66FF33"/>
                </a:solidFill>
              </a:rPr>
              <a:t>$72,000</a:t>
            </a:r>
            <a:r>
              <a:rPr lang="en-US" dirty="0"/>
              <a:t> vs. starting at age 25 (conservative 4% gives ~</a:t>
            </a:r>
            <a:r>
              <a:rPr lang="en-US" dirty="0">
                <a:solidFill>
                  <a:srgbClr val="66FF33"/>
                </a:solidFill>
              </a:rPr>
              <a:t>$19,000</a:t>
            </a:r>
            <a:r>
              <a:rPr lang="en-US" dirty="0"/>
              <a:t>)</a:t>
            </a:r>
          </a:p>
          <a:p>
            <a:endParaRPr lang="en-US" dirty="0"/>
          </a:p>
          <a:p>
            <a:pPr lvl="1"/>
            <a:r>
              <a:rPr lang="en-US" dirty="0"/>
              <a:t>Even jumpstarting the annual savings plan with $4000 at age 25 lags the age 22 savings plan by </a:t>
            </a:r>
            <a:r>
              <a:rPr lang="en-US" dirty="0">
                <a:solidFill>
                  <a:srgbClr val="FF0000"/>
                </a:solidFill>
              </a:rPr>
              <a:t>~$9,200</a:t>
            </a:r>
            <a:r>
              <a:rPr lang="en-US" dirty="0"/>
              <a:t> at age 70</a:t>
            </a:r>
          </a:p>
          <a:p>
            <a:pPr marL="3657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7700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growth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the Dow Jones Average over the past 110 years on a log scale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02" y="2712624"/>
            <a:ext cx="6923397" cy="398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633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growth look like?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6106470"/>
            <a:ext cx="2028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Vanguard</a:t>
            </a:r>
          </a:p>
        </p:txBody>
      </p:sp>
      <p:pic>
        <p:nvPicPr>
          <p:cNvPr id="11" name="Content Placeholder 10" descr="Screen Shot 2016-09-21 at 3.04.4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19" b="-3019"/>
          <a:stretch>
            <a:fillRect/>
          </a:stretch>
        </p:blipFill>
        <p:spPr>
          <a:xfrm>
            <a:off x="457199" y="1262724"/>
            <a:ext cx="8024419" cy="4863440"/>
          </a:xfrm>
        </p:spPr>
      </p:pic>
    </p:spTree>
    <p:extLst>
      <p:ext uri="{BB962C8B-B14F-4D97-AF65-F5344CB8AC3E}">
        <p14:creationId xmlns:p14="http://schemas.microsoft.com/office/powerpoint/2010/main" val="41010023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u="sng" dirty="0"/>
              <a:t>Everything has risk</a:t>
            </a:r>
            <a:r>
              <a:rPr lang="en-US" dirty="0"/>
              <a:t>; you can’t escape it</a:t>
            </a:r>
          </a:p>
          <a:p>
            <a:endParaRPr lang="en-US" dirty="0"/>
          </a:p>
          <a:p>
            <a:r>
              <a:rPr lang="en-US" dirty="0"/>
              <a:t>Stocks and high-yield bonds are risky due to enhanced volatility in the short-term</a:t>
            </a:r>
          </a:p>
          <a:p>
            <a:endParaRPr lang="en-US" dirty="0"/>
          </a:p>
          <a:p>
            <a:r>
              <a:rPr lang="en-US" dirty="0"/>
              <a:t>Savings accounts are risky due to inflation in the long-term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819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7467600" cy="1143000"/>
          </a:xfrm>
        </p:spPr>
        <p:txBody>
          <a:bodyPr/>
          <a:lstStyle/>
          <a:p>
            <a:r>
              <a:rPr lang="en-US" dirty="0">
                <a:solidFill>
                  <a:srgbClr val="66FF33"/>
                </a:solidFill>
              </a:rPr>
              <a:t>General themes to take away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5CFD64-7955-0149-A537-C8D233AC8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46138"/>
            <a:ext cx="8686800" cy="60118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Think in terms of net worth</a:t>
            </a:r>
          </a:p>
          <a:p>
            <a:pPr lvl="1"/>
            <a:r>
              <a:rPr lang="en-US" dirty="0"/>
              <a:t>Especially regarding retirement and big-ticket purchases</a:t>
            </a:r>
          </a:p>
          <a:p>
            <a:pPr lvl="1"/>
            <a:endParaRPr lang="en-US" dirty="0"/>
          </a:p>
          <a:p>
            <a:r>
              <a:rPr lang="en-US" dirty="0"/>
              <a:t>Understand what is a luxury and what is a necessity (or “close” necessity)</a:t>
            </a:r>
          </a:p>
          <a:p>
            <a:pPr lvl="2"/>
            <a:r>
              <a:rPr lang="en-US" dirty="0"/>
              <a:t>This is particularly important the lower your salary</a:t>
            </a:r>
          </a:p>
          <a:p>
            <a:pPr lvl="3"/>
            <a:r>
              <a:rPr lang="en-US" dirty="0">
                <a:solidFill>
                  <a:srgbClr val="FFFF00"/>
                </a:solidFill>
              </a:rPr>
              <a:t>You make $100k and have no debt and buy 1k phone every 2 years, alright</a:t>
            </a:r>
          </a:p>
          <a:p>
            <a:pPr lvl="4"/>
            <a:r>
              <a:rPr lang="en-US" dirty="0">
                <a:solidFill>
                  <a:srgbClr val="FF0000"/>
                </a:solidFill>
              </a:rPr>
              <a:t>You make $25k with $50k in loan debt and buy the same phone every 2 years…I have questions</a:t>
            </a:r>
          </a:p>
          <a:p>
            <a:endParaRPr lang="en-US" dirty="0"/>
          </a:p>
          <a:p>
            <a:r>
              <a:rPr lang="en-US" dirty="0"/>
              <a:t>Money is a tool, make it work for you</a:t>
            </a:r>
          </a:p>
          <a:p>
            <a:pPr lvl="3"/>
            <a:r>
              <a:rPr lang="en-US" dirty="0"/>
              <a:t>I’m not here to tell you what to spend your money on</a:t>
            </a:r>
          </a:p>
          <a:p>
            <a:pPr lvl="3"/>
            <a:endParaRPr lang="en-US" dirty="0"/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3193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6126163"/>
            <a:ext cx="821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Blue line is Total Stock Market Index Fund, red line is average savings account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-6523" b="-6523"/>
          <a:stretch>
            <a:fillRect/>
          </a:stretch>
        </p:blipFill>
        <p:spPr>
          <a:xfrm>
            <a:off x="457200" y="1300732"/>
            <a:ext cx="7961708" cy="4825432"/>
          </a:xfrm>
        </p:spPr>
      </p:pic>
    </p:spTree>
    <p:extLst>
      <p:ext uri="{BB962C8B-B14F-4D97-AF65-F5344CB8AC3E}">
        <p14:creationId xmlns:p14="http://schemas.microsoft.com/office/powerpoint/2010/main" val="32842041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Invest: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Accounts (i.e. How to invest)</a:t>
            </a:r>
          </a:p>
          <a:p>
            <a:pPr lvl="1"/>
            <a:r>
              <a:rPr lang="en-US" dirty="0"/>
              <a:t>Taxable account, IRA, Roth IRA, 401(k), 529 plan, etc.</a:t>
            </a:r>
          </a:p>
          <a:p>
            <a:pPr lvl="1"/>
            <a:endParaRPr lang="en-US" dirty="0"/>
          </a:p>
          <a:p>
            <a:r>
              <a:rPr lang="en-US" dirty="0"/>
              <a:t>Holdings (i.e. What to invest in)</a:t>
            </a:r>
          </a:p>
          <a:p>
            <a:pPr lvl="1"/>
            <a:r>
              <a:rPr lang="en-US" dirty="0"/>
              <a:t>Stocks, bonds, mutual funds, treasury notes, real estate, precious metals, etc.</a:t>
            </a:r>
          </a:p>
        </p:txBody>
      </p:sp>
    </p:spTree>
    <p:extLst>
      <p:ext uri="{BB962C8B-B14F-4D97-AF65-F5344CB8AC3E}">
        <p14:creationId xmlns:p14="http://schemas.microsoft.com/office/powerpoint/2010/main" val="22907991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Invest: Accounts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Taxable Account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Tax-advantaged Account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Can invest in whatever your heart desires</a:t>
            </a:r>
          </a:p>
          <a:p>
            <a:r>
              <a:rPr lang="en-US" dirty="0"/>
              <a:t>Can transfer money to your bank account and back at will</a:t>
            </a:r>
          </a:p>
          <a:p>
            <a:r>
              <a:rPr lang="en-US" dirty="0"/>
              <a:t>Responsible for paying tax on all earnings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Restrictions on annual investment amount</a:t>
            </a:r>
          </a:p>
          <a:p>
            <a:r>
              <a:rPr lang="en-US" dirty="0"/>
              <a:t>Withdrawal limitations</a:t>
            </a:r>
          </a:p>
          <a:p>
            <a:r>
              <a:rPr lang="en-US" dirty="0"/>
              <a:t>Investment options are more limited</a:t>
            </a:r>
          </a:p>
          <a:p>
            <a:r>
              <a:rPr lang="en-US" dirty="0"/>
              <a:t>Offers lucrative tax benefits when used properly</a:t>
            </a:r>
          </a:p>
        </p:txBody>
      </p:sp>
    </p:spTree>
    <p:extLst>
      <p:ext uri="{BB962C8B-B14F-4D97-AF65-F5344CB8AC3E}">
        <p14:creationId xmlns:p14="http://schemas.microsoft.com/office/powerpoint/2010/main" val="35249064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Invest: IRA vs. Roth IRA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Traditional IRA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Roth IRA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$5500 contribution limit</a:t>
            </a:r>
          </a:p>
          <a:p>
            <a:r>
              <a:rPr lang="en-US" dirty="0"/>
              <a:t>Can deduct investment amount from taxable income</a:t>
            </a:r>
          </a:p>
          <a:p>
            <a:r>
              <a:rPr lang="en-US" dirty="0"/>
              <a:t>Grows tax-deferred, pay income tax on withdrawals after 59.5</a:t>
            </a:r>
          </a:p>
          <a:p>
            <a:r>
              <a:rPr lang="en-US" dirty="0"/>
              <a:t>Cannot withdrawal early*</a:t>
            </a:r>
          </a:p>
          <a:p>
            <a:r>
              <a:rPr lang="en-US" dirty="0"/>
              <a:t>Required distributions after 70.5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$5500 contribution limit</a:t>
            </a:r>
          </a:p>
          <a:p>
            <a:r>
              <a:rPr lang="en-US" dirty="0"/>
              <a:t>Withdraw contributions at any time</a:t>
            </a:r>
          </a:p>
          <a:p>
            <a:r>
              <a:rPr lang="en-US" dirty="0"/>
              <a:t>Earnings are tax-free after 59.5</a:t>
            </a:r>
          </a:p>
          <a:p>
            <a:r>
              <a:rPr lang="en-US" dirty="0"/>
              <a:t>Subject to income limits</a:t>
            </a:r>
          </a:p>
          <a:p>
            <a:r>
              <a:rPr lang="en-US" dirty="0"/>
              <a:t>No tax deduction</a:t>
            </a:r>
          </a:p>
          <a:p>
            <a:r>
              <a:rPr lang="en-US" dirty="0"/>
              <a:t>No required distributions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6369536"/>
            <a:ext cx="4085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*Penalties and some exceptions apply</a:t>
            </a:r>
          </a:p>
        </p:txBody>
      </p:sp>
    </p:spTree>
    <p:extLst>
      <p:ext uri="{BB962C8B-B14F-4D97-AF65-F5344CB8AC3E}">
        <p14:creationId xmlns:p14="http://schemas.microsoft.com/office/powerpoint/2010/main" val="25158580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Invest: 401k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Operates similar to </a:t>
            </a:r>
            <a:r>
              <a:rPr lang="en-US" dirty="0" err="1"/>
              <a:t>trad</a:t>
            </a:r>
            <a:r>
              <a:rPr lang="en-US" dirty="0"/>
              <a:t>. IRA </a:t>
            </a:r>
          </a:p>
          <a:p>
            <a:r>
              <a:rPr lang="en-US" dirty="0"/>
              <a:t>Company offers list of investment options</a:t>
            </a:r>
          </a:p>
          <a:p>
            <a:r>
              <a:rPr lang="en-US" dirty="0"/>
              <a:t>Contribute and deduct a portion of your income and the company often matches your contribution up to a certain %</a:t>
            </a:r>
          </a:p>
          <a:p>
            <a:r>
              <a:rPr lang="en-US" dirty="0"/>
              <a:t>ALWAYS CONTRIBUTE TO GET THE MATCH!</a:t>
            </a:r>
          </a:p>
          <a:p>
            <a:pPr lvl="1"/>
            <a:r>
              <a:rPr lang="en-US" dirty="0"/>
              <a:t>It’s free money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498" y="0"/>
            <a:ext cx="2912502" cy="165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180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Invest: 529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State-run program for funding post-secondary education (tax-free earnings)</a:t>
            </a:r>
          </a:p>
          <a:p>
            <a:r>
              <a:rPr lang="en-US" dirty="0"/>
              <a:t>Operates like a Roth IRA but with more restrictive investment options</a:t>
            </a:r>
          </a:p>
          <a:p>
            <a:r>
              <a:rPr lang="en-US" dirty="0"/>
              <a:t>Some states offer tax deduction</a:t>
            </a:r>
          </a:p>
          <a:p>
            <a:r>
              <a:rPr lang="en-US" dirty="0"/>
              <a:t>Smart to start saving early if you plan to help pay for a family member’s tuition</a:t>
            </a:r>
          </a:p>
          <a:p>
            <a:pPr lvl="1"/>
            <a:r>
              <a:rPr lang="en-US" dirty="0"/>
              <a:t>Remember the 6–8% growth rate of tuition?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521" y="5638800"/>
            <a:ext cx="29718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35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Invest: Investment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There’s a lot of material here, but I’ll generalize</a:t>
            </a:r>
          </a:p>
          <a:p>
            <a:r>
              <a:rPr lang="en-US" dirty="0"/>
              <a:t>Stocks: Share of a company, volatile, high-risk, high-reward</a:t>
            </a:r>
          </a:p>
          <a:p>
            <a:r>
              <a:rPr lang="en-US" dirty="0"/>
              <a:t>Bonds: Loan to a company or </a:t>
            </a:r>
            <a:r>
              <a:rPr lang="en-US" dirty="0" err="1"/>
              <a:t>govt</a:t>
            </a:r>
            <a:r>
              <a:rPr lang="en-US" dirty="0"/>
              <a:t>, stable, low-risk*, low-reward</a:t>
            </a:r>
          </a:p>
          <a:p>
            <a:r>
              <a:rPr lang="en-US" dirty="0"/>
              <a:t>Mutual Funds: A “fund of funds”, invests in stocks and bonds, instant diversification</a:t>
            </a:r>
          </a:p>
        </p:txBody>
      </p:sp>
    </p:spTree>
    <p:extLst>
      <p:ext uri="{BB962C8B-B14F-4D97-AF65-F5344CB8AC3E}">
        <p14:creationId xmlns:p14="http://schemas.microsoft.com/office/powerpoint/2010/main" val="9519412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Invest: Rules of Thumb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DIVERSIFY!</a:t>
            </a:r>
          </a:p>
          <a:p>
            <a:pPr lvl="1"/>
            <a:r>
              <a:rPr lang="en-US" dirty="0"/>
              <a:t>Don’t have all your eggs in one basket</a:t>
            </a:r>
          </a:p>
          <a:p>
            <a:pPr lvl="1"/>
            <a:r>
              <a:rPr lang="en-US" dirty="0"/>
              <a:t>Sector- or market-wide mutual funds are a good way to diversify easily</a:t>
            </a:r>
          </a:p>
          <a:p>
            <a:r>
              <a:rPr lang="en-US" dirty="0"/>
              <a:t>Be aggressive (stocks) with long time horizons, conservative (bonds) with shorter horizons</a:t>
            </a:r>
          </a:p>
          <a:p>
            <a:pPr lvl="1"/>
            <a:r>
              <a:rPr lang="en-US" dirty="0"/>
              <a:t>Target Retirement funds are a good starting point (automatically shift toward bonds with time)</a:t>
            </a:r>
          </a:p>
        </p:txBody>
      </p:sp>
    </p:spTree>
    <p:extLst>
      <p:ext uri="{BB962C8B-B14F-4D97-AF65-F5344CB8AC3E}">
        <p14:creationId xmlns:p14="http://schemas.microsoft.com/office/powerpoint/2010/main" val="26804549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Invest: Rules of Thumb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 wary of fees</a:t>
            </a:r>
          </a:p>
          <a:p>
            <a:pPr lvl="1"/>
            <a:r>
              <a:rPr lang="en-US" dirty="0"/>
              <a:t>“Active” management funds try to beat the market and therefore charge higher fees</a:t>
            </a:r>
          </a:p>
          <a:p>
            <a:pPr lvl="1"/>
            <a:r>
              <a:rPr lang="en-US" dirty="0"/>
              <a:t>“Passive” management funds seek to track the market indices and have lower fees</a:t>
            </a:r>
          </a:p>
          <a:p>
            <a:endParaRPr lang="en-US" dirty="0"/>
          </a:p>
          <a:p>
            <a:r>
              <a:rPr lang="en-US" dirty="0"/>
              <a:t>I sit firmly on one side of the active/</a:t>
            </a:r>
            <a:r>
              <a:rPr lang="en-US" b="1" u="sng" dirty="0"/>
              <a:t>passive</a:t>
            </a:r>
            <a:r>
              <a:rPr lang="en-US" dirty="0"/>
              <a:t> fence, but feel free to research this on your own</a:t>
            </a:r>
          </a:p>
        </p:txBody>
      </p:sp>
    </p:spTree>
    <p:extLst>
      <p:ext uri="{BB962C8B-B14F-4D97-AF65-F5344CB8AC3E}">
        <p14:creationId xmlns:p14="http://schemas.microsoft.com/office/powerpoint/2010/main" val="42024847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Active vs. Passive Investing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 study by </a:t>
            </a:r>
            <a:r>
              <a:rPr lang="en-US" dirty="0" err="1"/>
              <a:t>Barras</a:t>
            </a:r>
            <a:r>
              <a:rPr lang="en-US" dirty="0"/>
              <a:t>, </a:t>
            </a:r>
            <a:r>
              <a:rPr lang="en-US" dirty="0" err="1"/>
              <a:t>Scaillet</a:t>
            </a:r>
            <a:r>
              <a:rPr lang="en-US" dirty="0"/>
              <a:t> and </a:t>
            </a:r>
            <a:r>
              <a:rPr lang="en-US" dirty="0" err="1"/>
              <a:t>Wermers</a:t>
            </a:r>
            <a:r>
              <a:rPr lang="en-US" dirty="0"/>
              <a:t> tracked 2,076 actively-managed U.S. domestic equity mutual funds between 1976 and 2006. They found that after fees, three-quarters of the funds exhibited zero “alpha,” a fund’s excess return over a benchmark index. And 24% of the funds were run by unskilled managers (who had negative alpha, or value subtraction). </a:t>
            </a:r>
            <a:r>
              <a:rPr lang="en-US" b="1" dirty="0">
                <a:solidFill>
                  <a:srgbClr val="FF0000"/>
                </a:solidFill>
              </a:rPr>
              <a:t>Only 0.6% </a:t>
            </a:r>
            <a:r>
              <a:rPr lang="en-US" dirty="0"/>
              <a:t>showed any true skill at beating the market consistently.</a:t>
            </a:r>
          </a:p>
        </p:txBody>
      </p:sp>
    </p:spTree>
    <p:extLst>
      <p:ext uri="{BB962C8B-B14F-4D97-AF65-F5344CB8AC3E}">
        <p14:creationId xmlns:p14="http://schemas.microsoft.com/office/powerpoint/2010/main" val="4288409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Stipends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084449" cy="5131686"/>
          </a:xfrm>
        </p:spPr>
        <p:txBody>
          <a:bodyPr>
            <a:normAutofit/>
          </a:bodyPr>
          <a:lstStyle/>
          <a:p>
            <a:r>
              <a:rPr lang="en-US" dirty="0"/>
              <a:t>Congratulations, as this is likely your first salaried position!</a:t>
            </a:r>
          </a:p>
          <a:p>
            <a:r>
              <a:rPr lang="en-US" dirty="0"/>
              <a:t>Entering without an M.S.</a:t>
            </a:r>
          </a:p>
          <a:p>
            <a:pPr lvl="1"/>
            <a:r>
              <a:rPr lang="en-US" dirty="0"/>
              <a:t>$26,500 yearly</a:t>
            </a:r>
          </a:p>
          <a:p>
            <a:pPr lvl="1"/>
            <a:r>
              <a:rPr lang="en-US" dirty="0"/>
              <a:t>Prepare for uneven pay if you are on TA</a:t>
            </a:r>
          </a:p>
          <a:p>
            <a:pPr lvl="2"/>
            <a:r>
              <a:rPr lang="en-US" dirty="0"/>
              <a:t>More in summer, less during academic year</a:t>
            </a:r>
          </a:p>
          <a:p>
            <a:pPr lvl="1"/>
            <a:r>
              <a:rPr lang="en-US" dirty="0"/>
              <a:t>FICA taxes apply during summer (SS, Medicare)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9991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Active vs. Passive Investing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7467600" cy="4525963"/>
          </a:xfrm>
        </p:spPr>
        <p:txBody>
          <a:bodyPr>
            <a:normAutofit/>
          </a:bodyPr>
          <a:lstStyle/>
          <a:p>
            <a:r>
              <a:rPr lang="en-US" dirty="0"/>
              <a:t>Warren Buffet bet that the S&amp;P500 index would beat out any portfolio of hedge funds over a 10-year period. One manager took the bet…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28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306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Matt’s Investments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22419" cy="5063761"/>
          </a:xfrm>
        </p:spPr>
        <p:txBody>
          <a:bodyPr>
            <a:normAutofit fontScale="92500"/>
          </a:bodyPr>
          <a:lstStyle/>
          <a:p>
            <a:r>
              <a:rPr lang="en-US" dirty="0"/>
              <a:t>Vanguard</a:t>
            </a:r>
          </a:p>
          <a:p>
            <a:pPr lvl="1"/>
            <a:r>
              <a:rPr lang="en-US" dirty="0"/>
              <a:t>Investment management company, specializes in passive index-tracking mutual funds, low fees, no commissions on Vanguard products</a:t>
            </a:r>
          </a:p>
          <a:p>
            <a:r>
              <a:rPr lang="en-US" dirty="0" err="1"/>
              <a:t>Wealthfront</a:t>
            </a:r>
            <a:endParaRPr lang="en-US" dirty="0"/>
          </a:p>
          <a:p>
            <a:pPr lvl="1"/>
            <a:r>
              <a:rPr lang="en-US" dirty="0" err="1"/>
              <a:t>Robo</a:t>
            </a:r>
            <a:r>
              <a:rPr lang="en-US" dirty="0"/>
              <a:t>-investor manages passive investments for fairly low fee; first 5k managed free (</a:t>
            </a:r>
            <a:r>
              <a:rPr lang="en-US"/>
              <a:t>if referred)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3836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Big-ticket purchases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442" b="84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73037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Big-ticket purchases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21D8DE-6C8C-DC41-AC2F-39B6E309A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pass up all the Starbucks lattes you want, but if you screw these up, it’s tough to financially recover</a:t>
            </a:r>
          </a:p>
        </p:txBody>
      </p:sp>
    </p:spTree>
    <p:extLst>
      <p:ext uri="{BB962C8B-B14F-4D97-AF65-F5344CB8AC3E}">
        <p14:creationId xmlns:p14="http://schemas.microsoft.com/office/powerpoint/2010/main" val="18932561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Big-ticket purchases: House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503240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Will require mortgage unless you are a financial samurai or living in a box</a:t>
            </a:r>
          </a:p>
          <a:p>
            <a:endParaRPr lang="en-US" dirty="0"/>
          </a:p>
          <a:p>
            <a:r>
              <a:rPr lang="en-US" dirty="0"/>
              <a:t>Rules of thumb</a:t>
            </a:r>
          </a:p>
          <a:p>
            <a:pPr lvl="1"/>
            <a:r>
              <a:rPr lang="en-US" dirty="0"/>
              <a:t>Down payment at least 20% to avoid extra insurance charges</a:t>
            </a:r>
          </a:p>
          <a:p>
            <a:pPr lvl="2"/>
            <a:r>
              <a:rPr lang="en-US" dirty="0">
                <a:solidFill>
                  <a:srgbClr val="C00000"/>
                </a:solidFill>
              </a:rPr>
              <a:t>Don’t be sub-prime (if that word scares you, good); this is linked to your credit history</a:t>
            </a:r>
          </a:p>
          <a:p>
            <a:pPr lvl="1"/>
            <a:r>
              <a:rPr lang="en-US" dirty="0"/>
              <a:t>Median home price: ~$280k =  $56k down plus closing costs (2–5%).</a:t>
            </a:r>
          </a:p>
          <a:p>
            <a:pPr lvl="1"/>
            <a:r>
              <a:rPr lang="en-US" dirty="0"/>
              <a:t>Aim for housing costs to be 28% or less of income (goes for rent too)</a:t>
            </a:r>
          </a:p>
        </p:txBody>
      </p:sp>
    </p:spTree>
    <p:extLst>
      <p:ext uri="{BB962C8B-B14F-4D97-AF65-F5344CB8AC3E}">
        <p14:creationId xmlns:p14="http://schemas.microsoft.com/office/powerpoint/2010/main" val="11353125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Big-ticket purchases: Cars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03266" cy="5063761"/>
          </a:xfrm>
        </p:spPr>
        <p:txBody>
          <a:bodyPr>
            <a:normAutofit fontScale="92500" lnSpcReduction="10000"/>
          </a:bodyPr>
          <a:lstStyle/>
          <a:p>
            <a:pPr marL="36576" indent="0">
              <a:buNone/>
            </a:pPr>
            <a:endParaRPr lang="en-US" dirty="0"/>
          </a:p>
          <a:p>
            <a:r>
              <a:rPr lang="en-US" dirty="0"/>
              <a:t>Cars, if you’re not buying outright, are usually financed (with dealer or bank)</a:t>
            </a:r>
          </a:p>
          <a:p>
            <a:pPr lvl="1"/>
            <a:r>
              <a:rPr lang="en-US" dirty="0"/>
              <a:t>Down payment</a:t>
            </a:r>
          </a:p>
          <a:p>
            <a:pPr lvl="1"/>
            <a:r>
              <a:rPr lang="en-US" dirty="0"/>
              <a:t>Interest rate (remember that credit score?)</a:t>
            </a:r>
          </a:p>
          <a:p>
            <a:pPr lvl="1"/>
            <a:r>
              <a:rPr lang="en-US" dirty="0"/>
              <a:t>Loan length</a:t>
            </a:r>
          </a:p>
          <a:p>
            <a:pPr lvl="1"/>
            <a:r>
              <a:rPr lang="en-US" dirty="0"/>
              <a:t>20%/4yr/10% rule of thumb</a:t>
            </a:r>
          </a:p>
          <a:p>
            <a:pPr lvl="1"/>
            <a:r>
              <a:rPr lang="en-US" dirty="0"/>
              <a:t>Down payment / loan term / percentage of income</a:t>
            </a:r>
          </a:p>
          <a:p>
            <a:pPr lvl="1"/>
            <a:endParaRPr lang="en-US" dirty="0"/>
          </a:p>
          <a:p>
            <a:r>
              <a:rPr lang="en-US" dirty="0"/>
              <a:t>Leasing is an option if you enjoy the security of a new car (fewer repairs) combined with the agonizing pain of renting</a:t>
            </a:r>
          </a:p>
        </p:txBody>
      </p:sp>
    </p:spTree>
    <p:extLst>
      <p:ext uri="{BB962C8B-B14F-4D97-AF65-F5344CB8AC3E}">
        <p14:creationId xmlns:p14="http://schemas.microsoft.com/office/powerpoint/2010/main" val="12022520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Big-ticket purchases: Cars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590" y="1600200"/>
            <a:ext cx="4118610" cy="4983162"/>
          </a:xfrm>
        </p:spPr>
        <p:txBody>
          <a:bodyPr>
            <a:normAutofit fontScale="92500"/>
          </a:bodyPr>
          <a:lstStyle/>
          <a:p>
            <a:pPr marL="36576" indent="0">
              <a:buNone/>
            </a:pP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Personal Opinion</a:t>
            </a:r>
          </a:p>
          <a:p>
            <a:pPr lvl="1"/>
            <a:r>
              <a:rPr lang="en-US" sz="2600" dirty="0"/>
              <a:t>Think long and hard about buying a new car</a:t>
            </a:r>
          </a:p>
          <a:p>
            <a:pPr lvl="3"/>
            <a:r>
              <a:rPr lang="en-US" sz="2200" dirty="0"/>
              <a:t>CPO programs are worth considering</a:t>
            </a:r>
          </a:p>
          <a:p>
            <a:pPr lvl="1"/>
            <a:r>
              <a:rPr lang="en-US" sz="2600" dirty="0"/>
              <a:t>People are not good at calculating repair bills vs. depreciation/new car payments</a:t>
            </a:r>
          </a:p>
          <a:p>
            <a:pPr lvl="1"/>
            <a:r>
              <a:rPr lang="en-US" sz="2600" dirty="0">
                <a:solidFill>
                  <a:srgbClr val="FF0000"/>
                </a:solidFill>
              </a:rPr>
              <a:t>Don’t take a 72-month loan on a car!!!</a:t>
            </a:r>
          </a:p>
          <a:p>
            <a:pPr lvl="1"/>
            <a:endParaRPr lang="en-US" sz="2600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3800D6-6392-3D4F-9F5F-C0781AC73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7200" y="2935064"/>
            <a:ext cx="4824562" cy="244846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6909622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Big-ticket purchases: Saving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further away the purchase, the more risky you can be:</a:t>
            </a:r>
          </a:p>
          <a:p>
            <a:endParaRPr lang="en-US" dirty="0"/>
          </a:p>
          <a:p>
            <a:pPr lvl="1"/>
            <a:r>
              <a:rPr lang="en-US" dirty="0"/>
              <a:t>&gt;5 years away: Investing is a viable option</a:t>
            </a:r>
          </a:p>
          <a:p>
            <a:endParaRPr lang="en-US" dirty="0"/>
          </a:p>
          <a:p>
            <a:pPr lvl="1"/>
            <a:r>
              <a:rPr lang="en-US" dirty="0"/>
              <a:t>3–5 years away: Use a more conservative plan with bonds and CDs</a:t>
            </a:r>
          </a:p>
          <a:p>
            <a:endParaRPr lang="en-US" dirty="0"/>
          </a:p>
          <a:p>
            <a:pPr lvl="1"/>
            <a:r>
              <a:rPr lang="en-US" dirty="0"/>
              <a:t>1–2 years away: CDs and Savings to protect down payment</a:t>
            </a:r>
          </a:p>
        </p:txBody>
      </p:sp>
    </p:spTree>
    <p:extLst>
      <p:ext uri="{BB962C8B-B14F-4D97-AF65-F5344CB8AC3E}">
        <p14:creationId xmlns:p14="http://schemas.microsoft.com/office/powerpoint/2010/main" val="38035922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4343" b="43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83830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41782" cy="50400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Nearly essential for lower-income individuals and families</a:t>
            </a:r>
          </a:p>
          <a:p>
            <a:pPr lvl="1"/>
            <a:r>
              <a:rPr lang="en-US" dirty="0"/>
              <a:t>50/30/20 Rule of thumb</a:t>
            </a:r>
          </a:p>
          <a:p>
            <a:pPr lvl="2"/>
            <a:r>
              <a:rPr lang="en-US" dirty="0"/>
              <a:t>Necessary living expenses / discretionary / savings</a:t>
            </a:r>
          </a:p>
          <a:p>
            <a:endParaRPr lang="en-US" dirty="0"/>
          </a:p>
          <a:p>
            <a:r>
              <a:rPr lang="en-US" dirty="0"/>
              <a:t>Err on over-budgeting</a:t>
            </a:r>
          </a:p>
          <a:p>
            <a:endParaRPr lang="en-US" dirty="0"/>
          </a:p>
          <a:p>
            <a:r>
              <a:rPr lang="en-US" dirty="0"/>
              <a:t>Pay yourself first</a:t>
            </a:r>
          </a:p>
          <a:p>
            <a:endParaRPr lang="en-US" dirty="0"/>
          </a:p>
          <a:p>
            <a:r>
              <a:rPr lang="en-US" dirty="0"/>
              <a:t>Online tools (e.g. Mint, Personal Capital, etc.)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381" y="4084180"/>
            <a:ext cx="4299601" cy="94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97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24050" cy="239817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Eligible for health insurance through the GSEU agreement</a:t>
            </a:r>
          </a:p>
          <a:p>
            <a:pPr lvl="1"/>
            <a:r>
              <a:rPr lang="en-US" dirty="0"/>
              <a:t>$~17 every 2 weeks; great coverage; compare with your family plan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250" y="564477"/>
            <a:ext cx="3562750" cy="266095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4396255"/>
            <a:ext cx="8373704" cy="24617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Eligible for New York State pension system</a:t>
            </a:r>
          </a:p>
          <a:p>
            <a:pPr lvl="1"/>
            <a:r>
              <a:rPr lang="en-US" dirty="0"/>
              <a:t>~3% of your salary, transferrable to other states, eligible to rollover contributions if you want out (i.e. money isn’t lost)</a:t>
            </a:r>
          </a:p>
          <a:p>
            <a:pPr marL="36576" indent="0">
              <a:buFont typeface="Wingdings 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0875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Spreadsheet time!</a:t>
            </a:r>
          </a:p>
        </p:txBody>
      </p:sp>
    </p:spTree>
    <p:extLst>
      <p:ext uri="{BB962C8B-B14F-4D97-AF65-F5344CB8AC3E}">
        <p14:creationId xmlns:p14="http://schemas.microsoft.com/office/powerpoint/2010/main" val="3816698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" y="274638"/>
            <a:ext cx="7467600" cy="1143000"/>
          </a:xfrm>
        </p:spPr>
        <p:txBody>
          <a:bodyPr/>
          <a:lstStyle/>
          <a:p>
            <a:r>
              <a:rPr lang="en-US" dirty="0"/>
              <a:t>Federal Taxes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466" y="1600200"/>
            <a:ext cx="3657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Normally taken out every paycheck</a:t>
            </a:r>
          </a:p>
          <a:p>
            <a:r>
              <a:rPr lang="en-US" dirty="0"/>
              <a:t>Online tools for tax returns (April 15)</a:t>
            </a:r>
          </a:p>
          <a:p>
            <a:r>
              <a:rPr lang="en-US" dirty="0"/>
              <a:t>Bracketed tax system</a:t>
            </a:r>
          </a:p>
          <a:p>
            <a:pPr lvl="1"/>
            <a:r>
              <a:rPr lang="en-US" dirty="0"/>
              <a:t>10% up to ~10k, then 12% after</a:t>
            </a:r>
          </a:p>
          <a:p>
            <a:pPr lvl="1"/>
            <a:r>
              <a:rPr lang="en-US" dirty="0"/>
              <a:t>Deductions </a:t>
            </a:r>
            <a:r>
              <a:rPr lang="en-US" u="sng" dirty="0"/>
              <a:t>deduct</a:t>
            </a:r>
            <a:r>
              <a:rPr lang="en-US" dirty="0"/>
              <a:t> from your income, credits </a:t>
            </a:r>
            <a:r>
              <a:rPr lang="en-US" u="sng" dirty="0"/>
              <a:t>credit</a:t>
            </a:r>
            <a:r>
              <a:rPr lang="en-US" dirty="0"/>
              <a:t> your final tax bill</a:t>
            </a:r>
          </a:p>
          <a:p>
            <a:r>
              <a:rPr lang="en-US" dirty="0"/>
              <a:t>Take a </a:t>
            </a:r>
            <a:r>
              <a:rPr lang="en-US" dirty="0" err="1"/>
              <a:t>Marshawn</a:t>
            </a:r>
            <a:r>
              <a:rPr lang="en-US" dirty="0"/>
              <a:t> Lynch approach to tax withholdings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101" y="5098472"/>
            <a:ext cx="2929149" cy="1643062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88C7211-5D6B-6747-90BC-C008DCD40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681" y="262890"/>
            <a:ext cx="5414319" cy="440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00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Taxes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466" y="1600200"/>
            <a:ext cx="3657600" cy="4525963"/>
          </a:xfrm>
        </p:spPr>
        <p:txBody>
          <a:bodyPr>
            <a:normAutofit/>
          </a:bodyPr>
          <a:lstStyle/>
          <a:p>
            <a:r>
              <a:rPr lang="en-US" dirty="0"/>
              <a:t>Same idea</a:t>
            </a:r>
          </a:p>
          <a:p>
            <a:endParaRPr lang="en-US" dirty="0"/>
          </a:p>
          <a:p>
            <a:r>
              <a:rPr lang="en-US" dirty="0"/>
              <a:t>Fewer credits</a:t>
            </a:r>
          </a:p>
          <a:p>
            <a:pPr lvl="1"/>
            <a:r>
              <a:rPr lang="en-US" dirty="0"/>
              <a:t>No tuition credit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101" y="5098472"/>
            <a:ext cx="2929149" cy="1643062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D7A681-8932-EE49-87F2-B2D59A0A5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0" y="116466"/>
            <a:ext cx="5600700" cy="308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63850"/>
      </p:ext>
    </p:extLst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Technic">
    <a:dk1>
      <a:sysClr val="windowText" lastClr="000000"/>
    </a:dk1>
    <a:lt1>
      <a:sysClr val="window" lastClr="FFFFFF"/>
    </a:lt1>
    <a:dk2>
      <a:srgbClr val="3B3B3B"/>
    </a:dk2>
    <a:lt2>
      <a:srgbClr val="D4D2D0"/>
    </a:lt2>
    <a:accent1>
      <a:srgbClr val="6EA0B0"/>
    </a:accent1>
    <a:accent2>
      <a:srgbClr val="CCAF0A"/>
    </a:accent2>
    <a:accent3>
      <a:srgbClr val="8D89A4"/>
    </a:accent3>
    <a:accent4>
      <a:srgbClr val="748560"/>
    </a:accent4>
    <a:accent5>
      <a:srgbClr val="9E9273"/>
    </a:accent5>
    <a:accent6>
      <a:srgbClr val="7E848D"/>
    </a:accent6>
    <a:hlink>
      <a:srgbClr val="00C8C3"/>
    </a:hlink>
    <a:folHlink>
      <a:srgbClr val="A116E0"/>
    </a:folHlink>
  </a:clrScheme>
  <a:fontScheme name="Technic">
    <a:majorFont>
      <a:latin typeface="Franklin Gothic Book"/>
      <a:ea typeface=""/>
      <a:cs typeface=""/>
      <a:font script="Jpan" typeface="ＭＳ Ｐゴシック"/>
      <a:font script="Hang" typeface="HY견고딕"/>
      <a:font script="Hans" typeface="宋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ゴシック"/>
      <a:font script="Hang" typeface="HY중고딕"/>
      <a:font script="Hans" typeface="黑体"/>
      <a:font script="Hant" typeface="微軟正黑體"/>
      <a:font script="Arab" typeface="Tahoma"/>
      <a:font script="Hebr" typeface="Levenim MT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Technic">
    <a:fillStyleLst>
      <a:solidFill>
        <a:schemeClr val="phClr"/>
      </a:solidFill>
      <a:gradFill rotWithShape="1">
        <a:gsLst>
          <a:gs pos="0">
            <a:schemeClr val="phClr">
              <a:tint val="1000"/>
            </a:schemeClr>
          </a:gs>
          <a:gs pos="68000">
            <a:schemeClr val="phClr">
              <a:tint val="77000"/>
            </a:schemeClr>
          </a:gs>
          <a:gs pos="81000">
            <a:schemeClr val="phClr">
              <a:tint val="79000"/>
            </a:schemeClr>
          </a:gs>
          <a:gs pos="86000">
            <a:schemeClr val="phClr">
              <a:tint val="73000"/>
            </a:schemeClr>
          </a:gs>
          <a:gs pos="100000">
            <a:schemeClr val="phClr">
              <a:tint val="35000"/>
            </a:schemeClr>
          </a:gs>
        </a:gsLst>
        <a:lin ang="5400000" scaled="1"/>
      </a:gradFill>
      <a:gradFill rotWithShape="1">
        <a:gsLst>
          <a:gs pos="0">
            <a:schemeClr val="phClr">
              <a:tint val="73000"/>
              <a:satMod val="150000"/>
            </a:schemeClr>
          </a:gs>
          <a:gs pos="25000">
            <a:schemeClr val="phClr">
              <a:tint val="96000"/>
              <a:shade val="80000"/>
              <a:satMod val="105000"/>
            </a:schemeClr>
          </a:gs>
          <a:gs pos="38000">
            <a:schemeClr val="phClr">
              <a:tint val="96000"/>
              <a:shade val="59000"/>
              <a:satMod val="120000"/>
            </a:schemeClr>
          </a:gs>
          <a:gs pos="55000">
            <a:schemeClr val="phClr">
              <a:shade val="57000"/>
              <a:satMod val="120000"/>
            </a:schemeClr>
          </a:gs>
          <a:gs pos="80000">
            <a:schemeClr val="phClr">
              <a:shade val="56000"/>
              <a:satMod val="145000"/>
            </a:schemeClr>
          </a:gs>
          <a:gs pos="88000">
            <a:schemeClr val="phClr">
              <a:shade val="63000"/>
              <a:satMod val="160000"/>
            </a:schemeClr>
          </a:gs>
          <a:gs pos="100000">
            <a:schemeClr val="phClr">
              <a:tint val="99555"/>
              <a:satMod val="155000"/>
            </a:schemeClr>
          </a:gs>
        </a:gsLst>
        <a:lin ang="5400000" scaled="1"/>
      </a:gradFill>
    </a:fillStyleLst>
    <a:lnStyleLst>
      <a:ln w="9525" cap="flat" cmpd="sng" algn="ctr">
        <a:solidFill>
          <a:schemeClr val="phClr">
            <a:shade val="60000"/>
            <a:satMod val="300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>
          <a:glow rad="635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00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6200">
            <a:schemeClr val="phClr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phClr">
              <a:shade val="30000"/>
              <a:satMod val="2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50000"/>
            </a:schemeClr>
          </a:gs>
          <a:gs pos="30000">
            <a:schemeClr val="phClr">
              <a:shade val="60000"/>
              <a:satMod val="150000"/>
            </a:schemeClr>
          </a:gs>
          <a:gs pos="100000">
            <a:schemeClr val="phClr">
              <a:tint val="83000"/>
              <a:satMod val="200000"/>
            </a:schemeClr>
          </a:gs>
        </a:gsLst>
        <a:lin ang="13000000" scaled="0"/>
      </a:gradFill>
      <a:gradFill rotWithShape="1">
        <a:gsLst>
          <a:gs pos="0">
            <a:schemeClr val="phClr">
              <a:tint val="78000"/>
              <a:satMod val="220000"/>
            </a:schemeClr>
          </a:gs>
          <a:gs pos="100000">
            <a:schemeClr val="phClr">
              <a:shade val="35000"/>
              <a:satMod val="155000"/>
            </a:schemeClr>
          </a:gs>
        </a:gsLst>
        <a:path path="circle">
          <a:fillToRect l="60000" t="50000" r="4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Technic">
    <a:dk1>
      <a:sysClr val="windowText" lastClr="000000"/>
    </a:dk1>
    <a:lt1>
      <a:sysClr val="window" lastClr="FFFFFF"/>
    </a:lt1>
    <a:dk2>
      <a:srgbClr val="3B3B3B"/>
    </a:dk2>
    <a:lt2>
      <a:srgbClr val="D4D2D0"/>
    </a:lt2>
    <a:accent1>
      <a:srgbClr val="6EA0B0"/>
    </a:accent1>
    <a:accent2>
      <a:srgbClr val="CCAF0A"/>
    </a:accent2>
    <a:accent3>
      <a:srgbClr val="8D89A4"/>
    </a:accent3>
    <a:accent4>
      <a:srgbClr val="748560"/>
    </a:accent4>
    <a:accent5>
      <a:srgbClr val="9E9273"/>
    </a:accent5>
    <a:accent6>
      <a:srgbClr val="7E848D"/>
    </a:accent6>
    <a:hlink>
      <a:srgbClr val="00C8C3"/>
    </a:hlink>
    <a:folHlink>
      <a:srgbClr val="A116E0"/>
    </a:folHlink>
  </a:clrScheme>
  <a:fontScheme name="Technic">
    <a:majorFont>
      <a:latin typeface="Franklin Gothic Book"/>
      <a:ea typeface=""/>
      <a:cs typeface=""/>
      <a:font script="Jpan" typeface="ＭＳ Ｐゴシック"/>
      <a:font script="Hang" typeface="HY견고딕"/>
      <a:font script="Hans" typeface="宋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ゴシック"/>
      <a:font script="Hang" typeface="HY중고딕"/>
      <a:font script="Hans" typeface="黑体"/>
      <a:font script="Hant" typeface="微軟正黑體"/>
      <a:font script="Arab" typeface="Tahoma"/>
      <a:font script="Hebr" typeface="Levenim MT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Technic">
    <a:fillStyleLst>
      <a:solidFill>
        <a:schemeClr val="phClr"/>
      </a:solidFill>
      <a:gradFill rotWithShape="1">
        <a:gsLst>
          <a:gs pos="0">
            <a:schemeClr val="phClr">
              <a:tint val="1000"/>
            </a:schemeClr>
          </a:gs>
          <a:gs pos="68000">
            <a:schemeClr val="phClr">
              <a:tint val="77000"/>
            </a:schemeClr>
          </a:gs>
          <a:gs pos="81000">
            <a:schemeClr val="phClr">
              <a:tint val="79000"/>
            </a:schemeClr>
          </a:gs>
          <a:gs pos="86000">
            <a:schemeClr val="phClr">
              <a:tint val="73000"/>
            </a:schemeClr>
          </a:gs>
          <a:gs pos="100000">
            <a:schemeClr val="phClr">
              <a:tint val="35000"/>
            </a:schemeClr>
          </a:gs>
        </a:gsLst>
        <a:lin ang="5400000" scaled="1"/>
      </a:gradFill>
      <a:gradFill rotWithShape="1">
        <a:gsLst>
          <a:gs pos="0">
            <a:schemeClr val="phClr">
              <a:tint val="73000"/>
              <a:satMod val="150000"/>
            </a:schemeClr>
          </a:gs>
          <a:gs pos="25000">
            <a:schemeClr val="phClr">
              <a:tint val="96000"/>
              <a:shade val="80000"/>
              <a:satMod val="105000"/>
            </a:schemeClr>
          </a:gs>
          <a:gs pos="38000">
            <a:schemeClr val="phClr">
              <a:tint val="96000"/>
              <a:shade val="59000"/>
              <a:satMod val="120000"/>
            </a:schemeClr>
          </a:gs>
          <a:gs pos="55000">
            <a:schemeClr val="phClr">
              <a:shade val="57000"/>
              <a:satMod val="120000"/>
            </a:schemeClr>
          </a:gs>
          <a:gs pos="80000">
            <a:schemeClr val="phClr">
              <a:shade val="56000"/>
              <a:satMod val="145000"/>
            </a:schemeClr>
          </a:gs>
          <a:gs pos="88000">
            <a:schemeClr val="phClr">
              <a:shade val="63000"/>
              <a:satMod val="160000"/>
            </a:schemeClr>
          </a:gs>
          <a:gs pos="100000">
            <a:schemeClr val="phClr">
              <a:tint val="99555"/>
              <a:satMod val="155000"/>
            </a:schemeClr>
          </a:gs>
        </a:gsLst>
        <a:lin ang="5400000" scaled="1"/>
      </a:gradFill>
    </a:fillStyleLst>
    <a:lnStyleLst>
      <a:ln w="9525" cap="flat" cmpd="sng" algn="ctr">
        <a:solidFill>
          <a:schemeClr val="phClr">
            <a:shade val="60000"/>
            <a:satMod val="300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>
          <a:glow rad="635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00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6200">
            <a:schemeClr val="phClr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phClr">
              <a:shade val="30000"/>
              <a:satMod val="2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50000"/>
            </a:schemeClr>
          </a:gs>
          <a:gs pos="30000">
            <a:schemeClr val="phClr">
              <a:shade val="60000"/>
              <a:satMod val="150000"/>
            </a:schemeClr>
          </a:gs>
          <a:gs pos="100000">
            <a:schemeClr val="phClr">
              <a:tint val="83000"/>
              <a:satMod val="200000"/>
            </a:schemeClr>
          </a:gs>
        </a:gsLst>
        <a:lin ang="13000000" scaled="0"/>
      </a:gradFill>
      <a:gradFill rotWithShape="1">
        <a:gsLst>
          <a:gs pos="0">
            <a:schemeClr val="phClr">
              <a:tint val="78000"/>
              <a:satMod val="220000"/>
            </a:schemeClr>
          </a:gs>
          <a:gs pos="100000">
            <a:schemeClr val="phClr">
              <a:shade val="35000"/>
              <a:satMod val="155000"/>
            </a:schemeClr>
          </a:gs>
        </a:gsLst>
        <a:path path="circle">
          <a:fillToRect l="60000" t="50000" r="4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Technic">
    <a:dk1>
      <a:sysClr val="windowText" lastClr="000000"/>
    </a:dk1>
    <a:lt1>
      <a:sysClr val="window" lastClr="FFFFFF"/>
    </a:lt1>
    <a:dk2>
      <a:srgbClr val="3B3B3B"/>
    </a:dk2>
    <a:lt2>
      <a:srgbClr val="D4D2D0"/>
    </a:lt2>
    <a:accent1>
      <a:srgbClr val="6EA0B0"/>
    </a:accent1>
    <a:accent2>
      <a:srgbClr val="CCAF0A"/>
    </a:accent2>
    <a:accent3>
      <a:srgbClr val="8D89A4"/>
    </a:accent3>
    <a:accent4>
      <a:srgbClr val="748560"/>
    </a:accent4>
    <a:accent5>
      <a:srgbClr val="9E9273"/>
    </a:accent5>
    <a:accent6>
      <a:srgbClr val="7E848D"/>
    </a:accent6>
    <a:hlink>
      <a:srgbClr val="00C8C3"/>
    </a:hlink>
    <a:folHlink>
      <a:srgbClr val="A116E0"/>
    </a:folHlink>
  </a:clrScheme>
  <a:fontScheme name="Technic">
    <a:majorFont>
      <a:latin typeface="Franklin Gothic Book"/>
      <a:ea typeface=""/>
      <a:cs typeface=""/>
      <a:font script="Jpan" typeface="ＭＳ Ｐゴシック"/>
      <a:font script="Hang" typeface="HY견고딕"/>
      <a:font script="Hans" typeface="宋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ゴシック"/>
      <a:font script="Hang" typeface="HY중고딕"/>
      <a:font script="Hans" typeface="黑体"/>
      <a:font script="Hant" typeface="微軟正黑體"/>
      <a:font script="Arab" typeface="Tahoma"/>
      <a:font script="Hebr" typeface="Levenim MT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Technic">
    <a:fillStyleLst>
      <a:solidFill>
        <a:schemeClr val="phClr"/>
      </a:solidFill>
      <a:gradFill rotWithShape="1">
        <a:gsLst>
          <a:gs pos="0">
            <a:schemeClr val="phClr">
              <a:tint val="1000"/>
            </a:schemeClr>
          </a:gs>
          <a:gs pos="68000">
            <a:schemeClr val="phClr">
              <a:tint val="77000"/>
            </a:schemeClr>
          </a:gs>
          <a:gs pos="81000">
            <a:schemeClr val="phClr">
              <a:tint val="79000"/>
            </a:schemeClr>
          </a:gs>
          <a:gs pos="86000">
            <a:schemeClr val="phClr">
              <a:tint val="73000"/>
            </a:schemeClr>
          </a:gs>
          <a:gs pos="100000">
            <a:schemeClr val="phClr">
              <a:tint val="35000"/>
            </a:schemeClr>
          </a:gs>
        </a:gsLst>
        <a:lin ang="5400000" scaled="1"/>
      </a:gradFill>
      <a:gradFill rotWithShape="1">
        <a:gsLst>
          <a:gs pos="0">
            <a:schemeClr val="phClr">
              <a:tint val="73000"/>
              <a:satMod val="150000"/>
            </a:schemeClr>
          </a:gs>
          <a:gs pos="25000">
            <a:schemeClr val="phClr">
              <a:tint val="96000"/>
              <a:shade val="80000"/>
              <a:satMod val="105000"/>
            </a:schemeClr>
          </a:gs>
          <a:gs pos="38000">
            <a:schemeClr val="phClr">
              <a:tint val="96000"/>
              <a:shade val="59000"/>
              <a:satMod val="120000"/>
            </a:schemeClr>
          </a:gs>
          <a:gs pos="55000">
            <a:schemeClr val="phClr">
              <a:shade val="57000"/>
              <a:satMod val="120000"/>
            </a:schemeClr>
          </a:gs>
          <a:gs pos="80000">
            <a:schemeClr val="phClr">
              <a:shade val="56000"/>
              <a:satMod val="145000"/>
            </a:schemeClr>
          </a:gs>
          <a:gs pos="88000">
            <a:schemeClr val="phClr">
              <a:shade val="63000"/>
              <a:satMod val="160000"/>
            </a:schemeClr>
          </a:gs>
          <a:gs pos="100000">
            <a:schemeClr val="phClr">
              <a:tint val="99555"/>
              <a:satMod val="155000"/>
            </a:schemeClr>
          </a:gs>
        </a:gsLst>
        <a:lin ang="5400000" scaled="1"/>
      </a:gradFill>
    </a:fillStyleLst>
    <a:lnStyleLst>
      <a:ln w="9525" cap="flat" cmpd="sng" algn="ctr">
        <a:solidFill>
          <a:schemeClr val="phClr">
            <a:shade val="60000"/>
            <a:satMod val="300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>
          <a:glow rad="635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00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6200">
            <a:schemeClr val="phClr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phClr">
              <a:shade val="30000"/>
              <a:satMod val="2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50000"/>
            </a:schemeClr>
          </a:gs>
          <a:gs pos="30000">
            <a:schemeClr val="phClr">
              <a:shade val="60000"/>
              <a:satMod val="150000"/>
            </a:schemeClr>
          </a:gs>
          <a:gs pos="100000">
            <a:schemeClr val="phClr">
              <a:tint val="83000"/>
              <a:satMod val="200000"/>
            </a:schemeClr>
          </a:gs>
        </a:gsLst>
        <a:lin ang="13000000" scaled="0"/>
      </a:gradFill>
      <a:gradFill rotWithShape="1">
        <a:gsLst>
          <a:gs pos="0">
            <a:schemeClr val="phClr">
              <a:tint val="78000"/>
              <a:satMod val="220000"/>
            </a:schemeClr>
          </a:gs>
          <a:gs pos="100000">
            <a:schemeClr val="phClr">
              <a:shade val="35000"/>
              <a:satMod val="155000"/>
            </a:schemeClr>
          </a:gs>
        </a:gsLst>
        <a:path path="circle">
          <a:fillToRect l="60000" t="50000" r="4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2806</Words>
  <Application>Microsoft Macintosh PowerPoint</Application>
  <PresentationFormat>On-screen Show (4:3)</PresentationFormat>
  <Paragraphs>391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4" baseType="lpstr">
      <vt:lpstr>Arial</vt:lpstr>
      <vt:lpstr>Franklin Gothic Book</vt:lpstr>
      <vt:lpstr>Wingdings 2</vt:lpstr>
      <vt:lpstr>Technic</vt:lpstr>
      <vt:lpstr>Graduate Student Finance Seminar</vt:lpstr>
      <vt:lpstr>What this is:</vt:lpstr>
      <vt:lpstr>General themes to take away</vt:lpstr>
      <vt:lpstr>General themes to take away</vt:lpstr>
      <vt:lpstr>General themes to take away</vt:lpstr>
      <vt:lpstr>Stipends</vt:lpstr>
      <vt:lpstr>Benefits</vt:lpstr>
      <vt:lpstr>Federal Taxes</vt:lpstr>
      <vt:lpstr>State Taxes</vt:lpstr>
      <vt:lpstr>Today’s Economy</vt:lpstr>
      <vt:lpstr>Setting the Stage</vt:lpstr>
      <vt:lpstr>Setting the Stage</vt:lpstr>
      <vt:lpstr>Setting the Stage</vt:lpstr>
      <vt:lpstr>Setting the Stage</vt:lpstr>
      <vt:lpstr>Education Costs</vt:lpstr>
      <vt:lpstr>Education Costs</vt:lpstr>
      <vt:lpstr>Student Loans</vt:lpstr>
      <vt:lpstr>Federal (public) Loans</vt:lpstr>
      <vt:lpstr>A case for loan payments during grad school</vt:lpstr>
      <vt:lpstr>Student Loans</vt:lpstr>
      <vt:lpstr>Credit Cards</vt:lpstr>
      <vt:lpstr>How do Credit Cards Work?</vt:lpstr>
      <vt:lpstr>Credit Card Best Practices</vt:lpstr>
      <vt:lpstr>Credit vs. Debit</vt:lpstr>
      <vt:lpstr>Matt’s Wallet</vt:lpstr>
      <vt:lpstr>Credit card success story</vt:lpstr>
      <vt:lpstr>Banking in the 21st Century</vt:lpstr>
      <vt:lpstr>Factors to consider</vt:lpstr>
      <vt:lpstr>What’s the Purpose of a Savings Account? </vt:lpstr>
      <vt:lpstr>What’s the Purpose of a Savings Account? </vt:lpstr>
      <vt:lpstr>What’s the Purpose of a Savings Account? </vt:lpstr>
      <vt:lpstr>Savings account use</vt:lpstr>
      <vt:lpstr>What about checking?</vt:lpstr>
      <vt:lpstr>Matt’s Banks</vt:lpstr>
      <vt:lpstr>The stock market and you</vt:lpstr>
      <vt:lpstr>Why should you invest</vt:lpstr>
      <vt:lpstr>Ok, but why invest NOW?</vt:lpstr>
      <vt:lpstr>Ok, but why invest NOW?</vt:lpstr>
      <vt:lpstr>Ok, but why invest NOW?</vt:lpstr>
      <vt:lpstr>Ok, but why invest NOW?</vt:lpstr>
      <vt:lpstr>Everyone is bad at saving</vt:lpstr>
      <vt:lpstr>Ok, but why invest NOW???</vt:lpstr>
      <vt:lpstr>Ok, but why invest NOW???</vt:lpstr>
      <vt:lpstr>Ok, but why invest NOW???</vt:lpstr>
      <vt:lpstr>Ok, but why invest NOW???</vt:lpstr>
      <vt:lpstr>Ok, but why invest NOW???</vt:lpstr>
      <vt:lpstr>What does growth look like?</vt:lpstr>
      <vt:lpstr>What does growth look like?</vt:lpstr>
      <vt:lpstr>Risk</vt:lpstr>
      <vt:lpstr>Risk</vt:lpstr>
      <vt:lpstr>How to Invest: Overview</vt:lpstr>
      <vt:lpstr>How to Invest: Accounts</vt:lpstr>
      <vt:lpstr>How to Invest: IRA vs. Roth IRA</vt:lpstr>
      <vt:lpstr>How to Invest: 401k</vt:lpstr>
      <vt:lpstr>How to Invest: 529 plans</vt:lpstr>
      <vt:lpstr>How to Invest: Investment Options</vt:lpstr>
      <vt:lpstr>How to Invest: Rules of Thumb</vt:lpstr>
      <vt:lpstr>How to Invest: Rules of Thumb</vt:lpstr>
      <vt:lpstr>Active vs. Passive Investing</vt:lpstr>
      <vt:lpstr>Active vs. Passive Investing</vt:lpstr>
      <vt:lpstr>Matt’s Investments</vt:lpstr>
      <vt:lpstr>Big-ticket purchases</vt:lpstr>
      <vt:lpstr>Big-ticket purchases</vt:lpstr>
      <vt:lpstr>Big-ticket purchases: House</vt:lpstr>
      <vt:lpstr>Big-ticket purchases: Cars</vt:lpstr>
      <vt:lpstr>Big-ticket purchases: Cars</vt:lpstr>
      <vt:lpstr>Big-ticket purchases: Saving Plan</vt:lpstr>
      <vt:lpstr>Budgeting</vt:lpstr>
      <vt:lpstr>Budgeting</vt:lpstr>
      <vt:lpstr>Spreadsheet time!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Graduate Student Finance Seminar</dc:title>
  <dc:creator>Vaughan, Matt T</dc:creator>
  <cp:lastModifiedBy>Vaughan, Matt T</cp:lastModifiedBy>
  <cp:revision>9</cp:revision>
  <dcterms:created xsi:type="dcterms:W3CDTF">2020-09-22T18:29:21Z</dcterms:created>
  <dcterms:modified xsi:type="dcterms:W3CDTF">2020-09-23T17:45:54Z</dcterms:modified>
</cp:coreProperties>
</file>