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7" r:id="rId2"/>
    <p:sldId id="272" r:id="rId3"/>
    <p:sldId id="277" r:id="rId4"/>
    <p:sldId id="404" r:id="rId5"/>
    <p:sldId id="259" r:id="rId6"/>
    <p:sldId id="289" r:id="rId7"/>
    <p:sldId id="290" r:id="rId8"/>
    <p:sldId id="291" r:id="rId9"/>
    <p:sldId id="261" r:id="rId10"/>
    <p:sldId id="267" r:id="rId11"/>
    <p:sldId id="271" r:id="rId12"/>
    <p:sldId id="298" r:id="rId13"/>
    <p:sldId id="302" r:id="rId14"/>
    <p:sldId id="405" r:id="rId15"/>
    <p:sldId id="305" r:id="rId16"/>
    <p:sldId id="306" r:id="rId17"/>
    <p:sldId id="307" r:id="rId18"/>
    <p:sldId id="308" r:id="rId19"/>
    <p:sldId id="310" r:id="rId20"/>
    <p:sldId id="311" r:id="rId21"/>
    <p:sldId id="384" r:id="rId22"/>
    <p:sldId id="315" r:id="rId23"/>
    <p:sldId id="327" r:id="rId24"/>
    <p:sldId id="402" r:id="rId25"/>
    <p:sldId id="392" r:id="rId26"/>
    <p:sldId id="329" r:id="rId27"/>
    <p:sldId id="330" r:id="rId28"/>
    <p:sldId id="333" r:id="rId29"/>
    <p:sldId id="406" r:id="rId30"/>
    <p:sldId id="407" r:id="rId31"/>
    <p:sldId id="409" r:id="rId32"/>
    <p:sldId id="410" r:id="rId33"/>
    <p:sldId id="411" r:id="rId34"/>
    <p:sldId id="412" r:id="rId35"/>
    <p:sldId id="413" r:id="rId36"/>
    <p:sldId id="414" r:id="rId37"/>
    <p:sldId id="415" r:id="rId38"/>
    <p:sldId id="416" r:id="rId39"/>
    <p:sldId id="417" r:id="rId40"/>
    <p:sldId id="418" r:id="rId41"/>
    <p:sldId id="433" r:id="rId42"/>
    <p:sldId id="432" r:id="rId43"/>
    <p:sldId id="431" r:id="rId44"/>
    <p:sldId id="422" r:id="rId45"/>
    <p:sldId id="430" r:id="rId46"/>
    <p:sldId id="426" r:id="rId47"/>
    <p:sldId id="428" r:id="rId48"/>
    <p:sldId id="408" r:id="rId49"/>
    <p:sldId id="398" r:id="rId50"/>
    <p:sldId id="399" r:id="rId51"/>
    <p:sldId id="400" r:id="rId52"/>
    <p:sldId id="401" r:id="rId53"/>
    <p:sldId id="403" r:id="rId54"/>
    <p:sldId id="427" r:id="rId55"/>
    <p:sldId id="42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067"/>
    <a:srgbClr val="E81836"/>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48" autoAdjust="0"/>
  </p:normalViewPr>
  <p:slideViewPr>
    <p:cSldViewPr snapToGrid="0" snapToObjects="1">
      <p:cViewPr>
        <p:scale>
          <a:sx n="100" d="100"/>
          <a:sy n="100" d="100"/>
        </p:scale>
        <p:origin x="-368" y="-80"/>
      </p:cViewPr>
      <p:guideLst>
        <p:guide orient="horz" pos="2160"/>
        <p:guide pos="2880"/>
      </p:guideLst>
    </p:cSldViewPr>
  </p:slideViewPr>
  <p:notesTextViewPr>
    <p:cViewPr>
      <p:scale>
        <a:sx n="100" d="100"/>
        <a:sy n="100" d="100"/>
      </p:scale>
      <p:origin x="0" y="38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vaughan:Documents:1980-2013NEscoreslinearregressionType1_fix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vaughan:Documents:1980-2013NEscoreslinearregressionType1_fixed.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mvaughan:Documents:1980-2013NEscoreslinearregressionType1_fixed.xlsx" TargetMode="External"/><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mvaughan:Documents:Updated_Type%201%201999-2012.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b="1" i="0" baseline="0" dirty="0" smtClean="0">
                <a:solidFill>
                  <a:schemeClr val="tx1"/>
                </a:solidFill>
                <a:effectLst/>
              </a:rPr>
              <a:t>Severe Impact Area per Slight Risk Event</a:t>
            </a:r>
            <a:endParaRPr lang="en-US" sz="2000" dirty="0">
              <a:solidFill>
                <a:schemeClr val="tx1"/>
              </a:solidFill>
              <a:effectLst/>
            </a:endParaRPr>
          </a:p>
        </c:rich>
      </c:tx>
      <c:layout/>
      <c:overlay val="0"/>
    </c:title>
    <c:autoTitleDeleted val="0"/>
    <c:plotArea>
      <c:layout/>
      <c:lineChart>
        <c:grouping val="standard"/>
        <c:varyColors val="0"/>
        <c:ser>
          <c:idx val="0"/>
          <c:order val="0"/>
          <c:tx>
            <c:v>Area affected per SLIGHT Risk Event</c:v>
          </c:tx>
          <c:trendline>
            <c:trendlineType val="linear"/>
            <c:dispRSqr val="0"/>
            <c:dispEq val="0"/>
          </c:trendline>
          <c:errBars>
            <c:errDir val="y"/>
            <c:errBarType val="both"/>
            <c:errValType val="cust"/>
            <c:noEndCap val="0"/>
            <c:plus>
              <c:numRef>
                <c:f>Sheet2!$S$2:$S$35</c:f>
                <c:numCache>
                  <c:formatCode>General</c:formatCode>
                  <c:ptCount val="34"/>
                  <c:pt idx="0">
                    <c:v>18.5</c:v>
                  </c:pt>
                  <c:pt idx="1">
                    <c:v>17.0</c:v>
                  </c:pt>
                  <c:pt idx="2">
                    <c:v>11.0</c:v>
                  </c:pt>
                  <c:pt idx="3">
                    <c:v>27.5</c:v>
                  </c:pt>
                  <c:pt idx="4">
                    <c:v>16.0</c:v>
                  </c:pt>
                  <c:pt idx="5">
                    <c:v>19.25</c:v>
                  </c:pt>
                  <c:pt idx="6">
                    <c:v>22.0</c:v>
                  </c:pt>
                  <c:pt idx="7">
                    <c:v>27.0</c:v>
                  </c:pt>
                  <c:pt idx="8">
                    <c:v>45.5</c:v>
                  </c:pt>
                  <c:pt idx="9">
                    <c:v>16.0</c:v>
                  </c:pt>
                  <c:pt idx="10">
                    <c:v>49.0</c:v>
                  </c:pt>
                  <c:pt idx="11">
                    <c:v>29.5</c:v>
                  </c:pt>
                  <c:pt idx="12">
                    <c:v>31.0</c:v>
                  </c:pt>
                  <c:pt idx="13">
                    <c:v>43.0</c:v>
                  </c:pt>
                  <c:pt idx="14">
                    <c:v>28.0</c:v>
                  </c:pt>
                  <c:pt idx="15">
                    <c:v>26.0</c:v>
                  </c:pt>
                  <c:pt idx="16">
                    <c:v>25.5</c:v>
                  </c:pt>
                  <c:pt idx="17">
                    <c:v>45.0</c:v>
                  </c:pt>
                  <c:pt idx="18">
                    <c:v>60.25</c:v>
                  </c:pt>
                  <c:pt idx="19">
                    <c:v>40.25</c:v>
                  </c:pt>
                  <c:pt idx="20">
                    <c:v>36.25</c:v>
                  </c:pt>
                  <c:pt idx="21">
                    <c:v>49.0</c:v>
                  </c:pt>
                  <c:pt idx="22">
                    <c:v>32.5</c:v>
                  </c:pt>
                  <c:pt idx="23">
                    <c:v>23.25</c:v>
                  </c:pt>
                  <c:pt idx="24">
                    <c:v>46.5</c:v>
                  </c:pt>
                  <c:pt idx="25">
                    <c:v>38.75</c:v>
                  </c:pt>
                  <c:pt idx="26">
                    <c:v>55.5</c:v>
                  </c:pt>
                  <c:pt idx="27">
                    <c:v>57.0</c:v>
                  </c:pt>
                  <c:pt idx="28">
                    <c:v>52.5</c:v>
                  </c:pt>
                  <c:pt idx="29">
                    <c:v>49.0</c:v>
                  </c:pt>
                  <c:pt idx="30">
                    <c:v>30.5</c:v>
                  </c:pt>
                  <c:pt idx="31">
                    <c:v>34.0</c:v>
                  </c:pt>
                  <c:pt idx="32">
                    <c:v>57.5</c:v>
                  </c:pt>
                  <c:pt idx="33">
                    <c:v>78.5</c:v>
                  </c:pt>
                </c:numCache>
              </c:numRef>
            </c:plus>
            <c:minus>
              <c:numRef>
                <c:f>Sheet2!$R$2:$R$35</c:f>
                <c:numCache>
                  <c:formatCode>General</c:formatCode>
                  <c:ptCount val="34"/>
                  <c:pt idx="0">
                    <c:v>11.0</c:v>
                  </c:pt>
                  <c:pt idx="1">
                    <c:v>3.25</c:v>
                  </c:pt>
                  <c:pt idx="2">
                    <c:v>10.0</c:v>
                  </c:pt>
                  <c:pt idx="3">
                    <c:v>19.0</c:v>
                  </c:pt>
                  <c:pt idx="4">
                    <c:v>4.5</c:v>
                  </c:pt>
                  <c:pt idx="5">
                    <c:v>12.0</c:v>
                  </c:pt>
                  <c:pt idx="6">
                    <c:v>9.0</c:v>
                  </c:pt>
                  <c:pt idx="7">
                    <c:v>2.5</c:v>
                  </c:pt>
                  <c:pt idx="8">
                    <c:v>12.5</c:v>
                  </c:pt>
                  <c:pt idx="9">
                    <c:v>5.0</c:v>
                  </c:pt>
                  <c:pt idx="10">
                    <c:v>28.0</c:v>
                  </c:pt>
                  <c:pt idx="11">
                    <c:v>17.0</c:v>
                  </c:pt>
                  <c:pt idx="12">
                    <c:v>11.0</c:v>
                  </c:pt>
                  <c:pt idx="13">
                    <c:v>16.0</c:v>
                  </c:pt>
                  <c:pt idx="14">
                    <c:v>34.0</c:v>
                  </c:pt>
                  <c:pt idx="15">
                    <c:v>21.5</c:v>
                  </c:pt>
                  <c:pt idx="16">
                    <c:v>17.5</c:v>
                  </c:pt>
                  <c:pt idx="17">
                    <c:v>18.0</c:v>
                  </c:pt>
                  <c:pt idx="18">
                    <c:v>23.0</c:v>
                  </c:pt>
                  <c:pt idx="19">
                    <c:v>28.0</c:v>
                  </c:pt>
                  <c:pt idx="20">
                    <c:v>18.75</c:v>
                  </c:pt>
                  <c:pt idx="21">
                    <c:v>18.0</c:v>
                  </c:pt>
                  <c:pt idx="22">
                    <c:v>20.5</c:v>
                  </c:pt>
                  <c:pt idx="23">
                    <c:v>22.5</c:v>
                  </c:pt>
                  <c:pt idx="24">
                    <c:v>24.0</c:v>
                  </c:pt>
                  <c:pt idx="25">
                    <c:v>19.0</c:v>
                  </c:pt>
                  <c:pt idx="26">
                    <c:v>27.5</c:v>
                  </c:pt>
                  <c:pt idx="27">
                    <c:v>40.0</c:v>
                  </c:pt>
                  <c:pt idx="28">
                    <c:v>29.25</c:v>
                  </c:pt>
                  <c:pt idx="29">
                    <c:v>22.25</c:v>
                  </c:pt>
                  <c:pt idx="30">
                    <c:v>24.0</c:v>
                  </c:pt>
                  <c:pt idx="31">
                    <c:v>19.0</c:v>
                  </c:pt>
                  <c:pt idx="32">
                    <c:v>30.0</c:v>
                  </c:pt>
                  <c:pt idx="33">
                    <c:v>39.75</c:v>
                  </c:pt>
                </c:numCache>
              </c:numRef>
            </c:minus>
          </c:errBars>
          <c:cat>
            <c:numRef>
              <c:f>Sheet2!$C$2:$C$35</c:f>
              <c:numCache>
                <c:formatCode>General</c:formatCode>
                <c:ptCount val="34"/>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numCache>
            </c:numRef>
          </c:cat>
          <c:val>
            <c:numRef>
              <c:f>Sheet2!$Q$2:$Q$35</c:f>
              <c:numCache>
                <c:formatCode>General</c:formatCode>
                <c:ptCount val="34"/>
                <c:pt idx="0">
                  <c:v>17.5</c:v>
                </c:pt>
                <c:pt idx="1">
                  <c:v>10.5</c:v>
                </c:pt>
                <c:pt idx="2">
                  <c:v>19.0</c:v>
                </c:pt>
                <c:pt idx="3">
                  <c:v>30.5</c:v>
                </c:pt>
                <c:pt idx="4">
                  <c:v>12.0</c:v>
                </c:pt>
                <c:pt idx="5">
                  <c:v>18.0</c:v>
                </c:pt>
                <c:pt idx="6">
                  <c:v>20.0</c:v>
                </c:pt>
                <c:pt idx="7">
                  <c:v>14.0</c:v>
                </c:pt>
                <c:pt idx="8">
                  <c:v>23.0</c:v>
                </c:pt>
                <c:pt idx="9">
                  <c:v>19.0</c:v>
                </c:pt>
                <c:pt idx="10">
                  <c:v>36.0</c:v>
                </c:pt>
                <c:pt idx="11">
                  <c:v>24.0</c:v>
                </c:pt>
                <c:pt idx="12">
                  <c:v>24.0</c:v>
                </c:pt>
                <c:pt idx="13">
                  <c:v>30.0</c:v>
                </c:pt>
                <c:pt idx="14">
                  <c:v>53.0</c:v>
                </c:pt>
                <c:pt idx="15">
                  <c:v>41.5</c:v>
                </c:pt>
                <c:pt idx="16">
                  <c:v>32.5</c:v>
                </c:pt>
                <c:pt idx="17">
                  <c:v>34.0</c:v>
                </c:pt>
                <c:pt idx="18">
                  <c:v>40.0</c:v>
                </c:pt>
                <c:pt idx="19">
                  <c:v>46.0</c:v>
                </c:pt>
                <c:pt idx="20">
                  <c:v>34.5</c:v>
                </c:pt>
                <c:pt idx="21">
                  <c:v>34.0</c:v>
                </c:pt>
                <c:pt idx="22">
                  <c:v>42.0</c:v>
                </c:pt>
                <c:pt idx="23">
                  <c:v>40.0</c:v>
                </c:pt>
                <c:pt idx="24">
                  <c:v>40.0</c:v>
                </c:pt>
                <c:pt idx="25">
                  <c:v>36.0</c:v>
                </c:pt>
                <c:pt idx="26">
                  <c:v>40.0</c:v>
                </c:pt>
                <c:pt idx="27">
                  <c:v>67.0</c:v>
                </c:pt>
                <c:pt idx="28">
                  <c:v>53.5</c:v>
                </c:pt>
                <c:pt idx="29">
                  <c:v>43.0</c:v>
                </c:pt>
                <c:pt idx="30">
                  <c:v>50.5</c:v>
                </c:pt>
                <c:pt idx="31">
                  <c:v>40.0</c:v>
                </c:pt>
                <c:pt idx="32">
                  <c:v>49.0</c:v>
                </c:pt>
                <c:pt idx="33">
                  <c:v>73.0</c:v>
                </c:pt>
              </c:numCache>
            </c:numRef>
          </c:val>
          <c:smooth val="0"/>
        </c:ser>
        <c:dLbls>
          <c:showLegendKey val="0"/>
          <c:showVal val="0"/>
          <c:showCatName val="0"/>
          <c:showSerName val="0"/>
          <c:showPercent val="0"/>
          <c:showBubbleSize val="0"/>
        </c:dLbls>
        <c:marker val="1"/>
        <c:smooth val="0"/>
        <c:axId val="-2112693128"/>
        <c:axId val="-2112690680"/>
      </c:lineChart>
      <c:catAx>
        <c:axId val="-2112693128"/>
        <c:scaling>
          <c:orientation val="minMax"/>
        </c:scaling>
        <c:delete val="0"/>
        <c:axPos val="b"/>
        <c:numFmt formatCode="General" sourceLinked="1"/>
        <c:majorTickMark val="out"/>
        <c:minorTickMark val="none"/>
        <c:tickLblPos val="nextTo"/>
        <c:txPr>
          <a:bodyPr/>
          <a:lstStyle/>
          <a:p>
            <a:pPr>
              <a:defRPr sz="1600"/>
            </a:pPr>
            <a:endParaRPr lang="en-US"/>
          </a:p>
        </c:txPr>
        <c:crossAx val="-2112690680"/>
        <c:crosses val="autoZero"/>
        <c:auto val="1"/>
        <c:lblAlgn val="ctr"/>
        <c:lblOffset val="100"/>
        <c:noMultiLvlLbl val="0"/>
      </c:catAx>
      <c:valAx>
        <c:axId val="-2112690680"/>
        <c:scaling>
          <c:orientation val="minMax"/>
        </c:scaling>
        <c:delete val="0"/>
        <c:axPos val="l"/>
        <c:majorGridlines/>
        <c:title>
          <c:tx>
            <c:rich>
              <a:bodyPr rot="-5400000" vert="horz"/>
              <a:lstStyle/>
              <a:p>
                <a:pPr>
                  <a:defRPr sz="1800"/>
                </a:pPr>
                <a:r>
                  <a:rPr lang="en-US" sz="1800" dirty="0" err="1" smtClean="0"/>
                  <a:t>Gridpoints</a:t>
                </a:r>
                <a:r>
                  <a:rPr lang="en-US" sz="1800" dirty="0" smtClean="0"/>
                  <a:t> (Spatial Area)</a:t>
                </a:r>
                <a:r>
                  <a:rPr lang="en-US" sz="1800" baseline="0" dirty="0" smtClean="0"/>
                  <a:t> Affected</a:t>
                </a:r>
                <a:endParaRPr lang="en-US" sz="1800" dirty="0"/>
              </a:p>
            </c:rich>
          </c:tx>
          <c:layout/>
          <c:overlay val="0"/>
        </c:title>
        <c:numFmt formatCode="General" sourceLinked="1"/>
        <c:majorTickMark val="out"/>
        <c:minorTickMark val="none"/>
        <c:tickLblPos val="nextTo"/>
        <c:txPr>
          <a:bodyPr/>
          <a:lstStyle/>
          <a:p>
            <a:pPr>
              <a:defRPr sz="1800"/>
            </a:pPr>
            <a:endParaRPr lang="en-US"/>
          </a:p>
        </c:txPr>
        <c:crossAx val="-211269312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rgbClr val="FF0000"/>
                </a:solidFill>
              </a:defRPr>
            </a:pPr>
            <a:r>
              <a:rPr lang="en-US" sz="2000" dirty="0">
                <a:solidFill>
                  <a:srgbClr val="000000"/>
                </a:solidFill>
              </a:rPr>
              <a:t>Severe </a:t>
            </a:r>
            <a:r>
              <a:rPr lang="en-US" sz="2000" dirty="0" smtClean="0">
                <a:solidFill>
                  <a:srgbClr val="000000"/>
                </a:solidFill>
              </a:rPr>
              <a:t>Impact Area </a:t>
            </a:r>
            <a:r>
              <a:rPr lang="en-US" sz="2000" dirty="0">
                <a:solidFill>
                  <a:srgbClr val="000000"/>
                </a:solidFill>
              </a:rPr>
              <a:t>per </a:t>
            </a:r>
            <a:r>
              <a:rPr lang="en-US" sz="2000" dirty="0" smtClean="0">
                <a:solidFill>
                  <a:srgbClr val="000000"/>
                </a:solidFill>
              </a:rPr>
              <a:t>Slight </a:t>
            </a:r>
            <a:r>
              <a:rPr lang="en-US" sz="2000" dirty="0">
                <a:solidFill>
                  <a:srgbClr val="000000"/>
                </a:solidFill>
              </a:rPr>
              <a:t>Risk Event</a:t>
            </a:r>
          </a:p>
        </c:rich>
      </c:tx>
      <c:layout/>
      <c:overlay val="0"/>
    </c:title>
    <c:autoTitleDeleted val="0"/>
    <c:plotArea>
      <c:layout/>
      <c:lineChart>
        <c:grouping val="standard"/>
        <c:varyColors val="0"/>
        <c:ser>
          <c:idx val="0"/>
          <c:order val="0"/>
          <c:tx>
            <c:v>Area affected per SLIGHT Risk Event</c:v>
          </c:tx>
          <c:spPr>
            <a:ln>
              <a:solidFill>
                <a:srgbClr val="3366FF">
                  <a:alpha val="12000"/>
                </a:srgbClr>
              </a:solidFill>
            </a:ln>
          </c:spPr>
          <c:marker>
            <c:spPr>
              <a:solidFill>
                <a:srgbClr val="3366FF">
                  <a:alpha val="12000"/>
                </a:srgbClr>
              </a:solidFill>
              <a:ln>
                <a:solidFill>
                  <a:srgbClr val="3366FF">
                    <a:alpha val="20000"/>
                  </a:srgbClr>
                </a:solidFill>
              </a:ln>
            </c:spPr>
          </c:marker>
          <c:errBars>
            <c:errDir val="y"/>
            <c:errBarType val="both"/>
            <c:errValType val="cust"/>
            <c:noEndCap val="0"/>
            <c:plus>
              <c:numRef>
                <c:f>Sheet2!$S$2:$S$35</c:f>
                <c:numCache>
                  <c:formatCode>General</c:formatCode>
                  <c:ptCount val="34"/>
                  <c:pt idx="0">
                    <c:v>18.5</c:v>
                  </c:pt>
                  <c:pt idx="1">
                    <c:v>17.0</c:v>
                  </c:pt>
                  <c:pt idx="2">
                    <c:v>11.0</c:v>
                  </c:pt>
                  <c:pt idx="3">
                    <c:v>27.5</c:v>
                  </c:pt>
                  <c:pt idx="4">
                    <c:v>16.0</c:v>
                  </c:pt>
                  <c:pt idx="5">
                    <c:v>19.25</c:v>
                  </c:pt>
                  <c:pt idx="6">
                    <c:v>22.0</c:v>
                  </c:pt>
                  <c:pt idx="7">
                    <c:v>27.0</c:v>
                  </c:pt>
                  <c:pt idx="8">
                    <c:v>45.5</c:v>
                  </c:pt>
                  <c:pt idx="9">
                    <c:v>16.0</c:v>
                  </c:pt>
                  <c:pt idx="10">
                    <c:v>49.0</c:v>
                  </c:pt>
                  <c:pt idx="11">
                    <c:v>29.5</c:v>
                  </c:pt>
                  <c:pt idx="12">
                    <c:v>31.0</c:v>
                  </c:pt>
                  <c:pt idx="13">
                    <c:v>43.0</c:v>
                  </c:pt>
                  <c:pt idx="14">
                    <c:v>28.0</c:v>
                  </c:pt>
                  <c:pt idx="15">
                    <c:v>26.0</c:v>
                  </c:pt>
                  <c:pt idx="16">
                    <c:v>25.5</c:v>
                  </c:pt>
                  <c:pt idx="17">
                    <c:v>45.0</c:v>
                  </c:pt>
                  <c:pt idx="18">
                    <c:v>60.25</c:v>
                  </c:pt>
                  <c:pt idx="19">
                    <c:v>40.25</c:v>
                  </c:pt>
                  <c:pt idx="20">
                    <c:v>36.25</c:v>
                  </c:pt>
                  <c:pt idx="21">
                    <c:v>49.0</c:v>
                  </c:pt>
                  <c:pt idx="22">
                    <c:v>32.5</c:v>
                  </c:pt>
                  <c:pt idx="23">
                    <c:v>23.25</c:v>
                  </c:pt>
                  <c:pt idx="24">
                    <c:v>46.5</c:v>
                  </c:pt>
                  <c:pt idx="25">
                    <c:v>38.75</c:v>
                  </c:pt>
                  <c:pt idx="26">
                    <c:v>55.5</c:v>
                  </c:pt>
                  <c:pt idx="27">
                    <c:v>57.0</c:v>
                  </c:pt>
                  <c:pt idx="28">
                    <c:v>52.5</c:v>
                  </c:pt>
                  <c:pt idx="29">
                    <c:v>49.0</c:v>
                  </c:pt>
                  <c:pt idx="30">
                    <c:v>30.5</c:v>
                  </c:pt>
                  <c:pt idx="31">
                    <c:v>34.0</c:v>
                  </c:pt>
                  <c:pt idx="32">
                    <c:v>57.5</c:v>
                  </c:pt>
                  <c:pt idx="33">
                    <c:v>78.5</c:v>
                  </c:pt>
                </c:numCache>
              </c:numRef>
            </c:plus>
            <c:minus>
              <c:numRef>
                <c:f>Sheet2!$R$2:$R$35</c:f>
                <c:numCache>
                  <c:formatCode>General</c:formatCode>
                  <c:ptCount val="34"/>
                  <c:pt idx="0">
                    <c:v>11.0</c:v>
                  </c:pt>
                  <c:pt idx="1">
                    <c:v>3.25</c:v>
                  </c:pt>
                  <c:pt idx="2">
                    <c:v>10.0</c:v>
                  </c:pt>
                  <c:pt idx="3">
                    <c:v>19.0</c:v>
                  </c:pt>
                  <c:pt idx="4">
                    <c:v>4.5</c:v>
                  </c:pt>
                  <c:pt idx="5">
                    <c:v>12.0</c:v>
                  </c:pt>
                  <c:pt idx="6">
                    <c:v>9.0</c:v>
                  </c:pt>
                  <c:pt idx="7">
                    <c:v>2.5</c:v>
                  </c:pt>
                  <c:pt idx="8">
                    <c:v>12.5</c:v>
                  </c:pt>
                  <c:pt idx="9">
                    <c:v>5.0</c:v>
                  </c:pt>
                  <c:pt idx="10">
                    <c:v>28.0</c:v>
                  </c:pt>
                  <c:pt idx="11">
                    <c:v>17.0</c:v>
                  </c:pt>
                  <c:pt idx="12">
                    <c:v>11.0</c:v>
                  </c:pt>
                  <c:pt idx="13">
                    <c:v>16.0</c:v>
                  </c:pt>
                  <c:pt idx="14">
                    <c:v>34.0</c:v>
                  </c:pt>
                  <c:pt idx="15">
                    <c:v>21.5</c:v>
                  </c:pt>
                  <c:pt idx="16">
                    <c:v>17.5</c:v>
                  </c:pt>
                  <c:pt idx="17">
                    <c:v>18.0</c:v>
                  </c:pt>
                  <c:pt idx="18">
                    <c:v>23.0</c:v>
                  </c:pt>
                  <c:pt idx="19">
                    <c:v>28.0</c:v>
                  </c:pt>
                  <c:pt idx="20">
                    <c:v>18.75</c:v>
                  </c:pt>
                  <c:pt idx="21">
                    <c:v>18.0</c:v>
                  </c:pt>
                  <c:pt idx="22">
                    <c:v>20.5</c:v>
                  </c:pt>
                  <c:pt idx="23">
                    <c:v>22.5</c:v>
                  </c:pt>
                  <c:pt idx="24">
                    <c:v>24.0</c:v>
                  </c:pt>
                  <c:pt idx="25">
                    <c:v>19.0</c:v>
                  </c:pt>
                  <c:pt idx="26">
                    <c:v>27.5</c:v>
                  </c:pt>
                  <c:pt idx="27">
                    <c:v>40.0</c:v>
                  </c:pt>
                  <c:pt idx="28">
                    <c:v>29.25</c:v>
                  </c:pt>
                  <c:pt idx="29">
                    <c:v>22.25</c:v>
                  </c:pt>
                  <c:pt idx="30">
                    <c:v>24.0</c:v>
                  </c:pt>
                  <c:pt idx="31">
                    <c:v>19.0</c:v>
                  </c:pt>
                  <c:pt idx="32">
                    <c:v>30.0</c:v>
                  </c:pt>
                  <c:pt idx="33">
                    <c:v>39.75</c:v>
                  </c:pt>
                </c:numCache>
              </c:numRef>
            </c:minus>
          </c:errBars>
          <c:cat>
            <c:numRef>
              <c:f>Sheet2!$C$2:$C$35</c:f>
              <c:numCache>
                <c:formatCode>General</c:formatCode>
                <c:ptCount val="34"/>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numCache>
            </c:numRef>
          </c:cat>
          <c:val>
            <c:numRef>
              <c:f>Sheet2!$Q$2:$Q$35</c:f>
              <c:numCache>
                <c:formatCode>General</c:formatCode>
                <c:ptCount val="34"/>
                <c:pt idx="0">
                  <c:v>17.5</c:v>
                </c:pt>
                <c:pt idx="1">
                  <c:v>10.5</c:v>
                </c:pt>
                <c:pt idx="2">
                  <c:v>19.0</c:v>
                </c:pt>
                <c:pt idx="3">
                  <c:v>30.5</c:v>
                </c:pt>
                <c:pt idx="4">
                  <c:v>12.0</c:v>
                </c:pt>
                <c:pt idx="5">
                  <c:v>18.0</c:v>
                </c:pt>
                <c:pt idx="6">
                  <c:v>20.0</c:v>
                </c:pt>
                <c:pt idx="7">
                  <c:v>14.0</c:v>
                </c:pt>
                <c:pt idx="8">
                  <c:v>23.0</c:v>
                </c:pt>
                <c:pt idx="9">
                  <c:v>19.0</c:v>
                </c:pt>
                <c:pt idx="10">
                  <c:v>36.0</c:v>
                </c:pt>
                <c:pt idx="11">
                  <c:v>24.0</c:v>
                </c:pt>
                <c:pt idx="12">
                  <c:v>24.0</c:v>
                </c:pt>
                <c:pt idx="13">
                  <c:v>30.0</c:v>
                </c:pt>
                <c:pt idx="14">
                  <c:v>53.0</c:v>
                </c:pt>
                <c:pt idx="15">
                  <c:v>41.5</c:v>
                </c:pt>
                <c:pt idx="16">
                  <c:v>32.5</c:v>
                </c:pt>
                <c:pt idx="17">
                  <c:v>34.0</c:v>
                </c:pt>
                <c:pt idx="18">
                  <c:v>40.0</c:v>
                </c:pt>
                <c:pt idx="19">
                  <c:v>46.0</c:v>
                </c:pt>
                <c:pt idx="20">
                  <c:v>34.5</c:v>
                </c:pt>
                <c:pt idx="21">
                  <c:v>34.0</c:v>
                </c:pt>
                <c:pt idx="22">
                  <c:v>42.0</c:v>
                </c:pt>
                <c:pt idx="23">
                  <c:v>40.0</c:v>
                </c:pt>
                <c:pt idx="24">
                  <c:v>40.0</c:v>
                </c:pt>
                <c:pt idx="25">
                  <c:v>36.0</c:v>
                </c:pt>
                <c:pt idx="26">
                  <c:v>40.0</c:v>
                </c:pt>
                <c:pt idx="27">
                  <c:v>67.0</c:v>
                </c:pt>
                <c:pt idx="28">
                  <c:v>53.5</c:v>
                </c:pt>
                <c:pt idx="29">
                  <c:v>43.0</c:v>
                </c:pt>
                <c:pt idx="30">
                  <c:v>50.5</c:v>
                </c:pt>
                <c:pt idx="31">
                  <c:v>40.0</c:v>
                </c:pt>
                <c:pt idx="32">
                  <c:v>49.0</c:v>
                </c:pt>
                <c:pt idx="33">
                  <c:v>73.0</c:v>
                </c:pt>
              </c:numCache>
            </c:numRef>
          </c:val>
          <c:smooth val="0"/>
        </c:ser>
        <c:ser>
          <c:idx val="1"/>
          <c:order val="1"/>
          <c:tx>
            <c:v>55th percentile linear regression</c:v>
          </c:tx>
          <c:spPr>
            <a:ln w="57150" cmpd="sng">
              <a:tailEnd type="none"/>
            </a:ln>
          </c:spPr>
          <c:marker>
            <c:spPr>
              <a:noFill/>
              <a:ln>
                <a:noFill/>
              </a:ln>
            </c:spPr>
          </c:marker>
          <c:cat>
            <c:numRef>
              <c:f>Sheet2!$C$2:$C$35</c:f>
              <c:numCache>
                <c:formatCode>General</c:formatCode>
                <c:ptCount val="34"/>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numCache>
            </c:numRef>
          </c:cat>
          <c:val>
            <c:numRef>
              <c:f>Sheet2!$N$2:$N$35</c:f>
              <c:numCache>
                <c:formatCode>General</c:formatCode>
                <c:ptCount val="34"/>
                <c:pt idx="0">
                  <c:v>17.7033</c:v>
                </c:pt>
                <c:pt idx="1">
                  <c:v>19.0597</c:v>
                </c:pt>
                <c:pt idx="2">
                  <c:v>20.4161</c:v>
                </c:pt>
                <c:pt idx="3">
                  <c:v>21.7725</c:v>
                </c:pt>
                <c:pt idx="4">
                  <c:v>23.12890000000001</c:v>
                </c:pt>
                <c:pt idx="5">
                  <c:v>24.48529999999989</c:v>
                </c:pt>
                <c:pt idx="6">
                  <c:v>25.8417</c:v>
                </c:pt>
                <c:pt idx="7">
                  <c:v>27.1981</c:v>
                </c:pt>
                <c:pt idx="8">
                  <c:v>28.5545</c:v>
                </c:pt>
                <c:pt idx="9">
                  <c:v>29.91090000000001</c:v>
                </c:pt>
                <c:pt idx="10">
                  <c:v>31.2673</c:v>
                </c:pt>
                <c:pt idx="11">
                  <c:v>32.6237</c:v>
                </c:pt>
                <c:pt idx="12">
                  <c:v>33.9801</c:v>
                </c:pt>
                <c:pt idx="13">
                  <c:v>35.3365</c:v>
                </c:pt>
                <c:pt idx="14">
                  <c:v>36.6929</c:v>
                </c:pt>
                <c:pt idx="15">
                  <c:v>38.0493</c:v>
                </c:pt>
                <c:pt idx="16">
                  <c:v>39.4057</c:v>
                </c:pt>
                <c:pt idx="17">
                  <c:v>40.7621</c:v>
                </c:pt>
                <c:pt idx="18">
                  <c:v>42.1185</c:v>
                </c:pt>
                <c:pt idx="19">
                  <c:v>43.4749</c:v>
                </c:pt>
                <c:pt idx="20">
                  <c:v>44.8313</c:v>
                </c:pt>
                <c:pt idx="21">
                  <c:v>46.1877</c:v>
                </c:pt>
                <c:pt idx="22">
                  <c:v>47.5441</c:v>
                </c:pt>
                <c:pt idx="23">
                  <c:v>48.9005</c:v>
                </c:pt>
                <c:pt idx="24">
                  <c:v>50.2569</c:v>
                </c:pt>
                <c:pt idx="25">
                  <c:v>51.6133</c:v>
                </c:pt>
                <c:pt idx="26">
                  <c:v>52.9697</c:v>
                </c:pt>
                <c:pt idx="27">
                  <c:v>54.3261</c:v>
                </c:pt>
                <c:pt idx="28">
                  <c:v>55.6825</c:v>
                </c:pt>
                <c:pt idx="29">
                  <c:v>57.0389</c:v>
                </c:pt>
                <c:pt idx="30">
                  <c:v>58.3953</c:v>
                </c:pt>
                <c:pt idx="31">
                  <c:v>59.7517</c:v>
                </c:pt>
                <c:pt idx="32">
                  <c:v>61.1081</c:v>
                </c:pt>
                <c:pt idx="33">
                  <c:v>62.4645</c:v>
                </c:pt>
              </c:numCache>
            </c:numRef>
          </c:val>
          <c:smooth val="1"/>
        </c:ser>
        <c:dLbls>
          <c:showLegendKey val="0"/>
          <c:showVal val="0"/>
          <c:showCatName val="0"/>
          <c:showSerName val="0"/>
          <c:showPercent val="0"/>
          <c:showBubbleSize val="0"/>
        </c:dLbls>
        <c:marker val="1"/>
        <c:smooth val="0"/>
        <c:axId val="2122852648"/>
        <c:axId val="2122857960"/>
      </c:lineChart>
      <c:catAx>
        <c:axId val="2122852648"/>
        <c:scaling>
          <c:orientation val="minMax"/>
        </c:scaling>
        <c:delete val="0"/>
        <c:axPos val="b"/>
        <c:numFmt formatCode="General" sourceLinked="1"/>
        <c:majorTickMark val="out"/>
        <c:minorTickMark val="none"/>
        <c:tickLblPos val="nextTo"/>
        <c:txPr>
          <a:bodyPr/>
          <a:lstStyle/>
          <a:p>
            <a:pPr>
              <a:defRPr sz="1600"/>
            </a:pPr>
            <a:endParaRPr lang="en-US"/>
          </a:p>
        </c:txPr>
        <c:crossAx val="2122857960"/>
        <c:crosses val="autoZero"/>
        <c:auto val="1"/>
        <c:lblAlgn val="ctr"/>
        <c:lblOffset val="100"/>
        <c:noMultiLvlLbl val="0"/>
      </c:catAx>
      <c:valAx>
        <c:axId val="2122857960"/>
        <c:scaling>
          <c:orientation val="minMax"/>
        </c:scaling>
        <c:delete val="0"/>
        <c:axPos val="l"/>
        <c:majorGridlines/>
        <c:title>
          <c:tx>
            <c:rich>
              <a:bodyPr rot="-5400000" vert="horz"/>
              <a:lstStyle/>
              <a:p>
                <a:pPr>
                  <a:defRPr sz="1800"/>
                </a:pPr>
                <a:r>
                  <a:rPr lang="en-US" sz="1800" b="1" i="0" baseline="0" dirty="0" err="1" smtClean="0">
                    <a:effectLst/>
                  </a:rPr>
                  <a:t>Gridpoints</a:t>
                </a:r>
                <a:r>
                  <a:rPr lang="en-US" sz="1800" b="1" i="0" baseline="0" dirty="0" smtClean="0">
                    <a:effectLst/>
                  </a:rPr>
                  <a:t> (Spatial Area) Affected</a:t>
                </a:r>
                <a:endParaRPr lang="en-US" dirty="0">
                  <a:effectLst/>
                </a:endParaRPr>
              </a:p>
            </c:rich>
          </c:tx>
          <c:layout/>
          <c:overlay val="0"/>
        </c:title>
        <c:numFmt formatCode="General" sourceLinked="1"/>
        <c:majorTickMark val="out"/>
        <c:minorTickMark val="none"/>
        <c:tickLblPos val="nextTo"/>
        <c:txPr>
          <a:bodyPr/>
          <a:lstStyle/>
          <a:p>
            <a:pPr>
              <a:defRPr sz="1800"/>
            </a:pPr>
            <a:endParaRPr lang="en-US"/>
          </a:p>
        </c:txPr>
        <c:crossAx val="212285264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solidFill>
                  <a:srgbClr val="FF0000"/>
                </a:solidFill>
              </a:defRPr>
            </a:pPr>
            <a:r>
              <a:rPr lang="en-US" sz="2000" dirty="0">
                <a:solidFill>
                  <a:schemeClr val="tx1"/>
                </a:solidFill>
              </a:rPr>
              <a:t>Severe </a:t>
            </a:r>
            <a:r>
              <a:rPr lang="en-US" sz="2000" dirty="0" smtClean="0">
                <a:solidFill>
                  <a:schemeClr val="tx1"/>
                </a:solidFill>
              </a:rPr>
              <a:t>Impact Area </a:t>
            </a:r>
            <a:r>
              <a:rPr lang="en-US" sz="2000" dirty="0">
                <a:solidFill>
                  <a:schemeClr val="tx1"/>
                </a:solidFill>
              </a:rPr>
              <a:t>per </a:t>
            </a:r>
            <a:r>
              <a:rPr lang="en-US" sz="2000" dirty="0" smtClean="0">
                <a:solidFill>
                  <a:schemeClr val="tx1"/>
                </a:solidFill>
              </a:rPr>
              <a:t>Slight </a:t>
            </a:r>
            <a:r>
              <a:rPr lang="en-US" sz="2000" dirty="0">
                <a:solidFill>
                  <a:schemeClr val="tx1"/>
                </a:solidFill>
              </a:rPr>
              <a:t>Risk Event</a:t>
            </a:r>
          </a:p>
        </c:rich>
      </c:tx>
      <c:layout/>
      <c:overlay val="0"/>
    </c:title>
    <c:autoTitleDeleted val="0"/>
    <c:plotArea>
      <c:layout/>
      <c:lineChart>
        <c:grouping val="standard"/>
        <c:varyColors val="0"/>
        <c:ser>
          <c:idx val="0"/>
          <c:order val="0"/>
          <c:tx>
            <c:v>Area affected per SLIGHT Risk Event</c:v>
          </c:tx>
          <c:spPr>
            <a:ln>
              <a:solidFill>
                <a:srgbClr val="3366FF">
                  <a:alpha val="12000"/>
                </a:srgbClr>
              </a:solidFill>
            </a:ln>
          </c:spPr>
          <c:marker>
            <c:spPr>
              <a:solidFill>
                <a:srgbClr val="3366FF">
                  <a:alpha val="12000"/>
                </a:srgbClr>
              </a:solidFill>
              <a:ln>
                <a:solidFill>
                  <a:srgbClr val="3366FF">
                    <a:alpha val="20000"/>
                  </a:srgbClr>
                </a:solidFill>
              </a:ln>
            </c:spPr>
          </c:marker>
          <c:cat>
            <c:numRef>
              <c:f>Sheet2!$C$2:$C$35</c:f>
              <c:numCache>
                <c:formatCode>General</c:formatCode>
                <c:ptCount val="34"/>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numCache>
            </c:numRef>
          </c:cat>
          <c:val>
            <c:numRef>
              <c:f>Sheet2!$Q$2:$Q$35</c:f>
              <c:numCache>
                <c:formatCode>General</c:formatCode>
                <c:ptCount val="34"/>
                <c:pt idx="0">
                  <c:v>17.5</c:v>
                </c:pt>
                <c:pt idx="1">
                  <c:v>10.5</c:v>
                </c:pt>
                <c:pt idx="2">
                  <c:v>19.0</c:v>
                </c:pt>
                <c:pt idx="3">
                  <c:v>30.5</c:v>
                </c:pt>
                <c:pt idx="4">
                  <c:v>12.0</c:v>
                </c:pt>
                <c:pt idx="5">
                  <c:v>18.0</c:v>
                </c:pt>
                <c:pt idx="6">
                  <c:v>20.0</c:v>
                </c:pt>
                <c:pt idx="7">
                  <c:v>14.0</c:v>
                </c:pt>
                <c:pt idx="8">
                  <c:v>23.0</c:v>
                </c:pt>
                <c:pt idx="9">
                  <c:v>19.0</c:v>
                </c:pt>
                <c:pt idx="10">
                  <c:v>36.0</c:v>
                </c:pt>
                <c:pt idx="11">
                  <c:v>24.0</c:v>
                </c:pt>
                <c:pt idx="12">
                  <c:v>24.0</c:v>
                </c:pt>
                <c:pt idx="13">
                  <c:v>30.0</c:v>
                </c:pt>
                <c:pt idx="14">
                  <c:v>53.0</c:v>
                </c:pt>
                <c:pt idx="15">
                  <c:v>41.5</c:v>
                </c:pt>
                <c:pt idx="16">
                  <c:v>32.5</c:v>
                </c:pt>
                <c:pt idx="17">
                  <c:v>34.0</c:v>
                </c:pt>
                <c:pt idx="18">
                  <c:v>40.0</c:v>
                </c:pt>
                <c:pt idx="19">
                  <c:v>46.0</c:v>
                </c:pt>
                <c:pt idx="20">
                  <c:v>34.5</c:v>
                </c:pt>
                <c:pt idx="21">
                  <c:v>34.0</c:v>
                </c:pt>
                <c:pt idx="22">
                  <c:v>42.0</c:v>
                </c:pt>
                <c:pt idx="23">
                  <c:v>40.0</c:v>
                </c:pt>
                <c:pt idx="24">
                  <c:v>40.0</c:v>
                </c:pt>
                <c:pt idx="25">
                  <c:v>36.0</c:v>
                </c:pt>
                <c:pt idx="26">
                  <c:v>40.0</c:v>
                </c:pt>
                <c:pt idx="27">
                  <c:v>67.0</c:v>
                </c:pt>
                <c:pt idx="28">
                  <c:v>53.5</c:v>
                </c:pt>
                <c:pt idx="29">
                  <c:v>43.0</c:v>
                </c:pt>
                <c:pt idx="30">
                  <c:v>50.5</c:v>
                </c:pt>
                <c:pt idx="31">
                  <c:v>40.0</c:v>
                </c:pt>
                <c:pt idx="32">
                  <c:v>49.0</c:v>
                </c:pt>
                <c:pt idx="33">
                  <c:v>73.0</c:v>
                </c:pt>
              </c:numCache>
            </c:numRef>
          </c:val>
          <c:smooth val="0"/>
        </c:ser>
        <c:ser>
          <c:idx val="1"/>
          <c:order val="1"/>
          <c:tx>
            <c:v>55th percentile linear regression</c:v>
          </c:tx>
          <c:spPr>
            <a:ln w="76200" cmpd="sng">
              <a:solidFill>
                <a:srgbClr val="FF0000"/>
              </a:solidFill>
              <a:tailEnd type="none"/>
            </a:ln>
          </c:spPr>
          <c:marker>
            <c:spPr>
              <a:noFill/>
              <a:ln>
                <a:noFill/>
              </a:ln>
            </c:spPr>
          </c:marker>
          <c:cat>
            <c:numRef>
              <c:f>Sheet2!$C$2:$C$35</c:f>
              <c:numCache>
                <c:formatCode>General</c:formatCode>
                <c:ptCount val="34"/>
                <c:pt idx="0">
                  <c:v>1980.0</c:v>
                </c:pt>
                <c:pt idx="1">
                  <c:v>1981.0</c:v>
                </c:pt>
                <c:pt idx="2">
                  <c:v>1982.0</c:v>
                </c:pt>
                <c:pt idx="3">
                  <c:v>1983.0</c:v>
                </c:pt>
                <c:pt idx="4">
                  <c:v>1984.0</c:v>
                </c:pt>
                <c:pt idx="5">
                  <c:v>1985.0</c:v>
                </c:pt>
                <c:pt idx="6">
                  <c:v>1986.0</c:v>
                </c:pt>
                <c:pt idx="7">
                  <c:v>1987.0</c:v>
                </c:pt>
                <c:pt idx="8">
                  <c:v>1988.0</c:v>
                </c:pt>
                <c:pt idx="9">
                  <c:v>1989.0</c:v>
                </c:pt>
                <c:pt idx="10">
                  <c:v>1990.0</c:v>
                </c:pt>
                <c:pt idx="11">
                  <c:v>1991.0</c:v>
                </c:pt>
                <c:pt idx="12">
                  <c:v>1992.0</c:v>
                </c:pt>
                <c:pt idx="13">
                  <c:v>1993.0</c:v>
                </c:pt>
                <c:pt idx="14">
                  <c:v>1994.0</c:v>
                </c:pt>
                <c:pt idx="15">
                  <c:v>1995.0</c:v>
                </c:pt>
                <c:pt idx="16">
                  <c:v>1996.0</c:v>
                </c:pt>
                <c:pt idx="17">
                  <c:v>1997.0</c:v>
                </c:pt>
                <c:pt idx="18">
                  <c:v>1998.0</c:v>
                </c:pt>
                <c:pt idx="19">
                  <c:v>1999.0</c:v>
                </c:pt>
                <c:pt idx="20">
                  <c:v>2000.0</c:v>
                </c:pt>
                <c:pt idx="21">
                  <c:v>2001.0</c:v>
                </c:pt>
                <c:pt idx="22">
                  <c:v>2002.0</c:v>
                </c:pt>
                <c:pt idx="23">
                  <c:v>2003.0</c:v>
                </c:pt>
                <c:pt idx="24">
                  <c:v>2004.0</c:v>
                </c:pt>
                <c:pt idx="25">
                  <c:v>2005.0</c:v>
                </c:pt>
                <c:pt idx="26">
                  <c:v>2006.0</c:v>
                </c:pt>
                <c:pt idx="27">
                  <c:v>2007.0</c:v>
                </c:pt>
                <c:pt idx="28">
                  <c:v>2008.0</c:v>
                </c:pt>
                <c:pt idx="29">
                  <c:v>2009.0</c:v>
                </c:pt>
                <c:pt idx="30">
                  <c:v>2010.0</c:v>
                </c:pt>
                <c:pt idx="31">
                  <c:v>2011.0</c:v>
                </c:pt>
                <c:pt idx="32">
                  <c:v>2012.0</c:v>
                </c:pt>
                <c:pt idx="33">
                  <c:v>2013.0</c:v>
                </c:pt>
              </c:numCache>
            </c:numRef>
          </c:cat>
          <c:val>
            <c:numRef>
              <c:f>Sheet2!$N$2:$N$35</c:f>
              <c:numCache>
                <c:formatCode>General</c:formatCode>
                <c:ptCount val="34"/>
                <c:pt idx="0">
                  <c:v>17.7033</c:v>
                </c:pt>
                <c:pt idx="1">
                  <c:v>19.0597</c:v>
                </c:pt>
                <c:pt idx="2">
                  <c:v>20.4161</c:v>
                </c:pt>
                <c:pt idx="3">
                  <c:v>21.7725</c:v>
                </c:pt>
                <c:pt idx="4">
                  <c:v>23.12890000000001</c:v>
                </c:pt>
                <c:pt idx="5">
                  <c:v>24.48529999999989</c:v>
                </c:pt>
                <c:pt idx="6">
                  <c:v>25.8417</c:v>
                </c:pt>
                <c:pt idx="7">
                  <c:v>27.1981</c:v>
                </c:pt>
                <c:pt idx="8">
                  <c:v>28.5545</c:v>
                </c:pt>
                <c:pt idx="9">
                  <c:v>29.91090000000001</c:v>
                </c:pt>
                <c:pt idx="10">
                  <c:v>31.2673</c:v>
                </c:pt>
                <c:pt idx="11">
                  <c:v>32.6237</c:v>
                </c:pt>
                <c:pt idx="12">
                  <c:v>33.9801</c:v>
                </c:pt>
                <c:pt idx="13">
                  <c:v>35.3365</c:v>
                </c:pt>
                <c:pt idx="14">
                  <c:v>36.6929</c:v>
                </c:pt>
                <c:pt idx="15">
                  <c:v>38.0493</c:v>
                </c:pt>
                <c:pt idx="16">
                  <c:v>39.4057</c:v>
                </c:pt>
                <c:pt idx="17">
                  <c:v>40.7621</c:v>
                </c:pt>
                <c:pt idx="18">
                  <c:v>42.1185</c:v>
                </c:pt>
                <c:pt idx="19">
                  <c:v>43.4749</c:v>
                </c:pt>
                <c:pt idx="20">
                  <c:v>44.8313</c:v>
                </c:pt>
                <c:pt idx="21">
                  <c:v>46.1877</c:v>
                </c:pt>
                <c:pt idx="22">
                  <c:v>47.5441</c:v>
                </c:pt>
                <c:pt idx="23">
                  <c:v>48.9005</c:v>
                </c:pt>
                <c:pt idx="24">
                  <c:v>50.2569</c:v>
                </c:pt>
                <c:pt idx="25">
                  <c:v>51.6133</c:v>
                </c:pt>
                <c:pt idx="26">
                  <c:v>52.9697</c:v>
                </c:pt>
                <c:pt idx="27">
                  <c:v>54.3261</c:v>
                </c:pt>
                <c:pt idx="28">
                  <c:v>55.6825</c:v>
                </c:pt>
                <c:pt idx="29">
                  <c:v>57.0389</c:v>
                </c:pt>
                <c:pt idx="30">
                  <c:v>58.3953</c:v>
                </c:pt>
                <c:pt idx="31">
                  <c:v>59.7517</c:v>
                </c:pt>
                <c:pt idx="32">
                  <c:v>61.1081</c:v>
                </c:pt>
                <c:pt idx="33">
                  <c:v>62.4645</c:v>
                </c:pt>
              </c:numCache>
            </c:numRef>
          </c:val>
          <c:smooth val="1"/>
        </c:ser>
        <c:dLbls>
          <c:showLegendKey val="0"/>
          <c:showVal val="0"/>
          <c:showCatName val="0"/>
          <c:showSerName val="0"/>
          <c:showPercent val="0"/>
          <c:showBubbleSize val="0"/>
        </c:dLbls>
        <c:marker val="1"/>
        <c:smooth val="0"/>
        <c:axId val="2122933832"/>
        <c:axId val="2122936472"/>
      </c:lineChart>
      <c:catAx>
        <c:axId val="2122933832"/>
        <c:scaling>
          <c:orientation val="minMax"/>
        </c:scaling>
        <c:delete val="0"/>
        <c:axPos val="b"/>
        <c:numFmt formatCode="General" sourceLinked="1"/>
        <c:majorTickMark val="out"/>
        <c:minorTickMark val="none"/>
        <c:tickLblPos val="nextTo"/>
        <c:txPr>
          <a:bodyPr rot="0" vert="horz"/>
          <a:lstStyle/>
          <a:p>
            <a:pPr>
              <a:defRPr sz="1600"/>
            </a:pPr>
            <a:endParaRPr lang="en-US"/>
          </a:p>
        </c:txPr>
        <c:crossAx val="2122936472"/>
        <c:crosses val="autoZero"/>
        <c:auto val="1"/>
        <c:lblAlgn val="ctr"/>
        <c:lblOffset val="100"/>
        <c:noMultiLvlLbl val="0"/>
      </c:catAx>
      <c:valAx>
        <c:axId val="2122936472"/>
        <c:scaling>
          <c:orientation val="minMax"/>
          <c:max val="160.0"/>
        </c:scaling>
        <c:delete val="0"/>
        <c:axPos val="l"/>
        <c:majorGridlines/>
        <c:title>
          <c:tx>
            <c:rich>
              <a:bodyPr rot="-5400000" vert="horz"/>
              <a:lstStyle/>
              <a:p>
                <a:pPr>
                  <a:defRPr sz="1800"/>
                </a:pPr>
                <a:r>
                  <a:rPr lang="en-US" sz="1800" b="1" i="0" baseline="0" dirty="0" err="1" smtClean="0">
                    <a:effectLst/>
                  </a:rPr>
                  <a:t>Gridpoints</a:t>
                </a:r>
                <a:r>
                  <a:rPr lang="en-US" sz="1800" b="1" i="0" baseline="0" dirty="0" smtClean="0">
                    <a:effectLst/>
                  </a:rPr>
                  <a:t> (Spatial Area) Affected</a:t>
                </a:r>
                <a:endParaRPr lang="en-US" dirty="0">
                  <a:effectLst/>
                </a:endParaRPr>
              </a:p>
            </c:rich>
          </c:tx>
          <c:layout/>
          <c:overlay val="0"/>
        </c:title>
        <c:numFmt formatCode="General" sourceLinked="1"/>
        <c:majorTickMark val="out"/>
        <c:minorTickMark val="none"/>
        <c:tickLblPos val="nextTo"/>
        <c:txPr>
          <a:bodyPr/>
          <a:lstStyle/>
          <a:p>
            <a:pPr>
              <a:defRPr sz="1800"/>
            </a:pPr>
            <a:endParaRPr lang="en-US"/>
          </a:p>
        </c:txPr>
        <c:crossAx val="2122933832"/>
        <c:crosses val="autoZero"/>
        <c:crossBetween val="between"/>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chemeClr val="tx1"/>
                </a:solidFill>
              </a:defRPr>
            </a:pPr>
            <a:r>
              <a:rPr lang="en-US" sz="2000" dirty="0">
                <a:solidFill>
                  <a:schemeClr val="tx1"/>
                </a:solidFill>
              </a:rPr>
              <a:t>Type 1 and Good Forecast Events</a:t>
            </a:r>
          </a:p>
        </c:rich>
      </c:tx>
      <c:layout/>
      <c:overlay val="0"/>
    </c:title>
    <c:autoTitleDeleted val="0"/>
    <c:plotArea>
      <c:layout>
        <c:manualLayout>
          <c:layoutTarget val="inner"/>
          <c:xMode val="edge"/>
          <c:yMode val="edge"/>
          <c:x val="0.118469794029984"/>
          <c:y val="0.114187040010238"/>
          <c:w val="0.85255772053917"/>
          <c:h val="0.727071729263311"/>
        </c:manualLayout>
      </c:layout>
      <c:scatterChart>
        <c:scatterStyle val="lineMarker"/>
        <c:varyColors val="0"/>
        <c:ser>
          <c:idx val="0"/>
          <c:order val="0"/>
          <c:tx>
            <c:v>Type 1</c:v>
          </c:tx>
          <c:spPr>
            <a:ln w="47625">
              <a:noFill/>
            </a:ln>
            <a:effectLst/>
          </c:spPr>
          <c:marker>
            <c:spPr>
              <a:noFill/>
              <a:ln>
                <a:noFill/>
              </a:ln>
              <a:effectLst/>
            </c:spPr>
          </c:marker>
          <c:xVal>
            <c:numRef>
              <c:f>'[2]Type 1'!$AP$28:$AP$244</c:f>
              <c:numCache>
                <c:formatCode>General</c:formatCode>
                <c:ptCount val="217"/>
                <c:pt idx="0">
                  <c:v>44.5</c:v>
                </c:pt>
                <c:pt idx="1">
                  <c:v>36.2</c:v>
                </c:pt>
                <c:pt idx="2">
                  <c:v>23.1</c:v>
                </c:pt>
                <c:pt idx="3">
                  <c:v>16.3</c:v>
                </c:pt>
                <c:pt idx="4">
                  <c:v>39.6</c:v>
                </c:pt>
                <c:pt idx="5">
                  <c:v>38.80000000000001</c:v>
                </c:pt>
                <c:pt idx="6">
                  <c:v>16.6</c:v>
                </c:pt>
                <c:pt idx="7">
                  <c:v>40.80000000000001</c:v>
                </c:pt>
                <c:pt idx="8">
                  <c:v>40.4</c:v>
                </c:pt>
                <c:pt idx="9">
                  <c:v>45.2</c:v>
                </c:pt>
                <c:pt idx="10">
                  <c:v>61.5</c:v>
                </c:pt>
                <c:pt idx="11">
                  <c:v>48.6</c:v>
                </c:pt>
                <c:pt idx="12">
                  <c:v>46.3</c:v>
                </c:pt>
                <c:pt idx="13">
                  <c:v>16.2</c:v>
                </c:pt>
                <c:pt idx="14">
                  <c:v>15.3</c:v>
                </c:pt>
                <c:pt idx="15">
                  <c:v>34.5</c:v>
                </c:pt>
                <c:pt idx="16">
                  <c:v>31.9</c:v>
                </c:pt>
                <c:pt idx="17">
                  <c:v>42.0</c:v>
                </c:pt>
                <c:pt idx="18">
                  <c:v>18.1</c:v>
                </c:pt>
                <c:pt idx="19">
                  <c:v>47.5</c:v>
                </c:pt>
                <c:pt idx="20">
                  <c:v>59.6</c:v>
                </c:pt>
                <c:pt idx="21">
                  <c:v>15.0</c:v>
                </c:pt>
                <c:pt idx="22">
                  <c:v>7.1</c:v>
                </c:pt>
                <c:pt idx="23">
                  <c:v>34.2</c:v>
                </c:pt>
                <c:pt idx="24">
                  <c:v>12.8</c:v>
                </c:pt>
                <c:pt idx="25">
                  <c:v>28.9</c:v>
                </c:pt>
                <c:pt idx="26">
                  <c:v>21.8</c:v>
                </c:pt>
                <c:pt idx="27">
                  <c:v>32.6</c:v>
                </c:pt>
                <c:pt idx="28">
                  <c:v>35.4</c:v>
                </c:pt>
                <c:pt idx="29">
                  <c:v>43.7</c:v>
                </c:pt>
                <c:pt idx="30">
                  <c:v>4.1</c:v>
                </c:pt>
                <c:pt idx="31">
                  <c:v>30.9</c:v>
                </c:pt>
                <c:pt idx="32">
                  <c:v>19.9</c:v>
                </c:pt>
                <c:pt idx="33">
                  <c:v>60.7</c:v>
                </c:pt>
                <c:pt idx="34">
                  <c:v>24.8</c:v>
                </c:pt>
                <c:pt idx="35">
                  <c:v>41.7</c:v>
                </c:pt>
                <c:pt idx="36">
                  <c:v>44.7</c:v>
                </c:pt>
                <c:pt idx="37">
                  <c:v>33.7</c:v>
                </c:pt>
                <c:pt idx="38">
                  <c:v>32.9</c:v>
                </c:pt>
                <c:pt idx="39">
                  <c:v>22.5</c:v>
                </c:pt>
                <c:pt idx="40">
                  <c:v>53.5</c:v>
                </c:pt>
                <c:pt idx="41">
                  <c:v>31.2</c:v>
                </c:pt>
                <c:pt idx="42">
                  <c:v>37.4</c:v>
                </c:pt>
                <c:pt idx="43">
                  <c:v>22.8</c:v>
                </c:pt>
                <c:pt idx="44">
                  <c:v>25.7</c:v>
                </c:pt>
                <c:pt idx="45">
                  <c:v>17.5</c:v>
                </c:pt>
                <c:pt idx="46">
                  <c:v>43.6</c:v>
                </c:pt>
                <c:pt idx="47">
                  <c:v>30.0</c:v>
                </c:pt>
                <c:pt idx="48">
                  <c:v>32.2</c:v>
                </c:pt>
                <c:pt idx="49">
                  <c:v>15.1</c:v>
                </c:pt>
                <c:pt idx="50">
                  <c:v>23.8</c:v>
                </c:pt>
                <c:pt idx="51">
                  <c:v>28.4</c:v>
                </c:pt>
                <c:pt idx="52">
                  <c:v>31.4</c:v>
                </c:pt>
                <c:pt idx="53">
                  <c:v>10.0</c:v>
                </c:pt>
                <c:pt idx="54">
                  <c:v>20.9</c:v>
                </c:pt>
                <c:pt idx="55">
                  <c:v>26.4</c:v>
                </c:pt>
                <c:pt idx="56">
                  <c:v>15.0</c:v>
                </c:pt>
                <c:pt idx="57">
                  <c:v>10.3</c:v>
                </c:pt>
                <c:pt idx="58">
                  <c:v>39.1</c:v>
                </c:pt>
                <c:pt idx="59">
                  <c:v>23.8</c:v>
                </c:pt>
                <c:pt idx="60">
                  <c:v>56.4</c:v>
                </c:pt>
                <c:pt idx="61">
                  <c:v>47.5</c:v>
                </c:pt>
                <c:pt idx="62">
                  <c:v>21.3</c:v>
                </c:pt>
                <c:pt idx="63">
                  <c:v>18.3</c:v>
                </c:pt>
                <c:pt idx="64">
                  <c:v>29.3</c:v>
                </c:pt>
                <c:pt idx="65">
                  <c:v>20.1</c:v>
                </c:pt>
                <c:pt idx="66">
                  <c:v>35.4</c:v>
                </c:pt>
                <c:pt idx="67">
                  <c:v>26.6</c:v>
                </c:pt>
                <c:pt idx="68">
                  <c:v>80.8</c:v>
                </c:pt>
                <c:pt idx="69">
                  <c:v>15.2</c:v>
                </c:pt>
                <c:pt idx="70">
                  <c:v>43.9</c:v>
                </c:pt>
                <c:pt idx="71">
                  <c:v>39.1</c:v>
                </c:pt>
                <c:pt idx="72">
                  <c:v>44.9</c:v>
                </c:pt>
                <c:pt idx="73">
                  <c:v>28.6</c:v>
                </c:pt>
                <c:pt idx="74">
                  <c:v>16.5</c:v>
                </c:pt>
                <c:pt idx="75">
                  <c:v>33.7</c:v>
                </c:pt>
                <c:pt idx="76">
                  <c:v>41.0</c:v>
                </c:pt>
                <c:pt idx="77">
                  <c:v>42.6</c:v>
                </c:pt>
                <c:pt idx="78">
                  <c:v>35.80000000000001</c:v>
                </c:pt>
                <c:pt idx="79">
                  <c:v>29.5</c:v>
                </c:pt>
                <c:pt idx="80">
                  <c:v>27.7</c:v>
                </c:pt>
                <c:pt idx="81">
                  <c:v>31.5</c:v>
                </c:pt>
                <c:pt idx="82">
                  <c:v>25.3</c:v>
                </c:pt>
                <c:pt idx="83">
                  <c:v>35.80000000000001</c:v>
                </c:pt>
                <c:pt idx="84">
                  <c:v>35.80000000000001</c:v>
                </c:pt>
                <c:pt idx="85">
                  <c:v>10.7</c:v>
                </c:pt>
                <c:pt idx="86">
                  <c:v>9.0</c:v>
                </c:pt>
                <c:pt idx="87">
                  <c:v>17.3</c:v>
                </c:pt>
                <c:pt idx="88">
                  <c:v>18.4</c:v>
                </c:pt>
                <c:pt idx="89">
                  <c:v>18.5</c:v>
                </c:pt>
                <c:pt idx="90">
                  <c:v>33.5</c:v>
                </c:pt>
                <c:pt idx="91">
                  <c:v>20.4</c:v>
                </c:pt>
                <c:pt idx="92">
                  <c:v>8.700000000000001</c:v>
                </c:pt>
                <c:pt idx="93">
                  <c:v>50.3</c:v>
                </c:pt>
                <c:pt idx="94">
                  <c:v>48.9</c:v>
                </c:pt>
                <c:pt idx="95">
                  <c:v>35.5</c:v>
                </c:pt>
                <c:pt idx="96">
                  <c:v>20.3</c:v>
                </c:pt>
                <c:pt idx="97">
                  <c:v>11.7</c:v>
                </c:pt>
                <c:pt idx="98">
                  <c:v>9.5</c:v>
                </c:pt>
                <c:pt idx="99">
                  <c:v>27.2</c:v>
                </c:pt>
                <c:pt idx="100">
                  <c:v>31.6</c:v>
                </c:pt>
                <c:pt idx="101">
                  <c:v>13.6</c:v>
                </c:pt>
                <c:pt idx="102">
                  <c:v>9.200000000000001</c:v>
                </c:pt>
                <c:pt idx="103">
                  <c:v>24.3</c:v>
                </c:pt>
                <c:pt idx="104">
                  <c:v>41.8</c:v>
                </c:pt>
                <c:pt idx="105">
                  <c:v>18.5</c:v>
                </c:pt>
                <c:pt idx="106">
                  <c:v>56.2</c:v>
                </c:pt>
                <c:pt idx="107">
                  <c:v>50.0</c:v>
                </c:pt>
                <c:pt idx="108">
                  <c:v>15.8</c:v>
                </c:pt>
                <c:pt idx="109">
                  <c:v>23.1</c:v>
                </c:pt>
                <c:pt idx="110">
                  <c:v>28.7</c:v>
                </c:pt>
                <c:pt idx="111">
                  <c:v>28.1</c:v>
                </c:pt>
                <c:pt idx="112">
                  <c:v>31.2</c:v>
                </c:pt>
                <c:pt idx="113">
                  <c:v>74.4</c:v>
                </c:pt>
                <c:pt idx="114">
                  <c:v>16.8</c:v>
                </c:pt>
                <c:pt idx="115">
                  <c:v>21.1</c:v>
                </c:pt>
                <c:pt idx="116">
                  <c:v>90.7</c:v>
                </c:pt>
                <c:pt idx="117">
                  <c:v>32.30000000000001</c:v>
                </c:pt>
                <c:pt idx="118">
                  <c:v>16.2</c:v>
                </c:pt>
                <c:pt idx="119">
                  <c:v>24.1</c:v>
                </c:pt>
                <c:pt idx="120">
                  <c:v>33.6</c:v>
                </c:pt>
                <c:pt idx="121">
                  <c:v>20.1</c:v>
                </c:pt>
                <c:pt idx="122">
                  <c:v>38.30000000000001</c:v>
                </c:pt>
                <c:pt idx="123">
                  <c:v>32.80000000000001</c:v>
                </c:pt>
                <c:pt idx="124">
                  <c:v>20.2</c:v>
                </c:pt>
                <c:pt idx="125">
                  <c:v>14.8</c:v>
                </c:pt>
                <c:pt idx="126">
                  <c:v>54.7</c:v>
                </c:pt>
                <c:pt idx="127">
                  <c:v>44.6</c:v>
                </c:pt>
                <c:pt idx="128">
                  <c:v>64.7</c:v>
                </c:pt>
                <c:pt idx="129">
                  <c:v>22.0</c:v>
                </c:pt>
                <c:pt idx="130">
                  <c:v>36.5</c:v>
                </c:pt>
                <c:pt idx="131">
                  <c:v>8.700000000000001</c:v>
                </c:pt>
                <c:pt idx="132">
                  <c:v>39.6</c:v>
                </c:pt>
                <c:pt idx="133">
                  <c:v>24.0</c:v>
                </c:pt>
                <c:pt idx="134">
                  <c:v>12.9</c:v>
                </c:pt>
                <c:pt idx="135">
                  <c:v>29.0</c:v>
                </c:pt>
                <c:pt idx="136">
                  <c:v>16.8</c:v>
                </c:pt>
                <c:pt idx="137">
                  <c:v>13.4</c:v>
                </c:pt>
                <c:pt idx="138">
                  <c:v>51.5</c:v>
                </c:pt>
                <c:pt idx="139">
                  <c:v>27.3</c:v>
                </c:pt>
                <c:pt idx="140">
                  <c:v>15.0</c:v>
                </c:pt>
                <c:pt idx="141">
                  <c:v>32.1</c:v>
                </c:pt>
                <c:pt idx="142">
                  <c:v>48.4</c:v>
                </c:pt>
                <c:pt idx="143">
                  <c:v>29.3</c:v>
                </c:pt>
                <c:pt idx="144">
                  <c:v>43.5</c:v>
                </c:pt>
                <c:pt idx="145">
                  <c:v>23.3</c:v>
                </c:pt>
                <c:pt idx="146">
                  <c:v>25.1</c:v>
                </c:pt>
                <c:pt idx="147">
                  <c:v>22.6</c:v>
                </c:pt>
                <c:pt idx="148">
                  <c:v>25.9</c:v>
                </c:pt>
                <c:pt idx="149">
                  <c:v>25.1</c:v>
                </c:pt>
                <c:pt idx="150">
                  <c:v>9.8</c:v>
                </c:pt>
                <c:pt idx="151">
                  <c:v>14.1</c:v>
                </c:pt>
                <c:pt idx="152">
                  <c:v>6.9</c:v>
                </c:pt>
                <c:pt idx="153">
                  <c:v>25.8</c:v>
                </c:pt>
                <c:pt idx="154">
                  <c:v>28.8</c:v>
                </c:pt>
                <c:pt idx="155">
                  <c:v>40.7</c:v>
                </c:pt>
                <c:pt idx="156">
                  <c:v>22.9</c:v>
                </c:pt>
                <c:pt idx="157">
                  <c:v>11.5</c:v>
                </c:pt>
                <c:pt idx="158">
                  <c:v>22.2</c:v>
                </c:pt>
                <c:pt idx="159">
                  <c:v>39.0</c:v>
                </c:pt>
                <c:pt idx="160">
                  <c:v>27.0</c:v>
                </c:pt>
                <c:pt idx="161">
                  <c:v>11.0</c:v>
                </c:pt>
                <c:pt idx="162">
                  <c:v>11.8</c:v>
                </c:pt>
                <c:pt idx="163">
                  <c:v>8.700000000000001</c:v>
                </c:pt>
                <c:pt idx="164">
                  <c:v>44.1</c:v>
                </c:pt>
                <c:pt idx="165">
                  <c:v>8.200000000000001</c:v>
                </c:pt>
                <c:pt idx="166">
                  <c:v>12.5</c:v>
                </c:pt>
                <c:pt idx="167">
                  <c:v>26.4</c:v>
                </c:pt>
                <c:pt idx="168">
                  <c:v>64.9</c:v>
                </c:pt>
                <c:pt idx="169">
                  <c:v>15.6</c:v>
                </c:pt>
                <c:pt idx="170">
                  <c:v>63.6</c:v>
                </c:pt>
                <c:pt idx="171">
                  <c:v>51.4</c:v>
                </c:pt>
                <c:pt idx="172">
                  <c:v>12.8</c:v>
                </c:pt>
                <c:pt idx="173">
                  <c:v>27.8</c:v>
                </c:pt>
                <c:pt idx="174">
                  <c:v>14.4</c:v>
                </c:pt>
                <c:pt idx="175">
                  <c:v>33.9</c:v>
                </c:pt>
                <c:pt idx="176">
                  <c:v>18.6</c:v>
                </c:pt>
                <c:pt idx="177">
                  <c:v>21.8</c:v>
                </c:pt>
                <c:pt idx="178">
                  <c:v>22.4</c:v>
                </c:pt>
                <c:pt idx="179">
                  <c:v>17.1</c:v>
                </c:pt>
                <c:pt idx="180">
                  <c:v>18.9</c:v>
                </c:pt>
                <c:pt idx="181">
                  <c:v>17.1</c:v>
                </c:pt>
                <c:pt idx="182">
                  <c:v>27.3</c:v>
                </c:pt>
                <c:pt idx="183">
                  <c:v>10.8</c:v>
                </c:pt>
                <c:pt idx="184">
                  <c:v>29.3</c:v>
                </c:pt>
                <c:pt idx="185">
                  <c:v>27.4</c:v>
                </c:pt>
                <c:pt idx="186">
                  <c:v>52.7</c:v>
                </c:pt>
                <c:pt idx="187">
                  <c:v>16.1</c:v>
                </c:pt>
                <c:pt idx="188">
                  <c:v>29.6</c:v>
                </c:pt>
                <c:pt idx="189">
                  <c:v>34.5</c:v>
                </c:pt>
                <c:pt idx="190">
                  <c:v>30.9</c:v>
                </c:pt>
                <c:pt idx="191">
                  <c:v>23.7</c:v>
                </c:pt>
                <c:pt idx="192">
                  <c:v>22.9</c:v>
                </c:pt>
                <c:pt idx="193">
                  <c:v>61.0</c:v>
                </c:pt>
                <c:pt idx="194">
                  <c:v>38.5</c:v>
                </c:pt>
                <c:pt idx="195">
                  <c:v>10.8</c:v>
                </c:pt>
                <c:pt idx="196">
                  <c:v>28.9</c:v>
                </c:pt>
                <c:pt idx="197">
                  <c:v>16.6</c:v>
                </c:pt>
                <c:pt idx="198">
                  <c:v>48.6</c:v>
                </c:pt>
                <c:pt idx="199">
                  <c:v>9.4</c:v>
                </c:pt>
                <c:pt idx="200">
                  <c:v>20.1</c:v>
                </c:pt>
                <c:pt idx="201">
                  <c:v>26.5</c:v>
                </c:pt>
                <c:pt idx="202">
                  <c:v>53.6</c:v>
                </c:pt>
                <c:pt idx="203">
                  <c:v>31.6</c:v>
                </c:pt>
                <c:pt idx="204">
                  <c:v>19.3</c:v>
                </c:pt>
                <c:pt idx="205">
                  <c:v>19.6</c:v>
                </c:pt>
                <c:pt idx="206">
                  <c:v>34.80000000000001</c:v>
                </c:pt>
                <c:pt idx="207">
                  <c:v>16.7</c:v>
                </c:pt>
                <c:pt idx="208">
                  <c:v>16.7</c:v>
                </c:pt>
                <c:pt idx="209">
                  <c:v>18.9</c:v>
                </c:pt>
                <c:pt idx="210">
                  <c:v>32.7</c:v>
                </c:pt>
                <c:pt idx="211">
                  <c:v>47.7</c:v>
                </c:pt>
                <c:pt idx="212">
                  <c:v>31.7</c:v>
                </c:pt>
                <c:pt idx="213">
                  <c:v>30.9</c:v>
                </c:pt>
                <c:pt idx="214">
                  <c:v>18.7</c:v>
                </c:pt>
                <c:pt idx="215">
                  <c:v>18.4</c:v>
                </c:pt>
                <c:pt idx="216">
                  <c:v>23.1</c:v>
                </c:pt>
              </c:numCache>
            </c:numRef>
          </c:xVal>
          <c:yVal>
            <c:numRef>
              <c:f>'[2]Type 1'!$AF$28:$AF$244</c:f>
              <c:numCache>
                <c:formatCode>General</c:formatCode>
                <c:ptCount val="217"/>
                <c:pt idx="0">
                  <c:v>227.2</c:v>
                </c:pt>
                <c:pt idx="1">
                  <c:v>1701.6</c:v>
                </c:pt>
                <c:pt idx="2">
                  <c:v>490.9</c:v>
                </c:pt>
                <c:pt idx="3">
                  <c:v>820.7</c:v>
                </c:pt>
                <c:pt idx="4">
                  <c:v>1987.8</c:v>
                </c:pt>
                <c:pt idx="5">
                  <c:v>1072.7</c:v>
                </c:pt>
                <c:pt idx="6">
                  <c:v>1204.0</c:v>
                </c:pt>
                <c:pt idx="7">
                  <c:v>98.7</c:v>
                </c:pt>
                <c:pt idx="8">
                  <c:v>0.0</c:v>
                </c:pt>
                <c:pt idx="9">
                  <c:v>0.0</c:v>
                </c:pt>
                <c:pt idx="10">
                  <c:v>630.6</c:v>
                </c:pt>
                <c:pt idx="11">
                  <c:v>306.5</c:v>
                </c:pt>
                <c:pt idx="12">
                  <c:v>384.4</c:v>
                </c:pt>
                <c:pt idx="13">
                  <c:v>74.5</c:v>
                </c:pt>
                <c:pt idx="14">
                  <c:v>1155.3</c:v>
                </c:pt>
                <c:pt idx="15">
                  <c:v>853.6</c:v>
                </c:pt>
                <c:pt idx="16">
                  <c:v>374.7</c:v>
                </c:pt>
                <c:pt idx="17">
                  <c:v>266.6</c:v>
                </c:pt>
                <c:pt idx="18">
                  <c:v>1702.4</c:v>
                </c:pt>
                <c:pt idx="19">
                  <c:v>2.7</c:v>
                </c:pt>
                <c:pt idx="20">
                  <c:v>211.7</c:v>
                </c:pt>
                <c:pt idx="21">
                  <c:v>318.6</c:v>
                </c:pt>
                <c:pt idx="22">
                  <c:v>2121.1</c:v>
                </c:pt>
                <c:pt idx="23">
                  <c:v>1818.4</c:v>
                </c:pt>
                <c:pt idx="24">
                  <c:v>1765.2</c:v>
                </c:pt>
                <c:pt idx="25">
                  <c:v>592.6</c:v>
                </c:pt>
                <c:pt idx="26">
                  <c:v>1502.0</c:v>
                </c:pt>
                <c:pt idx="27">
                  <c:v>1034.6</c:v>
                </c:pt>
                <c:pt idx="28">
                  <c:v>546.2</c:v>
                </c:pt>
                <c:pt idx="29">
                  <c:v>597.3</c:v>
                </c:pt>
                <c:pt idx="30">
                  <c:v>3470.9</c:v>
                </c:pt>
                <c:pt idx="31">
                  <c:v>2067.6</c:v>
                </c:pt>
                <c:pt idx="32">
                  <c:v>191.4</c:v>
                </c:pt>
                <c:pt idx="33">
                  <c:v>0.0</c:v>
                </c:pt>
                <c:pt idx="34">
                  <c:v>1076.3</c:v>
                </c:pt>
                <c:pt idx="35">
                  <c:v>440.7</c:v>
                </c:pt>
                <c:pt idx="36">
                  <c:v>1345.7</c:v>
                </c:pt>
                <c:pt idx="37">
                  <c:v>811.0</c:v>
                </c:pt>
                <c:pt idx="38">
                  <c:v>756.9</c:v>
                </c:pt>
                <c:pt idx="39">
                  <c:v>3.2</c:v>
                </c:pt>
                <c:pt idx="40">
                  <c:v>0.7</c:v>
                </c:pt>
                <c:pt idx="41">
                  <c:v>908.3</c:v>
                </c:pt>
                <c:pt idx="42">
                  <c:v>116.2</c:v>
                </c:pt>
                <c:pt idx="43">
                  <c:v>873.4</c:v>
                </c:pt>
                <c:pt idx="44">
                  <c:v>230.4</c:v>
                </c:pt>
                <c:pt idx="45">
                  <c:v>1826.2</c:v>
                </c:pt>
                <c:pt idx="46">
                  <c:v>19.0</c:v>
                </c:pt>
                <c:pt idx="47">
                  <c:v>278.8</c:v>
                </c:pt>
                <c:pt idx="48">
                  <c:v>260.3999999999999</c:v>
                </c:pt>
                <c:pt idx="49">
                  <c:v>2702.6</c:v>
                </c:pt>
                <c:pt idx="50">
                  <c:v>2349.3</c:v>
                </c:pt>
                <c:pt idx="51">
                  <c:v>255.6</c:v>
                </c:pt>
                <c:pt idx="52">
                  <c:v>1005.1</c:v>
                </c:pt>
                <c:pt idx="53">
                  <c:v>2288.7</c:v>
                </c:pt>
                <c:pt idx="54">
                  <c:v>107.3</c:v>
                </c:pt>
                <c:pt idx="55">
                  <c:v>160.9</c:v>
                </c:pt>
                <c:pt idx="56">
                  <c:v>762.7</c:v>
                </c:pt>
                <c:pt idx="57">
                  <c:v>1539.1</c:v>
                </c:pt>
                <c:pt idx="58">
                  <c:v>1012.8</c:v>
                </c:pt>
                <c:pt idx="59">
                  <c:v>636.1</c:v>
                </c:pt>
                <c:pt idx="60">
                  <c:v>0.0</c:v>
                </c:pt>
                <c:pt idx="61">
                  <c:v>7.2</c:v>
                </c:pt>
                <c:pt idx="62">
                  <c:v>2155.8</c:v>
                </c:pt>
                <c:pt idx="63">
                  <c:v>426.8</c:v>
                </c:pt>
                <c:pt idx="64">
                  <c:v>1487.5</c:v>
                </c:pt>
                <c:pt idx="65">
                  <c:v>1581.2</c:v>
                </c:pt>
                <c:pt idx="66">
                  <c:v>667.1</c:v>
                </c:pt>
                <c:pt idx="67">
                  <c:v>263.7</c:v>
                </c:pt>
                <c:pt idx="68">
                  <c:v>196.0</c:v>
                </c:pt>
                <c:pt idx="69">
                  <c:v>890.3</c:v>
                </c:pt>
                <c:pt idx="70">
                  <c:v>79.4</c:v>
                </c:pt>
                <c:pt idx="71">
                  <c:v>384.6</c:v>
                </c:pt>
                <c:pt idx="72">
                  <c:v>1095.5</c:v>
                </c:pt>
                <c:pt idx="73">
                  <c:v>792.9</c:v>
                </c:pt>
                <c:pt idx="74">
                  <c:v>1026.8</c:v>
                </c:pt>
                <c:pt idx="75">
                  <c:v>1118.3</c:v>
                </c:pt>
                <c:pt idx="76">
                  <c:v>323.0</c:v>
                </c:pt>
                <c:pt idx="77">
                  <c:v>431.8</c:v>
                </c:pt>
                <c:pt idx="78">
                  <c:v>853.8</c:v>
                </c:pt>
                <c:pt idx="79">
                  <c:v>546.7</c:v>
                </c:pt>
                <c:pt idx="80">
                  <c:v>1242.0</c:v>
                </c:pt>
                <c:pt idx="81">
                  <c:v>1118.9</c:v>
                </c:pt>
                <c:pt idx="82">
                  <c:v>574.3</c:v>
                </c:pt>
                <c:pt idx="83">
                  <c:v>197.2</c:v>
                </c:pt>
                <c:pt idx="84">
                  <c:v>1417.7</c:v>
                </c:pt>
                <c:pt idx="85">
                  <c:v>2691.2</c:v>
                </c:pt>
                <c:pt idx="86">
                  <c:v>2054.4</c:v>
                </c:pt>
                <c:pt idx="87">
                  <c:v>1350.5</c:v>
                </c:pt>
                <c:pt idx="88">
                  <c:v>2215.9</c:v>
                </c:pt>
                <c:pt idx="89">
                  <c:v>1128.7</c:v>
                </c:pt>
                <c:pt idx="90">
                  <c:v>1058.2</c:v>
                </c:pt>
                <c:pt idx="91">
                  <c:v>718.5</c:v>
                </c:pt>
                <c:pt idx="92">
                  <c:v>1188.6</c:v>
                </c:pt>
                <c:pt idx="93">
                  <c:v>321.7</c:v>
                </c:pt>
                <c:pt idx="94">
                  <c:v>0.1</c:v>
                </c:pt>
                <c:pt idx="95">
                  <c:v>1158.1</c:v>
                </c:pt>
                <c:pt idx="96">
                  <c:v>385.4</c:v>
                </c:pt>
                <c:pt idx="97">
                  <c:v>1970.0</c:v>
                </c:pt>
                <c:pt idx="98">
                  <c:v>2396.2</c:v>
                </c:pt>
                <c:pt idx="99">
                  <c:v>1006.2</c:v>
                </c:pt>
                <c:pt idx="100">
                  <c:v>951.9</c:v>
                </c:pt>
                <c:pt idx="101">
                  <c:v>3687.1</c:v>
                </c:pt>
                <c:pt idx="102">
                  <c:v>471.7</c:v>
                </c:pt>
                <c:pt idx="103">
                  <c:v>1965.8</c:v>
                </c:pt>
                <c:pt idx="104">
                  <c:v>1.9</c:v>
                </c:pt>
                <c:pt idx="105">
                  <c:v>1198.2</c:v>
                </c:pt>
                <c:pt idx="106">
                  <c:v>0.0</c:v>
                </c:pt>
                <c:pt idx="107">
                  <c:v>0.0</c:v>
                </c:pt>
                <c:pt idx="108">
                  <c:v>1654.9</c:v>
                </c:pt>
                <c:pt idx="109">
                  <c:v>1518.1</c:v>
                </c:pt>
                <c:pt idx="110">
                  <c:v>1848.4</c:v>
                </c:pt>
                <c:pt idx="111">
                  <c:v>1866.1</c:v>
                </c:pt>
                <c:pt idx="112">
                  <c:v>1382.2</c:v>
                </c:pt>
                <c:pt idx="113">
                  <c:v>119.8</c:v>
                </c:pt>
                <c:pt idx="114">
                  <c:v>440.5</c:v>
                </c:pt>
                <c:pt idx="115">
                  <c:v>1542.7</c:v>
                </c:pt>
                <c:pt idx="116">
                  <c:v>2.9</c:v>
                </c:pt>
                <c:pt idx="117">
                  <c:v>847.9</c:v>
                </c:pt>
                <c:pt idx="118">
                  <c:v>2446.6</c:v>
                </c:pt>
                <c:pt idx="119">
                  <c:v>1575.9</c:v>
                </c:pt>
                <c:pt idx="120">
                  <c:v>632.9</c:v>
                </c:pt>
                <c:pt idx="121">
                  <c:v>1123.5</c:v>
                </c:pt>
                <c:pt idx="122">
                  <c:v>937.8</c:v>
                </c:pt>
                <c:pt idx="123">
                  <c:v>566.9</c:v>
                </c:pt>
                <c:pt idx="124">
                  <c:v>1437.3</c:v>
                </c:pt>
                <c:pt idx="125">
                  <c:v>911.4</c:v>
                </c:pt>
                <c:pt idx="126">
                  <c:v>0.0</c:v>
                </c:pt>
                <c:pt idx="127">
                  <c:v>130.6</c:v>
                </c:pt>
                <c:pt idx="128">
                  <c:v>15.1</c:v>
                </c:pt>
                <c:pt idx="129">
                  <c:v>73.9</c:v>
                </c:pt>
                <c:pt idx="130">
                  <c:v>0.0</c:v>
                </c:pt>
                <c:pt idx="131">
                  <c:v>118.2</c:v>
                </c:pt>
                <c:pt idx="132">
                  <c:v>310.2</c:v>
                </c:pt>
                <c:pt idx="133">
                  <c:v>32.9</c:v>
                </c:pt>
                <c:pt idx="134">
                  <c:v>831.3</c:v>
                </c:pt>
                <c:pt idx="135">
                  <c:v>1040.4</c:v>
                </c:pt>
                <c:pt idx="136">
                  <c:v>359.4</c:v>
                </c:pt>
                <c:pt idx="137">
                  <c:v>369.5</c:v>
                </c:pt>
                <c:pt idx="138">
                  <c:v>266.2</c:v>
                </c:pt>
                <c:pt idx="139">
                  <c:v>241.8</c:v>
                </c:pt>
                <c:pt idx="140">
                  <c:v>890.5</c:v>
                </c:pt>
                <c:pt idx="141">
                  <c:v>805.6</c:v>
                </c:pt>
                <c:pt idx="142">
                  <c:v>79.5</c:v>
                </c:pt>
                <c:pt idx="143">
                  <c:v>154.0</c:v>
                </c:pt>
                <c:pt idx="144">
                  <c:v>247.0</c:v>
                </c:pt>
                <c:pt idx="145">
                  <c:v>244.9</c:v>
                </c:pt>
                <c:pt idx="146">
                  <c:v>82.9</c:v>
                </c:pt>
                <c:pt idx="147">
                  <c:v>85.1</c:v>
                </c:pt>
                <c:pt idx="148">
                  <c:v>2009.3</c:v>
                </c:pt>
                <c:pt idx="149">
                  <c:v>448.6</c:v>
                </c:pt>
                <c:pt idx="150">
                  <c:v>221.5</c:v>
                </c:pt>
                <c:pt idx="151">
                  <c:v>650.4</c:v>
                </c:pt>
                <c:pt idx="152">
                  <c:v>117.1</c:v>
                </c:pt>
                <c:pt idx="153">
                  <c:v>876.1</c:v>
                </c:pt>
                <c:pt idx="154">
                  <c:v>621.8</c:v>
                </c:pt>
                <c:pt idx="155">
                  <c:v>0.0</c:v>
                </c:pt>
                <c:pt idx="156">
                  <c:v>330.6</c:v>
                </c:pt>
                <c:pt idx="157">
                  <c:v>1833.1</c:v>
                </c:pt>
                <c:pt idx="158">
                  <c:v>1231.9</c:v>
                </c:pt>
                <c:pt idx="159">
                  <c:v>209.7</c:v>
                </c:pt>
                <c:pt idx="160">
                  <c:v>988.4</c:v>
                </c:pt>
                <c:pt idx="161">
                  <c:v>1699.0</c:v>
                </c:pt>
                <c:pt idx="162">
                  <c:v>328.8</c:v>
                </c:pt>
                <c:pt idx="163">
                  <c:v>601.5</c:v>
                </c:pt>
                <c:pt idx="164">
                  <c:v>346.9</c:v>
                </c:pt>
                <c:pt idx="165">
                  <c:v>158.8</c:v>
                </c:pt>
                <c:pt idx="166">
                  <c:v>959.5</c:v>
                </c:pt>
                <c:pt idx="167">
                  <c:v>0.0</c:v>
                </c:pt>
                <c:pt idx="168">
                  <c:v>10.8</c:v>
                </c:pt>
                <c:pt idx="169">
                  <c:v>554.1</c:v>
                </c:pt>
                <c:pt idx="170">
                  <c:v>0.0</c:v>
                </c:pt>
                <c:pt idx="171">
                  <c:v>970.8</c:v>
                </c:pt>
                <c:pt idx="172">
                  <c:v>1120.4</c:v>
                </c:pt>
                <c:pt idx="173">
                  <c:v>320.7</c:v>
                </c:pt>
                <c:pt idx="174">
                  <c:v>834.6</c:v>
                </c:pt>
                <c:pt idx="175">
                  <c:v>559.7</c:v>
                </c:pt>
                <c:pt idx="176">
                  <c:v>1403.8</c:v>
                </c:pt>
                <c:pt idx="177">
                  <c:v>984.2</c:v>
                </c:pt>
                <c:pt idx="178">
                  <c:v>509.8</c:v>
                </c:pt>
                <c:pt idx="179">
                  <c:v>1195.5</c:v>
                </c:pt>
                <c:pt idx="180">
                  <c:v>199.2</c:v>
                </c:pt>
                <c:pt idx="181">
                  <c:v>704.8</c:v>
                </c:pt>
                <c:pt idx="182">
                  <c:v>214.3</c:v>
                </c:pt>
                <c:pt idx="183">
                  <c:v>2118.2</c:v>
                </c:pt>
                <c:pt idx="184">
                  <c:v>1000.4</c:v>
                </c:pt>
                <c:pt idx="185">
                  <c:v>307.7</c:v>
                </c:pt>
                <c:pt idx="186">
                  <c:v>0.0</c:v>
                </c:pt>
                <c:pt idx="187">
                  <c:v>1045.0</c:v>
                </c:pt>
                <c:pt idx="188">
                  <c:v>1073.3</c:v>
                </c:pt>
                <c:pt idx="189">
                  <c:v>1322.5</c:v>
                </c:pt>
                <c:pt idx="190">
                  <c:v>930.1</c:v>
                </c:pt>
                <c:pt idx="191">
                  <c:v>395.0</c:v>
                </c:pt>
                <c:pt idx="192">
                  <c:v>1147.3</c:v>
                </c:pt>
                <c:pt idx="193">
                  <c:v>1012.1</c:v>
                </c:pt>
                <c:pt idx="194">
                  <c:v>830.8</c:v>
                </c:pt>
                <c:pt idx="195">
                  <c:v>1016.7</c:v>
                </c:pt>
                <c:pt idx="196">
                  <c:v>232.6</c:v>
                </c:pt>
                <c:pt idx="197">
                  <c:v>1294.3</c:v>
                </c:pt>
                <c:pt idx="198">
                  <c:v>204.4</c:v>
                </c:pt>
                <c:pt idx="199">
                  <c:v>2079.1</c:v>
                </c:pt>
                <c:pt idx="200">
                  <c:v>394.4</c:v>
                </c:pt>
                <c:pt idx="201">
                  <c:v>503.2</c:v>
                </c:pt>
                <c:pt idx="202">
                  <c:v>28.4</c:v>
                </c:pt>
                <c:pt idx="203">
                  <c:v>1701.5</c:v>
                </c:pt>
                <c:pt idx="204">
                  <c:v>826.4</c:v>
                </c:pt>
                <c:pt idx="205">
                  <c:v>452.6</c:v>
                </c:pt>
                <c:pt idx="206">
                  <c:v>279.2</c:v>
                </c:pt>
                <c:pt idx="207">
                  <c:v>652.8</c:v>
                </c:pt>
                <c:pt idx="208">
                  <c:v>429.0</c:v>
                </c:pt>
                <c:pt idx="209">
                  <c:v>1775.9</c:v>
                </c:pt>
                <c:pt idx="210">
                  <c:v>213.9</c:v>
                </c:pt>
                <c:pt idx="211">
                  <c:v>0.0</c:v>
                </c:pt>
                <c:pt idx="212">
                  <c:v>1373.9</c:v>
                </c:pt>
                <c:pt idx="213">
                  <c:v>578.9</c:v>
                </c:pt>
                <c:pt idx="214">
                  <c:v>638.2</c:v>
                </c:pt>
                <c:pt idx="215">
                  <c:v>785.7</c:v>
                </c:pt>
                <c:pt idx="216">
                  <c:v>1937.2</c:v>
                </c:pt>
              </c:numCache>
            </c:numRef>
          </c:yVal>
          <c:smooth val="0"/>
        </c:ser>
        <c:dLbls>
          <c:showLegendKey val="0"/>
          <c:showVal val="0"/>
          <c:showCatName val="0"/>
          <c:showSerName val="0"/>
          <c:showPercent val="0"/>
          <c:showBubbleSize val="0"/>
        </c:dLbls>
        <c:axId val="2124276200"/>
        <c:axId val="2124271912"/>
      </c:scatterChart>
      <c:valAx>
        <c:axId val="2124276200"/>
        <c:scaling>
          <c:orientation val="minMax"/>
          <c:max val="90.0"/>
        </c:scaling>
        <c:delete val="0"/>
        <c:axPos val="b"/>
        <c:majorGridlines>
          <c:spPr>
            <a:ln>
              <a:noFill/>
            </a:ln>
          </c:spPr>
        </c:majorGridlines>
        <c:title>
          <c:tx>
            <c:rich>
              <a:bodyPr/>
              <a:lstStyle/>
              <a:p>
                <a:pPr>
                  <a:defRPr sz="1800"/>
                </a:pPr>
                <a:r>
                  <a:rPr lang="en-US" sz="1800" dirty="0" smtClean="0"/>
                  <a:t>1000</a:t>
                </a:r>
                <a:r>
                  <a:rPr lang="en-US" sz="1800" baseline="0" dirty="0" smtClean="0"/>
                  <a:t>–500-</a:t>
                </a:r>
                <a:r>
                  <a:rPr lang="en-US" sz="1800" dirty="0" smtClean="0"/>
                  <a:t>hPa Shear Magnitude (kt)</a:t>
                </a:r>
                <a:endParaRPr lang="en-US" sz="1800" dirty="0"/>
              </a:p>
            </c:rich>
          </c:tx>
          <c:layout/>
          <c:overlay val="0"/>
        </c:title>
        <c:numFmt formatCode="General" sourceLinked="1"/>
        <c:majorTickMark val="out"/>
        <c:minorTickMark val="none"/>
        <c:tickLblPos val="nextTo"/>
        <c:txPr>
          <a:bodyPr/>
          <a:lstStyle/>
          <a:p>
            <a:pPr>
              <a:defRPr sz="1600"/>
            </a:pPr>
            <a:endParaRPr lang="en-US"/>
          </a:p>
        </c:txPr>
        <c:crossAx val="2124271912"/>
        <c:crosses val="autoZero"/>
        <c:crossBetween val="midCat"/>
      </c:valAx>
      <c:valAx>
        <c:axId val="2124271912"/>
        <c:scaling>
          <c:orientation val="minMax"/>
          <c:max val="4000.0"/>
        </c:scaling>
        <c:delete val="0"/>
        <c:axPos val="l"/>
        <c:majorGridlines/>
        <c:title>
          <c:tx>
            <c:rich>
              <a:bodyPr rot="-5400000" vert="horz"/>
              <a:lstStyle/>
              <a:p>
                <a:pPr>
                  <a:defRPr sz="1800"/>
                </a:pPr>
                <a:r>
                  <a:rPr lang="en-US" sz="1800" dirty="0" smtClean="0"/>
                  <a:t>MUCAPE (J/kg)</a:t>
                </a:r>
                <a:endParaRPr lang="en-US" sz="1800" dirty="0"/>
              </a:p>
            </c:rich>
          </c:tx>
          <c:layout/>
          <c:overlay val="0"/>
        </c:title>
        <c:numFmt formatCode="General" sourceLinked="1"/>
        <c:majorTickMark val="out"/>
        <c:minorTickMark val="none"/>
        <c:tickLblPos val="nextTo"/>
        <c:txPr>
          <a:bodyPr/>
          <a:lstStyle/>
          <a:p>
            <a:pPr>
              <a:defRPr sz="1600"/>
            </a:pPr>
            <a:endParaRPr lang="en-US"/>
          </a:p>
        </c:txPr>
        <c:crossAx val="2124276200"/>
        <c:crosses val="autoZero"/>
        <c:crossBetween val="midCat"/>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0.72034</cdr:x>
      <cdr:y>0.55401</cdr:y>
    </cdr:from>
    <cdr:to>
      <cdr:x>0.74576</cdr:x>
      <cdr:y>0.63924</cdr:y>
    </cdr:to>
    <cdr:sp macro="" textlink="">
      <cdr:nvSpPr>
        <cdr:cNvPr id="2" name="Up Arrow 1"/>
        <cdr:cNvSpPr/>
      </cdr:nvSpPr>
      <cdr:spPr>
        <a:xfrm xmlns:a="http://schemas.openxmlformats.org/drawingml/2006/main">
          <a:off x="6477000" y="2971800"/>
          <a:ext cx="228600" cy="457200"/>
        </a:xfrm>
        <a:prstGeom xmlns:a="http://schemas.openxmlformats.org/drawingml/2006/main" prst="upArrow">
          <a:avLst/>
        </a:prstGeom>
        <a:solidFill xmlns:a="http://schemas.openxmlformats.org/drawingml/2006/main">
          <a:srgbClr val="0000FF"/>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0.58475</cdr:x>
      <cdr:y>0.59663</cdr:y>
    </cdr:from>
    <cdr:to>
      <cdr:x>0.61017</cdr:x>
      <cdr:y>0.68186</cdr:y>
    </cdr:to>
    <cdr:sp macro="" textlink="">
      <cdr:nvSpPr>
        <cdr:cNvPr id="3" name="Up Arrow 2"/>
        <cdr:cNvSpPr/>
      </cdr:nvSpPr>
      <cdr:spPr>
        <a:xfrm xmlns:a="http://schemas.openxmlformats.org/drawingml/2006/main">
          <a:off x="5257800" y="3200400"/>
          <a:ext cx="228600" cy="457200"/>
        </a:xfrm>
        <a:prstGeom xmlns:a="http://schemas.openxmlformats.org/drawingml/2006/main" prst="upArrow">
          <a:avLst/>
        </a:prstGeom>
        <a:solidFill xmlns:a="http://schemas.openxmlformats.org/drawingml/2006/main">
          <a:srgbClr val="0000FF"/>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0.47458</cdr:x>
      <cdr:y>0.62504</cdr:y>
    </cdr:from>
    <cdr:to>
      <cdr:x>0.5</cdr:x>
      <cdr:y>0.71027</cdr:y>
    </cdr:to>
    <cdr:sp macro="" textlink="">
      <cdr:nvSpPr>
        <cdr:cNvPr id="4" name="Up Arrow 3"/>
        <cdr:cNvSpPr/>
      </cdr:nvSpPr>
      <cdr:spPr>
        <a:xfrm xmlns:a="http://schemas.openxmlformats.org/drawingml/2006/main">
          <a:off x="4267200" y="3352800"/>
          <a:ext cx="228600" cy="457200"/>
        </a:xfrm>
        <a:prstGeom xmlns:a="http://schemas.openxmlformats.org/drawingml/2006/main" prst="upArrow">
          <a:avLst/>
        </a:prstGeom>
        <a:solidFill xmlns:a="http://schemas.openxmlformats.org/drawingml/2006/main">
          <a:srgbClr val="0000FF"/>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0.33898</cdr:x>
      <cdr:y>0.66765</cdr:y>
    </cdr:from>
    <cdr:to>
      <cdr:x>0.36441</cdr:x>
      <cdr:y>0.75289</cdr:y>
    </cdr:to>
    <cdr:sp macro="" textlink="">
      <cdr:nvSpPr>
        <cdr:cNvPr id="5" name="Up Arrow 4"/>
        <cdr:cNvSpPr/>
      </cdr:nvSpPr>
      <cdr:spPr>
        <a:xfrm xmlns:a="http://schemas.openxmlformats.org/drawingml/2006/main">
          <a:off x="3048000" y="3581400"/>
          <a:ext cx="228600" cy="457200"/>
        </a:xfrm>
        <a:prstGeom xmlns:a="http://schemas.openxmlformats.org/drawingml/2006/main" prst="upArrow">
          <a:avLst/>
        </a:prstGeom>
        <a:solidFill xmlns:a="http://schemas.openxmlformats.org/drawingml/2006/main">
          <a:srgbClr val="0000FF"/>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0.21186</cdr:x>
      <cdr:y>0.69606</cdr:y>
    </cdr:from>
    <cdr:to>
      <cdr:x>0.23729</cdr:x>
      <cdr:y>0.7813</cdr:y>
    </cdr:to>
    <cdr:sp macro="" textlink="">
      <cdr:nvSpPr>
        <cdr:cNvPr id="6" name="Up Arrow 5"/>
        <cdr:cNvSpPr/>
      </cdr:nvSpPr>
      <cdr:spPr>
        <a:xfrm xmlns:a="http://schemas.openxmlformats.org/drawingml/2006/main">
          <a:off x="1905000" y="3733800"/>
          <a:ext cx="228600" cy="457200"/>
        </a:xfrm>
        <a:prstGeom xmlns:a="http://schemas.openxmlformats.org/drawingml/2006/main" prst="upArrow">
          <a:avLst/>
        </a:prstGeom>
        <a:solidFill xmlns:a="http://schemas.openxmlformats.org/drawingml/2006/main">
          <a:srgbClr val="0000FF"/>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0.41525</cdr:x>
      <cdr:y>0.1105</cdr:y>
    </cdr:from>
    <cdr:to>
      <cdr:x>0.41525</cdr:x>
      <cdr:y>0.84259</cdr:y>
    </cdr:to>
    <cdr:cxnSp macro="">
      <cdr:nvCxnSpPr>
        <cdr:cNvPr id="3" name="Straight Connector 2"/>
        <cdr:cNvCxnSpPr/>
      </cdr:nvCxnSpPr>
      <cdr:spPr>
        <a:xfrm xmlns:a="http://schemas.openxmlformats.org/drawingml/2006/main" flipV="1">
          <a:off x="3733800" y="609600"/>
          <a:ext cx="0" cy="4038600"/>
        </a:xfrm>
        <a:prstGeom xmlns:a="http://schemas.openxmlformats.org/drawingml/2006/main" prst="line">
          <a:avLst/>
        </a:prstGeom>
        <a:ln xmlns:a="http://schemas.openxmlformats.org/drawingml/2006/main" w="28575" cmpd="sng">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0.11988</cdr:x>
      <cdr:y>0.73021</cdr:y>
    </cdr:from>
    <cdr:to>
      <cdr:x>0.97458</cdr:x>
      <cdr:y>0.73209</cdr:y>
    </cdr:to>
    <cdr:cxnSp macro="">
      <cdr:nvCxnSpPr>
        <cdr:cNvPr id="5" name="Straight Connector 4"/>
        <cdr:cNvCxnSpPr/>
      </cdr:nvCxnSpPr>
      <cdr:spPr>
        <a:xfrm xmlns:a="http://schemas.openxmlformats.org/drawingml/2006/main">
          <a:off x="1077879" y="4028229"/>
          <a:ext cx="7685121" cy="10371"/>
        </a:xfrm>
        <a:prstGeom xmlns:a="http://schemas.openxmlformats.org/drawingml/2006/main" prst="line">
          <a:avLst/>
        </a:prstGeom>
        <a:ln xmlns:a="http://schemas.openxmlformats.org/drawingml/2006/main" w="28575" cmpd="sng">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7CE5A-6820-0D4C-967A-A65F2446867F}" type="datetimeFigureOut">
              <a:rPr lang="en-US" smtClean="0"/>
              <a:t>4/28/16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19180F-E90E-7046-8E33-38C37789C865}" type="slidenum">
              <a:rPr lang="en-US" smtClean="0"/>
              <a:t>‹#›</a:t>
            </a:fld>
            <a:endParaRPr lang="en-US"/>
          </a:p>
        </p:txBody>
      </p:sp>
    </p:spTree>
    <p:extLst>
      <p:ext uri="{BB962C8B-B14F-4D97-AF65-F5344CB8AC3E}">
        <p14:creationId xmlns:p14="http://schemas.microsoft.com/office/powerpoint/2010/main" val="3119089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my name is Mike Evans and I am the science operations officer at the NWS forecast office in Binghamton, NY.  This is a presentation based on collaborative research between National Weather Service offices at Binghamton and Albany,  and the State University of New York.   The title of the project is “An analysis of high-impact, low predictive skill severe weather events in the northeast U.S.  The lead researcher for this project was Matt Vaughn, who was a graduate student at SUNY Albany and this project was supported by a NOAA CSTAR grant.  I’m going to be giving the first part of this presentation, Joe Villani, a general forecaster from Albany, is going to be doing the second part, then I’ll come back at the end to wrap it up.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a:t>
            </a:fld>
            <a:endParaRPr lang="en-US"/>
          </a:p>
        </p:txBody>
      </p:sp>
    </p:spTree>
    <p:extLst>
      <p:ext uri="{BB962C8B-B14F-4D97-AF65-F5344CB8AC3E}">
        <p14:creationId xmlns:p14="http://schemas.microsoft.com/office/powerpoint/2010/main" val="1481975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Convective</a:t>
            </a:r>
            <a:r>
              <a:rPr lang="en-US" baseline="0" dirty="0" smtClean="0"/>
              <a:t> e</a:t>
            </a:r>
            <a:r>
              <a:rPr lang="en-US" dirty="0" smtClean="0"/>
              <a:t>vents</a:t>
            </a:r>
            <a:r>
              <a:rPr lang="en-US" baseline="0" dirty="0" smtClean="0"/>
              <a:t> were examined from 1980 through 2013.  For each event, a 40 km grid was established, then the slight risk area and severe reports were plotted on the grid.  For the study, slight risk areas issued at 06z were compared to severe reports that occurred during the following 12z to 12z time period.  In this example, the slight risk area is the yellow shape, and the severe weather occurred at the blue dot.  For each severe report, an area of influence was defined with a 40 km radius centered over the severe report.  Then we could compare whether the risk area overlapped with the severe report area at each grid point.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10</a:t>
            </a:fld>
            <a:endParaRPr lang="en-US"/>
          </a:p>
        </p:txBody>
      </p:sp>
    </p:spTree>
    <p:extLst>
      <p:ext uri="{BB962C8B-B14F-4D97-AF65-F5344CB8AC3E}">
        <p14:creationId xmlns:p14="http://schemas.microsoft.com/office/powerpoint/2010/main" val="304443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in this example, there was a severe report at the blue dot, located just north of the slight risk area.  However the area of influence for the severe report extended into the northern part of the slight risk area.  The two red points were missed events, because the slight risk area did not extend into that part of the severe report area of influence.  The two greed points are hits, because the slight risk area overlapped with the severe report area of influence at those points.  The two yellow dots are false alarms, because no severe report area of influence was located within that part of the slight risk area.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11</a:t>
            </a:fld>
            <a:endParaRPr lang="en-US"/>
          </a:p>
        </p:txBody>
      </p:sp>
    </p:spTree>
    <p:extLst>
      <p:ext uri="{BB962C8B-B14F-4D97-AF65-F5344CB8AC3E}">
        <p14:creationId xmlns:p14="http://schemas.microsoft.com/office/powerpoint/2010/main" val="3044432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after</a:t>
            </a:r>
            <a:r>
              <a:rPr lang="en-US" baseline="0" dirty="0" smtClean="0"/>
              <a:t> doing this for all of the convective events that occurred from 1980 to 2013 in the northeast U.S., we can develop some findings for skill.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12</a:t>
            </a:fld>
            <a:endParaRPr lang="en-US"/>
          </a:p>
        </p:txBody>
      </p:sp>
    </p:spTree>
    <p:extLst>
      <p:ext uri="{BB962C8B-B14F-4D97-AF65-F5344CB8AC3E}">
        <p14:creationId xmlns:p14="http://schemas.microsoft.com/office/powerpoint/2010/main" val="3012631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a:t>
            </a:r>
            <a:r>
              <a:rPr lang="en-US" baseline="0" dirty="0" smtClean="0"/>
              <a:t> threat score, or overall skill score for severe risk areas nationwide from the Hitchens and Brooks study, as the blue line. The skill score for the northeast U.S. from this latest study is shown by the red line.  Note that both skill scores have been increasing steadily over the past few decades.  Note also that the threat scores for the northeast are persistently a little better than for the entire country.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13</a:t>
            </a:fld>
            <a:endParaRPr lang="en-US"/>
          </a:p>
        </p:txBody>
      </p:sp>
    </p:spTree>
    <p:extLst>
      <p:ext uri="{BB962C8B-B14F-4D97-AF65-F5344CB8AC3E}">
        <p14:creationId xmlns:p14="http://schemas.microsoft.com/office/powerpoint/2010/main" val="46104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Threat scores for the</a:t>
            </a:r>
            <a:r>
              <a:rPr lang="en-US" baseline="0" dirty="0" smtClean="0"/>
              <a:t> northeast U.S. by month are shown on this slide.  The main finding from this slide is that the scores look to be a little better during the spring and fall months than during the middle of the summer.  We’ll show some results later on that may explain why this is happening.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14</a:t>
            </a:fld>
            <a:endParaRPr lang="en-US"/>
          </a:p>
        </p:txBody>
      </p:sp>
    </p:spTree>
    <p:extLst>
      <p:ext uri="{BB962C8B-B14F-4D97-AF65-F5344CB8AC3E}">
        <p14:creationId xmlns:p14="http://schemas.microsoft.com/office/powerpoint/2010/main" val="71076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a:t>
            </a:r>
            <a:r>
              <a:rPr lang="en-US" baseline="0" dirty="0" smtClean="0"/>
              <a:t> we have looked at some basic skill scores for the northeast, step two in the study was to build a database of events with poor forecast skill.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15</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inclusion into this data</a:t>
            </a:r>
            <a:r>
              <a:rPr lang="en-US" baseline="0" dirty="0" smtClean="0"/>
              <a:t> base, an event had to meet at least 1 of 2 criteria.  A slight risk contour had to be located somewhere within the northeast U.S. domain.  Also, the event had to have a high impact, based on the area impacted by severe weather.  Coming up with a threshold for impacted area was not quite as easy as it may seem…</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16</a:t>
            </a:fld>
            <a:endParaRPr lang="en-US"/>
          </a:p>
        </p:txBody>
      </p:sp>
    </p:spTree>
    <p:extLst>
      <p:ext uri="{BB962C8B-B14F-4D97-AF65-F5344CB8AC3E}">
        <p14:creationId xmlns:p14="http://schemas.microsoft.com/office/powerpoint/2010/main" val="1855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can be seen on</a:t>
            </a:r>
            <a:r>
              <a:rPr lang="en-US" baseline="0" dirty="0" smtClean="0"/>
              <a:t> this slide.  As the NWS has increased its ability to identify severe weather reports over the years, the number of grid points affected by severe weather has increased. So an event that affected 20 grid points in 1980 was a big deal, but an event that affected 20 grids in 2010 was nothing much.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17</a:t>
            </a:fld>
            <a:endParaRPr lang="en-US"/>
          </a:p>
        </p:txBody>
      </p:sp>
    </p:spTree>
    <p:extLst>
      <p:ext uri="{BB962C8B-B14F-4D97-AF65-F5344CB8AC3E}">
        <p14:creationId xmlns:p14="http://schemas.microsoft.com/office/powerpoint/2010/main" val="18558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account for this trend, Matt defined a 55</a:t>
            </a:r>
            <a:r>
              <a:rPr lang="en-US" baseline="30000" dirty="0" smtClean="0"/>
              <a:t>th</a:t>
            </a:r>
            <a:r>
              <a:rPr lang="en-US" baseline="0" dirty="0" smtClean="0"/>
              <a:t> percentile linear regression line for each year.  So for each year events that fell above the line were in the top 45 percent of events that year.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18</a:t>
            </a:fld>
            <a:endParaRPr lang="en-US"/>
          </a:p>
        </p:txBody>
      </p:sp>
    </p:spTree>
    <p:extLst>
      <p:ext uri="{BB962C8B-B14F-4D97-AF65-F5344CB8AC3E}">
        <p14:creationId xmlns:p14="http://schemas.microsoft.com/office/powerpoint/2010/main" val="2773863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high impact events were events that fell above the line.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19</a:t>
            </a:fld>
            <a:endParaRPr lang="en-US"/>
          </a:p>
        </p:txBody>
      </p:sp>
    </p:spTree>
    <p:extLst>
      <p:ext uri="{BB962C8B-B14F-4D97-AF65-F5344CB8AC3E}">
        <p14:creationId xmlns:p14="http://schemas.microsoft.com/office/powerpoint/2010/main" val="277386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northeast</a:t>
            </a:r>
            <a:r>
              <a:rPr lang="en-US" baseline="0" dirty="0" smtClean="0"/>
              <a:t> U.S. includes lots of highly populated metro areas, and lots of people in general, so the motivation for this work was to help to  improve forecasts of severe weather in an area that includes lots of people.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a:t>
            </a:fld>
            <a:endParaRPr lang="en-US"/>
          </a:p>
        </p:txBody>
      </p:sp>
    </p:spTree>
    <p:extLst>
      <p:ext uri="{BB962C8B-B14F-4D97-AF65-F5344CB8AC3E}">
        <p14:creationId xmlns:p14="http://schemas.microsoft.com/office/powerpoint/2010/main" val="326057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this was done, 1503 days were identified.</a:t>
            </a:r>
            <a:r>
              <a:rPr lang="en-US" baseline="0" dirty="0" smtClean="0"/>
              <a:t>  1300 of these days had slight risks, but 203 had no slight risk.  Also, the number of slight risk days that were not “high impact” was 678.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20</a:t>
            </a:fld>
            <a:endParaRPr lang="en-US"/>
          </a:p>
        </p:txBody>
      </p:sp>
    </p:spTree>
    <p:extLst>
      <p:ext uri="{BB962C8B-B14F-4D97-AF65-F5344CB8AC3E}">
        <p14:creationId xmlns:p14="http://schemas.microsoft.com/office/powerpoint/2010/main" val="197170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these findings, bad forecasts were partitioned</a:t>
            </a:r>
            <a:r>
              <a:rPr lang="en-US" baseline="0" dirty="0" smtClean="0"/>
              <a:t> into two categories.  Type one were days with lots of severe weather reports but no slight risk.   These would be days with low POD.  We also termed these as over-performing days, in that the atmosphere produced more severe weather on these days than what was initially expected.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21</a:t>
            </a:fld>
            <a:endParaRPr lang="en-US"/>
          </a:p>
        </p:txBody>
      </p:sp>
    </p:spTree>
    <p:extLst>
      <p:ext uri="{BB962C8B-B14F-4D97-AF65-F5344CB8AC3E}">
        <p14:creationId xmlns:p14="http://schemas.microsoft.com/office/powerpoint/2010/main" val="1641462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 2</a:t>
            </a:r>
            <a:r>
              <a:rPr lang="en-US" baseline="0" dirty="0" smtClean="0"/>
              <a:t> events were days with large slight risk areas over the northeast, but few to no reports.  These would be days with high false alarm rates.  We also termed these as “under-performing” in that the atmosphere appeared to be primed for severe weather, but was unable to produce severe reports.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22</a:t>
            </a:fld>
            <a:endParaRPr lang="en-US"/>
          </a:p>
        </p:txBody>
      </p:sp>
    </p:spTree>
    <p:extLst>
      <p:ext uri="{BB962C8B-B14F-4D97-AF65-F5344CB8AC3E}">
        <p14:creationId xmlns:p14="http://schemas.microsoft.com/office/powerpoint/2010/main" val="164146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comparison with these bad forecasts, we also needed to make a collection of days with good forecast skill.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23</a:t>
            </a:fld>
            <a:endParaRPr lang="en-US"/>
          </a:p>
        </p:txBody>
      </p:sp>
    </p:spTree>
    <p:extLst>
      <p:ext uri="{BB962C8B-B14F-4D97-AF65-F5344CB8AC3E}">
        <p14:creationId xmlns:p14="http://schemas.microsoft.com/office/powerpoint/2010/main" val="116086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defined</a:t>
            </a:r>
            <a:r>
              <a:rPr lang="en-US" baseline="0" dirty="0" smtClean="0"/>
              <a:t> good events as events with high impact and high threat score.  This is an example, lots of severe reports over the northeast, with most of them contained within a slight risk area.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24</a:t>
            </a:fld>
            <a:endParaRPr lang="en-US"/>
          </a:p>
        </p:txBody>
      </p:sp>
    </p:spTree>
    <p:extLst>
      <p:ext uri="{BB962C8B-B14F-4D97-AF65-F5344CB8AC3E}">
        <p14:creationId xmlns:p14="http://schemas.microsoft.com/office/powerpoint/2010/main" val="2027190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a:t>
            </a:r>
            <a:r>
              <a:rPr lang="en-US" baseline="0" dirty="0" smtClean="0"/>
              <a:t> summarize, we now have 4 different types of event.  A high impact event is an event with severe weather covering a large area, or lots of grid points.   A good forecast is an event with a large number of reports and well-forecast.  A type 1 bad forecast is an event with lots of severe weather that was unexpected.  And a type 2 bad forecast is an event with lots of severe weather expected, but little to none occurring.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25</a:t>
            </a:fld>
            <a:endParaRPr lang="en-US"/>
          </a:p>
        </p:txBody>
      </p:sp>
    </p:spTree>
    <p:extLst>
      <p:ext uri="{BB962C8B-B14F-4D97-AF65-F5344CB8AC3E}">
        <p14:creationId xmlns:p14="http://schemas.microsoft.com/office/powerpoint/2010/main" val="35288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how these</a:t>
            </a:r>
            <a:r>
              <a:rPr lang="en-US" baseline="0" dirty="0" smtClean="0"/>
              <a:t> types of forecasts have trended over the years, we can see from this graph that good forecasts have improved over the years.  In fact there were no good forecasts prior to 1987; this was not because we were unable to anticipate severe weather at all in the 1980s, but more due to the fact that slight risk areas were drawn very broadly in the 1980s, and the number of reports was low, so large false alarm rates tended occur.  By contrast, today’s risk areas are much more focused, and typically contain many more reports with large areas affected by severe weather.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26</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data plotted by month is shown on this slide.  There is a lot of data on this slide and a lot that can be said about it.  For one thing, recall from earlier that we found that spring and fall tend to score better than mid-summer; this data can help to explain why that was true.  For example, comparing May to August, you can see more type 1 red bar cases in August than in May, indicating that for some reason severe weather more often </a:t>
            </a:r>
            <a:r>
              <a:rPr lang="en-US" baseline="0" dirty="0" err="1" smtClean="0"/>
              <a:t>sneeks</a:t>
            </a:r>
            <a:r>
              <a:rPr lang="en-US" baseline="0" dirty="0" smtClean="0"/>
              <a:t> up and surprises us in August.  By contrast, May seems to be more prone to false alarms, as the green bar for May is much higher than in August.  One possibility for the relatively large number of false alarms in May is what I have called “CAPE-fail” cases, where severe weather is expected but the instability is just not large enough for severe weather; this may be due to stubborn marine layers that can hang around longer than expected during the spring.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27</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are going to go into identifying</a:t>
            </a:r>
            <a:r>
              <a:rPr lang="en-US" baseline="0" dirty="0" smtClean="0"/>
              <a:t> environments that are conducive to poor forecast skill.  For this I’m going to turn it over to Joe Villani from Albany.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28</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Mike.</a:t>
            </a:r>
            <a:r>
              <a:rPr lang="en-US" dirty="0" smtClean="0"/>
              <a:t> We are now going to look at event-centered composites, which</a:t>
            </a:r>
            <a:r>
              <a:rPr lang="en-US" baseline="0" dirty="0" smtClean="0"/>
              <a:t> are based on 500 mb flow direction.</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30</a:t>
            </a:fld>
            <a:endParaRPr lang="en-US"/>
          </a:p>
        </p:txBody>
      </p:sp>
    </p:spTree>
    <p:extLst>
      <p:ext uri="{BB962C8B-B14F-4D97-AF65-F5344CB8AC3E}">
        <p14:creationId xmlns:p14="http://schemas.microsoft.com/office/powerpoint/2010/main" val="192333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complex terrain in the northeast includes low hills, mountains, valleys and large bodies</a:t>
            </a:r>
            <a:r>
              <a:rPr lang="en-US" baseline="0" dirty="0" smtClean="0"/>
              <a:t> of water that act in combination to influence the development and occurrence of severe weather.  Therefore we are hypothesizing that there may be some unique aspects of the northeast U.S. that make convection difficult to forecast in certain flow patterns.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a:t>
            </a:fld>
            <a:endParaRPr lang="en-US"/>
          </a:p>
        </p:txBody>
      </p:sp>
    </p:spTree>
    <p:extLst>
      <p:ext uri="{BB962C8B-B14F-4D97-AF65-F5344CB8AC3E}">
        <p14:creationId xmlns:p14="http://schemas.microsoft.com/office/powerpoint/2010/main" val="3260577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a</a:t>
            </a:r>
            <a:r>
              <a:rPr lang="en-US" baseline="0" dirty="0" smtClean="0"/>
              <a:t> breakdown of all events for each of the four main categories </a:t>
            </a:r>
            <a:r>
              <a:rPr lang="en-US" b="1" baseline="0" dirty="0" smtClean="0"/>
              <a:t>(High impact, Type 1, Type 2, and Good forecast)</a:t>
            </a:r>
            <a:r>
              <a:rPr lang="en-US" baseline="0" dirty="0" smtClean="0"/>
              <a:t> stratified by 500 mb flow direction. You can see that Northerly and Southerly flow events made up a very small percentage, but there were enough NW, W, and SW flow events to draw some conclusions. The main point to emphasize is that for NW flow events, there were more Type 1 events relative to other categories than the W and SW events, which implies the NW flow regime had the lowest predictability. By frequency alone, W flow events had the highest occurrence percentage in general</a:t>
            </a:r>
            <a:r>
              <a:rPr lang="en-US" baseline="0" dirty="0" smtClean="0"/>
              <a:t>. </a:t>
            </a:r>
            <a:r>
              <a:rPr lang="en-US" b="1" baseline="0" dirty="0" smtClean="0"/>
              <a:t>(Good summary here. You’re right that one of the important takeaways here is that while Type 1 events occur most frequently under W-</a:t>
            </a:r>
            <a:r>
              <a:rPr lang="en-US" b="1" baseline="0" dirty="0" err="1" smtClean="0"/>
              <a:t>ly</a:t>
            </a:r>
            <a:r>
              <a:rPr lang="en-US" b="1" baseline="0" dirty="0" smtClean="0"/>
              <a:t> and SW-</a:t>
            </a:r>
            <a:r>
              <a:rPr lang="en-US" b="1" baseline="0" dirty="0" err="1" smtClean="0"/>
              <a:t>ly</a:t>
            </a:r>
            <a:r>
              <a:rPr lang="en-US" b="1" baseline="0" dirty="0" smtClean="0"/>
              <a:t> flow [not surprising since those flow directions represent the bulk of the severe weather events in the Northeast] the percentage of NW-</a:t>
            </a:r>
            <a:r>
              <a:rPr lang="en-US" b="1" baseline="0" dirty="0" err="1" smtClean="0"/>
              <a:t>ly</a:t>
            </a:r>
            <a:r>
              <a:rPr lang="en-US" b="1" baseline="0" dirty="0" smtClean="0"/>
              <a:t> flow events that are Type 1 is higher than the other categories. If anyone asks, the graph was made by taking stratifying each event class (e.g. Type 1, Type 2, etc.) into each flow regime bin and dividing by the total number of occurrences of each event class [i.e. Of the 224 Type 1 events, ~112 occurred under W-</a:t>
            </a:r>
            <a:r>
              <a:rPr lang="en-US" b="1" baseline="0" dirty="0" err="1" smtClean="0"/>
              <a:t>ly</a:t>
            </a:r>
            <a:r>
              <a:rPr lang="en-US" b="1" baseline="0" dirty="0" smtClean="0"/>
              <a:t> flow; therefore the red bar is at 50% in the W-</a:t>
            </a:r>
            <a:r>
              <a:rPr lang="en-US" b="1" baseline="0" dirty="0" err="1" smtClean="0"/>
              <a:t>ly</a:t>
            </a:r>
            <a:r>
              <a:rPr lang="en-US" b="1" baseline="0" dirty="0" smtClean="0"/>
              <a:t> bin]. This was repeated for each event class.)</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31</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is a plot of threat scores based on the different 500 mb flow regimes. Despite having the lowest threat score, it is important to remember N flow events had a very small sample </a:t>
            </a:r>
            <a:r>
              <a:rPr lang="en-US" baseline="0" dirty="0" smtClean="0"/>
              <a:t>size</a:t>
            </a:r>
            <a:r>
              <a:rPr lang="en-US" b="1" baseline="0" dirty="0" smtClean="0"/>
              <a:t> (N=17)</a:t>
            </a:r>
            <a:r>
              <a:rPr lang="en-US" baseline="0" dirty="0" smtClean="0"/>
              <a:t>. </a:t>
            </a:r>
            <a:r>
              <a:rPr lang="en-US" baseline="0" dirty="0" smtClean="0"/>
              <a:t>So, the main point to take away here is that NW flow events really had the lowest threat score among flow regimes with a tangible sample size. This illustrates another way the NW flow direction proved to have the lowest predictability</a:t>
            </a:r>
            <a:r>
              <a:rPr lang="en-US" baseline="0" dirty="0" smtClean="0"/>
              <a:t>. </a:t>
            </a:r>
            <a:r>
              <a:rPr lang="en-US" b="1" baseline="0" dirty="0" smtClean="0"/>
              <a:t>(Surprising thing here is that even with the very low sample size, the N-</a:t>
            </a:r>
            <a:r>
              <a:rPr lang="en-US" b="1" baseline="0" dirty="0" err="1" smtClean="0"/>
              <a:t>ly</a:t>
            </a:r>
            <a:r>
              <a:rPr lang="en-US" b="1" baseline="0" dirty="0" smtClean="0"/>
              <a:t> flow events still had statistically significantly lower threat scores than the most common flow regimes (i.e. W-</a:t>
            </a:r>
            <a:r>
              <a:rPr lang="en-US" b="1" baseline="0" dirty="0" err="1" smtClean="0"/>
              <a:t>ly</a:t>
            </a:r>
            <a:r>
              <a:rPr lang="en-US" b="1" baseline="0" dirty="0" smtClean="0"/>
              <a:t> and SW-</a:t>
            </a:r>
            <a:r>
              <a:rPr lang="en-US" b="1" baseline="0" dirty="0" err="1" smtClean="0"/>
              <a:t>ly</a:t>
            </a:r>
            <a:r>
              <a:rPr lang="en-US" b="1" baseline="0" dirty="0" smtClean="0"/>
              <a:t>). We focus analysis on NW-</a:t>
            </a:r>
            <a:r>
              <a:rPr lang="en-US" b="1" baseline="0" dirty="0" err="1" smtClean="0"/>
              <a:t>ly</a:t>
            </a:r>
            <a:r>
              <a:rPr lang="en-US" b="1" baseline="0" dirty="0" smtClean="0"/>
              <a:t> flow events since, even though the results don’t reach statistical significance, there are far more events that have a high-impact as you mention.</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32</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look at the</a:t>
            </a:r>
            <a:r>
              <a:rPr lang="en-US" baseline="0" dirty="0" smtClean="0"/>
              <a:t> dataset from a different perspective, using the severe weather parameters MUCAPE and deep-layer shear.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33</a:t>
            </a:fld>
            <a:endParaRPr lang="en-US"/>
          </a:p>
        </p:txBody>
      </p:sp>
    </p:spTree>
    <p:extLst>
      <p:ext uri="{BB962C8B-B14F-4D97-AF65-F5344CB8AC3E}">
        <p14:creationId xmlns:p14="http://schemas.microsoft.com/office/powerpoint/2010/main" val="4061478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a:t>
            </a:r>
            <a:r>
              <a:rPr lang="en-US" baseline="0" dirty="0" smtClean="0"/>
              <a:t> shows a breakdown of four types of shear/stability regimes (Low Shear, High CAPE on the top left), (High Shear, High CAPE on the top right), (Low Shear, Low CAPE on the bottom left), and High Shear, Low CAPE on the bottom right). The horizontal and vertical black lines represent median MUCAPE of (662 J/Kg) and 1000-500 mb shear of (31 kt)</a:t>
            </a:r>
            <a:r>
              <a:rPr lang="en-US" baseline="0" dirty="0" smtClean="0"/>
              <a:t>. </a:t>
            </a:r>
            <a:r>
              <a:rPr lang="en-US" b="1" baseline="0" dirty="0" smtClean="0"/>
              <a:t>(If queried, the black lines are derived from the CFSR 1800z data over the point of maximum report density for all high-impact events in the database)</a:t>
            </a:r>
            <a:endParaRPr lang="en-US" dirty="0" smtClean="0"/>
          </a:p>
        </p:txBody>
      </p:sp>
      <p:sp>
        <p:nvSpPr>
          <p:cNvPr id="4" name="Slide Number Placeholder 3"/>
          <p:cNvSpPr>
            <a:spLocks noGrp="1"/>
          </p:cNvSpPr>
          <p:nvPr>
            <p:ph type="sldNum" sz="quarter" idx="10"/>
          </p:nvPr>
        </p:nvSpPr>
        <p:spPr/>
        <p:txBody>
          <a:bodyPr/>
          <a:lstStyle/>
          <a:p>
            <a:fld id="{D16FB828-AE41-B84E-B11D-59C740B92687}" type="slidenum">
              <a:rPr lang="en-US" smtClean="0"/>
              <a:t>34</a:t>
            </a:fld>
            <a:endParaRPr lang="en-US"/>
          </a:p>
        </p:txBody>
      </p:sp>
    </p:spTree>
    <p:extLst>
      <p:ext uri="{BB962C8B-B14F-4D97-AF65-F5344CB8AC3E}">
        <p14:creationId xmlns:p14="http://schemas.microsoft.com/office/powerpoint/2010/main" val="2253788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same graph as the previous slide,</a:t>
            </a:r>
            <a:r>
              <a:rPr lang="en-US" baseline="0" dirty="0" smtClean="0"/>
              <a:t> but shows the phase space plotted for </a:t>
            </a:r>
            <a:r>
              <a:rPr lang="en-US" b="1" baseline="0" dirty="0" smtClean="0"/>
              <a:t>Type 1</a:t>
            </a:r>
            <a:r>
              <a:rPr lang="en-US" baseline="0" dirty="0" smtClean="0"/>
              <a:t> and </a:t>
            </a:r>
            <a:r>
              <a:rPr lang="en-US" b="1" baseline="0" dirty="0" smtClean="0"/>
              <a:t>Good Forecast </a:t>
            </a:r>
            <a:r>
              <a:rPr lang="en-US" baseline="0" dirty="0" smtClean="0"/>
              <a:t>events. The Type 1 events are represented by red squares, and the Good Forecast events are represented by purple diamonds</a:t>
            </a:r>
            <a:r>
              <a:rPr lang="en-US" baseline="0" dirty="0" smtClean="0"/>
              <a:t>. </a:t>
            </a:r>
            <a:r>
              <a:rPr lang="en-US" b="1" baseline="0" dirty="0" smtClean="0"/>
              <a:t>(If asked, the large square and diamond represent the average for each group)</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35</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a:t>
            </a:r>
            <a:r>
              <a:rPr lang="en-US" baseline="0" dirty="0" smtClean="0"/>
              <a:t> comparisons of Type 1 events and Good Forecast events for each of</a:t>
            </a:r>
            <a:r>
              <a:rPr lang="en-US" dirty="0" smtClean="0"/>
              <a:t> the four CAPE/Shear categories. The plot shows that there are more Type</a:t>
            </a:r>
            <a:r>
              <a:rPr lang="en-US" baseline="0" dirty="0" smtClean="0"/>
              <a:t> 1 events than Good Forecast events for (Low Shear, Low CAPE) and (Low Shear, High CAPE) regimes. In other words, the LSLC and LSHC regimes were less predictable than the HSLC and HSHC regimes. So the main point is that the shear is the main discriminator of the two parameters</a:t>
            </a:r>
            <a:r>
              <a:rPr lang="en-US" baseline="0" dirty="0" smtClean="0"/>
              <a:t>. </a:t>
            </a:r>
            <a:r>
              <a:rPr lang="en-US" b="1" i="0" baseline="0" dirty="0" smtClean="0"/>
              <a:t>(good summary here. If there’s any question about sample size issues, recall that Type 1 and Good events both use a 25</a:t>
            </a:r>
            <a:r>
              <a:rPr lang="en-US" b="1" i="0" baseline="30000" dirty="0" smtClean="0"/>
              <a:t>th</a:t>
            </a:r>
            <a:r>
              <a:rPr lang="en-US" b="1" i="0" baseline="0" dirty="0" smtClean="0"/>
              <a:t> percentile threshold of the entire dataset (lowest 25</a:t>
            </a:r>
            <a:r>
              <a:rPr lang="en-US" b="1" i="0" baseline="30000" dirty="0" smtClean="0"/>
              <a:t>th</a:t>
            </a:r>
            <a:r>
              <a:rPr lang="en-US" b="1" i="0" baseline="0" dirty="0" smtClean="0"/>
              <a:t> POD for Type 1, highest 25</a:t>
            </a:r>
            <a:r>
              <a:rPr lang="en-US" b="1" i="0" baseline="30000" dirty="0" smtClean="0"/>
              <a:t>th</a:t>
            </a:r>
            <a:r>
              <a:rPr lang="en-US" b="1" i="0" baseline="0" dirty="0" smtClean="0"/>
              <a:t> Threat Score for Good) so their sample sizes are comparable)</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36</a:t>
            </a:fld>
            <a:endParaRPr lang="en-US"/>
          </a:p>
        </p:txBody>
      </p:sp>
    </p:spTree>
    <p:extLst>
      <p:ext uri="{BB962C8B-B14F-4D97-AF65-F5344CB8AC3E}">
        <p14:creationId xmlns:p14="http://schemas.microsoft.com/office/powerpoint/2010/main" val="416635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going to take a look at a case study of a Type 1 event from August 18</a:t>
            </a:r>
            <a:r>
              <a:rPr lang="en-US" baseline="30000" dirty="0" smtClean="0"/>
              <a:t>th</a:t>
            </a:r>
            <a:r>
              <a:rPr lang="en-US" baseline="0" dirty="0" smtClean="0"/>
              <a:t>, 2009, which was under-predicted. This was considered a LSHC regime. The map on the left shows that SPC had a general “SEE TEXT” or what would now be considered a “Marginal” outlook, with a 5% wind probability contour for parts of the Northeast. The map on the right indicated there were several severe weather reports in the Northeast </a:t>
            </a:r>
            <a:r>
              <a:rPr lang="en-US" baseline="0" dirty="0" smtClean="0"/>
              <a:t>on </a:t>
            </a:r>
            <a:r>
              <a:rPr lang="en-US" baseline="0" dirty="0" smtClean="0"/>
              <a:t>this day and most were due to wind damage. </a:t>
            </a:r>
            <a:r>
              <a:rPr lang="en-US" b="1" baseline="0" dirty="0" smtClean="0"/>
              <a:t>(Yes. May want to mention the production of a 77 knot SIG wind report in Nassau, NY too)</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37</a:t>
            </a:fld>
            <a:endParaRPr lang="en-US"/>
          </a:p>
        </p:txBody>
      </p:sp>
    </p:spTree>
    <p:extLst>
      <p:ext uri="{BB962C8B-B14F-4D97-AF65-F5344CB8AC3E}">
        <p14:creationId xmlns:p14="http://schemas.microsoft.com/office/powerpoint/2010/main" val="2379075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are going to take a brief look at the synoptic overview for this event staring with 250 mb heights, wind barbs and </a:t>
            </a:r>
            <a:r>
              <a:rPr lang="en-US" baseline="0" dirty="0" err="1" smtClean="0"/>
              <a:t>isotachs</a:t>
            </a:r>
            <a:r>
              <a:rPr lang="en-US" baseline="0" dirty="0" smtClean="0"/>
              <a:t>, as well as divergence at 1600 UTC. The area of focus is outlined by the dashed green circle. You can see there is not much an influence of the upper level jet streak, which is displaced well north and west of the region across the upper Great Lakes. The upper level trough is also displaced fairly far upstream as well and likely not much of a factor with regards to convective development</a:t>
            </a:r>
            <a:r>
              <a:rPr lang="en-US" baseline="0" dirty="0" smtClean="0"/>
              <a:t>. </a:t>
            </a:r>
            <a:r>
              <a:rPr lang="en-US" b="1" baseline="0" dirty="0" smtClean="0"/>
              <a:t>(Good summary. If asked, these are RUC analyses. 1600 UTC is estimated time of convective initiation based on radar. May want to mention that CI took place within the high terrain of the Appalachians and along the lake boundaries so that the summary slide that mentions this isn’t unprecedented)</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38</a:t>
            </a:fld>
            <a:endParaRPr lang="en-US"/>
          </a:p>
        </p:txBody>
      </p:sp>
    </p:spTree>
    <p:extLst>
      <p:ext uri="{BB962C8B-B14F-4D97-AF65-F5344CB8AC3E}">
        <p14:creationId xmlns:p14="http://schemas.microsoft.com/office/powerpoint/2010/main" val="999231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taking a look at 500 mb</a:t>
            </a:r>
            <a:r>
              <a:rPr lang="en-US" baseline="0" dirty="0" smtClean="0"/>
              <a:t> height contours, wind barbs and relative vorticity, you can see there is a very subtle trough over the area of focus with a relative vorticity maximum actually displaced downstream at 1600 UTC. Also note the lack of any appreciable wind speeds at 500 mb. So based on investigating the mid and upper levels, one would not expect much synoptic scale forcing on this day</a:t>
            </a:r>
            <a:r>
              <a:rPr lang="en-US" baseline="0" dirty="0" smtClean="0"/>
              <a:t>. </a:t>
            </a:r>
            <a:r>
              <a:rPr lang="en-US" b="1" baseline="0" dirty="0" smtClean="0"/>
              <a:t>(Good summary here.)</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39</a:t>
            </a:fld>
            <a:endParaRPr lang="en-US"/>
          </a:p>
        </p:txBody>
      </p:sp>
    </p:spTree>
    <p:extLst>
      <p:ext uri="{BB962C8B-B14F-4D97-AF65-F5344CB8AC3E}">
        <p14:creationId xmlns:p14="http://schemas.microsoft.com/office/powerpoint/2010/main" val="759301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take a look at the SBCAPE,</a:t>
            </a:r>
            <a:r>
              <a:rPr lang="en-US" baseline="0" dirty="0" smtClean="0"/>
              <a:t> </a:t>
            </a:r>
            <a:r>
              <a:rPr lang="en-US" baseline="0" dirty="0" smtClean="0"/>
              <a:t>1000–500 </a:t>
            </a:r>
            <a:r>
              <a:rPr lang="en-US" baseline="0" dirty="0" smtClean="0"/>
              <a:t>mb shear and </a:t>
            </a:r>
            <a:r>
              <a:rPr lang="en-US" baseline="0" dirty="0" smtClean="0"/>
              <a:t>700–500 </a:t>
            </a:r>
            <a:r>
              <a:rPr lang="en-US" baseline="0" dirty="0" smtClean="0"/>
              <a:t>mb lapse rates. Again at 1600 UTC we can see moderate to high values of SBCAPE around 1000 J/Kg to as much as 3000 J/Kg across the area of focus. Note the relatively weak shear vectors though, indicating only 5 to 15 kt of deep layer shear. This shows why this event was classified as having a LSHC environment</a:t>
            </a:r>
            <a:r>
              <a:rPr lang="en-US" baseline="0" dirty="0" smtClean="0"/>
              <a:t>. </a:t>
            </a:r>
            <a:r>
              <a:rPr lang="en-US" b="1" baseline="0" dirty="0" smtClean="0"/>
              <a:t>(Good summary here)</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40</a:t>
            </a:fld>
            <a:endParaRPr lang="en-US"/>
          </a:p>
        </p:txBody>
      </p:sp>
    </p:spTree>
    <p:extLst>
      <p:ext uri="{BB962C8B-B14F-4D97-AF65-F5344CB8AC3E}">
        <p14:creationId xmlns:p14="http://schemas.microsoft.com/office/powerpoint/2010/main" val="3710150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is going to be a presentation that examines the skillfulness of severe weather forecasts, we need to define some performance metrics up front.  Probability of detection, or POD is a measure</a:t>
            </a:r>
            <a:r>
              <a:rPr lang="en-US" baseline="0" dirty="0" smtClean="0"/>
              <a:t> of how often significant events are identified.  A perfect score is one.  False alarm rate, or FAR is a measure of how often a significant event is expected, but fails to occur.  Lower is better, and a perfect score is zero.  Frequency of hits is similar to false alarm rate, except that a perfect score with no false alarms is one. Threat score, or CSI, is a combination of POD and FAR and gives a measure of overall skill, with 1 being a perfect score.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a:t>
            </a:fld>
            <a:endParaRPr lang="en-US"/>
          </a:p>
        </p:txBody>
      </p:sp>
    </p:spTree>
    <p:extLst>
      <p:ext uri="{BB962C8B-B14F-4D97-AF65-F5344CB8AC3E}">
        <p14:creationId xmlns:p14="http://schemas.microsoft.com/office/powerpoint/2010/main" val="1094323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take a look at</a:t>
            </a:r>
            <a:r>
              <a:rPr lang="en-US" baseline="0" dirty="0" smtClean="0"/>
              <a:t> an observed sounding close to the area of convective initiation. This was the 12 UTC sounding from Pittsburgh. The main things to note are the moderate to high level of MLCAPE close to 2000 J/Kg, the relatively weak and mainly unidirectional 0-6 km shear of 12 kt and the DCAPE of 510 J/Kg</a:t>
            </a:r>
            <a:r>
              <a:rPr lang="en-US" baseline="0" dirty="0" smtClean="0"/>
              <a:t>. </a:t>
            </a:r>
            <a:r>
              <a:rPr lang="en-US" b="1" baseline="0" dirty="0" smtClean="0"/>
              <a:t>(Yes. May want to preface the DCAPE value by pointing out the relatively moist column below 500-hPa. In addition, the </a:t>
            </a:r>
            <a:r>
              <a:rPr lang="en-US" b="1" i="1" baseline="0" dirty="0" smtClean="0"/>
              <a:t>weak</a:t>
            </a:r>
            <a:r>
              <a:rPr lang="en-US" b="1" baseline="0" dirty="0" smtClean="0"/>
              <a:t> veering and WAA throughout the column matches the conceptual model fairly well here)</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41</a:t>
            </a:fld>
            <a:endParaRPr lang="en-US"/>
          </a:p>
        </p:txBody>
      </p:sp>
    </p:spTree>
    <p:extLst>
      <p:ext uri="{BB962C8B-B14F-4D97-AF65-F5344CB8AC3E}">
        <p14:creationId xmlns:p14="http://schemas.microsoft.com/office/powerpoint/2010/main" val="1797527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will c</a:t>
            </a:r>
            <a:r>
              <a:rPr lang="en-US" dirty="0" smtClean="0"/>
              <a:t>ompare </a:t>
            </a:r>
            <a:r>
              <a:rPr lang="en-US" baseline="0" dirty="0" smtClean="0"/>
              <a:t>the Pittsburgh sounding to a sounding location closer to where most of the severe weather took place. This sounding plot of from Wallops Island at 12 UTC. Note the proximity to several severe weather reports in the upper right panel of the screen. MLCAPE values are very similar to the Pittsburgh sounding, as well as the weak </a:t>
            </a:r>
            <a:r>
              <a:rPr lang="en-US" baseline="0" dirty="0" smtClean="0"/>
              <a:t>0–6 </a:t>
            </a:r>
            <a:r>
              <a:rPr lang="en-US" baseline="0" dirty="0" smtClean="0"/>
              <a:t>km shear. However, there is a big difference in the DCAPE, with almost 1300 J/Kg of DCAPE computed from this Wallops Island sounding compared to around 500 J/Kg at Pittsburgh. </a:t>
            </a:r>
            <a:r>
              <a:rPr lang="en-US" b="1" baseline="0" dirty="0" smtClean="0"/>
              <a:t>(Yes. Again, weak veering is seen in the wind profile, albeit a bit of backing near 500 hPa. This sounding is also representative of the Dulles IAD sounding [other arrow in the upper-right corner]</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42</a:t>
            </a:fld>
            <a:endParaRPr lang="en-US"/>
          </a:p>
        </p:txBody>
      </p:sp>
    </p:spTree>
    <p:extLst>
      <p:ext uri="{BB962C8B-B14F-4D97-AF65-F5344CB8AC3E}">
        <p14:creationId xmlns:p14="http://schemas.microsoft.com/office/powerpoint/2010/main" val="4015984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a:t>
            </a:r>
            <a:r>
              <a:rPr lang="en-US" baseline="0" dirty="0" smtClean="0"/>
              <a:t> from the Storm Prediction Center shows the climatology of DCAPE for Wallops Island. The nearly 1300 J/Kg of DCAPE based on the 1200 UTC sounding was in the extreme 99</a:t>
            </a:r>
            <a:r>
              <a:rPr lang="en-US" baseline="30000" dirty="0" smtClean="0"/>
              <a:t>th</a:t>
            </a:r>
            <a:r>
              <a:rPr lang="en-US" baseline="0" dirty="0" smtClean="0"/>
              <a:t> percentile of based on the </a:t>
            </a:r>
            <a:r>
              <a:rPr lang="en-US" baseline="0" dirty="0" err="1" smtClean="0"/>
              <a:t>climo</a:t>
            </a:r>
            <a:r>
              <a:rPr lang="en-US" baseline="0" dirty="0" smtClean="0"/>
              <a:t> for mid August. So it appears that DCAPE could be an important discriminator for this event</a:t>
            </a:r>
            <a:r>
              <a:rPr lang="en-US" baseline="0" dirty="0" smtClean="0"/>
              <a:t>. </a:t>
            </a:r>
            <a:r>
              <a:rPr lang="en-US" b="1" baseline="0" dirty="0" smtClean="0"/>
              <a:t>(Yes. Definitely like the use of the black arrow relative to the odd green lightning bolt I had)</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43</a:t>
            </a:fld>
            <a:endParaRPr lang="en-US"/>
          </a:p>
        </p:txBody>
      </p:sp>
    </p:spTree>
    <p:extLst>
      <p:ext uri="{BB962C8B-B14F-4D97-AF65-F5344CB8AC3E}">
        <p14:creationId xmlns:p14="http://schemas.microsoft.com/office/powerpoint/2010/main" val="1503461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snapshot of a radar reflectivity mosaic from 2356 UTC on August </a:t>
            </a:r>
            <a:r>
              <a:rPr lang="en-US" b="1" baseline="0" dirty="0" smtClean="0"/>
              <a:t>18</a:t>
            </a:r>
            <a:r>
              <a:rPr lang="en-US" baseline="30000" dirty="0" smtClean="0"/>
              <a:t>th</a:t>
            </a:r>
            <a:r>
              <a:rPr lang="en-US" baseline="0" dirty="0" smtClean="0"/>
              <a:t>. There are multiple clusters of strong to severe thunderstorms…one across southeast PA about to enter NJ, and another across upstate NY.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44</a:t>
            </a:fld>
            <a:endParaRPr lang="en-US"/>
          </a:p>
        </p:txBody>
      </p:sp>
    </p:spTree>
    <p:extLst>
      <p:ext uri="{BB962C8B-B14F-4D97-AF65-F5344CB8AC3E}">
        <p14:creationId xmlns:p14="http://schemas.microsoft.com/office/powerpoint/2010/main" val="2721889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will look at another sounding location and time close to a significant severe wind report near Upton, NY on Long Island. This is the 0000 UTC August 19</a:t>
            </a:r>
            <a:r>
              <a:rPr lang="en-US" baseline="30000" dirty="0" smtClean="0"/>
              <a:t>th</a:t>
            </a:r>
            <a:r>
              <a:rPr lang="en-US" baseline="0" dirty="0" smtClean="0"/>
              <a:t> sounding and again, notice the similar value of MLCAPE along with 0-6 km shear less than 20 kt. Also notice the DCAPE here at OKX is around 1200 J/Kg, which is close to the 99</a:t>
            </a:r>
            <a:r>
              <a:rPr lang="en-US" baseline="30000" dirty="0" smtClean="0"/>
              <a:t>th</a:t>
            </a:r>
            <a:r>
              <a:rPr lang="en-US" baseline="0" dirty="0" smtClean="0"/>
              <a:t> percentile of </a:t>
            </a:r>
            <a:r>
              <a:rPr lang="en-US" baseline="0" dirty="0" err="1" smtClean="0"/>
              <a:t>climo</a:t>
            </a:r>
            <a:r>
              <a:rPr lang="en-US" baseline="0" dirty="0" smtClean="0"/>
              <a:t> for mid August. This observation shows further evidence that DCAPE was very crucial in the development of severe thunderstorms that produced damaging winds, as a 77 kt wind gust was observed at 0233 UTC nearby</a:t>
            </a:r>
            <a:r>
              <a:rPr lang="en-US" baseline="0" dirty="0" smtClean="0"/>
              <a:t>. </a:t>
            </a:r>
            <a:r>
              <a:rPr lang="en-US" b="1" baseline="0" dirty="0" smtClean="0"/>
              <a:t>(Good mention of the SIG wind report here. May want to move the arrow up to that it points to the 1200 J/kg line on the </a:t>
            </a:r>
            <a:r>
              <a:rPr lang="en-US" b="1" baseline="0" dirty="0" err="1" smtClean="0"/>
              <a:t>climo</a:t>
            </a:r>
            <a:r>
              <a:rPr lang="en-US" b="1" baseline="0" dirty="0" smtClean="0"/>
              <a:t> plot. It looks like it’s pointing at 1100 J/kg.</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45</a:t>
            </a:fld>
            <a:endParaRPr lang="en-US"/>
          </a:p>
        </p:txBody>
      </p:sp>
    </p:spTree>
    <p:extLst>
      <p:ext uri="{BB962C8B-B14F-4D97-AF65-F5344CB8AC3E}">
        <p14:creationId xmlns:p14="http://schemas.microsoft.com/office/powerpoint/2010/main" val="2954715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wrapping up the case summar</a:t>
            </a:r>
            <a:r>
              <a:rPr lang="en-US" baseline="0" dirty="0" smtClean="0"/>
              <a:t>y for this Type 1 event…(read summary slide</a:t>
            </a:r>
            <a:r>
              <a:rPr lang="en-US" baseline="0" dirty="0" smtClean="0"/>
              <a:t>) </a:t>
            </a:r>
            <a:r>
              <a:rPr lang="en-US" b="1" baseline="0" dirty="0" smtClean="0"/>
              <a:t>(Since I used an aircraft sounding in my thesis presentation to highlight the high PBL heights that isn’t used here, you may want to nix the “higher PBL heights” part of this or just mention that higher PBL heights were observed prior to storm passage using aircraft data.)</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46</a:t>
            </a:fld>
            <a:endParaRPr lang="en-US"/>
          </a:p>
        </p:txBody>
      </p:sp>
    </p:spTree>
    <p:extLst>
      <p:ext uri="{BB962C8B-B14F-4D97-AF65-F5344CB8AC3E}">
        <p14:creationId xmlns:p14="http://schemas.microsoft.com/office/powerpoint/2010/main" val="3983149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a:t>
            </a:r>
            <a:r>
              <a:rPr lang="en-US" baseline="0" dirty="0" smtClean="0"/>
              <a:t> conceptual model was created for a Type 1 NW flow event. Time-wise, this model is at approximately 1800 UTC, with a convective initiation point near the SW NY/NW PA border. There typically is a 250 mb jet positioned poleward of the region in southern Canada, along with a stationary surface boundary. The low level jet direction is westerly and positioned just upstream of the area of convective initiation. At 500 mb, the area of enhanced severe weather threat is downstream of a mean ridge axis in the NW flow. High PWATs are impinging on the area of convective initiation, while a large magnitude of DCAPE and higher LCL heights are positioned in close proximity to the area of enhanced severe weather threat. </a:t>
            </a:r>
            <a:r>
              <a:rPr lang="en-US" b="1" baseline="0" dirty="0" smtClean="0"/>
              <a:t>(Note that the term “jet” is used pretty loosely here as a means of fluxing in moisture to the convective initiation area and does not extend appreciably past the area of convective initiation. If asked, this conceptual model is constructed by using CFSR composite data from all Type 1 NW-</a:t>
            </a:r>
            <a:r>
              <a:rPr lang="en-US" b="1" baseline="0" dirty="0" err="1" smtClean="0"/>
              <a:t>ly</a:t>
            </a:r>
            <a:r>
              <a:rPr lang="en-US" b="1" baseline="0" dirty="0" smtClean="0"/>
              <a:t> flow events as well as subjective compositing of individual cases.)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47</a:t>
            </a:fld>
            <a:endParaRPr lang="en-US"/>
          </a:p>
        </p:txBody>
      </p:sp>
    </p:spTree>
    <p:extLst>
      <p:ext uri="{BB962C8B-B14F-4D97-AF65-F5344CB8AC3E}">
        <p14:creationId xmlns:p14="http://schemas.microsoft.com/office/powerpoint/2010/main" val="3395410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finally to wrap things up Joe and I did some work to test whether the findings from Matt’s work translated to our local </a:t>
            </a:r>
            <a:r>
              <a:rPr lang="en-US" baseline="0" dirty="0" err="1" smtClean="0"/>
              <a:t>cwa’s</a:t>
            </a:r>
            <a:r>
              <a:rPr lang="en-US" baseline="0" dirty="0" smtClean="0"/>
              <a:t> in Binghamton and Albany.   We used a different methodology, but the idea was the same, testing expectations for severe weather vs. actual occurrences of severe weather.  Instead of using SPC’s risk areas, we used our local hazardous weather outlooks issued on the midnight shift, and compared to severe weather later that day or evening.  We defined a warning as any time  an HWO contained the words severe, large hail or damaging wind.  An event was defined as any day with at least 5 severe weather reports in our </a:t>
            </a:r>
            <a:r>
              <a:rPr lang="en-US" baseline="0" dirty="0" err="1" smtClean="0"/>
              <a:t>cwa’s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49</a:t>
            </a:fld>
            <a:endParaRPr lang="en-US"/>
          </a:p>
        </p:txBody>
      </p:sp>
    </p:spTree>
    <p:extLst>
      <p:ext uri="{BB962C8B-B14F-4D97-AF65-F5344CB8AC3E}">
        <p14:creationId xmlns:p14="http://schemas.microsoft.com/office/powerpoint/2010/main" val="2403980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POD, FAR and  CSI for HWO-based</a:t>
            </a:r>
            <a:r>
              <a:rPr lang="en-US" baseline="0" dirty="0" smtClean="0"/>
              <a:t> </a:t>
            </a:r>
            <a:r>
              <a:rPr lang="en-US" dirty="0" smtClean="0"/>
              <a:t>local study at Binghamton.  The POD from the national study was around 0.60 in the late 2000s,</a:t>
            </a:r>
            <a:r>
              <a:rPr lang="en-US" baseline="0" dirty="0" smtClean="0"/>
              <a:t> so this study matches very well with that.  The CSI was around 0.25 for the national study, so this study came up with a higher threat score for the local forecasts at Binghamton, based on a lower  FAR.  We need to keep in mind though that the methodologies of this study were different enough from the Hitchens and Brooks study so that we probably can’t make direct comparisons, still its interesting that the numbers are not all that different, especially regarding the POD.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50</a:t>
            </a:fld>
            <a:endParaRPr lang="en-US"/>
          </a:p>
        </p:txBody>
      </p:sp>
    </p:spTree>
    <p:extLst>
      <p:ext uri="{BB962C8B-B14F-4D97-AF65-F5344CB8AC3E}">
        <p14:creationId xmlns:p14="http://schemas.microsoft.com/office/powerpoint/2010/main" val="2220139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Scores by month</a:t>
            </a:r>
            <a:r>
              <a:rPr lang="en-US" baseline="0" dirty="0" smtClean="0"/>
              <a:t> from the Binghamton county warning area seemed to indicate better performance in the spring and fall compared to mid-summer, which matched findings from the regional study.  For example, the POD was higher than the FAR in April, May, September, and October.  The POD was also higher than the  FAR in July, but the FAR was higher than the POD in June and much higher than the POD in August.  We’ve really had trouble in August!</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51</a:t>
            </a:fld>
            <a:endParaRPr lang="en-US"/>
          </a:p>
        </p:txBody>
      </p:sp>
    </p:spTree>
    <p:extLst>
      <p:ext uri="{BB962C8B-B14F-4D97-AF65-F5344CB8AC3E}">
        <p14:creationId xmlns:p14="http://schemas.microsoft.com/office/powerpoint/2010/main" val="208039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background - </a:t>
            </a:r>
            <a:r>
              <a:rPr lang="en-US" dirty="0" smtClean="0"/>
              <a:t>Hitchens and Brooks in 2012 did a study that measured the skill of SPC slight risk forecasts from the 1970s through the 2000s.</a:t>
            </a:r>
            <a:r>
              <a:rPr lang="en-US" baseline="0" dirty="0" smtClean="0"/>
              <a:t>  They found that POD increased steadily from the 1970s through the 1980s, but plateaued in the 1990s and beyond.  However they also found the that frequency of hits score steadily improved from the 1970s through the 2000s, leading to overall better forecast skill through the 2000s.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5</a:t>
            </a:fld>
            <a:endParaRPr lang="en-US"/>
          </a:p>
        </p:txBody>
      </p:sp>
    </p:spTree>
    <p:extLst>
      <p:ext uri="{BB962C8B-B14F-4D97-AF65-F5344CB8AC3E}">
        <p14:creationId xmlns:p14="http://schemas.microsoft.com/office/powerpoint/2010/main" val="3260577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a:t>
            </a:r>
            <a:r>
              <a:rPr lang="en-US" baseline="0" dirty="0" smtClean="0"/>
              <a:t> between forecast skill, CAPE and shear can be seen on this slide for the Binghamton </a:t>
            </a:r>
            <a:r>
              <a:rPr lang="en-US" baseline="0" dirty="0" err="1" smtClean="0"/>
              <a:t>cwa</a:t>
            </a:r>
            <a:r>
              <a:rPr lang="en-US" baseline="0" dirty="0" smtClean="0"/>
              <a:t>.  The high shear, high CAPE events were forecast best, while many misses occurred in the weak shear area on the left side of the diagram.  There were also a few misses in the low CAPE high shear part of the diagram in the lower right.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52</a:t>
            </a:fld>
            <a:endParaRPr lang="en-US"/>
          </a:p>
        </p:txBody>
      </p:sp>
    </p:spTree>
    <p:extLst>
      <p:ext uri="{BB962C8B-B14F-4D97-AF65-F5344CB8AC3E}">
        <p14:creationId xmlns:p14="http://schemas.microsoft.com/office/powerpoint/2010/main" val="10022583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a:t>
            </a:r>
            <a:r>
              <a:rPr lang="en-US" baseline="0" dirty="0" smtClean="0"/>
              <a:t> from the same study, except for the Albany </a:t>
            </a:r>
            <a:r>
              <a:rPr lang="en-US" baseline="0" dirty="0" err="1" smtClean="0"/>
              <a:t>cwa</a:t>
            </a:r>
            <a:r>
              <a:rPr lang="en-US" baseline="0" dirty="0" smtClean="0"/>
              <a:t>, are shown on this slide. There are many similarities with the Binghamton </a:t>
            </a:r>
            <a:r>
              <a:rPr lang="en-US" baseline="0" dirty="0" err="1" smtClean="0"/>
              <a:t>cwa</a:t>
            </a:r>
            <a:r>
              <a:rPr lang="en-US" baseline="0" dirty="0" smtClean="0"/>
              <a:t>,  especially note that the high CAPE and high shear events are forecast best.  Lower shear events are not forecast as well, although the area with lots of misses looks to be skewed toward slightly higher shear in the Albany </a:t>
            </a:r>
            <a:r>
              <a:rPr lang="en-US" baseline="0" dirty="0" err="1" smtClean="0"/>
              <a:t>cwa</a:t>
            </a:r>
            <a:r>
              <a:rPr lang="en-US" baseline="0" dirty="0" smtClean="0"/>
              <a:t>. Also, the few low CAPE  high shear events in the data set appeared to be forecast somewhat better in Albany’s </a:t>
            </a:r>
            <a:r>
              <a:rPr lang="en-US" baseline="0" dirty="0" err="1" smtClean="0"/>
              <a:t>cwa</a:t>
            </a:r>
            <a:r>
              <a:rPr lang="en-US" baseline="0" dirty="0" smtClean="0"/>
              <a:t> as opposed to Binghamton’s.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53</a:t>
            </a:fld>
            <a:endParaRPr lang="en-US"/>
          </a:p>
        </p:txBody>
      </p:sp>
    </p:spTree>
    <p:extLst>
      <p:ext uri="{BB962C8B-B14F-4D97-AF65-F5344CB8AC3E}">
        <p14:creationId xmlns:p14="http://schemas.microsoft.com/office/powerpoint/2010/main" val="2702835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54</a:t>
            </a:fld>
            <a:endParaRPr lang="en-US"/>
          </a:p>
        </p:txBody>
      </p:sp>
    </p:spTree>
    <p:extLst>
      <p:ext uri="{BB962C8B-B14F-4D97-AF65-F5344CB8AC3E}">
        <p14:creationId xmlns:p14="http://schemas.microsoft.com/office/powerpoint/2010/main" val="14175681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summarize the findings</a:t>
            </a:r>
            <a:r>
              <a:rPr lang="en-US" baseline="0" dirty="0" smtClean="0"/>
              <a:t> from the local studies, the local methodology using the HWO yielded similar numbers for POD compared to the national study, but lower FAR’s and better threat scores.   The local studies also confirmed the tendency for low performance in cases with low shear.  It would seem likely that Binghamton and Albany are plagued by low shear less often than the nation as a whole as they are located over the northern U.S., and that may act to help reduce the FAR for these areas.  However other challenges unique to this area, such as frequently marginal </a:t>
            </a:r>
            <a:r>
              <a:rPr lang="en-US" baseline="0" smtClean="0"/>
              <a:t>CAPE scenarios, </a:t>
            </a:r>
            <a:r>
              <a:rPr lang="en-US" baseline="0" dirty="0" smtClean="0"/>
              <a:t>may mitigate these advantages; every place has </a:t>
            </a:r>
            <a:r>
              <a:rPr lang="en-US" baseline="0" smtClean="0"/>
              <a:t>its challenges.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55</a:t>
            </a:fld>
            <a:endParaRPr lang="en-US"/>
          </a:p>
        </p:txBody>
      </p:sp>
    </p:spTree>
    <p:extLst>
      <p:ext uri="{BB962C8B-B14F-4D97-AF65-F5344CB8AC3E}">
        <p14:creationId xmlns:p14="http://schemas.microsoft.com/office/powerpoint/2010/main" val="359870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research goals of this study were first to evaluate the slight risk forecast skill of SPC for just the northeast U.S.  Next, a data base of events with poor forecast skill was developed, then the main goal of the study could be accomplished, which was to determine environments that are conducive to poor forecast skill, in order to give forecasters and idea of event that they need to watch out for.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6</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first, we’ll start with the evaluation</a:t>
            </a:r>
            <a:r>
              <a:rPr lang="en-US" baseline="0" dirty="0" smtClean="0"/>
              <a:t> of the slight-risk outlook performance over the northeast.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7</a:t>
            </a:fld>
            <a:endParaRPr lang="en-US"/>
          </a:p>
        </p:txBody>
      </p:sp>
    </p:spTree>
    <p:extLst>
      <p:ext uri="{BB962C8B-B14F-4D97-AF65-F5344CB8AC3E}">
        <p14:creationId xmlns:p14="http://schemas.microsoft.com/office/powerpoint/2010/main" val="245341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methodology was first to establish</a:t>
            </a:r>
            <a:r>
              <a:rPr lang="en-US" baseline="0" dirty="0" smtClean="0"/>
              <a:t> a domain over the northeast U.S.  Then to plot slight risk contours and storm reports over the domain to see how well they matched up.  The overall methodology was similar to Hitchens and Brooks, so we should be able to compare the results. One thing to keep in mind was that moderate and high risks were considered to be no different than slight risks for this study, so really we were comparing the issuance of any kind of risk to the subsequent occurrence of severe weather. </a:t>
            </a:r>
            <a:endParaRPr lang="en-US" dirty="0"/>
          </a:p>
        </p:txBody>
      </p:sp>
      <p:sp>
        <p:nvSpPr>
          <p:cNvPr id="4" name="Slide Number Placeholder 3"/>
          <p:cNvSpPr>
            <a:spLocks noGrp="1"/>
          </p:cNvSpPr>
          <p:nvPr>
            <p:ph type="sldNum" sz="quarter" idx="10"/>
          </p:nvPr>
        </p:nvSpPr>
        <p:spPr/>
        <p:txBody>
          <a:bodyPr/>
          <a:lstStyle/>
          <a:p>
            <a:fld id="{6F19180F-E90E-7046-8E33-38C37789C865}" type="slidenum">
              <a:rPr lang="en-US" smtClean="0"/>
              <a:t>8</a:t>
            </a:fld>
            <a:endParaRPr lang="en-US"/>
          </a:p>
        </p:txBody>
      </p:sp>
    </p:spTree>
    <p:extLst>
      <p:ext uri="{BB962C8B-B14F-4D97-AF65-F5344CB8AC3E}">
        <p14:creationId xmlns:p14="http://schemas.microsoft.com/office/powerpoint/2010/main" val="19930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domain that we</a:t>
            </a:r>
            <a:r>
              <a:rPr lang="en-US" baseline="0" dirty="0" smtClean="0"/>
              <a:t> defined for the northeast U.S.  The stars are the location of NWS offices that participated in the study; Albany, Binghamton and Pittsburgh. </a:t>
            </a:r>
            <a:endParaRPr lang="en-US" dirty="0"/>
          </a:p>
        </p:txBody>
      </p:sp>
      <p:sp>
        <p:nvSpPr>
          <p:cNvPr id="4" name="Slide Number Placeholder 3"/>
          <p:cNvSpPr>
            <a:spLocks noGrp="1"/>
          </p:cNvSpPr>
          <p:nvPr>
            <p:ph type="sldNum" sz="quarter" idx="10"/>
          </p:nvPr>
        </p:nvSpPr>
        <p:spPr/>
        <p:txBody>
          <a:bodyPr/>
          <a:lstStyle/>
          <a:p>
            <a:fld id="{D16FB828-AE41-B84E-B11D-59C740B92687}" type="slidenum">
              <a:rPr lang="en-US" smtClean="0"/>
              <a:t>9</a:t>
            </a:fld>
            <a:endParaRPr lang="en-US"/>
          </a:p>
        </p:txBody>
      </p:sp>
    </p:spTree>
    <p:extLst>
      <p:ext uri="{BB962C8B-B14F-4D97-AF65-F5344CB8AC3E}">
        <p14:creationId xmlns:p14="http://schemas.microsoft.com/office/powerpoint/2010/main" val="304443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85F89-550E-8C4E-9ECE-77A499FC1027}"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426167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85F89-550E-8C4E-9ECE-77A499FC1027}"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264520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85F89-550E-8C4E-9ECE-77A499FC1027}"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293638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485F89-550E-8C4E-9ECE-77A499FC1027}"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69987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85F89-550E-8C4E-9ECE-77A499FC1027}" type="datetimeFigureOut">
              <a:rPr lang="en-US" smtClean="0"/>
              <a:t>4/28/16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99369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485F89-550E-8C4E-9ECE-77A499FC1027}"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117027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485F89-550E-8C4E-9ECE-77A499FC1027}" type="datetimeFigureOut">
              <a:rPr lang="en-US" smtClean="0"/>
              <a:t>4/28/16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350214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485F89-550E-8C4E-9ECE-77A499FC1027}" type="datetimeFigureOut">
              <a:rPr lang="en-US" smtClean="0"/>
              <a:t>4/28/16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419136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485F89-550E-8C4E-9ECE-77A499FC1027}" type="datetimeFigureOut">
              <a:rPr lang="en-US" smtClean="0"/>
              <a:t>4/28/16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1862085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85F89-550E-8C4E-9ECE-77A499FC1027}"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191663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485F89-550E-8C4E-9ECE-77A499FC1027}" type="datetimeFigureOut">
              <a:rPr lang="en-US" smtClean="0"/>
              <a:t>4/28/16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F1266-4A2D-6C44-8878-F56B340F8888}" type="slidenum">
              <a:rPr lang="en-US" smtClean="0"/>
              <a:t>‹#›</a:t>
            </a:fld>
            <a:endParaRPr lang="en-US"/>
          </a:p>
        </p:txBody>
      </p:sp>
    </p:spTree>
    <p:extLst>
      <p:ext uri="{BB962C8B-B14F-4D97-AF65-F5344CB8AC3E}">
        <p14:creationId xmlns:p14="http://schemas.microsoft.com/office/powerpoint/2010/main" val="388843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85F89-550E-8C4E-9ECE-77A499FC1027}" type="datetimeFigureOut">
              <a:rPr lang="en-US" smtClean="0"/>
              <a:t>4/28/16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F1266-4A2D-6C44-8878-F56B340F8888}" type="slidenum">
              <a:rPr lang="en-US" smtClean="0"/>
              <a:t>‹#›</a:t>
            </a:fld>
            <a:endParaRPr lang="en-US"/>
          </a:p>
        </p:txBody>
      </p:sp>
    </p:spTree>
    <p:extLst>
      <p:ext uri="{BB962C8B-B14F-4D97-AF65-F5344CB8AC3E}">
        <p14:creationId xmlns:p14="http://schemas.microsoft.com/office/powerpoint/2010/main" val="702228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chart" Target="../charts/char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gif"/><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4" Type="http://schemas.openxmlformats.org/officeDocument/2006/relationships/image" Target="../media/image19.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4.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u="sng" dirty="0" smtClean="0">
                <a:solidFill>
                  <a:schemeClr val="bg1"/>
                </a:solidFill>
              </a:rPr>
              <a:t>An Analysis of High-Impact, Low-Predictive Skill Severe Weather Events in the Northeast U.S.</a:t>
            </a:r>
            <a:endParaRPr lang="en-US" u="sng" dirty="0">
              <a:solidFill>
                <a:schemeClr val="bg1"/>
              </a:solidFill>
            </a:endParaRPr>
          </a:p>
        </p:txBody>
      </p:sp>
      <p:sp>
        <p:nvSpPr>
          <p:cNvPr id="3" name="Subtitle 2"/>
          <p:cNvSpPr>
            <a:spLocks noGrp="1"/>
          </p:cNvSpPr>
          <p:nvPr>
            <p:ph idx="1"/>
          </p:nvPr>
        </p:nvSpPr>
        <p:spPr>
          <a:xfrm>
            <a:off x="457200" y="1352550"/>
            <a:ext cx="8229600" cy="4525963"/>
          </a:xfrm>
        </p:spPr>
        <p:txBody>
          <a:bodyPr/>
          <a:lstStyle/>
          <a:p>
            <a:pPr marL="0" indent="0" algn="ctr">
              <a:buNone/>
            </a:pPr>
            <a:endParaRPr lang="en-US" sz="2000" dirty="0" smtClean="0"/>
          </a:p>
          <a:p>
            <a:pPr marL="0" indent="0" algn="ctr">
              <a:buNone/>
            </a:pPr>
            <a:r>
              <a:rPr lang="en-US" sz="2000" dirty="0" smtClean="0">
                <a:solidFill>
                  <a:schemeClr val="bg1"/>
                </a:solidFill>
              </a:rPr>
              <a:t>Mike Evans, Joe Villani</a:t>
            </a:r>
          </a:p>
          <a:p>
            <a:pPr marL="0" indent="0" algn="ctr">
              <a:buNone/>
            </a:pPr>
            <a:r>
              <a:rPr lang="en-US" sz="2000" dirty="0" smtClean="0">
                <a:solidFill>
                  <a:schemeClr val="bg1"/>
                </a:solidFill>
              </a:rPr>
              <a:t>National Weather Service WFO BGM and ALY</a:t>
            </a:r>
          </a:p>
          <a:p>
            <a:pPr marL="0" indent="0" algn="ctr">
              <a:buNone/>
            </a:pPr>
            <a:endParaRPr lang="en-US" sz="2000" dirty="0">
              <a:solidFill>
                <a:schemeClr val="bg1"/>
              </a:solidFill>
            </a:endParaRPr>
          </a:p>
          <a:p>
            <a:pPr marL="0" indent="0" algn="ctr">
              <a:buNone/>
            </a:pPr>
            <a:r>
              <a:rPr lang="en-US" sz="2000" dirty="0" smtClean="0">
                <a:solidFill>
                  <a:schemeClr val="bg1"/>
                </a:solidFill>
              </a:rPr>
              <a:t>Matthew </a:t>
            </a:r>
            <a:r>
              <a:rPr lang="en-US" sz="2000" dirty="0">
                <a:solidFill>
                  <a:schemeClr val="bg1"/>
                </a:solidFill>
              </a:rPr>
              <a:t>Vaughan, Brian Tang, and Lance </a:t>
            </a:r>
            <a:r>
              <a:rPr lang="en-US" sz="2000" dirty="0" err="1">
                <a:solidFill>
                  <a:schemeClr val="bg1"/>
                </a:solidFill>
              </a:rPr>
              <a:t>Bosart</a:t>
            </a:r>
            <a:endParaRPr lang="en-US" sz="2000" dirty="0">
              <a:solidFill>
                <a:schemeClr val="bg1"/>
              </a:solidFill>
            </a:endParaRPr>
          </a:p>
          <a:p>
            <a:pPr marL="0" lvl="0" indent="0" algn="ctr" defTabSz="457200">
              <a:spcBef>
                <a:spcPct val="20000"/>
              </a:spcBef>
              <a:buClrTx/>
              <a:buSzTx/>
              <a:buNone/>
              <a:defRPr/>
            </a:pPr>
            <a:r>
              <a:rPr lang="en-US" sz="2000" dirty="0" smtClean="0">
                <a:solidFill>
                  <a:schemeClr val="bg1"/>
                </a:solidFill>
                <a:latin typeface="Arial" charset="0"/>
              </a:rPr>
              <a:t>Department </a:t>
            </a:r>
            <a:r>
              <a:rPr lang="en-US" sz="2000" dirty="0">
                <a:solidFill>
                  <a:schemeClr val="bg1"/>
                </a:solidFill>
                <a:latin typeface="Arial" charset="0"/>
              </a:rPr>
              <a:t>of Atmospheric and Environmental Sciences</a:t>
            </a:r>
          </a:p>
          <a:p>
            <a:pPr marL="0" lvl="0" indent="0" algn="ctr" defTabSz="457200">
              <a:spcBef>
                <a:spcPct val="20000"/>
              </a:spcBef>
              <a:buClrTx/>
              <a:buSzTx/>
              <a:buNone/>
              <a:defRPr/>
            </a:pPr>
            <a:r>
              <a:rPr lang="en-US" sz="2000" dirty="0">
                <a:solidFill>
                  <a:schemeClr val="bg1"/>
                </a:solidFill>
                <a:latin typeface="Arial" charset="0"/>
              </a:rPr>
              <a:t>University at Albany/SUNY</a:t>
            </a:r>
          </a:p>
          <a:p>
            <a:pPr marL="0" lvl="0" indent="0" algn="ctr" defTabSz="457200">
              <a:spcBef>
                <a:spcPct val="20000"/>
              </a:spcBef>
              <a:buClrTx/>
              <a:buSzTx/>
              <a:buNone/>
              <a:defRPr/>
            </a:pPr>
            <a:r>
              <a:rPr lang="en-US" sz="2000" dirty="0">
                <a:solidFill>
                  <a:schemeClr val="bg1"/>
                </a:solidFill>
                <a:latin typeface="Arial" charset="0"/>
              </a:rPr>
              <a:t>Albany, NY 12222</a:t>
            </a:r>
            <a:endParaRPr lang="en-US" sz="2000" i="1" dirty="0">
              <a:solidFill>
                <a:schemeClr val="bg1"/>
              </a:solidFill>
              <a:latin typeface="Arial" charset="0"/>
            </a:endParaRPr>
          </a:p>
          <a:p>
            <a:pPr marL="0" indent="0" algn="ctr">
              <a:buNone/>
            </a:pPr>
            <a:endParaRPr lang="en-US" sz="2000" dirty="0" smtClean="0">
              <a:solidFill>
                <a:schemeClr val="bg1"/>
              </a:solidFill>
            </a:endParaRPr>
          </a:p>
          <a:p>
            <a:pPr marL="0" indent="0" algn="ctr">
              <a:buNone/>
            </a:pPr>
            <a:endParaRPr lang="en-US" sz="2000" dirty="0" smtClean="0">
              <a:solidFill>
                <a:srgbClr val="0000FF"/>
              </a:solidFill>
            </a:endParaRPr>
          </a:p>
          <a:p>
            <a:pPr marL="0" indent="0" algn="ctr">
              <a:buNone/>
            </a:pPr>
            <a:endParaRPr lang="en-US" sz="1800" dirty="0">
              <a:solidFill>
                <a:srgbClr val="0000FF"/>
              </a:solidFill>
            </a:endParaRPr>
          </a:p>
        </p:txBody>
      </p:sp>
      <p:sp>
        <p:nvSpPr>
          <p:cNvPr id="4" name="TextBox 3"/>
          <p:cNvSpPr txBox="1"/>
          <p:nvPr/>
        </p:nvSpPr>
        <p:spPr>
          <a:xfrm>
            <a:off x="1531845" y="4386629"/>
            <a:ext cx="6242890" cy="646331"/>
          </a:xfrm>
          <a:prstGeom prst="rect">
            <a:avLst/>
          </a:prstGeom>
          <a:noFill/>
        </p:spPr>
        <p:txBody>
          <a:bodyPr wrap="none" rtlCol="0">
            <a:spAutoFit/>
          </a:bodyPr>
          <a:lstStyle/>
          <a:p>
            <a:pPr algn="ctr"/>
            <a:r>
              <a:rPr lang="en-US" dirty="0" smtClean="0">
                <a:solidFill>
                  <a:schemeClr val="bg1"/>
                </a:solidFill>
              </a:rPr>
              <a:t>Supported by the NOAA Collaborative Science,</a:t>
            </a:r>
          </a:p>
          <a:p>
            <a:pPr algn="ctr"/>
            <a:r>
              <a:rPr lang="en-US" dirty="0" smtClean="0">
                <a:solidFill>
                  <a:schemeClr val="bg1"/>
                </a:solidFill>
              </a:rPr>
              <a:t> Technology and Applied Research Program (NA13NWS4680004)</a:t>
            </a:r>
            <a:endParaRPr lang="en-US" dirty="0">
              <a:solidFill>
                <a:schemeClr val="bg1"/>
              </a:solidFill>
            </a:endParaRPr>
          </a:p>
        </p:txBody>
      </p:sp>
    </p:spTree>
    <p:extLst>
      <p:ext uri="{BB962C8B-B14F-4D97-AF65-F5344CB8AC3E}">
        <p14:creationId xmlns:p14="http://schemas.microsoft.com/office/powerpoint/2010/main" val="24789139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0" y="1143000"/>
            <a:ext cx="3949700" cy="3932748"/>
          </a:xfrm>
          <a:prstGeom prst="rect">
            <a:avLst/>
          </a:prstGeom>
        </p:spPr>
      </p:pic>
      <p:sp>
        <p:nvSpPr>
          <p:cNvPr id="17" name="Oval 16"/>
          <p:cNvSpPr/>
          <p:nvPr/>
        </p:nvSpPr>
        <p:spPr>
          <a:xfrm>
            <a:off x="2133600" y="2438400"/>
            <a:ext cx="1676400" cy="1676400"/>
          </a:xfrm>
          <a:prstGeom prst="ellipse">
            <a:avLst/>
          </a:prstGeom>
          <a:solidFill>
            <a:srgbClr val="3366FF">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699" y="-304800"/>
            <a:ext cx="8734425" cy="1143000"/>
          </a:xfrm>
        </p:spPr>
        <p:txBody>
          <a:bodyPr>
            <a:normAutofit fontScale="90000"/>
          </a:bodyPr>
          <a:lstStyle/>
          <a:p>
            <a:r>
              <a:rPr lang="en-US" dirty="0" smtClean="0">
                <a:solidFill>
                  <a:srgbClr val="FF0000"/>
                </a:solidFill>
              </a:rPr>
              <a:t>Slight risk evaluation method example</a:t>
            </a:r>
            <a:endParaRPr lang="en-US" dirty="0">
              <a:solidFill>
                <a:srgbClr val="FF0000"/>
              </a:solidFill>
            </a:endParaRPr>
          </a:p>
        </p:txBody>
      </p:sp>
      <p:sp>
        <p:nvSpPr>
          <p:cNvPr id="5" name="Freeform 4"/>
          <p:cNvSpPr/>
          <p:nvPr/>
        </p:nvSpPr>
        <p:spPr>
          <a:xfrm>
            <a:off x="1447800" y="3581400"/>
            <a:ext cx="2415309" cy="1828800"/>
          </a:xfrm>
          <a:custGeom>
            <a:avLst/>
            <a:gdLst>
              <a:gd name="connsiteX0" fmla="*/ 127000 w 2262909"/>
              <a:gd name="connsiteY0" fmla="*/ 889000 h 1524000"/>
              <a:gd name="connsiteX1" fmla="*/ 300182 w 2262909"/>
              <a:gd name="connsiteY1" fmla="*/ 623454 h 1524000"/>
              <a:gd name="connsiteX2" fmla="*/ 889000 w 2262909"/>
              <a:gd name="connsiteY2" fmla="*/ 173182 h 1524000"/>
              <a:gd name="connsiteX3" fmla="*/ 1604818 w 2262909"/>
              <a:gd name="connsiteY3" fmla="*/ 0 h 1524000"/>
              <a:gd name="connsiteX4" fmla="*/ 1962727 w 2262909"/>
              <a:gd name="connsiteY4" fmla="*/ 92363 h 1524000"/>
              <a:gd name="connsiteX5" fmla="*/ 2205182 w 2262909"/>
              <a:gd name="connsiteY5" fmla="*/ 265545 h 1524000"/>
              <a:gd name="connsiteX6" fmla="*/ 2262909 w 2262909"/>
              <a:gd name="connsiteY6" fmla="*/ 542636 h 1524000"/>
              <a:gd name="connsiteX7" fmla="*/ 2251364 w 2262909"/>
              <a:gd name="connsiteY7" fmla="*/ 854363 h 1524000"/>
              <a:gd name="connsiteX8" fmla="*/ 2020455 w 2262909"/>
              <a:gd name="connsiteY8" fmla="*/ 1177636 h 1524000"/>
              <a:gd name="connsiteX9" fmla="*/ 1604818 w 2262909"/>
              <a:gd name="connsiteY9" fmla="*/ 1339273 h 1524000"/>
              <a:gd name="connsiteX10" fmla="*/ 1143000 w 2262909"/>
              <a:gd name="connsiteY10" fmla="*/ 1524000 h 1524000"/>
              <a:gd name="connsiteX11" fmla="*/ 484909 w 2262909"/>
              <a:gd name="connsiteY11" fmla="*/ 1524000 h 1524000"/>
              <a:gd name="connsiteX12" fmla="*/ 196273 w 2262909"/>
              <a:gd name="connsiteY12" fmla="*/ 1443182 h 1524000"/>
              <a:gd name="connsiteX13" fmla="*/ 0 w 2262909"/>
              <a:gd name="connsiteY13" fmla="*/ 1212273 h 1524000"/>
              <a:gd name="connsiteX14" fmla="*/ 23091 w 2262909"/>
              <a:gd name="connsiteY14" fmla="*/ 1016000 h 1524000"/>
              <a:gd name="connsiteX15" fmla="*/ 127000 w 2262909"/>
              <a:gd name="connsiteY15" fmla="*/ 889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909" h="1524000">
                <a:moveTo>
                  <a:pt x="127000" y="889000"/>
                </a:moveTo>
                <a:lnTo>
                  <a:pt x="300182" y="623454"/>
                </a:lnTo>
                <a:lnTo>
                  <a:pt x="889000" y="173182"/>
                </a:lnTo>
                <a:lnTo>
                  <a:pt x="1604818" y="0"/>
                </a:lnTo>
                <a:lnTo>
                  <a:pt x="1962727" y="92363"/>
                </a:lnTo>
                <a:lnTo>
                  <a:pt x="2205182" y="265545"/>
                </a:lnTo>
                <a:lnTo>
                  <a:pt x="2262909" y="542636"/>
                </a:lnTo>
                <a:lnTo>
                  <a:pt x="2251364" y="854363"/>
                </a:lnTo>
                <a:lnTo>
                  <a:pt x="2020455" y="1177636"/>
                </a:lnTo>
                <a:lnTo>
                  <a:pt x="1604818" y="1339273"/>
                </a:lnTo>
                <a:lnTo>
                  <a:pt x="1143000" y="1524000"/>
                </a:lnTo>
                <a:lnTo>
                  <a:pt x="484909" y="1524000"/>
                </a:lnTo>
                <a:lnTo>
                  <a:pt x="196273" y="1443182"/>
                </a:lnTo>
                <a:lnTo>
                  <a:pt x="0" y="1212273"/>
                </a:lnTo>
                <a:lnTo>
                  <a:pt x="23091" y="1016000"/>
                </a:lnTo>
                <a:lnTo>
                  <a:pt x="127000" y="889000"/>
                </a:lnTo>
                <a:close/>
              </a:path>
            </a:pathLst>
          </a:custGeom>
          <a:solidFill>
            <a:srgbClr val="FFFF00">
              <a:alpha val="38000"/>
            </a:srgbClr>
          </a:solid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95600" y="3200400"/>
            <a:ext cx="156411" cy="16078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Brace 5"/>
          <p:cNvSpPr/>
          <p:nvPr/>
        </p:nvSpPr>
        <p:spPr>
          <a:xfrm>
            <a:off x="6172200" y="1295400"/>
            <a:ext cx="152400"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6400800" y="1295400"/>
            <a:ext cx="193890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40 km</a:t>
            </a:r>
            <a:endParaRPr lang="en-US" sz="54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sp>
        <p:nvSpPr>
          <p:cNvPr id="18" name="Left Brace 17"/>
          <p:cNvSpPr/>
          <p:nvPr/>
        </p:nvSpPr>
        <p:spPr>
          <a:xfrm>
            <a:off x="1828800" y="2438400"/>
            <a:ext cx="228600" cy="8382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ectangle 18"/>
          <p:cNvSpPr/>
          <p:nvPr/>
        </p:nvSpPr>
        <p:spPr>
          <a:xfrm>
            <a:off x="-32327" y="2438400"/>
            <a:ext cx="193890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40 km</a:t>
            </a:r>
            <a:endParaRPr lang="en-US" sz="54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cxnSp>
        <p:nvCxnSpPr>
          <p:cNvPr id="14" name="Straight Arrow Connector 13"/>
          <p:cNvCxnSpPr>
            <a:endCxn id="13" idx="6"/>
          </p:cNvCxnSpPr>
          <p:nvPr/>
        </p:nvCxnSpPr>
        <p:spPr>
          <a:xfrm flipH="1" flipV="1">
            <a:off x="3052011" y="3280793"/>
            <a:ext cx="3272589" cy="121894"/>
          </a:xfrm>
          <a:prstGeom prst="straightConnector1">
            <a:avLst/>
          </a:prstGeom>
          <a:ln w="38100"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81000" y="1219200"/>
            <a:ext cx="1927043" cy="830997"/>
          </a:xfrm>
          <a:prstGeom prst="rect">
            <a:avLst/>
          </a:prstGeom>
          <a:noFill/>
          <a:ln>
            <a:solidFill>
              <a:schemeClr val="tx1"/>
            </a:solidFill>
          </a:ln>
        </p:spPr>
        <p:txBody>
          <a:bodyPr wrap="square" lIns="91440" tIns="45720" rIns="91440" bIns="45720">
            <a:spAutoFit/>
          </a:bodyPr>
          <a:lstStyle/>
          <a:p>
            <a:pPr algn="ctr"/>
            <a:r>
              <a:rPr lang="en-US" sz="24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Area of Influence</a:t>
            </a:r>
            <a:endParaRPr lang="en-US" sz="2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cxnSp>
        <p:nvCxnSpPr>
          <p:cNvPr id="20" name="Straight Arrow Connector 19"/>
          <p:cNvCxnSpPr>
            <a:stCxn id="15" idx="2"/>
          </p:cNvCxnSpPr>
          <p:nvPr/>
        </p:nvCxnSpPr>
        <p:spPr>
          <a:xfrm>
            <a:off x="1344522" y="2050197"/>
            <a:ext cx="1322478" cy="464403"/>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2971800" y="4905375"/>
            <a:ext cx="1828800" cy="304800"/>
          </a:xfrm>
          <a:prstGeom prst="straightConnector1">
            <a:avLst/>
          </a:prstGeom>
          <a:ln w="38100">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00601" y="5057775"/>
            <a:ext cx="1435100" cy="477054"/>
          </a:xfrm>
          <a:prstGeom prst="rect">
            <a:avLst/>
          </a:prstGeom>
          <a:noFill/>
          <a:ln w="3175">
            <a:solidFill>
              <a:schemeClr val="tx1"/>
            </a:solidFill>
          </a:ln>
        </p:spPr>
        <p:txBody>
          <a:bodyPr wrap="square" rtlCol="0">
            <a:spAutoFit/>
          </a:bodyPr>
          <a:lstStyle/>
          <a:p>
            <a:r>
              <a:rPr lang="en-US" sz="2500" b="1" dirty="0" smtClean="0">
                <a:solidFill>
                  <a:srgbClr val="0070C0"/>
                </a:solidFill>
              </a:rPr>
              <a:t>Risk area</a:t>
            </a:r>
            <a:endParaRPr lang="en-US" sz="2500" b="1" dirty="0">
              <a:solidFill>
                <a:srgbClr val="0070C0"/>
              </a:solidFill>
            </a:endParaRPr>
          </a:p>
        </p:txBody>
      </p:sp>
      <p:sp>
        <p:nvSpPr>
          <p:cNvPr id="10" name="TextBox 9"/>
          <p:cNvSpPr txBox="1"/>
          <p:nvPr/>
        </p:nvSpPr>
        <p:spPr>
          <a:xfrm>
            <a:off x="6324600" y="3106335"/>
            <a:ext cx="1226133" cy="861774"/>
          </a:xfrm>
          <a:prstGeom prst="rect">
            <a:avLst/>
          </a:prstGeom>
          <a:noFill/>
          <a:ln>
            <a:solidFill>
              <a:schemeClr val="tx1"/>
            </a:solidFill>
          </a:ln>
        </p:spPr>
        <p:txBody>
          <a:bodyPr wrap="square" rtlCol="0">
            <a:spAutoFit/>
          </a:bodyPr>
          <a:lstStyle/>
          <a:p>
            <a:r>
              <a:rPr lang="en-US" sz="2500" b="1" dirty="0" smtClean="0">
                <a:solidFill>
                  <a:srgbClr val="0070C0"/>
                </a:solidFill>
              </a:rPr>
              <a:t>Severe Report</a:t>
            </a:r>
            <a:endParaRPr lang="en-US" sz="2500" b="1" dirty="0">
              <a:solidFill>
                <a:srgbClr val="0070C0"/>
              </a:solidFill>
            </a:endParaRPr>
          </a:p>
        </p:txBody>
      </p:sp>
    </p:spTree>
    <p:extLst>
      <p:ext uri="{BB962C8B-B14F-4D97-AF65-F5344CB8AC3E}">
        <p14:creationId xmlns:p14="http://schemas.microsoft.com/office/powerpoint/2010/main" val="20614454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0" y="1143000"/>
            <a:ext cx="3949700" cy="3932748"/>
          </a:xfrm>
          <a:prstGeom prst="rect">
            <a:avLst/>
          </a:prstGeom>
        </p:spPr>
      </p:pic>
      <p:sp>
        <p:nvSpPr>
          <p:cNvPr id="17" name="Oval 16"/>
          <p:cNvSpPr/>
          <p:nvPr/>
        </p:nvSpPr>
        <p:spPr>
          <a:xfrm>
            <a:off x="2133600" y="2438400"/>
            <a:ext cx="1676400" cy="1676400"/>
          </a:xfrm>
          <a:prstGeom prst="ellipse">
            <a:avLst/>
          </a:prstGeom>
          <a:solidFill>
            <a:srgbClr val="3366FF">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8915" y="-85725"/>
            <a:ext cx="8051673" cy="1143000"/>
          </a:xfrm>
        </p:spPr>
        <p:txBody>
          <a:bodyPr>
            <a:normAutofit fontScale="90000"/>
          </a:bodyPr>
          <a:lstStyle/>
          <a:p>
            <a:r>
              <a:rPr lang="en-US" dirty="0" smtClean="0">
                <a:solidFill>
                  <a:srgbClr val="FF0000"/>
                </a:solidFill>
              </a:rPr>
              <a:t>Slight risk evaluation method example</a:t>
            </a:r>
            <a:endParaRPr lang="en-US" dirty="0">
              <a:solidFill>
                <a:srgbClr val="FF0000"/>
              </a:solidFill>
            </a:endParaRPr>
          </a:p>
        </p:txBody>
      </p:sp>
      <p:sp>
        <p:nvSpPr>
          <p:cNvPr id="9" name="Oval 8"/>
          <p:cNvSpPr/>
          <p:nvPr/>
        </p:nvSpPr>
        <p:spPr>
          <a:xfrm>
            <a:off x="3352800" y="2971800"/>
            <a:ext cx="156411" cy="16078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1447800" y="3581400"/>
            <a:ext cx="2415309" cy="1828800"/>
          </a:xfrm>
          <a:custGeom>
            <a:avLst/>
            <a:gdLst>
              <a:gd name="connsiteX0" fmla="*/ 127000 w 2262909"/>
              <a:gd name="connsiteY0" fmla="*/ 889000 h 1524000"/>
              <a:gd name="connsiteX1" fmla="*/ 300182 w 2262909"/>
              <a:gd name="connsiteY1" fmla="*/ 623454 h 1524000"/>
              <a:gd name="connsiteX2" fmla="*/ 889000 w 2262909"/>
              <a:gd name="connsiteY2" fmla="*/ 173182 h 1524000"/>
              <a:gd name="connsiteX3" fmla="*/ 1604818 w 2262909"/>
              <a:gd name="connsiteY3" fmla="*/ 0 h 1524000"/>
              <a:gd name="connsiteX4" fmla="*/ 1962727 w 2262909"/>
              <a:gd name="connsiteY4" fmla="*/ 92363 h 1524000"/>
              <a:gd name="connsiteX5" fmla="*/ 2205182 w 2262909"/>
              <a:gd name="connsiteY5" fmla="*/ 265545 h 1524000"/>
              <a:gd name="connsiteX6" fmla="*/ 2262909 w 2262909"/>
              <a:gd name="connsiteY6" fmla="*/ 542636 h 1524000"/>
              <a:gd name="connsiteX7" fmla="*/ 2251364 w 2262909"/>
              <a:gd name="connsiteY7" fmla="*/ 854363 h 1524000"/>
              <a:gd name="connsiteX8" fmla="*/ 2020455 w 2262909"/>
              <a:gd name="connsiteY8" fmla="*/ 1177636 h 1524000"/>
              <a:gd name="connsiteX9" fmla="*/ 1604818 w 2262909"/>
              <a:gd name="connsiteY9" fmla="*/ 1339273 h 1524000"/>
              <a:gd name="connsiteX10" fmla="*/ 1143000 w 2262909"/>
              <a:gd name="connsiteY10" fmla="*/ 1524000 h 1524000"/>
              <a:gd name="connsiteX11" fmla="*/ 484909 w 2262909"/>
              <a:gd name="connsiteY11" fmla="*/ 1524000 h 1524000"/>
              <a:gd name="connsiteX12" fmla="*/ 196273 w 2262909"/>
              <a:gd name="connsiteY12" fmla="*/ 1443182 h 1524000"/>
              <a:gd name="connsiteX13" fmla="*/ 0 w 2262909"/>
              <a:gd name="connsiteY13" fmla="*/ 1212273 h 1524000"/>
              <a:gd name="connsiteX14" fmla="*/ 23091 w 2262909"/>
              <a:gd name="connsiteY14" fmla="*/ 1016000 h 1524000"/>
              <a:gd name="connsiteX15" fmla="*/ 127000 w 2262909"/>
              <a:gd name="connsiteY15" fmla="*/ 889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909" h="1524000">
                <a:moveTo>
                  <a:pt x="127000" y="889000"/>
                </a:moveTo>
                <a:lnTo>
                  <a:pt x="300182" y="623454"/>
                </a:lnTo>
                <a:lnTo>
                  <a:pt x="889000" y="173182"/>
                </a:lnTo>
                <a:lnTo>
                  <a:pt x="1604818" y="0"/>
                </a:lnTo>
                <a:lnTo>
                  <a:pt x="1962727" y="92363"/>
                </a:lnTo>
                <a:lnTo>
                  <a:pt x="2205182" y="265545"/>
                </a:lnTo>
                <a:lnTo>
                  <a:pt x="2262909" y="542636"/>
                </a:lnTo>
                <a:lnTo>
                  <a:pt x="2251364" y="854363"/>
                </a:lnTo>
                <a:lnTo>
                  <a:pt x="2020455" y="1177636"/>
                </a:lnTo>
                <a:lnTo>
                  <a:pt x="1604818" y="1339273"/>
                </a:lnTo>
                <a:lnTo>
                  <a:pt x="1143000" y="1524000"/>
                </a:lnTo>
                <a:lnTo>
                  <a:pt x="484909" y="1524000"/>
                </a:lnTo>
                <a:lnTo>
                  <a:pt x="196273" y="1443182"/>
                </a:lnTo>
                <a:lnTo>
                  <a:pt x="0" y="1212273"/>
                </a:lnTo>
                <a:lnTo>
                  <a:pt x="23091" y="1016000"/>
                </a:lnTo>
                <a:lnTo>
                  <a:pt x="127000" y="889000"/>
                </a:lnTo>
                <a:close/>
              </a:path>
            </a:pathLst>
          </a:custGeom>
          <a:solidFill>
            <a:srgbClr val="FFFF00">
              <a:alpha val="38000"/>
            </a:srgbClr>
          </a:solidFill>
          <a:ln w="28575"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flipH="1">
            <a:off x="3352800" y="4648200"/>
            <a:ext cx="156411" cy="16078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352800" y="3810000"/>
            <a:ext cx="156411" cy="160785"/>
          </a:xfrm>
          <a:prstGeom prst="ellipse">
            <a:avLst/>
          </a:prstGeom>
          <a:solidFill>
            <a:srgbClr val="2FFF1E"/>
          </a:solidFill>
          <a:ln>
            <a:solidFill>
              <a:srgbClr val="2FFF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95600" y="3200400"/>
            <a:ext cx="156411" cy="160785"/>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Brace 5"/>
          <p:cNvSpPr/>
          <p:nvPr/>
        </p:nvSpPr>
        <p:spPr>
          <a:xfrm>
            <a:off x="6172200" y="1295400"/>
            <a:ext cx="152400"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6400800" y="1295400"/>
            <a:ext cx="1938902"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40 km</a:t>
            </a:r>
            <a:endParaRPr lang="en-US" sz="54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sp>
        <p:nvSpPr>
          <p:cNvPr id="19" name="Rectangle 18"/>
          <p:cNvSpPr/>
          <p:nvPr/>
        </p:nvSpPr>
        <p:spPr>
          <a:xfrm>
            <a:off x="951016" y="2133600"/>
            <a:ext cx="1257150"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Miss </a:t>
            </a:r>
            <a:r>
              <a:rPr lang="en-US" sz="28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sym typeface="Wingdings"/>
              </a:rPr>
              <a:t></a:t>
            </a:r>
            <a:endParaRPr lang="en-US" sz="28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sp>
        <p:nvSpPr>
          <p:cNvPr id="16" name="Oval 15"/>
          <p:cNvSpPr/>
          <p:nvPr/>
        </p:nvSpPr>
        <p:spPr>
          <a:xfrm>
            <a:off x="2514600" y="3810000"/>
            <a:ext cx="156411" cy="160785"/>
          </a:xfrm>
          <a:prstGeom prst="ellipse">
            <a:avLst/>
          </a:prstGeom>
          <a:solidFill>
            <a:srgbClr val="2FFF1E"/>
          </a:solidFill>
          <a:ln>
            <a:solidFill>
              <a:srgbClr val="2FFF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514600" y="2971800"/>
            <a:ext cx="156411" cy="16078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flipH="1">
            <a:off x="2514600" y="4648200"/>
            <a:ext cx="156411" cy="16078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a:stCxn id="19" idx="3"/>
          </p:cNvCxnSpPr>
          <p:nvPr/>
        </p:nvCxnSpPr>
        <p:spPr>
          <a:xfrm>
            <a:off x="2208166" y="2395210"/>
            <a:ext cx="1144634" cy="57659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20" idx="2"/>
          </p:cNvCxnSpPr>
          <p:nvPr/>
        </p:nvCxnSpPr>
        <p:spPr>
          <a:xfrm>
            <a:off x="1447800" y="2590800"/>
            <a:ext cx="1066800" cy="46139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9584" y="3124200"/>
            <a:ext cx="2182884" cy="523220"/>
          </a:xfrm>
          <a:prstGeom prst="rect">
            <a:avLst/>
          </a:prstGeom>
          <a:noFill/>
        </p:spPr>
        <p:txBody>
          <a:bodyPr wrap="none" lIns="91440" tIns="45720" rIns="91440" bIns="45720">
            <a:spAutoFit/>
          </a:bodyPr>
          <a:lstStyle/>
          <a:p>
            <a:pPr algn="ctr"/>
            <a:r>
              <a:rPr lang="en-US" sz="2800"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Correct Hit </a:t>
            </a:r>
            <a:r>
              <a:rPr lang="en-US" sz="2800"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sym typeface="Wingdings"/>
              </a:rPr>
              <a:t></a:t>
            </a:r>
            <a:endParaRPr lang="en-US" sz="28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cxnSp>
        <p:nvCxnSpPr>
          <p:cNvPr id="25" name="Straight Arrow Connector 24"/>
          <p:cNvCxnSpPr/>
          <p:nvPr/>
        </p:nvCxnSpPr>
        <p:spPr>
          <a:xfrm>
            <a:off x="2133600" y="3505200"/>
            <a:ext cx="1219200" cy="304800"/>
          </a:xfrm>
          <a:prstGeom prst="straightConnector1">
            <a:avLst/>
          </a:prstGeom>
          <a:ln w="57150" cmpd="sng">
            <a:solidFill>
              <a:srgbClr val="2FFF1E"/>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16" idx="3"/>
          </p:cNvCxnSpPr>
          <p:nvPr/>
        </p:nvCxnSpPr>
        <p:spPr>
          <a:xfrm>
            <a:off x="990600" y="3581400"/>
            <a:ext cx="1546906" cy="365839"/>
          </a:xfrm>
          <a:prstGeom prst="straightConnector1">
            <a:avLst/>
          </a:prstGeom>
          <a:ln w="57150" cmpd="sng">
            <a:solidFill>
              <a:srgbClr val="2FFF1E"/>
            </a:solidFill>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962400" y="5105400"/>
            <a:ext cx="2306841" cy="523220"/>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False Alarm </a:t>
            </a:r>
            <a:r>
              <a:rPr lang="en-US" sz="28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sym typeface="Wingdings"/>
              </a:rPr>
              <a:t></a:t>
            </a:r>
            <a:endParaRPr lang="en-US" sz="2800" b="1" cap="none" spc="0" dirty="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cxnSp>
        <p:nvCxnSpPr>
          <p:cNvPr id="31" name="Straight Arrow Connector 30"/>
          <p:cNvCxnSpPr/>
          <p:nvPr/>
        </p:nvCxnSpPr>
        <p:spPr>
          <a:xfrm flipH="1" flipV="1">
            <a:off x="2667000" y="4800600"/>
            <a:ext cx="1295400" cy="685800"/>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0" idx="0"/>
          </p:cNvCxnSpPr>
          <p:nvPr/>
        </p:nvCxnSpPr>
        <p:spPr>
          <a:xfrm flipH="1" flipV="1">
            <a:off x="3581400" y="4724400"/>
            <a:ext cx="1534421" cy="381000"/>
          </a:xfrm>
          <a:prstGeom prst="straightConnector1">
            <a:avLst/>
          </a:prstGeom>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509211" y="3385810"/>
            <a:ext cx="2891589" cy="119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3581400" y="4314826"/>
            <a:ext cx="2819400" cy="247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400799" y="3085465"/>
            <a:ext cx="1152525" cy="861774"/>
          </a:xfrm>
          <a:prstGeom prst="rect">
            <a:avLst/>
          </a:prstGeom>
          <a:noFill/>
          <a:ln>
            <a:solidFill>
              <a:schemeClr val="tx1"/>
            </a:solidFill>
          </a:ln>
        </p:spPr>
        <p:txBody>
          <a:bodyPr wrap="square" rtlCol="0">
            <a:spAutoFit/>
          </a:bodyPr>
          <a:lstStyle/>
          <a:p>
            <a:r>
              <a:rPr lang="en-US" sz="2500" b="1" dirty="0" smtClean="0">
                <a:solidFill>
                  <a:srgbClr val="0070C0"/>
                </a:solidFill>
              </a:rPr>
              <a:t>Severe Report</a:t>
            </a:r>
            <a:endParaRPr lang="en-US" sz="2500" b="1" dirty="0">
              <a:solidFill>
                <a:srgbClr val="0070C0"/>
              </a:solidFill>
            </a:endParaRPr>
          </a:p>
        </p:txBody>
      </p:sp>
      <p:sp>
        <p:nvSpPr>
          <p:cNvPr id="29" name="TextBox 28"/>
          <p:cNvSpPr txBox="1"/>
          <p:nvPr/>
        </p:nvSpPr>
        <p:spPr>
          <a:xfrm>
            <a:off x="6400799" y="4314826"/>
            <a:ext cx="1491228" cy="477054"/>
          </a:xfrm>
          <a:prstGeom prst="rect">
            <a:avLst/>
          </a:prstGeom>
          <a:noFill/>
          <a:ln>
            <a:solidFill>
              <a:schemeClr val="tx1"/>
            </a:solidFill>
          </a:ln>
        </p:spPr>
        <p:txBody>
          <a:bodyPr wrap="square" rtlCol="0">
            <a:spAutoFit/>
          </a:bodyPr>
          <a:lstStyle/>
          <a:p>
            <a:pPr algn="r"/>
            <a:r>
              <a:rPr lang="en-US" sz="2500" b="1" dirty="0" smtClean="0">
                <a:solidFill>
                  <a:srgbClr val="0070C0"/>
                </a:solidFill>
              </a:rPr>
              <a:t>Risk Area</a:t>
            </a:r>
            <a:endParaRPr lang="en-US" sz="2500" b="1" dirty="0">
              <a:solidFill>
                <a:srgbClr val="0070C0"/>
              </a:solidFill>
            </a:endParaRPr>
          </a:p>
        </p:txBody>
      </p:sp>
    </p:spTree>
    <p:extLst>
      <p:ext uri="{BB962C8B-B14F-4D97-AF65-F5344CB8AC3E}">
        <p14:creationId xmlns:p14="http://schemas.microsoft.com/office/powerpoint/2010/main" val="855494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133600"/>
            <a:ext cx="7772400" cy="1362075"/>
          </a:xfrm>
        </p:spPr>
        <p:txBody>
          <a:bodyPr>
            <a:noAutofit/>
          </a:bodyPr>
          <a:lstStyle/>
          <a:p>
            <a:r>
              <a:rPr lang="en-US" sz="4400" dirty="0" smtClean="0"/>
              <a:t>Slight-risk skill Scores</a:t>
            </a:r>
            <a:endParaRPr lang="en-US" sz="4400" dirty="0"/>
          </a:p>
        </p:txBody>
      </p:sp>
    </p:spTree>
    <p:extLst>
      <p:ext uri="{BB962C8B-B14F-4D97-AF65-F5344CB8AC3E}">
        <p14:creationId xmlns:p14="http://schemas.microsoft.com/office/powerpoint/2010/main" val="41217611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52500" y="-23156"/>
            <a:ext cx="7239000" cy="1143000"/>
          </a:xfrm>
        </p:spPr>
        <p:txBody>
          <a:bodyPr>
            <a:normAutofit fontScale="90000"/>
          </a:bodyPr>
          <a:lstStyle/>
          <a:p>
            <a:r>
              <a:rPr lang="en-US" dirty="0" smtClean="0">
                <a:solidFill>
                  <a:srgbClr val="FF0000"/>
                </a:solidFill>
              </a:rPr>
              <a:t>Northeast and CONUS:</a:t>
            </a:r>
            <a:br>
              <a:rPr lang="en-US" dirty="0" smtClean="0">
                <a:solidFill>
                  <a:srgbClr val="FF0000"/>
                </a:solidFill>
              </a:rPr>
            </a:br>
            <a:r>
              <a:rPr lang="en-US" dirty="0" smtClean="0">
                <a:solidFill>
                  <a:srgbClr val="FF0000"/>
                </a:solidFill>
              </a:rPr>
              <a:t>TS</a:t>
            </a:r>
            <a:endParaRPr lang="en-US" dirty="0">
              <a:solidFill>
                <a:srgbClr val="FF0000"/>
              </a:solidFill>
            </a:endParaRPr>
          </a:p>
        </p:txBody>
      </p:sp>
      <p:sp>
        <p:nvSpPr>
          <p:cNvPr id="9" name="TextBox 8"/>
          <p:cNvSpPr txBox="1"/>
          <p:nvPr/>
        </p:nvSpPr>
        <p:spPr>
          <a:xfrm>
            <a:off x="1820626" y="6191780"/>
            <a:ext cx="5502748" cy="584776"/>
          </a:xfrm>
          <a:prstGeom prst="rect">
            <a:avLst/>
          </a:prstGeom>
          <a:noFill/>
          <a:ln w="28575" cmpd="sng">
            <a:solidFill>
              <a:schemeClr val="tx1"/>
            </a:solidFill>
          </a:ln>
        </p:spPr>
        <p:txBody>
          <a:bodyPr wrap="square" rtlCol="0">
            <a:spAutoFit/>
          </a:bodyPr>
          <a:lstStyle/>
          <a:p>
            <a:pPr algn="ctr"/>
            <a:r>
              <a:rPr lang="en-US" sz="1600" dirty="0" smtClean="0"/>
              <a:t>Median </a:t>
            </a:r>
            <a:r>
              <a:rPr lang="en-US" sz="1600" dirty="0"/>
              <a:t>is plotted with the 25</a:t>
            </a:r>
            <a:r>
              <a:rPr lang="en-US" sz="1600" baseline="30000" dirty="0"/>
              <a:t>th</a:t>
            </a:r>
            <a:r>
              <a:rPr lang="en-US" sz="1600" baseline="-25000" dirty="0"/>
              <a:t> </a:t>
            </a:r>
            <a:r>
              <a:rPr lang="en-US" sz="1600" dirty="0"/>
              <a:t>and 75</a:t>
            </a:r>
            <a:r>
              <a:rPr lang="en-US" sz="1600" baseline="30000" dirty="0"/>
              <a:t>th</a:t>
            </a:r>
            <a:r>
              <a:rPr lang="en-US" sz="1600" dirty="0"/>
              <a:t> percentiles in the whiskers.</a:t>
            </a:r>
            <a:r>
              <a:rPr lang="en-US" sz="1600" dirty="0" smtClean="0">
                <a:effectLst/>
              </a:rPr>
              <a:t> </a:t>
            </a:r>
            <a:endParaRPr lang="en-US" sz="1600" dirty="0"/>
          </a:p>
        </p:txBody>
      </p:sp>
      <p:pic>
        <p:nvPicPr>
          <p:cNvPr id="6" name="Content Placeholder 5"/>
          <p:cNvPicPr>
            <a:picLocks noGrp="1"/>
          </p:cNvPicPr>
          <p:nvPr>
            <p:ph idx="1"/>
          </p:nvPr>
        </p:nvPicPr>
        <p:blipFill rotWithShape="1">
          <a:blip r:embed="rId3">
            <a:extLst>
              <a:ext uri="{28A0092B-C50C-407E-A947-70E740481C1C}">
                <a14:useLocalDpi xmlns:a14="http://schemas.microsoft.com/office/drawing/2010/main" val="0"/>
              </a:ext>
            </a:extLst>
          </a:blip>
          <a:srcRect t="2849" b="2849"/>
          <a:stretch/>
        </p:blipFill>
        <p:spPr bwMode="auto">
          <a:prstGeom prst="rect">
            <a:avLst/>
          </a:prstGeom>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592051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274638"/>
            <a:ext cx="8553450" cy="1143000"/>
          </a:xfrm>
        </p:spPr>
        <p:txBody>
          <a:bodyPr>
            <a:normAutofit fontScale="90000"/>
          </a:bodyPr>
          <a:lstStyle/>
          <a:p>
            <a:r>
              <a:rPr lang="en-US" dirty="0" smtClean="0">
                <a:solidFill>
                  <a:srgbClr val="FF0000"/>
                </a:solidFill>
              </a:rPr>
              <a:t>Monthly threat scores for the Northeast</a:t>
            </a:r>
            <a:endParaRPr lang="en-US" dirty="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5801" y="1600200"/>
            <a:ext cx="7072397" cy="4525963"/>
          </a:xfrm>
        </p:spPr>
      </p:pic>
    </p:spTree>
    <p:extLst>
      <p:ext uri="{BB962C8B-B14F-4D97-AF65-F5344CB8AC3E}">
        <p14:creationId xmlns:p14="http://schemas.microsoft.com/office/powerpoint/2010/main" val="424832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solidFill>
                  <a:srgbClr val="FF0000"/>
                </a:solidFill>
              </a:rPr>
              <a:t>Research Goals</a:t>
            </a:r>
            <a:endParaRPr lang="en-US" dirty="0">
              <a:solidFill>
                <a:srgbClr val="FF0000"/>
              </a:solidFill>
            </a:endParaRPr>
          </a:p>
        </p:txBody>
      </p:sp>
      <p:sp>
        <p:nvSpPr>
          <p:cNvPr id="3" name="Content Placeholder 2"/>
          <p:cNvSpPr>
            <a:spLocks noGrp="1"/>
          </p:cNvSpPr>
          <p:nvPr>
            <p:ph idx="1"/>
          </p:nvPr>
        </p:nvSpPr>
        <p:spPr>
          <a:xfrm>
            <a:off x="457200" y="838200"/>
            <a:ext cx="7239000" cy="4846320"/>
          </a:xfrm>
        </p:spPr>
        <p:txBody>
          <a:bodyPr>
            <a:normAutofit lnSpcReduction="10000"/>
          </a:bodyPr>
          <a:lstStyle/>
          <a:p>
            <a:pPr marL="0" indent="0">
              <a:buNone/>
            </a:pPr>
            <a:endParaRPr lang="en-US" dirty="0" smtClean="0">
              <a:solidFill>
                <a:schemeClr val="tx1">
                  <a:alpha val="25000"/>
                </a:schemeClr>
              </a:solidFill>
            </a:endParaRPr>
          </a:p>
          <a:p>
            <a:r>
              <a:rPr lang="en-US" dirty="0" smtClean="0">
                <a:solidFill>
                  <a:schemeClr val="tx1">
                    <a:alpha val="25000"/>
                  </a:schemeClr>
                </a:solidFill>
              </a:rPr>
              <a:t>Evaluate slight-risk </a:t>
            </a:r>
            <a:r>
              <a:rPr lang="en-US" dirty="0">
                <a:solidFill>
                  <a:schemeClr val="tx1">
                    <a:alpha val="25000"/>
                  </a:schemeClr>
                </a:solidFill>
              </a:rPr>
              <a:t>forecast </a:t>
            </a:r>
            <a:r>
              <a:rPr lang="en-US" dirty="0" smtClean="0">
                <a:solidFill>
                  <a:schemeClr val="tx1">
                    <a:alpha val="25000"/>
                  </a:schemeClr>
                </a:solidFill>
              </a:rPr>
              <a:t>performance over </a:t>
            </a:r>
            <a:r>
              <a:rPr lang="en-US" dirty="0">
                <a:solidFill>
                  <a:schemeClr val="tx1">
                    <a:alpha val="25000"/>
                  </a:schemeClr>
                </a:solidFill>
              </a:rPr>
              <a:t>the </a:t>
            </a:r>
            <a:r>
              <a:rPr lang="en-US" dirty="0" smtClean="0">
                <a:solidFill>
                  <a:schemeClr val="tx1">
                    <a:alpha val="25000"/>
                  </a:schemeClr>
                </a:solidFill>
              </a:rPr>
              <a:t>Northeast </a:t>
            </a:r>
          </a:p>
          <a:p>
            <a:endParaRPr lang="en-US" dirty="0"/>
          </a:p>
          <a:p>
            <a:r>
              <a:rPr lang="en-US" b="1" dirty="0" smtClean="0"/>
              <a:t>Build database of events with poor forecast skill</a:t>
            </a:r>
          </a:p>
          <a:p>
            <a:pPr marL="0" indent="0">
              <a:buNone/>
            </a:pPr>
            <a:endParaRPr lang="en-US" dirty="0">
              <a:solidFill>
                <a:schemeClr val="tx1">
                  <a:alpha val="25000"/>
                </a:schemeClr>
              </a:solidFill>
            </a:endParaRPr>
          </a:p>
          <a:p>
            <a:r>
              <a:rPr lang="en-US" dirty="0" smtClean="0">
                <a:solidFill>
                  <a:schemeClr val="tx1">
                    <a:alpha val="25000"/>
                  </a:schemeClr>
                </a:solidFill>
              </a:rPr>
              <a:t>Evaluate environments conducive to poor forecast skill</a:t>
            </a:r>
            <a:endParaRPr lang="en-US" dirty="0">
              <a:solidFill>
                <a:schemeClr val="tx1">
                  <a:alpha val="25000"/>
                </a:schemeClr>
              </a:solidFill>
            </a:endParaRPr>
          </a:p>
          <a:p>
            <a:endParaRPr lang="en-US" dirty="0" smtClean="0"/>
          </a:p>
        </p:txBody>
      </p:sp>
    </p:spTree>
    <p:extLst>
      <p:ext uri="{BB962C8B-B14F-4D97-AF65-F5344CB8AC3E}">
        <p14:creationId xmlns:p14="http://schemas.microsoft.com/office/powerpoint/2010/main" val="12895924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304800"/>
            <a:ext cx="7239000" cy="1143000"/>
          </a:xfrm>
        </p:spPr>
        <p:txBody>
          <a:bodyPr/>
          <a:lstStyle/>
          <a:p>
            <a:r>
              <a:rPr lang="en-US" dirty="0" smtClean="0">
                <a:solidFill>
                  <a:srgbClr val="FF0000"/>
                </a:solidFill>
              </a:rPr>
              <a:t>Database Criteria</a:t>
            </a:r>
            <a:endParaRPr lang="en-US" dirty="0">
              <a:solidFill>
                <a:srgbClr val="FF0000"/>
              </a:solidFill>
            </a:endParaRPr>
          </a:p>
        </p:txBody>
      </p:sp>
      <p:sp>
        <p:nvSpPr>
          <p:cNvPr id="3" name="Content Placeholder 2"/>
          <p:cNvSpPr>
            <a:spLocks noGrp="1"/>
          </p:cNvSpPr>
          <p:nvPr>
            <p:ph idx="1"/>
          </p:nvPr>
        </p:nvSpPr>
        <p:spPr>
          <a:xfrm>
            <a:off x="469294" y="761999"/>
            <a:ext cx="7368419" cy="5188857"/>
          </a:xfrm>
        </p:spPr>
        <p:txBody>
          <a:bodyPr>
            <a:normAutofit/>
          </a:bodyPr>
          <a:lstStyle/>
          <a:p>
            <a:pPr marL="0" indent="0">
              <a:buNone/>
            </a:pPr>
            <a:endParaRPr lang="en-US" dirty="0" smtClean="0"/>
          </a:p>
          <a:p>
            <a:r>
              <a:rPr lang="en-US" dirty="0" smtClean="0"/>
              <a:t>For inclusion in the 1980–2013 database, an event must meet at least 1 of 2 criteria:</a:t>
            </a:r>
          </a:p>
          <a:p>
            <a:endParaRPr lang="en-US" dirty="0"/>
          </a:p>
          <a:p>
            <a:pPr lvl="1"/>
            <a:r>
              <a:rPr lang="en-US" dirty="0" smtClean="0">
                <a:solidFill>
                  <a:srgbClr val="0000FF"/>
                </a:solidFill>
              </a:rPr>
              <a:t>Have a slight risk contour within the NE domain</a:t>
            </a:r>
          </a:p>
          <a:p>
            <a:pPr lvl="1"/>
            <a:endParaRPr lang="en-US" dirty="0" smtClean="0"/>
          </a:p>
          <a:p>
            <a:pPr lvl="1"/>
            <a:r>
              <a:rPr lang="en-US" dirty="0" smtClean="0">
                <a:solidFill>
                  <a:srgbClr val="0000FF"/>
                </a:solidFill>
              </a:rPr>
              <a:t>Have “high impact” based on the area impacted by severe weather</a:t>
            </a:r>
          </a:p>
          <a:p>
            <a:pPr marL="914400" lvl="2" indent="0">
              <a:buNone/>
            </a:pPr>
            <a:endParaRPr lang="en-US" dirty="0" smtClean="0">
              <a:solidFill>
                <a:srgbClr val="FF0000"/>
              </a:solidFill>
            </a:endParaRPr>
          </a:p>
          <a:p>
            <a:pPr lvl="3"/>
            <a:endParaRPr lang="en-US" dirty="0" smtClean="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58468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noGrp="1"/>
          </p:cNvGraphicFramePr>
          <p:nvPr>
            <p:ph idx="1"/>
            <p:extLst>
              <p:ext uri="{D42A27DB-BD31-4B8C-83A1-F6EECF244321}">
                <p14:modId xmlns:p14="http://schemas.microsoft.com/office/powerpoint/2010/main" val="2818172408"/>
              </p:ext>
            </p:extLst>
          </p:nvPr>
        </p:nvGraphicFramePr>
        <p:xfrm>
          <a:off x="76200" y="762000"/>
          <a:ext cx="8991600" cy="536416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952500" y="-304800"/>
            <a:ext cx="72390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rPr>
              <a:t>Northeast </a:t>
            </a:r>
            <a:r>
              <a:rPr lang="en-US" dirty="0" smtClean="0">
                <a:solidFill>
                  <a:srgbClr val="FF0000"/>
                </a:solidFill>
              </a:rPr>
              <a:t>Severe Report Trend</a:t>
            </a:r>
            <a:endParaRPr lang="en-US" dirty="0">
              <a:solidFill>
                <a:srgbClr val="FF0000"/>
              </a:solidFill>
            </a:endParaRPr>
          </a:p>
        </p:txBody>
      </p:sp>
      <p:sp>
        <p:nvSpPr>
          <p:cNvPr id="2" name="TextBox 1"/>
          <p:cNvSpPr txBox="1"/>
          <p:nvPr/>
        </p:nvSpPr>
        <p:spPr>
          <a:xfrm>
            <a:off x="2419350" y="6126163"/>
            <a:ext cx="5610225" cy="584775"/>
          </a:xfrm>
          <a:prstGeom prst="rect">
            <a:avLst/>
          </a:prstGeom>
          <a:noFill/>
          <a:ln w="28575">
            <a:solidFill>
              <a:schemeClr val="tx1"/>
            </a:solidFill>
          </a:ln>
        </p:spPr>
        <p:txBody>
          <a:bodyPr wrap="square" rtlCol="0">
            <a:spAutoFit/>
          </a:bodyPr>
          <a:lstStyle/>
          <a:p>
            <a:pPr algn="ctr"/>
            <a:r>
              <a:rPr lang="en-US" sz="1600" b="1" dirty="0"/>
              <a:t>Median is plotted with the 25th and 75th percentiles in the whiskers. </a:t>
            </a:r>
          </a:p>
        </p:txBody>
      </p:sp>
    </p:spTree>
    <p:extLst>
      <p:ext uri="{BB962C8B-B14F-4D97-AF65-F5344CB8AC3E}">
        <p14:creationId xmlns:p14="http://schemas.microsoft.com/office/powerpoint/2010/main" val="18974544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759548112"/>
              </p:ext>
            </p:extLst>
          </p:nvPr>
        </p:nvGraphicFramePr>
        <p:xfrm>
          <a:off x="76200" y="762000"/>
          <a:ext cx="8991600" cy="53641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724400" y="5105400"/>
            <a:ext cx="4234753" cy="461665"/>
          </a:xfrm>
          <a:prstGeom prst="rect">
            <a:avLst/>
          </a:prstGeom>
          <a:noFill/>
          <a:ln>
            <a:solidFill>
              <a:schemeClr val="tx1"/>
            </a:solidFill>
          </a:ln>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55</a:t>
            </a:r>
            <a:r>
              <a:rPr lang="en-US" sz="2400" b="1" cap="none" spc="0" baseline="30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t>
            </a: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percentile linear regression</a:t>
            </a:r>
            <a:endPar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cxnSp>
        <p:nvCxnSpPr>
          <p:cNvPr id="5" name="Straight Arrow Connector 4"/>
          <p:cNvCxnSpPr/>
          <p:nvPr/>
        </p:nvCxnSpPr>
        <p:spPr>
          <a:xfrm flipH="1" flipV="1">
            <a:off x="7848600" y="4191000"/>
            <a:ext cx="457200" cy="914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952500" y="-304800"/>
            <a:ext cx="72390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rPr>
              <a:t>Northeast </a:t>
            </a:r>
            <a:r>
              <a:rPr lang="en-US" dirty="0" smtClean="0">
                <a:solidFill>
                  <a:srgbClr val="FF0000"/>
                </a:solidFill>
              </a:rPr>
              <a:t>Severe Report Trend</a:t>
            </a:r>
            <a:endParaRPr lang="en-US" dirty="0">
              <a:solidFill>
                <a:srgbClr val="FF0000"/>
              </a:solidFill>
            </a:endParaRPr>
          </a:p>
        </p:txBody>
      </p:sp>
    </p:spTree>
    <p:extLst>
      <p:ext uri="{BB962C8B-B14F-4D97-AF65-F5344CB8AC3E}">
        <p14:creationId xmlns:p14="http://schemas.microsoft.com/office/powerpoint/2010/main" val="2951090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691847309"/>
              </p:ext>
            </p:extLst>
          </p:nvPr>
        </p:nvGraphicFramePr>
        <p:xfrm>
          <a:off x="76200" y="762000"/>
          <a:ext cx="8991600" cy="5364163"/>
        </p:xfrm>
        <a:graphic>
          <a:graphicData uri="http://schemas.openxmlformats.org/drawingml/2006/chart">
            <c:chart xmlns:c="http://schemas.openxmlformats.org/drawingml/2006/chart" xmlns:r="http://schemas.openxmlformats.org/officeDocument/2006/relationships" r:id="rId3"/>
          </a:graphicData>
        </a:graphic>
      </p:graphicFrame>
      <p:sp>
        <p:nvSpPr>
          <p:cNvPr id="5" name="Up Arrow 4"/>
          <p:cNvSpPr/>
          <p:nvPr/>
        </p:nvSpPr>
        <p:spPr>
          <a:xfrm>
            <a:off x="7924800" y="3505200"/>
            <a:ext cx="228600" cy="457200"/>
          </a:xfrm>
          <a:prstGeom prst="up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20958710">
            <a:off x="2864258" y="2695472"/>
            <a:ext cx="385037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High impact!</a:t>
            </a:r>
            <a:endParaRPr lang="en-US" sz="5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sp>
        <p:nvSpPr>
          <p:cNvPr id="7" name="Rectangle 6"/>
          <p:cNvSpPr/>
          <p:nvPr/>
        </p:nvSpPr>
        <p:spPr>
          <a:xfrm>
            <a:off x="4724400" y="5105400"/>
            <a:ext cx="4234753" cy="461665"/>
          </a:xfrm>
          <a:prstGeom prst="rect">
            <a:avLst/>
          </a:prstGeom>
          <a:noFill/>
          <a:ln>
            <a:solidFill>
              <a:schemeClr val="tx1"/>
            </a:solidFill>
          </a:ln>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55</a:t>
            </a:r>
            <a:r>
              <a:rPr lang="en-US" sz="2400" b="1" cap="none" spc="0" baseline="300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t>
            </a: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percentile linear regression</a:t>
            </a:r>
            <a:endPar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cxnSp>
        <p:nvCxnSpPr>
          <p:cNvPr id="9" name="Straight Arrow Connector 8"/>
          <p:cNvCxnSpPr/>
          <p:nvPr/>
        </p:nvCxnSpPr>
        <p:spPr>
          <a:xfrm flipH="1" flipV="1">
            <a:off x="7848600" y="4191000"/>
            <a:ext cx="457200" cy="914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952500" y="-304800"/>
            <a:ext cx="72390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Northeast Severe Report Trend</a:t>
            </a:r>
            <a:endParaRPr lang="en-US" dirty="0">
              <a:solidFill>
                <a:srgbClr val="FF0000"/>
              </a:solidFill>
            </a:endParaRPr>
          </a:p>
        </p:txBody>
      </p:sp>
    </p:spTree>
    <p:extLst>
      <p:ext uri="{BB962C8B-B14F-4D97-AF65-F5344CB8AC3E}">
        <p14:creationId xmlns:p14="http://schemas.microsoft.com/office/powerpoint/2010/main" val="35680925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
            <a:ext cx="8229600" cy="6286500"/>
          </a:xfrm>
        </p:spPr>
        <p:txBody>
          <a:bodyPr>
            <a:normAutofit/>
          </a:bodyPr>
          <a:lstStyle/>
          <a:p>
            <a:pPr marL="0" indent="0">
              <a:buNone/>
            </a:pPr>
            <a:endParaRPr lang="en-US" dirty="0"/>
          </a:p>
          <a:p>
            <a:r>
              <a:rPr lang="en-US" dirty="0" smtClean="0"/>
              <a:t>Severe weather impacts on the Northeast</a:t>
            </a:r>
          </a:p>
          <a:p>
            <a:pPr lvl="1"/>
            <a:r>
              <a:rPr lang="en-US" dirty="0" smtClean="0">
                <a:solidFill>
                  <a:srgbClr val="0000FF"/>
                </a:solidFill>
              </a:rPr>
              <a:t>Densely populated, major metropolitan areas</a:t>
            </a:r>
          </a:p>
        </p:txBody>
      </p:sp>
      <p:sp>
        <p:nvSpPr>
          <p:cNvPr id="5" name="Title 1"/>
          <p:cNvSpPr>
            <a:spLocks noGrp="1"/>
          </p:cNvSpPr>
          <p:nvPr>
            <p:ph type="title"/>
          </p:nvPr>
        </p:nvSpPr>
        <p:spPr>
          <a:xfrm>
            <a:off x="952500" y="-304800"/>
            <a:ext cx="7239000" cy="1143000"/>
          </a:xfrm>
        </p:spPr>
        <p:txBody>
          <a:bodyPr/>
          <a:lstStyle/>
          <a:p>
            <a:r>
              <a:rPr lang="en-US" dirty="0" smtClean="0">
                <a:solidFill>
                  <a:srgbClr val="FF0000"/>
                </a:solidFill>
              </a:rPr>
              <a:t>Motivation</a:t>
            </a:r>
            <a:endParaRPr lang="en-US"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102" y="2050315"/>
            <a:ext cx="5771796" cy="4463186"/>
          </a:xfrm>
          <a:prstGeom prst="rect">
            <a:avLst/>
          </a:prstGeom>
        </p:spPr>
      </p:pic>
      <p:sp>
        <p:nvSpPr>
          <p:cNvPr id="6" name="TextBox 5"/>
          <p:cNvSpPr txBox="1"/>
          <p:nvPr/>
        </p:nvSpPr>
        <p:spPr>
          <a:xfrm>
            <a:off x="2857500" y="6513501"/>
            <a:ext cx="3429000" cy="338554"/>
          </a:xfrm>
          <a:prstGeom prst="rect">
            <a:avLst/>
          </a:prstGeom>
          <a:noFill/>
        </p:spPr>
        <p:txBody>
          <a:bodyPr wrap="square" rtlCol="0">
            <a:spAutoFit/>
          </a:bodyPr>
          <a:lstStyle/>
          <a:p>
            <a:pPr algn="ctr"/>
            <a:r>
              <a:rPr lang="en-US" sz="1600" dirty="0" smtClean="0"/>
              <a:t>Hurlbut and Cohen (2014)</a:t>
            </a:r>
            <a:endParaRPr lang="en-US" sz="1600" dirty="0"/>
          </a:p>
        </p:txBody>
      </p:sp>
    </p:spTree>
    <p:extLst>
      <p:ext uri="{BB962C8B-B14F-4D97-AF65-F5344CB8AC3E}">
        <p14:creationId xmlns:p14="http://schemas.microsoft.com/office/powerpoint/2010/main" val="15354312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600200"/>
            <a:ext cx="8534400" cy="4525963"/>
          </a:xfrm>
        </p:spPr>
        <p:txBody>
          <a:bodyPr/>
          <a:lstStyle/>
          <a:p>
            <a:r>
              <a:rPr lang="en-US" dirty="0" smtClean="0">
                <a:solidFill>
                  <a:srgbClr val="000000"/>
                </a:solidFill>
              </a:rPr>
              <a:t>Event days = </a:t>
            </a:r>
            <a:r>
              <a:rPr lang="en-US" b="1" dirty="0" smtClean="0">
                <a:solidFill>
                  <a:srgbClr val="000000"/>
                </a:solidFill>
              </a:rPr>
              <a:t>1503</a:t>
            </a:r>
          </a:p>
          <a:p>
            <a:r>
              <a:rPr lang="en-US" dirty="0" smtClean="0">
                <a:solidFill>
                  <a:srgbClr val="000000"/>
                </a:solidFill>
              </a:rPr>
              <a:t>Slight-risk days = </a:t>
            </a:r>
            <a:r>
              <a:rPr lang="en-US" b="1" dirty="0" smtClean="0">
                <a:solidFill>
                  <a:srgbClr val="000000"/>
                </a:solidFill>
              </a:rPr>
              <a:t>1300</a:t>
            </a:r>
          </a:p>
          <a:p>
            <a:r>
              <a:rPr lang="en-US" dirty="0" smtClean="0">
                <a:solidFill>
                  <a:srgbClr val="000000"/>
                </a:solidFill>
              </a:rPr>
              <a:t>High-impact events without slight-risk = </a:t>
            </a:r>
            <a:r>
              <a:rPr lang="en-US" b="1" dirty="0" smtClean="0">
                <a:solidFill>
                  <a:srgbClr val="000000"/>
                </a:solidFill>
              </a:rPr>
              <a:t>203</a:t>
            </a:r>
          </a:p>
          <a:p>
            <a:r>
              <a:rPr lang="en-US" dirty="0" smtClean="0">
                <a:solidFill>
                  <a:srgbClr val="000000"/>
                </a:solidFill>
              </a:rPr>
              <a:t>Slight-risk days without high impact = </a:t>
            </a:r>
            <a:r>
              <a:rPr lang="en-US" b="1" dirty="0" smtClean="0">
                <a:solidFill>
                  <a:srgbClr val="000000"/>
                </a:solidFill>
              </a:rPr>
              <a:t>678</a:t>
            </a:r>
            <a:endParaRPr lang="en-US" b="1" dirty="0">
              <a:solidFill>
                <a:srgbClr val="000000"/>
              </a:solidFill>
            </a:endParaRPr>
          </a:p>
          <a:p>
            <a:pPr marL="0" indent="0">
              <a:buNone/>
            </a:pPr>
            <a:endParaRPr lang="en-US" dirty="0"/>
          </a:p>
        </p:txBody>
      </p:sp>
      <p:sp>
        <p:nvSpPr>
          <p:cNvPr id="5" name="Title 1"/>
          <p:cNvSpPr txBox="1">
            <a:spLocks/>
          </p:cNvSpPr>
          <p:nvPr/>
        </p:nvSpPr>
        <p:spPr>
          <a:xfrm>
            <a:off x="952500" y="0"/>
            <a:ext cx="72390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rPr>
              <a:t>High-Impact Database: Quick Stats</a:t>
            </a:r>
            <a:endParaRPr lang="en-US" dirty="0">
              <a:solidFill>
                <a:srgbClr val="FF0000"/>
              </a:solidFill>
            </a:endParaRPr>
          </a:p>
        </p:txBody>
      </p:sp>
    </p:spTree>
    <p:extLst>
      <p:ext uri="{BB962C8B-B14F-4D97-AF65-F5344CB8AC3E}">
        <p14:creationId xmlns:p14="http://schemas.microsoft.com/office/powerpoint/2010/main" val="21272598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616" y="-35560"/>
            <a:ext cx="7242048" cy="1143000"/>
          </a:xfrm>
        </p:spPr>
        <p:txBody>
          <a:bodyPr/>
          <a:lstStyle/>
          <a:p>
            <a:r>
              <a:rPr lang="en-US" dirty="0" smtClean="0">
                <a:solidFill>
                  <a:srgbClr val="FF0000"/>
                </a:solidFill>
              </a:rPr>
              <a:t>Type 1 (Low POD) Example</a:t>
            </a:r>
            <a:endParaRPr lang="en-US" dirty="0">
              <a:solidFill>
                <a:srgbClr val="FF0000"/>
              </a:solidFill>
            </a:endParaRPr>
          </a:p>
        </p:txBody>
      </p:sp>
      <p:sp>
        <p:nvSpPr>
          <p:cNvPr id="23" name="Text Placeholder 3"/>
          <p:cNvSpPr txBox="1">
            <a:spLocks/>
          </p:cNvSpPr>
          <p:nvPr/>
        </p:nvSpPr>
        <p:spPr>
          <a:xfrm>
            <a:off x="609600" y="5486400"/>
            <a:ext cx="7391400" cy="533400"/>
          </a:xfrm>
          <a:prstGeom prst="rect">
            <a:avLst/>
          </a:prstGeom>
        </p:spPr>
        <p:txBody>
          <a:bodyPr vert="horz" anchor="t">
            <a:normAutofit/>
          </a:bodyPr>
          <a:lstStyle>
            <a:lvl1pPr marL="274320" indent="-274320" algn="l" rtl="0" eaLnBrk="1" latinLnBrk="0" hangingPunct="1">
              <a:spcBef>
                <a:spcPts val="600"/>
              </a:spcBef>
              <a:buClr>
                <a:schemeClr val="tx2"/>
              </a:buClr>
              <a:buSzPct val="73000"/>
              <a:buFont typeface="Wingdings 2"/>
              <a:buChar char=""/>
              <a:defRPr kumimoji="0" sz="28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4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18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endParaRPr lang="en-US" dirty="0">
              <a:solidFill>
                <a:srgbClr val="FF0000"/>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04950" y="1583689"/>
            <a:ext cx="5791200" cy="3943700"/>
          </a:xfrm>
        </p:spPr>
      </p:pic>
      <p:sp>
        <p:nvSpPr>
          <p:cNvPr id="6" name="Rectangle 5"/>
          <p:cNvSpPr/>
          <p:nvPr/>
        </p:nvSpPr>
        <p:spPr>
          <a:xfrm>
            <a:off x="5932630" y="1933574"/>
            <a:ext cx="1249220" cy="1276351"/>
          </a:xfrm>
          <a:prstGeom prst="rect">
            <a:avLst/>
          </a:prstGeom>
          <a:noFill/>
          <a:ln w="254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504950" y="905275"/>
            <a:ext cx="6934200" cy="553998"/>
          </a:xfrm>
          <a:prstGeom prst="rect">
            <a:avLst/>
          </a:prstGeom>
          <a:noFill/>
        </p:spPr>
        <p:txBody>
          <a:bodyPr wrap="square" rtlCol="0">
            <a:spAutoFit/>
          </a:bodyPr>
          <a:lstStyle/>
          <a:p>
            <a:r>
              <a:rPr lang="en-US" sz="1500" dirty="0" smtClean="0"/>
              <a:t>Reports captured = 0</a:t>
            </a:r>
            <a:r>
              <a:rPr lang="en-US" sz="1500" dirty="0"/>
              <a:t>	</a:t>
            </a:r>
            <a:r>
              <a:rPr lang="en-US" sz="1500" dirty="0" smtClean="0"/>
              <a:t>	Reports missed = 200</a:t>
            </a:r>
          </a:p>
          <a:p>
            <a:r>
              <a:rPr lang="en-US" sz="1500" dirty="0" smtClean="0"/>
              <a:t>POD = 0		FAR = N/A		 TS = 0</a:t>
            </a:r>
            <a:endParaRPr lang="en-US" sz="1500" dirty="0"/>
          </a:p>
        </p:txBody>
      </p:sp>
      <p:sp>
        <p:nvSpPr>
          <p:cNvPr id="8" name="TextBox 7"/>
          <p:cNvSpPr txBox="1"/>
          <p:nvPr/>
        </p:nvSpPr>
        <p:spPr>
          <a:xfrm>
            <a:off x="2338420" y="5558135"/>
            <a:ext cx="4449730" cy="923330"/>
          </a:xfrm>
          <a:prstGeom prst="rect">
            <a:avLst/>
          </a:prstGeom>
          <a:noFill/>
        </p:spPr>
        <p:txBody>
          <a:bodyPr wrap="square" rtlCol="0">
            <a:spAutoFit/>
          </a:bodyPr>
          <a:lstStyle/>
          <a:p>
            <a:r>
              <a:rPr lang="en-US" dirty="0"/>
              <a:t>High impact</a:t>
            </a:r>
          </a:p>
          <a:p>
            <a:r>
              <a:rPr lang="en-US" dirty="0"/>
              <a:t>Lowest 25th percentile POD </a:t>
            </a:r>
            <a:r>
              <a:rPr lang="en-US" dirty="0" smtClean="0"/>
              <a:t>score</a:t>
            </a:r>
          </a:p>
          <a:p>
            <a:r>
              <a:rPr lang="en-US" dirty="0" smtClean="0"/>
              <a:t>“Over-performing”</a:t>
            </a:r>
            <a:endParaRPr lang="en-US" dirty="0"/>
          </a:p>
        </p:txBody>
      </p:sp>
    </p:spTree>
    <p:extLst>
      <p:ext uri="{BB962C8B-B14F-4D97-AF65-F5344CB8AC3E}">
        <p14:creationId xmlns:p14="http://schemas.microsoft.com/office/powerpoint/2010/main" val="41977591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76" y="-104001"/>
            <a:ext cx="7242048" cy="1143000"/>
          </a:xfrm>
        </p:spPr>
        <p:txBody>
          <a:bodyPr/>
          <a:lstStyle/>
          <a:p>
            <a:r>
              <a:rPr lang="en-US" dirty="0" smtClean="0">
                <a:solidFill>
                  <a:srgbClr val="FF0000"/>
                </a:solidFill>
              </a:rPr>
              <a:t>Type 2 (High FAR) Example</a:t>
            </a:r>
            <a:endParaRPr lang="en-US" dirty="0">
              <a:solidFill>
                <a:srgbClr val="FF0000"/>
              </a:solidFill>
            </a:endParaRPr>
          </a:p>
        </p:txBody>
      </p:sp>
      <p:sp>
        <p:nvSpPr>
          <p:cNvPr id="23" name="Text Placeholder 3"/>
          <p:cNvSpPr txBox="1">
            <a:spLocks/>
          </p:cNvSpPr>
          <p:nvPr/>
        </p:nvSpPr>
        <p:spPr>
          <a:xfrm>
            <a:off x="609600" y="5486400"/>
            <a:ext cx="7391400" cy="533400"/>
          </a:xfrm>
          <a:prstGeom prst="rect">
            <a:avLst/>
          </a:prstGeom>
        </p:spPr>
        <p:txBody>
          <a:bodyPr vert="horz" anchor="t">
            <a:normAutofit/>
          </a:bodyPr>
          <a:lstStyle>
            <a:lvl1pPr marL="274320" indent="-274320" algn="l" rtl="0" eaLnBrk="1" latinLnBrk="0" hangingPunct="1">
              <a:spcBef>
                <a:spcPts val="600"/>
              </a:spcBef>
              <a:buClr>
                <a:schemeClr val="tx2"/>
              </a:buClr>
              <a:buSzPct val="73000"/>
              <a:buFont typeface="Wingdings 2"/>
              <a:buChar char=""/>
              <a:defRPr kumimoji="0" sz="28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4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18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endParaRPr lang="en-US" dirty="0">
              <a:solidFill>
                <a:srgbClr val="FF0000"/>
              </a:solidFill>
            </a:endParaRPr>
          </a:p>
        </p:txBody>
      </p:sp>
      <p:pic>
        <p:nvPicPr>
          <p:cNvPr id="5" name="Content Placeholder 4" descr="day1otlk_v_20110524_1200.gif"/>
          <p:cNvPicPr>
            <a:picLocks noGrp="1" noChangeAspect="1"/>
          </p:cNvPicPr>
          <p:nvPr>
            <p:ph sz="half" idx="2"/>
          </p:nvPr>
        </p:nvPicPr>
        <p:blipFill>
          <a:blip r:embed="rId3">
            <a:extLst>
              <a:ext uri="{28A0092B-C50C-407E-A947-70E740481C1C}">
                <a14:useLocalDpi xmlns:a14="http://schemas.microsoft.com/office/drawing/2010/main" val="0"/>
              </a:ext>
            </a:extLst>
          </a:blip>
          <a:srcRect t="-32284" b="-32284"/>
          <a:stretch>
            <a:fillRect/>
          </a:stretch>
        </p:blipFill>
        <p:spPr>
          <a:xfrm>
            <a:off x="1660936" y="253732"/>
            <a:ext cx="5682839" cy="6368622"/>
          </a:xfrm>
        </p:spPr>
      </p:pic>
      <p:sp>
        <p:nvSpPr>
          <p:cNvPr id="6" name="Rectangle 5"/>
          <p:cNvSpPr/>
          <p:nvPr/>
        </p:nvSpPr>
        <p:spPr>
          <a:xfrm>
            <a:off x="5905499" y="1861819"/>
            <a:ext cx="1223199" cy="1224281"/>
          </a:xfrm>
          <a:prstGeom prst="rect">
            <a:avLst/>
          </a:prstGeom>
          <a:noFill/>
          <a:ln w="254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60936" y="857250"/>
            <a:ext cx="7010400" cy="553998"/>
          </a:xfrm>
          <a:prstGeom prst="rect">
            <a:avLst/>
          </a:prstGeom>
          <a:noFill/>
        </p:spPr>
        <p:txBody>
          <a:bodyPr wrap="square" rtlCol="0">
            <a:spAutoFit/>
          </a:bodyPr>
          <a:lstStyle/>
          <a:p>
            <a:r>
              <a:rPr lang="en-US" sz="1500" dirty="0" smtClean="0"/>
              <a:t>Reports captured = 2		</a:t>
            </a:r>
            <a:r>
              <a:rPr lang="en-US" sz="1500" dirty="0"/>
              <a:t> </a:t>
            </a:r>
            <a:r>
              <a:rPr lang="en-US" sz="1500" dirty="0" smtClean="0"/>
              <a:t>        Reports missed = 0</a:t>
            </a:r>
          </a:p>
          <a:p>
            <a:r>
              <a:rPr lang="en-US" sz="1500" dirty="0" smtClean="0"/>
              <a:t>POD = 1		FAR = .986		          TS = .014</a:t>
            </a:r>
            <a:endParaRPr lang="en-US" sz="1500" dirty="0"/>
          </a:p>
        </p:txBody>
      </p:sp>
      <p:sp>
        <p:nvSpPr>
          <p:cNvPr id="4" name="TextBox 3"/>
          <p:cNvSpPr txBox="1"/>
          <p:nvPr/>
        </p:nvSpPr>
        <p:spPr>
          <a:xfrm>
            <a:off x="2268409" y="5486400"/>
            <a:ext cx="5222240" cy="923330"/>
          </a:xfrm>
          <a:prstGeom prst="rect">
            <a:avLst/>
          </a:prstGeom>
          <a:noFill/>
        </p:spPr>
        <p:txBody>
          <a:bodyPr wrap="square" rtlCol="0">
            <a:spAutoFit/>
          </a:bodyPr>
          <a:lstStyle/>
          <a:p>
            <a:r>
              <a:rPr lang="en-US" dirty="0" smtClean="0"/>
              <a:t>Highest 25</a:t>
            </a:r>
            <a:r>
              <a:rPr lang="en-US" baseline="30000" dirty="0" smtClean="0"/>
              <a:t>th</a:t>
            </a:r>
            <a:r>
              <a:rPr lang="en-US" dirty="0" smtClean="0"/>
              <a:t> percentile false alarm area</a:t>
            </a:r>
          </a:p>
          <a:p>
            <a:r>
              <a:rPr lang="en-US" dirty="0" smtClean="0"/>
              <a:t>Lowest 25</a:t>
            </a:r>
            <a:r>
              <a:rPr lang="en-US" baseline="30000" dirty="0" smtClean="0"/>
              <a:t>th</a:t>
            </a:r>
            <a:r>
              <a:rPr lang="en-US" dirty="0" smtClean="0"/>
              <a:t> percentile severe report area</a:t>
            </a:r>
          </a:p>
          <a:p>
            <a:r>
              <a:rPr lang="en-US" dirty="0" smtClean="0"/>
              <a:t>“under-performing”</a:t>
            </a:r>
            <a:endParaRPr lang="en-US" dirty="0"/>
          </a:p>
        </p:txBody>
      </p:sp>
    </p:spTree>
    <p:extLst>
      <p:ext uri="{BB962C8B-B14F-4D97-AF65-F5344CB8AC3E}">
        <p14:creationId xmlns:p14="http://schemas.microsoft.com/office/powerpoint/2010/main" val="6418847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7772400" cy="1362075"/>
          </a:xfrm>
        </p:spPr>
        <p:txBody>
          <a:bodyPr>
            <a:normAutofit/>
          </a:bodyPr>
          <a:lstStyle/>
          <a:p>
            <a:r>
              <a:rPr lang="en-US" dirty="0" smtClean="0"/>
              <a:t>Collect events with good forecast skill for comparison</a:t>
            </a:r>
            <a:endParaRPr lang="en-US" dirty="0"/>
          </a:p>
        </p:txBody>
      </p:sp>
    </p:spTree>
    <p:extLst>
      <p:ext uri="{BB962C8B-B14F-4D97-AF65-F5344CB8AC3E}">
        <p14:creationId xmlns:p14="http://schemas.microsoft.com/office/powerpoint/2010/main" val="31472503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700" y="5667787"/>
            <a:ext cx="4480560" cy="646331"/>
          </a:xfrm>
          <a:prstGeom prst="rect">
            <a:avLst/>
          </a:prstGeom>
          <a:noFill/>
        </p:spPr>
        <p:txBody>
          <a:bodyPr wrap="square" rtlCol="0">
            <a:spAutoFit/>
          </a:bodyPr>
          <a:lstStyle/>
          <a:p>
            <a:r>
              <a:rPr lang="en-US" dirty="0" smtClean="0"/>
              <a:t>High impacts</a:t>
            </a:r>
          </a:p>
          <a:p>
            <a:r>
              <a:rPr lang="en-US" dirty="0" smtClean="0"/>
              <a:t>Highest 25</a:t>
            </a:r>
            <a:r>
              <a:rPr lang="en-US" baseline="30000" dirty="0" smtClean="0"/>
              <a:t>th</a:t>
            </a:r>
            <a:r>
              <a:rPr lang="en-US" dirty="0" smtClean="0"/>
              <a:t> percentile threat score</a:t>
            </a:r>
            <a:endParaRPr lang="en-US" dirty="0"/>
          </a:p>
        </p:txBody>
      </p:sp>
      <p:sp>
        <p:nvSpPr>
          <p:cNvPr id="3" name="TextBox 2"/>
          <p:cNvSpPr txBox="1"/>
          <p:nvPr/>
        </p:nvSpPr>
        <p:spPr>
          <a:xfrm>
            <a:off x="1536700" y="1011968"/>
            <a:ext cx="5694681" cy="553998"/>
          </a:xfrm>
          <a:prstGeom prst="rect">
            <a:avLst/>
          </a:prstGeom>
          <a:solidFill>
            <a:schemeClr val="bg1"/>
          </a:solidFill>
        </p:spPr>
        <p:txBody>
          <a:bodyPr wrap="square" rtlCol="0">
            <a:spAutoFit/>
          </a:bodyPr>
          <a:lstStyle/>
          <a:p>
            <a:r>
              <a:rPr lang="en-US" sz="1500" dirty="0" smtClean="0"/>
              <a:t>Reports captured = 45         Reports missed = 9</a:t>
            </a:r>
          </a:p>
          <a:p>
            <a:r>
              <a:rPr lang="en-US" sz="1500" dirty="0" smtClean="0"/>
              <a:t>POD = 58.6               FAR = 0.495              TS = 0.372</a:t>
            </a:r>
            <a:endParaRPr lang="en-US"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700" y="1565966"/>
            <a:ext cx="5844083" cy="3977114"/>
          </a:xfrm>
          <a:prstGeom prst="rect">
            <a:avLst/>
          </a:prstGeom>
        </p:spPr>
      </p:pic>
      <p:sp>
        <p:nvSpPr>
          <p:cNvPr id="7" name="Title 6"/>
          <p:cNvSpPr>
            <a:spLocks noGrp="1"/>
          </p:cNvSpPr>
          <p:nvPr>
            <p:ph type="title"/>
          </p:nvPr>
        </p:nvSpPr>
        <p:spPr>
          <a:xfrm>
            <a:off x="457200" y="0"/>
            <a:ext cx="8229600" cy="1143000"/>
          </a:xfrm>
        </p:spPr>
        <p:txBody>
          <a:bodyPr/>
          <a:lstStyle/>
          <a:p>
            <a:r>
              <a:rPr lang="en-US" dirty="0" smtClean="0">
                <a:solidFill>
                  <a:srgbClr val="FF0000"/>
                </a:solidFill>
              </a:rPr>
              <a:t>Good Event Example</a:t>
            </a:r>
            <a:endParaRPr lang="en-US" dirty="0">
              <a:solidFill>
                <a:srgbClr val="FF0000"/>
              </a:solidFill>
            </a:endParaRPr>
          </a:p>
        </p:txBody>
      </p:sp>
    </p:spTree>
    <p:extLst>
      <p:ext uri="{BB962C8B-B14F-4D97-AF65-F5344CB8AC3E}">
        <p14:creationId xmlns:p14="http://schemas.microsoft.com/office/powerpoint/2010/main" val="193539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Summary: We have defined 4 types of events</a:t>
            </a:r>
            <a:endParaRPr lang="en-US" dirty="0"/>
          </a:p>
        </p:txBody>
      </p:sp>
      <p:sp>
        <p:nvSpPr>
          <p:cNvPr id="5" name="Content Placeholder 4"/>
          <p:cNvSpPr>
            <a:spLocks noGrp="1"/>
          </p:cNvSpPr>
          <p:nvPr>
            <p:ph idx="1"/>
          </p:nvPr>
        </p:nvSpPr>
        <p:spPr/>
        <p:txBody>
          <a:bodyPr/>
          <a:lstStyle/>
          <a:p>
            <a:r>
              <a:rPr lang="en-US" dirty="0" smtClean="0"/>
              <a:t>High impact – large number of grid points affected.</a:t>
            </a:r>
          </a:p>
          <a:p>
            <a:r>
              <a:rPr lang="en-US" dirty="0" smtClean="0"/>
              <a:t>Good forecast – large number of reports, well-forecast.</a:t>
            </a:r>
          </a:p>
          <a:p>
            <a:r>
              <a:rPr lang="en-US" dirty="0" smtClean="0"/>
              <a:t>Bad forecast type 1 – High impact, lots of misses (over-perform).</a:t>
            </a:r>
          </a:p>
          <a:p>
            <a:r>
              <a:rPr lang="en-US" dirty="0" smtClean="0"/>
              <a:t>Bad forecast type 2 – False alarm (under-perform).</a:t>
            </a:r>
          </a:p>
          <a:p>
            <a:endParaRPr lang="en-US" dirty="0" smtClean="0"/>
          </a:p>
          <a:p>
            <a:endParaRPr lang="en-US" dirty="0" smtClean="0"/>
          </a:p>
          <a:p>
            <a:endParaRPr lang="en-US" dirty="0"/>
          </a:p>
        </p:txBody>
      </p:sp>
    </p:spTree>
    <p:extLst>
      <p:ext uri="{BB962C8B-B14F-4D97-AF65-F5344CB8AC3E}">
        <p14:creationId xmlns:p14="http://schemas.microsoft.com/office/powerpoint/2010/main" val="37734517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304800"/>
            <a:ext cx="7239000" cy="1143000"/>
          </a:xfrm>
        </p:spPr>
        <p:txBody>
          <a:bodyPr/>
          <a:lstStyle/>
          <a:p>
            <a:r>
              <a:rPr lang="en-US" dirty="0" smtClean="0">
                <a:solidFill>
                  <a:srgbClr val="FF0000"/>
                </a:solidFill>
              </a:rPr>
              <a:t>Annual Frequency</a:t>
            </a:r>
            <a:endParaRPr lang="en-US" dirty="0">
              <a:solidFill>
                <a:srgbClr val="FF0000"/>
              </a:solidFill>
            </a:endParaRPr>
          </a:p>
        </p:txBody>
      </p:sp>
      <p:pic>
        <p:nvPicPr>
          <p:cNvPr id="6" name="Content Placeholder 5"/>
          <p:cNvPicPr>
            <a:picLocks noGrp="1"/>
          </p:cNvPicPr>
          <p:nvPr>
            <p:ph idx="1"/>
          </p:nvPr>
        </p:nvPicPr>
        <p:blipFill rotWithShape="1">
          <a:blip r:embed="rId3">
            <a:extLst>
              <a:ext uri="{28A0092B-C50C-407E-A947-70E740481C1C}">
                <a14:useLocalDpi xmlns:a14="http://schemas.microsoft.com/office/drawing/2010/main" val="0"/>
              </a:ext>
            </a:extLst>
          </a:blip>
          <a:srcRect l="884" t="10449" r="884"/>
          <a:stretch/>
        </p:blipFill>
        <p:spPr bwMode="auto">
          <a:xfrm>
            <a:off x="233573" y="1402466"/>
            <a:ext cx="8656781" cy="4053069"/>
          </a:xfrm>
          <a:prstGeom prst="rect">
            <a:avLst/>
          </a:prstGeom>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9413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304800"/>
            <a:ext cx="7239000" cy="1143000"/>
          </a:xfrm>
        </p:spPr>
        <p:txBody>
          <a:bodyPr/>
          <a:lstStyle/>
          <a:p>
            <a:r>
              <a:rPr lang="en-US" dirty="0" smtClean="0">
                <a:solidFill>
                  <a:srgbClr val="FF0000"/>
                </a:solidFill>
              </a:rPr>
              <a:t>Monthly Frequency</a:t>
            </a:r>
            <a:endParaRPr lang="en-US" dirty="0">
              <a:solidFill>
                <a:srgbClr val="FF0000"/>
              </a:solidFill>
            </a:endParaRPr>
          </a:p>
        </p:txBody>
      </p:sp>
      <p:pic>
        <p:nvPicPr>
          <p:cNvPr id="7" name="Content Placeholder 6"/>
          <p:cNvPicPr>
            <a:picLocks noGrp="1"/>
          </p:cNvPicPr>
          <p:nvPr>
            <p:ph idx="1"/>
          </p:nvPr>
        </p:nvPicPr>
        <p:blipFill rotWithShape="1">
          <a:blip r:embed="rId3">
            <a:extLst>
              <a:ext uri="{28A0092B-C50C-407E-A947-70E740481C1C}">
                <a14:useLocalDpi xmlns:a14="http://schemas.microsoft.com/office/drawing/2010/main" val="0"/>
              </a:ext>
            </a:extLst>
          </a:blip>
          <a:srcRect t="9971" b="703"/>
          <a:stretch/>
        </p:blipFill>
        <p:spPr bwMode="auto">
          <a:xfrm>
            <a:off x="95251" y="762000"/>
            <a:ext cx="8915399" cy="4627396"/>
          </a:xfrm>
          <a:prstGeom prst="rect">
            <a:avLst/>
          </a:prstGeom>
          <a:ln>
            <a:solidFill>
              <a:srgbClr val="000000"/>
            </a:solidFill>
          </a:ln>
          <a:extLst>
            <a:ext uri="{53640926-AAD7-44d8-BBD7-CCE9431645EC}">
              <a14:shadowObscured xmlns:a14="http://schemas.microsoft.com/office/drawing/2010/main"/>
            </a:ext>
          </a:extLst>
        </p:spPr>
      </p:pic>
      <p:sp>
        <p:nvSpPr>
          <p:cNvPr id="2" name="TextBox 1"/>
          <p:cNvSpPr txBox="1"/>
          <p:nvPr/>
        </p:nvSpPr>
        <p:spPr>
          <a:xfrm>
            <a:off x="447675" y="5648960"/>
            <a:ext cx="4347845" cy="584775"/>
          </a:xfrm>
          <a:prstGeom prst="rect">
            <a:avLst/>
          </a:prstGeom>
          <a:noFill/>
        </p:spPr>
        <p:txBody>
          <a:bodyPr wrap="square" rtlCol="0">
            <a:spAutoFit/>
          </a:bodyPr>
          <a:lstStyle/>
          <a:p>
            <a:r>
              <a:rPr lang="en-US" sz="1600" dirty="0" smtClean="0"/>
              <a:t>May: many type 2 events compared to high impact events  (under-performing / CAPE fails?)</a:t>
            </a:r>
          </a:p>
        </p:txBody>
      </p:sp>
      <p:sp>
        <p:nvSpPr>
          <p:cNvPr id="3" name="TextBox 2"/>
          <p:cNvSpPr txBox="1"/>
          <p:nvPr/>
        </p:nvSpPr>
        <p:spPr>
          <a:xfrm>
            <a:off x="5161280" y="5624830"/>
            <a:ext cx="3849370" cy="830997"/>
          </a:xfrm>
          <a:prstGeom prst="rect">
            <a:avLst/>
          </a:prstGeom>
          <a:noFill/>
        </p:spPr>
        <p:txBody>
          <a:bodyPr wrap="square" rtlCol="0">
            <a:spAutoFit/>
          </a:bodyPr>
          <a:lstStyle/>
          <a:p>
            <a:r>
              <a:rPr lang="en-US" sz="1600" dirty="0" smtClean="0"/>
              <a:t>August: few under-performers, also percentage of good forecasts is lower than in May, despite more high impact events. </a:t>
            </a:r>
            <a:endParaRPr lang="en-US" sz="1600" dirty="0"/>
          </a:p>
        </p:txBody>
      </p:sp>
      <p:cxnSp>
        <p:nvCxnSpPr>
          <p:cNvPr id="6" name="Straight Arrow Connector 5"/>
          <p:cNvCxnSpPr/>
          <p:nvPr/>
        </p:nvCxnSpPr>
        <p:spPr>
          <a:xfrm flipV="1">
            <a:off x="1917065" y="4429125"/>
            <a:ext cx="1750060" cy="11957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6029326" y="4524376"/>
            <a:ext cx="1390649" cy="1100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47274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solidFill>
                  <a:srgbClr val="FF0000"/>
                </a:solidFill>
              </a:rPr>
              <a:t>Research Goals</a:t>
            </a:r>
            <a:endParaRPr lang="en-US" dirty="0">
              <a:solidFill>
                <a:srgbClr val="FF0000"/>
              </a:solidFill>
            </a:endParaRPr>
          </a:p>
        </p:txBody>
      </p:sp>
      <p:sp>
        <p:nvSpPr>
          <p:cNvPr id="3" name="Content Placeholder 2"/>
          <p:cNvSpPr>
            <a:spLocks noGrp="1"/>
          </p:cNvSpPr>
          <p:nvPr>
            <p:ph idx="1"/>
          </p:nvPr>
        </p:nvSpPr>
        <p:spPr>
          <a:xfrm>
            <a:off x="457200" y="838200"/>
            <a:ext cx="7239000" cy="4846320"/>
          </a:xfrm>
        </p:spPr>
        <p:txBody>
          <a:bodyPr>
            <a:normAutofit lnSpcReduction="10000"/>
          </a:bodyPr>
          <a:lstStyle/>
          <a:p>
            <a:pPr marL="0" indent="0">
              <a:buNone/>
            </a:pPr>
            <a:endParaRPr lang="en-US" dirty="0" smtClean="0">
              <a:solidFill>
                <a:schemeClr val="tx1">
                  <a:alpha val="25000"/>
                </a:schemeClr>
              </a:solidFill>
            </a:endParaRPr>
          </a:p>
          <a:p>
            <a:r>
              <a:rPr lang="en-US" dirty="0" smtClean="0">
                <a:solidFill>
                  <a:schemeClr val="tx1">
                    <a:alpha val="25000"/>
                  </a:schemeClr>
                </a:solidFill>
              </a:rPr>
              <a:t>Evaluate slight-risk forecast performance over the Northeast</a:t>
            </a:r>
          </a:p>
          <a:p>
            <a:endParaRPr lang="en-US" dirty="0"/>
          </a:p>
          <a:p>
            <a:r>
              <a:rPr lang="en-US" dirty="0" smtClean="0">
                <a:solidFill>
                  <a:schemeClr val="tx1">
                    <a:alpha val="25000"/>
                  </a:schemeClr>
                </a:solidFill>
              </a:rPr>
              <a:t>Build database of events with poor forecast skill</a:t>
            </a:r>
          </a:p>
          <a:p>
            <a:pPr marL="0" indent="0">
              <a:buNone/>
            </a:pPr>
            <a:endParaRPr lang="en-US" dirty="0">
              <a:solidFill>
                <a:schemeClr val="tx1">
                  <a:alpha val="25000"/>
                </a:schemeClr>
              </a:solidFill>
            </a:endParaRPr>
          </a:p>
          <a:p>
            <a:r>
              <a:rPr lang="en-US" b="1" dirty="0" smtClean="0"/>
              <a:t>Evaluate environments conducive to poor forecast skill</a:t>
            </a:r>
            <a:endParaRPr lang="en-US" b="1" dirty="0"/>
          </a:p>
          <a:p>
            <a:endParaRPr lang="en-US" dirty="0" smtClean="0"/>
          </a:p>
        </p:txBody>
      </p:sp>
    </p:spTree>
    <p:extLst>
      <p:ext uri="{BB962C8B-B14F-4D97-AF65-F5344CB8AC3E}">
        <p14:creationId xmlns:p14="http://schemas.microsoft.com/office/powerpoint/2010/main" val="40997219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PLACEHOLDER SLIDE</a:t>
            </a:r>
            <a:endParaRPr lang="en-US" dirty="0"/>
          </a:p>
        </p:txBody>
      </p:sp>
      <p:sp>
        <p:nvSpPr>
          <p:cNvPr id="3" name="Content Placeholder 2"/>
          <p:cNvSpPr>
            <a:spLocks noGrp="1"/>
          </p:cNvSpPr>
          <p:nvPr>
            <p:ph idx="1"/>
          </p:nvPr>
        </p:nvSpPr>
        <p:spPr/>
        <p:txBody>
          <a:bodyPr/>
          <a:lstStyle/>
          <a:p>
            <a:r>
              <a:rPr lang="en-US" dirty="0" smtClean="0"/>
              <a:t>Joe starts here</a:t>
            </a:r>
            <a:endParaRPr lang="en-US" dirty="0"/>
          </a:p>
        </p:txBody>
      </p:sp>
    </p:spTree>
    <p:extLst>
      <p:ext uri="{BB962C8B-B14F-4D97-AF65-F5344CB8AC3E}">
        <p14:creationId xmlns:p14="http://schemas.microsoft.com/office/powerpoint/2010/main" val="40005891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
            <a:ext cx="8229600" cy="6286500"/>
          </a:xfrm>
        </p:spPr>
        <p:txBody>
          <a:bodyPr>
            <a:normAutofit/>
          </a:bodyPr>
          <a:lstStyle/>
          <a:p>
            <a:pPr marL="0" indent="0">
              <a:buNone/>
            </a:pPr>
            <a:endParaRPr lang="en-US" dirty="0"/>
          </a:p>
          <a:p>
            <a:r>
              <a:rPr lang="en-US" dirty="0" smtClean="0"/>
              <a:t>The Northeast provides a challenging forecast environment</a:t>
            </a:r>
          </a:p>
          <a:p>
            <a:pPr lvl="1"/>
            <a:r>
              <a:rPr lang="en-US" dirty="0" smtClean="0">
                <a:solidFill>
                  <a:srgbClr val="0000FF"/>
                </a:solidFill>
              </a:rPr>
              <a:t>Complex terrain, lake-water boundaries</a:t>
            </a:r>
            <a:endParaRPr lang="en-US" dirty="0" smtClean="0">
              <a:solidFill>
                <a:srgbClr val="FF0000"/>
              </a:solidFill>
            </a:endParaRPr>
          </a:p>
        </p:txBody>
      </p:sp>
      <p:sp>
        <p:nvSpPr>
          <p:cNvPr id="5" name="Title 1"/>
          <p:cNvSpPr>
            <a:spLocks noGrp="1"/>
          </p:cNvSpPr>
          <p:nvPr>
            <p:ph type="title"/>
          </p:nvPr>
        </p:nvSpPr>
        <p:spPr>
          <a:xfrm>
            <a:off x="952500" y="-304800"/>
            <a:ext cx="7239000" cy="1143000"/>
          </a:xfrm>
        </p:spPr>
        <p:txBody>
          <a:bodyPr/>
          <a:lstStyle/>
          <a:p>
            <a:r>
              <a:rPr lang="en-US" dirty="0" smtClean="0">
                <a:solidFill>
                  <a:srgbClr val="FF0000"/>
                </a:solidFill>
              </a:rPr>
              <a:t>Motivation</a:t>
            </a:r>
            <a:endParaRPr lang="en-US" dirty="0">
              <a:solidFill>
                <a:srgbClr val="FF0000"/>
              </a:solidFill>
            </a:endParaRPr>
          </a:p>
        </p:txBody>
      </p:sp>
      <p:sp>
        <p:nvSpPr>
          <p:cNvPr id="6" name="TextBox 5"/>
          <p:cNvSpPr txBox="1"/>
          <p:nvPr/>
        </p:nvSpPr>
        <p:spPr>
          <a:xfrm>
            <a:off x="2857500" y="6513501"/>
            <a:ext cx="3429000" cy="338554"/>
          </a:xfrm>
          <a:prstGeom prst="rect">
            <a:avLst/>
          </a:prstGeom>
          <a:noFill/>
        </p:spPr>
        <p:txBody>
          <a:bodyPr wrap="square" rtlCol="0">
            <a:spAutoFit/>
          </a:bodyPr>
          <a:lstStyle/>
          <a:p>
            <a:pPr algn="ctr"/>
            <a:r>
              <a:rPr lang="en-US" sz="1600" dirty="0" smtClean="0"/>
              <a:t>maps-for-</a:t>
            </a:r>
            <a:r>
              <a:rPr lang="en-US" sz="1600" dirty="0" err="1" smtClean="0"/>
              <a:t>free.com</a:t>
            </a:r>
            <a:endParaRPr lang="en-US" sz="1600"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2280070" y="2506979"/>
            <a:ext cx="4583861" cy="4006521"/>
          </a:xfrm>
          <a:prstGeom prst="rect">
            <a:avLst/>
          </a:prstGeom>
          <a:ln>
            <a:solidFill>
              <a:srgbClr val="000000"/>
            </a:solidFill>
          </a:ln>
        </p:spPr>
      </p:pic>
      <p:pic>
        <p:nvPicPr>
          <p:cNvPr id="8" name="Picture 7"/>
          <p:cNvPicPr/>
          <p:nvPr/>
        </p:nvPicPr>
        <p:blipFill rotWithShape="1">
          <a:blip r:embed="rId4">
            <a:extLst>
              <a:ext uri="{28A0092B-C50C-407E-A947-70E740481C1C}">
                <a14:useLocalDpi xmlns:a14="http://schemas.microsoft.com/office/drawing/2010/main" val="0"/>
              </a:ext>
            </a:extLst>
          </a:blip>
          <a:srcRect t="827" b="779"/>
          <a:stretch/>
        </p:blipFill>
        <p:spPr bwMode="auto">
          <a:xfrm>
            <a:off x="6410541" y="4501820"/>
            <a:ext cx="453390" cy="2011680"/>
          </a:xfrm>
          <a:prstGeom prst="rect">
            <a:avLst/>
          </a:prstGeom>
          <a:ln>
            <a:noFill/>
          </a:ln>
          <a:extLst>
            <a:ext uri="{53640926-AAD7-44d8-BBD7-CCE9431645EC}">
              <a14:shadowObscured xmlns:a14="http://schemas.microsoft.com/office/drawing/2010/main"/>
            </a:ext>
          </a:extLst>
        </p:spPr>
      </p:pic>
      <p:sp>
        <p:nvSpPr>
          <p:cNvPr id="9" name="Text Box 18"/>
          <p:cNvSpPr txBox="1"/>
          <p:nvPr/>
        </p:nvSpPr>
        <p:spPr>
          <a:xfrm>
            <a:off x="6494361" y="4273220"/>
            <a:ext cx="285750" cy="228600"/>
          </a:xfrm>
          <a:prstGeom prst="rect">
            <a:avLst/>
          </a:prstGeom>
          <a:solidFill>
            <a:schemeClr val="bg1"/>
          </a:solid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ea typeface="ＭＳ 明朝"/>
                <a:cs typeface="Times New Roman"/>
              </a:rPr>
              <a:t>m</a:t>
            </a:r>
            <a:endParaRPr lang="en-US" sz="1200">
              <a:effectLst/>
              <a:ea typeface="ＭＳ 明朝"/>
              <a:cs typeface="Times New Roman"/>
            </a:endParaRPr>
          </a:p>
        </p:txBody>
      </p:sp>
    </p:spTree>
    <p:extLst>
      <p:ext uri="{BB962C8B-B14F-4D97-AF65-F5344CB8AC3E}">
        <p14:creationId xmlns:p14="http://schemas.microsoft.com/office/powerpoint/2010/main" val="35733062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133600"/>
            <a:ext cx="7772400" cy="1362075"/>
          </a:xfrm>
        </p:spPr>
        <p:txBody>
          <a:bodyPr>
            <a:noAutofit/>
          </a:bodyPr>
          <a:lstStyle/>
          <a:p>
            <a:r>
              <a:rPr lang="en-US" sz="4400" dirty="0" smtClean="0"/>
              <a:t>Event-Centered Composites</a:t>
            </a:r>
            <a:endParaRPr lang="en-US" sz="4400" dirty="0"/>
          </a:p>
        </p:txBody>
      </p:sp>
    </p:spTree>
    <p:extLst>
      <p:ext uri="{BB962C8B-B14F-4D97-AF65-F5344CB8AC3E}">
        <p14:creationId xmlns:p14="http://schemas.microsoft.com/office/powerpoint/2010/main" val="17362974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304800"/>
            <a:ext cx="7239000" cy="1143000"/>
          </a:xfrm>
        </p:spPr>
        <p:txBody>
          <a:bodyPr/>
          <a:lstStyle/>
          <a:p>
            <a:r>
              <a:rPr lang="en-US" dirty="0" smtClean="0">
                <a:solidFill>
                  <a:srgbClr val="FF0000"/>
                </a:solidFill>
              </a:rPr>
              <a:t>Event Climatology</a:t>
            </a:r>
            <a:endParaRPr lang="en-US" dirty="0">
              <a:solidFill>
                <a:srgbClr val="FF0000"/>
              </a:solidFill>
            </a:endParaRPr>
          </a:p>
        </p:txBody>
      </p:sp>
      <p:pic>
        <p:nvPicPr>
          <p:cNvPr id="8" name="Content Placeholder 7"/>
          <p:cNvPicPr>
            <a:picLocks noGrp="1"/>
          </p:cNvPicPr>
          <p:nvPr>
            <p:ph idx="1"/>
          </p:nvPr>
        </p:nvPicPr>
        <p:blipFill rotWithShape="1">
          <a:blip r:embed="rId3">
            <a:extLst>
              <a:ext uri="{28A0092B-C50C-407E-A947-70E740481C1C}">
                <a14:useLocalDpi xmlns:a14="http://schemas.microsoft.com/office/drawing/2010/main" val="0"/>
              </a:ext>
            </a:extLst>
          </a:blip>
          <a:srcRect t="1310" b="706"/>
          <a:stretch/>
        </p:blipFill>
        <p:spPr bwMode="auto">
          <a:xfrm>
            <a:off x="457200" y="1781109"/>
            <a:ext cx="8229600" cy="4189986"/>
          </a:xfrm>
          <a:prstGeom prst="rect">
            <a:avLst/>
          </a:prstGeom>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03071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71475" y="-1"/>
            <a:ext cx="8343900" cy="714375"/>
          </a:xfrm>
        </p:spPr>
        <p:txBody>
          <a:bodyPr>
            <a:noAutofit/>
          </a:bodyPr>
          <a:lstStyle/>
          <a:p>
            <a:r>
              <a:rPr lang="en-US" dirty="0" smtClean="0">
                <a:solidFill>
                  <a:srgbClr val="FF0000"/>
                </a:solidFill>
              </a:rPr>
              <a:t>Flow Regime Threat Scores</a:t>
            </a:r>
            <a:endParaRPr lang="en-US" dirty="0">
              <a:solidFill>
                <a:srgbClr val="FF0000"/>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7059" y="1151930"/>
            <a:ext cx="7190782" cy="4525963"/>
          </a:xfrm>
          <a:ln w="9525">
            <a:solidFill>
              <a:schemeClr val="tx1"/>
            </a:solidFill>
          </a:ln>
        </p:spPr>
      </p:pic>
    </p:spTree>
    <p:extLst>
      <p:ext uri="{BB962C8B-B14F-4D97-AF65-F5344CB8AC3E}">
        <p14:creationId xmlns:p14="http://schemas.microsoft.com/office/powerpoint/2010/main" val="39144133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133600"/>
            <a:ext cx="7772400" cy="1362075"/>
          </a:xfrm>
        </p:spPr>
        <p:txBody>
          <a:bodyPr>
            <a:noAutofit/>
          </a:bodyPr>
          <a:lstStyle/>
          <a:p>
            <a:pPr algn="ctr"/>
            <a:r>
              <a:rPr lang="en-US" sz="4400" dirty="0" smtClean="0"/>
              <a:t>Severe weather Parameter analysis</a:t>
            </a:r>
            <a:r>
              <a:rPr lang="en-US" sz="4400" dirty="0" smtClean="0">
                <a:latin typeface="+mn-lt"/>
              </a:rPr>
              <a:t/>
            </a:r>
            <a:br>
              <a:rPr lang="en-US" sz="4400" dirty="0" smtClean="0">
                <a:latin typeface="+mn-lt"/>
              </a:rPr>
            </a:br>
            <a:r>
              <a:rPr lang="en-US" sz="4400" dirty="0">
                <a:latin typeface="+mn-lt"/>
              </a:rPr>
              <a:t/>
            </a:r>
            <a:br>
              <a:rPr lang="en-US" sz="4400" dirty="0">
                <a:latin typeface="+mn-lt"/>
              </a:rPr>
            </a:br>
            <a:r>
              <a:rPr lang="en-US" sz="3200" dirty="0" smtClean="0">
                <a:latin typeface="+mn-lt"/>
              </a:rPr>
              <a:t>(MUCAPE &amp; Deep-layer shear)</a:t>
            </a:r>
            <a:endParaRPr lang="en-US" sz="4400" dirty="0"/>
          </a:p>
        </p:txBody>
      </p:sp>
    </p:spTree>
    <p:extLst>
      <p:ext uri="{BB962C8B-B14F-4D97-AF65-F5344CB8AC3E}">
        <p14:creationId xmlns:p14="http://schemas.microsoft.com/office/powerpoint/2010/main" val="32276970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417985858"/>
              </p:ext>
            </p:extLst>
          </p:nvPr>
        </p:nvGraphicFramePr>
        <p:xfrm>
          <a:off x="76200" y="609600"/>
          <a:ext cx="8991600" cy="5516563"/>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914400" y="1066800"/>
            <a:ext cx="2438400" cy="1569660"/>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Low Shear, High CAPE (LSHC)</a:t>
            </a:r>
            <a:endParaRPr lang="en-US" sz="32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sp>
        <p:nvSpPr>
          <p:cNvPr id="16" name="Rectangle 15"/>
          <p:cNvSpPr/>
          <p:nvPr/>
        </p:nvSpPr>
        <p:spPr>
          <a:xfrm>
            <a:off x="152400" y="5562600"/>
            <a:ext cx="2991255" cy="1077218"/>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Low Shear, Low CAPE (LSLC)</a:t>
            </a:r>
            <a:endParaRPr lang="en-US" sz="32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sp>
        <p:nvSpPr>
          <p:cNvPr id="17" name="Rectangle 16"/>
          <p:cNvSpPr/>
          <p:nvPr/>
        </p:nvSpPr>
        <p:spPr>
          <a:xfrm>
            <a:off x="6400800" y="1219200"/>
            <a:ext cx="2438400" cy="1569660"/>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High Shear, High CAPE (HSHC)</a:t>
            </a:r>
            <a:endParaRPr lang="en-US" sz="32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sp>
        <p:nvSpPr>
          <p:cNvPr id="18" name="Rectangle 17"/>
          <p:cNvSpPr/>
          <p:nvPr/>
        </p:nvSpPr>
        <p:spPr>
          <a:xfrm>
            <a:off x="3886200" y="4648200"/>
            <a:ext cx="5088816" cy="584760"/>
          </a:xfrm>
          <a:prstGeom prst="rect">
            <a:avLst/>
          </a:prstGeom>
          <a:noFill/>
        </p:spPr>
        <p:txBody>
          <a:bodyPr wrap="non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200" b="1" cap="none" spc="0" dirty="0" smtClean="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High Shear, Low CAPE (HSLC)</a:t>
            </a:r>
            <a:endParaRPr lang="en-US" sz="3200" b="1" cap="none" spc="0"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endParaRPr>
          </a:p>
        </p:txBody>
      </p:sp>
      <p:cxnSp>
        <p:nvCxnSpPr>
          <p:cNvPr id="19" name="Straight Arrow Connector 18"/>
          <p:cNvCxnSpPr/>
          <p:nvPr/>
        </p:nvCxnSpPr>
        <p:spPr>
          <a:xfrm flipV="1">
            <a:off x="1447800" y="5029200"/>
            <a:ext cx="381000" cy="6096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952500" y="-304800"/>
            <a:ext cx="7239000" cy="1143000"/>
          </a:xfrm>
        </p:spPr>
        <p:txBody>
          <a:bodyPr/>
          <a:lstStyle/>
          <a:p>
            <a:r>
              <a:rPr lang="en-US" dirty="0" smtClean="0">
                <a:solidFill>
                  <a:srgbClr val="FF0000"/>
                </a:solidFill>
              </a:rPr>
              <a:t>MUCAPE-Shear Phase Space</a:t>
            </a:r>
            <a:endParaRPr lang="en-US" dirty="0">
              <a:solidFill>
                <a:srgbClr val="FF0000"/>
              </a:solidFill>
            </a:endParaRPr>
          </a:p>
        </p:txBody>
      </p:sp>
    </p:spTree>
    <p:extLst>
      <p:ext uri="{BB962C8B-B14F-4D97-AF65-F5344CB8AC3E}">
        <p14:creationId xmlns:p14="http://schemas.microsoft.com/office/powerpoint/2010/main" val="81973452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l="294" t="2003" r="377" b="1842"/>
          <a:stretch/>
        </p:blipFill>
        <p:spPr>
          <a:xfrm>
            <a:off x="196630" y="838200"/>
            <a:ext cx="8750741" cy="5746064"/>
          </a:xfrm>
          <a:prstGeom prst="rect">
            <a:avLst/>
          </a:prstGeom>
          <a:ln>
            <a:noFill/>
          </a:ln>
        </p:spPr>
      </p:pic>
      <p:sp>
        <p:nvSpPr>
          <p:cNvPr id="13" name="Title 1"/>
          <p:cNvSpPr>
            <a:spLocks noGrp="1"/>
          </p:cNvSpPr>
          <p:nvPr>
            <p:ph type="title"/>
          </p:nvPr>
        </p:nvSpPr>
        <p:spPr>
          <a:xfrm>
            <a:off x="952500" y="-304800"/>
            <a:ext cx="7239000" cy="1143000"/>
          </a:xfrm>
        </p:spPr>
        <p:txBody>
          <a:bodyPr/>
          <a:lstStyle/>
          <a:p>
            <a:r>
              <a:rPr lang="en-US" dirty="0" smtClean="0">
                <a:solidFill>
                  <a:srgbClr val="FF0000"/>
                </a:solidFill>
              </a:rPr>
              <a:t>MUCAPE-Shear Phase Space</a:t>
            </a:r>
            <a:endParaRPr lang="en-US" dirty="0">
              <a:solidFill>
                <a:srgbClr val="FF0000"/>
              </a:solidFill>
            </a:endParaRPr>
          </a:p>
        </p:txBody>
      </p:sp>
    </p:spTree>
    <p:extLst>
      <p:ext uri="{BB962C8B-B14F-4D97-AF65-F5344CB8AC3E}">
        <p14:creationId xmlns:p14="http://schemas.microsoft.com/office/powerpoint/2010/main" val="36346688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p:cNvPicPr>
          <p:nvPr>
            <p:ph idx="1"/>
          </p:nvPr>
        </p:nvPicPr>
        <p:blipFill rotWithShape="1">
          <a:blip r:embed="rId3">
            <a:extLst>
              <a:ext uri="{28A0092B-C50C-407E-A947-70E740481C1C}">
                <a14:useLocalDpi xmlns:a14="http://schemas.microsoft.com/office/drawing/2010/main" val="0"/>
              </a:ext>
            </a:extLst>
          </a:blip>
          <a:srcRect t="595" b="595"/>
          <a:stretch/>
        </p:blipFill>
        <p:spPr bwMode="auto">
          <a:prstGeom prst="rect">
            <a:avLst/>
          </a:prstGeom>
          <a:ln>
            <a:solidFill>
              <a:srgbClr val="000000"/>
            </a:solidFill>
          </a:ln>
          <a:extLst>
            <a:ext uri="{53640926-AAD7-44d8-BBD7-CCE9431645EC}">
              <a14:shadowObscured xmlns:a14="http://schemas.microsoft.com/office/drawing/2010/main"/>
            </a:ext>
          </a:extLst>
        </p:spPr>
      </p:pic>
      <p:sp>
        <p:nvSpPr>
          <p:cNvPr id="14" name="Title 1"/>
          <p:cNvSpPr txBox="1">
            <a:spLocks/>
          </p:cNvSpPr>
          <p:nvPr/>
        </p:nvSpPr>
        <p:spPr>
          <a:xfrm>
            <a:off x="952500" y="-304800"/>
            <a:ext cx="7239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FF0000"/>
                </a:solidFill>
              </a:rPr>
              <a:t>MUCAPE-Shear Phase Space</a:t>
            </a:r>
            <a:endParaRPr lang="en-US" dirty="0">
              <a:solidFill>
                <a:srgbClr val="FF0000"/>
              </a:solidFill>
            </a:endParaRPr>
          </a:p>
        </p:txBody>
      </p:sp>
    </p:spTree>
    <p:extLst>
      <p:ext uri="{BB962C8B-B14F-4D97-AF65-F5344CB8AC3E}">
        <p14:creationId xmlns:p14="http://schemas.microsoft.com/office/powerpoint/2010/main" val="6574390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47800"/>
            <a:ext cx="8458200" cy="4678363"/>
          </a:xfrm>
        </p:spPr>
        <p:txBody>
          <a:bodyPr/>
          <a:lstStyle/>
          <a:p>
            <a:r>
              <a:rPr lang="en-US" dirty="0" smtClean="0"/>
              <a:t>Type 1 under-predicted storm</a:t>
            </a:r>
          </a:p>
          <a:p>
            <a:endParaRPr lang="en-US" dirty="0" smtClean="0"/>
          </a:p>
          <a:p>
            <a:r>
              <a:rPr lang="en-US" dirty="0" smtClean="0"/>
              <a:t>SPC issued 5% wind outlook for Northeast</a:t>
            </a:r>
            <a:endParaRPr lang="en-US" dirty="0"/>
          </a:p>
        </p:txBody>
      </p:sp>
      <p:pic>
        <p:nvPicPr>
          <p:cNvPr id="3" name="Picture 2" descr="090818_rpts.gi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844" y="3733016"/>
            <a:ext cx="4457699" cy="3124984"/>
          </a:xfrm>
          <a:prstGeom prst="rect">
            <a:avLst/>
          </a:prstGeom>
        </p:spPr>
      </p:pic>
      <p:sp>
        <p:nvSpPr>
          <p:cNvPr id="7" name="Title 1"/>
          <p:cNvSpPr>
            <a:spLocks noGrp="1"/>
          </p:cNvSpPr>
          <p:nvPr>
            <p:ph type="title"/>
          </p:nvPr>
        </p:nvSpPr>
        <p:spPr>
          <a:xfrm>
            <a:off x="457200" y="30024"/>
            <a:ext cx="8305800" cy="1143000"/>
          </a:xfrm>
        </p:spPr>
        <p:txBody>
          <a:bodyPr>
            <a:noAutofit/>
          </a:bodyPr>
          <a:lstStyle/>
          <a:p>
            <a:r>
              <a:rPr lang="en-US" dirty="0" smtClean="0">
                <a:solidFill>
                  <a:srgbClr val="FF0000"/>
                </a:solidFill>
              </a:rPr>
              <a:t>18 August 2009 Severe Wind Event </a:t>
            </a:r>
            <a:r>
              <a:rPr lang="en-US" b="1" u="sng" dirty="0" smtClean="0">
                <a:solidFill>
                  <a:srgbClr val="FF0000"/>
                </a:solidFill>
              </a:rPr>
              <a:t>(LSHC)</a:t>
            </a:r>
            <a:endParaRPr lang="en-US" b="1" u="sng" dirty="0">
              <a:solidFill>
                <a:srgbClr val="FF0000"/>
              </a:solidFill>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0" y="3733017"/>
            <a:ext cx="4658844" cy="3124984"/>
          </a:xfrm>
          <a:prstGeom prst="rect">
            <a:avLst/>
          </a:prstGeom>
          <a:noFill/>
          <a:ln>
            <a:noFill/>
          </a:ln>
        </p:spPr>
      </p:pic>
    </p:spTree>
    <p:extLst>
      <p:ext uri="{BB962C8B-B14F-4D97-AF65-F5344CB8AC3E}">
        <p14:creationId xmlns:p14="http://schemas.microsoft.com/office/powerpoint/2010/main" val="26622442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l="18046" t="27567" r="12781" b="24503"/>
          <a:stretch/>
        </p:blipFill>
        <p:spPr bwMode="auto">
          <a:xfrm>
            <a:off x="947111" y="1072532"/>
            <a:ext cx="7249778" cy="5023468"/>
          </a:xfrm>
          <a:prstGeom prst="rect">
            <a:avLst/>
          </a:prstGeom>
          <a:noFill/>
          <a:ln>
            <a:solidFill>
              <a:srgbClr val="FFFFFF"/>
            </a:solidFill>
          </a:ln>
          <a:extLst>
            <a:ext uri="{53640926-AAD7-44d8-BBD7-CCE9431645EC}">
              <a14:shadowObscured xmlns:a14="http://schemas.microsoft.com/office/drawing/2010/main"/>
            </a:ext>
          </a:extLst>
        </p:spPr>
      </p:pic>
      <p:pic>
        <p:nvPicPr>
          <p:cNvPr id="10" name="Picture 9" descr="090818_rpts.gif.png"/>
          <p:cNvPicPr>
            <a:picLocks noChangeAspect="1"/>
          </p:cNvPicPr>
          <p:nvPr/>
        </p:nvPicPr>
        <p:blipFill rotWithShape="1">
          <a:blip r:embed="rId4">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12" name="TextBox 11"/>
          <p:cNvSpPr txBox="1"/>
          <p:nvPr/>
        </p:nvSpPr>
        <p:spPr>
          <a:xfrm>
            <a:off x="1162105" y="6096000"/>
            <a:ext cx="6819791" cy="338554"/>
          </a:xfrm>
          <a:prstGeom prst="rect">
            <a:avLst/>
          </a:prstGeom>
          <a:noFill/>
        </p:spPr>
        <p:txBody>
          <a:bodyPr wrap="square" rtlCol="0">
            <a:spAutoFit/>
          </a:bodyPr>
          <a:lstStyle/>
          <a:p>
            <a:endParaRPr lang="en-US" sz="1600" dirty="0"/>
          </a:p>
        </p:txBody>
      </p:sp>
      <p:sp>
        <p:nvSpPr>
          <p:cNvPr id="14" name="Title 1"/>
          <p:cNvSpPr>
            <a:spLocks noGrp="1"/>
          </p:cNvSpPr>
          <p:nvPr>
            <p:ph type="title"/>
          </p:nvPr>
        </p:nvSpPr>
        <p:spPr>
          <a:xfrm>
            <a:off x="457200" y="-76200"/>
            <a:ext cx="8305800" cy="655776"/>
          </a:xfrm>
        </p:spPr>
        <p:txBody>
          <a:bodyPr>
            <a:noAutofit/>
          </a:bodyPr>
          <a:lstStyle/>
          <a:p>
            <a:r>
              <a:rPr lang="en-US" dirty="0" smtClean="0">
                <a:solidFill>
                  <a:srgbClr val="FF0000"/>
                </a:solidFill>
              </a:rPr>
              <a:t>Synoptic Overview</a:t>
            </a:r>
            <a:endParaRPr lang="en-US" b="1" u="sng" dirty="0">
              <a:solidFill>
                <a:srgbClr val="FF0000"/>
              </a:solidFill>
            </a:endParaRPr>
          </a:p>
        </p:txBody>
      </p:sp>
      <p:sp>
        <p:nvSpPr>
          <p:cNvPr id="2" name="TextBox 1"/>
          <p:cNvSpPr txBox="1"/>
          <p:nvPr/>
        </p:nvSpPr>
        <p:spPr>
          <a:xfrm>
            <a:off x="1540239" y="747176"/>
            <a:ext cx="938929" cy="369332"/>
          </a:xfrm>
          <a:prstGeom prst="rect">
            <a:avLst/>
          </a:prstGeom>
          <a:noFill/>
        </p:spPr>
        <p:txBody>
          <a:bodyPr wrap="none" rtlCol="0">
            <a:spAutoFit/>
          </a:bodyPr>
          <a:lstStyle/>
          <a:p>
            <a:r>
              <a:rPr lang="en-US" dirty="0" smtClean="0"/>
              <a:t>250 hPa</a:t>
            </a:r>
            <a:endParaRPr lang="en-US" dirty="0"/>
          </a:p>
        </p:txBody>
      </p:sp>
      <p:sp>
        <p:nvSpPr>
          <p:cNvPr id="15" name="Oval 14"/>
          <p:cNvSpPr/>
          <p:nvPr/>
        </p:nvSpPr>
        <p:spPr>
          <a:xfrm>
            <a:off x="4131314" y="3211836"/>
            <a:ext cx="954515" cy="1277556"/>
          </a:xfrm>
          <a:prstGeom prst="ellipse">
            <a:avLst/>
          </a:prstGeom>
          <a:noFill/>
          <a:ln w="57150" cmpd="sng">
            <a:solidFill>
              <a:srgbClr val="00FF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59076" y="747176"/>
            <a:ext cx="3985331" cy="369332"/>
          </a:xfrm>
          <a:prstGeom prst="rect">
            <a:avLst/>
          </a:prstGeom>
          <a:noFill/>
        </p:spPr>
        <p:txBody>
          <a:bodyPr wrap="square" rtlCol="0">
            <a:spAutoFit/>
          </a:bodyPr>
          <a:lstStyle/>
          <a:p>
            <a:pPr algn="ctr"/>
            <a:r>
              <a:rPr lang="en-US" dirty="0" smtClean="0">
                <a:solidFill>
                  <a:srgbClr val="0000FF"/>
                </a:solidFill>
              </a:rPr>
              <a:t>1600 UTC 18 August 2009</a:t>
            </a:r>
            <a:endParaRPr lang="en-US" dirty="0">
              <a:solidFill>
                <a:srgbClr val="0000FF"/>
              </a:solidFill>
            </a:endParaRPr>
          </a:p>
        </p:txBody>
      </p:sp>
      <p:sp>
        <p:nvSpPr>
          <p:cNvPr id="9" name="Content Placeholder 3"/>
          <p:cNvSpPr txBox="1">
            <a:spLocks/>
          </p:cNvSpPr>
          <p:nvPr/>
        </p:nvSpPr>
        <p:spPr>
          <a:xfrm>
            <a:off x="1828800" y="6088866"/>
            <a:ext cx="5486400" cy="762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250-hPa geopotential height (dam, black contours), 250-hPa winds (knots, shaded and barbed), divergence (× 10</a:t>
            </a:r>
            <a:r>
              <a:rPr lang="en-US" sz="1600" baseline="30000" dirty="0"/>
              <a:t>−5</a:t>
            </a:r>
            <a:r>
              <a:rPr lang="en-US" sz="1600" dirty="0"/>
              <a:t> s</a:t>
            </a:r>
            <a:r>
              <a:rPr lang="en-US" sz="1600" baseline="30000" dirty="0"/>
              <a:t>−1</a:t>
            </a:r>
            <a:r>
              <a:rPr lang="en-US" sz="1600" dirty="0"/>
              <a:t>, red contours)</a:t>
            </a:r>
          </a:p>
          <a:p>
            <a:pPr marL="0" indent="0">
              <a:buNone/>
            </a:pPr>
            <a:endParaRPr lang="en-US" dirty="0" smtClean="0"/>
          </a:p>
        </p:txBody>
      </p:sp>
    </p:spTree>
    <p:extLst>
      <p:ext uri="{BB962C8B-B14F-4D97-AF65-F5344CB8AC3E}">
        <p14:creationId xmlns:p14="http://schemas.microsoft.com/office/powerpoint/2010/main" val="13377884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rotWithShape="1">
          <a:blip r:embed="rId3">
            <a:extLst>
              <a:ext uri="{28A0092B-C50C-407E-A947-70E740481C1C}">
                <a14:useLocalDpi xmlns:a14="http://schemas.microsoft.com/office/drawing/2010/main" val="0"/>
              </a:ext>
            </a:extLst>
          </a:blip>
          <a:srcRect l="18037" t="27261" r="13314" b="24663"/>
          <a:stretch/>
        </p:blipFill>
        <p:spPr bwMode="auto">
          <a:xfrm>
            <a:off x="981279" y="1010819"/>
            <a:ext cx="7251192" cy="5078047"/>
          </a:xfrm>
          <a:prstGeom prst="rect">
            <a:avLst/>
          </a:prstGeom>
          <a:noFill/>
          <a:ln>
            <a:noFill/>
          </a:ln>
          <a:extLst>
            <a:ext uri="{53640926-AAD7-44d8-BBD7-CCE9431645EC}">
              <a14:shadowObscured xmlns:a14="http://schemas.microsoft.com/office/drawing/2010/main"/>
            </a:ext>
          </a:extLst>
        </p:spPr>
      </p:pic>
      <p:pic>
        <p:nvPicPr>
          <p:cNvPr id="11" name="Picture 10" descr="090818_rpts.gif.png"/>
          <p:cNvPicPr>
            <a:picLocks noChangeAspect="1"/>
          </p:cNvPicPr>
          <p:nvPr/>
        </p:nvPicPr>
        <p:blipFill rotWithShape="1">
          <a:blip r:embed="rId4">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10" name="Content Placeholder 3"/>
          <p:cNvSpPr txBox="1">
            <a:spLocks/>
          </p:cNvSpPr>
          <p:nvPr/>
        </p:nvSpPr>
        <p:spPr>
          <a:xfrm>
            <a:off x="1828800" y="6088866"/>
            <a:ext cx="5486400" cy="7620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500-hPa geopotential height (dam, black contours), 500-hPa winds (knots, barbed),  500-hPa relative vorticity (×10</a:t>
            </a:r>
            <a:r>
              <a:rPr lang="en-US" sz="1600" baseline="30000" dirty="0" smtClean="0"/>
              <a:t>−5</a:t>
            </a:r>
            <a:r>
              <a:rPr lang="en-US" sz="1600" dirty="0" smtClean="0"/>
              <a:t> s</a:t>
            </a:r>
            <a:r>
              <a:rPr lang="en-US" sz="1600" baseline="30000" dirty="0" smtClean="0"/>
              <a:t>−1</a:t>
            </a:r>
            <a:r>
              <a:rPr lang="en-US" sz="1600" dirty="0" smtClean="0"/>
              <a:t>, shaded)</a:t>
            </a:r>
          </a:p>
          <a:p>
            <a:pPr marL="0" indent="0">
              <a:buNone/>
            </a:pPr>
            <a:endParaRPr lang="en-US" dirty="0" smtClean="0"/>
          </a:p>
        </p:txBody>
      </p:sp>
      <p:sp>
        <p:nvSpPr>
          <p:cNvPr id="14" name="Title 1"/>
          <p:cNvSpPr>
            <a:spLocks noGrp="1"/>
          </p:cNvSpPr>
          <p:nvPr>
            <p:ph type="title"/>
          </p:nvPr>
        </p:nvSpPr>
        <p:spPr>
          <a:xfrm>
            <a:off x="457200" y="-76200"/>
            <a:ext cx="8305800" cy="655776"/>
          </a:xfrm>
        </p:spPr>
        <p:txBody>
          <a:bodyPr>
            <a:noAutofit/>
          </a:bodyPr>
          <a:lstStyle/>
          <a:p>
            <a:r>
              <a:rPr lang="en-US" dirty="0" smtClean="0">
                <a:solidFill>
                  <a:srgbClr val="FF0000"/>
                </a:solidFill>
              </a:rPr>
              <a:t>Synoptic Overview</a:t>
            </a:r>
            <a:endParaRPr lang="en-US" b="1" u="sng" dirty="0">
              <a:solidFill>
                <a:srgbClr val="FF0000"/>
              </a:solidFill>
            </a:endParaRPr>
          </a:p>
        </p:txBody>
      </p:sp>
      <p:sp>
        <p:nvSpPr>
          <p:cNvPr id="3" name="Oval 2"/>
          <p:cNvSpPr/>
          <p:nvPr/>
        </p:nvSpPr>
        <p:spPr>
          <a:xfrm>
            <a:off x="4175109" y="3197237"/>
            <a:ext cx="954515" cy="1277556"/>
          </a:xfrm>
          <a:prstGeom prst="ellipse">
            <a:avLst/>
          </a:prstGeom>
          <a:noFill/>
          <a:ln w="57150" cmpd="sng">
            <a:solidFill>
              <a:srgbClr val="00FF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540240" y="747175"/>
            <a:ext cx="938929" cy="369332"/>
          </a:xfrm>
          <a:prstGeom prst="rect">
            <a:avLst/>
          </a:prstGeom>
          <a:noFill/>
        </p:spPr>
        <p:txBody>
          <a:bodyPr wrap="none" rtlCol="0">
            <a:spAutoFit/>
          </a:bodyPr>
          <a:lstStyle/>
          <a:p>
            <a:r>
              <a:rPr lang="en-US" dirty="0" smtClean="0"/>
              <a:t>500 hPa</a:t>
            </a:r>
            <a:endParaRPr lang="en-US" dirty="0"/>
          </a:p>
        </p:txBody>
      </p:sp>
      <p:sp>
        <p:nvSpPr>
          <p:cNvPr id="17" name="TextBox 16"/>
          <p:cNvSpPr txBox="1"/>
          <p:nvPr/>
        </p:nvSpPr>
        <p:spPr>
          <a:xfrm>
            <a:off x="2759076" y="742850"/>
            <a:ext cx="3985331" cy="369332"/>
          </a:xfrm>
          <a:prstGeom prst="rect">
            <a:avLst/>
          </a:prstGeom>
          <a:noFill/>
        </p:spPr>
        <p:txBody>
          <a:bodyPr wrap="square" rtlCol="0">
            <a:spAutoFit/>
          </a:bodyPr>
          <a:lstStyle/>
          <a:p>
            <a:pPr algn="ctr"/>
            <a:r>
              <a:rPr lang="en-US" dirty="0" smtClean="0">
                <a:solidFill>
                  <a:srgbClr val="0000FF"/>
                </a:solidFill>
              </a:rPr>
              <a:t>1600 UTC 18 August 2009</a:t>
            </a:r>
            <a:endParaRPr lang="en-US" dirty="0">
              <a:solidFill>
                <a:srgbClr val="0000FF"/>
              </a:solidFill>
            </a:endParaRPr>
          </a:p>
        </p:txBody>
      </p:sp>
    </p:spTree>
    <p:extLst>
      <p:ext uri="{BB962C8B-B14F-4D97-AF65-F5344CB8AC3E}">
        <p14:creationId xmlns:p14="http://schemas.microsoft.com/office/powerpoint/2010/main" val="234083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FF0000"/>
                </a:solidFill>
              </a:rPr>
              <a:t>Performance metrics</a:t>
            </a:r>
            <a:endParaRPr lang="en-US" dirty="0">
              <a:solidFill>
                <a:srgbClr val="FF0000"/>
              </a:solidFill>
            </a:endParaRPr>
          </a:p>
        </p:txBody>
      </p:sp>
      <p:sp>
        <p:nvSpPr>
          <p:cNvPr id="6" name="Content Placeholder 5"/>
          <p:cNvSpPr>
            <a:spLocks noGrp="1"/>
          </p:cNvSpPr>
          <p:nvPr>
            <p:ph idx="1"/>
          </p:nvPr>
        </p:nvSpPr>
        <p:spPr/>
        <p:txBody>
          <a:bodyPr>
            <a:normAutofit/>
          </a:bodyPr>
          <a:lstStyle/>
          <a:p>
            <a:r>
              <a:rPr lang="en-US" sz="3000" dirty="0" smtClean="0"/>
              <a:t>POD – probability of detection = hits / events.     (1 is perfect)</a:t>
            </a:r>
          </a:p>
          <a:p>
            <a:r>
              <a:rPr lang="en-US" sz="3000" dirty="0" smtClean="0"/>
              <a:t>FAR – false alarm rate = false alarms / warnings.  (0 is perfect)</a:t>
            </a:r>
          </a:p>
          <a:p>
            <a:r>
              <a:rPr lang="en-US" sz="3000" dirty="0" smtClean="0"/>
              <a:t>FOH – frequency of hits = hits / warnings.              (1 is perfect)</a:t>
            </a:r>
          </a:p>
          <a:p>
            <a:r>
              <a:rPr lang="en-US" sz="3000" dirty="0" smtClean="0"/>
              <a:t>CSI (Threat score) – combines FAR and POD =</a:t>
            </a:r>
          </a:p>
          <a:p>
            <a:pPr marL="0" indent="0">
              <a:buNone/>
            </a:pPr>
            <a:r>
              <a:rPr lang="en-US" sz="3000" dirty="0"/>
              <a:t> </a:t>
            </a:r>
            <a:r>
              <a:rPr lang="en-US" sz="3000" dirty="0" smtClean="0"/>
              <a:t>   hits / (warnings + misses)    (1 is perfect)</a:t>
            </a:r>
            <a:endParaRPr lang="en-US" sz="3000" dirty="0"/>
          </a:p>
        </p:txBody>
      </p:sp>
    </p:spTree>
    <p:extLst>
      <p:ext uri="{BB962C8B-B14F-4D97-AF65-F5344CB8AC3E}">
        <p14:creationId xmlns:p14="http://schemas.microsoft.com/office/powerpoint/2010/main" val="732210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90818_rpts.gif.png"/>
          <p:cNvPicPr>
            <a:picLocks noChangeAspect="1"/>
          </p:cNvPicPr>
          <p:nvPr/>
        </p:nvPicPr>
        <p:blipFill rotWithShape="1">
          <a:blip r:embed="rId3">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10" name="Content Placeholder 3"/>
          <p:cNvSpPr txBox="1">
            <a:spLocks/>
          </p:cNvSpPr>
          <p:nvPr/>
        </p:nvSpPr>
        <p:spPr>
          <a:xfrm>
            <a:off x="1943100" y="6241844"/>
            <a:ext cx="5372100" cy="616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t>700–500-hPa lapse rate (K/km, black contours), 1000–500-hPa shear (knots, barbed),  </a:t>
            </a:r>
            <a:r>
              <a:rPr lang="en-US" sz="1600" dirty="0"/>
              <a:t>s</a:t>
            </a:r>
            <a:r>
              <a:rPr lang="en-US" sz="1600" dirty="0" smtClean="0"/>
              <a:t>urface-based CAPE(J/kg, shaded)</a:t>
            </a:r>
          </a:p>
        </p:txBody>
      </p:sp>
      <p:sp>
        <p:nvSpPr>
          <p:cNvPr id="14" name="Title 1"/>
          <p:cNvSpPr>
            <a:spLocks noGrp="1"/>
          </p:cNvSpPr>
          <p:nvPr>
            <p:ph type="title"/>
          </p:nvPr>
        </p:nvSpPr>
        <p:spPr>
          <a:xfrm>
            <a:off x="457200" y="-76200"/>
            <a:ext cx="8305800" cy="655776"/>
          </a:xfrm>
        </p:spPr>
        <p:txBody>
          <a:bodyPr>
            <a:noAutofit/>
          </a:bodyPr>
          <a:lstStyle/>
          <a:p>
            <a:r>
              <a:rPr lang="en-US" dirty="0" smtClean="0">
                <a:solidFill>
                  <a:srgbClr val="FF0000"/>
                </a:solidFill>
              </a:rPr>
              <a:t>Synoptic Overview</a:t>
            </a:r>
            <a:endParaRPr lang="en-US" b="1" u="sng" dirty="0">
              <a:solidFill>
                <a:srgbClr val="FF0000"/>
              </a:solidFill>
            </a:endParaRPr>
          </a:p>
        </p:txBody>
      </p:sp>
      <p:sp>
        <p:nvSpPr>
          <p:cNvPr id="7" name="Left Arrow 6"/>
          <p:cNvSpPr/>
          <p:nvPr/>
        </p:nvSpPr>
        <p:spPr>
          <a:xfrm>
            <a:off x="4953000" y="4114800"/>
            <a:ext cx="381000" cy="228600"/>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1580949" y="829418"/>
            <a:ext cx="1685077" cy="369332"/>
          </a:xfrm>
          <a:prstGeom prst="rect">
            <a:avLst/>
          </a:prstGeom>
          <a:noFill/>
        </p:spPr>
        <p:txBody>
          <a:bodyPr wrap="none" rtlCol="0">
            <a:spAutoFit/>
          </a:bodyPr>
          <a:lstStyle/>
          <a:p>
            <a:r>
              <a:rPr lang="en-US" dirty="0" smtClean="0"/>
              <a:t>SBCAPE &amp; shear</a:t>
            </a: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220" t="27907" r="12198" b="24412"/>
          <a:stretch/>
        </p:blipFill>
        <p:spPr bwMode="auto">
          <a:xfrm>
            <a:off x="1011616" y="1157780"/>
            <a:ext cx="7420433" cy="5084064"/>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2759076" y="829418"/>
            <a:ext cx="3985331" cy="369332"/>
          </a:xfrm>
          <a:prstGeom prst="rect">
            <a:avLst/>
          </a:prstGeom>
          <a:noFill/>
        </p:spPr>
        <p:txBody>
          <a:bodyPr wrap="square" rtlCol="0">
            <a:spAutoFit/>
          </a:bodyPr>
          <a:lstStyle/>
          <a:p>
            <a:pPr algn="ctr"/>
            <a:r>
              <a:rPr lang="en-US" dirty="0" smtClean="0">
                <a:solidFill>
                  <a:srgbClr val="0000FF"/>
                </a:solidFill>
              </a:rPr>
              <a:t>1600 UTC 18 August 2009</a:t>
            </a:r>
            <a:endParaRPr lang="en-US" dirty="0">
              <a:solidFill>
                <a:srgbClr val="0000FF"/>
              </a:solidFill>
            </a:endParaRPr>
          </a:p>
        </p:txBody>
      </p:sp>
      <p:sp>
        <p:nvSpPr>
          <p:cNvPr id="13" name="Oval 12"/>
          <p:cNvSpPr/>
          <p:nvPr/>
        </p:nvSpPr>
        <p:spPr>
          <a:xfrm>
            <a:off x="4233502" y="3224245"/>
            <a:ext cx="954515" cy="1277556"/>
          </a:xfrm>
          <a:prstGeom prst="ellipse">
            <a:avLst/>
          </a:prstGeom>
          <a:noFill/>
          <a:ln w="57150" cmpd="sng">
            <a:solidFill>
              <a:srgbClr val="00FF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6170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 y="1600201"/>
            <a:ext cx="3481534" cy="2133600"/>
          </a:xfrm>
          <a:ln>
            <a:solidFill>
              <a:schemeClr val="tx1"/>
            </a:solidFill>
          </a:ln>
        </p:spPr>
        <p:txBody>
          <a:bodyPr>
            <a:normAutofit fontScale="92500" lnSpcReduction="20000"/>
          </a:bodyPr>
          <a:lstStyle/>
          <a:p>
            <a:r>
              <a:rPr lang="en-US" dirty="0"/>
              <a:t>MLCAPE</a:t>
            </a:r>
            <a:r>
              <a:rPr lang="en-US" dirty="0" smtClean="0"/>
              <a:t>:	1948 J kg</a:t>
            </a:r>
            <a:r>
              <a:rPr lang="en-US" baseline="30000" dirty="0" smtClean="0"/>
              <a:t>−1</a:t>
            </a:r>
          </a:p>
          <a:p>
            <a:r>
              <a:rPr lang="en-US" dirty="0" smtClean="0"/>
              <a:t>MLCIN: 	-167 J kg</a:t>
            </a:r>
            <a:r>
              <a:rPr lang="en-US" baseline="30000" dirty="0"/>
              <a:t>−</a:t>
            </a:r>
            <a:r>
              <a:rPr lang="en-US" baseline="30000" dirty="0" smtClean="0"/>
              <a:t>1</a:t>
            </a:r>
          </a:p>
          <a:p>
            <a:r>
              <a:rPr lang="en-US" dirty="0" smtClean="0"/>
              <a:t>6-km </a:t>
            </a:r>
            <a:r>
              <a:rPr lang="en-US" dirty="0"/>
              <a:t>shear: </a:t>
            </a:r>
            <a:r>
              <a:rPr lang="en-US" dirty="0" smtClean="0"/>
              <a:t>12 kt</a:t>
            </a:r>
          </a:p>
          <a:p>
            <a:r>
              <a:rPr lang="en-US" dirty="0" smtClean="0"/>
              <a:t>3-km shear: ~28 kt</a:t>
            </a:r>
            <a:endParaRPr lang="en-US" dirty="0"/>
          </a:p>
          <a:p>
            <a:r>
              <a:rPr lang="en-US" dirty="0"/>
              <a:t>DCAPE: </a:t>
            </a:r>
            <a:r>
              <a:rPr lang="en-US" dirty="0" smtClean="0"/>
              <a:t>	 510 </a:t>
            </a:r>
            <a:r>
              <a:rPr lang="en-US" dirty="0"/>
              <a:t>J kg</a:t>
            </a:r>
            <a:r>
              <a:rPr lang="en-US" baseline="30000" dirty="0"/>
              <a:t>−</a:t>
            </a:r>
            <a:r>
              <a:rPr lang="en-US" baseline="30000" dirty="0" smtClean="0"/>
              <a:t>1</a:t>
            </a:r>
            <a:endParaRPr lang="en-US" dirty="0"/>
          </a:p>
          <a:p>
            <a:endParaRPr lang="en-US" dirty="0"/>
          </a:p>
        </p:txBody>
      </p:sp>
      <p:pic>
        <p:nvPicPr>
          <p:cNvPr id="6" name="Picture 5" descr="090818_rpts.gif.png"/>
          <p:cNvPicPr>
            <a:picLocks noChangeAspect="1"/>
          </p:cNvPicPr>
          <p:nvPr/>
        </p:nvPicPr>
        <p:blipFill rotWithShape="1">
          <a:blip r:embed="rId3">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7" name="Left Arrow 6"/>
          <p:cNvSpPr/>
          <p:nvPr/>
        </p:nvSpPr>
        <p:spPr>
          <a:xfrm rot="5400000">
            <a:off x="7924800" y="838200"/>
            <a:ext cx="228600" cy="228600"/>
          </a:xfrm>
          <a:prstGeom prst="leftArrow">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16200000">
            <a:off x="8001000" y="228600"/>
            <a:ext cx="228600" cy="228600"/>
          </a:xfrm>
          <a:prstGeom prst="leftArrow">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Content Placeholder 8"/>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94" r="36046" b="11771"/>
          <a:stretch/>
        </p:blipFill>
        <p:spPr>
          <a:xfrm>
            <a:off x="3938734" y="1252084"/>
            <a:ext cx="4519466" cy="5161741"/>
          </a:xfrm>
        </p:spPr>
      </p:pic>
      <p:sp>
        <p:nvSpPr>
          <p:cNvPr id="16" name="Title 1"/>
          <p:cNvSpPr>
            <a:spLocks noGrp="1"/>
          </p:cNvSpPr>
          <p:nvPr>
            <p:ph type="title"/>
          </p:nvPr>
        </p:nvSpPr>
        <p:spPr>
          <a:xfrm>
            <a:off x="-152400" y="-76200"/>
            <a:ext cx="8305800" cy="655776"/>
          </a:xfrm>
        </p:spPr>
        <p:txBody>
          <a:bodyPr>
            <a:noAutofit/>
          </a:bodyPr>
          <a:lstStyle/>
          <a:p>
            <a:r>
              <a:rPr lang="en-US" sz="3600" dirty="0" smtClean="0">
                <a:solidFill>
                  <a:srgbClr val="FF0000"/>
                </a:solidFill>
              </a:rPr>
              <a:t>Morning Sounding: Convective Initiation</a:t>
            </a:r>
            <a:endParaRPr lang="en-US" sz="3600" b="1" u="sng" dirty="0">
              <a:solidFill>
                <a:srgbClr val="FF0000"/>
              </a:solidFill>
            </a:endParaRPr>
          </a:p>
        </p:txBody>
      </p:sp>
    </p:spTree>
    <p:extLst>
      <p:ext uri="{BB962C8B-B14F-4D97-AF65-F5344CB8AC3E}">
        <p14:creationId xmlns:p14="http://schemas.microsoft.com/office/powerpoint/2010/main" val="41555126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0818_rpts.gif.png"/>
          <p:cNvPicPr>
            <a:picLocks noChangeAspect="1"/>
          </p:cNvPicPr>
          <p:nvPr/>
        </p:nvPicPr>
        <p:blipFill rotWithShape="1">
          <a:blip r:embed="rId3">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8" name="Left Arrow 7"/>
          <p:cNvSpPr/>
          <p:nvPr/>
        </p:nvSpPr>
        <p:spPr>
          <a:xfrm rot="5400000">
            <a:off x="8153400" y="914400"/>
            <a:ext cx="228600" cy="228600"/>
          </a:xfrm>
          <a:prstGeom prst="leftArrow">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8534400" y="762000"/>
            <a:ext cx="228600" cy="228600"/>
          </a:xfrm>
          <a:prstGeom prst="leftArrow">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half" idx="1"/>
          </p:nvPr>
        </p:nvSpPr>
        <p:spPr>
          <a:xfrm>
            <a:off x="371475" y="1600200"/>
            <a:ext cx="3467264" cy="2133599"/>
          </a:xfrm>
          <a:ln>
            <a:solidFill>
              <a:schemeClr val="tx1"/>
            </a:solidFill>
          </a:ln>
        </p:spPr>
        <p:txBody>
          <a:bodyPr>
            <a:normAutofit fontScale="92500"/>
          </a:bodyPr>
          <a:lstStyle/>
          <a:p>
            <a:r>
              <a:rPr lang="en-US" dirty="0" smtClean="0"/>
              <a:t>MLCAPE: 	2192 J kg</a:t>
            </a:r>
            <a:r>
              <a:rPr lang="en-US" baseline="30000" dirty="0"/>
              <a:t>−</a:t>
            </a:r>
            <a:r>
              <a:rPr lang="en-US" baseline="30000" dirty="0" smtClean="0"/>
              <a:t>1</a:t>
            </a:r>
          </a:p>
          <a:p>
            <a:r>
              <a:rPr lang="en-US" dirty="0" smtClean="0"/>
              <a:t>MLCIN: 	-233 J kg</a:t>
            </a:r>
            <a:r>
              <a:rPr lang="en-US" baseline="30000" dirty="0"/>
              <a:t>−</a:t>
            </a:r>
            <a:r>
              <a:rPr lang="en-US" baseline="30000" dirty="0" smtClean="0"/>
              <a:t>1</a:t>
            </a:r>
          </a:p>
          <a:p>
            <a:r>
              <a:rPr lang="en-US" dirty="0" smtClean="0"/>
              <a:t>6-km shear: 12 kt</a:t>
            </a:r>
          </a:p>
          <a:p>
            <a:r>
              <a:rPr lang="en-US" dirty="0" smtClean="0"/>
              <a:t>DCAPE: 	1294 J kg</a:t>
            </a:r>
            <a:r>
              <a:rPr lang="en-US" baseline="30000" dirty="0"/>
              <a:t>−1</a:t>
            </a:r>
            <a:endParaRPr lang="en-US" dirty="0"/>
          </a:p>
        </p:txBody>
      </p:sp>
      <p:pic>
        <p:nvPicPr>
          <p:cNvPr id="15" name="Content Placeholder 2"/>
          <p:cNvPicPr>
            <a:picLocks noGrp="1" noChangeAspect="1"/>
          </p:cNvPicPr>
          <p:nvPr>
            <p:ph sz="half" idx="2"/>
          </p:nvPr>
        </p:nvPicPr>
        <p:blipFill rotWithShape="1">
          <a:blip r:embed="rId4"/>
          <a:srcRect l="134" r="36047" b="11140"/>
          <a:stretch/>
        </p:blipFill>
        <p:spPr>
          <a:xfrm>
            <a:off x="3924464" y="1219200"/>
            <a:ext cx="4533736" cy="5193848"/>
          </a:xfrm>
        </p:spPr>
      </p:pic>
      <p:sp>
        <p:nvSpPr>
          <p:cNvPr id="19" name="Title 1"/>
          <p:cNvSpPr>
            <a:spLocks noGrp="1"/>
          </p:cNvSpPr>
          <p:nvPr>
            <p:ph type="title"/>
          </p:nvPr>
        </p:nvSpPr>
        <p:spPr>
          <a:xfrm>
            <a:off x="-152400" y="-76200"/>
            <a:ext cx="8305800" cy="655776"/>
          </a:xfrm>
        </p:spPr>
        <p:txBody>
          <a:bodyPr>
            <a:noAutofit/>
          </a:bodyPr>
          <a:lstStyle/>
          <a:p>
            <a:r>
              <a:rPr lang="en-US" sz="3200" dirty="0" smtClean="0">
                <a:solidFill>
                  <a:srgbClr val="FF0000"/>
                </a:solidFill>
              </a:rPr>
              <a:t>Morning Sounding: Severe Report Location</a:t>
            </a:r>
            <a:endParaRPr lang="en-US" sz="3200" b="1" u="sng" dirty="0">
              <a:solidFill>
                <a:srgbClr val="FF0000"/>
              </a:solidFill>
            </a:endParaRPr>
          </a:p>
        </p:txBody>
      </p:sp>
      <p:sp>
        <p:nvSpPr>
          <p:cNvPr id="2" name="Rectangle 1"/>
          <p:cNvSpPr/>
          <p:nvPr/>
        </p:nvSpPr>
        <p:spPr>
          <a:xfrm>
            <a:off x="771525" y="3009900"/>
            <a:ext cx="3009900" cy="59055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5688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rcRect l="-8918" r="-8918"/>
          <a:stretch>
            <a:fillRect/>
          </a:stretch>
        </p:blipFill>
        <p:spPr>
          <a:xfrm>
            <a:off x="-1" y="1066800"/>
            <a:ext cx="9199487" cy="5059363"/>
          </a:xfrm>
          <a:prstGeom prst="rect">
            <a:avLst/>
          </a:prstGeom>
        </p:spPr>
      </p:pic>
      <p:pic>
        <p:nvPicPr>
          <p:cNvPr id="4" name="Picture 3" descr="090818_rpts.gif.png"/>
          <p:cNvPicPr>
            <a:picLocks noChangeAspect="1"/>
          </p:cNvPicPr>
          <p:nvPr/>
        </p:nvPicPr>
        <p:blipFill rotWithShape="1">
          <a:blip r:embed="rId4">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3" name="Rectangle 2"/>
          <p:cNvSpPr/>
          <p:nvPr/>
        </p:nvSpPr>
        <p:spPr>
          <a:xfrm>
            <a:off x="3385618" y="6248400"/>
            <a:ext cx="2372765" cy="461665"/>
          </a:xfrm>
          <a:prstGeom prst="rect">
            <a:avLst/>
          </a:prstGeom>
        </p:spPr>
        <p:txBody>
          <a:bodyPr wrap="none">
            <a:spAutoFit/>
          </a:bodyPr>
          <a:lstStyle/>
          <a:p>
            <a:r>
              <a:rPr lang="en-US" sz="2400" dirty="0" smtClean="0"/>
              <a:t>DCAPE: 1294 J/kg</a:t>
            </a:r>
            <a:endParaRPr lang="en-US" sz="2400" dirty="0"/>
          </a:p>
        </p:txBody>
      </p:sp>
      <p:sp>
        <p:nvSpPr>
          <p:cNvPr id="15" name="Title 1"/>
          <p:cNvSpPr>
            <a:spLocks noGrp="1"/>
          </p:cNvSpPr>
          <p:nvPr>
            <p:ph type="title"/>
          </p:nvPr>
        </p:nvSpPr>
        <p:spPr>
          <a:xfrm>
            <a:off x="457200" y="-76200"/>
            <a:ext cx="8305800" cy="655776"/>
          </a:xfrm>
        </p:spPr>
        <p:txBody>
          <a:bodyPr>
            <a:noAutofit/>
          </a:bodyPr>
          <a:lstStyle/>
          <a:p>
            <a:r>
              <a:rPr lang="en-US" dirty="0" smtClean="0">
                <a:solidFill>
                  <a:srgbClr val="FF0000"/>
                </a:solidFill>
              </a:rPr>
              <a:t>WAL Sounding Climatology</a:t>
            </a:r>
            <a:endParaRPr lang="en-US" b="1" u="sng" dirty="0">
              <a:solidFill>
                <a:srgbClr val="FF0000"/>
              </a:solidFill>
            </a:endParaRPr>
          </a:p>
        </p:txBody>
      </p:sp>
      <p:sp>
        <p:nvSpPr>
          <p:cNvPr id="2" name="Down Arrow 1"/>
          <p:cNvSpPr/>
          <p:nvPr/>
        </p:nvSpPr>
        <p:spPr>
          <a:xfrm>
            <a:off x="5686429" y="1809750"/>
            <a:ext cx="247650" cy="628650"/>
          </a:xfrm>
          <a:prstGeom prst="downArrow">
            <a:avLst/>
          </a:prstGeom>
          <a:solidFill>
            <a:schemeClr val="tx1"/>
          </a:solid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8534400" y="762000"/>
            <a:ext cx="361950" cy="228600"/>
          </a:xfrm>
          <a:prstGeom prst="leftArrow">
            <a:avLst/>
          </a:prstGeom>
          <a:solidFill>
            <a:schemeClr val="tx1"/>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7215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90818_rpts.gif.png"/>
          <p:cNvPicPr>
            <a:picLocks noChangeAspect="1"/>
          </p:cNvPicPr>
          <p:nvPr/>
        </p:nvPicPr>
        <p:blipFill rotWithShape="1">
          <a:blip r:embed="rId3">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pic>
        <p:nvPicPr>
          <p:cNvPr id="4" name="Picture 3"/>
          <p:cNvPicPr>
            <a:picLocks noChangeAspect="1"/>
          </p:cNvPicPr>
          <p:nvPr/>
        </p:nvPicPr>
        <p:blipFill rotWithShape="1">
          <a:blip r:embed="rId4"/>
          <a:srcRect t="7694" b="-2"/>
          <a:stretch/>
        </p:blipFill>
        <p:spPr>
          <a:xfrm>
            <a:off x="609600" y="1143000"/>
            <a:ext cx="7924800" cy="5486400"/>
          </a:xfrm>
          <a:prstGeom prst="rect">
            <a:avLst/>
          </a:prstGeom>
        </p:spPr>
      </p:pic>
      <p:sp>
        <p:nvSpPr>
          <p:cNvPr id="10" name="Title 1"/>
          <p:cNvSpPr>
            <a:spLocks noGrp="1"/>
          </p:cNvSpPr>
          <p:nvPr>
            <p:ph type="title"/>
          </p:nvPr>
        </p:nvSpPr>
        <p:spPr>
          <a:xfrm>
            <a:off x="952500" y="-304800"/>
            <a:ext cx="7239000" cy="1143000"/>
          </a:xfrm>
        </p:spPr>
        <p:txBody>
          <a:bodyPr/>
          <a:lstStyle/>
          <a:p>
            <a:r>
              <a:rPr lang="en-US" dirty="0" smtClean="0">
                <a:solidFill>
                  <a:srgbClr val="FF0000"/>
                </a:solidFill>
              </a:rPr>
              <a:t>Radar 0000 UTC 19 Aug</a:t>
            </a:r>
            <a:endParaRPr lang="en-US" dirty="0">
              <a:solidFill>
                <a:srgbClr val="FF0000"/>
              </a:solidFill>
            </a:endParaRPr>
          </a:p>
        </p:txBody>
      </p:sp>
    </p:spTree>
    <p:extLst>
      <p:ext uri="{BB962C8B-B14F-4D97-AF65-F5344CB8AC3E}">
        <p14:creationId xmlns:p14="http://schemas.microsoft.com/office/powerpoint/2010/main" val="94482384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p:nvPr/>
        </p:nvSpPr>
        <p:spPr>
          <a:xfrm>
            <a:off x="4572000" y="4648200"/>
            <a:ext cx="304800" cy="3048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Content Placeholder 11" descr="OKX_00_obs.gif"/>
          <p:cNvPicPr>
            <a:picLocks noChangeAspect="1"/>
          </p:cNvPicPr>
          <p:nvPr/>
        </p:nvPicPr>
        <p:blipFill rotWithShape="1">
          <a:blip r:embed="rId3">
            <a:extLst>
              <a:ext uri="{28A0092B-C50C-407E-A947-70E740481C1C}">
                <a14:useLocalDpi xmlns:a14="http://schemas.microsoft.com/office/drawing/2010/main" val="0"/>
              </a:ext>
            </a:extLst>
          </a:blip>
          <a:srcRect l="328" r="36014" b="11891"/>
          <a:stretch/>
        </p:blipFill>
        <p:spPr>
          <a:xfrm>
            <a:off x="5181600" y="1781175"/>
            <a:ext cx="3905987" cy="4448175"/>
          </a:xfrm>
          <a:prstGeom prst="rect">
            <a:avLst/>
          </a:prstGeom>
        </p:spPr>
      </p:pic>
      <p:pic>
        <p:nvPicPr>
          <p:cNvPr id="10" name="Picture 9" descr="090818_rpts.gif.png"/>
          <p:cNvPicPr>
            <a:picLocks noChangeAspect="1"/>
          </p:cNvPicPr>
          <p:nvPr/>
        </p:nvPicPr>
        <p:blipFill rotWithShape="1">
          <a:blip r:embed="rId4">
            <a:extLst>
              <a:ext uri="{28A0092B-C50C-407E-A947-70E740481C1C}">
                <a14:useLocalDpi xmlns:a14="http://schemas.microsoft.com/office/drawing/2010/main" val="0"/>
              </a:ext>
            </a:extLst>
          </a:blip>
          <a:srcRect l="74644" t="14335" r="1270" b="57217"/>
          <a:stretch/>
        </p:blipFill>
        <p:spPr>
          <a:xfrm>
            <a:off x="7795491" y="0"/>
            <a:ext cx="1348509" cy="1116508"/>
          </a:xfrm>
          <a:prstGeom prst="rect">
            <a:avLst/>
          </a:prstGeom>
        </p:spPr>
      </p:pic>
      <p:sp>
        <p:nvSpPr>
          <p:cNvPr id="11" name="TextBox 10"/>
          <p:cNvSpPr txBox="1"/>
          <p:nvPr/>
        </p:nvSpPr>
        <p:spPr>
          <a:xfrm>
            <a:off x="5600700" y="1314449"/>
            <a:ext cx="3228975" cy="400110"/>
          </a:xfrm>
          <a:prstGeom prst="rect">
            <a:avLst/>
          </a:prstGeom>
          <a:solidFill>
            <a:schemeClr val="bg1"/>
          </a:solidFill>
        </p:spPr>
        <p:txBody>
          <a:bodyPr wrap="square" rtlCol="0">
            <a:spAutoFit/>
          </a:bodyPr>
          <a:lstStyle/>
          <a:p>
            <a:r>
              <a:rPr lang="en-US" sz="2000" dirty="0" smtClean="0"/>
              <a:t>77 kt wind gust at 0233 UTC</a:t>
            </a:r>
            <a:endParaRPr lang="en-US" sz="2000" dirty="0"/>
          </a:p>
        </p:txBody>
      </p:sp>
      <p:sp>
        <p:nvSpPr>
          <p:cNvPr id="14" name="Title 1"/>
          <p:cNvSpPr>
            <a:spLocks noGrp="1"/>
          </p:cNvSpPr>
          <p:nvPr>
            <p:ph type="title"/>
          </p:nvPr>
        </p:nvSpPr>
        <p:spPr>
          <a:xfrm>
            <a:off x="1" y="0"/>
            <a:ext cx="7924799" cy="838200"/>
          </a:xfrm>
        </p:spPr>
        <p:txBody>
          <a:bodyPr>
            <a:normAutofit/>
          </a:bodyPr>
          <a:lstStyle/>
          <a:p>
            <a:r>
              <a:rPr lang="en-US" dirty="0" smtClean="0">
                <a:solidFill>
                  <a:srgbClr val="FF0000"/>
                </a:solidFill>
              </a:rPr>
              <a:t>OKX Sounding - 00</a:t>
            </a:r>
            <a:r>
              <a:rPr lang="en-US" dirty="0">
                <a:solidFill>
                  <a:srgbClr val="FF0000"/>
                </a:solidFill>
              </a:rPr>
              <a:t>0</a:t>
            </a:r>
            <a:r>
              <a:rPr lang="en-US" dirty="0" smtClean="0">
                <a:solidFill>
                  <a:srgbClr val="FF0000"/>
                </a:solidFill>
              </a:rPr>
              <a:t>0 UTC 19 Aug</a:t>
            </a:r>
            <a:endParaRPr lang="en-US" dirty="0">
              <a:solidFill>
                <a:srgbClr val="FF0000"/>
              </a:solidFill>
            </a:endParaRPr>
          </a:p>
        </p:txBody>
      </p:sp>
      <p:sp>
        <p:nvSpPr>
          <p:cNvPr id="2" name="TextBox 1"/>
          <p:cNvSpPr txBox="1"/>
          <p:nvPr/>
        </p:nvSpPr>
        <p:spPr>
          <a:xfrm>
            <a:off x="2583896" y="3970997"/>
            <a:ext cx="1678803" cy="369332"/>
          </a:xfrm>
          <a:prstGeom prst="rect">
            <a:avLst/>
          </a:prstGeom>
          <a:noFill/>
        </p:spPr>
        <p:txBody>
          <a:bodyPr wrap="square" rtlCol="0">
            <a:spAutoFit/>
          </a:bodyPr>
          <a:lstStyle/>
          <a:p>
            <a:endParaRPr lang="en-US" dirty="0"/>
          </a:p>
        </p:txBody>
      </p:sp>
      <p:pic>
        <p:nvPicPr>
          <p:cNvPr id="3" name="Picture 2" descr="Screen Shot 2015-12-01 at 8.17.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49" y="3142554"/>
            <a:ext cx="5115432" cy="3316092"/>
          </a:xfrm>
          <a:prstGeom prst="rect">
            <a:avLst/>
          </a:prstGeom>
        </p:spPr>
      </p:pic>
      <p:sp>
        <p:nvSpPr>
          <p:cNvPr id="16" name="Content Placeholder 5"/>
          <p:cNvSpPr txBox="1">
            <a:spLocks/>
          </p:cNvSpPr>
          <p:nvPr/>
        </p:nvSpPr>
        <p:spPr>
          <a:xfrm>
            <a:off x="833699" y="1009848"/>
            <a:ext cx="3532682" cy="1942703"/>
          </a:xfrm>
          <a:prstGeom prst="rect">
            <a:avLst/>
          </a:prstGeom>
          <a:solidFill>
            <a:srgbClr val="FFFFFF"/>
          </a:solidFill>
          <a:ln>
            <a:solidFill>
              <a:schemeClr val="tx1"/>
            </a:solidFill>
          </a:ln>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MLCAPE: 	1945 J kg</a:t>
            </a:r>
            <a:r>
              <a:rPr lang="en-US" baseline="30000" smtClean="0"/>
              <a:t>−1</a:t>
            </a:r>
            <a:endParaRPr lang="en-US" smtClean="0"/>
          </a:p>
          <a:p>
            <a:r>
              <a:rPr lang="en-US" smtClean="0"/>
              <a:t>MLCIN: 	-178 J kg</a:t>
            </a:r>
            <a:r>
              <a:rPr lang="en-US" baseline="30000" smtClean="0"/>
              <a:t>−1</a:t>
            </a:r>
            <a:endParaRPr lang="en-US" smtClean="0"/>
          </a:p>
          <a:p>
            <a:r>
              <a:rPr lang="en-US" smtClean="0"/>
              <a:t>6-km shear: 16 kt</a:t>
            </a:r>
          </a:p>
          <a:p>
            <a:r>
              <a:rPr lang="en-US" smtClean="0"/>
              <a:t>DCAPE: 	1199 J kg</a:t>
            </a:r>
            <a:r>
              <a:rPr lang="en-US" baseline="30000" smtClean="0"/>
              <a:t>−1</a:t>
            </a:r>
            <a:endParaRPr lang="en-US" baseline="30000" dirty="0"/>
          </a:p>
        </p:txBody>
      </p:sp>
      <p:sp>
        <p:nvSpPr>
          <p:cNvPr id="13" name="Down Arrow 12"/>
          <p:cNvSpPr/>
          <p:nvPr/>
        </p:nvSpPr>
        <p:spPr>
          <a:xfrm>
            <a:off x="3299472" y="3970997"/>
            <a:ext cx="247650" cy="628650"/>
          </a:xfrm>
          <a:prstGeom prst="downArrow">
            <a:avLst/>
          </a:prstGeom>
          <a:solidFill>
            <a:schemeClr val="tx1"/>
          </a:solid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52799" y="2333426"/>
            <a:ext cx="3009900" cy="59055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6937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0999"/>
            <a:ext cx="8001000" cy="6126239"/>
          </a:xfrm>
        </p:spPr>
        <p:txBody>
          <a:bodyPr>
            <a:normAutofit fontScale="85000" lnSpcReduction="20000"/>
          </a:bodyPr>
          <a:lstStyle/>
          <a:p>
            <a:pPr marL="0" indent="0">
              <a:buNone/>
            </a:pPr>
            <a:endParaRPr lang="en-US" dirty="0" smtClean="0"/>
          </a:p>
          <a:p>
            <a:r>
              <a:rPr lang="en-US" dirty="0" smtClean="0"/>
              <a:t>Low Shear High CAPE (LSHC) event.</a:t>
            </a:r>
          </a:p>
          <a:p>
            <a:pPr lvl="1"/>
            <a:r>
              <a:rPr lang="en-US" dirty="0" smtClean="0">
                <a:solidFill>
                  <a:srgbClr val="0000FF"/>
                </a:solidFill>
              </a:rPr>
              <a:t>Weak synoptically forced environment</a:t>
            </a:r>
            <a:endParaRPr lang="en-US" dirty="0" smtClean="0"/>
          </a:p>
          <a:p>
            <a:pPr lvl="1"/>
            <a:r>
              <a:rPr lang="en-US" dirty="0" smtClean="0">
                <a:solidFill>
                  <a:srgbClr val="0000FF"/>
                </a:solidFill>
              </a:rPr>
              <a:t>Orography and lake boundaries critical in convective initiation</a:t>
            </a:r>
          </a:p>
          <a:p>
            <a:pPr lvl="1"/>
            <a:r>
              <a:rPr lang="en-US" dirty="0" smtClean="0">
                <a:solidFill>
                  <a:srgbClr val="0000FF"/>
                </a:solidFill>
              </a:rPr>
              <a:t>Convective initiation environment differed from environment to the east where most severe reports occurred.</a:t>
            </a:r>
          </a:p>
          <a:p>
            <a:endParaRPr lang="en-US" dirty="0" smtClean="0">
              <a:solidFill>
                <a:srgbClr val="0000FF"/>
              </a:solidFill>
            </a:endParaRPr>
          </a:p>
          <a:p>
            <a:r>
              <a:rPr lang="en-US" dirty="0" smtClean="0"/>
              <a:t>Type 1 LSHC cases often feature storms propagating into environments with higher PBL heights and greater DCAPE</a:t>
            </a:r>
          </a:p>
          <a:p>
            <a:endParaRPr lang="en-US" dirty="0" smtClean="0"/>
          </a:p>
          <a:p>
            <a:r>
              <a:rPr lang="en-US" dirty="0" smtClean="0"/>
              <a:t>In the absence of strong low-to-mid level flow and large vertical wind shear, large DCAPE and high PBL heights likely contribute to the severe wind threat</a:t>
            </a:r>
          </a:p>
          <a:p>
            <a:endParaRPr lang="en-US" dirty="0" smtClean="0"/>
          </a:p>
          <a:p>
            <a:pPr marL="0" indent="0">
              <a:buNone/>
            </a:pPr>
            <a:endParaRPr lang="en-US" dirty="0" smtClean="0"/>
          </a:p>
          <a:p>
            <a:endParaRPr lang="en-US" dirty="0"/>
          </a:p>
        </p:txBody>
      </p:sp>
      <p:sp>
        <p:nvSpPr>
          <p:cNvPr id="5" name="Title 1"/>
          <p:cNvSpPr>
            <a:spLocks noGrp="1"/>
          </p:cNvSpPr>
          <p:nvPr>
            <p:ph type="title"/>
          </p:nvPr>
        </p:nvSpPr>
        <p:spPr>
          <a:xfrm>
            <a:off x="952500" y="-304800"/>
            <a:ext cx="7239000" cy="1143000"/>
          </a:xfrm>
        </p:spPr>
        <p:txBody>
          <a:bodyPr/>
          <a:lstStyle/>
          <a:p>
            <a:r>
              <a:rPr lang="en-US" dirty="0" smtClean="0">
                <a:solidFill>
                  <a:srgbClr val="FF0000"/>
                </a:solidFill>
              </a:rPr>
              <a:t>Case Summary</a:t>
            </a:r>
            <a:endParaRPr lang="en-US" dirty="0">
              <a:solidFill>
                <a:srgbClr val="FF0000"/>
              </a:solidFill>
            </a:endParaRPr>
          </a:p>
        </p:txBody>
      </p:sp>
    </p:spTree>
    <p:extLst>
      <p:ext uri="{BB962C8B-B14F-4D97-AF65-F5344CB8AC3E}">
        <p14:creationId xmlns:p14="http://schemas.microsoft.com/office/powerpoint/2010/main" val="124116552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extLst>
              <a:ext uri="{28A0092B-C50C-407E-A947-70E740481C1C}">
                <a14:useLocalDpi xmlns:a14="http://schemas.microsoft.com/office/drawing/2010/main" val="0"/>
              </a:ext>
            </a:extLst>
          </a:blip>
          <a:srcRect l="3253" t="60161" r="17268"/>
          <a:stretch/>
        </p:blipFill>
        <p:spPr bwMode="auto">
          <a:xfrm>
            <a:off x="1989137" y="4916805"/>
            <a:ext cx="5165725" cy="1941195"/>
          </a:xfrm>
          <a:prstGeom prst="rect">
            <a:avLst/>
          </a:prstGeom>
          <a:ln w="38100"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p:nvPr/>
        </p:nvPicPr>
        <p:blipFill rotWithShape="1">
          <a:blip r:embed="rId4">
            <a:extLst>
              <a:ext uri="{28A0092B-C50C-407E-A947-70E740481C1C}">
                <a14:useLocalDpi xmlns:a14="http://schemas.microsoft.com/office/drawing/2010/main" val="0"/>
              </a:ext>
            </a:extLst>
          </a:blip>
          <a:srcRect l="2499" t="5208" r="465" b="11062"/>
          <a:stretch/>
        </p:blipFill>
        <p:spPr bwMode="auto">
          <a:xfrm>
            <a:off x="1209524" y="390087"/>
            <a:ext cx="6793426" cy="4526718"/>
          </a:xfrm>
          <a:prstGeom prst="rect">
            <a:avLst/>
          </a:prstGeom>
          <a:ln w="381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TextBox 1"/>
          <p:cNvSpPr txBox="1"/>
          <p:nvPr/>
        </p:nvSpPr>
        <p:spPr>
          <a:xfrm>
            <a:off x="1935157" y="0"/>
            <a:ext cx="5273687" cy="369332"/>
          </a:xfrm>
          <a:prstGeom prst="rect">
            <a:avLst/>
          </a:prstGeom>
          <a:noFill/>
        </p:spPr>
        <p:txBody>
          <a:bodyPr wrap="none" rtlCol="0">
            <a:spAutoFit/>
          </a:bodyPr>
          <a:lstStyle/>
          <a:p>
            <a:r>
              <a:rPr lang="en-US" dirty="0" smtClean="0"/>
              <a:t>Northwesterly Flow Low-POD Event Conceptual Model</a:t>
            </a:r>
            <a:endParaRPr lang="en-US" dirty="0"/>
          </a:p>
        </p:txBody>
      </p:sp>
    </p:spTree>
    <p:extLst>
      <p:ext uri="{BB962C8B-B14F-4D97-AF65-F5344CB8AC3E}">
        <p14:creationId xmlns:p14="http://schemas.microsoft.com/office/powerpoint/2010/main" val="39281698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E506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PLACEHOLDER SLIDE</a:t>
            </a:r>
            <a:endParaRPr lang="en-US" dirty="0"/>
          </a:p>
        </p:txBody>
      </p:sp>
      <p:sp>
        <p:nvSpPr>
          <p:cNvPr id="3" name="Content Placeholder 2"/>
          <p:cNvSpPr>
            <a:spLocks noGrp="1"/>
          </p:cNvSpPr>
          <p:nvPr>
            <p:ph idx="1"/>
          </p:nvPr>
        </p:nvSpPr>
        <p:spPr/>
        <p:txBody>
          <a:bodyPr/>
          <a:lstStyle/>
          <a:p>
            <a:r>
              <a:rPr lang="en-US" dirty="0" smtClean="0"/>
              <a:t>Joe ends here</a:t>
            </a:r>
            <a:endParaRPr lang="en-US" dirty="0"/>
          </a:p>
        </p:txBody>
      </p:sp>
    </p:spTree>
    <p:extLst>
      <p:ext uri="{BB962C8B-B14F-4D97-AF65-F5344CB8AC3E}">
        <p14:creationId xmlns:p14="http://schemas.microsoft.com/office/powerpoint/2010/main" val="2294905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Local study outline</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Examine day 1 NWS BGM forecasts issued on the midnight shift from 2011-August 2014.</a:t>
            </a:r>
          </a:p>
          <a:p>
            <a:r>
              <a:rPr lang="en-US" dirty="0" smtClean="0"/>
              <a:t>Use the hazardous weather outlook product</a:t>
            </a:r>
          </a:p>
          <a:p>
            <a:r>
              <a:rPr lang="en-US" dirty="0" smtClean="0"/>
              <a:t>Define a “warning” as any time the product indicates “severe”, “large hail” or “damaging wind” during the next 24 hours.</a:t>
            </a:r>
          </a:p>
          <a:p>
            <a:r>
              <a:rPr lang="en-US" dirty="0" smtClean="0"/>
              <a:t>Define an “event” as a day when at least 5 severe weather reports were received.</a:t>
            </a:r>
          </a:p>
          <a:p>
            <a:pPr marL="0" indent="0">
              <a:buNone/>
            </a:pPr>
            <a:r>
              <a:rPr lang="en-US" dirty="0" smtClean="0"/>
              <a:t> </a:t>
            </a:r>
          </a:p>
        </p:txBody>
      </p:sp>
    </p:spTree>
    <p:extLst>
      <p:ext uri="{BB962C8B-B14F-4D97-AF65-F5344CB8AC3E}">
        <p14:creationId xmlns:p14="http://schemas.microsoft.com/office/powerpoint/2010/main" val="32176967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3886200" cy="6286500"/>
          </a:xfrm>
        </p:spPr>
        <p:txBody>
          <a:bodyPr>
            <a:normAutofit/>
          </a:bodyPr>
          <a:lstStyle/>
          <a:p>
            <a:pPr marL="0" indent="0">
              <a:buNone/>
            </a:pPr>
            <a:endParaRPr lang="en-US" dirty="0"/>
          </a:p>
          <a:p>
            <a:r>
              <a:rPr lang="en-US" dirty="0" smtClean="0"/>
              <a:t>Hitchens and Brooks (2012) verified SPC day-1 slight-risk convective outlooks over CONUS</a:t>
            </a:r>
          </a:p>
          <a:p>
            <a:pPr lvl="1"/>
            <a:r>
              <a:rPr lang="en-US" dirty="0" smtClean="0">
                <a:solidFill>
                  <a:srgbClr val="0000FF"/>
                </a:solidFill>
              </a:rPr>
              <a:t>Found increased forecast performance with time</a:t>
            </a:r>
            <a:endParaRPr lang="en-US" dirty="0" smtClean="0">
              <a:solidFill>
                <a:srgbClr val="FF0000"/>
              </a:solidFill>
            </a:endParaRPr>
          </a:p>
        </p:txBody>
      </p:sp>
      <p:sp>
        <p:nvSpPr>
          <p:cNvPr id="5" name="Title 1"/>
          <p:cNvSpPr>
            <a:spLocks noGrp="1"/>
          </p:cNvSpPr>
          <p:nvPr>
            <p:ph type="title"/>
          </p:nvPr>
        </p:nvSpPr>
        <p:spPr>
          <a:xfrm>
            <a:off x="952500" y="-304800"/>
            <a:ext cx="7239000" cy="1143000"/>
          </a:xfrm>
        </p:spPr>
        <p:txBody>
          <a:bodyPr/>
          <a:lstStyle/>
          <a:p>
            <a:r>
              <a:rPr lang="en-US" dirty="0" smtClean="0">
                <a:solidFill>
                  <a:srgbClr val="FF0000"/>
                </a:solidFill>
              </a:rPr>
              <a:t>Background</a:t>
            </a:r>
            <a:endParaRPr lang="en-US"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379" y="953135"/>
            <a:ext cx="4533901" cy="5339714"/>
          </a:xfrm>
          <a:prstGeom prst="rect">
            <a:avLst/>
          </a:prstGeom>
        </p:spPr>
      </p:pic>
    </p:spTree>
    <p:extLst>
      <p:ext uri="{BB962C8B-B14F-4D97-AF65-F5344CB8AC3E}">
        <p14:creationId xmlns:p14="http://schemas.microsoft.com/office/powerpoint/2010/main" val="12132279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POD, FAR and CSI</a:t>
            </a:r>
            <a:endParaRPr lang="en-US" dirty="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8145" y="1600200"/>
            <a:ext cx="6207709" cy="4525963"/>
          </a:xfrm>
        </p:spPr>
      </p:pic>
      <p:sp>
        <p:nvSpPr>
          <p:cNvPr id="8" name="TextBox 7"/>
          <p:cNvSpPr txBox="1"/>
          <p:nvPr/>
        </p:nvSpPr>
        <p:spPr>
          <a:xfrm>
            <a:off x="2114548" y="5895460"/>
            <a:ext cx="1190625" cy="369332"/>
          </a:xfrm>
          <a:prstGeom prst="rect">
            <a:avLst/>
          </a:prstGeom>
          <a:solidFill>
            <a:schemeClr val="bg1"/>
          </a:solidFill>
        </p:spPr>
        <p:txBody>
          <a:bodyPr wrap="square" rtlCol="0">
            <a:spAutoFit/>
          </a:bodyPr>
          <a:lstStyle/>
          <a:p>
            <a:r>
              <a:rPr lang="en-US" dirty="0" smtClean="0"/>
              <a:t>POD</a:t>
            </a:r>
            <a:endParaRPr lang="en-US" dirty="0"/>
          </a:p>
        </p:txBody>
      </p:sp>
      <p:sp>
        <p:nvSpPr>
          <p:cNvPr id="9" name="TextBox 8"/>
          <p:cNvSpPr txBox="1"/>
          <p:nvPr/>
        </p:nvSpPr>
        <p:spPr>
          <a:xfrm>
            <a:off x="3038474" y="5895460"/>
            <a:ext cx="3038475" cy="369332"/>
          </a:xfrm>
          <a:prstGeom prst="rect">
            <a:avLst/>
          </a:prstGeom>
          <a:solidFill>
            <a:schemeClr val="bg1"/>
          </a:solidFill>
        </p:spPr>
        <p:txBody>
          <a:bodyPr wrap="square" rtlCol="0">
            <a:spAutoFit/>
          </a:bodyPr>
          <a:lstStyle/>
          <a:p>
            <a:r>
              <a:rPr lang="en-US" dirty="0" smtClean="0"/>
              <a:t>                           FAR</a:t>
            </a:r>
            <a:endParaRPr lang="en-US" dirty="0"/>
          </a:p>
        </p:txBody>
      </p:sp>
      <p:sp>
        <p:nvSpPr>
          <p:cNvPr id="10" name="TextBox 9"/>
          <p:cNvSpPr txBox="1"/>
          <p:nvPr/>
        </p:nvSpPr>
        <p:spPr>
          <a:xfrm>
            <a:off x="6286500" y="5895460"/>
            <a:ext cx="2000250" cy="369332"/>
          </a:xfrm>
          <a:prstGeom prst="rect">
            <a:avLst/>
          </a:prstGeom>
          <a:solidFill>
            <a:schemeClr val="bg1"/>
          </a:solidFill>
        </p:spPr>
        <p:txBody>
          <a:bodyPr wrap="square" rtlCol="0">
            <a:spAutoFit/>
          </a:bodyPr>
          <a:lstStyle/>
          <a:p>
            <a:r>
              <a:rPr lang="en-US" dirty="0"/>
              <a:t> </a:t>
            </a:r>
            <a:r>
              <a:rPr lang="en-US" dirty="0" smtClean="0"/>
              <a:t>        CSI</a:t>
            </a:r>
            <a:endParaRPr lang="en-US" dirty="0"/>
          </a:p>
        </p:txBody>
      </p:sp>
      <p:sp>
        <p:nvSpPr>
          <p:cNvPr id="11" name="TextBox 10"/>
          <p:cNvSpPr txBox="1"/>
          <p:nvPr/>
        </p:nvSpPr>
        <p:spPr>
          <a:xfrm>
            <a:off x="2114548" y="2257425"/>
            <a:ext cx="595312" cy="369332"/>
          </a:xfrm>
          <a:prstGeom prst="rect">
            <a:avLst/>
          </a:prstGeom>
          <a:noFill/>
        </p:spPr>
        <p:txBody>
          <a:bodyPr wrap="square" rtlCol="0">
            <a:spAutoFit/>
          </a:bodyPr>
          <a:lstStyle/>
          <a:p>
            <a:r>
              <a:rPr lang="en-US" dirty="0" smtClean="0"/>
              <a:t>0.64</a:t>
            </a:r>
            <a:endParaRPr lang="en-US" dirty="0"/>
          </a:p>
        </p:txBody>
      </p:sp>
      <p:sp>
        <p:nvSpPr>
          <p:cNvPr id="12" name="TextBox 11"/>
          <p:cNvSpPr txBox="1"/>
          <p:nvPr/>
        </p:nvSpPr>
        <p:spPr>
          <a:xfrm>
            <a:off x="4371975" y="2838450"/>
            <a:ext cx="790575" cy="369332"/>
          </a:xfrm>
          <a:prstGeom prst="rect">
            <a:avLst/>
          </a:prstGeom>
          <a:noFill/>
        </p:spPr>
        <p:txBody>
          <a:bodyPr wrap="square" rtlCol="0">
            <a:spAutoFit/>
          </a:bodyPr>
          <a:lstStyle/>
          <a:p>
            <a:r>
              <a:rPr lang="en-US" dirty="0" smtClean="0"/>
              <a:t>0.53</a:t>
            </a:r>
            <a:endParaRPr lang="en-US" dirty="0"/>
          </a:p>
        </p:txBody>
      </p:sp>
      <p:sp>
        <p:nvSpPr>
          <p:cNvPr id="13" name="TextBox 12"/>
          <p:cNvSpPr txBox="1"/>
          <p:nvPr/>
        </p:nvSpPr>
        <p:spPr>
          <a:xfrm>
            <a:off x="6705600" y="3600450"/>
            <a:ext cx="704850" cy="381000"/>
          </a:xfrm>
          <a:prstGeom prst="rect">
            <a:avLst/>
          </a:prstGeom>
          <a:noFill/>
        </p:spPr>
        <p:txBody>
          <a:bodyPr wrap="square" rtlCol="0">
            <a:spAutoFit/>
          </a:bodyPr>
          <a:lstStyle/>
          <a:p>
            <a:r>
              <a:rPr lang="en-US" dirty="0" smtClean="0"/>
              <a:t>0.38</a:t>
            </a:r>
            <a:endParaRPr lang="en-US" dirty="0"/>
          </a:p>
        </p:txBody>
      </p:sp>
    </p:spTree>
    <p:extLst>
      <p:ext uri="{BB962C8B-B14F-4D97-AF65-F5344CB8AC3E}">
        <p14:creationId xmlns:p14="http://schemas.microsoft.com/office/powerpoint/2010/main" val="3993566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POD and FAR by month</a:t>
            </a:r>
            <a:endParaRPr lang="en-US" dirty="0">
              <a:solidFill>
                <a:srgbClr val="FF0000"/>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524000"/>
            <a:ext cx="6228997" cy="4525963"/>
          </a:xfrm>
        </p:spPr>
      </p:pic>
      <p:sp>
        <p:nvSpPr>
          <p:cNvPr id="3" name="TextBox 2"/>
          <p:cNvSpPr txBox="1"/>
          <p:nvPr/>
        </p:nvSpPr>
        <p:spPr>
          <a:xfrm>
            <a:off x="762000" y="6172200"/>
            <a:ext cx="6400800" cy="646331"/>
          </a:xfrm>
          <a:prstGeom prst="rect">
            <a:avLst/>
          </a:prstGeom>
          <a:noFill/>
        </p:spPr>
        <p:txBody>
          <a:bodyPr wrap="square" rtlCol="0">
            <a:spAutoFit/>
          </a:bodyPr>
          <a:lstStyle/>
          <a:p>
            <a:r>
              <a:rPr lang="en-US" dirty="0" smtClean="0"/>
              <a:t>Events:         5       10       13      17        7         6         1          59</a:t>
            </a:r>
          </a:p>
          <a:p>
            <a:r>
              <a:rPr lang="en-US" dirty="0" smtClean="0"/>
              <a:t>Warnings:    7       14       15      24        7         8         1          76</a:t>
            </a:r>
            <a:endParaRPr lang="en-US" dirty="0"/>
          </a:p>
        </p:txBody>
      </p:sp>
    </p:spTree>
    <p:extLst>
      <p:ext uri="{BB962C8B-B14F-4D97-AF65-F5344CB8AC3E}">
        <p14:creationId xmlns:p14="http://schemas.microsoft.com/office/powerpoint/2010/main" val="312501108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Summary – Binghamton CWA</a:t>
            </a:r>
            <a:endParaRPr lang="en-US" dirty="0">
              <a:solidFill>
                <a:srgbClr val="FF0000"/>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6979" y="1600200"/>
            <a:ext cx="6210042" cy="4525963"/>
          </a:xfrm>
        </p:spPr>
      </p:pic>
      <p:sp>
        <p:nvSpPr>
          <p:cNvPr id="4" name="TextBox 3"/>
          <p:cNvSpPr txBox="1"/>
          <p:nvPr/>
        </p:nvSpPr>
        <p:spPr>
          <a:xfrm>
            <a:off x="3119120" y="6258560"/>
            <a:ext cx="2824480" cy="369332"/>
          </a:xfrm>
          <a:prstGeom prst="rect">
            <a:avLst/>
          </a:prstGeom>
          <a:noFill/>
        </p:spPr>
        <p:txBody>
          <a:bodyPr wrap="square" rtlCol="0">
            <a:spAutoFit/>
          </a:bodyPr>
          <a:lstStyle/>
          <a:p>
            <a:r>
              <a:rPr lang="en-US" dirty="0" smtClean="0"/>
              <a:t>0-3 km shear</a:t>
            </a:r>
            <a:endParaRPr lang="en-US" dirty="0"/>
          </a:p>
        </p:txBody>
      </p:sp>
      <p:sp>
        <p:nvSpPr>
          <p:cNvPr id="5" name="TextBox 4"/>
          <p:cNvSpPr txBox="1"/>
          <p:nvPr/>
        </p:nvSpPr>
        <p:spPr>
          <a:xfrm>
            <a:off x="243840" y="2682240"/>
            <a:ext cx="1076960" cy="369332"/>
          </a:xfrm>
          <a:prstGeom prst="rect">
            <a:avLst/>
          </a:prstGeom>
          <a:noFill/>
        </p:spPr>
        <p:txBody>
          <a:bodyPr wrap="square" rtlCol="0">
            <a:spAutoFit/>
          </a:bodyPr>
          <a:lstStyle/>
          <a:p>
            <a:r>
              <a:rPr lang="en-US" dirty="0" smtClean="0"/>
              <a:t>MLCAPE</a:t>
            </a:r>
            <a:endParaRPr lang="en-US" dirty="0"/>
          </a:p>
        </p:txBody>
      </p:sp>
      <p:sp>
        <p:nvSpPr>
          <p:cNvPr id="3" name="TextBox 2"/>
          <p:cNvSpPr txBox="1"/>
          <p:nvPr/>
        </p:nvSpPr>
        <p:spPr>
          <a:xfrm>
            <a:off x="6734175" y="3502350"/>
            <a:ext cx="1704975" cy="276999"/>
          </a:xfrm>
          <a:prstGeom prst="rect">
            <a:avLst/>
          </a:prstGeom>
          <a:solidFill>
            <a:schemeClr val="bg1"/>
          </a:solidFill>
        </p:spPr>
        <p:txBody>
          <a:bodyPr wrap="square" rtlCol="0">
            <a:spAutoFit/>
          </a:bodyPr>
          <a:lstStyle/>
          <a:p>
            <a:r>
              <a:rPr lang="en-US" sz="1200" dirty="0" smtClean="0"/>
              <a:t>Good forecasts</a:t>
            </a:r>
            <a:endParaRPr lang="en-US" sz="1200" dirty="0"/>
          </a:p>
        </p:txBody>
      </p:sp>
      <p:sp>
        <p:nvSpPr>
          <p:cNvPr id="7" name="TextBox 6"/>
          <p:cNvSpPr txBox="1"/>
          <p:nvPr/>
        </p:nvSpPr>
        <p:spPr>
          <a:xfrm>
            <a:off x="6734174" y="3698774"/>
            <a:ext cx="1952625" cy="276999"/>
          </a:xfrm>
          <a:prstGeom prst="rect">
            <a:avLst/>
          </a:prstGeom>
          <a:solidFill>
            <a:schemeClr val="bg1"/>
          </a:solidFill>
        </p:spPr>
        <p:txBody>
          <a:bodyPr wrap="square" rtlCol="0">
            <a:spAutoFit/>
          </a:bodyPr>
          <a:lstStyle/>
          <a:p>
            <a:r>
              <a:rPr lang="en-US" sz="1200" dirty="0" smtClean="0"/>
              <a:t>Under-achieved (high FAR)</a:t>
            </a:r>
            <a:endParaRPr lang="en-US" sz="1200" dirty="0"/>
          </a:p>
        </p:txBody>
      </p:sp>
      <p:sp>
        <p:nvSpPr>
          <p:cNvPr id="8" name="TextBox 7"/>
          <p:cNvSpPr txBox="1"/>
          <p:nvPr/>
        </p:nvSpPr>
        <p:spPr>
          <a:xfrm>
            <a:off x="6734175" y="3921942"/>
            <a:ext cx="1981200" cy="276999"/>
          </a:xfrm>
          <a:prstGeom prst="rect">
            <a:avLst/>
          </a:prstGeom>
          <a:solidFill>
            <a:schemeClr val="bg1"/>
          </a:solidFill>
        </p:spPr>
        <p:txBody>
          <a:bodyPr wrap="square" rtlCol="0">
            <a:spAutoFit/>
          </a:bodyPr>
          <a:lstStyle/>
          <a:p>
            <a:r>
              <a:rPr lang="en-US" sz="1200" dirty="0" smtClean="0"/>
              <a:t>Over-performed (low POD)</a:t>
            </a:r>
            <a:endParaRPr lang="en-US" sz="1200" dirty="0"/>
          </a:p>
        </p:txBody>
      </p:sp>
      <p:cxnSp>
        <p:nvCxnSpPr>
          <p:cNvPr id="10" name="Straight Connector 9"/>
          <p:cNvCxnSpPr/>
          <p:nvPr/>
        </p:nvCxnSpPr>
        <p:spPr>
          <a:xfrm>
            <a:off x="7677021" y="1600200"/>
            <a:ext cx="0" cy="1877188"/>
          </a:xfrm>
          <a:prstGeom prst="line">
            <a:avLst/>
          </a:prstGeom>
          <a:ln w="3175"/>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665726" y="4208467"/>
            <a:ext cx="0" cy="1917696"/>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34174" y="3719361"/>
            <a:ext cx="2000251" cy="276999"/>
          </a:xfrm>
          <a:prstGeom prst="rect">
            <a:avLst/>
          </a:prstGeom>
          <a:solidFill>
            <a:schemeClr val="bg1"/>
          </a:solidFill>
        </p:spPr>
        <p:txBody>
          <a:bodyPr wrap="square" rtlCol="0">
            <a:spAutoFit/>
          </a:bodyPr>
          <a:lstStyle/>
          <a:p>
            <a:r>
              <a:rPr lang="en-US" sz="1200" dirty="0" smtClean="0"/>
              <a:t>Under-performed (high FAR)</a:t>
            </a:r>
            <a:endParaRPr lang="en-US" sz="1200" dirty="0"/>
          </a:p>
        </p:txBody>
      </p:sp>
    </p:spTree>
    <p:extLst>
      <p:ext uri="{BB962C8B-B14F-4D97-AF65-F5344CB8AC3E}">
        <p14:creationId xmlns:p14="http://schemas.microsoft.com/office/powerpoint/2010/main" val="598190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Results from Albany</a:t>
            </a:r>
            <a:endParaRPr lang="en-US" dirty="0">
              <a:solidFill>
                <a:srgbClr val="FF00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4764" y="1600200"/>
            <a:ext cx="6254471" cy="4525963"/>
          </a:xfrm>
        </p:spPr>
      </p:pic>
      <p:sp>
        <p:nvSpPr>
          <p:cNvPr id="3" name="TextBox 2"/>
          <p:cNvSpPr txBox="1"/>
          <p:nvPr/>
        </p:nvSpPr>
        <p:spPr>
          <a:xfrm>
            <a:off x="2966720" y="6289040"/>
            <a:ext cx="2194560" cy="369332"/>
          </a:xfrm>
          <a:prstGeom prst="rect">
            <a:avLst/>
          </a:prstGeom>
          <a:noFill/>
        </p:spPr>
        <p:txBody>
          <a:bodyPr wrap="square" rtlCol="0">
            <a:spAutoFit/>
          </a:bodyPr>
          <a:lstStyle/>
          <a:p>
            <a:r>
              <a:rPr lang="en-US" dirty="0" smtClean="0"/>
              <a:t>0-3 km shear</a:t>
            </a:r>
            <a:endParaRPr lang="en-US" dirty="0"/>
          </a:p>
        </p:txBody>
      </p:sp>
      <p:sp>
        <p:nvSpPr>
          <p:cNvPr id="4" name="TextBox 3"/>
          <p:cNvSpPr txBox="1"/>
          <p:nvPr/>
        </p:nvSpPr>
        <p:spPr>
          <a:xfrm>
            <a:off x="132080" y="3027680"/>
            <a:ext cx="1158240" cy="369332"/>
          </a:xfrm>
          <a:prstGeom prst="rect">
            <a:avLst/>
          </a:prstGeom>
          <a:noFill/>
        </p:spPr>
        <p:txBody>
          <a:bodyPr wrap="square" rtlCol="0">
            <a:spAutoFit/>
          </a:bodyPr>
          <a:lstStyle/>
          <a:p>
            <a:r>
              <a:rPr lang="en-US" dirty="0" smtClean="0"/>
              <a:t>MLCAPE</a:t>
            </a:r>
            <a:endParaRPr lang="en-US" dirty="0"/>
          </a:p>
        </p:txBody>
      </p:sp>
      <p:sp>
        <p:nvSpPr>
          <p:cNvPr id="7" name="TextBox 6"/>
          <p:cNvSpPr txBox="1"/>
          <p:nvPr/>
        </p:nvSpPr>
        <p:spPr>
          <a:xfrm>
            <a:off x="6730718" y="3724090"/>
            <a:ext cx="2051332" cy="276999"/>
          </a:xfrm>
          <a:prstGeom prst="rect">
            <a:avLst/>
          </a:prstGeom>
          <a:solidFill>
            <a:schemeClr val="bg1"/>
          </a:solidFill>
        </p:spPr>
        <p:txBody>
          <a:bodyPr wrap="square" rtlCol="0">
            <a:spAutoFit/>
          </a:bodyPr>
          <a:lstStyle/>
          <a:p>
            <a:r>
              <a:rPr lang="en-US" sz="1200" dirty="0" smtClean="0"/>
              <a:t>Under-performed (high FAR)</a:t>
            </a:r>
            <a:endParaRPr lang="en-US" sz="1200" dirty="0"/>
          </a:p>
        </p:txBody>
      </p:sp>
      <p:sp>
        <p:nvSpPr>
          <p:cNvPr id="8" name="TextBox 7"/>
          <p:cNvSpPr txBox="1"/>
          <p:nvPr/>
        </p:nvSpPr>
        <p:spPr>
          <a:xfrm>
            <a:off x="6730718" y="3948298"/>
            <a:ext cx="1879882" cy="276999"/>
          </a:xfrm>
          <a:prstGeom prst="rect">
            <a:avLst/>
          </a:prstGeom>
          <a:solidFill>
            <a:schemeClr val="bg1"/>
          </a:solidFill>
        </p:spPr>
        <p:txBody>
          <a:bodyPr wrap="square" rtlCol="0">
            <a:spAutoFit/>
          </a:bodyPr>
          <a:lstStyle/>
          <a:p>
            <a:r>
              <a:rPr lang="en-US" sz="1200" dirty="0" smtClean="0"/>
              <a:t>Over-performed (low POD)</a:t>
            </a:r>
            <a:endParaRPr lang="en-US" sz="1200" dirty="0"/>
          </a:p>
        </p:txBody>
      </p:sp>
      <p:sp>
        <p:nvSpPr>
          <p:cNvPr id="9" name="TextBox 8"/>
          <p:cNvSpPr txBox="1"/>
          <p:nvPr/>
        </p:nvSpPr>
        <p:spPr>
          <a:xfrm>
            <a:off x="6730718" y="3517583"/>
            <a:ext cx="1879882" cy="276999"/>
          </a:xfrm>
          <a:prstGeom prst="rect">
            <a:avLst/>
          </a:prstGeom>
          <a:solidFill>
            <a:schemeClr val="bg1"/>
          </a:solidFill>
        </p:spPr>
        <p:txBody>
          <a:bodyPr wrap="square" rtlCol="0">
            <a:spAutoFit/>
          </a:bodyPr>
          <a:lstStyle/>
          <a:p>
            <a:r>
              <a:rPr lang="en-US" sz="1200" dirty="0" smtClean="0"/>
              <a:t>Good forecasts</a:t>
            </a:r>
            <a:endParaRPr lang="en-US" sz="1200" dirty="0"/>
          </a:p>
        </p:txBody>
      </p:sp>
    </p:spTree>
    <p:extLst>
      <p:ext uri="{BB962C8B-B14F-4D97-AF65-F5344CB8AC3E}">
        <p14:creationId xmlns:p14="http://schemas.microsoft.com/office/powerpoint/2010/main" val="428109298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324600"/>
          </a:xfrm>
        </p:spPr>
        <p:txBody>
          <a:bodyPr>
            <a:normAutofit fontScale="70000" lnSpcReduction="20000"/>
          </a:bodyPr>
          <a:lstStyle/>
          <a:p>
            <a:pPr marL="0" indent="0">
              <a:buNone/>
            </a:pPr>
            <a:endParaRPr lang="en-US" dirty="0" smtClean="0"/>
          </a:p>
          <a:p>
            <a:r>
              <a:rPr lang="en-US" dirty="0" smtClean="0"/>
              <a:t>Low-predictive skill climatology results:</a:t>
            </a:r>
          </a:p>
          <a:p>
            <a:pPr lvl="1"/>
            <a:r>
              <a:rPr lang="en-US" dirty="0" smtClean="0">
                <a:solidFill>
                  <a:srgbClr val="00B0F0"/>
                </a:solidFill>
              </a:rPr>
              <a:t>Northeast has better threat scores than CONUS</a:t>
            </a:r>
          </a:p>
          <a:p>
            <a:pPr lvl="1"/>
            <a:r>
              <a:rPr lang="en-US" dirty="0">
                <a:solidFill>
                  <a:srgbClr val="00B0F0"/>
                </a:solidFill>
              </a:rPr>
              <a:t>Peak in JJA for low-POD events, little yearly </a:t>
            </a:r>
            <a:r>
              <a:rPr lang="en-US" dirty="0" smtClean="0">
                <a:solidFill>
                  <a:srgbClr val="00B0F0"/>
                </a:solidFill>
              </a:rPr>
              <a:t>variation</a:t>
            </a:r>
          </a:p>
          <a:p>
            <a:pPr lvl="2"/>
            <a:r>
              <a:rPr lang="en-US" dirty="0" smtClean="0">
                <a:solidFill>
                  <a:srgbClr val="FF0000"/>
                </a:solidFill>
              </a:rPr>
              <a:t>Most common under westerly, southwesterly, and northwesterly 500-hPa flow regimes</a:t>
            </a:r>
          </a:p>
          <a:p>
            <a:pPr lvl="1"/>
            <a:r>
              <a:rPr lang="en-US" dirty="0" smtClean="0">
                <a:solidFill>
                  <a:srgbClr val="00B0F0"/>
                </a:solidFill>
              </a:rPr>
              <a:t>High-FAR events not as common in recent years</a:t>
            </a:r>
          </a:p>
          <a:p>
            <a:pPr marL="457200" lvl="1" indent="0">
              <a:buNone/>
            </a:pPr>
            <a:endParaRPr lang="en-US" dirty="0">
              <a:solidFill>
                <a:srgbClr val="0000FF"/>
              </a:solidFill>
            </a:endParaRPr>
          </a:p>
          <a:p>
            <a:r>
              <a:rPr lang="en-US" dirty="0" smtClean="0"/>
              <a:t>Composite results:</a:t>
            </a:r>
          </a:p>
          <a:p>
            <a:pPr lvl="1"/>
            <a:r>
              <a:rPr lang="en-US" dirty="0">
                <a:solidFill>
                  <a:srgbClr val="00B0F0"/>
                </a:solidFill>
              </a:rPr>
              <a:t>Deep-layer shear discriminates between high-predictability and low-predictability events within the dataset</a:t>
            </a:r>
          </a:p>
          <a:p>
            <a:pPr lvl="1"/>
            <a:r>
              <a:rPr lang="en-US" dirty="0" smtClean="0">
                <a:solidFill>
                  <a:srgbClr val="00B0F0"/>
                </a:solidFill>
              </a:rPr>
              <a:t>Northerly, northwesterly, and southerly flow regimes have lowest skill</a:t>
            </a:r>
          </a:p>
          <a:p>
            <a:pPr lvl="1"/>
            <a:r>
              <a:rPr lang="en-US" dirty="0" smtClean="0">
                <a:solidFill>
                  <a:srgbClr val="00B0F0"/>
                </a:solidFill>
              </a:rPr>
              <a:t>Synoptic setup similar between good and low-POD cases but key features (trough, baroclinicity, etc.) stronger in good cases</a:t>
            </a:r>
          </a:p>
          <a:p>
            <a:pPr marL="457200" lvl="1" indent="0">
              <a:buNone/>
            </a:pPr>
            <a:endParaRPr lang="en-US" dirty="0" smtClean="0">
              <a:solidFill>
                <a:srgbClr val="00B0F0"/>
              </a:solidFill>
            </a:endParaRPr>
          </a:p>
          <a:p>
            <a:r>
              <a:rPr lang="en-US" dirty="0" smtClean="0"/>
              <a:t>Case </a:t>
            </a:r>
            <a:r>
              <a:rPr lang="en-US" dirty="0"/>
              <a:t>s</a:t>
            </a:r>
            <a:r>
              <a:rPr lang="en-US" dirty="0" smtClean="0"/>
              <a:t>tudy results:</a:t>
            </a:r>
          </a:p>
          <a:p>
            <a:pPr lvl="1"/>
            <a:r>
              <a:rPr lang="en-US" dirty="0" smtClean="0">
                <a:solidFill>
                  <a:srgbClr val="00B0F0"/>
                </a:solidFill>
              </a:rPr>
              <a:t>Low-POD, low-shear events often propagate into higher-PBL, higher-DCAPE environments</a:t>
            </a:r>
          </a:p>
          <a:p>
            <a:pPr lvl="1"/>
            <a:r>
              <a:rPr lang="en-US" dirty="0" smtClean="0">
                <a:solidFill>
                  <a:srgbClr val="00B0F0"/>
                </a:solidFill>
              </a:rPr>
              <a:t>High shear, low CAPE low-POD events often exhibit insolation-driven, high-PBL instability</a:t>
            </a:r>
          </a:p>
        </p:txBody>
      </p:sp>
      <p:sp>
        <p:nvSpPr>
          <p:cNvPr id="6" name="Title 1"/>
          <p:cNvSpPr>
            <a:spLocks noGrp="1"/>
          </p:cNvSpPr>
          <p:nvPr>
            <p:ph type="title"/>
          </p:nvPr>
        </p:nvSpPr>
        <p:spPr>
          <a:xfrm>
            <a:off x="571500" y="-304800"/>
            <a:ext cx="8001000" cy="1143000"/>
          </a:xfrm>
        </p:spPr>
        <p:txBody>
          <a:bodyPr>
            <a:normAutofit/>
          </a:bodyPr>
          <a:lstStyle/>
          <a:p>
            <a:r>
              <a:rPr lang="en-US" dirty="0" smtClean="0">
                <a:solidFill>
                  <a:srgbClr val="FF0000"/>
                </a:solidFill>
              </a:rPr>
              <a:t>General Summary</a:t>
            </a:r>
            <a:endParaRPr lang="en-US" dirty="0">
              <a:solidFill>
                <a:srgbClr val="FF0000"/>
              </a:solidFill>
            </a:endParaRPr>
          </a:p>
        </p:txBody>
      </p:sp>
    </p:spTree>
    <p:extLst>
      <p:ext uri="{BB962C8B-B14F-4D97-AF65-F5344CB8AC3E}">
        <p14:creationId xmlns:p14="http://schemas.microsoft.com/office/powerpoint/2010/main" val="2548322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General Summary continued</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sz="2400" dirty="0" smtClean="0"/>
              <a:t>Local Study Results</a:t>
            </a:r>
          </a:p>
          <a:p>
            <a:pPr marL="0" indent="0">
              <a:buNone/>
            </a:pPr>
            <a:r>
              <a:rPr lang="en-US" dirty="0" smtClean="0"/>
              <a:t>    </a:t>
            </a:r>
            <a:r>
              <a:rPr lang="en-US" dirty="0" smtClean="0">
                <a:solidFill>
                  <a:srgbClr val="00B0F0"/>
                </a:solidFill>
              </a:rPr>
              <a:t>-  </a:t>
            </a:r>
            <a:r>
              <a:rPr lang="en-US" sz="2200" dirty="0" smtClean="0">
                <a:solidFill>
                  <a:srgbClr val="00B0F0"/>
                </a:solidFill>
              </a:rPr>
              <a:t>POD similar to national results, FAR/CSI slightly better than </a:t>
            </a:r>
          </a:p>
          <a:p>
            <a:pPr marL="0" indent="0">
              <a:buNone/>
            </a:pPr>
            <a:r>
              <a:rPr lang="en-US" sz="2200" dirty="0">
                <a:solidFill>
                  <a:srgbClr val="00B0F0"/>
                </a:solidFill>
              </a:rPr>
              <a:t> </a:t>
            </a:r>
            <a:r>
              <a:rPr lang="en-US" sz="2200" dirty="0" smtClean="0">
                <a:solidFill>
                  <a:srgbClr val="00B0F0"/>
                </a:solidFill>
              </a:rPr>
              <a:t>          national / regional results </a:t>
            </a:r>
          </a:p>
          <a:p>
            <a:pPr marL="0" indent="0">
              <a:buNone/>
            </a:pPr>
            <a:r>
              <a:rPr lang="en-US" dirty="0" smtClean="0">
                <a:solidFill>
                  <a:srgbClr val="00B0F0"/>
                </a:solidFill>
              </a:rPr>
              <a:t>    -  </a:t>
            </a:r>
            <a:r>
              <a:rPr lang="en-US" sz="2200" dirty="0" smtClean="0">
                <a:solidFill>
                  <a:srgbClr val="00B0F0"/>
                </a:solidFill>
              </a:rPr>
              <a:t>Lower performance confirmed in low shear environments    </a:t>
            </a:r>
          </a:p>
          <a:p>
            <a:pPr marL="0" indent="0">
              <a:buNone/>
            </a:pPr>
            <a:r>
              <a:rPr lang="en-US" sz="2200" dirty="0">
                <a:solidFill>
                  <a:srgbClr val="00B0F0"/>
                </a:solidFill>
              </a:rPr>
              <a:t> </a:t>
            </a:r>
            <a:r>
              <a:rPr lang="en-US" sz="2200" dirty="0" smtClean="0">
                <a:solidFill>
                  <a:srgbClr val="00B0F0"/>
                </a:solidFill>
              </a:rPr>
              <a:t>         </a:t>
            </a:r>
            <a:endParaRPr lang="en-US" sz="2200" dirty="0">
              <a:solidFill>
                <a:srgbClr val="00B0F0"/>
              </a:solidFill>
            </a:endParaRPr>
          </a:p>
          <a:p>
            <a:r>
              <a:rPr lang="en-US" sz="2400" dirty="0" smtClean="0"/>
              <a:t>Operational Implications</a:t>
            </a:r>
          </a:p>
          <a:p>
            <a:pPr marL="0" indent="0">
              <a:buNone/>
            </a:pPr>
            <a:r>
              <a:rPr lang="en-US" sz="2200" dirty="0">
                <a:solidFill>
                  <a:srgbClr val="00B0F0"/>
                </a:solidFill>
              </a:rPr>
              <a:t> </a:t>
            </a:r>
            <a:r>
              <a:rPr lang="en-US" sz="2200" dirty="0" smtClean="0">
                <a:solidFill>
                  <a:srgbClr val="00B0F0"/>
                </a:solidFill>
              </a:rPr>
              <a:t>     -   Beware of a bias to under-estimate severe potential during the </a:t>
            </a:r>
          </a:p>
          <a:p>
            <a:pPr marL="0" indent="0">
              <a:buNone/>
            </a:pPr>
            <a:r>
              <a:rPr lang="en-US" sz="2200" dirty="0">
                <a:solidFill>
                  <a:srgbClr val="00B0F0"/>
                </a:solidFill>
              </a:rPr>
              <a:t> </a:t>
            </a:r>
            <a:r>
              <a:rPr lang="en-US" sz="2200" dirty="0" smtClean="0">
                <a:solidFill>
                  <a:srgbClr val="00B0F0"/>
                </a:solidFill>
              </a:rPr>
              <a:t>          peak of the warm season.</a:t>
            </a:r>
          </a:p>
          <a:p>
            <a:pPr marL="0" indent="0">
              <a:buNone/>
            </a:pPr>
            <a:r>
              <a:rPr lang="en-US" sz="2200" dirty="0">
                <a:solidFill>
                  <a:srgbClr val="00B0F0"/>
                </a:solidFill>
              </a:rPr>
              <a:t> </a:t>
            </a:r>
            <a:r>
              <a:rPr lang="en-US" sz="2200" dirty="0" smtClean="0">
                <a:solidFill>
                  <a:srgbClr val="00B0F0"/>
                </a:solidFill>
              </a:rPr>
              <a:t>     -   The bias may be particularly strong in low-shear scenarios.</a:t>
            </a:r>
          </a:p>
          <a:p>
            <a:pPr marL="0" indent="0">
              <a:buNone/>
            </a:pPr>
            <a:r>
              <a:rPr lang="en-US" sz="2200" dirty="0">
                <a:solidFill>
                  <a:srgbClr val="00B0F0"/>
                </a:solidFill>
              </a:rPr>
              <a:t> </a:t>
            </a:r>
            <a:r>
              <a:rPr lang="en-US" sz="2200" dirty="0" smtClean="0">
                <a:solidFill>
                  <a:srgbClr val="00B0F0"/>
                </a:solidFill>
              </a:rPr>
              <a:t>     -   For enhanced severe potential in low shear scenarios, focus on </a:t>
            </a:r>
            <a:r>
              <a:rPr lang="en-US" sz="2200" dirty="0" err="1" smtClean="0">
                <a:solidFill>
                  <a:srgbClr val="00B0F0"/>
                </a:solidFill>
              </a:rPr>
              <a:t>meso</a:t>
            </a:r>
            <a:r>
              <a:rPr lang="en-US" sz="2200" dirty="0" smtClean="0">
                <a:solidFill>
                  <a:srgbClr val="00B0F0"/>
                </a:solidFill>
              </a:rPr>
              <a:t>-</a:t>
            </a:r>
          </a:p>
          <a:p>
            <a:pPr marL="0" indent="0">
              <a:buNone/>
            </a:pPr>
            <a:r>
              <a:rPr lang="en-US" sz="2200" dirty="0">
                <a:solidFill>
                  <a:srgbClr val="00B0F0"/>
                </a:solidFill>
              </a:rPr>
              <a:t> </a:t>
            </a:r>
            <a:r>
              <a:rPr lang="en-US" sz="2200" dirty="0" smtClean="0">
                <a:solidFill>
                  <a:srgbClr val="00B0F0"/>
                </a:solidFill>
              </a:rPr>
              <a:t>          scale forcing, low-level lapse rates, enhanced DCAPE.</a:t>
            </a:r>
            <a:endParaRPr lang="en-US" sz="2200" dirty="0">
              <a:solidFill>
                <a:srgbClr val="00B0F0"/>
              </a:solidFill>
            </a:endParaRPr>
          </a:p>
        </p:txBody>
      </p:sp>
    </p:spTree>
    <p:extLst>
      <p:ext uri="{BB962C8B-B14F-4D97-AF65-F5344CB8AC3E}">
        <p14:creationId xmlns:p14="http://schemas.microsoft.com/office/powerpoint/2010/main" val="16516449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solidFill>
                  <a:srgbClr val="FF0000"/>
                </a:solidFill>
              </a:rPr>
              <a:t>Research Goals</a:t>
            </a:r>
            <a:endParaRPr lang="en-US" dirty="0">
              <a:solidFill>
                <a:srgbClr val="FF0000"/>
              </a:solidFill>
            </a:endParaRPr>
          </a:p>
        </p:txBody>
      </p:sp>
      <p:sp>
        <p:nvSpPr>
          <p:cNvPr id="3" name="Content Placeholder 2"/>
          <p:cNvSpPr>
            <a:spLocks noGrp="1"/>
          </p:cNvSpPr>
          <p:nvPr>
            <p:ph idx="1"/>
          </p:nvPr>
        </p:nvSpPr>
        <p:spPr>
          <a:xfrm>
            <a:off x="457200" y="838200"/>
            <a:ext cx="7239000" cy="4846320"/>
          </a:xfrm>
        </p:spPr>
        <p:txBody>
          <a:bodyPr>
            <a:normAutofit lnSpcReduction="10000"/>
          </a:bodyPr>
          <a:lstStyle/>
          <a:p>
            <a:pPr marL="0" indent="0">
              <a:buNone/>
            </a:pPr>
            <a:endParaRPr lang="en-US" dirty="0" smtClean="0"/>
          </a:p>
          <a:p>
            <a:r>
              <a:rPr lang="en-US" dirty="0" smtClean="0"/>
              <a:t>Evaluate slight-risk forecast performance over the Northeast</a:t>
            </a:r>
          </a:p>
          <a:p>
            <a:endParaRPr lang="en-US" dirty="0"/>
          </a:p>
          <a:p>
            <a:r>
              <a:rPr lang="en-US" dirty="0" smtClean="0"/>
              <a:t>Build database of events with poor forecast skill</a:t>
            </a:r>
          </a:p>
          <a:p>
            <a:pPr marL="0" indent="0">
              <a:buNone/>
            </a:pPr>
            <a:endParaRPr lang="en-US" dirty="0"/>
          </a:p>
          <a:p>
            <a:r>
              <a:rPr lang="en-US" dirty="0" smtClean="0"/>
              <a:t>Analyze environments conducive to poor forecast skill</a:t>
            </a:r>
            <a:endParaRPr lang="en-US" dirty="0"/>
          </a:p>
          <a:p>
            <a:endParaRPr lang="en-US" dirty="0" smtClean="0"/>
          </a:p>
        </p:txBody>
      </p:sp>
    </p:spTree>
    <p:extLst>
      <p:ext uri="{BB962C8B-B14F-4D97-AF65-F5344CB8AC3E}">
        <p14:creationId xmlns:p14="http://schemas.microsoft.com/office/powerpoint/2010/main" val="38491709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8600"/>
            <a:ext cx="7239000" cy="1143000"/>
          </a:xfrm>
        </p:spPr>
        <p:txBody>
          <a:bodyPr/>
          <a:lstStyle/>
          <a:p>
            <a:r>
              <a:rPr lang="en-US" dirty="0" smtClean="0">
                <a:solidFill>
                  <a:srgbClr val="FF0000"/>
                </a:solidFill>
              </a:rPr>
              <a:t>Research Goals</a:t>
            </a:r>
            <a:endParaRPr lang="en-US" dirty="0">
              <a:solidFill>
                <a:srgbClr val="FF0000"/>
              </a:solidFill>
            </a:endParaRPr>
          </a:p>
        </p:txBody>
      </p:sp>
      <p:sp>
        <p:nvSpPr>
          <p:cNvPr id="3" name="Content Placeholder 2"/>
          <p:cNvSpPr>
            <a:spLocks noGrp="1"/>
          </p:cNvSpPr>
          <p:nvPr>
            <p:ph idx="1"/>
          </p:nvPr>
        </p:nvSpPr>
        <p:spPr>
          <a:xfrm>
            <a:off x="457200" y="838200"/>
            <a:ext cx="7239000" cy="4846320"/>
          </a:xfrm>
        </p:spPr>
        <p:txBody>
          <a:bodyPr>
            <a:normAutofit lnSpcReduction="10000"/>
          </a:bodyPr>
          <a:lstStyle/>
          <a:p>
            <a:pPr marL="0" indent="0">
              <a:buNone/>
            </a:pPr>
            <a:endParaRPr lang="en-US" dirty="0" smtClean="0"/>
          </a:p>
          <a:p>
            <a:r>
              <a:rPr lang="en-US" b="1" dirty="0" smtClean="0"/>
              <a:t>Evaluate slight-risk outlook performance over the Northeast</a:t>
            </a:r>
          </a:p>
          <a:p>
            <a:endParaRPr lang="en-US" dirty="0"/>
          </a:p>
          <a:p>
            <a:r>
              <a:rPr lang="en-US" dirty="0" smtClean="0">
                <a:solidFill>
                  <a:schemeClr val="tx1">
                    <a:alpha val="25000"/>
                  </a:schemeClr>
                </a:solidFill>
              </a:rPr>
              <a:t>Build database of events with poor forecast skill</a:t>
            </a:r>
          </a:p>
          <a:p>
            <a:pPr marL="0" indent="0">
              <a:buNone/>
            </a:pPr>
            <a:endParaRPr lang="en-US" dirty="0">
              <a:solidFill>
                <a:schemeClr val="tx1">
                  <a:alpha val="25000"/>
                </a:schemeClr>
              </a:solidFill>
            </a:endParaRPr>
          </a:p>
          <a:p>
            <a:r>
              <a:rPr lang="en-US" dirty="0" smtClean="0">
                <a:solidFill>
                  <a:schemeClr val="tx1">
                    <a:alpha val="25000"/>
                  </a:schemeClr>
                </a:solidFill>
              </a:rPr>
              <a:t>Evaluate environments conducive to poor forecast skill</a:t>
            </a:r>
            <a:endParaRPr lang="en-US" dirty="0">
              <a:solidFill>
                <a:schemeClr val="tx1">
                  <a:alpha val="25000"/>
                </a:schemeClr>
              </a:solidFill>
            </a:endParaRPr>
          </a:p>
          <a:p>
            <a:endParaRPr lang="en-US" dirty="0" smtClean="0"/>
          </a:p>
        </p:txBody>
      </p:sp>
    </p:spTree>
    <p:extLst>
      <p:ext uri="{BB962C8B-B14F-4D97-AF65-F5344CB8AC3E}">
        <p14:creationId xmlns:p14="http://schemas.microsoft.com/office/powerpoint/2010/main" val="6020031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304800"/>
            <a:ext cx="7239000" cy="1143000"/>
          </a:xfrm>
        </p:spPr>
        <p:txBody>
          <a:bodyPr/>
          <a:lstStyle/>
          <a:p>
            <a:r>
              <a:rPr lang="en-US" dirty="0" smtClean="0">
                <a:solidFill>
                  <a:srgbClr val="FF0000"/>
                </a:solidFill>
              </a:rPr>
              <a:t>Methodology: Game Plan</a:t>
            </a:r>
            <a:endParaRPr lang="en-US" dirty="0">
              <a:solidFill>
                <a:srgbClr val="FF0000"/>
              </a:solidFill>
            </a:endParaRPr>
          </a:p>
        </p:txBody>
      </p:sp>
      <p:sp>
        <p:nvSpPr>
          <p:cNvPr id="3" name="Content Placeholder 2"/>
          <p:cNvSpPr>
            <a:spLocks noGrp="1"/>
          </p:cNvSpPr>
          <p:nvPr>
            <p:ph idx="1"/>
          </p:nvPr>
        </p:nvSpPr>
        <p:spPr>
          <a:xfrm>
            <a:off x="457200" y="533399"/>
            <a:ext cx="7848600" cy="6021665"/>
          </a:xfrm>
        </p:spPr>
        <p:txBody>
          <a:bodyPr>
            <a:normAutofit fontScale="70000" lnSpcReduction="20000"/>
          </a:bodyPr>
          <a:lstStyle/>
          <a:p>
            <a:endParaRPr lang="en-US" sz="4000" dirty="0" smtClean="0"/>
          </a:p>
          <a:p>
            <a:r>
              <a:rPr lang="en-US" sz="4000" dirty="0" smtClean="0"/>
              <a:t>Establish Northeast domain to evaluate forecast skill</a:t>
            </a:r>
          </a:p>
          <a:p>
            <a:endParaRPr lang="en-US" sz="4000" dirty="0"/>
          </a:p>
          <a:p>
            <a:r>
              <a:rPr lang="en-US" sz="4000" dirty="0" smtClean="0"/>
              <a:t>Plot slight-risk convective outlook contours over the domain</a:t>
            </a:r>
          </a:p>
          <a:p>
            <a:endParaRPr lang="en-US" sz="4000" dirty="0"/>
          </a:p>
          <a:p>
            <a:r>
              <a:rPr lang="en-US" sz="4000" dirty="0" smtClean="0"/>
              <a:t>Evaluate outlooks with valid storm reports and compare to CONUS verification</a:t>
            </a:r>
          </a:p>
          <a:p>
            <a:pPr lvl="1"/>
            <a:r>
              <a:rPr lang="en-US" sz="4000" dirty="0" smtClean="0">
                <a:solidFill>
                  <a:srgbClr val="0000FF"/>
                </a:solidFill>
              </a:rPr>
              <a:t>Similar verification methodology to Hitchens and Brooks (2012)</a:t>
            </a:r>
          </a:p>
          <a:p>
            <a:pPr marL="0" indent="0">
              <a:buNone/>
            </a:pPr>
            <a:endParaRPr lang="en-US" sz="4000" dirty="0" smtClean="0"/>
          </a:p>
          <a:p>
            <a:pPr algn="ctr"/>
            <a:r>
              <a:rPr lang="en-US" sz="4000" u="sng" dirty="0" smtClean="0">
                <a:solidFill>
                  <a:srgbClr val="FF0000"/>
                </a:solidFill>
              </a:rPr>
              <a:t>Mod and high contours within slight contours were included </a:t>
            </a:r>
            <a:r>
              <a:rPr lang="en-US" sz="2900" u="sng" dirty="0" smtClean="0">
                <a:solidFill>
                  <a:srgbClr val="FF0000"/>
                </a:solidFill>
              </a:rPr>
              <a:t>(</a:t>
            </a:r>
            <a:r>
              <a:rPr lang="en-US" sz="3800" u="sng" dirty="0" smtClean="0">
                <a:solidFill>
                  <a:srgbClr val="FF0000"/>
                </a:solidFill>
              </a:rPr>
              <a:t>i.e. everywhere inside the slight was treated the same</a:t>
            </a:r>
            <a:r>
              <a:rPr lang="en-US" sz="2900" u="sng" dirty="0" smtClean="0">
                <a:solidFill>
                  <a:srgbClr val="FF0000"/>
                </a:solidFill>
              </a:rPr>
              <a:t>)</a:t>
            </a:r>
            <a:endParaRPr lang="en-US" sz="2900" dirty="0"/>
          </a:p>
        </p:txBody>
      </p:sp>
    </p:spTree>
    <p:extLst>
      <p:ext uri="{BB962C8B-B14F-4D97-AF65-F5344CB8AC3E}">
        <p14:creationId xmlns:p14="http://schemas.microsoft.com/office/powerpoint/2010/main" val="27619676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242048" cy="1143000"/>
          </a:xfrm>
        </p:spPr>
        <p:txBody>
          <a:bodyPr/>
          <a:lstStyle/>
          <a:p>
            <a:r>
              <a:rPr lang="en-US" dirty="0" smtClean="0">
                <a:solidFill>
                  <a:srgbClr val="FF0000"/>
                </a:solidFill>
              </a:rPr>
              <a:t>Northeast Domain</a:t>
            </a:r>
            <a:endParaRPr lang="en-US" dirty="0">
              <a:solidFill>
                <a:srgbClr val="FF0000"/>
              </a:solidFill>
            </a:endParaRPr>
          </a:p>
        </p:txBody>
      </p:sp>
      <p:sp>
        <p:nvSpPr>
          <p:cNvPr id="5" name="Content Placeholder 2"/>
          <p:cNvSpPr>
            <a:spLocks noGrp="1"/>
          </p:cNvSpPr>
          <p:nvPr>
            <p:ph sz="half" idx="1"/>
          </p:nvPr>
        </p:nvSpPr>
        <p:spPr>
          <a:xfrm>
            <a:off x="457200" y="838200"/>
            <a:ext cx="7391400" cy="1981200"/>
          </a:xfrm>
        </p:spPr>
        <p:txBody>
          <a:bodyPr>
            <a:normAutofit/>
          </a:bodyPr>
          <a:lstStyle/>
          <a:p>
            <a:pPr marL="292608" lvl="1" indent="0">
              <a:buNone/>
            </a:pPr>
            <a:endParaRPr lang="en-US" dirty="0" smtClean="0"/>
          </a:p>
          <a:p>
            <a:endParaRPr lang="en-US" dirty="0"/>
          </a:p>
        </p:txBody>
      </p:sp>
      <p:pic>
        <p:nvPicPr>
          <p:cNvPr id="14" name="Picture 13"/>
          <p:cNvPicPr>
            <a:picLocks noChangeAspect="1"/>
          </p:cNvPicPr>
          <p:nvPr/>
        </p:nvPicPr>
        <p:blipFill>
          <a:blip r:embed="rId3"/>
          <a:stretch>
            <a:fillRect/>
          </a:stretch>
        </p:blipFill>
        <p:spPr>
          <a:xfrm>
            <a:off x="990600" y="533400"/>
            <a:ext cx="6884480" cy="5410200"/>
          </a:xfrm>
          <a:prstGeom prst="rect">
            <a:avLst/>
          </a:prstGeom>
        </p:spPr>
      </p:pic>
      <p:sp>
        <p:nvSpPr>
          <p:cNvPr id="16" name="Rectangle 15"/>
          <p:cNvSpPr/>
          <p:nvPr/>
        </p:nvSpPr>
        <p:spPr>
          <a:xfrm>
            <a:off x="2895600" y="762000"/>
            <a:ext cx="4953000" cy="3886200"/>
          </a:xfrm>
          <a:prstGeom prst="rect">
            <a:avLst/>
          </a:prstGeom>
          <a:solidFill>
            <a:srgbClr val="FF0000">
              <a:alpha val="13000"/>
            </a:srgbClr>
          </a:solidFill>
          <a:ln w="762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73856" y="6019800"/>
            <a:ext cx="3188794" cy="461665"/>
          </a:xfrm>
          <a:prstGeom prst="rect">
            <a:avLst/>
          </a:prstGeom>
          <a:noFill/>
        </p:spPr>
        <p:txBody>
          <a:bodyPr wrap="none" lIns="91440" tIns="45720" rIns="91440" bIns="45720">
            <a:spAutoFit/>
          </a:bodyPr>
          <a:lstStyle/>
          <a:p>
            <a:pPr algn="ctr"/>
            <a:r>
              <a:rPr lang="en-US" sz="2400" b="1" cap="none" spc="0" dirty="0" smtClean="0">
                <a:ln w="12700">
                  <a:solidFill>
                    <a:srgbClr val="000000"/>
                  </a:solidFill>
                  <a:prstDash val="solid"/>
                </a:ln>
                <a:solidFill>
                  <a:schemeClr val="bg1"/>
                </a:solidFill>
                <a:effectLst>
                  <a:outerShdw blurRad="41275" dist="20320" dir="1800000" algn="tl" rotWithShape="0">
                    <a:srgbClr val="000000">
                      <a:alpha val="40000"/>
                    </a:srgbClr>
                  </a:outerShdw>
                </a:effectLst>
              </a:rPr>
              <a:t>Courtesy of </a:t>
            </a:r>
            <a:r>
              <a:rPr lang="en-US" sz="2400" b="1" cap="none" spc="0" dirty="0" err="1" smtClean="0">
                <a:ln w="12700">
                  <a:solidFill>
                    <a:srgbClr val="000000"/>
                  </a:solidFill>
                  <a:prstDash val="solid"/>
                </a:ln>
                <a:solidFill>
                  <a:schemeClr val="bg1"/>
                </a:solidFill>
                <a:effectLst>
                  <a:outerShdw blurRad="41275" dist="20320" dir="1800000" algn="tl" rotWithShape="0">
                    <a:srgbClr val="000000">
                      <a:alpha val="40000"/>
                    </a:srgbClr>
                  </a:outerShdw>
                </a:effectLst>
              </a:rPr>
              <a:t>amaps.com</a:t>
            </a:r>
            <a:r>
              <a:rPr lang="en-US" sz="2400" b="1" cap="none" spc="0" dirty="0" smtClean="0">
                <a:ln w="12700">
                  <a:solidFill>
                    <a:srgbClr val="000000"/>
                  </a:solidFill>
                  <a:prstDash val="solid"/>
                </a:ln>
                <a:solidFill>
                  <a:schemeClr val="bg1"/>
                </a:solidFill>
                <a:effectLst>
                  <a:outerShdw blurRad="41275" dist="20320" dir="1800000" algn="tl" rotWithShape="0">
                    <a:srgbClr val="000000">
                      <a:alpha val="40000"/>
                    </a:srgbClr>
                  </a:outerShdw>
                </a:effectLst>
              </a:rPr>
              <a:t> </a:t>
            </a:r>
            <a:endParaRPr lang="en-US" sz="2400" b="1" cap="none" spc="0" dirty="0">
              <a:ln w="12700">
                <a:solidFill>
                  <a:srgbClr val="000000"/>
                </a:solidFill>
                <a:prstDash val="solid"/>
              </a:ln>
              <a:solidFill>
                <a:schemeClr val="bg1"/>
              </a:solidFill>
              <a:effectLst>
                <a:outerShdw blurRad="41275" dist="20320" dir="1800000" algn="tl" rotWithShape="0">
                  <a:srgbClr val="000000">
                    <a:alpha val="40000"/>
                  </a:srgbClr>
                </a:outerShdw>
              </a:effectLst>
            </a:endParaRPr>
          </a:p>
        </p:txBody>
      </p:sp>
      <p:sp>
        <p:nvSpPr>
          <p:cNvPr id="4" name="5-Point Star 3"/>
          <p:cNvSpPr/>
          <p:nvPr/>
        </p:nvSpPr>
        <p:spPr>
          <a:xfrm>
            <a:off x="5269980" y="2739275"/>
            <a:ext cx="277368" cy="306584"/>
          </a:xfrm>
          <a:prstGeom prst="star5">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4655820" y="2931916"/>
            <a:ext cx="277368" cy="306584"/>
          </a:xfrm>
          <a:prstGeom prst="star5">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3305629" y="3738432"/>
            <a:ext cx="277368" cy="306584"/>
          </a:xfrm>
          <a:prstGeom prst="star5">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04408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Vaughan_Thesis_PPT_MSE_JPV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Vaughan_Thesis_PPT_MSE_JPV_3</Template>
  <TotalTime>398</TotalTime>
  <Words>6365</Words>
  <Application>Microsoft Macintosh PowerPoint</Application>
  <PresentationFormat>On-screen Show (4:3)</PresentationFormat>
  <Paragraphs>373</Paragraphs>
  <Slides>55</Slides>
  <Notes>53</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Vaughan_Thesis_PPT_MSE_JPV_3</vt:lpstr>
      <vt:lpstr>An Analysis of High-Impact, Low-Predictive Skill Severe Weather Events in the Northeast U.S.</vt:lpstr>
      <vt:lpstr>Motivation</vt:lpstr>
      <vt:lpstr>Motivation</vt:lpstr>
      <vt:lpstr>Performance metrics</vt:lpstr>
      <vt:lpstr>Background</vt:lpstr>
      <vt:lpstr>Research Goals</vt:lpstr>
      <vt:lpstr>Research Goals</vt:lpstr>
      <vt:lpstr>Methodology: Game Plan</vt:lpstr>
      <vt:lpstr>Northeast Domain</vt:lpstr>
      <vt:lpstr>Slight risk evaluation method example</vt:lpstr>
      <vt:lpstr>Slight risk evaluation method example</vt:lpstr>
      <vt:lpstr>Slight-risk skill Scores</vt:lpstr>
      <vt:lpstr>Northeast and CONUS: TS</vt:lpstr>
      <vt:lpstr>Monthly threat scores for the Northeast</vt:lpstr>
      <vt:lpstr>Research Goals</vt:lpstr>
      <vt:lpstr>Database Criteria</vt:lpstr>
      <vt:lpstr>PowerPoint Presentation</vt:lpstr>
      <vt:lpstr>PowerPoint Presentation</vt:lpstr>
      <vt:lpstr>PowerPoint Presentation</vt:lpstr>
      <vt:lpstr>PowerPoint Presentation</vt:lpstr>
      <vt:lpstr>Type 1 (Low POD) Example</vt:lpstr>
      <vt:lpstr>Type 2 (High FAR) Example</vt:lpstr>
      <vt:lpstr>Collect events with good forecast skill for comparison</vt:lpstr>
      <vt:lpstr>Good Event Example</vt:lpstr>
      <vt:lpstr>Summary: We have defined 4 types of events</vt:lpstr>
      <vt:lpstr>Annual Frequency</vt:lpstr>
      <vt:lpstr>Monthly Frequency</vt:lpstr>
      <vt:lpstr>Research Goals</vt:lpstr>
      <vt:lpstr>PLACEHOLDER SLIDE</vt:lpstr>
      <vt:lpstr>Event-Centered Composites</vt:lpstr>
      <vt:lpstr>Event Climatology</vt:lpstr>
      <vt:lpstr>Flow Regime Threat Scores</vt:lpstr>
      <vt:lpstr>Severe weather Parameter analysis  (MUCAPE &amp; Deep-layer shear)</vt:lpstr>
      <vt:lpstr>MUCAPE-Shear Phase Space</vt:lpstr>
      <vt:lpstr>MUCAPE-Shear Phase Space</vt:lpstr>
      <vt:lpstr>PowerPoint Presentation</vt:lpstr>
      <vt:lpstr>18 August 2009 Severe Wind Event (LSHC)</vt:lpstr>
      <vt:lpstr>Synoptic Overview</vt:lpstr>
      <vt:lpstr>Synoptic Overview</vt:lpstr>
      <vt:lpstr>Synoptic Overview</vt:lpstr>
      <vt:lpstr>Morning Sounding: Convective Initiation</vt:lpstr>
      <vt:lpstr>Morning Sounding: Severe Report Location</vt:lpstr>
      <vt:lpstr>WAL Sounding Climatology</vt:lpstr>
      <vt:lpstr>Radar 0000 UTC 19 Aug</vt:lpstr>
      <vt:lpstr>OKX Sounding - 0000 UTC 19 Aug</vt:lpstr>
      <vt:lpstr>Case Summary</vt:lpstr>
      <vt:lpstr>PowerPoint Presentation</vt:lpstr>
      <vt:lpstr>PLACEHOLDER SLIDE</vt:lpstr>
      <vt:lpstr>Local study outline</vt:lpstr>
      <vt:lpstr>POD, FAR and CSI</vt:lpstr>
      <vt:lpstr>POD and FAR by month</vt:lpstr>
      <vt:lpstr>Summary – Binghamton CWA</vt:lpstr>
      <vt:lpstr>Results from Albany</vt:lpstr>
      <vt:lpstr>General Summary</vt:lpstr>
      <vt:lpstr>General Summary continued</vt:lpstr>
    </vt:vector>
  </TitlesOfParts>
  <Company>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Analysis of High-Impact, Low-Predictive Skill Severe Weather Events in the Northeast U.S.</dc:title>
  <dc:creator>Michael Evans</dc:creator>
  <cp:lastModifiedBy>Matt Vaughan</cp:lastModifiedBy>
  <cp:revision>67</cp:revision>
  <dcterms:created xsi:type="dcterms:W3CDTF">2016-04-25T17:59:24Z</dcterms:created>
  <dcterms:modified xsi:type="dcterms:W3CDTF">2016-04-28T18:20:00Z</dcterms:modified>
</cp:coreProperties>
</file>