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sldIdLst>
    <p:sldId id="389" r:id="rId2"/>
    <p:sldId id="333" r:id="rId3"/>
    <p:sldId id="477" r:id="rId4"/>
    <p:sldId id="334" r:id="rId5"/>
    <p:sldId id="261" r:id="rId6"/>
    <p:sldId id="478" r:id="rId7"/>
    <p:sldId id="479" r:id="rId8"/>
    <p:sldId id="480" r:id="rId9"/>
    <p:sldId id="481" r:id="rId10"/>
    <p:sldId id="482" r:id="rId11"/>
    <p:sldId id="483" r:id="rId12"/>
    <p:sldId id="484" r:id="rId13"/>
    <p:sldId id="485" r:id="rId14"/>
    <p:sldId id="486" r:id="rId15"/>
    <p:sldId id="487" r:id="rId16"/>
    <p:sldId id="488" r:id="rId17"/>
    <p:sldId id="489" r:id="rId18"/>
    <p:sldId id="492" r:id="rId19"/>
    <p:sldId id="490" r:id="rId20"/>
    <p:sldId id="493" r:id="rId21"/>
    <p:sldId id="491" r:id="rId22"/>
    <p:sldId id="505" r:id="rId23"/>
    <p:sldId id="496" r:id="rId24"/>
    <p:sldId id="500" r:id="rId25"/>
    <p:sldId id="501" r:id="rId26"/>
    <p:sldId id="502" r:id="rId27"/>
    <p:sldId id="503" r:id="rId28"/>
    <p:sldId id="495" r:id="rId29"/>
    <p:sldId id="504" r:id="rId30"/>
    <p:sldId id="467" r:id="rId31"/>
    <p:sldId id="36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FF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740" autoAdjust="0"/>
  </p:normalViewPr>
  <p:slideViewPr>
    <p:cSldViewPr>
      <p:cViewPr>
        <p:scale>
          <a:sx n="110" d="100"/>
          <a:sy n="110" d="100"/>
        </p:scale>
        <p:origin x="-624"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94D591-9EEE-FF4E-82B5-66433081CFEC}" type="datetimeFigureOut">
              <a:rPr lang="en-US" smtClean="0"/>
              <a:t>12/19/15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FB828-AE41-B84E-B11D-59C740B92687}" type="slidenum">
              <a:rPr lang="en-US" smtClean="0"/>
              <a:t>‹#›</a:t>
            </a:fld>
            <a:endParaRPr lang="en-US"/>
          </a:p>
        </p:txBody>
      </p:sp>
    </p:spTree>
    <p:extLst>
      <p:ext uri="{BB962C8B-B14F-4D97-AF65-F5344CB8AC3E}">
        <p14:creationId xmlns:p14="http://schemas.microsoft.com/office/powerpoint/2010/main" val="32407282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a:t>
            </a:fld>
            <a:endParaRPr lang="en-US"/>
          </a:p>
        </p:txBody>
      </p:sp>
    </p:spTree>
    <p:extLst>
      <p:ext uri="{BB962C8B-B14F-4D97-AF65-F5344CB8AC3E}">
        <p14:creationId xmlns:p14="http://schemas.microsoft.com/office/powerpoint/2010/main" val="1481975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11</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12</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13</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14</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15</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16</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17</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18</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19</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20</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Verification score</a:t>
            </a:r>
            <a:r>
              <a:rPr lang="en-US" baseline="0" dirty="0" smtClean="0"/>
              <a:t> and threat score defined</a:t>
            </a:r>
          </a:p>
          <a:p>
            <a:endParaRPr lang="en-US" baseline="0" dirty="0" smtClean="0"/>
          </a:p>
          <a:p>
            <a:r>
              <a:rPr lang="en-US" baseline="0" dirty="0" smtClean="0"/>
              <a:t>Red color for headlines</a:t>
            </a:r>
          </a:p>
          <a:p>
            <a:endParaRPr lang="en-US" baseline="0" dirty="0" smtClean="0"/>
          </a:p>
          <a:p>
            <a:r>
              <a:rPr lang="en-US" baseline="0" dirty="0" smtClean="0"/>
              <a:t>Basic definition for threat score</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a:t>
            </a:fld>
            <a:endParaRPr lang="en-US"/>
          </a:p>
        </p:txBody>
      </p:sp>
    </p:spTree>
    <p:extLst>
      <p:ext uri="{BB962C8B-B14F-4D97-AF65-F5344CB8AC3E}">
        <p14:creationId xmlns:p14="http://schemas.microsoft.com/office/powerpoint/2010/main" val="3260577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21</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22</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23</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24</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25</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26</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27</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28</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Verification score</a:t>
            </a:r>
            <a:r>
              <a:rPr lang="en-US" baseline="0" dirty="0" smtClean="0"/>
              <a:t> and threat score defined</a:t>
            </a:r>
          </a:p>
          <a:p>
            <a:endParaRPr lang="en-US" baseline="0" dirty="0" smtClean="0"/>
          </a:p>
          <a:p>
            <a:r>
              <a:rPr lang="en-US" baseline="0" dirty="0" smtClean="0"/>
              <a:t>Red color for headlines</a:t>
            </a:r>
          </a:p>
          <a:p>
            <a:endParaRPr lang="en-US" baseline="0" dirty="0" smtClean="0"/>
          </a:p>
          <a:p>
            <a:r>
              <a:rPr lang="en-US" baseline="0" dirty="0" smtClean="0"/>
              <a:t>Basic definition for threat score</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3</a:t>
            </a:fld>
            <a:endParaRPr lang="en-US"/>
          </a:p>
        </p:txBody>
      </p:sp>
    </p:spTree>
    <p:extLst>
      <p:ext uri="{BB962C8B-B14F-4D97-AF65-F5344CB8AC3E}">
        <p14:creationId xmlns:p14="http://schemas.microsoft.com/office/powerpoint/2010/main" val="326057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5</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6</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7</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8</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9</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10</a:t>
            </a:fld>
            <a:endParaRPr lang="en-US"/>
          </a:p>
        </p:txBody>
      </p:sp>
    </p:spTree>
    <p:extLst>
      <p:ext uri="{BB962C8B-B14F-4D97-AF65-F5344CB8AC3E}">
        <p14:creationId xmlns:p14="http://schemas.microsoft.com/office/powerpoint/2010/main" val="245341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D48F3-AD58-4FBF-9F10-FCA9363136DA}" type="datetimeFigureOut">
              <a:rPr lang="en-US" smtClean="0"/>
              <a:pPr/>
              <a:t>12/19/15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181294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D48F3-AD58-4FBF-9F10-FCA9363136DA}" type="datetimeFigureOut">
              <a:rPr lang="en-US" smtClean="0"/>
              <a:pPr/>
              <a:t>12/19/15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1971851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D48F3-AD58-4FBF-9F10-FCA9363136DA}" type="datetimeFigureOut">
              <a:rPr lang="en-US" smtClean="0"/>
              <a:pPr/>
              <a:t>12/19/15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2744467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D48F3-AD58-4FBF-9F10-FCA9363136DA}" type="datetimeFigureOut">
              <a:rPr lang="en-US" smtClean="0"/>
              <a:pPr/>
              <a:t>12/19/15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377608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D48F3-AD58-4FBF-9F10-FCA9363136DA}" type="datetimeFigureOut">
              <a:rPr lang="en-US" smtClean="0"/>
              <a:pPr/>
              <a:t>12/19/15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296195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D48F3-AD58-4FBF-9F10-FCA9363136DA}" type="datetimeFigureOut">
              <a:rPr lang="en-US" smtClean="0"/>
              <a:pPr/>
              <a:t>12/19/15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3046799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D48F3-AD58-4FBF-9F10-FCA9363136DA}" type="datetimeFigureOut">
              <a:rPr lang="en-US" smtClean="0"/>
              <a:pPr/>
              <a:t>12/19/15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1364118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D48F3-AD58-4FBF-9F10-FCA9363136DA}" type="datetimeFigureOut">
              <a:rPr lang="en-US" smtClean="0"/>
              <a:pPr/>
              <a:t>12/19/15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80075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D48F3-AD58-4FBF-9F10-FCA9363136DA}" type="datetimeFigureOut">
              <a:rPr lang="en-US" smtClean="0"/>
              <a:pPr/>
              <a:t>12/19/15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2474756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D48F3-AD58-4FBF-9F10-FCA9363136DA}" type="datetimeFigureOut">
              <a:rPr lang="en-US" smtClean="0"/>
              <a:pPr/>
              <a:t>12/19/15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203484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D48F3-AD58-4FBF-9F10-FCA9363136DA}" type="datetimeFigureOut">
              <a:rPr lang="en-US" smtClean="0"/>
              <a:pPr/>
              <a:t>12/19/15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01B71B-1DF9-4B86-8DB9-AA4C433BB58E}" type="slidenum">
              <a:rPr lang="en-US" smtClean="0"/>
              <a:pPr/>
              <a:t>‹#›</a:t>
            </a:fld>
            <a:endParaRPr lang="en-US"/>
          </a:p>
        </p:txBody>
      </p:sp>
    </p:spTree>
    <p:extLst>
      <p:ext uri="{BB962C8B-B14F-4D97-AF65-F5344CB8AC3E}">
        <p14:creationId xmlns:p14="http://schemas.microsoft.com/office/powerpoint/2010/main" val="33691417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D48F3-AD58-4FBF-9F10-FCA9363136DA}" type="datetimeFigureOut">
              <a:rPr lang="en-US" smtClean="0"/>
              <a:pPr/>
              <a:t>12/19/15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1B71B-1DF9-4B86-8DB9-AA4C433BB58E}" type="slidenum">
              <a:rPr lang="en-US" smtClean="0"/>
              <a:pPr/>
              <a:t>‹#›</a:t>
            </a:fld>
            <a:endParaRPr lang="en-US"/>
          </a:p>
        </p:txBody>
      </p:sp>
    </p:spTree>
    <p:extLst>
      <p:ext uri="{BB962C8B-B14F-4D97-AF65-F5344CB8AC3E}">
        <p14:creationId xmlns:p14="http://schemas.microsoft.com/office/powerpoint/2010/main" val="17589004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gif"/></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1.g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1.g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gi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gi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Autofit/>
          </a:bodyPr>
          <a:lstStyle/>
          <a:p>
            <a:pPr algn="ctr"/>
            <a:r>
              <a:rPr lang="en-US" sz="5400" dirty="0" smtClean="0"/>
              <a:t>ATM 562 Final Project:</a:t>
            </a:r>
            <a:br>
              <a:rPr lang="en-US" sz="5400" dirty="0" smtClean="0"/>
            </a:br>
            <a:r>
              <a:rPr lang="en-US" sz="5400" dirty="0" smtClean="0"/>
              <a:t>Cold Pool Meets Mountain</a:t>
            </a:r>
            <a:endParaRPr lang="en-US" sz="5400" dirty="0"/>
          </a:p>
        </p:txBody>
      </p:sp>
      <p:sp>
        <p:nvSpPr>
          <p:cNvPr id="3" name="Subtitle 2"/>
          <p:cNvSpPr>
            <a:spLocks noGrp="1"/>
          </p:cNvSpPr>
          <p:nvPr>
            <p:ph idx="1"/>
          </p:nvPr>
        </p:nvSpPr>
        <p:spPr>
          <a:xfrm>
            <a:off x="457200" y="4343400"/>
            <a:ext cx="8229600" cy="1676400"/>
          </a:xfrm>
        </p:spPr>
        <p:txBody>
          <a:bodyPr/>
          <a:lstStyle/>
          <a:p>
            <a:pPr marL="0" indent="0" algn="ctr">
              <a:buNone/>
            </a:pPr>
            <a:endParaRPr lang="en-US" sz="2000" dirty="0" smtClean="0"/>
          </a:p>
          <a:p>
            <a:pPr marL="0" indent="0" algn="ctr">
              <a:buNone/>
            </a:pPr>
            <a:r>
              <a:rPr lang="en-US" sz="4000" dirty="0" smtClean="0">
                <a:solidFill>
                  <a:srgbClr val="FF0000"/>
                </a:solidFill>
              </a:rPr>
              <a:t>By: Matthew Vaughan</a:t>
            </a:r>
            <a:endParaRPr lang="en-US" sz="4000" dirty="0">
              <a:solidFill>
                <a:srgbClr val="FF0000"/>
              </a:solidFill>
            </a:endParaRPr>
          </a:p>
          <a:p>
            <a:pPr marL="0" indent="0" algn="ctr">
              <a:buNone/>
            </a:pPr>
            <a:endParaRPr lang="en-US" sz="2000" dirty="0" smtClean="0"/>
          </a:p>
          <a:p>
            <a:pPr marL="0" indent="0" algn="ctr">
              <a:buNone/>
            </a:pPr>
            <a:endParaRPr lang="en-US" sz="2000" dirty="0" smtClean="0">
              <a:solidFill>
                <a:srgbClr val="0000FF"/>
              </a:solidFill>
            </a:endParaRPr>
          </a:p>
          <a:p>
            <a:pPr marL="0" indent="0" algn="ctr">
              <a:buNone/>
            </a:pPr>
            <a:endParaRPr lang="en-US" sz="2000" dirty="0" smtClean="0">
              <a:solidFill>
                <a:srgbClr val="0000FF"/>
              </a:solidFill>
            </a:endParaRPr>
          </a:p>
          <a:p>
            <a:pPr marL="0" indent="0" algn="ctr">
              <a:buNone/>
            </a:pPr>
            <a:endParaRPr lang="en-US" sz="1800" dirty="0">
              <a:solidFill>
                <a:srgbClr val="0000FF"/>
              </a:solidFill>
            </a:endParaRPr>
          </a:p>
        </p:txBody>
      </p:sp>
    </p:spTree>
    <p:extLst>
      <p:ext uri="{BB962C8B-B14F-4D97-AF65-F5344CB8AC3E}">
        <p14:creationId xmlns:p14="http://schemas.microsoft.com/office/powerpoint/2010/main" val="17345211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533400"/>
            <a:ext cx="5791200" cy="5791200"/>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a:t>
            </a:r>
            <a:endParaRPr lang="en-US" dirty="0"/>
          </a:p>
        </p:txBody>
      </p:sp>
      <p:sp>
        <p:nvSpPr>
          <p:cNvPr id="3" name="Content Placeholder 2"/>
          <p:cNvSpPr>
            <a:spLocks noGrp="1"/>
          </p:cNvSpPr>
          <p:nvPr>
            <p:ph idx="1"/>
          </p:nvPr>
        </p:nvSpPr>
        <p:spPr>
          <a:xfrm>
            <a:off x="304800" y="685800"/>
            <a:ext cx="3733800" cy="5943600"/>
          </a:xfrm>
        </p:spPr>
        <p:txBody>
          <a:bodyPr>
            <a:normAutofit/>
          </a:bodyPr>
          <a:lstStyle/>
          <a:p>
            <a:pPr marL="0" indent="0">
              <a:buNone/>
            </a:pPr>
            <a:endParaRPr lang="en-US" dirty="0" smtClean="0"/>
          </a:p>
          <a:p>
            <a:r>
              <a:rPr lang="en-US" sz="2000" dirty="0" smtClean="0"/>
              <a:t>Initial pressure and field indicates high dynamic and buoyancy pressure below the thermal and a divergent wind field near the ground.</a:t>
            </a:r>
            <a:endParaRPr lang="en-US" dirty="0"/>
          </a:p>
          <a:p>
            <a:endParaRPr lang="en-US" sz="2000" dirty="0"/>
          </a:p>
          <a:p>
            <a:r>
              <a:rPr lang="en-US" sz="2000" dirty="0" smtClean="0"/>
              <a:t>Low buoyancy pressure is created in the wake of the perturbation similar to MT_05</a:t>
            </a:r>
          </a:p>
          <a:p>
            <a:endParaRPr lang="en-US" sz="2000" dirty="0"/>
          </a:p>
          <a:p>
            <a:r>
              <a:rPr lang="en-US" sz="2000" dirty="0" smtClean="0"/>
              <a:t>Density currents spread out across model bottom ~400s</a:t>
            </a:r>
          </a:p>
          <a:p>
            <a:endParaRPr lang="en-US" sz="2000" dirty="0"/>
          </a:p>
          <a:p>
            <a:r>
              <a:rPr lang="en-US" sz="2000" dirty="0" smtClean="0"/>
              <a:t>Dynamic low pressure centers evident in rotating lobes of thermal perturbation at t=360s</a:t>
            </a:r>
          </a:p>
          <a:p>
            <a:endParaRPr lang="en-US" sz="2000" dirty="0"/>
          </a:p>
          <a:p>
            <a:endParaRPr lang="en-US" sz="2000" dirty="0" smtClean="0"/>
          </a:p>
        </p:txBody>
      </p:sp>
    </p:spTree>
    <p:extLst>
      <p:ext uri="{BB962C8B-B14F-4D97-AF65-F5344CB8AC3E}">
        <p14:creationId xmlns:p14="http://schemas.microsoft.com/office/powerpoint/2010/main" val="37192523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533400"/>
            <a:ext cx="5791200" cy="5791200"/>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a:t>
            </a:r>
            <a:endParaRPr lang="en-US" dirty="0"/>
          </a:p>
        </p:txBody>
      </p:sp>
      <p:sp>
        <p:nvSpPr>
          <p:cNvPr id="3" name="Content Placeholder 2"/>
          <p:cNvSpPr>
            <a:spLocks noGrp="1"/>
          </p:cNvSpPr>
          <p:nvPr>
            <p:ph idx="1"/>
          </p:nvPr>
        </p:nvSpPr>
        <p:spPr>
          <a:xfrm>
            <a:off x="304800" y="685800"/>
            <a:ext cx="3733800" cy="5943600"/>
          </a:xfrm>
        </p:spPr>
        <p:txBody>
          <a:bodyPr>
            <a:normAutofit/>
          </a:bodyPr>
          <a:lstStyle/>
          <a:p>
            <a:pPr marL="0" indent="0">
              <a:buNone/>
            </a:pPr>
            <a:endParaRPr lang="en-US" dirty="0" smtClean="0"/>
          </a:p>
          <a:p>
            <a:r>
              <a:rPr lang="en-US" sz="2000" dirty="0" smtClean="0"/>
              <a:t>Initial pressure and field indicates high dynamic and buoyancy pressure below the thermal and a divergent wind field near the ground.</a:t>
            </a:r>
            <a:endParaRPr lang="en-US" dirty="0"/>
          </a:p>
          <a:p>
            <a:endParaRPr lang="en-US" sz="2000" dirty="0"/>
          </a:p>
          <a:p>
            <a:r>
              <a:rPr lang="en-US" sz="2000" b="1" dirty="0" smtClean="0"/>
              <a:t>Low buoyancy pressure is created in the wake of the perturbation similar to MT_05</a:t>
            </a:r>
          </a:p>
          <a:p>
            <a:endParaRPr lang="en-US" sz="2000" dirty="0"/>
          </a:p>
          <a:p>
            <a:r>
              <a:rPr lang="en-US" sz="2000" dirty="0" smtClean="0"/>
              <a:t>Density currents spread out across model bottom ~400s</a:t>
            </a:r>
          </a:p>
          <a:p>
            <a:endParaRPr lang="en-US" sz="2000" dirty="0"/>
          </a:p>
          <a:p>
            <a:r>
              <a:rPr lang="en-US" sz="2000" dirty="0" smtClean="0"/>
              <a:t>Dynamic low pressure centers evident in rotating lobes of thermal perturbation at t=360s</a:t>
            </a:r>
          </a:p>
          <a:p>
            <a:endParaRPr lang="en-US" sz="2000" dirty="0"/>
          </a:p>
          <a:p>
            <a:endParaRPr lang="en-US" sz="2000" dirty="0" smtClean="0"/>
          </a:p>
        </p:txBody>
      </p:sp>
      <p:cxnSp>
        <p:nvCxnSpPr>
          <p:cNvPr id="6" name="Straight Arrow Connector 5"/>
          <p:cNvCxnSpPr>
            <a:stCxn id="3" idx="3"/>
          </p:cNvCxnSpPr>
          <p:nvPr/>
        </p:nvCxnSpPr>
        <p:spPr>
          <a:xfrm flipV="1">
            <a:off x="4038600" y="2743200"/>
            <a:ext cx="3048000" cy="9144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14851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533400"/>
            <a:ext cx="5791200" cy="5791200"/>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a:t>
            </a:r>
            <a:endParaRPr lang="en-US" dirty="0"/>
          </a:p>
        </p:txBody>
      </p:sp>
      <p:sp>
        <p:nvSpPr>
          <p:cNvPr id="3" name="Content Placeholder 2"/>
          <p:cNvSpPr>
            <a:spLocks noGrp="1"/>
          </p:cNvSpPr>
          <p:nvPr>
            <p:ph idx="1"/>
          </p:nvPr>
        </p:nvSpPr>
        <p:spPr>
          <a:xfrm>
            <a:off x="304800" y="685800"/>
            <a:ext cx="3733800" cy="5943600"/>
          </a:xfrm>
        </p:spPr>
        <p:txBody>
          <a:bodyPr>
            <a:normAutofit lnSpcReduction="10000"/>
          </a:bodyPr>
          <a:lstStyle/>
          <a:p>
            <a:pPr marL="0" indent="0">
              <a:buNone/>
            </a:pPr>
            <a:endParaRPr lang="en-US" dirty="0" smtClean="0"/>
          </a:p>
          <a:p>
            <a:r>
              <a:rPr lang="en-US" sz="2000" dirty="0" smtClean="0"/>
              <a:t>Initial pressure and field indicates high dynamic and buoyancy pressure below the thermal and a divergent wind field near the ground.</a:t>
            </a:r>
            <a:endParaRPr lang="en-US" dirty="0"/>
          </a:p>
          <a:p>
            <a:endParaRPr lang="en-US" sz="2000" dirty="0"/>
          </a:p>
          <a:p>
            <a:r>
              <a:rPr lang="en-US" sz="2000" dirty="0" smtClean="0"/>
              <a:t>Low buoyancy pressure is created in the wake of the perturbation similar to MT_05</a:t>
            </a:r>
          </a:p>
          <a:p>
            <a:endParaRPr lang="en-US" sz="2000" dirty="0" smtClean="0"/>
          </a:p>
          <a:p>
            <a:r>
              <a:rPr lang="en-US" sz="2000" b="1" dirty="0"/>
              <a:t>Dynamic low pressure centers evident in rotating lobes of thermal </a:t>
            </a:r>
            <a:r>
              <a:rPr lang="en-US" sz="2000" b="1" dirty="0" smtClean="0"/>
              <a:t>perturbation</a:t>
            </a:r>
          </a:p>
          <a:p>
            <a:endParaRPr lang="en-US" sz="2000" dirty="0"/>
          </a:p>
          <a:p>
            <a:r>
              <a:rPr lang="en-US" sz="2000" dirty="0" smtClean="0"/>
              <a:t>Symmetric density currents spread out across model bottom with high buoyancy pressure below</a:t>
            </a:r>
          </a:p>
          <a:p>
            <a:endParaRPr lang="en-US" sz="2000" dirty="0"/>
          </a:p>
          <a:p>
            <a:endParaRPr lang="en-US" sz="2000" dirty="0"/>
          </a:p>
          <a:p>
            <a:endParaRPr lang="en-US" sz="2000" dirty="0" smtClean="0"/>
          </a:p>
        </p:txBody>
      </p:sp>
      <p:cxnSp>
        <p:nvCxnSpPr>
          <p:cNvPr id="6" name="Straight Arrow Connector 5"/>
          <p:cNvCxnSpPr/>
          <p:nvPr/>
        </p:nvCxnSpPr>
        <p:spPr>
          <a:xfrm flipV="1">
            <a:off x="4038600" y="3810000"/>
            <a:ext cx="2667000" cy="6858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191000" y="3810000"/>
            <a:ext cx="3124200" cy="8382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2012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533400"/>
            <a:ext cx="5791200" cy="5791200"/>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a:t>
            </a:r>
            <a:endParaRPr lang="en-US" dirty="0"/>
          </a:p>
        </p:txBody>
      </p:sp>
      <p:sp>
        <p:nvSpPr>
          <p:cNvPr id="3" name="Content Placeholder 2"/>
          <p:cNvSpPr>
            <a:spLocks noGrp="1"/>
          </p:cNvSpPr>
          <p:nvPr>
            <p:ph idx="1"/>
          </p:nvPr>
        </p:nvSpPr>
        <p:spPr>
          <a:xfrm>
            <a:off x="304800" y="685800"/>
            <a:ext cx="3733800" cy="5943600"/>
          </a:xfrm>
        </p:spPr>
        <p:txBody>
          <a:bodyPr>
            <a:normAutofit fontScale="92500" lnSpcReduction="10000"/>
          </a:bodyPr>
          <a:lstStyle/>
          <a:p>
            <a:pPr marL="0" indent="0">
              <a:buNone/>
            </a:pPr>
            <a:endParaRPr lang="en-US" dirty="0" smtClean="0"/>
          </a:p>
          <a:p>
            <a:r>
              <a:rPr lang="en-US" sz="2000" dirty="0" smtClean="0"/>
              <a:t>Initial pressure and field indicates high dynamic and buoyancy pressure below the thermal and a divergent wind field near the ground.</a:t>
            </a:r>
            <a:endParaRPr lang="en-US" dirty="0"/>
          </a:p>
          <a:p>
            <a:endParaRPr lang="en-US" sz="2000" dirty="0"/>
          </a:p>
          <a:p>
            <a:r>
              <a:rPr lang="en-US" sz="2000" dirty="0" smtClean="0"/>
              <a:t>Low buoyancy pressure is created in the wake of the perturbation similar to MT_05</a:t>
            </a:r>
          </a:p>
          <a:p>
            <a:endParaRPr lang="en-US" sz="2000" dirty="0" smtClean="0"/>
          </a:p>
          <a:p>
            <a:r>
              <a:rPr lang="en-US" sz="2000" dirty="0"/>
              <a:t>Dynamic low pressure centers evident in rotating lobes of thermal </a:t>
            </a:r>
            <a:r>
              <a:rPr lang="en-US" sz="2000" dirty="0" smtClean="0"/>
              <a:t>perturbation</a:t>
            </a:r>
          </a:p>
          <a:p>
            <a:endParaRPr lang="en-US" sz="2000" dirty="0"/>
          </a:p>
          <a:p>
            <a:r>
              <a:rPr lang="en-US" sz="2000" b="1" dirty="0" smtClean="0"/>
              <a:t>Symmetric density currents spread out across model bottom with high buoyancy pressure below and high dynamic pressure ahead</a:t>
            </a:r>
          </a:p>
          <a:p>
            <a:endParaRPr lang="en-US" sz="2000" dirty="0"/>
          </a:p>
          <a:p>
            <a:endParaRPr lang="en-US" sz="2000" dirty="0"/>
          </a:p>
          <a:p>
            <a:endParaRPr lang="en-US" sz="2000" dirty="0" smtClean="0"/>
          </a:p>
        </p:txBody>
      </p:sp>
      <p:cxnSp>
        <p:nvCxnSpPr>
          <p:cNvPr id="6" name="Straight Arrow Connector 5"/>
          <p:cNvCxnSpPr/>
          <p:nvPr/>
        </p:nvCxnSpPr>
        <p:spPr>
          <a:xfrm flipV="1">
            <a:off x="3886200" y="5105400"/>
            <a:ext cx="2362200" cy="6858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810000" y="5181600"/>
            <a:ext cx="3886200" cy="11430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47061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533400"/>
            <a:ext cx="5791200" cy="5791200"/>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a:t>
            </a:r>
            <a:endParaRPr lang="en-US" dirty="0"/>
          </a:p>
        </p:txBody>
      </p:sp>
      <p:sp>
        <p:nvSpPr>
          <p:cNvPr id="3" name="Content Placeholder 2"/>
          <p:cNvSpPr>
            <a:spLocks noGrp="1"/>
          </p:cNvSpPr>
          <p:nvPr>
            <p:ph idx="1"/>
          </p:nvPr>
        </p:nvSpPr>
        <p:spPr>
          <a:xfrm>
            <a:off x="304800" y="457200"/>
            <a:ext cx="3733800" cy="6172200"/>
          </a:xfrm>
        </p:spPr>
        <p:txBody>
          <a:bodyPr>
            <a:normAutofit lnSpcReduction="10000"/>
          </a:bodyPr>
          <a:lstStyle/>
          <a:p>
            <a:pPr marL="0" indent="0">
              <a:buNone/>
            </a:pPr>
            <a:endParaRPr lang="en-US" sz="2000" dirty="0"/>
          </a:p>
          <a:p>
            <a:r>
              <a:rPr lang="en-US" sz="2000" dirty="0" smtClean="0"/>
              <a:t>Comments:</a:t>
            </a:r>
          </a:p>
          <a:p>
            <a:pPr lvl="1"/>
            <a:r>
              <a:rPr lang="en-US" sz="1600" dirty="0" smtClean="0"/>
              <a:t>−15K perturbation mixes quickly</a:t>
            </a:r>
          </a:p>
          <a:p>
            <a:pPr lvl="2"/>
            <a:r>
              <a:rPr lang="en-US" sz="1600" dirty="0" smtClean="0"/>
              <a:t>By 600s, temps are warmer than -6K everywhere</a:t>
            </a:r>
          </a:p>
          <a:p>
            <a:pPr lvl="2"/>
            <a:r>
              <a:rPr lang="en-US" sz="1600" dirty="0" smtClean="0"/>
              <a:t>This is likely due to the enhanced turbulence generated by the impact with the boundary relative to MT_05 where the thermal was terminated before impact with the model top</a:t>
            </a:r>
          </a:p>
          <a:p>
            <a:pPr lvl="3"/>
            <a:endParaRPr lang="en-US" sz="1200" dirty="0" smtClean="0"/>
          </a:p>
          <a:p>
            <a:pPr marL="914400" lvl="2" indent="0">
              <a:buNone/>
            </a:pPr>
            <a:endParaRPr lang="en-US" sz="1600" dirty="0" smtClean="0"/>
          </a:p>
          <a:p>
            <a:pPr lvl="1"/>
            <a:r>
              <a:rPr lang="en-US" sz="1600" dirty="0" smtClean="0">
                <a:solidFill>
                  <a:prstClr val="black"/>
                </a:solidFill>
              </a:rPr>
              <a:t>Top of cold pool reaches ~3 km in neutral atmosphere</a:t>
            </a:r>
          </a:p>
          <a:p>
            <a:pPr lvl="1"/>
            <a:endParaRPr lang="en-US" sz="1600" dirty="0" smtClean="0">
              <a:solidFill>
                <a:prstClr val="black"/>
              </a:solidFill>
            </a:endParaRPr>
          </a:p>
          <a:p>
            <a:pPr lvl="1"/>
            <a:r>
              <a:rPr lang="en-US" sz="1600" dirty="0" smtClean="0">
                <a:solidFill>
                  <a:prstClr val="black"/>
                </a:solidFill>
              </a:rPr>
              <a:t>Some computational mode seen in initial time steps but was damped out soon after</a:t>
            </a:r>
          </a:p>
          <a:p>
            <a:pPr lvl="1"/>
            <a:endParaRPr lang="en-US" sz="1600" dirty="0" smtClean="0">
              <a:solidFill>
                <a:prstClr val="black"/>
              </a:solidFill>
            </a:endParaRPr>
          </a:p>
          <a:p>
            <a:pPr lvl="1"/>
            <a:r>
              <a:rPr lang="en-US" sz="1600" dirty="0" smtClean="0">
                <a:solidFill>
                  <a:prstClr val="black"/>
                </a:solidFill>
              </a:rPr>
              <a:t>Similarly, some 2Δz noise is seen as the cold pool splits, but this is damped out with time</a:t>
            </a:r>
            <a:endParaRPr lang="en-US" sz="1600" dirty="0"/>
          </a:p>
        </p:txBody>
      </p:sp>
    </p:spTree>
    <p:extLst>
      <p:ext uri="{BB962C8B-B14F-4D97-AF65-F5344CB8AC3E}">
        <p14:creationId xmlns:p14="http://schemas.microsoft.com/office/powerpoint/2010/main" val="38959356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ro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52600"/>
            <a:ext cx="5029200" cy="5029200"/>
          </a:xfrm>
          <a:prstGeom prst="rect">
            <a:avLst/>
          </a:prstGeom>
        </p:spPr>
      </p:pic>
      <p:pic>
        <p:nvPicPr>
          <p:cNvPr id="5" name="Picture 4" descr="Fla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796473"/>
            <a:ext cx="4909127" cy="4909127"/>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 vs. Mountain</a:t>
            </a:r>
            <a:endParaRPr lang="en-US" dirty="0"/>
          </a:p>
        </p:txBody>
      </p:sp>
      <p:sp>
        <p:nvSpPr>
          <p:cNvPr id="3" name="Content Placeholder 2"/>
          <p:cNvSpPr>
            <a:spLocks noGrp="1"/>
          </p:cNvSpPr>
          <p:nvPr>
            <p:ph idx="1"/>
          </p:nvPr>
        </p:nvSpPr>
        <p:spPr>
          <a:xfrm>
            <a:off x="457200" y="228600"/>
            <a:ext cx="8382000" cy="2743200"/>
          </a:xfrm>
        </p:spPr>
        <p:txBody>
          <a:bodyPr>
            <a:normAutofit/>
          </a:bodyPr>
          <a:lstStyle/>
          <a:p>
            <a:pPr marL="0" indent="0">
              <a:buNone/>
            </a:pPr>
            <a:endParaRPr lang="en-US" dirty="0" smtClean="0"/>
          </a:p>
          <a:p>
            <a:r>
              <a:rPr lang="en-US" dirty="0" smtClean="0"/>
              <a:t>Compared flat terrain with a mountain centered 18-km east of the cold pool center</a:t>
            </a:r>
          </a:p>
          <a:p>
            <a:pPr lvl="1"/>
            <a:r>
              <a:rPr lang="en-US" dirty="0" smtClean="0"/>
              <a:t>Thermal characteristics are identical</a:t>
            </a:r>
          </a:p>
          <a:p>
            <a:endParaRPr lang="en-US" dirty="0"/>
          </a:p>
          <a:p>
            <a:endParaRPr lang="en-US" dirty="0"/>
          </a:p>
        </p:txBody>
      </p:sp>
    </p:spTree>
    <p:extLst>
      <p:ext uri="{BB962C8B-B14F-4D97-AF65-F5344CB8AC3E}">
        <p14:creationId xmlns:p14="http://schemas.microsoft.com/office/powerpoint/2010/main" val="38755338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52600"/>
            <a:ext cx="5029200" cy="5029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796473"/>
            <a:ext cx="4909127" cy="4909127"/>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 vs. Mountain</a:t>
            </a:r>
            <a:endParaRPr lang="en-US" dirty="0"/>
          </a:p>
        </p:txBody>
      </p:sp>
      <p:sp>
        <p:nvSpPr>
          <p:cNvPr id="3" name="Content Placeholder 2"/>
          <p:cNvSpPr>
            <a:spLocks noGrp="1"/>
          </p:cNvSpPr>
          <p:nvPr>
            <p:ph idx="1"/>
          </p:nvPr>
        </p:nvSpPr>
        <p:spPr>
          <a:xfrm>
            <a:off x="457200" y="228600"/>
            <a:ext cx="8382000" cy="2743200"/>
          </a:xfrm>
        </p:spPr>
        <p:txBody>
          <a:bodyPr>
            <a:normAutofit/>
          </a:bodyPr>
          <a:lstStyle/>
          <a:p>
            <a:pPr marL="0" indent="0">
              <a:buNone/>
            </a:pPr>
            <a:endParaRPr lang="en-US" dirty="0" smtClean="0"/>
          </a:p>
          <a:p>
            <a:r>
              <a:rPr lang="en-US" dirty="0" smtClean="0"/>
              <a:t>Initialization and first time steps are nearly identical</a:t>
            </a:r>
          </a:p>
          <a:p>
            <a:pPr lvl="1"/>
            <a:r>
              <a:rPr lang="en-US" dirty="0" smtClean="0"/>
              <a:t>Pressure perturbation and winds are similar</a:t>
            </a:r>
          </a:p>
          <a:p>
            <a:endParaRPr lang="en-US" dirty="0"/>
          </a:p>
          <a:p>
            <a:endParaRPr lang="en-US" dirty="0"/>
          </a:p>
        </p:txBody>
      </p:sp>
    </p:spTree>
    <p:extLst>
      <p:ext uri="{BB962C8B-B14F-4D97-AF65-F5344CB8AC3E}">
        <p14:creationId xmlns:p14="http://schemas.microsoft.com/office/powerpoint/2010/main" val="37914381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52600"/>
            <a:ext cx="5029200" cy="5029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796473"/>
            <a:ext cx="4909127" cy="4909127"/>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 vs. Mountain</a:t>
            </a:r>
            <a:endParaRPr lang="en-US" dirty="0"/>
          </a:p>
        </p:txBody>
      </p:sp>
      <p:sp>
        <p:nvSpPr>
          <p:cNvPr id="3" name="Content Placeholder 2"/>
          <p:cNvSpPr>
            <a:spLocks noGrp="1"/>
          </p:cNvSpPr>
          <p:nvPr>
            <p:ph idx="1"/>
          </p:nvPr>
        </p:nvSpPr>
        <p:spPr>
          <a:xfrm>
            <a:off x="457200" y="228600"/>
            <a:ext cx="8534400" cy="2209800"/>
          </a:xfrm>
        </p:spPr>
        <p:txBody>
          <a:bodyPr>
            <a:normAutofit fontScale="92500" lnSpcReduction="10000"/>
          </a:bodyPr>
          <a:lstStyle/>
          <a:p>
            <a:pPr marL="0" indent="0">
              <a:buNone/>
            </a:pPr>
            <a:endParaRPr lang="en-US" dirty="0" smtClean="0"/>
          </a:p>
          <a:p>
            <a:r>
              <a:rPr lang="en-US" dirty="0" smtClean="0"/>
              <a:t>Mountain simulation has stronger eastern cold pool than western cold pool</a:t>
            </a:r>
          </a:p>
          <a:p>
            <a:pPr lvl="1"/>
            <a:r>
              <a:rPr lang="en-US" dirty="0" smtClean="0"/>
              <a:t>Higher pres. </a:t>
            </a:r>
            <a:r>
              <a:rPr lang="en-US" dirty="0"/>
              <a:t>p</a:t>
            </a:r>
            <a:r>
              <a:rPr lang="en-US" dirty="0" smtClean="0"/>
              <a:t>ert. and taller, more intense cold pool than western cold pool in the same mountain simulation</a:t>
            </a:r>
          </a:p>
          <a:p>
            <a:endParaRPr lang="en-US" dirty="0"/>
          </a:p>
          <a:p>
            <a:endParaRPr lang="en-US" dirty="0"/>
          </a:p>
        </p:txBody>
      </p:sp>
      <p:cxnSp>
        <p:nvCxnSpPr>
          <p:cNvPr id="8" name="Straight Arrow Connector 7"/>
          <p:cNvCxnSpPr/>
          <p:nvPr/>
        </p:nvCxnSpPr>
        <p:spPr>
          <a:xfrm flipV="1">
            <a:off x="4572000" y="5562600"/>
            <a:ext cx="2362200" cy="6858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743200" y="5638800"/>
            <a:ext cx="1828800" cy="6096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572000" y="3657600"/>
            <a:ext cx="23622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895600" y="3657600"/>
            <a:ext cx="16764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07174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52600"/>
            <a:ext cx="5029200" cy="5029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796473"/>
            <a:ext cx="4909127" cy="4909127"/>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 vs. Mountain</a:t>
            </a:r>
            <a:endParaRPr lang="en-US" dirty="0"/>
          </a:p>
        </p:txBody>
      </p:sp>
      <p:sp>
        <p:nvSpPr>
          <p:cNvPr id="3" name="Content Placeholder 2"/>
          <p:cNvSpPr>
            <a:spLocks noGrp="1"/>
          </p:cNvSpPr>
          <p:nvPr>
            <p:ph idx="1"/>
          </p:nvPr>
        </p:nvSpPr>
        <p:spPr>
          <a:xfrm>
            <a:off x="457200" y="228600"/>
            <a:ext cx="8534400" cy="2743200"/>
          </a:xfrm>
        </p:spPr>
        <p:txBody>
          <a:bodyPr>
            <a:normAutofit/>
          </a:bodyPr>
          <a:lstStyle/>
          <a:p>
            <a:pPr marL="0" indent="0">
              <a:buNone/>
            </a:pPr>
            <a:endParaRPr lang="en-US" dirty="0" smtClean="0"/>
          </a:p>
          <a:p>
            <a:r>
              <a:rPr lang="en-US" dirty="0" smtClean="0"/>
              <a:t>Notable downward motion induced over the mountaintop by more intense upward motion on the eastern flank of the cold pool</a:t>
            </a:r>
          </a:p>
          <a:p>
            <a:pPr marL="0" indent="0">
              <a:buNone/>
            </a:pPr>
            <a:endParaRPr lang="en-US" dirty="0"/>
          </a:p>
          <a:p>
            <a:endParaRPr lang="en-US" dirty="0"/>
          </a:p>
        </p:txBody>
      </p:sp>
      <p:cxnSp>
        <p:nvCxnSpPr>
          <p:cNvPr id="13" name="Straight Arrow Connector 12"/>
          <p:cNvCxnSpPr/>
          <p:nvPr/>
        </p:nvCxnSpPr>
        <p:spPr>
          <a:xfrm>
            <a:off x="4648200" y="4876800"/>
            <a:ext cx="29718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3657600" y="4876800"/>
            <a:ext cx="9906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85245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52600"/>
            <a:ext cx="5029200" cy="5029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796473"/>
            <a:ext cx="4909127" cy="4909127"/>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 vs. Mountain</a:t>
            </a:r>
            <a:endParaRPr lang="en-US" dirty="0"/>
          </a:p>
        </p:txBody>
      </p:sp>
      <p:sp>
        <p:nvSpPr>
          <p:cNvPr id="3" name="Content Placeholder 2"/>
          <p:cNvSpPr>
            <a:spLocks noGrp="1"/>
          </p:cNvSpPr>
          <p:nvPr>
            <p:ph idx="1"/>
          </p:nvPr>
        </p:nvSpPr>
        <p:spPr>
          <a:xfrm>
            <a:off x="457200" y="228600"/>
            <a:ext cx="8382000" cy="2743200"/>
          </a:xfrm>
        </p:spPr>
        <p:txBody>
          <a:bodyPr>
            <a:normAutofit/>
          </a:bodyPr>
          <a:lstStyle/>
          <a:p>
            <a:pPr marL="0" indent="0">
              <a:buNone/>
            </a:pPr>
            <a:endParaRPr lang="en-US" dirty="0" smtClean="0"/>
          </a:p>
          <a:p>
            <a:r>
              <a:rPr lang="en-US" dirty="0" smtClean="0"/>
              <a:t>Cold pool impacts mountain and induces stronger negative press. pert. on eastern flank</a:t>
            </a:r>
          </a:p>
          <a:p>
            <a:pPr marL="0" indent="0">
              <a:buNone/>
            </a:pPr>
            <a:endParaRPr lang="en-US" dirty="0"/>
          </a:p>
          <a:p>
            <a:endParaRPr lang="en-US" dirty="0"/>
          </a:p>
        </p:txBody>
      </p:sp>
      <p:cxnSp>
        <p:nvCxnSpPr>
          <p:cNvPr id="6" name="Straight Arrow Connector 5"/>
          <p:cNvCxnSpPr/>
          <p:nvPr/>
        </p:nvCxnSpPr>
        <p:spPr>
          <a:xfrm flipV="1">
            <a:off x="4495800" y="3276600"/>
            <a:ext cx="2743200" cy="6858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3505200" y="3962400"/>
            <a:ext cx="9906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49384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52400"/>
            <a:ext cx="7239000" cy="1143000"/>
          </a:xfrm>
        </p:spPr>
        <p:txBody>
          <a:bodyPr/>
          <a:lstStyle/>
          <a:p>
            <a:r>
              <a:rPr lang="en-US" dirty="0" smtClean="0"/>
              <a:t>Background &amp; Problem</a:t>
            </a:r>
            <a:endParaRPr lang="en-US" dirty="0"/>
          </a:p>
        </p:txBody>
      </p:sp>
      <p:sp>
        <p:nvSpPr>
          <p:cNvPr id="3" name="Content Placeholder 2"/>
          <p:cNvSpPr>
            <a:spLocks noGrp="1"/>
          </p:cNvSpPr>
          <p:nvPr>
            <p:ph idx="1"/>
          </p:nvPr>
        </p:nvSpPr>
        <p:spPr>
          <a:xfrm>
            <a:off x="457200" y="266700"/>
            <a:ext cx="7239000" cy="5981700"/>
          </a:xfrm>
        </p:spPr>
        <p:txBody>
          <a:bodyPr>
            <a:normAutofit/>
          </a:bodyPr>
          <a:lstStyle/>
          <a:p>
            <a:pPr marL="0" indent="0">
              <a:buNone/>
            </a:pPr>
            <a:endParaRPr lang="en-US" dirty="0" smtClean="0"/>
          </a:p>
          <a:p>
            <a:pPr marL="0" indent="0">
              <a:buNone/>
            </a:pPr>
            <a:endParaRPr lang="en-US" dirty="0"/>
          </a:p>
          <a:p>
            <a:r>
              <a:rPr lang="en-US" dirty="0" smtClean="0"/>
              <a:t>Downdrafts and microbursts from convection can have lasting impacts on the surrounding environment through the resulting density current produced at the surface</a:t>
            </a:r>
          </a:p>
        </p:txBody>
      </p:sp>
    </p:spTree>
    <p:extLst>
      <p:ext uri="{BB962C8B-B14F-4D97-AF65-F5344CB8AC3E}">
        <p14:creationId xmlns:p14="http://schemas.microsoft.com/office/powerpoint/2010/main" val="21608562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52600"/>
            <a:ext cx="5029200" cy="5029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796473"/>
            <a:ext cx="4909127" cy="4909127"/>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 vs. Mountain</a:t>
            </a:r>
            <a:endParaRPr lang="en-US" dirty="0"/>
          </a:p>
        </p:txBody>
      </p:sp>
      <p:sp>
        <p:nvSpPr>
          <p:cNvPr id="3" name="Content Placeholder 2"/>
          <p:cNvSpPr>
            <a:spLocks noGrp="1"/>
          </p:cNvSpPr>
          <p:nvPr>
            <p:ph idx="1"/>
          </p:nvPr>
        </p:nvSpPr>
        <p:spPr>
          <a:xfrm>
            <a:off x="457200" y="228600"/>
            <a:ext cx="8382000" cy="2743200"/>
          </a:xfrm>
        </p:spPr>
        <p:txBody>
          <a:bodyPr>
            <a:normAutofit/>
          </a:bodyPr>
          <a:lstStyle/>
          <a:p>
            <a:pPr marL="0" indent="0">
              <a:buNone/>
            </a:pPr>
            <a:endParaRPr lang="en-US" dirty="0" smtClean="0"/>
          </a:p>
          <a:p>
            <a:r>
              <a:rPr lang="en-US" dirty="0" smtClean="0"/>
              <a:t>Cold pool also begins to slosh back, creating a higher press. </a:t>
            </a:r>
            <a:r>
              <a:rPr lang="en-US" dirty="0"/>
              <a:t>p</a:t>
            </a:r>
            <a:r>
              <a:rPr lang="en-US" dirty="0" smtClean="0"/>
              <a:t>ert. to the west of the eastern cold pool center</a:t>
            </a:r>
          </a:p>
          <a:p>
            <a:pPr marL="0" indent="0">
              <a:buNone/>
            </a:pPr>
            <a:endParaRPr lang="en-US" dirty="0"/>
          </a:p>
          <a:p>
            <a:endParaRPr lang="en-US" dirty="0"/>
          </a:p>
        </p:txBody>
      </p:sp>
      <p:cxnSp>
        <p:nvCxnSpPr>
          <p:cNvPr id="6" name="Straight Arrow Connector 5"/>
          <p:cNvCxnSpPr/>
          <p:nvPr/>
        </p:nvCxnSpPr>
        <p:spPr>
          <a:xfrm>
            <a:off x="4724400" y="5638800"/>
            <a:ext cx="21336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590800" y="5638800"/>
            <a:ext cx="21336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82850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52600"/>
            <a:ext cx="5029200" cy="5029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796473"/>
            <a:ext cx="4909127" cy="4909127"/>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 vs. Mountain</a:t>
            </a:r>
            <a:endParaRPr lang="en-US" dirty="0"/>
          </a:p>
        </p:txBody>
      </p:sp>
      <p:sp>
        <p:nvSpPr>
          <p:cNvPr id="3" name="Content Placeholder 2"/>
          <p:cNvSpPr>
            <a:spLocks noGrp="1"/>
          </p:cNvSpPr>
          <p:nvPr>
            <p:ph idx="1"/>
          </p:nvPr>
        </p:nvSpPr>
        <p:spPr>
          <a:xfrm>
            <a:off x="457200" y="228600"/>
            <a:ext cx="8534400" cy="2743200"/>
          </a:xfrm>
        </p:spPr>
        <p:txBody>
          <a:bodyPr>
            <a:normAutofit/>
          </a:bodyPr>
          <a:lstStyle/>
          <a:p>
            <a:pPr marL="0" indent="0">
              <a:buNone/>
            </a:pPr>
            <a:endParaRPr lang="en-US" dirty="0" smtClean="0"/>
          </a:p>
          <a:p>
            <a:r>
              <a:rPr lang="en-US" dirty="0" smtClean="0"/>
              <a:t>Mountain cold pool weakens more rapidly, likely due to enhanced turbulent mixing against the mountain</a:t>
            </a:r>
          </a:p>
          <a:p>
            <a:endParaRPr lang="en-US" dirty="0"/>
          </a:p>
          <a:p>
            <a:endParaRPr lang="en-US" dirty="0"/>
          </a:p>
        </p:txBody>
      </p:sp>
      <p:cxnSp>
        <p:nvCxnSpPr>
          <p:cNvPr id="6" name="Straight Arrow Connector 5"/>
          <p:cNvCxnSpPr/>
          <p:nvPr/>
        </p:nvCxnSpPr>
        <p:spPr>
          <a:xfrm flipV="1">
            <a:off x="4724400" y="5181600"/>
            <a:ext cx="2743200" cy="4572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3048000" y="5257800"/>
            <a:ext cx="1676400" cy="3810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72728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876800"/>
            <a:ext cx="1905000" cy="1905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4953000"/>
            <a:ext cx="1905000" cy="1905000"/>
          </a:xfrm>
          <a:prstGeom prst="rect">
            <a:avLst/>
          </a:prstGeom>
        </p:spPr>
      </p:pic>
      <p:sp>
        <p:nvSpPr>
          <p:cNvPr id="2" name="Title 1"/>
          <p:cNvSpPr>
            <a:spLocks noGrp="1"/>
          </p:cNvSpPr>
          <p:nvPr>
            <p:ph type="title"/>
          </p:nvPr>
        </p:nvSpPr>
        <p:spPr>
          <a:xfrm>
            <a:off x="952500" y="-228600"/>
            <a:ext cx="7239000" cy="1143000"/>
          </a:xfrm>
        </p:spPr>
        <p:txBody>
          <a:bodyPr>
            <a:normAutofit/>
          </a:bodyPr>
          <a:lstStyle/>
          <a:p>
            <a:r>
              <a:rPr lang="en-US" dirty="0"/>
              <a:t>Results: </a:t>
            </a:r>
            <a:r>
              <a:rPr lang="en-US" dirty="0" smtClean="0"/>
              <a:t>Flat Run vs. Mountain</a:t>
            </a:r>
            <a:endParaRPr lang="en-US" dirty="0"/>
          </a:p>
        </p:txBody>
      </p:sp>
      <p:sp>
        <p:nvSpPr>
          <p:cNvPr id="3" name="Content Placeholder 2"/>
          <p:cNvSpPr>
            <a:spLocks noGrp="1"/>
          </p:cNvSpPr>
          <p:nvPr>
            <p:ph idx="1"/>
          </p:nvPr>
        </p:nvSpPr>
        <p:spPr>
          <a:xfrm>
            <a:off x="457200" y="228600"/>
            <a:ext cx="8382000" cy="4724400"/>
          </a:xfrm>
        </p:spPr>
        <p:txBody>
          <a:bodyPr>
            <a:normAutofit fontScale="92500" lnSpcReduction="20000"/>
          </a:bodyPr>
          <a:lstStyle/>
          <a:p>
            <a:pPr marL="0" indent="0">
              <a:buNone/>
            </a:pPr>
            <a:endParaRPr lang="en-US" dirty="0" smtClean="0"/>
          </a:p>
          <a:p>
            <a:r>
              <a:rPr lang="en-US" dirty="0" smtClean="0"/>
              <a:t>Comments:</a:t>
            </a:r>
          </a:p>
          <a:p>
            <a:pPr lvl="1"/>
            <a:r>
              <a:rPr lang="en-US" dirty="0" smtClean="0"/>
              <a:t>Stronger initial western cold pool is produced along the mountain slope but it dissipates more rapidly than the flat terrain case </a:t>
            </a:r>
          </a:p>
          <a:p>
            <a:pPr lvl="1"/>
            <a:r>
              <a:rPr lang="en-US" dirty="0" smtClean="0"/>
              <a:t>Stronger negative pressure perturbation is generated over the mountain as the cold pool impacts the slope than in the flat terrain case</a:t>
            </a:r>
          </a:p>
          <a:p>
            <a:pPr lvl="1"/>
            <a:r>
              <a:rPr lang="en-US" dirty="0" smtClean="0"/>
              <a:t>Mountainside cold pool diffuses more quickly, likely due to the enhanced turbulent motion induced allowing more efficient cascading of energy down to smaller wavelengths</a:t>
            </a:r>
            <a:endParaRPr lang="en-US" dirty="0"/>
          </a:p>
          <a:p>
            <a:endParaRPr lang="en-US" dirty="0"/>
          </a:p>
        </p:txBody>
      </p:sp>
    </p:spTree>
    <p:extLst>
      <p:ext uri="{BB962C8B-B14F-4D97-AF65-F5344CB8AC3E}">
        <p14:creationId xmlns:p14="http://schemas.microsoft.com/office/powerpoint/2010/main" val="5431647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133600"/>
            <a:ext cx="4648200" cy="4648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104" y="2168377"/>
            <a:ext cx="4537223" cy="4537223"/>
          </a:xfrm>
          <a:prstGeom prst="rect">
            <a:avLst/>
          </a:prstGeom>
        </p:spPr>
      </p:pic>
      <p:sp>
        <p:nvSpPr>
          <p:cNvPr id="2" name="Title 1"/>
          <p:cNvSpPr>
            <a:spLocks noGrp="1"/>
          </p:cNvSpPr>
          <p:nvPr>
            <p:ph type="title"/>
          </p:nvPr>
        </p:nvSpPr>
        <p:spPr>
          <a:xfrm>
            <a:off x="952500" y="-228600"/>
            <a:ext cx="7239000" cy="1143000"/>
          </a:xfrm>
        </p:spPr>
        <p:txBody>
          <a:bodyPr>
            <a:normAutofit fontScale="90000"/>
          </a:bodyPr>
          <a:lstStyle/>
          <a:p>
            <a:r>
              <a:rPr lang="en-US" dirty="0" smtClean="0"/>
              <a:t>Results: Varying Cold Pool Height</a:t>
            </a:r>
            <a:endParaRPr lang="en-US" dirty="0"/>
          </a:p>
        </p:txBody>
      </p:sp>
      <p:sp>
        <p:nvSpPr>
          <p:cNvPr id="3" name="Content Placeholder 2"/>
          <p:cNvSpPr>
            <a:spLocks noGrp="1"/>
          </p:cNvSpPr>
          <p:nvPr>
            <p:ph idx="1"/>
          </p:nvPr>
        </p:nvSpPr>
        <p:spPr>
          <a:xfrm>
            <a:off x="457200" y="228600"/>
            <a:ext cx="8382000" cy="2743200"/>
          </a:xfrm>
        </p:spPr>
        <p:txBody>
          <a:bodyPr>
            <a:normAutofit/>
          </a:bodyPr>
          <a:lstStyle/>
          <a:p>
            <a:pPr marL="0" indent="0">
              <a:buNone/>
            </a:pPr>
            <a:endParaRPr lang="en-US" dirty="0" smtClean="0"/>
          </a:p>
          <a:p>
            <a:r>
              <a:rPr lang="en-US" dirty="0" smtClean="0"/>
              <a:t>Compared mountain simulation with cold pool centered at 2.5 km and 3.5-km AGL</a:t>
            </a:r>
          </a:p>
          <a:p>
            <a:pPr lvl="1"/>
            <a:r>
              <a:rPr lang="en-US" dirty="0" smtClean="0"/>
              <a:t>Thermal characteristics are identical otherwise</a:t>
            </a:r>
          </a:p>
          <a:p>
            <a:endParaRPr lang="en-US" dirty="0"/>
          </a:p>
          <a:p>
            <a:endParaRPr lang="en-US" dirty="0"/>
          </a:p>
        </p:txBody>
      </p:sp>
      <p:sp>
        <p:nvSpPr>
          <p:cNvPr id="6" name="TextBox 5"/>
          <p:cNvSpPr txBox="1"/>
          <p:nvPr/>
        </p:nvSpPr>
        <p:spPr>
          <a:xfrm>
            <a:off x="2286000" y="2438400"/>
            <a:ext cx="677602" cy="307777"/>
          </a:xfrm>
          <a:prstGeom prst="rect">
            <a:avLst/>
          </a:prstGeom>
          <a:noFill/>
        </p:spPr>
        <p:txBody>
          <a:bodyPr wrap="none" rtlCol="0">
            <a:spAutoFit/>
          </a:bodyPr>
          <a:lstStyle/>
          <a:p>
            <a:r>
              <a:rPr lang="en-US" sz="1400" dirty="0" smtClean="0">
                <a:solidFill>
                  <a:srgbClr val="FF0000"/>
                </a:solidFill>
              </a:rPr>
              <a:t>2.5 km</a:t>
            </a:r>
            <a:endParaRPr lang="en-US" sz="1400" dirty="0">
              <a:solidFill>
                <a:srgbClr val="FF0000"/>
              </a:solidFill>
            </a:endParaRPr>
          </a:p>
        </p:txBody>
      </p:sp>
      <p:sp>
        <p:nvSpPr>
          <p:cNvPr id="7" name="TextBox 6"/>
          <p:cNvSpPr txBox="1"/>
          <p:nvPr/>
        </p:nvSpPr>
        <p:spPr>
          <a:xfrm>
            <a:off x="6629400" y="2438400"/>
            <a:ext cx="677602" cy="307777"/>
          </a:xfrm>
          <a:prstGeom prst="rect">
            <a:avLst/>
          </a:prstGeom>
          <a:noFill/>
        </p:spPr>
        <p:txBody>
          <a:bodyPr wrap="none" rtlCol="0">
            <a:spAutoFit/>
          </a:bodyPr>
          <a:lstStyle/>
          <a:p>
            <a:r>
              <a:rPr lang="en-US" sz="1400" dirty="0">
                <a:solidFill>
                  <a:srgbClr val="FF0000"/>
                </a:solidFill>
              </a:rPr>
              <a:t>3</a:t>
            </a:r>
            <a:r>
              <a:rPr lang="en-US" sz="1400" dirty="0" smtClean="0">
                <a:solidFill>
                  <a:srgbClr val="FF0000"/>
                </a:solidFill>
              </a:rPr>
              <a:t>.5 km</a:t>
            </a:r>
            <a:endParaRPr lang="en-US" sz="1400" dirty="0">
              <a:solidFill>
                <a:srgbClr val="FF0000"/>
              </a:solidFill>
            </a:endParaRPr>
          </a:p>
        </p:txBody>
      </p:sp>
    </p:spTree>
    <p:extLst>
      <p:ext uri="{BB962C8B-B14F-4D97-AF65-F5344CB8AC3E}">
        <p14:creationId xmlns:p14="http://schemas.microsoft.com/office/powerpoint/2010/main" val="10107307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133600"/>
            <a:ext cx="4648200" cy="4648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104" y="2168377"/>
            <a:ext cx="4537223" cy="4537223"/>
          </a:xfrm>
          <a:prstGeom prst="rect">
            <a:avLst/>
          </a:prstGeom>
        </p:spPr>
      </p:pic>
      <p:sp>
        <p:nvSpPr>
          <p:cNvPr id="2" name="Title 1"/>
          <p:cNvSpPr>
            <a:spLocks noGrp="1"/>
          </p:cNvSpPr>
          <p:nvPr>
            <p:ph type="title"/>
          </p:nvPr>
        </p:nvSpPr>
        <p:spPr>
          <a:xfrm>
            <a:off x="952500" y="-228600"/>
            <a:ext cx="7239000" cy="1143000"/>
          </a:xfrm>
        </p:spPr>
        <p:txBody>
          <a:bodyPr>
            <a:normAutofit fontScale="90000"/>
          </a:bodyPr>
          <a:lstStyle/>
          <a:p>
            <a:r>
              <a:rPr lang="en-US" dirty="0" smtClean="0"/>
              <a:t>Results: Varying Cold Pool Height</a:t>
            </a:r>
            <a:endParaRPr lang="en-US" dirty="0"/>
          </a:p>
        </p:txBody>
      </p:sp>
      <p:sp>
        <p:nvSpPr>
          <p:cNvPr id="3" name="Content Placeholder 2"/>
          <p:cNvSpPr>
            <a:spLocks noGrp="1"/>
          </p:cNvSpPr>
          <p:nvPr>
            <p:ph idx="1"/>
          </p:nvPr>
        </p:nvSpPr>
        <p:spPr>
          <a:xfrm>
            <a:off x="457200" y="228600"/>
            <a:ext cx="8382000" cy="2438400"/>
          </a:xfrm>
        </p:spPr>
        <p:txBody>
          <a:bodyPr>
            <a:normAutofit lnSpcReduction="10000"/>
          </a:bodyPr>
          <a:lstStyle/>
          <a:p>
            <a:pPr marL="0" indent="0">
              <a:buNone/>
            </a:pPr>
            <a:endParaRPr lang="en-US" dirty="0" smtClean="0"/>
          </a:p>
          <a:p>
            <a:r>
              <a:rPr lang="en-US" dirty="0" smtClean="0"/>
              <a:t>3.5-km case has stronger negative dynamic press. pert. due to stronger rotation</a:t>
            </a:r>
          </a:p>
          <a:p>
            <a:pPr lvl="1"/>
            <a:r>
              <a:rPr lang="en-US" dirty="0" smtClean="0"/>
              <a:t>Likely due to stronger downward motion from higher fall height</a:t>
            </a:r>
          </a:p>
          <a:p>
            <a:endParaRPr lang="en-US" dirty="0"/>
          </a:p>
          <a:p>
            <a:endParaRPr lang="en-US" dirty="0"/>
          </a:p>
        </p:txBody>
      </p:sp>
      <p:sp>
        <p:nvSpPr>
          <p:cNvPr id="6" name="TextBox 5"/>
          <p:cNvSpPr txBox="1"/>
          <p:nvPr/>
        </p:nvSpPr>
        <p:spPr>
          <a:xfrm>
            <a:off x="2286000" y="2438400"/>
            <a:ext cx="677602" cy="307777"/>
          </a:xfrm>
          <a:prstGeom prst="rect">
            <a:avLst/>
          </a:prstGeom>
          <a:noFill/>
        </p:spPr>
        <p:txBody>
          <a:bodyPr wrap="none" rtlCol="0">
            <a:spAutoFit/>
          </a:bodyPr>
          <a:lstStyle/>
          <a:p>
            <a:r>
              <a:rPr lang="en-US" sz="1400" dirty="0" smtClean="0">
                <a:solidFill>
                  <a:srgbClr val="FF0000"/>
                </a:solidFill>
              </a:rPr>
              <a:t>2.5 km</a:t>
            </a:r>
            <a:endParaRPr lang="en-US" sz="1400" dirty="0">
              <a:solidFill>
                <a:srgbClr val="FF0000"/>
              </a:solidFill>
            </a:endParaRPr>
          </a:p>
        </p:txBody>
      </p:sp>
      <p:sp>
        <p:nvSpPr>
          <p:cNvPr id="7" name="TextBox 6"/>
          <p:cNvSpPr txBox="1"/>
          <p:nvPr/>
        </p:nvSpPr>
        <p:spPr>
          <a:xfrm>
            <a:off x="6629400" y="2438400"/>
            <a:ext cx="677602" cy="307777"/>
          </a:xfrm>
          <a:prstGeom prst="rect">
            <a:avLst/>
          </a:prstGeom>
          <a:noFill/>
        </p:spPr>
        <p:txBody>
          <a:bodyPr wrap="none" rtlCol="0">
            <a:spAutoFit/>
          </a:bodyPr>
          <a:lstStyle/>
          <a:p>
            <a:r>
              <a:rPr lang="en-US" sz="1400" dirty="0">
                <a:solidFill>
                  <a:srgbClr val="FF0000"/>
                </a:solidFill>
              </a:rPr>
              <a:t>3</a:t>
            </a:r>
            <a:r>
              <a:rPr lang="en-US" sz="1400" dirty="0" smtClean="0">
                <a:solidFill>
                  <a:srgbClr val="FF0000"/>
                </a:solidFill>
              </a:rPr>
              <a:t>.5 km</a:t>
            </a:r>
            <a:endParaRPr lang="en-US" sz="1400" dirty="0">
              <a:solidFill>
                <a:srgbClr val="FF0000"/>
              </a:solidFill>
            </a:endParaRPr>
          </a:p>
        </p:txBody>
      </p:sp>
      <p:cxnSp>
        <p:nvCxnSpPr>
          <p:cNvPr id="8" name="Straight Arrow Connector 7"/>
          <p:cNvCxnSpPr/>
          <p:nvPr/>
        </p:nvCxnSpPr>
        <p:spPr>
          <a:xfrm>
            <a:off x="4876800" y="4191000"/>
            <a:ext cx="23622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048000" y="4191000"/>
            <a:ext cx="18288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0590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133600"/>
            <a:ext cx="4648200" cy="4648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104" y="2168377"/>
            <a:ext cx="4537223" cy="4537223"/>
          </a:xfrm>
          <a:prstGeom prst="rect">
            <a:avLst/>
          </a:prstGeom>
        </p:spPr>
      </p:pic>
      <p:sp>
        <p:nvSpPr>
          <p:cNvPr id="2" name="Title 1"/>
          <p:cNvSpPr>
            <a:spLocks noGrp="1"/>
          </p:cNvSpPr>
          <p:nvPr>
            <p:ph type="title"/>
          </p:nvPr>
        </p:nvSpPr>
        <p:spPr>
          <a:xfrm>
            <a:off x="952500" y="-228600"/>
            <a:ext cx="7239000" cy="1143000"/>
          </a:xfrm>
        </p:spPr>
        <p:txBody>
          <a:bodyPr>
            <a:normAutofit fontScale="90000"/>
          </a:bodyPr>
          <a:lstStyle/>
          <a:p>
            <a:r>
              <a:rPr lang="en-US" dirty="0" smtClean="0"/>
              <a:t>Results: Varying Cold Pool Height</a:t>
            </a:r>
            <a:endParaRPr lang="en-US" dirty="0"/>
          </a:p>
        </p:txBody>
      </p:sp>
      <p:sp>
        <p:nvSpPr>
          <p:cNvPr id="3" name="Content Placeholder 2"/>
          <p:cNvSpPr>
            <a:spLocks noGrp="1"/>
          </p:cNvSpPr>
          <p:nvPr>
            <p:ph idx="1"/>
          </p:nvPr>
        </p:nvSpPr>
        <p:spPr>
          <a:xfrm>
            <a:off x="457200" y="228600"/>
            <a:ext cx="8382000" cy="2438400"/>
          </a:xfrm>
        </p:spPr>
        <p:txBody>
          <a:bodyPr>
            <a:normAutofit lnSpcReduction="10000"/>
          </a:bodyPr>
          <a:lstStyle/>
          <a:p>
            <a:pPr marL="0" indent="0">
              <a:buNone/>
            </a:pPr>
            <a:endParaRPr lang="en-US" dirty="0" smtClean="0"/>
          </a:p>
          <a:p>
            <a:r>
              <a:rPr lang="en-US" dirty="0" smtClean="0"/>
              <a:t>2.5-km case is already starting to slosh back (note downward winds near mountainside)</a:t>
            </a:r>
          </a:p>
          <a:p>
            <a:pPr lvl="1"/>
            <a:r>
              <a:rPr lang="en-US" dirty="0" smtClean="0"/>
              <a:t>This may aid the strength of the non-mountain cold pool</a:t>
            </a:r>
            <a:endParaRPr lang="en-US" dirty="0"/>
          </a:p>
          <a:p>
            <a:endParaRPr lang="en-US" dirty="0"/>
          </a:p>
        </p:txBody>
      </p:sp>
      <p:sp>
        <p:nvSpPr>
          <p:cNvPr id="6" name="TextBox 5"/>
          <p:cNvSpPr txBox="1"/>
          <p:nvPr/>
        </p:nvSpPr>
        <p:spPr>
          <a:xfrm>
            <a:off x="2286000" y="2438400"/>
            <a:ext cx="677602" cy="307777"/>
          </a:xfrm>
          <a:prstGeom prst="rect">
            <a:avLst/>
          </a:prstGeom>
          <a:noFill/>
        </p:spPr>
        <p:txBody>
          <a:bodyPr wrap="none" rtlCol="0">
            <a:spAutoFit/>
          </a:bodyPr>
          <a:lstStyle/>
          <a:p>
            <a:r>
              <a:rPr lang="en-US" sz="1400" dirty="0" smtClean="0">
                <a:solidFill>
                  <a:srgbClr val="FF0000"/>
                </a:solidFill>
              </a:rPr>
              <a:t>2.5 km</a:t>
            </a:r>
            <a:endParaRPr lang="en-US" sz="1400" dirty="0">
              <a:solidFill>
                <a:srgbClr val="FF0000"/>
              </a:solidFill>
            </a:endParaRPr>
          </a:p>
        </p:txBody>
      </p:sp>
      <p:sp>
        <p:nvSpPr>
          <p:cNvPr id="7" name="TextBox 6"/>
          <p:cNvSpPr txBox="1"/>
          <p:nvPr/>
        </p:nvSpPr>
        <p:spPr>
          <a:xfrm>
            <a:off x="6629400" y="2438400"/>
            <a:ext cx="677602" cy="307777"/>
          </a:xfrm>
          <a:prstGeom prst="rect">
            <a:avLst/>
          </a:prstGeom>
          <a:noFill/>
        </p:spPr>
        <p:txBody>
          <a:bodyPr wrap="none" rtlCol="0">
            <a:spAutoFit/>
          </a:bodyPr>
          <a:lstStyle/>
          <a:p>
            <a:r>
              <a:rPr lang="en-US" sz="1400" dirty="0">
                <a:solidFill>
                  <a:srgbClr val="FF0000"/>
                </a:solidFill>
              </a:rPr>
              <a:t>3</a:t>
            </a:r>
            <a:r>
              <a:rPr lang="en-US" sz="1400" dirty="0" smtClean="0">
                <a:solidFill>
                  <a:srgbClr val="FF0000"/>
                </a:solidFill>
              </a:rPr>
              <a:t>.5 km</a:t>
            </a:r>
            <a:endParaRPr lang="en-US" sz="1400" dirty="0">
              <a:solidFill>
                <a:srgbClr val="FF0000"/>
              </a:solidFill>
            </a:endParaRPr>
          </a:p>
        </p:txBody>
      </p:sp>
      <p:cxnSp>
        <p:nvCxnSpPr>
          <p:cNvPr id="8" name="Straight Arrow Connector 7"/>
          <p:cNvCxnSpPr/>
          <p:nvPr/>
        </p:nvCxnSpPr>
        <p:spPr>
          <a:xfrm flipV="1">
            <a:off x="4724400" y="5791200"/>
            <a:ext cx="1600200" cy="3048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209800" y="5791200"/>
            <a:ext cx="2514600" cy="3048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2819400" y="5334000"/>
            <a:ext cx="457200" cy="5334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010400" y="5257800"/>
            <a:ext cx="457200" cy="5334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7541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133600"/>
            <a:ext cx="4648200" cy="4648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104" y="2168377"/>
            <a:ext cx="4537223" cy="4537223"/>
          </a:xfrm>
          <a:prstGeom prst="rect">
            <a:avLst/>
          </a:prstGeom>
        </p:spPr>
      </p:pic>
      <p:sp>
        <p:nvSpPr>
          <p:cNvPr id="2" name="Title 1"/>
          <p:cNvSpPr>
            <a:spLocks noGrp="1"/>
          </p:cNvSpPr>
          <p:nvPr>
            <p:ph type="title"/>
          </p:nvPr>
        </p:nvSpPr>
        <p:spPr>
          <a:xfrm>
            <a:off x="952500" y="-228600"/>
            <a:ext cx="7239000" cy="1143000"/>
          </a:xfrm>
        </p:spPr>
        <p:txBody>
          <a:bodyPr>
            <a:normAutofit fontScale="90000"/>
          </a:bodyPr>
          <a:lstStyle/>
          <a:p>
            <a:r>
              <a:rPr lang="en-US" dirty="0" smtClean="0"/>
              <a:t>Results: Varying Cold Pool Height</a:t>
            </a:r>
            <a:endParaRPr lang="en-US" dirty="0"/>
          </a:p>
        </p:txBody>
      </p:sp>
      <p:sp>
        <p:nvSpPr>
          <p:cNvPr id="3" name="Content Placeholder 2"/>
          <p:cNvSpPr>
            <a:spLocks noGrp="1"/>
          </p:cNvSpPr>
          <p:nvPr>
            <p:ph idx="1"/>
          </p:nvPr>
        </p:nvSpPr>
        <p:spPr>
          <a:xfrm>
            <a:off x="457200" y="228600"/>
            <a:ext cx="8382000" cy="2362200"/>
          </a:xfrm>
        </p:spPr>
        <p:txBody>
          <a:bodyPr>
            <a:normAutofit fontScale="92500" lnSpcReduction="10000"/>
          </a:bodyPr>
          <a:lstStyle/>
          <a:p>
            <a:pPr marL="0" indent="0">
              <a:buNone/>
            </a:pPr>
            <a:endParaRPr lang="en-US" dirty="0" smtClean="0"/>
          </a:p>
          <a:p>
            <a:r>
              <a:rPr lang="en-US" dirty="0"/>
              <a:t>3</a:t>
            </a:r>
            <a:r>
              <a:rPr lang="en-US" dirty="0" smtClean="0"/>
              <a:t>.5-km case has a more intense mountain cold pool with cooler temps. and a stronger press. </a:t>
            </a:r>
            <a:r>
              <a:rPr lang="en-US" dirty="0"/>
              <a:t>p</a:t>
            </a:r>
            <a:r>
              <a:rPr lang="en-US" dirty="0" smtClean="0"/>
              <a:t>ert.</a:t>
            </a:r>
          </a:p>
          <a:p>
            <a:pPr lvl="1"/>
            <a:r>
              <a:rPr lang="en-US" dirty="0" smtClean="0"/>
              <a:t>Notably, the 2.5-km western cold pool is more intense and propagates faster than in the 3.5-km case</a:t>
            </a:r>
            <a:endParaRPr lang="en-US" dirty="0"/>
          </a:p>
          <a:p>
            <a:endParaRPr lang="en-US" dirty="0"/>
          </a:p>
        </p:txBody>
      </p:sp>
      <p:sp>
        <p:nvSpPr>
          <p:cNvPr id="6" name="TextBox 5"/>
          <p:cNvSpPr txBox="1"/>
          <p:nvPr/>
        </p:nvSpPr>
        <p:spPr>
          <a:xfrm>
            <a:off x="2286000" y="2438400"/>
            <a:ext cx="677602" cy="307777"/>
          </a:xfrm>
          <a:prstGeom prst="rect">
            <a:avLst/>
          </a:prstGeom>
          <a:noFill/>
        </p:spPr>
        <p:txBody>
          <a:bodyPr wrap="none" rtlCol="0">
            <a:spAutoFit/>
          </a:bodyPr>
          <a:lstStyle/>
          <a:p>
            <a:r>
              <a:rPr lang="en-US" sz="1400" dirty="0" smtClean="0">
                <a:solidFill>
                  <a:srgbClr val="FF0000"/>
                </a:solidFill>
              </a:rPr>
              <a:t>2.5 km</a:t>
            </a:r>
            <a:endParaRPr lang="en-US" sz="1400" dirty="0">
              <a:solidFill>
                <a:srgbClr val="FF0000"/>
              </a:solidFill>
            </a:endParaRPr>
          </a:p>
        </p:txBody>
      </p:sp>
      <p:sp>
        <p:nvSpPr>
          <p:cNvPr id="7" name="TextBox 6"/>
          <p:cNvSpPr txBox="1"/>
          <p:nvPr/>
        </p:nvSpPr>
        <p:spPr>
          <a:xfrm>
            <a:off x="6629400" y="2438400"/>
            <a:ext cx="677602" cy="307777"/>
          </a:xfrm>
          <a:prstGeom prst="rect">
            <a:avLst/>
          </a:prstGeom>
          <a:noFill/>
        </p:spPr>
        <p:txBody>
          <a:bodyPr wrap="none" rtlCol="0">
            <a:spAutoFit/>
          </a:bodyPr>
          <a:lstStyle/>
          <a:p>
            <a:r>
              <a:rPr lang="en-US" sz="1400" dirty="0">
                <a:solidFill>
                  <a:srgbClr val="FF0000"/>
                </a:solidFill>
              </a:rPr>
              <a:t>3</a:t>
            </a:r>
            <a:r>
              <a:rPr lang="en-US" sz="1400" dirty="0" smtClean="0">
                <a:solidFill>
                  <a:srgbClr val="FF0000"/>
                </a:solidFill>
              </a:rPr>
              <a:t>.5 km</a:t>
            </a:r>
            <a:endParaRPr lang="en-US" sz="1400" dirty="0">
              <a:solidFill>
                <a:srgbClr val="FF0000"/>
              </a:solidFill>
            </a:endParaRPr>
          </a:p>
        </p:txBody>
      </p:sp>
      <p:cxnSp>
        <p:nvCxnSpPr>
          <p:cNvPr id="13" name="Straight Arrow Connector 12"/>
          <p:cNvCxnSpPr/>
          <p:nvPr/>
        </p:nvCxnSpPr>
        <p:spPr>
          <a:xfrm flipV="1">
            <a:off x="4724400" y="5486400"/>
            <a:ext cx="2514600" cy="6096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124200" y="5715000"/>
            <a:ext cx="1600200" cy="3810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3984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133600"/>
            <a:ext cx="4648200" cy="4648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104" y="2168377"/>
            <a:ext cx="4537223" cy="4537223"/>
          </a:xfrm>
          <a:prstGeom prst="rect">
            <a:avLst/>
          </a:prstGeom>
        </p:spPr>
      </p:pic>
      <p:sp>
        <p:nvSpPr>
          <p:cNvPr id="2" name="Title 1"/>
          <p:cNvSpPr>
            <a:spLocks noGrp="1"/>
          </p:cNvSpPr>
          <p:nvPr>
            <p:ph type="title"/>
          </p:nvPr>
        </p:nvSpPr>
        <p:spPr>
          <a:xfrm>
            <a:off x="952500" y="-228600"/>
            <a:ext cx="7239000" cy="1143000"/>
          </a:xfrm>
        </p:spPr>
        <p:txBody>
          <a:bodyPr>
            <a:normAutofit fontScale="90000"/>
          </a:bodyPr>
          <a:lstStyle/>
          <a:p>
            <a:r>
              <a:rPr lang="en-US" dirty="0" smtClean="0"/>
              <a:t>Results: Varying Cold Pool Height</a:t>
            </a:r>
            <a:endParaRPr lang="en-US" dirty="0"/>
          </a:p>
        </p:txBody>
      </p:sp>
      <p:sp>
        <p:nvSpPr>
          <p:cNvPr id="3" name="Content Placeholder 2"/>
          <p:cNvSpPr>
            <a:spLocks noGrp="1"/>
          </p:cNvSpPr>
          <p:nvPr>
            <p:ph idx="1"/>
          </p:nvPr>
        </p:nvSpPr>
        <p:spPr>
          <a:xfrm>
            <a:off x="457200" y="228600"/>
            <a:ext cx="8382000" cy="2362200"/>
          </a:xfrm>
        </p:spPr>
        <p:txBody>
          <a:bodyPr>
            <a:normAutofit fontScale="92500" lnSpcReduction="10000"/>
          </a:bodyPr>
          <a:lstStyle/>
          <a:p>
            <a:pPr marL="0" indent="0">
              <a:buNone/>
            </a:pPr>
            <a:endParaRPr lang="en-US" dirty="0" smtClean="0"/>
          </a:p>
          <a:p>
            <a:r>
              <a:rPr lang="en-US" dirty="0" smtClean="0"/>
              <a:t>By 1200s, the mountain cold pool in the 2.5-km case has sloshed back further and hugs the ground while the 3.5-km case has more cold air aloft on the mountain slope</a:t>
            </a:r>
          </a:p>
          <a:p>
            <a:endParaRPr lang="en-US" dirty="0"/>
          </a:p>
        </p:txBody>
      </p:sp>
      <p:sp>
        <p:nvSpPr>
          <p:cNvPr id="6" name="TextBox 5"/>
          <p:cNvSpPr txBox="1"/>
          <p:nvPr/>
        </p:nvSpPr>
        <p:spPr>
          <a:xfrm>
            <a:off x="2286000" y="2438400"/>
            <a:ext cx="677602" cy="307777"/>
          </a:xfrm>
          <a:prstGeom prst="rect">
            <a:avLst/>
          </a:prstGeom>
          <a:noFill/>
        </p:spPr>
        <p:txBody>
          <a:bodyPr wrap="none" rtlCol="0">
            <a:spAutoFit/>
          </a:bodyPr>
          <a:lstStyle/>
          <a:p>
            <a:r>
              <a:rPr lang="en-US" sz="1400" dirty="0" smtClean="0">
                <a:solidFill>
                  <a:srgbClr val="FF0000"/>
                </a:solidFill>
              </a:rPr>
              <a:t>2.5 km</a:t>
            </a:r>
            <a:endParaRPr lang="en-US" sz="1400" dirty="0">
              <a:solidFill>
                <a:srgbClr val="FF0000"/>
              </a:solidFill>
            </a:endParaRPr>
          </a:p>
        </p:txBody>
      </p:sp>
      <p:sp>
        <p:nvSpPr>
          <p:cNvPr id="7" name="TextBox 6"/>
          <p:cNvSpPr txBox="1"/>
          <p:nvPr/>
        </p:nvSpPr>
        <p:spPr>
          <a:xfrm>
            <a:off x="6629400" y="2438400"/>
            <a:ext cx="677602" cy="307777"/>
          </a:xfrm>
          <a:prstGeom prst="rect">
            <a:avLst/>
          </a:prstGeom>
          <a:noFill/>
        </p:spPr>
        <p:txBody>
          <a:bodyPr wrap="none" rtlCol="0">
            <a:spAutoFit/>
          </a:bodyPr>
          <a:lstStyle/>
          <a:p>
            <a:r>
              <a:rPr lang="en-US" sz="1400" dirty="0">
                <a:solidFill>
                  <a:srgbClr val="FF0000"/>
                </a:solidFill>
              </a:rPr>
              <a:t>3</a:t>
            </a:r>
            <a:r>
              <a:rPr lang="en-US" sz="1400" dirty="0" smtClean="0">
                <a:solidFill>
                  <a:srgbClr val="FF0000"/>
                </a:solidFill>
              </a:rPr>
              <a:t>.5 km</a:t>
            </a:r>
            <a:endParaRPr lang="en-US" sz="1400" dirty="0">
              <a:solidFill>
                <a:srgbClr val="FF0000"/>
              </a:solidFill>
            </a:endParaRPr>
          </a:p>
        </p:txBody>
      </p:sp>
      <p:cxnSp>
        <p:nvCxnSpPr>
          <p:cNvPr id="13" name="Straight Arrow Connector 12"/>
          <p:cNvCxnSpPr/>
          <p:nvPr/>
        </p:nvCxnSpPr>
        <p:spPr>
          <a:xfrm flipV="1">
            <a:off x="4724400" y="5257800"/>
            <a:ext cx="2590800" cy="8382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200400" y="5486400"/>
            <a:ext cx="1524000" cy="6096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1524000" y="5638800"/>
            <a:ext cx="1600200" cy="304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943600" y="5562600"/>
            <a:ext cx="1600200" cy="304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3163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876800"/>
            <a:ext cx="1905000" cy="1905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4953000"/>
            <a:ext cx="1905000" cy="1905000"/>
          </a:xfrm>
          <a:prstGeom prst="rect">
            <a:avLst/>
          </a:prstGeom>
        </p:spPr>
      </p:pic>
      <p:sp>
        <p:nvSpPr>
          <p:cNvPr id="2" name="Title 1"/>
          <p:cNvSpPr>
            <a:spLocks noGrp="1"/>
          </p:cNvSpPr>
          <p:nvPr>
            <p:ph type="title"/>
          </p:nvPr>
        </p:nvSpPr>
        <p:spPr>
          <a:xfrm>
            <a:off x="952500" y="-228600"/>
            <a:ext cx="7239000" cy="1143000"/>
          </a:xfrm>
        </p:spPr>
        <p:txBody>
          <a:bodyPr>
            <a:normAutofit fontScale="90000"/>
          </a:bodyPr>
          <a:lstStyle/>
          <a:p>
            <a:r>
              <a:rPr lang="en-US" dirty="0"/>
              <a:t>Results: Varying Cold Pool Height</a:t>
            </a:r>
            <a:endParaRPr lang="en-US" dirty="0"/>
          </a:p>
        </p:txBody>
      </p:sp>
      <p:sp>
        <p:nvSpPr>
          <p:cNvPr id="3" name="Content Placeholder 2"/>
          <p:cNvSpPr>
            <a:spLocks noGrp="1"/>
          </p:cNvSpPr>
          <p:nvPr>
            <p:ph idx="1"/>
          </p:nvPr>
        </p:nvSpPr>
        <p:spPr>
          <a:xfrm>
            <a:off x="457200" y="228600"/>
            <a:ext cx="8382000" cy="4724400"/>
          </a:xfrm>
        </p:spPr>
        <p:txBody>
          <a:bodyPr>
            <a:normAutofit fontScale="92500"/>
          </a:bodyPr>
          <a:lstStyle/>
          <a:p>
            <a:pPr marL="0" indent="0">
              <a:buNone/>
            </a:pPr>
            <a:endParaRPr lang="en-US" dirty="0" smtClean="0"/>
          </a:p>
          <a:p>
            <a:r>
              <a:rPr lang="en-US" dirty="0" smtClean="0"/>
              <a:t>Comments:</a:t>
            </a:r>
          </a:p>
          <a:p>
            <a:pPr lvl="1"/>
            <a:r>
              <a:rPr lang="en-US" dirty="0" smtClean="0"/>
              <a:t>3.5-km cold pool produces more vigorous downward motion, rotation, and rotational press. pert. </a:t>
            </a:r>
          </a:p>
          <a:p>
            <a:pPr lvl="1"/>
            <a:r>
              <a:rPr lang="en-US" dirty="0" smtClean="0"/>
              <a:t>Not surprisingly, the 2.5-km case sloshes back earlier, but curiously, the non-mountain cold pool is more intense and propagates faster than the 3.5-km non-mountain cold pool</a:t>
            </a:r>
          </a:p>
          <a:p>
            <a:pPr lvl="2"/>
            <a:r>
              <a:rPr lang="en-US" dirty="0" smtClean="0"/>
              <a:t>This may be due to the earlier sloshing in the 2.5-km case which aids in maintaining easterly flow at the surface</a:t>
            </a:r>
          </a:p>
          <a:p>
            <a:endParaRPr lang="en-US" dirty="0"/>
          </a:p>
          <a:p>
            <a:endParaRPr lang="en-US" dirty="0"/>
          </a:p>
        </p:txBody>
      </p:sp>
      <p:sp>
        <p:nvSpPr>
          <p:cNvPr id="6" name="TextBox 5"/>
          <p:cNvSpPr txBox="1"/>
          <p:nvPr/>
        </p:nvSpPr>
        <p:spPr>
          <a:xfrm>
            <a:off x="533400" y="4724400"/>
            <a:ext cx="677602" cy="307777"/>
          </a:xfrm>
          <a:prstGeom prst="rect">
            <a:avLst/>
          </a:prstGeom>
          <a:noFill/>
        </p:spPr>
        <p:txBody>
          <a:bodyPr wrap="none" rtlCol="0">
            <a:spAutoFit/>
          </a:bodyPr>
          <a:lstStyle/>
          <a:p>
            <a:r>
              <a:rPr lang="en-US" sz="1400" dirty="0" smtClean="0">
                <a:solidFill>
                  <a:srgbClr val="FF0000"/>
                </a:solidFill>
              </a:rPr>
              <a:t>2.5 km</a:t>
            </a:r>
            <a:endParaRPr lang="en-US" sz="1400" dirty="0">
              <a:solidFill>
                <a:srgbClr val="FF0000"/>
              </a:solidFill>
            </a:endParaRPr>
          </a:p>
        </p:txBody>
      </p:sp>
      <p:sp>
        <p:nvSpPr>
          <p:cNvPr id="7" name="TextBox 6"/>
          <p:cNvSpPr txBox="1"/>
          <p:nvPr/>
        </p:nvSpPr>
        <p:spPr>
          <a:xfrm>
            <a:off x="8153400" y="4724400"/>
            <a:ext cx="677602" cy="307777"/>
          </a:xfrm>
          <a:prstGeom prst="rect">
            <a:avLst/>
          </a:prstGeom>
          <a:noFill/>
        </p:spPr>
        <p:txBody>
          <a:bodyPr wrap="none" rtlCol="0">
            <a:spAutoFit/>
          </a:bodyPr>
          <a:lstStyle/>
          <a:p>
            <a:r>
              <a:rPr lang="en-US" sz="1400" dirty="0">
                <a:solidFill>
                  <a:srgbClr val="FF0000"/>
                </a:solidFill>
              </a:rPr>
              <a:t>3</a:t>
            </a:r>
            <a:r>
              <a:rPr lang="en-US" sz="1400" dirty="0" smtClean="0">
                <a:solidFill>
                  <a:srgbClr val="FF0000"/>
                </a:solidFill>
              </a:rPr>
              <a:t>.5 km</a:t>
            </a:r>
            <a:endParaRPr lang="en-US" sz="1400" dirty="0">
              <a:solidFill>
                <a:srgbClr val="FF0000"/>
              </a:solidFill>
            </a:endParaRPr>
          </a:p>
        </p:txBody>
      </p:sp>
    </p:spTree>
    <p:extLst>
      <p:ext uri="{BB962C8B-B14F-4D97-AF65-F5344CB8AC3E}">
        <p14:creationId xmlns:p14="http://schemas.microsoft.com/office/powerpoint/2010/main" val="36803991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72400" cy="1143000"/>
          </a:xfrm>
        </p:spPr>
        <p:txBody>
          <a:bodyPr>
            <a:normAutofit/>
          </a:bodyPr>
          <a:lstStyle/>
          <a:p>
            <a:r>
              <a:rPr lang="en-US" dirty="0" smtClean="0"/>
              <a:t>Interesting Things I Learned</a:t>
            </a:r>
            <a:endParaRPr lang="en-US" dirty="0"/>
          </a:p>
        </p:txBody>
      </p:sp>
      <p:sp>
        <p:nvSpPr>
          <p:cNvPr id="3" name="Content Placeholder 2"/>
          <p:cNvSpPr>
            <a:spLocks noGrp="1"/>
          </p:cNvSpPr>
          <p:nvPr>
            <p:ph idx="1"/>
          </p:nvPr>
        </p:nvSpPr>
        <p:spPr>
          <a:xfrm>
            <a:off x="457200" y="381000"/>
            <a:ext cx="7391400" cy="6248400"/>
          </a:xfrm>
        </p:spPr>
        <p:txBody>
          <a:bodyPr>
            <a:normAutofit fontScale="77500" lnSpcReduction="20000"/>
          </a:bodyPr>
          <a:lstStyle/>
          <a:p>
            <a:pPr marL="0" indent="0">
              <a:buNone/>
            </a:pPr>
            <a:endParaRPr lang="en-US" dirty="0" smtClean="0"/>
          </a:p>
          <a:p>
            <a:r>
              <a:rPr lang="en-US" dirty="0" smtClean="0"/>
              <a:t>Cold pools mix away quite quickly if there is no heat sink to replenish them</a:t>
            </a:r>
            <a:endParaRPr lang="en-US" dirty="0" smtClean="0"/>
          </a:p>
          <a:p>
            <a:pPr lvl="1"/>
            <a:r>
              <a:rPr lang="en-US" dirty="0" smtClean="0">
                <a:solidFill>
                  <a:srgbClr val="0000FF"/>
                </a:solidFill>
              </a:rPr>
              <a:t>I did not expect the flat-terrain to dissipate the thermal perturbation so quickly</a:t>
            </a:r>
          </a:p>
          <a:p>
            <a:pPr lvl="2"/>
            <a:r>
              <a:rPr lang="en-US" dirty="0" smtClean="0">
                <a:solidFill>
                  <a:srgbClr val="FF0000"/>
                </a:solidFill>
              </a:rPr>
              <a:t>The downward cascade of energy towards the smallest wavelengths is likely to blame as the waves meet their grave end at the hands of diffusion.</a:t>
            </a:r>
          </a:p>
          <a:p>
            <a:r>
              <a:rPr lang="en-US" dirty="0" smtClean="0"/>
              <a:t>Mountains create a lot of turbulent mixing</a:t>
            </a:r>
          </a:p>
          <a:p>
            <a:pPr lvl="1"/>
            <a:r>
              <a:rPr lang="en-US" dirty="0" smtClean="0">
                <a:solidFill>
                  <a:srgbClr val="0000FF"/>
                </a:solidFill>
              </a:rPr>
              <a:t>The rate of dissipation along the relatively gradual 1/6 sloped mountain was surprising for me</a:t>
            </a:r>
            <a:endParaRPr lang="en-US" dirty="0" smtClean="0"/>
          </a:p>
          <a:p>
            <a:endParaRPr lang="en-US" dirty="0" smtClean="0"/>
          </a:p>
          <a:p>
            <a:r>
              <a:rPr lang="en-US" dirty="0" smtClean="0"/>
              <a:t>Mountains cause quite a bit of instability when subjected to strong flow</a:t>
            </a:r>
          </a:p>
          <a:p>
            <a:pPr lvl="1"/>
            <a:r>
              <a:rPr lang="en-US" dirty="0" smtClean="0">
                <a:solidFill>
                  <a:srgbClr val="0000FF"/>
                </a:solidFill>
              </a:rPr>
              <a:t>Not shown here, but putting the slope of the mountain closer to the impact point of the cold pool causes a lot of 2Δz and 2Δx noise</a:t>
            </a:r>
          </a:p>
          <a:p>
            <a:pPr lvl="2"/>
            <a:r>
              <a:rPr lang="en-US" dirty="0" smtClean="0">
                <a:solidFill>
                  <a:srgbClr val="FF0000"/>
                </a:solidFill>
              </a:rPr>
              <a:t>To the point where a mountain peak within ~4 km of the cold pool caused the model to blow up without increasing the diffusion coefficients substantially</a:t>
            </a:r>
            <a:endParaRPr lang="en-US" dirty="0">
              <a:solidFill>
                <a:srgbClr val="FF0000"/>
              </a:solidFill>
            </a:endParaRPr>
          </a:p>
        </p:txBody>
      </p:sp>
    </p:spTree>
    <p:extLst>
      <p:ext uri="{BB962C8B-B14F-4D97-AF65-F5344CB8AC3E}">
        <p14:creationId xmlns:p14="http://schemas.microsoft.com/office/powerpoint/2010/main" val="32537462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52400"/>
            <a:ext cx="7239000" cy="1143000"/>
          </a:xfrm>
        </p:spPr>
        <p:txBody>
          <a:bodyPr/>
          <a:lstStyle/>
          <a:p>
            <a:r>
              <a:rPr lang="en-US" dirty="0" smtClean="0"/>
              <a:t>Background &amp; Problem</a:t>
            </a:r>
            <a:endParaRPr lang="en-US" dirty="0"/>
          </a:p>
        </p:txBody>
      </p:sp>
      <p:sp>
        <p:nvSpPr>
          <p:cNvPr id="3" name="Content Placeholder 2"/>
          <p:cNvSpPr>
            <a:spLocks noGrp="1"/>
          </p:cNvSpPr>
          <p:nvPr>
            <p:ph idx="1"/>
          </p:nvPr>
        </p:nvSpPr>
        <p:spPr>
          <a:xfrm>
            <a:off x="457200" y="266700"/>
            <a:ext cx="7239000" cy="5981700"/>
          </a:xfrm>
        </p:spPr>
        <p:txBody>
          <a:bodyPr>
            <a:normAutofit lnSpcReduction="10000"/>
          </a:bodyPr>
          <a:lstStyle/>
          <a:p>
            <a:pPr marL="0" indent="0">
              <a:buNone/>
            </a:pPr>
            <a:endParaRPr lang="en-US" dirty="0" smtClean="0"/>
          </a:p>
          <a:p>
            <a:pPr marL="0" indent="0">
              <a:buNone/>
            </a:pPr>
            <a:endParaRPr lang="en-US" dirty="0"/>
          </a:p>
          <a:p>
            <a:r>
              <a:rPr lang="en-US" dirty="0" smtClean="0"/>
              <a:t>Terrain complicates the evolution of terrain-hugging phenomena such as cold pools.</a:t>
            </a:r>
          </a:p>
          <a:p>
            <a:endParaRPr lang="en-US" dirty="0"/>
          </a:p>
          <a:p>
            <a:r>
              <a:rPr lang="en-US" dirty="0" smtClean="0"/>
              <a:t>The following simulations compare cold pool evolution in a neutral boundary layer with no shear near a mountain while varying the height and intensity of the cold pool and the location of the mountain.</a:t>
            </a:r>
            <a:endParaRPr lang="en-US" dirty="0"/>
          </a:p>
        </p:txBody>
      </p:sp>
    </p:spTree>
    <p:extLst>
      <p:ext uri="{BB962C8B-B14F-4D97-AF65-F5344CB8AC3E}">
        <p14:creationId xmlns:p14="http://schemas.microsoft.com/office/powerpoint/2010/main" val="29876586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72400" cy="1143000"/>
          </a:xfrm>
        </p:spPr>
        <p:txBody>
          <a:bodyPr>
            <a:normAutofit/>
          </a:bodyPr>
          <a:lstStyle/>
          <a:p>
            <a:r>
              <a:rPr lang="en-US" dirty="0" smtClean="0"/>
              <a:t>Summary </a:t>
            </a:r>
            <a:r>
              <a:rPr lang="en-US" dirty="0" smtClean="0"/>
              <a:t>and </a:t>
            </a:r>
            <a:r>
              <a:rPr lang="en-US" dirty="0" smtClean="0"/>
              <a:t>Conclusions</a:t>
            </a:r>
            <a:endParaRPr lang="en-US" dirty="0"/>
          </a:p>
        </p:txBody>
      </p:sp>
      <p:sp>
        <p:nvSpPr>
          <p:cNvPr id="3" name="Content Placeholder 2"/>
          <p:cNvSpPr>
            <a:spLocks noGrp="1"/>
          </p:cNvSpPr>
          <p:nvPr>
            <p:ph idx="1"/>
          </p:nvPr>
        </p:nvSpPr>
        <p:spPr>
          <a:xfrm>
            <a:off x="457200" y="381000"/>
            <a:ext cx="7391400" cy="6096000"/>
          </a:xfrm>
        </p:spPr>
        <p:txBody>
          <a:bodyPr>
            <a:normAutofit fontScale="77500" lnSpcReduction="20000"/>
          </a:bodyPr>
          <a:lstStyle/>
          <a:p>
            <a:pPr marL="0" indent="0">
              <a:buNone/>
            </a:pPr>
            <a:endParaRPr lang="en-US" dirty="0" smtClean="0"/>
          </a:p>
          <a:p>
            <a:r>
              <a:rPr lang="en-US" dirty="0" smtClean="0"/>
              <a:t>Impact with terrain or the bottom boundary increases the diffusion of the thermal perturbation</a:t>
            </a:r>
            <a:endParaRPr lang="en-US" dirty="0" smtClean="0"/>
          </a:p>
          <a:p>
            <a:pPr lvl="1"/>
            <a:r>
              <a:rPr lang="en-US" dirty="0" smtClean="0">
                <a:solidFill>
                  <a:srgbClr val="0000FF"/>
                </a:solidFill>
              </a:rPr>
              <a:t>Likely an artifact of increased mixing through enhanced turbulence.</a:t>
            </a:r>
          </a:p>
          <a:p>
            <a:pPr lvl="2"/>
            <a:r>
              <a:rPr lang="en-US" dirty="0" smtClean="0">
                <a:solidFill>
                  <a:srgbClr val="FF0000"/>
                </a:solidFill>
              </a:rPr>
              <a:t>Terrain produces more diffusion than a flat boundary</a:t>
            </a:r>
            <a:endParaRPr lang="en-US" dirty="0">
              <a:solidFill>
                <a:srgbClr val="FF0000"/>
              </a:solidFill>
            </a:endParaRPr>
          </a:p>
          <a:p>
            <a:r>
              <a:rPr lang="en-US" dirty="0" smtClean="0"/>
              <a:t>Mountains can </a:t>
            </a:r>
            <a:r>
              <a:rPr lang="en-US" dirty="0"/>
              <a:t>a</a:t>
            </a:r>
            <a:r>
              <a:rPr lang="en-US" dirty="0" smtClean="0"/>
              <a:t>ffect the pressure perturbations from cold pools on their slopes </a:t>
            </a:r>
          </a:p>
          <a:p>
            <a:pPr lvl="1"/>
            <a:r>
              <a:rPr lang="en-US" dirty="0" smtClean="0">
                <a:solidFill>
                  <a:srgbClr val="0000FF"/>
                </a:solidFill>
              </a:rPr>
              <a:t>The enhanced upward motion as the cold pool sloshes up the mountainside can locally increase the negative press. pert. through rotational flow</a:t>
            </a:r>
            <a:endParaRPr lang="en-US" dirty="0" smtClean="0">
              <a:solidFill>
                <a:srgbClr val="0000FF"/>
              </a:solidFill>
            </a:endParaRPr>
          </a:p>
          <a:p>
            <a:r>
              <a:rPr lang="en-US" dirty="0" smtClean="0"/>
              <a:t>It is very hard to get a cold pool to cross a mountain in a neutral environment with no shear</a:t>
            </a:r>
          </a:p>
          <a:p>
            <a:pPr lvl="1"/>
            <a:r>
              <a:rPr lang="en-US" dirty="0" smtClean="0">
                <a:solidFill>
                  <a:srgbClr val="0000FF"/>
                </a:solidFill>
              </a:rPr>
              <a:t>Even a cold pool of −25K could not make it over the mountain. An additional heat sink or changes to the environmental flow would have to be made to get the cold pool to flow over the mountain</a:t>
            </a:r>
            <a:endParaRPr lang="en-US" dirty="0">
              <a:solidFill>
                <a:srgbClr val="0000FF"/>
              </a:solidFill>
            </a:endParaRPr>
          </a:p>
        </p:txBody>
      </p:sp>
    </p:spTree>
    <p:extLst>
      <p:ext uri="{BB962C8B-B14F-4D97-AF65-F5344CB8AC3E}">
        <p14:creationId xmlns:p14="http://schemas.microsoft.com/office/powerpoint/2010/main" val="11062336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cs typeface="Didot"/>
              </a:rPr>
              <a:t>FIN</a:t>
            </a:r>
            <a:endParaRPr lang="en-US" dirty="0">
              <a:cs typeface="Didot"/>
            </a:endParaRPr>
          </a:p>
        </p:txBody>
      </p:sp>
    </p:spTree>
    <p:extLst>
      <p:ext uri="{BB962C8B-B14F-4D97-AF65-F5344CB8AC3E}">
        <p14:creationId xmlns:p14="http://schemas.microsoft.com/office/powerpoint/2010/main" val="9177804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57400"/>
            <a:ext cx="7772400" cy="1362075"/>
          </a:xfrm>
        </p:spPr>
        <p:txBody>
          <a:bodyPr/>
          <a:lstStyle/>
          <a:p>
            <a:r>
              <a:rPr lang="en-US" dirty="0" smtClean="0"/>
              <a:t>Methodology</a:t>
            </a:r>
            <a:endParaRPr lang="en-US" dirty="0"/>
          </a:p>
        </p:txBody>
      </p:sp>
    </p:spTree>
    <p:extLst>
      <p:ext uri="{BB962C8B-B14F-4D97-AF65-F5344CB8AC3E}">
        <p14:creationId xmlns:p14="http://schemas.microsoft.com/office/powerpoint/2010/main" val="13253353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7239000" cy="1143000"/>
          </a:xfrm>
        </p:spPr>
        <p:txBody>
          <a:bodyPr/>
          <a:lstStyle/>
          <a:p>
            <a:r>
              <a:rPr lang="en-US" dirty="0" smtClean="0"/>
              <a:t>Methodology</a:t>
            </a:r>
            <a:endParaRPr lang="en-US" dirty="0"/>
          </a:p>
        </p:txBody>
      </p:sp>
      <p:sp>
        <p:nvSpPr>
          <p:cNvPr id="3" name="Content Placeholder 2"/>
          <p:cNvSpPr>
            <a:spLocks noGrp="1"/>
          </p:cNvSpPr>
          <p:nvPr>
            <p:ph idx="1"/>
          </p:nvPr>
        </p:nvSpPr>
        <p:spPr>
          <a:xfrm>
            <a:off x="457200" y="838200"/>
            <a:ext cx="8153400" cy="5334000"/>
          </a:xfrm>
        </p:spPr>
        <p:txBody>
          <a:bodyPr>
            <a:normAutofit fontScale="92500" lnSpcReduction="20000"/>
          </a:bodyPr>
          <a:lstStyle/>
          <a:p>
            <a:pPr marL="0" indent="0">
              <a:buNone/>
            </a:pPr>
            <a:endParaRPr lang="en-US" dirty="0" smtClean="0"/>
          </a:p>
          <a:p>
            <a:r>
              <a:rPr lang="en-US" dirty="0" smtClean="0"/>
              <a:t>Model Task #5 was heavily utilized with a negative thermal</a:t>
            </a:r>
          </a:p>
          <a:p>
            <a:pPr lvl="1"/>
            <a:r>
              <a:rPr lang="en-US" dirty="0" smtClean="0"/>
              <a:t>DZ=50m, DX=300m, C</a:t>
            </a:r>
            <a:r>
              <a:rPr lang="en-US" baseline="-25000" dirty="0" smtClean="0"/>
              <a:t>s</a:t>
            </a:r>
            <a:r>
              <a:rPr lang="en-US" dirty="0" smtClean="0"/>
              <a:t>=50m s</a:t>
            </a:r>
            <a:r>
              <a:rPr lang="en-US" baseline="30000" dirty="0" smtClean="0"/>
              <a:t>−1</a:t>
            </a:r>
            <a:r>
              <a:rPr lang="en-US" dirty="0" smtClean="0"/>
              <a:t>, NZ=92, NX=199, time step=0.1s, c</a:t>
            </a:r>
            <a:r>
              <a:rPr lang="en-US" baseline="30000" dirty="0" smtClean="0"/>
              <a:t>’</a:t>
            </a:r>
            <a:r>
              <a:rPr lang="en-US" dirty="0" smtClean="0"/>
              <a:t>=0.1 (in vertical direction)</a:t>
            </a:r>
            <a:endParaRPr lang="en-US" baseline="30000" dirty="0" smtClean="0"/>
          </a:p>
          <a:p>
            <a:endParaRPr lang="en-US" dirty="0"/>
          </a:p>
          <a:p>
            <a:r>
              <a:rPr lang="en-US" dirty="0" smtClean="0"/>
              <a:t>A triangular mountain with a 1/6 slope is added to the model bottom</a:t>
            </a:r>
          </a:p>
          <a:p>
            <a:endParaRPr lang="en-US" dirty="0"/>
          </a:p>
          <a:p>
            <a:r>
              <a:rPr lang="en-US" dirty="0" smtClean="0"/>
              <a:t>Spatial diffusion is added along with time-smoothing to reign in non-linear instability and the computational mode of the leapfrog scheme, respectively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7239000" cy="1143000"/>
          </a:xfrm>
        </p:spPr>
        <p:txBody>
          <a:bodyPr/>
          <a:lstStyle/>
          <a:p>
            <a:r>
              <a:rPr lang="en-US" dirty="0" smtClean="0"/>
              <a:t>Thermal Properties</a:t>
            </a:r>
            <a:endParaRPr lang="en-US" dirty="0"/>
          </a:p>
        </p:txBody>
      </p:sp>
      <p:sp>
        <p:nvSpPr>
          <p:cNvPr id="3" name="Content Placeholder 2"/>
          <p:cNvSpPr>
            <a:spLocks noGrp="1"/>
          </p:cNvSpPr>
          <p:nvPr>
            <p:ph idx="1"/>
          </p:nvPr>
        </p:nvSpPr>
        <p:spPr>
          <a:xfrm>
            <a:off x="457200" y="838200"/>
            <a:ext cx="8382000" cy="5867400"/>
          </a:xfrm>
        </p:spPr>
        <p:txBody>
          <a:bodyPr>
            <a:normAutofit fontScale="92500" lnSpcReduction="10000"/>
          </a:bodyPr>
          <a:lstStyle/>
          <a:p>
            <a:pPr marL="0" indent="0">
              <a:buNone/>
            </a:pPr>
            <a:endParaRPr lang="en-US" dirty="0" smtClean="0"/>
          </a:p>
          <a:p>
            <a:r>
              <a:rPr lang="en-US" dirty="0" smtClean="0"/>
              <a:t>Negative ellipse similar to MT #5 is created </a:t>
            </a:r>
          </a:p>
          <a:p>
            <a:endParaRPr lang="en-US" dirty="0"/>
          </a:p>
          <a:p>
            <a:r>
              <a:rPr lang="en-US" dirty="0"/>
              <a:t>N</a:t>
            </a:r>
            <a:r>
              <a:rPr lang="en-US" dirty="0" smtClean="0"/>
              <a:t>egative thermal perturbation is the same everywhere in the bubble (i.e. </a:t>
            </a:r>
            <a:r>
              <a:rPr lang="en-US" dirty="0"/>
              <a:t>−</a:t>
            </a:r>
            <a:r>
              <a:rPr lang="en-US" dirty="0" smtClean="0"/>
              <a:t>15 K)</a:t>
            </a:r>
          </a:p>
          <a:p>
            <a:endParaRPr lang="en-US" dirty="0"/>
          </a:p>
          <a:p>
            <a:r>
              <a:rPr lang="en-US" dirty="0" smtClean="0"/>
              <a:t>Bubble center is at 3 km and is 10-km wide and 3-km deep</a:t>
            </a:r>
          </a:p>
          <a:p>
            <a:endParaRPr lang="en-US" dirty="0"/>
          </a:p>
          <a:p>
            <a:r>
              <a:rPr lang="en-US" dirty="0" smtClean="0"/>
              <a:t>Descends through a neutral atmosphere to simulate well-mixed PBL below an approaching storm</a:t>
            </a:r>
          </a:p>
          <a:p>
            <a:endParaRPr lang="en-US" dirty="0"/>
          </a:p>
          <a:p>
            <a:endParaRPr lang="en-US" dirty="0"/>
          </a:p>
        </p:txBody>
      </p:sp>
    </p:spTree>
    <p:extLst>
      <p:ext uri="{BB962C8B-B14F-4D97-AF65-F5344CB8AC3E}">
        <p14:creationId xmlns:p14="http://schemas.microsoft.com/office/powerpoint/2010/main" val="29224451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7239000" cy="1143000"/>
          </a:xfrm>
        </p:spPr>
        <p:txBody>
          <a:bodyPr/>
          <a:lstStyle/>
          <a:p>
            <a:r>
              <a:rPr lang="en-US" dirty="0" smtClean="0"/>
              <a:t>Mountain Properties</a:t>
            </a:r>
            <a:endParaRPr lang="en-US" dirty="0"/>
          </a:p>
        </p:txBody>
      </p:sp>
      <p:sp>
        <p:nvSpPr>
          <p:cNvPr id="3" name="Content Placeholder 2"/>
          <p:cNvSpPr>
            <a:spLocks noGrp="1"/>
          </p:cNvSpPr>
          <p:nvPr>
            <p:ph idx="1"/>
          </p:nvPr>
        </p:nvSpPr>
        <p:spPr>
          <a:xfrm>
            <a:off x="457200" y="838200"/>
            <a:ext cx="8382000" cy="5867400"/>
          </a:xfrm>
        </p:spPr>
        <p:txBody>
          <a:bodyPr>
            <a:normAutofit/>
          </a:bodyPr>
          <a:lstStyle/>
          <a:p>
            <a:pPr marL="0" indent="0">
              <a:buNone/>
            </a:pPr>
            <a:endParaRPr lang="en-US" dirty="0" smtClean="0"/>
          </a:p>
          <a:p>
            <a:r>
              <a:rPr lang="en-US" dirty="0" smtClean="0"/>
              <a:t>Bottom boundary conditions were extended upward to mimic terrain</a:t>
            </a:r>
          </a:p>
          <a:p>
            <a:endParaRPr lang="en-US" dirty="0"/>
          </a:p>
          <a:p>
            <a:r>
              <a:rPr lang="en-US" dirty="0" smtClean="0"/>
              <a:t>Mountain is a symmetrical triangle with a slope of 1/6 and is 1.2-km high. Peak is slightly higher than Mt. </a:t>
            </a:r>
            <a:r>
              <a:rPr lang="en-US" dirty="0" err="1" smtClean="0"/>
              <a:t>Greylock</a:t>
            </a:r>
            <a:r>
              <a:rPr lang="en-US" dirty="0" smtClean="0"/>
              <a:t> in Berkshire County, MA</a:t>
            </a:r>
          </a:p>
          <a:p>
            <a:pPr marL="0" indent="0">
              <a:buNone/>
            </a:pPr>
            <a:endParaRPr lang="en-US" dirty="0"/>
          </a:p>
          <a:p>
            <a:r>
              <a:rPr lang="en-US" dirty="0" smtClean="0"/>
              <a:t>Mountain peak located 18-km from the center</a:t>
            </a:r>
          </a:p>
          <a:p>
            <a:endParaRPr lang="en-US" dirty="0"/>
          </a:p>
          <a:p>
            <a:endParaRPr lang="en-US" dirty="0"/>
          </a:p>
        </p:txBody>
      </p:sp>
    </p:spTree>
    <p:extLst>
      <p:ext uri="{BB962C8B-B14F-4D97-AF65-F5344CB8AC3E}">
        <p14:creationId xmlns:p14="http://schemas.microsoft.com/office/powerpoint/2010/main" val="16489481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7239000" cy="1143000"/>
          </a:xfrm>
        </p:spPr>
        <p:txBody>
          <a:bodyPr/>
          <a:lstStyle/>
          <a:p>
            <a:r>
              <a:rPr lang="en-US" dirty="0" smtClean="0"/>
              <a:t>Diffusion and time-smoothing</a:t>
            </a:r>
            <a:endParaRPr lang="en-US" dirty="0"/>
          </a:p>
        </p:txBody>
      </p:sp>
      <p:sp>
        <p:nvSpPr>
          <p:cNvPr id="3" name="Content Placeholder 2"/>
          <p:cNvSpPr>
            <a:spLocks noGrp="1"/>
          </p:cNvSpPr>
          <p:nvPr>
            <p:ph idx="1"/>
          </p:nvPr>
        </p:nvSpPr>
        <p:spPr>
          <a:xfrm>
            <a:off x="457200" y="838200"/>
            <a:ext cx="8382000" cy="5867400"/>
          </a:xfrm>
        </p:spPr>
        <p:txBody>
          <a:bodyPr>
            <a:normAutofit/>
          </a:bodyPr>
          <a:lstStyle/>
          <a:p>
            <a:pPr marL="0" indent="0">
              <a:buNone/>
            </a:pPr>
            <a:endParaRPr lang="en-US" dirty="0" smtClean="0"/>
          </a:p>
          <a:p>
            <a:r>
              <a:rPr lang="en-US" dirty="0" smtClean="0"/>
              <a:t>An RA-time filter is added to the model using a time smoothing coefficient of 0.1</a:t>
            </a:r>
          </a:p>
          <a:p>
            <a:endParaRPr lang="en-US" dirty="0"/>
          </a:p>
          <a:p>
            <a:r>
              <a:rPr lang="en-US" dirty="0" smtClean="0"/>
              <a:t>Spatial diffusion is added to all 4 model perturbation variables of u, w, </a:t>
            </a:r>
            <a:r>
              <a:rPr lang="en-US" dirty="0" err="1" smtClean="0"/>
              <a:t>th</a:t>
            </a:r>
            <a:r>
              <a:rPr lang="en-US" dirty="0" smtClean="0"/>
              <a:t>, and pi. For the model runs shown here, KDX=500 and KDZ=10</a:t>
            </a:r>
            <a:endParaRPr lang="en-US" dirty="0"/>
          </a:p>
          <a:p>
            <a:endParaRPr lang="en-US" dirty="0"/>
          </a:p>
        </p:txBody>
      </p:sp>
    </p:spTree>
    <p:extLst>
      <p:ext uri="{BB962C8B-B14F-4D97-AF65-F5344CB8AC3E}">
        <p14:creationId xmlns:p14="http://schemas.microsoft.com/office/powerpoint/2010/main" val="28843182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796473"/>
            <a:ext cx="4909127" cy="4909127"/>
          </a:xfrm>
          <a:prstGeom prst="rect">
            <a:avLst/>
          </a:prstGeom>
        </p:spPr>
      </p:pic>
      <p:sp>
        <p:nvSpPr>
          <p:cNvPr id="2" name="Title 1"/>
          <p:cNvSpPr>
            <a:spLocks noGrp="1"/>
          </p:cNvSpPr>
          <p:nvPr>
            <p:ph type="title"/>
          </p:nvPr>
        </p:nvSpPr>
        <p:spPr>
          <a:xfrm>
            <a:off x="952500" y="-228600"/>
            <a:ext cx="7239000" cy="1143000"/>
          </a:xfrm>
        </p:spPr>
        <p:txBody>
          <a:bodyPr/>
          <a:lstStyle/>
          <a:p>
            <a:r>
              <a:rPr lang="en-US" dirty="0" smtClean="0"/>
              <a:t>Results: Flat Run</a:t>
            </a:r>
            <a:endParaRPr lang="en-US" dirty="0"/>
          </a:p>
        </p:txBody>
      </p:sp>
      <p:sp>
        <p:nvSpPr>
          <p:cNvPr id="3" name="Content Placeholder 2"/>
          <p:cNvSpPr>
            <a:spLocks noGrp="1"/>
          </p:cNvSpPr>
          <p:nvPr>
            <p:ph idx="1"/>
          </p:nvPr>
        </p:nvSpPr>
        <p:spPr>
          <a:xfrm>
            <a:off x="457200" y="228600"/>
            <a:ext cx="8382000" cy="2743200"/>
          </a:xfrm>
        </p:spPr>
        <p:txBody>
          <a:bodyPr>
            <a:normAutofit/>
          </a:bodyPr>
          <a:lstStyle/>
          <a:p>
            <a:pPr marL="0" indent="0">
              <a:buNone/>
            </a:pPr>
            <a:endParaRPr lang="en-US" dirty="0" smtClean="0"/>
          </a:p>
          <a:p>
            <a:r>
              <a:rPr lang="en-US" dirty="0" smtClean="0"/>
              <a:t>First, a test of the model without terrain</a:t>
            </a:r>
          </a:p>
          <a:p>
            <a:pPr lvl="1"/>
            <a:r>
              <a:rPr lang="en-US" dirty="0" smtClean="0"/>
              <a:t>Thermal characteristics:</a:t>
            </a:r>
          </a:p>
          <a:p>
            <a:pPr lvl="2"/>
            <a:r>
              <a:rPr lang="en-US" dirty="0" smtClean="0"/>
              <a:t>10-km wide, 3-km deep, 3-km center, −15-K perturbation</a:t>
            </a:r>
          </a:p>
          <a:p>
            <a:endParaRPr lang="en-US" dirty="0"/>
          </a:p>
          <a:p>
            <a:endParaRPr lang="en-US" dirty="0"/>
          </a:p>
        </p:txBody>
      </p:sp>
    </p:spTree>
    <p:extLst>
      <p:ext uri="{BB962C8B-B14F-4D97-AF65-F5344CB8AC3E}">
        <p14:creationId xmlns:p14="http://schemas.microsoft.com/office/powerpoint/2010/main" val="2755079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38155</TotalTime>
  <Words>1640</Words>
  <Application>Microsoft Macintosh PowerPoint</Application>
  <PresentationFormat>On-screen Show (4:3)</PresentationFormat>
  <Paragraphs>226</Paragraphs>
  <Slides>31</Slides>
  <Notes>27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ATM 562 Final Project: Cold Pool Meets Mountain</vt:lpstr>
      <vt:lpstr>Background &amp; Problem</vt:lpstr>
      <vt:lpstr>Background &amp; Problem</vt:lpstr>
      <vt:lpstr>Methodology</vt:lpstr>
      <vt:lpstr>Methodology</vt:lpstr>
      <vt:lpstr>Thermal Properties</vt:lpstr>
      <vt:lpstr>Mountain Properties</vt:lpstr>
      <vt:lpstr>Diffusion and time-smoothing</vt:lpstr>
      <vt:lpstr>Results: Flat Run</vt:lpstr>
      <vt:lpstr>Results: Flat Run</vt:lpstr>
      <vt:lpstr>Results: Flat Run</vt:lpstr>
      <vt:lpstr>Results: Flat Run</vt:lpstr>
      <vt:lpstr>Results: Flat Run</vt:lpstr>
      <vt:lpstr>Results: Flat Run</vt:lpstr>
      <vt:lpstr>Results: Flat Run vs. Mountain</vt:lpstr>
      <vt:lpstr>Results: Flat Run vs. Mountain</vt:lpstr>
      <vt:lpstr>Results: Flat Run vs. Mountain</vt:lpstr>
      <vt:lpstr>Results: Flat Run vs. Mountain</vt:lpstr>
      <vt:lpstr>Results: Flat Run vs. Mountain</vt:lpstr>
      <vt:lpstr>Results: Flat Run vs. Mountain</vt:lpstr>
      <vt:lpstr>Results: Flat Run vs. Mountain</vt:lpstr>
      <vt:lpstr>Results: Flat Run vs. Mountain</vt:lpstr>
      <vt:lpstr>Results: Varying Cold Pool Height</vt:lpstr>
      <vt:lpstr>Results: Varying Cold Pool Height</vt:lpstr>
      <vt:lpstr>Results: Varying Cold Pool Height</vt:lpstr>
      <vt:lpstr>Results: Varying Cold Pool Height</vt:lpstr>
      <vt:lpstr>Results: Varying Cold Pool Height</vt:lpstr>
      <vt:lpstr>Results: Varying Cold Pool Height</vt:lpstr>
      <vt:lpstr>Interesting Things I Learned</vt:lpstr>
      <vt:lpstr>Summary and Conclusions</vt:lpstr>
      <vt:lpstr>FIN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 Busts: A methodology and Case Study.</dc:title>
  <dc:creator>Flo</dc:creator>
  <cp:lastModifiedBy>Matt Vaughan</cp:lastModifiedBy>
  <cp:revision>309</cp:revision>
  <dcterms:created xsi:type="dcterms:W3CDTF">2014-03-03T00:57:17Z</dcterms:created>
  <dcterms:modified xsi:type="dcterms:W3CDTF">2015-12-20T22:42:23Z</dcterms:modified>
</cp:coreProperties>
</file>