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6.xml" ContentType="application/vnd.openxmlformats-officedocument.presentationml.notesSlide+xml"/>
  <Override PartName="/ppt/charts/chart5.xml" ContentType="application/vnd.openxmlformats-officedocument.drawingml.chart+xml"/>
  <Override PartName="/ppt/notesSlides/notesSlide27.xml" ContentType="application/vnd.openxmlformats-officedocument.presentationml.notesSlide+xml"/>
  <Override PartName="/ppt/charts/chart6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30.xml" ContentType="application/vnd.openxmlformats-officedocument.presentationml.notesSlide+xml"/>
  <Override PartName="/ppt/charts/chart10.xml" ContentType="application/vnd.openxmlformats-officedocument.drawingml.chart+xml"/>
  <Override PartName="/ppt/notesSlides/notesSlide31.xml" ContentType="application/vnd.openxmlformats-officedocument.presentationml.notesSlide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notesSlides/notesSlide32.xml" ContentType="application/vnd.openxmlformats-officedocument.presentationml.notesSlide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notesSlides/notesSlide33.xml" ContentType="application/vnd.openxmlformats-officedocument.presentationml.notesSlide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notesSlides/notesSlide34.xml" ContentType="application/vnd.openxmlformats-officedocument.presentationml.notesSlide+xml"/>
  <Override PartName="/ppt/charts/chart14.xml" ContentType="application/vnd.openxmlformats-officedocument.drawingml.chart+xml"/>
  <Override PartName="/ppt/drawings/drawing6.xml" ContentType="application/vnd.openxmlformats-officedocument.drawingml.chartshapes+xml"/>
  <Override PartName="/ppt/charts/chart15.xml" ContentType="application/vnd.openxmlformats-officedocument.drawingml.chart+xml"/>
  <Override PartName="/ppt/theme/themeOverride3.xml" ContentType="application/vnd.openxmlformats-officedocument.themeOverride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9"/>
  </p:notesMasterIdLst>
  <p:sldIdLst>
    <p:sldId id="389" r:id="rId2"/>
    <p:sldId id="333" r:id="rId3"/>
    <p:sldId id="334" r:id="rId4"/>
    <p:sldId id="261" r:id="rId5"/>
    <p:sldId id="419" r:id="rId6"/>
    <p:sldId id="420" r:id="rId7"/>
    <p:sldId id="421" r:id="rId8"/>
    <p:sldId id="423" r:id="rId9"/>
    <p:sldId id="422" r:id="rId10"/>
    <p:sldId id="321" r:id="rId11"/>
    <p:sldId id="425" r:id="rId12"/>
    <p:sldId id="436" r:id="rId13"/>
    <p:sldId id="426" r:id="rId14"/>
    <p:sldId id="427" r:id="rId15"/>
    <p:sldId id="428" r:id="rId16"/>
    <p:sldId id="429" r:id="rId17"/>
    <p:sldId id="434" r:id="rId18"/>
    <p:sldId id="435" r:id="rId19"/>
    <p:sldId id="430" r:id="rId20"/>
    <p:sldId id="431" r:id="rId21"/>
    <p:sldId id="433" r:id="rId22"/>
    <p:sldId id="432" r:id="rId23"/>
    <p:sldId id="319" r:id="rId24"/>
    <p:sldId id="368" r:id="rId25"/>
    <p:sldId id="417" r:id="rId26"/>
    <p:sldId id="418" r:id="rId27"/>
    <p:sldId id="424" r:id="rId28"/>
    <p:sldId id="335" r:id="rId29"/>
    <p:sldId id="343" r:id="rId30"/>
    <p:sldId id="341" r:id="rId31"/>
    <p:sldId id="347" r:id="rId32"/>
    <p:sldId id="348" r:id="rId33"/>
    <p:sldId id="413" r:id="rId34"/>
    <p:sldId id="342" r:id="rId35"/>
    <p:sldId id="344" r:id="rId36"/>
    <p:sldId id="346" r:id="rId37"/>
    <p:sldId id="385" r:id="rId38"/>
    <p:sldId id="370" r:id="rId39"/>
    <p:sldId id="390" r:id="rId40"/>
    <p:sldId id="414" r:id="rId41"/>
    <p:sldId id="415" r:id="rId42"/>
    <p:sldId id="416" r:id="rId43"/>
    <p:sldId id="387" r:id="rId44"/>
    <p:sldId id="388" r:id="rId45"/>
    <p:sldId id="349" r:id="rId46"/>
    <p:sldId id="367" r:id="rId47"/>
    <p:sldId id="37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F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354" autoAdjust="0"/>
  </p:normalViewPr>
  <p:slideViewPr>
    <p:cSldViewPr>
      <p:cViewPr>
        <p:scale>
          <a:sx n="110" d="100"/>
          <a:sy n="110" d="100"/>
        </p:scale>
        <p:origin x="-928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vaughan:Documents:1980-2013NEscoreslinearregressionType1_fixed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vaughan:Documents:1980-2013NEscoreslinearregressionType1_fixed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vaughan:Documents:Updated_Type%201%201999-2012.xlsx" TargetMode="External"/><Relationship Id="rId2" Type="http://schemas.openxmlformats.org/officeDocument/2006/relationships/chartUserShapes" Target="../drawings/drawing3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vaughan:Documents:Updated_Type%201%201999-2012.xlsx" TargetMode="External"/><Relationship Id="rId2" Type="http://schemas.openxmlformats.org/officeDocument/2006/relationships/chartUserShapes" Target="../drawings/drawing4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vaughan:Documents:Updated_Type%201%201999-2012.xlsx" TargetMode="External"/><Relationship Id="rId2" Type="http://schemas.openxmlformats.org/officeDocument/2006/relationships/chartUserShapes" Target="../drawings/drawing5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vaughan:Documents:Updated_Type%201%201999-2012.xlsx" TargetMode="External"/><Relationship Id="rId2" Type="http://schemas.openxmlformats.org/officeDocument/2006/relationships/chartUserShapes" Target="../drawings/drawing6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mvaughan:Desktop:ATM_401:fun%20plot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vaughan:Documents:1980-2013NEscoreslinearregressionType1_fixe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vaughan:Documents:1980-2013NEscoreslinearregressionType1_fixe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mvaughan:Documents:1980-2013NEscoreslinearregressionType1_fixed.xlsx" TargetMode="External"/><Relationship Id="rId3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mvaughan:Documents:1980-2013NEscoreslinearregressionType1_fixed.xlsx" TargetMode="External"/><Relationship Id="rId3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vaughan:Documents:1980-2013NEscoreslinearregressionType1_fixed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vaughan:Documents:1980-2013NEscoreslinearregressionType1_fixed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vaughan:Documents:1980-2013NEscoreslinearregressionType1_fixed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vaughan:Documents:1980-2013NEscoresannualworkingcopyType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vaughan:Documents:1980-2013NEscoreslinearregressionType1_fix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solidFill>
                  <a:srgbClr val="FF0000"/>
                </a:solidFill>
                <a:effectLst/>
              </a:rPr>
              <a:t>Severe Affected Area per SLIGHT Risk Event</a:t>
            </a:r>
            <a:endParaRPr lang="en-US" dirty="0">
              <a:solidFill>
                <a:srgbClr val="FF0000"/>
              </a:solidFill>
              <a:effectLst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Area affected per SLIGHT Risk Event</c:v>
          </c:tx>
          <c:trendline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Sheet2!$S$2:$S$35</c:f>
                <c:numCache>
                  <c:formatCode>General</c:formatCode>
                  <c:ptCount val="34"/>
                  <c:pt idx="0">
                    <c:v>18.5</c:v>
                  </c:pt>
                  <c:pt idx="1">
                    <c:v>17.0</c:v>
                  </c:pt>
                  <c:pt idx="2">
                    <c:v>11.0</c:v>
                  </c:pt>
                  <c:pt idx="3">
                    <c:v>27.5</c:v>
                  </c:pt>
                  <c:pt idx="4">
                    <c:v>16.0</c:v>
                  </c:pt>
                  <c:pt idx="5">
                    <c:v>19.25</c:v>
                  </c:pt>
                  <c:pt idx="6">
                    <c:v>22.0</c:v>
                  </c:pt>
                  <c:pt idx="7">
                    <c:v>27.0</c:v>
                  </c:pt>
                  <c:pt idx="8">
                    <c:v>45.5</c:v>
                  </c:pt>
                  <c:pt idx="9">
                    <c:v>16.0</c:v>
                  </c:pt>
                  <c:pt idx="10">
                    <c:v>49.0</c:v>
                  </c:pt>
                  <c:pt idx="11">
                    <c:v>29.5</c:v>
                  </c:pt>
                  <c:pt idx="12">
                    <c:v>31.0</c:v>
                  </c:pt>
                  <c:pt idx="13">
                    <c:v>43.0</c:v>
                  </c:pt>
                  <c:pt idx="14">
                    <c:v>28.0</c:v>
                  </c:pt>
                  <c:pt idx="15">
                    <c:v>26.0</c:v>
                  </c:pt>
                  <c:pt idx="16">
                    <c:v>25.5</c:v>
                  </c:pt>
                  <c:pt idx="17">
                    <c:v>45.0</c:v>
                  </c:pt>
                  <c:pt idx="18">
                    <c:v>60.25</c:v>
                  </c:pt>
                  <c:pt idx="19">
                    <c:v>40.25</c:v>
                  </c:pt>
                  <c:pt idx="20">
                    <c:v>36.25</c:v>
                  </c:pt>
                  <c:pt idx="21">
                    <c:v>49.0</c:v>
                  </c:pt>
                  <c:pt idx="22">
                    <c:v>32.5</c:v>
                  </c:pt>
                  <c:pt idx="23">
                    <c:v>23.25</c:v>
                  </c:pt>
                  <c:pt idx="24">
                    <c:v>46.5</c:v>
                  </c:pt>
                  <c:pt idx="25">
                    <c:v>38.75</c:v>
                  </c:pt>
                  <c:pt idx="26">
                    <c:v>55.5</c:v>
                  </c:pt>
                  <c:pt idx="27">
                    <c:v>57.0</c:v>
                  </c:pt>
                  <c:pt idx="28">
                    <c:v>52.5</c:v>
                  </c:pt>
                  <c:pt idx="29">
                    <c:v>49.0</c:v>
                  </c:pt>
                  <c:pt idx="30">
                    <c:v>30.5</c:v>
                  </c:pt>
                  <c:pt idx="31">
                    <c:v>34.0</c:v>
                  </c:pt>
                  <c:pt idx="32">
                    <c:v>57.5</c:v>
                  </c:pt>
                  <c:pt idx="33">
                    <c:v>78.5</c:v>
                  </c:pt>
                </c:numCache>
              </c:numRef>
            </c:plus>
            <c:minus>
              <c:numRef>
                <c:f>Sheet2!$R$2:$R$35</c:f>
                <c:numCache>
                  <c:formatCode>General</c:formatCode>
                  <c:ptCount val="34"/>
                  <c:pt idx="0">
                    <c:v>11.0</c:v>
                  </c:pt>
                  <c:pt idx="1">
                    <c:v>3.25</c:v>
                  </c:pt>
                  <c:pt idx="2">
                    <c:v>10.0</c:v>
                  </c:pt>
                  <c:pt idx="3">
                    <c:v>19.0</c:v>
                  </c:pt>
                  <c:pt idx="4">
                    <c:v>4.5</c:v>
                  </c:pt>
                  <c:pt idx="5">
                    <c:v>12.0</c:v>
                  </c:pt>
                  <c:pt idx="6">
                    <c:v>9.0</c:v>
                  </c:pt>
                  <c:pt idx="7">
                    <c:v>2.5</c:v>
                  </c:pt>
                  <c:pt idx="8">
                    <c:v>12.5</c:v>
                  </c:pt>
                  <c:pt idx="9">
                    <c:v>5.0</c:v>
                  </c:pt>
                  <c:pt idx="10">
                    <c:v>28.0</c:v>
                  </c:pt>
                  <c:pt idx="11">
                    <c:v>17.0</c:v>
                  </c:pt>
                  <c:pt idx="12">
                    <c:v>11.0</c:v>
                  </c:pt>
                  <c:pt idx="13">
                    <c:v>16.0</c:v>
                  </c:pt>
                  <c:pt idx="14">
                    <c:v>34.0</c:v>
                  </c:pt>
                  <c:pt idx="15">
                    <c:v>21.5</c:v>
                  </c:pt>
                  <c:pt idx="16">
                    <c:v>17.5</c:v>
                  </c:pt>
                  <c:pt idx="17">
                    <c:v>18.0</c:v>
                  </c:pt>
                  <c:pt idx="18">
                    <c:v>23.0</c:v>
                  </c:pt>
                  <c:pt idx="19">
                    <c:v>28.0</c:v>
                  </c:pt>
                  <c:pt idx="20">
                    <c:v>18.75</c:v>
                  </c:pt>
                  <c:pt idx="21">
                    <c:v>18.0</c:v>
                  </c:pt>
                  <c:pt idx="22">
                    <c:v>20.5</c:v>
                  </c:pt>
                  <c:pt idx="23">
                    <c:v>22.5</c:v>
                  </c:pt>
                  <c:pt idx="24">
                    <c:v>24.0</c:v>
                  </c:pt>
                  <c:pt idx="25">
                    <c:v>19.0</c:v>
                  </c:pt>
                  <c:pt idx="26">
                    <c:v>27.5</c:v>
                  </c:pt>
                  <c:pt idx="27">
                    <c:v>40.0</c:v>
                  </c:pt>
                  <c:pt idx="28">
                    <c:v>29.25</c:v>
                  </c:pt>
                  <c:pt idx="29">
                    <c:v>22.25</c:v>
                  </c:pt>
                  <c:pt idx="30">
                    <c:v>24.0</c:v>
                  </c:pt>
                  <c:pt idx="31">
                    <c:v>19.0</c:v>
                  </c:pt>
                  <c:pt idx="32">
                    <c:v>30.0</c:v>
                  </c:pt>
                  <c:pt idx="33">
                    <c:v>39.75</c:v>
                  </c:pt>
                </c:numCache>
              </c:numRef>
            </c:minus>
          </c:errBars>
          <c:cat>
            <c:numRef>
              <c:f>Sheet2!$C$2:$C$35</c:f>
              <c:numCache>
                <c:formatCode>General</c:formatCode>
                <c:ptCount val="34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</c:numCache>
            </c:numRef>
          </c:cat>
          <c:val>
            <c:numRef>
              <c:f>Sheet2!$Q$2:$Q$35</c:f>
              <c:numCache>
                <c:formatCode>General</c:formatCode>
                <c:ptCount val="34"/>
                <c:pt idx="0">
                  <c:v>17.5</c:v>
                </c:pt>
                <c:pt idx="1">
                  <c:v>10.5</c:v>
                </c:pt>
                <c:pt idx="2">
                  <c:v>19.0</c:v>
                </c:pt>
                <c:pt idx="3">
                  <c:v>30.5</c:v>
                </c:pt>
                <c:pt idx="4">
                  <c:v>12.0</c:v>
                </c:pt>
                <c:pt idx="5">
                  <c:v>18.0</c:v>
                </c:pt>
                <c:pt idx="6">
                  <c:v>20.0</c:v>
                </c:pt>
                <c:pt idx="7">
                  <c:v>14.0</c:v>
                </c:pt>
                <c:pt idx="8">
                  <c:v>23.0</c:v>
                </c:pt>
                <c:pt idx="9">
                  <c:v>19.0</c:v>
                </c:pt>
                <c:pt idx="10">
                  <c:v>36.0</c:v>
                </c:pt>
                <c:pt idx="11">
                  <c:v>24.0</c:v>
                </c:pt>
                <c:pt idx="12">
                  <c:v>24.0</c:v>
                </c:pt>
                <c:pt idx="13">
                  <c:v>30.0</c:v>
                </c:pt>
                <c:pt idx="14">
                  <c:v>53.0</c:v>
                </c:pt>
                <c:pt idx="15">
                  <c:v>41.5</c:v>
                </c:pt>
                <c:pt idx="16">
                  <c:v>32.5</c:v>
                </c:pt>
                <c:pt idx="17">
                  <c:v>34.0</c:v>
                </c:pt>
                <c:pt idx="18">
                  <c:v>40.0</c:v>
                </c:pt>
                <c:pt idx="19">
                  <c:v>46.0</c:v>
                </c:pt>
                <c:pt idx="20">
                  <c:v>34.5</c:v>
                </c:pt>
                <c:pt idx="21">
                  <c:v>34.0</c:v>
                </c:pt>
                <c:pt idx="22">
                  <c:v>42.0</c:v>
                </c:pt>
                <c:pt idx="23">
                  <c:v>40.0</c:v>
                </c:pt>
                <c:pt idx="24">
                  <c:v>40.0</c:v>
                </c:pt>
                <c:pt idx="25">
                  <c:v>36.0</c:v>
                </c:pt>
                <c:pt idx="26">
                  <c:v>40.0</c:v>
                </c:pt>
                <c:pt idx="27">
                  <c:v>67.0</c:v>
                </c:pt>
                <c:pt idx="28">
                  <c:v>53.5</c:v>
                </c:pt>
                <c:pt idx="29">
                  <c:v>43.0</c:v>
                </c:pt>
                <c:pt idx="30">
                  <c:v>50.5</c:v>
                </c:pt>
                <c:pt idx="31">
                  <c:v>40.0</c:v>
                </c:pt>
                <c:pt idx="32">
                  <c:v>49.0</c:v>
                </c:pt>
                <c:pt idx="33">
                  <c:v>73.0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9598952"/>
        <c:axId val="2039596584"/>
      </c:lineChart>
      <c:catAx>
        <c:axId val="2039598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39596584"/>
        <c:crosses val="autoZero"/>
        <c:auto val="1"/>
        <c:lblAlgn val="ctr"/>
        <c:lblOffset val="100"/>
        <c:noMultiLvlLbl val="0"/>
      </c:catAx>
      <c:valAx>
        <c:axId val="20395965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err="1" smtClean="0"/>
                  <a:t>Gridpoints</a:t>
                </a:r>
                <a:r>
                  <a:rPr lang="en-US" sz="1800" baseline="0" dirty="0" smtClean="0"/>
                  <a:t> Affected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39598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Type</a:t>
            </a:r>
            <a:r>
              <a:rPr lang="en-US" sz="2000" baseline="0" dirty="0" smtClean="0"/>
              <a:t> 2 500 hPa Flow Distribution</a:t>
            </a:r>
            <a:endParaRPr lang="en-US" sz="200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spPr/>
              <c:txPr>
                <a:bodyPr/>
                <a:lstStyle/>
                <a:p>
                  <a:pPr>
                    <a:defRPr sz="2000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2000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2000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'Type 2'!$O$4:$O$6</c:f>
              <c:strCache>
                <c:ptCount val="3"/>
                <c:pt idx="0">
                  <c:v>NW</c:v>
                </c:pt>
                <c:pt idx="1">
                  <c:v>W</c:v>
                </c:pt>
                <c:pt idx="2">
                  <c:v>SW</c:v>
                </c:pt>
              </c:strCache>
            </c:strRef>
          </c:cat>
          <c:val>
            <c:numRef>
              <c:f>'Type 2'!$P$4:$P$6</c:f>
              <c:numCache>
                <c:formatCode>General</c:formatCode>
                <c:ptCount val="3"/>
                <c:pt idx="0">
                  <c:v>5.0</c:v>
                </c:pt>
                <c:pt idx="1">
                  <c:v>20.0</c:v>
                </c:pt>
                <c:pt idx="2">
                  <c:v>17.0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3"/>
          <c:order val="0"/>
          <c:tx>
            <c:v>tp1_N</c:v>
          </c:tx>
          <c:spPr>
            <a:ln w="47625">
              <a:noFill/>
            </a:ln>
            <a:effectLst/>
          </c:spPr>
          <c:marker>
            <c:symbol val="plus"/>
            <c:size val="9"/>
            <c:spPr>
              <a:noFill/>
              <a:ln>
                <a:noFill/>
              </a:ln>
              <a:effectLst/>
            </c:spPr>
          </c:marker>
          <c:xVal>
            <c:numRef>
              <c:f>[2]tp1_N!$AK$28:$AK$37</c:f>
              <c:numCache>
                <c:formatCode>General</c:formatCode>
                <c:ptCount val="10"/>
                <c:pt idx="0">
                  <c:v>18.1</c:v>
                </c:pt>
                <c:pt idx="1">
                  <c:v>23.8</c:v>
                </c:pt>
                <c:pt idx="2">
                  <c:v>21.3</c:v>
                </c:pt>
                <c:pt idx="3">
                  <c:v>15.2</c:v>
                </c:pt>
                <c:pt idx="4">
                  <c:v>10.7</c:v>
                </c:pt>
                <c:pt idx="5">
                  <c:v>31.6</c:v>
                </c:pt>
                <c:pt idx="6">
                  <c:v>18.5</c:v>
                </c:pt>
                <c:pt idx="7">
                  <c:v>9.8</c:v>
                </c:pt>
                <c:pt idx="8">
                  <c:v>14.1</c:v>
                </c:pt>
                <c:pt idx="9">
                  <c:v>18.7</c:v>
                </c:pt>
              </c:numCache>
            </c:numRef>
          </c:xVal>
          <c:yVal>
            <c:numRef>
              <c:f>[2]tp1_N!$AA$28:$AA$37</c:f>
              <c:numCache>
                <c:formatCode>General</c:formatCode>
                <c:ptCount val="10"/>
                <c:pt idx="0">
                  <c:v>1702.4</c:v>
                </c:pt>
                <c:pt idx="1">
                  <c:v>636.1</c:v>
                </c:pt>
                <c:pt idx="2">
                  <c:v>2155.8</c:v>
                </c:pt>
                <c:pt idx="3">
                  <c:v>890.3</c:v>
                </c:pt>
                <c:pt idx="4">
                  <c:v>2691.2</c:v>
                </c:pt>
                <c:pt idx="5">
                  <c:v>951.9</c:v>
                </c:pt>
                <c:pt idx="6">
                  <c:v>1198.2</c:v>
                </c:pt>
                <c:pt idx="7">
                  <c:v>221.5</c:v>
                </c:pt>
                <c:pt idx="8">
                  <c:v>650.4</c:v>
                </c:pt>
                <c:pt idx="9">
                  <c:v>638.2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0686696"/>
        <c:axId val="2041504776"/>
      </c:scatterChart>
      <c:valAx>
        <c:axId val="2040686696"/>
        <c:scaling>
          <c:orientation val="minMax"/>
          <c:max val="100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1000-500 hPa shear (</a:t>
                </a:r>
                <a:r>
                  <a:rPr lang="en-US" sz="1600" dirty="0" err="1" smtClean="0"/>
                  <a:t>kt</a:t>
                </a:r>
                <a:r>
                  <a:rPr lang="en-US" sz="1600" dirty="0" smtClean="0"/>
                  <a:t>)</a:t>
                </a:r>
                <a:endParaRPr lang="en-US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41504776"/>
        <c:crosses val="autoZero"/>
        <c:crossBetween val="midCat"/>
      </c:valAx>
      <c:valAx>
        <c:axId val="2041504776"/>
        <c:scaling>
          <c:orientation val="minMax"/>
          <c:max val="30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MCAPE (J/kg)</a:t>
                </a:r>
                <a:endParaRPr lang="en-US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406866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Type 1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Type 1</c:v>
          </c:tx>
          <c:spPr>
            <a:ln w="47625">
              <a:noFill/>
            </a:ln>
          </c:spPr>
          <c:xVal>
            <c:numRef>
              <c:f>'[2]Type 1'!$AP$28:$AP$244</c:f>
              <c:numCache>
                <c:formatCode>General</c:formatCode>
                <c:ptCount val="217"/>
                <c:pt idx="0">
                  <c:v>44.5</c:v>
                </c:pt>
                <c:pt idx="1">
                  <c:v>36.2</c:v>
                </c:pt>
                <c:pt idx="2">
                  <c:v>23.1</c:v>
                </c:pt>
                <c:pt idx="3">
                  <c:v>16.3</c:v>
                </c:pt>
                <c:pt idx="4">
                  <c:v>39.6</c:v>
                </c:pt>
                <c:pt idx="5">
                  <c:v>38.8</c:v>
                </c:pt>
                <c:pt idx="6">
                  <c:v>16.6</c:v>
                </c:pt>
                <c:pt idx="7">
                  <c:v>40.8</c:v>
                </c:pt>
                <c:pt idx="8">
                  <c:v>40.4</c:v>
                </c:pt>
                <c:pt idx="9">
                  <c:v>45.2</c:v>
                </c:pt>
                <c:pt idx="10">
                  <c:v>61.5</c:v>
                </c:pt>
                <c:pt idx="11">
                  <c:v>48.6</c:v>
                </c:pt>
                <c:pt idx="12">
                  <c:v>46.3</c:v>
                </c:pt>
                <c:pt idx="13">
                  <c:v>16.2</c:v>
                </c:pt>
                <c:pt idx="14">
                  <c:v>15.3</c:v>
                </c:pt>
                <c:pt idx="15">
                  <c:v>34.5</c:v>
                </c:pt>
                <c:pt idx="16">
                  <c:v>31.9</c:v>
                </c:pt>
                <c:pt idx="17">
                  <c:v>42.0</c:v>
                </c:pt>
                <c:pt idx="18">
                  <c:v>18.1</c:v>
                </c:pt>
                <c:pt idx="19">
                  <c:v>47.5</c:v>
                </c:pt>
                <c:pt idx="20">
                  <c:v>59.6</c:v>
                </c:pt>
                <c:pt idx="21">
                  <c:v>15.0</c:v>
                </c:pt>
                <c:pt idx="22">
                  <c:v>7.1</c:v>
                </c:pt>
                <c:pt idx="23">
                  <c:v>34.2</c:v>
                </c:pt>
                <c:pt idx="24">
                  <c:v>12.8</c:v>
                </c:pt>
                <c:pt idx="25">
                  <c:v>28.9</c:v>
                </c:pt>
                <c:pt idx="26">
                  <c:v>21.8</c:v>
                </c:pt>
                <c:pt idx="27">
                  <c:v>32.6</c:v>
                </c:pt>
                <c:pt idx="28">
                  <c:v>35.4</c:v>
                </c:pt>
                <c:pt idx="29">
                  <c:v>43.7</c:v>
                </c:pt>
                <c:pt idx="30">
                  <c:v>4.1</c:v>
                </c:pt>
                <c:pt idx="31">
                  <c:v>30.9</c:v>
                </c:pt>
                <c:pt idx="32">
                  <c:v>19.9</c:v>
                </c:pt>
                <c:pt idx="33">
                  <c:v>60.7</c:v>
                </c:pt>
                <c:pt idx="34">
                  <c:v>24.8</c:v>
                </c:pt>
                <c:pt idx="35">
                  <c:v>41.7</c:v>
                </c:pt>
                <c:pt idx="36">
                  <c:v>44.7</c:v>
                </c:pt>
                <c:pt idx="37">
                  <c:v>33.7</c:v>
                </c:pt>
                <c:pt idx="38">
                  <c:v>32.9</c:v>
                </c:pt>
                <c:pt idx="39">
                  <c:v>22.5</c:v>
                </c:pt>
                <c:pt idx="40">
                  <c:v>53.5</c:v>
                </c:pt>
                <c:pt idx="41">
                  <c:v>31.2</c:v>
                </c:pt>
                <c:pt idx="42">
                  <c:v>37.4</c:v>
                </c:pt>
                <c:pt idx="43">
                  <c:v>22.8</c:v>
                </c:pt>
                <c:pt idx="44">
                  <c:v>25.7</c:v>
                </c:pt>
                <c:pt idx="45">
                  <c:v>17.5</c:v>
                </c:pt>
                <c:pt idx="46">
                  <c:v>43.6</c:v>
                </c:pt>
                <c:pt idx="47">
                  <c:v>30.0</c:v>
                </c:pt>
                <c:pt idx="48">
                  <c:v>32.2</c:v>
                </c:pt>
                <c:pt idx="49">
                  <c:v>15.1</c:v>
                </c:pt>
                <c:pt idx="50">
                  <c:v>23.8</c:v>
                </c:pt>
                <c:pt idx="51">
                  <c:v>28.4</c:v>
                </c:pt>
                <c:pt idx="52">
                  <c:v>31.4</c:v>
                </c:pt>
                <c:pt idx="53">
                  <c:v>10.0</c:v>
                </c:pt>
                <c:pt idx="54">
                  <c:v>20.9</c:v>
                </c:pt>
                <c:pt idx="55">
                  <c:v>26.4</c:v>
                </c:pt>
                <c:pt idx="56">
                  <c:v>15.0</c:v>
                </c:pt>
                <c:pt idx="57">
                  <c:v>10.3</c:v>
                </c:pt>
                <c:pt idx="58">
                  <c:v>39.1</c:v>
                </c:pt>
                <c:pt idx="59">
                  <c:v>23.8</c:v>
                </c:pt>
                <c:pt idx="60">
                  <c:v>56.4</c:v>
                </c:pt>
                <c:pt idx="61">
                  <c:v>47.5</c:v>
                </c:pt>
                <c:pt idx="62">
                  <c:v>21.3</c:v>
                </c:pt>
                <c:pt idx="63">
                  <c:v>18.3</c:v>
                </c:pt>
                <c:pt idx="64">
                  <c:v>29.3</c:v>
                </c:pt>
                <c:pt idx="65">
                  <c:v>20.1</c:v>
                </c:pt>
                <c:pt idx="66">
                  <c:v>35.4</c:v>
                </c:pt>
                <c:pt idx="67">
                  <c:v>26.6</c:v>
                </c:pt>
                <c:pt idx="68">
                  <c:v>80.8</c:v>
                </c:pt>
                <c:pt idx="69">
                  <c:v>15.2</c:v>
                </c:pt>
                <c:pt idx="70">
                  <c:v>43.9</c:v>
                </c:pt>
                <c:pt idx="71">
                  <c:v>39.1</c:v>
                </c:pt>
                <c:pt idx="72">
                  <c:v>44.9</c:v>
                </c:pt>
                <c:pt idx="73">
                  <c:v>28.6</c:v>
                </c:pt>
                <c:pt idx="74">
                  <c:v>16.5</c:v>
                </c:pt>
                <c:pt idx="75">
                  <c:v>33.7</c:v>
                </c:pt>
                <c:pt idx="76">
                  <c:v>41.0</c:v>
                </c:pt>
                <c:pt idx="77">
                  <c:v>42.6</c:v>
                </c:pt>
                <c:pt idx="78">
                  <c:v>35.8</c:v>
                </c:pt>
                <c:pt idx="79">
                  <c:v>29.5</c:v>
                </c:pt>
                <c:pt idx="80">
                  <c:v>27.7</c:v>
                </c:pt>
                <c:pt idx="81">
                  <c:v>31.5</c:v>
                </c:pt>
                <c:pt idx="82">
                  <c:v>25.3</c:v>
                </c:pt>
                <c:pt idx="83">
                  <c:v>35.8</c:v>
                </c:pt>
                <c:pt idx="84">
                  <c:v>35.8</c:v>
                </c:pt>
                <c:pt idx="85">
                  <c:v>10.7</c:v>
                </c:pt>
                <c:pt idx="86">
                  <c:v>9.0</c:v>
                </c:pt>
                <c:pt idx="87">
                  <c:v>17.3</c:v>
                </c:pt>
                <c:pt idx="88">
                  <c:v>18.4</c:v>
                </c:pt>
                <c:pt idx="89">
                  <c:v>18.5</c:v>
                </c:pt>
                <c:pt idx="90">
                  <c:v>33.5</c:v>
                </c:pt>
                <c:pt idx="91">
                  <c:v>20.4</c:v>
                </c:pt>
                <c:pt idx="92">
                  <c:v>8.7</c:v>
                </c:pt>
                <c:pt idx="93">
                  <c:v>50.3</c:v>
                </c:pt>
                <c:pt idx="94">
                  <c:v>48.9</c:v>
                </c:pt>
                <c:pt idx="95">
                  <c:v>35.5</c:v>
                </c:pt>
                <c:pt idx="96">
                  <c:v>20.3</c:v>
                </c:pt>
                <c:pt idx="97">
                  <c:v>11.7</c:v>
                </c:pt>
                <c:pt idx="98">
                  <c:v>9.5</c:v>
                </c:pt>
                <c:pt idx="99">
                  <c:v>27.2</c:v>
                </c:pt>
                <c:pt idx="100">
                  <c:v>31.6</c:v>
                </c:pt>
                <c:pt idx="101">
                  <c:v>13.6</c:v>
                </c:pt>
                <c:pt idx="102">
                  <c:v>9.2</c:v>
                </c:pt>
                <c:pt idx="103">
                  <c:v>24.3</c:v>
                </c:pt>
                <c:pt idx="104">
                  <c:v>41.8</c:v>
                </c:pt>
                <c:pt idx="105">
                  <c:v>18.5</c:v>
                </c:pt>
                <c:pt idx="106">
                  <c:v>56.2</c:v>
                </c:pt>
                <c:pt idx="107">
                  <c:v>50.0</c:v>
                </c:pt>
                <c:pt idx="108">
                  <c:v>15.8</c:v>
                </c:pt>
                <c:pt idx="109">
                  <c:v>23.1</c:v>
                </c:pt>
                <c:pt idx="110">
                  <c:v>28.7</c:v>
                </c:pt>
                <c:pt idx="111">
                  <c:v>28.1</c:v>
                </c:pt>
                <c:pt idx="112">
                  <c:v>31.2</c:v>
                </c:pt>
                <c:pt idx="113">
                  <c:v>74.4</c:v>
                </c:pt>
                <c:pt idx="114">
                  <c:v>16.8</c:v>
                </c:pt>
                <c:pt idx="115">
                  <c:v>21.1</c:v>
                </c:pt>
                <c:pt idx="116">
                  <c:v>90.7</c:v>
                </c:pt>
                <c:pt idx="117">
                  <c:v>32.3</c:v>
                </c:pt>
                <c:pt idx="118">
                  <c:v>16.2</c:v>
                </c:pt>
                <c:pt idx="119">
                  <c:v>24.1</c:v>
                </c:pt>
                <c:pt idx="120">
                  <c:v>33.6</c:v>
                </c:pt>
                <c:pt idx="121">
                  <c:v>20.1</c:v>
                </c:pt>
                <c:pt idx="122">
                  <c:v>38.3</c:v>
                </c:pt>
                <c:pt idx="123">
                  <c:v>32.8</c:v>
                </c:pt>
                <c:pt idx="124">
                  <c:v>20.2</c:v>
                </c:pt>
                <c:pt idx="125">
                  <c:v>14.8</c:v>
                </c:pt>
                <c:pt idx="126">
                  <c:v>54.7</c:v>
                </c:pt>
                <c:pt idx="127">
                  <c:v>44.6</c:v>
                </c:pt>
                <c:pt idx="128">
                  <c:v>64.7</c:v>
                </c:pt>
                <c:pt idx="129">
                  <c:v>22.0</c:v>
                </c:pt>
                <c:pt idx="130">
                  <c:v>36.5</c:v>
                </c:pt>
                <c:pt idx="131">
                  <c:v>8.7</c:v>
                </c:pt>
                <c:pt idx="132">
                  <c:v>39.6</c:v>
                </c:pt>
                <c:pt idx="133">
                  <c:v>24.0</c:v>
                </c:pt>
                <c:pt idx="134">
                  <c:v>12.9</c:v>
                </c:pt>
                <c:pt idx="135">
                  <c:v>29.0</c:v>
                </c:pt>
                <c:pt idx="136">
                  <c:v>16.8</c:v>
                </c:pt>
                <c:pt idx="137">
                  <c:v>13.4</c:v>
                </c:pt>
                <c:pt idx="138">
                  <c:v>51.5</c:v>
                </c:pt>
                <c:pt idx="139">
                  <c:v>27.3</c:v>
                </c:pt>
                <c:pt idx="140">
                  <c:v>15.0</c:v>
                </c:pt>
                <c:pt idx="141">
                  <c:v>32.1</c:v>
                </c:pt>
                <c:pt idx="142">
                  <c:v>48.4</c:v>
                </c:pt>
                <c:pt idx="143">
                  <c:v>29.3</c:v>
                </c:pt>
                <c:pt idx="144">
                  <c:v>43.5</c:v>
                </c:pt>
                <c:pt idx="145">
                  <c:v>23.3</c:v>
                </c:pt>
                <c:pt idx="146">
                  <c:v>25.1</c:v>
                </c:pt>
                <c:pt idx="147">
                  <c:v>22.6</c:v>
                </c:pt>
                <c:pt idx="148">
                  <c:v>25.9</c:v>
                </c:pt>
                <c:pt idx="149">
                  <c:v>25.1</c:v>
                </c:pt>
                <c:pt idx="150">
                  <c:v>9.8</c:v>
                </c:pt>
                <c:pt idx="151">
                  <c:v>14.1</c:v>
                </c:pt>
                <c:pt idx="152">
                  <c:v>6.9</c:v>
                </c:pt>
                <c:pt idx="153">
                  <c:v>25.8</c:v>
                </c:pt>
                <c:pt idx="154">
                  <c:v>28.8</c:v>
                </c:pt>
                <c:pt idx="155">
                  <c:v>40.7</c:v>
                </c:pt>
                <c:pt idx="156">
                  <c:v>22.9</c:v>
                </c:pt>
                <c:pt idx="157">
                  <c:v>11.5</c:v>
                </c:pt>
                <c:pt idx="158">
                  <c:v>22.2</c:v>
                </c:pt>
                <c:pt idx="159">
                  <c:v>39.0</c:v>
                </c:pt>
                <c:pt idx="160">
                  <c:v>27.0</c:v>
                </c:pt>
                <c:pt idx="161">
                  <c:v>11.0</c:v>
                </c:pt>
                <c:pt idx="162">
                  <c:v>11.8</c:v>
                </c:pt>
                <c:pt idx="163">
                  <c:v>8.7</c:v>
                </c:pt>
                <c:pt idx="164">
                  <c:v>44.1</c:v>
                </c:pt>
                <c:pt idx="165">
                  <c:v>8.2</c:v>
                </c:pt>
                <c:pt idx="166">
                  <c:v>12.5</c:v>
                </c:pt>
                <c:pt idx="167">
                  <c:v>26.4</c:v>
                </c:pt>
                <c:pt idx="168">
                  <c:v>64.9</c:v>
                </c:pt>
                <c:pt idx="169">
                  <c:v>15.6</c:v>
                </c:pt>
                <c:pt idx="170">
                  <c:v>63.6</c:v>
                </c:pt>
                <c:pt idx="171">
                  <c:v>51.4</c:v>
                </c:pt>
                <c:pt idx="172">
                  <c:v>12.8</c:v>
                </c:pt>
                <c:pt idx="173">
                  <c:v>27.8</c:v>
                </c:pt>
                <c:pt idx="174">
                  <c:v>14.4</c:v>
                </c:pt>
                <c:pt idx="175">
                  <c:v>33.9</c:v>
                </c:pt>
                <c:pt idx="176">
                  <c:v>18.6</c:v>
                </c:pt>
                <c:pt idx="177">
                  <c:v>21.8</c:v>
                </c:pt>
                <c:pt idx="178">
                  <c:v>22.4</c:v>
                </c:pt>
                <c:pt idx="179">
                  <c:v>17.1</c:v>
                </c:pt>
                <c:pt idx="180">
                  <c:v>18.9</c:v>
                </c:pt>
                <c:pt idx="181">
                  <c:v>17.1</c:v>
                </c:pt>
                <c:pt idx="182">
                  <c:v>27.3</c:v>
                </c:pt>
                <c:pt idx="183">
                  <c:v>10.8</c:v>
                </c:pt>
                <c:pt idx="184">
                  <c:v>29.3</c:v>
                </c:pt>
                <c:pt idx="185">
                  <c:v>27.4</c:v>
                </c:pt>
                <c:pt idx="186">
                  <c:v>52.7</c:v>
                </c:pt>
                <c:pt idx="187">
                  <c:v>16.1</c:v>
                </c:pt>
                <c:pt idx="188">
                  <c:v>29.6</c:v>
                </c:pt>
                <c:pt idx="189">
                  <c:v>34.5</c:v>
                </c:pt>
                <c:pt idx="190">
                  <c:v>30.9</c:v>
                </c:pt>
                <c:pt idx="191">
                  <c:v>23.7</c:v>
                </c:pt>
                <c:pt idx="192">
                  <c:v>22.9</c:v>
                </c:pt>
                <c:pt idx="193">
                  <c:v>61.0</c:v>
                </c:pt>
                <c:pt idx="194">
                  <c:v>38.5</c:v>
                </c:pt>
                <c:pt idx="195">
                  <c:v>10.8</c:v>
                </c:pt>
                <c:pt idx="196">
                  <c:v>28.9</c:v>
                </c:pt>
                <c:pt idx="197">
                  <c:v>16.6</c:v>
                </c:pt>
                <c:pt idx="198">
                  <c:v>48.6</c:v>
                </c:pt>
                <c:pt idx="199">
                  <c:v>9.4</c:v>
                </c:pt>
                <c:pt idx="200">
                  <c:v>20.1</c:v>
                </c:pt>
                <c:pt idx="201">
                  <c:v>26.5</c:v>
                </c:pt>
                <c:pt idx="202">
                  <c:v>53.6</c:v>
                </c:pt>
                <c:pt idx="203">
                  <c:v>31.6</c:v>
                </c:pt>
                <c:pt idx="204">
                  <c:v>19.3</c:v>
                </c:pt>
                <c:pt idx="205">
                  <c:v>19.6</c:v>
                </c:pt>
                <c:pt idx="206">
                  <c:v>34.8</c:v>
                </c:pt>
                <c:pt idx="207">
                  <c:v>16.7</c:v>
                </c:pt>
                <c:pt idx="208">
                  <c:v>16.7</c:v>
                </c:pt>
                <c:pt idx="209">
                  <c:v>18.9</c:v>
                </c:pt>
                <c:pt idx="210">
                  <c:v>32.7</c:v>
                </c:pt>
                <c:pt idx="211">
                  <c:v>47.7</c:v>
                </c:pt>
                <c:pt idx="212">
                  <c:v>31.7</c:v>
                </c:pt>
                <c:pt idx="213">
                  <c:v>30.9</c:v>
                </c:pt>
                <c:pt idx="214">
                  <c:v>18.7</c:v>
                </c:pt>
                <c:pt idx="215">
                  <c:v>18.4</c:v>
                </c:pt>
                <c:pt idx="216">
                  <c:v>23.1</c:v>
                </c:pt>
              </c:numCache>
            </c:numRef>
          </c:xVal>
          <c:yVal>
            <c:numRef>
              <c:f>'[2]Type 1'!$AF$28:$AF$244</c:f>
              <c:numCache>
                <c:formatCode>General</c:formatCode>
                <c:ptCount val="217"/>
                <c:pt idx="0">
                  <c:v>227.2</c:v>
                </c:pt>
                <c:pt idx="1">
                  <c:v>1701.6</c:v>
                </c:pt>
                <c:pt idx="2">
                  <c:v>490.9</c:v>
                </c:pt>
                <c:pt idx="3">
                  <c:v>820.7</c:v>
                </c:pt>
                <c:pt idx="4">
                  <c:v>1987.8</c:v>
                </c:pt>
                <c:pt idx="5">
                  <c:v>1072.7</c:v>
                </c:pt>
                <c:pt idx="6">
                  <c:v>1204.0</c:v>
                </c:pt>
                <c:pt idx="7">
                  <c:v>98.7</c:v>
                </c:pt>
                <c:pt idx="8">
                  <c:v>0.0</c:v>
                </c:pt>
                <c:pt idx="9">
                  <c:v>0.0</c:v>
                </c:pt>
                <c:pt idx="10">
                  <c:v>630.6</c:v>
                </c:pt>
                <c:pt idx="11">
                  <c:v>306.5</c:v>
                </c:pt>
                <c:pt idx="12">
                  <c:v>384.4</c:v>
                </c:pt>
                <c:pt idx="13">
                  <c:v>74.5</c:v>
                </c:pt>
                <c:pt idx="14">
                  <c:v>1155.3</c:v>
                </c:pt>
                <c:pt idx="15">
                  <c:v>853.6</c:v>
                </c:pt>
                <c:pt idx="16">
                  <c:v>374.7</c:v>
                </c:pt>
                <c:pt idx="17">
                  <c:v>266.6</c:v>
                </c:pt>
                <c:pt idx="18">
                  <c:v>1702.4</c:v>
                </c:pt>
                <c:pt idx="19">
                  <c:v>2.7</c:v>
                </c:pt>
                <c:pt idx="20">
                  <c:v>211.7</c:v>
                </c:pt>
                <c:pt idx="21">
                  <c:v>318.6</c:v>
                </c:pt>
                <c:pt idx="22">
                  <c:v>2121.1</c:v>
                </c:pt>
                <c:pt idx="23">
                  <c:v>1818.4</c:v>
                </c:pt>
                <c:pt idx="24">
                  <c:v>1765.2</c:v>
                </c:pt>
                <c:pt idx="25">
                  <c:v>592.6</c:v>
                </c:pt>
                <c:pt idx="26">
                  <c:v>1502.0</c:v>
                </c:pt>
                <c:pt idx="27">
                  <c:v>1034.6</c:v>
                </c:pt>
                <c:pt idx="28">
                  <c:v>546.2</c:v>
                </c:pt>
                <c:pt idx="29">
                  <c:v>597.3</c:v>
                </c:pt>
                <c:pt idx="30">
                  <c:v>3470.9</c:v>
                </c:pt>
                <c:pt idx="31">
                  <c:v>2067.6</c:v>
                </c:pt>
                <c:pt idx="32">
                  <c:v>191.4</c:v>
                </c:pt>
                <c:pt idx="33">
                  <c:v>0.0</c:v>
                </c:pt>
                <c:pt idx="34">
                  <c:v>1076.3</c:v>
                </c:pt>
                <c:pt idx="35">
                  <c:v>440.7</c:v>
                </c:pt>
                <c:pt idx="36">
                  <c:v>1345.7</c:v>
                </c:pt>
                <c:pt idx="37">
                  <c:v>811.0</c:v>
                </c:pt>
                <c:pt idx="38">
                  <c:v>756.9</c:v>
                </c:pt>
                <c:pt idx="39">
                  <c:v>3.2</c:v>
                </c:pt>
                <c:pt idx="40">
                  <c:v>0.7</c:v>
                </c:pt>
                <c:pt idx="41">
                  <c:v>908.3</c:v>
                </c:pt>
                <c:pt idx="42">
                  <c:v>116.2</c:v>
                </c:pt>
                <c:pt idx="43">
                  <c:v>873.4</c:v>
                </c:pt>
                <c:pt idx="44">
                  <c:v>230.4</c:v>
                </c:pt>
                <c:pt idx="45">
                  <c:v>1826.2</c:v>
                </c:pt>
                <c:pt idx="46">
                  <c:v>19.0</c:v>
                </c:pt>
                <c:pt idx="47">
                  <c:v>278.8</c:v>
                </c:pt>
                <c:pt idx="48">
                  <c:v>260.4</c:v>
                </c:pt>
                <c:pt idx="49">
                  <c:v>2702.6</c:v>
                </c:pt>
                <c:pt idx="50">
                  <c:v>2349.3</c:v>
                </c:pt>
                <c:pt idx="51">
                  <c:v>255.6</c:v>
                </c:pt>
                <c:pt idx="52">
                  <c:v>1005.1</c:v>
                </c:pt>
                <c:pt idx="53">
                  <c:v>2288.7</c:v>
                </c:pt>
                <c:pt idx="54">
                  <c:v>107.3</c:v>
                </c:pt>
                <c:pt idx="55">
                  <c:v>160.9</c:v>
                </c:pt>
                <c:pt idx="56">
                  <c:v>762.7</c:v>
                </c:pt>
                <c:pt idx="57">
                  <c:v>1539.1</c:v>
                </c:pt>
                <c:pt idx="58">
                  <c:v>1012.8</c:v>
                </c:pt>
                <c:pt idx="59">
                  <c:v>636.1</c:v>
                </c:pt>
                <c:pt idx="60">
                  <c:v>0.0</c:v>
                </c:pt>
                <c:pt idx="61">
                  <c:v>7.2</c:v>
                </c:pt>
                <c:pt idx="62">
                  <c:v>2155.8</c:v>
                </c:pt>
                <c:pt idx="63">
                  <c:v>426.8</c:v>
                </c:pt>
                <c:pt idx="64">
                  <c:v>1487.5</c:v>
                </c:pt>
                <c:pt idx="65">
                  <c:v>1581.2</c:v>
                </c:pt>
                <c:pt idx="66">
                  <c:v>667.1</c:v>
                </c:pt>
                <c:pt idx="67">
                  <c:v>263.7</c:v>
                </c:pt>
                <c:pt idx="68">
                  <c:v>196.0</c:v>
                </c:pt>
                <c:pt idx="69">
                  <c:v>890.3</c:v>
                </c:pt>
                <c:pt idx="70">
                  <c:v>79.4</c:v>
                </c:pt>
                <c:pt idx="71">
                  <c:v>384.6</c:v>
                </c:pt>
                <c:pt idx="72">
                  <c:v>1095.5</c:v>
                </c:pt>
                <c:pt idx="73">
                  <c:v>792.9</c:v>
                </c:pt>
                <c:pt idx="74">
                  <c:v>1026.8</c:v>
                </c:pt>
                <c:pt idx="75">
                  <c:v>1118.3</c:v>
                </c:pt>
                <c:pt idx="76">
                  <c:v>323.0</c:v>
                </c:pt>
                <c:pt idx="77">
                  <c:v>431.8</c:v>
                </c:pt>
                <c:pt idx="78">
                  <c:v>853.8</c:v>
                </c:pt>
                <c:pt idx="79">
                  <c:v>546.7</c:v>
                </c:pt>
                <c:pt idx="80">
                  <c:v>1242.0</c:v>
                </c:pt>
                <c:pt idx="81">
                  <c:v>1118.9</c:v>
                </c:pt>
                <c:pt idx="82">
                  <c:v>574.3</c:v>
                </c:pt>
                <c:pt idx="83">
                  <c:v>197.2</c:v>
                </c:pt>
                <c:pt idx="84">
                  <c:v>1417.7</c:v>
                </c:pt>
                <c:pt idx="85">
                  <c:v>2691.2</c:v>
                </c:pt>
                <c:pt idx="86">
                  <c:v>2054.4</c:v>
                </c:pt>
                <c:pt idx="87">
                  <c:v>1350.5</c:v>
                </c:pt>
                <c:pt idx="88">
                  <c:v>2215.9</c:v>
                </c:pt>
                <c:pt idx="89">
                  <c:v>1128.7</c:v>
                </c:pt>
                <c:pt idx="90">
                  <c:v>1058.2</c:v>
                </c:pt>
                <c:pt idx="91">
                  <c:v>718.5</c:v>
                </c:pt>
                <c:pt idx="92">
                  <c:v>1188.6</c:v>
                </c:pt>
                <c:pt idx="93">
                  <c:v>321.7</c:v>
                </c:pt>
                <c:pt idx="94">
                  <c:v>0.1</c:v>
                </c:pt>
                <c:pt idx="95">
                  <c:v>1158.1</c:v>
                </c:pt>
                <c:pt idx="96">
                  <c:v>385.4</c:v>
                </c:pt>
                <c:pt idx="97">
                  <c:v>1970.0</c:v>
                </c:pt>
                <c:pt idx="98">
                  <c:v>2396.2</c:v>
                </c:pt>
                <c:pt idx="99">
                  <c:v>1006.2</c:v>
                </c:pt>
                <c:pt idx="100">
                  <c:v>951.9</c:v>
                </c:pt>
                <c:pt idx="101">
                  <c:v>3687.1</c:v>
                </c:pt>
                <c:pt idx="102">
                  <c:v>471.7</c:v>
                </c:pt>
                <c:pt idx="103">
                  <c:v>1965.8</c:v>
                </c:pt>
                <c:pt idx="104">
                  <c:v>1.9</c:v>
                </c:pt>
                <c:pt idx="105">
                  <c:v>1198.2</c:v>
                </c:pt>
                <c:pt idx="106">
                  <c:v>0.0</c:v>
                </c:pt>
                <c:pt idx="107">
                  <c:v>0.0</c:v>
                </c:pt>
                <c:pt idx="108">
                  <c:v>1654.9</c:v>
                </c:pt>
                <c:pt idx="109">
                  <c:v>1518.1</c:v>
                </c:pt>
                <c:pt idx="110">
                  <c:v>1848.4</c:v>
                </c:pt>
                <c:pt idx="111">
                  <c:v>1866.1</c:v>
                </c:pt>
                <c:pt idx="112">
                  <c:v>1382.2</c:v>
                </c:pt>
                <c:pt idx="113">
                  <c:v>119.8</c:v>
                </c:pt>
                <c:pt idx="114">
                  <c:v>440.5</c:v>
                </c:pt>
                <c:pt idx="115">
                  <c:v>1542.7</c:v>
                </c:pt>
                <c:pt idx="116">
                  <c:v>2.9</c:v>
                </c:pt>
                <c:pt idx="117">
                  <c:v>847.9</c:v>
                </c:pt>
                <c:pt idx="118">
                  <c:v>2446.6</c:v>
                </c:pt>
                <c:pt idx="119">
                  <c:v>1575.9</c:v>
                </c:pt>
                <c:pt idx="120">
                  <c:v>632.9</c:v>
                </c:pt>
                <c:pt idx="121">
                  <c:v>1123.5</c:v>
                </c:pt>
                <c:pt idx="122">
                  <c:v>937.8</c:v>
                </c:pt>
                <c:pt idx="123">
                  <c:v>566.9</c:v>
                </c:pt>
                <c:pt idx="124">
                  <c:v>1437.3</c:v>
                </c:pt>
                <c:pt idx="125">
                  <c:v>911.4</c:v>
                </c:pt>
                <c:pt idx="126">
                  <c:v>0.0</c:v>
                </c:pt>
                <c:pt idx="127">
                  <c:v>130.6</c:v>
                </c:pt>
                <c:pt idx="128">
                  <c:v>15.1</c:v>
                </c:pt>
                <c:pt idx="129">
                  <c:v>73.9</c:v>
                </c:pt>
                <c:pt idx="130">
                  <c:v>0.0</c:v>
                </c:pt>
                <c:pt idx="131">
                  <c:v>118.2</c:v>
                </c:pt>
                <c:pt idx="132">
                  <c:v>310.2</c:v>
                </c:pt>
                <c:pt idx="133">
                  <c:v>32.9</c:v>
                </c:pt>
                <c:pt idx="134">
                  <c:v>831.3</c:v>
                </c:pt>
                <c:pt idx="135">
                  <c:v>1040.4</c:v>
                </c:pt>
                <c:pt idx="136">
                  <c:v>359.4</c:v>
                </c:pt>
                <c:pt idx="137">
                  <c:v>369.5</c:v>
                </c:pt>
                <c:pt idx="138">
                  <c:v>266.2</c:v>
                </c:pt>
                <c:pt idx="139">
                  <c:v>241.8</c:v>
                </c:pt>
                <c:pt idx="140">
                  <c:v>890.5</c:v>
                </c:pt>
                <c:pt idx="141">
                  <c:v>805.6</c:v>
                </c:pt>
                <c:pt idx="142">
                  <c:v>79.5</c:v>
                </c:pt>
                <c:pt idx="143">
                  <c:v>154.0</c:v>
                </c:pt>
                <c:pt idx="144">
                  <c:v>247.0</c:v>
                </c:pt>
                <c:pt idx="145">
                  <c:v>244.9</c:v>
                </c:pt>
                <c:pt idx="146">
                  <c:v>82.9</c:v>
                </c:pt>
                <c:pt idx="147">
                  <c:v>85.1</c:v>
                </c:pt>
                <c:pt idx="148">
                  <c:v>2009.3</c:v>
                </c:pt>
                <c:pt idx="149">
                  <c:v>448.6</c:v>
                </c:pt>
                <c:pt idx="150">
                  <c:v>221.5</c:v>
                </c:pt>
                <c:pt idx="151">
                  <c:v>650.4</c:v>
                </c:pt>
                <c:pt idx="152">
                  <c:v>117.1</c:v>
                </c:pt>
                <c:pt idx="153">
                  <c:v>876.1</c:v>
                </c:pt>
                <c:pt idx="154">
                  <c:v>621.8</c:v>
                </c:pt>
                <c:pt idx="155">
                  <c:v>0.0</c:v>
                </c:pt>
                <c:pt idx="156">
                  <c:v>330.6</c:v>
                </c:pt>
                <c:pt idx="157">
                  <c:v>1833.1</c:v>
                </c:pt>
                <c:pt idx="158">
                  <c:v>1231.9</c:v>
                </c:pt>
                <c:pt idx="159">
                  <c:v>209.7</c:v>
                </c:pt>
                <c:pt idx="160">
                  <c:v>988.4</c:v>
                </c:pt>
                <c:pt idx="161">
                  <c:v>1699.0</c:v>
                </c:pt>
                <c:pt idx="162">
                  <c:v>328.8</c:v>
                </c:pt>
                <c:pt idx="163">
                  <c:v>601.5</c:v>
                </c:pt>
                <c:pt idx="164">
                  <c:v>346.9</c:v>
                </c:pt>
                <c:pt idx="165">
                  <c:v>158.8</c:v>
                </c:pt>
                <c:pt idx="166">
                  <c:v>959.5</c:v>
                </c:pt>
                <c:pt idx="167">
                  <c:v>0.0</c:v>
                </c:pt>
                <c:pt idx="168">
                  <c:v>10.8</c:v>
                </c:pt>
                <c:pt idx="169">
                  <c:v>554.1</c:v>
                </c:pt>
                <c:pt idx="170">
                  <c:v>0.0</c:v>
                </c:pt>
                <c:pt idx="171">
                  <c:v>970.8</c:v>
                </c:pt>
                <c:pt idx="172">
                  <c:v>1120.4</c:v>
                </c:pt>
                <c:pt idx="173">
                  <c:v>320.7</c:v>
                </c:pt>
                <c:pt idx="174">
                  <c:v>834.6</c:v>
                </c:pt>
                <c:pt idx="175">
                  <c:v>559.7</c:v>
                </c:pt>
                <c:pt idx="176">
                  <c:v>1403.8</c:v>
                </c:pt>
                <c:pt idx="177">
                  <c:v>984.2</c:v>
                </c:pt>
                <c:pt idx="178">
                  <c:v>509.8</c:v>
                </c:pt>
                <c:pt idx="179">
                  <c:v>1195.5</c:v>
                </c:pt>
                <c:pt idx="180">
                  <c:v>199.2</c:v>
                </c:pt>
                <c:pt idx="181">
                  <c:v>704.8</c:v>
                </c:pt>
                <c:pt idx="182">
                  <c:v>214.3</c:v>
                </c:pt>
                <c:pt idx="183">
                  <c:v>2118.2</c:v>
                </c:pt>
                <c:pt idx="184">
                  <c:v>1000.4</c:v>
                </c:pt>
                <c:pt idx="185">
                  <c:v>307.7</c:v>
                </c:pt>
                <c:pt idx="186">
                  <c:v>0.0</c:v>
                </c:pt>
                <c:pt idx="187">
                  <c:v>1045.0</c:v>
                </c:pt>
                <c:pt idx="188">
                  <c:v>1073.3</c:v>
                </c:pt>
                <c:pt idx="189">
                  <c:v>1322.5</c:v>
                </c:pt>
                <c:pt idx="190">
                  <c:v>930.1</c:v>
                </c:pt>
                <c:pt idx="191">
                  <c:v>395.0</c:v>
                </c:pt>
                <c:pt idx="192">
                  <c:v>1147.3</c:v>
                </c:pt>
                <c:pt idx="193">
                  <c:v>1012.1</c:v>
                </c:pt>
                <c:pt idx="194">
                  <c:v>830.8</c:v>
                </c:pt>
                <c:pt idx="195">
                  <c:v>1016.7</c:v>
                </c:pt>
                <c:pt idx="196">
                  <c:v>232.6</c:v>
                </c:pt>
                <c:pt idx="197">
                  <c:v>1294.3</c:v>
                </c:pt>
                <c:pt idx="198">
                  <c:v>204.4</c:v>
                </c:pt>
                <c:pt idx="199">
                  <c:v>2079.1</c:v>
                </c:pt>
                <c:pt idx="200">
                  <c:v>394.4</c:v>
                </c:pt>
                <c:pt idx="201">
                  <c:v>503.2</c:v>
                </c:pt>
                <c:pt idx="202">
                  <c:v>28.4</c:v>
                </c:pt>
                <c:pt idx="203">
                  <c:v>1701.5</c:v>
                </c:pt>
                <c:pt idx="204">
                  <c:v>826.4</c:v>
                </c:pt>
                <c:pt idx="205">
                  <c:v>452.6</c:v>
                </c:pt>
                <c:pt idx="206">
                  <c:v>279.2</c:v>
                </c:pt>
                <c:pt idx="207">
                  <c:v>652.8</c:v>
                </c:pt>
                <c:pt idx="208">
                  <c:v>429.0</c:v>
                </c:pt>
                <c:pt idx="209">
                  <c:v>1775.9</c:v>
                </c:pt>
                <c:pt idx="210">
                  <c:v>213.9</c:v>
                </c:pt>
                <c:pt idx="211">
                  <c:v>0.0</c:v>
                </c:pt>
                <c:pt idx="212">
                  <c:v>1373.9</c:v>
                </c:pt>
                <c:pt idx="213">
                  <c:v>578.9</c:v>
                </c:pt>
                <c:pt idx="214">
                  <c:v>638.2</c:v>
                </c:pt>
                <c:pt idx="215">
                  <c:v>785.7</c:v>
                </c:pt>
                <c:pt idx="216">
                  <c:v>1937.2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2532536"/>
        <c:axId val="-2092526664"/>
      </c:scatterChart>
      <c:valAx>
        <c:axId val="-2092532536"/>
        <c:scaling>
          <c:orientation val="minMax"/>
          <c:max val="90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 smtClean="0"/>
                  <a:t>1000-500 hPa shear (</a:t>
                </a:r>
                <a:r>
                  <a:rPr lang="en-US" sz="1600" dirty="0" err="1" smtClean="0"/>
                  <a:t>kt</a:t>
                </a:r>
                <a:r>
                  <a:rPr lang="en-US" sz="1600" dirty="0" smtClean="0"/>
                  <a:t>)</a:t>
                </a:r>
                <a:endParaRPr lang="en-US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92526664"/>
        <c:crosses val="autoZero"/>
        <c:crossBetween val="midCat"/>
      </c:valAx>
      <c:valAx>
        <c:axId val="-2092526664"/>
        <c:scaling>
          <c:orientation val="minMax"/>
          <c:max val="30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MCAPE (J/kg)</a:t>
                </a:r>
                <a:endParaRPr lang="en-US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9253253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Good Forecast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Good Forecast</c:v>
          </c:tx>
          <c:spPr>
            <a:ln w="47625">
              <a:noFill/>
            </a:ln>
          </c:spPr>
          <c:xVal>
            <c:numRef>
              <c:f>'[2]Good-hi_cases'!$AK$28:$AK$244</c:f>
              <c:numCache>
                <c:formatCode>General</c:formatCode>
                <c:ptCount val="217"/>
                <c:pt idx="0">
                  <c:v>33.7</c:v>
                </c:pt>
                <c:pt idx="1">
                  <c:v>18.3</c:v>
                </c:pt>
                <c:pt idx="2">
                  <c:v>13.9</c:v>
                </c:pt>
                <c:pt idx="3">
                  <c:v>16.7</c:v>
                </c:pt>
                <c:pt idx="4">
                  <c:v>21.9</c:v>
                </c:pt>
                <c:pt idx="5">
                  <c:v>28.3</c:v>
                </c:pt>
                <c:pt idx="6">
                  <c:v>40.1</c:v>
                </c:pt>
                <c:pt idx="7">
                  <c:v>29.6</c:v>
                </c:pt>
                <c:pt idx="8">
                  <c:v>38.5</c:v>
                </c:pt>
                <c:pt idx="9">
                  <c:v>20.0</c:v>
                </c:pt>
                <c:pt idx="10">
                  <c:v>31.7</c:v>
                </c:pt>
                <c:pt idx="11">
                  <c:v>13.5</c:v>
                </c:pt>
                <c:pt idx="12">
                  <c:v>63.5</c:v>
                </c:pt>
                <c:pt idx="13">
                  <c:v>100.1</c:v>
                </c:pt>
                <c:pt idx="14">
                  <c:v>22.0</c:v>
                </c:pt>
                <c:pt idx="15">
                  <c:v>68.2</c:v>
                </c:pt>
                <c:pt idx="16">
                  <c:v>18.3</c:v>
                </c:pt>
                <c:pt idx="17">
                  <c:v>24.8</c:v>
                </c:pt>
                <c:pt idx="18">
                  <c:v>36.1</c:v>
                </c:pt>
                <c:pt idx="19">
                  <c:v>31.3</c:v>
                </c:pt>
                <c:pt idx="20">
                  <c:v>27.3</c:v>
                </c:pt>
                <c:pt idx="21">
                  <c:v>26.4</c:v>
                </c:pt>
                <c:pt idx="22">
                  <c:v>18.1</c:v>
                </c:pt>
                <c:pt idx="23">
                  <c:v>26.4</c:v>
                </c:pt>
                <c:pt idx="24">
                  <c:v>56.3</c:v>
                </c:pt>
                <c:pt idx="25">
                  <c:v>33.6</c:v>
                </c:pt>
                <c:pt idx="26">
                  <c:v>48.1</c:v>
                </c:pt>
                <c:pt idx="27">
                  <c:v>46.0</c:v>
                </c:pt>
                <c:pt idx="28">
                  <c:v>24.4</c:v>
                </c:pt>
                <c:pt idx="29">
                  <c:v>28.8</c:v>
                </c:pt>
                <c:pt idx="30">
                  <c:v>47.6</c:v>
                </c:pt>
                <c:pt idx="31">
                  <c:v>39.5</c:v>
                </c:pt>
                <c:pt idx="32">
                  <c:v>36.8</c:v>
                </c:pt>
                <c:pt idx="33">
                  <c:v>43.9</c:v>
                </c:pt>
                <c:pt idx="34">
                  <c:v>15.3</c:v>
                </c:pt>
                <c:pt idx="35">
                  <c:v>48.7</c:v>
                </c:pt>
                <c:pt idx="36">
                  <c:v>45.1</c:v>
                </c:pt>
                <c:pt idx="37">
                  <c:v>29.6</c:v>
                </c:pt>
                <c:pt idx="38">
                  <c:v>21.5</c:v>
                </c:pt>
                <c:pt idx="39">
                  <c:v>19.7</c:v>
                </c:pt>
                <c:pt idx="40">
                  <c:v>31.7</c:v>
                </c:pt>
                <c:pt idx="41">
                  <c:v>20.7</c:v>
                </c:pt>
                <c:pt idx="42">
                  <c:v>17.0</c:v>
                </c:pt>
                <c:pt idx="43">
                  <c:v>41.3</c:v>
                </c:pt>
                <c:pt idx="44">
                  <c:v>69.9</c:v>
                </c:pt>
                <c:pt idx="45">
                  <c:v>39.8</c:v>
                </c:pt>
                <c:pt idx="46">
                  <c:v>15.1</c:v>
                </c:pt>
                <c:pt idx="47">
                  <c:v>22.4</c:v>
                </c:pt>
                <c:pt idx="48">
                  <c:v>23.4</c:v>
                </c:pt>
                <c:pt idx="49">
                  <c:v>55.9</c:v>
                </c:pt>
                <c:pt idx="50">
                  <c:v>61.3</c:v>
                </c:pt>
                <c:pt idx="51">
                  <c:v>42.2</c:v>
                </c:pt>
                <c:pt idx="52">
                  <c:v>13.1</c:v>
                </c:pt>
                <c:pt idx="53">
                  <c:v>57.1</c:v>
                </c:pt>
                <c:pt idx="54">
                  <c:v>60.3</c:v>
                </c:pt>
                <c:pt idx="55">
                  <c:v>45.2</c:v>
                </c:pt>
                <c:pt idx="56">
                  <c:v>19.9</c:v>
                </c:pt>
                <c:pt idx="57">
                  <c:v>33.3</c:v>
                </c:pt>
                <c:pt idx="58">
                  <c:v>35.9</c:v>
                </c:pt>
                <c:pt idx="59">
                  <c:v>32.1</c:v>
                </c:pt>
                <c:pt idx="60">
                  <c:v>29.6</c:v>
                </c:pt>
                <c:pt idx="61">
                  <c:v>32.0</c:v>
                </c:pt>
                <c:pt idx="62">
                  <c:v>65.3</c:v>
                </c:pt>
                <c:pt idx="63">
                  <c:v>50.1</c:v>
                </c:pt>
                <c:pt idx="64">
                  <c:v>36.9</c:v>
                </c:pt>
                <c:pt idx="65">
                  <c:v>45.2</c:v>
                </c:pt>
                <c:pt idx="66">
                  <c:v>39.4</c:v>
                </c:pt>
                <c:pt idx="67">
                  <c:v>43.0</c:v>
                </c:pt>
                <c:pt idx="68">
                  <c:v>41.0</c:v>
                </c:pt>
                <c:pt idx="69">
                  <c:v>63.9</c:v>
                </c:pt>
                <c:pt idx="70">
                  <c:v>31.6</c:v>
                </c:pt>
                <c:pt idx="71">
                  <c:v>44.2</c:v>
                </c:pt>
                <c:pt idx="72">
                  <c:v>34.1</c:v>
                </c:pt>
                <c:pt idx="73">
                  <c:v>22.2</c:v>
                </c:pt>
                <c:pt idx="74">
                  <c:v>36.4</c:v>
                </c:pt>
                <c:pt idx="75">
                  <c:v>43.9</c:v>
                </c:pt>
                <c:pt idx="76">
                  <c:v>75.2</c:v>
                </c:pt>
                <c:pt idx="77">
                  <c:v>48.2</c:v>
                </c:pt>
                <c:pt idx="78">
                  <c:v>42.4</c:v>
                </c:pt>
                <c:pt idx="79">
                  <c:v>41.8</c:v>
                </c:pt>
                <c:pt idx="80">
                  <c:v>44.5</c:v>
                </c:pt>
                <c:pt idx="81">
                  <c:v>34.7</c:v>
                </c:pt>
                <c:pt idx="82">
                  <c:v>40.6</c:v>
                </c:pt>
                <c:pt idx="83">
                  <c:v>37.7</c:v>
                </c:pt>
                <c:pt idx="84">
                  <c:v>52.8</c:v>
                </c:pt>
                <c:pt idx="85">
                  <c:v>46.5</c:v>
                </c:pt>
                <c:pt idx="86">
                  <c:v>56.0</c:v>
                </c:pt>
                <c:pt idx="87">
                  <c:v>39.5</c:v>
                </c:pt>
                <c:pt idx="88">
                  <c:v>46.8</c:v>
                </c:pt>
                <c:pt idx="89">
                  <c:v>41.8</c:v>
                </c:pt>
                <c:pt idx="90">
                  <c:v>30.6</c:v>
                </c:pt>
                <c:pt idx="91">
                  <c:v>25.3</c:v>
                </c:pt>
                <c:pt idx="92">
                  <c:v>13.0</c:v>
                </c:pt>
                <c:pt idx="93">
                  <c:v>39.0</c:v>
                </c:pt>
                <c:pt idx="94">
                  <c:v>13.9</c:v>
                </c:pt>
                <c:pt idx="95">
                  <c:v>15.9</c:v>
                </c:pt>
                <c:pt idx="96">
                  <c:v>50.4</c:v>
                </c:pt>
                <c:pt idx="97">
                  <c:v>60.0</c:v>
                </c:pt>
                <c:pt idx="98">
                  <c:v>16.2</c:v>
                </c:pt>
                <c:pt idx="99">
                  <c:v>45.3</c:v>
                </c:pt>
                <c:pt idx="100">
                  <c:v>28.9</c:v>
                </c:pt>
                <c:pt idx="101">
                  <c:v>23.2</c:v>
                </c:pt>
                <c:pt idx="102">
                  <c:v>35.9</c:v>
                </c:pt>
                <c:pt idx="103">
                  <c:v>25.0</c:v>
                </c:pt>
                <c:pt idx="104">
                  <c:v>43.1</c:v>
                </c:pt>
                <c:pt idx="105">
                  <c:v>23.2</c:v>
                </c:pt>
                <c:pt idx="106">
                  <c:v>31.6</c:v>
                </c:pt>
                <c:pt idx="107">
                  <c:v>28.0</c:v>
                </c:pt>
                <c:pt idx="108">
                  <c:v>19.4</c:v>
                </c:pt>
                <c:pt idx="109">
                  <c:v>29.2</c:v>
                </c:pt>
                <c:pt idx="110">
                  <c:v>39.9</c:v>
                </c:pt>
                <c:pt idx="111">
                  <c:v>17.1</c:v>
                </c:pt>
                <c:pt idx="112">
                  <c:v>48.5</c:v>
                </c:pt>
                <c:pt idx="113">
                  <c:v>25.6</c:v>
                </c:pt>
                <c:pt idx="114">
                  <c:v>20.5</c:v>
                </c:pt>
                <c:pt idx="115">
                  <c:v>31.8</c:v>
                </c:pt>
                <c:pt idx="116">
                  <c:v>42.5</c:v>
                </c:pt>
                <c:pt idx="117">
                  <c:v>9.0</c:v>
                </c:pt>
                <c:pt idx="118">
                  <c:v>36.1</c:v>
                </c:pt>
                <c:pt idx="119">
                  <c:v>26.0</c:v>
                </c:pt>
                <c:pt idx="120">
                  <c:v>23.1</c:v>
                </c:pt>
                <c:pt idx="121">
                  <c:v>30.6</c:v>
                </c:pt>
                <c:pt idx="122">
                  <c:v>38.2</c:v>
                </c:pt>
                <c:pt idx="123">
                  <c:v>60.9</c:v>
                </c:pt>
                <c:pt idx="124">
                  <c:v>16.1</c:v>
                </c:pt>
                <c:pt idx="125">
                  <c:v>38.0</c:v>
                </c:pt>
                <c:pt idx="126">
                  <c:v>30.7</c:v>
                </c:pt>
                <c:pt idx="127">
                  <c:v>29.3</c:v>
                </c:pt>
                <c:pt idx="128">
                  <c:v>18.4</c:v>
                </c:pt>
                <c:pt idx="129">
                  <c:v>14.3</c:v>
                </c:pt>
                <c:pt idx="130">
                  <c:v>48.3</c:v>
                </c:pt>
                <c:pt idx="131">
                  <c:v>21.6</c:v>
                </c:pt>
                <c:pt idx="132">
                  <c:v>28.5</c:v>
                </c:pt>
                <c:pt idx="133">
                  <c:v>34.1</c:v>
                </c:pt>
                <c:pt idx="134">
                  <c:v>65.8</c:v>
                </c:pt>
                <c:pt idx="135">
                  <c:v>53.4</c:v>
                </c:pt>
                <c:pt idx="136">
                  <c:v>19.5</c:v>
                </c:pt>
                <c:pt idx="137">
                  <c:v>30.0</c:v>
                </c:pt>
                <c:pt idx="138">
                  <c:v>25.2</c:v>
                </c:pt>
                <c:pt idx="139">
                  <c:v>45.0</c:v>
                </c:pt>
                <c:pt idx="140">
                  <c:v>32.6</c:v>
                </c:pt>
                <c:pt idx="141">
                  <c:v>36.6</c:v>
                </c:pt>
                <c:pt idx="142">
                  <c:v>29.0</c:v>
                </c:pt>
                <c:pt idx="143">
                  <c:v>35.3</c:v>
                </c:pt>
                <c:pt idx="144">
                  <c:v>22.2</c:v>
                </c:pt>
                <c:pt idx="145">
                  <c:v>16.5</c:v>
                </c:pt>
                <c:pt idx="146">
                  <c:v>56.3</c:v>
                </c:pt>
                <c:pt idx="147">
                  <c:v>44.1</c:v>
                </c:pt>
                <c:pt idx="148">
                  <c:v>31.5</c:v>
                </c:pt>
                <c:pt idx="149">
                  <c:v>11.2</c:v>
                </c:pt>
                <c:pt idx="150">
                  <c:v>30.1</c:v>
                </c:pt>
                <c:pt idx="151">
                  <c:v>26.8</c:v>
                </c:pt>
                <c:pt idx="152">
                  <c:v>56.7</c:v>
                </c:pt>
                <c:pt idx="153">
                  <c:v>22.7</c:v>
                </c:pt>
                <c:pt idx="154">
                  <c:v>35.6</c:v>
                </c:pt>
                <c:pt idx="155">
                  <c:v>32.7</c:v>
                </c:pt>
                <c:pt idx="156">
                  <c:v>38.3</c:v>
                </c:pt>
                <c:pt idx="157">
                  <c:v>36.8</c:v>
                </c:pt>
                <c:pt idx="158">
                  <c:v>37.1</c:v>
                </c:pt>
                <c:pt idx="159">
                  <c:v>36.4</c:v>
                </c:pt>
                <c:pt idx="160">
                  <c:v>46.9</c:v>
                </c:pt>
                <c:pt idx="161">
                  <c:v>23.0</c:v>
                </c:pt>
                <c:pt idx="162">
                  <c:v>56.6</c:v>
                </c:pt>
                <c:pt idx="163">
                  <c:v>49.7</c:v>
                </c:pt>
                <c:pt idx="164">
                  <c:v>29.5</c:v>
                </c:pt>
                <c:pt idx="165">
                  <c:v>36.8</c:v>
                </c:pt>
                <c:pt idx="166">
                  <c:v>45.6</c:v>
                </c:pt>
                <c:pt idx="167">
                  <c:v>46.0</c:v>
                </c:pt>
                <c:pt idx="168">
                  <c:v>23.2</c:v>
                </c:pt>
                <c:pt idx="169">
                  <c:v>51.7</c:v>
                </c:pt>
                <c:pt idx="170">
                  <c:v>42.3</c:v>
                </c:pt>
                <c:pt idx="171">
                  <c:v>32.8</c:v>
                </c:pt>
                <c:pt idx="172">
                  <c:v>47.1</c:v>
                </c:pt>
                <c:pt idx="173">
                  <c:v>33.5</c:v>
                </c:pt>
                <c:pt idx="174">
                  <c:v>35.9</c:v>
                </c:pt>
                <c:pt idx="175">
                  <c:v>48.6</c:v>
                </c:pt>
                <c:pt idx="176">
                  <c:v>23.5</c:v>
                </c:pt>
                <c:pt idx="177">
                  <c:v>38.4</c:v>
                </c:pt>
                <c:pt idx="178">
                  <c:v>23.9</c:v>
                </c:pt>
                <c:pt idx="179">
                  <c:v>46.8</c:v>
                </c:pt>
                <c:pt idx="180">
                  <c:v>27.1</c:v>
                </c:pt>
                <c:pt idx="181">
                  <c:v>32.1</c:v>
                </c:pt>
                <c:pt idx="182">
                  <c:v>38.5</c:v>
                </c:pt>
                <c:pt idx="183">
                  <c:v>41.2</c:v>
                </c:pt>
                <c:pt idx="184">
                  <c:v>41.7</c:v>
                </c:pt>
                <c:pt idx="185">
                  <c:v>16.4</c:v>
                </c:pt>
                <c:pt idx="186">
                  <c:v>32.8</c:v>
                </c:pt>
                <c:pt idx="187">
                  <c:v>44.6</c:v>
                </c:pt>
                <c:pt idx="188">
                  <c:v>21.6</c:v>
                </c:pt>
                <c:pt idx="189">
                  <c:v>39.9</c:v>
                </c:pt>
                <c:pt idx="190">
                  <c:v>26.8</c:v>
                </c:pt>
                <c:pt idx="191">
                  <c:v>16.1</c:v>
                </c:pt>
                <c:pt idx="192">
                  <c:v>36.7</c:v>
                </c:pt>
                <c:pt idx="193">
                  <c:v>41.7</c:v>
                </c:pt>
                <c:pt idx="194">
                  <c:v>45.9</c:v>
                </c:pt>
              </c:numCache>
            </c:numRef>
          </c:xVal>
          <c:yVal>
            <c:numRef>
              <c:f>'[2]Good-hi_cases'!$AA$28:$AA$244</c:f>
              <c:numCache>
                <c:formatCode>General</c:formatCode>
                <c:ptCount val="217"/>
                <c:pt idx="0">
                  <c:v>211.0</c:v>
                </c:pt>
                <c:pt idx="1">
                  <c:v>2292.1</c:v>
                </c:pt>
                <c:pt idx="2">
                  <c:v>503.2</c:v>
                </c:pt>
                <c:pt idx="3">
                  <c:v>1281.8</c:v>
                </c:pt>
                <c:pt idx="4">
                  <c:v>1734.5</c:v>
                </c:pt>
                <c:pt idx="5">
                  <c:v>1269.4</c:v>
                </c:pt>
                <c:pt idx="6">
                  <c:v>455.6</c:v>
                </c:pt>
                <c:pt idx="7">
                  <c:v>684.1</c:v>
                </c:pt>
                <c:pt idx="8">
                  <c:v>316.7</c:v>
                </c:pt>
                <c:pt idx="9">
                  <c:v>594.6</c:v>
                </c:pt>
                <c:pt idx="10">
                  <c:v>988.7</c:v>
                </c:pt>
                <c:pt idx="11">
                  <c:v>416.1</c:v>
                </c:pt>
                <c:pt idx="12">
                  <c:v>1701.4</c:v>
                </c:pt>
                <c:pt idx="13">
                  <c:v>7.2</c:v>
                </c:pt>
                <c:pt idx="14">
                  <c:v>255.9</c:v>
                </c:pt>
                <c:pt idx="15">
                  <c:v>0.0</c:v>
                </c:pt>
                <c:pt idx="16">
                  <c:v>758.3</c:v>
                </c:pt>
                <c:pt idx="17">
                  <c:v>1525.8</c:v>
                </c:pt>
                <c:pt idx="18">
                  <c:v>1813.4</c:v>
                </c:pt>
                <c:pt idx="19">
                  <c:v>2299.6</c:v>
                </c:pt>
                <c:pt idx="20">
                  <c:v>1039.8</c:v>
                </c:pt>
                <c:pt idx="21">
                  <c:v>869.3</c:v>
                </c:pt>
                <c:pt idx="22">
                  <c:v>967.7</c:v>
                </c:pt>
                <c:pt idx="23">
                  <c:v>691.5</c:v>
                </c:pt>
                <c:pt idx="24">
                  <c:v>6.2</c:v>
                </c:pt>
                <c:pt idx="25">
                  <c:v>1001.1</c:v>
                </c:pt>
                <c:pt idx="26">
                  <c:v>343.9</c:v>
                </c:pt>
                <c:pt idx="27">
                  <c:v>838.3</c:v>
                </c:pt>
                <c:pt idx="28">
                  <c:v>2165.3</c:v>
                </c:pt>
                <c:pt idx="29">
                  <c:v>743.9</c:v>
                </c:pt>
                <c:pt idx="30">
                  <c:v>239.7</c:v>
                </c:pt>
                <c:pt idx="31">
                  <c:v>1893.8</c:v>
                </c:pt>
                <c:pt idx="32">
                  <c:v>1106.5</c:v>
                </c:pt>
                <c:pt idx="33">
                  <c:v>432.2</c:v>
                </c:pt>
                <c:pt idx="34">
                  <c:v>904.1</c:v>
                </c:pt>
                <c:pt idx="35">
                  <c:v>113.9</c:v>
                </c:pt>
                <c:pt idx="36">
                  <c:v>186.4</c:v>
                </c:pt>
                <c:pt idx="37">
                  <c:v>1802.4</c:v>
                </c:pt>
                <c:pt idx="38">
                  <c:v>482.1</c:v>
                </c:pt>
                <c:pt idx="39">
                  <c:v>1107.4</c:v>
                </c:pt>
                <c:pt idx="40">
                  <c:v>2065.1</c:v>
                </c:pt>
                <c:pt idx="41">
                  <c:v>207.2</c:v>
                </c:pt>
                <c:pt idx="42">
                  <c:v>1762.4</c:v>
                </c:pt>
                <c:pt idx="43">
                  <c:v>967.0</c:v>
                </c:pt>
                <c:pt idx="44">
                  <c:v>352.0</c:v>
                </c:pt>
                <c:pt idx="45">
                  <c:v>260.0</c:v>
                </c:pt>
                <c:pt idx="46">
                  <c:v>2004.3</c:v>
                </c:pt>
                <c:pt idx="47">
                  <c:v>554.0</c:v>
                </c:pt>
                <c:pt idx="48">
                  <c:v>117.9</c:v>
                </c:pt>
                <c:pt idx="49">
                  <c:v>55.0</c:v>
                </c:pt>
                <c:pt idx="50">
                  <c:v>191.2</c:v>
                </c:pt>
                <c:pt idx="51">
                  <c:v>149.0</c:v>
                </c:pt>
                <c:pt idx="52">
                  <c:v>984.8</c:v>
                </c:pt>
                <c:pt idx="53">
                  <c:v>17.4</c:v>
                </c:pt>
                <c:pt idx="54">
                  <c:v>949.7</c:v>
                </c:pt>
                <c:pt idx="55">
                  <c:v>506.7</c:v>
                </c:pt>
                <c:pt idx="56">
                  <c:v>375.7</c:v>
                </c:pt>
                <c:pt idx="57">
                  <c:v>1460.2</c:v>
                </c:pt>
                <c:pt idx="58">
                  <c:v>1397.5</c:v>
                </c:pt>
                <c:pt idx="59">
                  <c:v>1004.5</c:v>
                </c:pt>
                <c:pt idx="60">
                  <c:v>382.9</c:v>
                </c:pt>
                <c:pt idx="61">
                  <c:v>236.4</c:v>
                </c:pt>
                <c:pt idx="62">
                  <c:v>1179.4</c:v>
                </c:pt>
                <c:pt idx="63">
                  <c:v>553.1</c:v>
                </c:pt>
                <c:pt idx="64">
                  <c:v>740.9</c:v>
                </c:pt>
                <c:pt idx="65">
                  <c:v>763.9</c:v>
                </c:pt>
                <c:pt idx="66">
                  <c:v>1670.1</c:v>
                </c:pt>
                <c:pt idx="67">
                  <c:v>544.5</c:v>
                </c:pt>
                <c:pt idx="68">
                  <c:v>70.3</c:v>
                </c:pt>
                <c:pt idx="69">
                  <c:v>490.4</c:v>
                </c:pt>
                <c:pt idx="70">
                  <c:v>829.0</c:v>
                </c:pt>
                <c:pt idx="71">
                  <c:v>102.9</c:v>
                </c:pt>
                <c:pt idx="72">
                  <c:v>227.8</c:v>
                </c:pt>
                <c:pt idx="73">
                  <c:v>423.6</c:v>
                </c:pt>
                <c:pt idx="74">
                  <c:v>8.2</c:v>
                </c:pt>
                <c:pt idx="75">
                  <c:v>516.9</c:v>
                </c:pt>
                <c:pt idx="76">
                  <c:v>509.1</c:v>
                </c:pt>
                <c:pt idx="77">
                  <c:v>924.3</c:v>
                </c:pt>
                <c:pt idx="78">
                  <c:v>137.0</c:v>
                </c:pt>
                <c:pt idx="79">
                  <c:v>307.9</c:v>
                </c:pt>
                <c:pt idx="80">
                  <c:v>1941.7</c:v>
                </c:pt>
                <c:pt idx="81">
                  <c:v>305.6</c:v>
                </c:pt>
                <c:pt idx="82">
                  <c:v>1682.0</c:v>
                </c:pt>
                <c:pt idx="83">
                  <c:v>1049.6</c:v>
                </c:pt>
                <c:pt idx="84">
                  <c:v>1675.0</c:v>
                </c:pt>
                <c:pt idx="85">
                  <c:v>206.1</c:v>
                </c:pt>
                <c:pt idx="86">
                  <c:v>243.5</c:v>
                </c:pt>
                <c:pt idx="87">
                  <c:v>1440.5</c:v>
                </c:pt>
                <c:pt idx="88">
                  <c:v>644.1</c:v>
                </c:pt>
                <c:pt idx="89">
                  <c:v>1685.0</c:v>
                </c:pt>
                <c:pt idx="90">
                  <c:v>46.6</c:v>
                </c:pt>
                <c:pt idx="91">
                  <c:v>1125.8</c:v>
                </c:pt>
                <c:pt idx="92">
                  <c:v>811.5</c:v>
                </c:pt>
                <c:pt idx="93">
                  <c:v>1025.1</c:v>
                </c:pt>
                <c:pt idx="94">
                  <c:v>520.7</c:v>
                </c:pt>
                <c:pt idx="95">
                  <c:v>500.5</c:v>
                </c:pt>
                <c:pt idx="96">
                  <c:v>450.2</c:v>
                </c:pt>
                <c:pt idx="97">
                  <c:v>48.9</c:v>
                </c:pt>
                <c:pt idx="98">
                  <c:v>1751.7</c:v>
                </c:pt>
                <c:pt idx="99">
                  <c:v>707.8</c:v>
                </c:pt>
                <c:pt idx="100">
                  <c:v>467.9</c:v>
                </c:pt>
                <c:pt idx="101">
                  <c:v>743.2</c:v>
                </c:pt>
                <c:pt idx="102">
                  <c:v>1382.1</c:v>
                </c:pt>
                <c:pt idx="103">
                  <c:v>1416.4</c:v>
                </c:pt>
                <c:pt idx="104">
                  <c:v>559.3</c:v>
                </c:pt>
                <c:pt idx="105">
                  <c:v>847.8</c:v>
                </c:pt>
                <c:pt idx="106">
                  <c:v>1982.8</c:v>
                </c:pt>
                <c:pt idx="107">
                  <c:v>2907.6</c:v>
                </c:pt>
                <c:pt idx="108">
                  <c:v>2008.0</c:v>
                </c:pt>
                <c:pt idx="109">
                  <c:v>274.1</c:v>
                </c:pt>
                <c:pt idx="110">
                  <c:v>173.2</c:v>
                </c:pt>
                <c:pt idx="111">
                  <c:v>776.1</c:v>
                </c:pt>
                <c:pt idx="112">
                  <c:v>69.4</c:v>
                </c:pt>
                <c:pt idx="113">
                  <c:v>344.5</c:v>
                </c:pt>
                <c:pt idx="114">
                  <c:v>317.4</c:v>
                </c:pt>
                <c:pt idx="115">
                  <c:v>3270.2</c:v>
                </c:pt>
                <c:pt idx="116">
                  <c:v>480.0</c:v>
                </c:pt>
                <c:pt idx="117">
                  <c:v>760.1</c:v>
                </c:pt>
                <c:pt idx="118">
                  <c:v>1012.9</c:v>
                </c:pt>
                <c:pt idx="119">
                  <c:v>146.0</c:v>
                </c:pt>
                <c:pt idx="120">
                  <c:v>1087.4</c:v>
                </c:pt>
                <c:pt idx="121">
                  <c:v>2149.4</c:v>
                </c:pt>
                <c:pt idx="122">
                  <c:v>102.0</c:v>
                </c:pt>
                <c:pt idx="123">
                  <c:v>251.2</c:v>
                </c:pt>
                <c:pt idx="124">
                  <c:v>1644.3</c:v>
                </c:pt>
                <c:pt idx="125">
                  <c:v>159.2</c:v>
                </c:pt>
                <c:pt idx="126">
                  <c:v>508.6</c:v>
                </c:pt>
                <c:pt idx="127">
                  <c:v>2909.9</c:v>
                </c:pt>
                <c:pt idx="128">
                  <c:v>305.3</c:v>
                </c:pt>
                <c:pt idx="129">
                  <c:v>404.3</c:v>
                </c:pt>
                <c:pt idx="130">
                  <c:v>152.0</c:v>
                </c:pt>
                <c:pt idx="131">
                  <c:v>1967.7</c:v>
                </c:pt>
                <c:pt idx="132">
                  <c:v>2216.2</c:v>
                </c:pt>
                <c:pt idx="133">
                  <c:v>272.8</c:v>
                </c:pt>
                <c:pt idx="134">
                  <c:v>45.2</c:v>
                </c:pt>
                <c:pt idx="135">
                  <c:v>870.0</c:v>
                </c:pt>
                <c:pt idx="136">
                  <c:v>779.5</c:v>
                </c:pt>
                <c:pt idx="137">
                  <c:v>1063.3</c:v>
                </c:pt>
                <c:pt idx="138">
                  <c:v>698.1</c:v>
                </c:pt>
                <c:pt idx="139">
                  <c:v>490.4</c:v>
                </c:pt>
                <c:pt idx="140">
                  <c:v>179.4</c:v>
                </c:pt>
                <c:pt idx="141">
                  <c:v>571.1</c:v>
                </c:pt>
                <c:pt idx="142">
                  <c:v>1180.0</c:v>
                </c:pt>
                <c:pt idx="143">
                  <c:v>894.3</c:v>
                </c:pt>
                <c:pt idx="144">
                  <c:v>1572.7</c:v>
                </c:pt>
                <c:pt idx="145">
                  <c:v>2179.7</c:v>
                </c:pt>
                <c:pt idx="146">
                  <c:v>0.0</c:v>
                </c:pt>
                <c:pt idx="147">
                  <c:v>841.1</c:v>
                </c:pt>
                <c:pt idx="148">
                  <c:v>914.4</c:v>
                </c:pt>
                <c:pt idx="149">
                  <c:v>693.2</c:v>
                </c:pt>
                <c:pt idx="150">
                  <c:v>529.7</c:v>
                </c:pt>
                <c:pt idx="151">
                  <c:v>678.9</c:v>
                </c:pt>
                <c:pt idx="152">
                  <c:v>757.1</c:v>
                </c:pt>
                <c:pt idx="153">
                  <c:v>1083.9</c:v>
                </c:pt>
                <c:pt idx="154">
                  <c:v>1296.2</c:v>
                </c:pt>
                <c:pt idx="155">
                  <c:v>892.0</c:v>
                </c:pt>
                <c:pt idx="156">
                  <c:v>801.6</c:v>
                </c:pt>
                <c:pt idx="157">
                  <c:v>1708.0</c:v>
                </c:pt>
                <c:pt idx="158">
                  <c:v>522.7</c:v>
                </c:pt>
                <c:pt idx="159">
                  <c:v>625.7</c:v>
                </c:pt>
                <c:pt idx="160">
                  <c:v>667.9</c:v>
                </c:pt>
                <c:pt idx="161">
                  <c:v>992.9</c:v>
                </c:pt>
                <c:pt idx="162">
                  <c:v>518.8</c:v>
                </c:pt>
                <c:pt idx="163">
                  <c:v>593.3</c:v>
                </c:pt>
                <c:pt idx="164">
                  <c:v>522.4</c:v>
                </c:pt>
                <c:pt idx="165">
                  <c:v>1546.4</c:v>
                </c:pt>
                <c:pt idx="166">
                  <c:v>19.1</c:v>
                </c:pt>
                <c:pt idx="167">
                  <c:v>176.0</c:v>
                </c:pt>
                <c:pt idx="168">
                  <c:v>7.7</c:v>
                </c:pt>
                <c:pt idx="169">
                  <c:v>1595.6</c:v>
                </c:pt>
                <c:pt idx="170">
                  <c:v>1165.9</c:v>
                </c:pt>
                <c:pt idx="171">
                  <c:v>235.7</c:v>
                </c:pt>
                <c:pt idx="172">
                  <c:v>773.4</c:v>
                </c:pt>
                <c:pt idx="173">
                  <c:v>1156.8</c:v>
                </c:pt>
                <c:pt idx="174">
                  <c:v>563.9</c:v>
                </c:pt>
                <c:pt idx="175">
                  <c:v>2746.8</c:v>
                </c:pt>
                <c:pt idx="176">
                  <c:v>515.2</c:v>
                </c:pt>
                <c:pt idx="177">
                  <c:v>1053.1</c:v>
                </c:pt>
                <c:pt idx="178">
                  <c:v>817.4</c:v>
                </c:pt>
                <c:pt idx="179">
                  <c:v>265.2</c:v>
                </c:pt>
                <c:pt idx="180">
                  <c:v>1919.2</c:v>
                </c:pt>
                <c:pt idx="181">
                  <c:v>1203.1</c:v>
                </c:pt>
                <c:pt idx="182">
                  <c:v>116.3</c:v>
                </c:pt>
                <c:pt idx="183">
                  <c:v>990.7</c:v>
                </c:pt>
                <c:pt idx="184">
                  <c:v>322.5</c:v>
                </c:pt>
                <c:pt idx="185">
                  <c:v>417.2</c:v>
                </c:pt>
                <c:pt idx="186">
                  <c:v>71.2</c:v>
                </c:pt>
                <c:pt idx="187">
                  <c:v>1519.3</c:v>
                </c:pt>
                <c:pt idx="188">
                  <c:v>1658.4</c:v>
                </c:pt>
                <c:pt idx="189">
                  <c:v>352.7</c:v>
                </c:pt>
                <c:pt idx="190">
                  <c:v>794.2</c:v>
                </c:pt>
                <c:pt idx="191">
                  <c:v>586.2</c:v>
                </c:pt>
                <c:pt idx="192">
                  <c:v>595.5</c:v>
                </c:pt>
                <c:pt idx="193">
                  <c:v>309.7</c:v>
                </c:pt>
                <c:pt idx="194">
                  <c:v>257.8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2450824"/>
        <c:axId val="-2092444952"/>
      </c:scatterChart>
      <c:valAx>
        <c:axId val="-2092450824"/>
        <c:scaling>
          <c:orientation val="minMax"/>
          <c:max val="90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 smtClean="0"/>
                  <a:t>1000-500 hPa shear (</a:t>
                </a:r>
                <a:r>
                  <a:rPr lang="en-US" sz="1600" dirty="0" err="1" smtClean="0"/>
                  <a:t>kt</a:t>
                </a:r>
                <a:r>
                  <a:rPr lang="en-US" sz="1600" dirty="0" smtClean="0"/>
                  <a:t>)</a:t>
                </a:r>
                <a:endParaRPr lang="en-US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92444952"/>
        <c:crosses val="autoZero"/>
        <c:crossBetween val="midCat"/>
      </c:valAx>
      <c:valAx>
        <c:axId val="-2092444952"/>
        <c:scaling>
          <c:orientation val="minMax"/>
          <c:max val="30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 smtClean="0"/>
                  <a:t>MCAPE (J/kg)</a:t>
                </a:r>
                <a:endParaRPr lang="en-US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924508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Type 1 and Good Forecast Events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Good Forecast</c:v>
          </c:tx>
          <c:spPr>
            <a:ln w="47625">
              <a:noFill/>
            </a:ln>
          </c:spPr>
          <c:xVal>
            <c:numRef>
              <c:f>'[2]Good-hi_cases'!$AK$28:$AK$222</c:f>
              <c:numCache>
                <c:formatCode>General</c:formatCode>
                <c:ptCount val="195"/>
                <c:pt idx="0">
                  <c:v>33.7</c:v>
                </c:pt>
                <c:pt idx="1">
                  <c:v>18.3</c:v>
                </c:pt>
                <c:pt idx="2">
                  <c:v>13.9</c:v>
                </c:pt>
                <c:pt idx="3">
                  <c:v>16.7</c:v>
                </c:pt>
                <c:pt idx="4">
                  <c:v>21.9</c:v>
                </c:pt>
                <c:pt idx="5">
                  <c:v>28.3</c:v>
                </c:pt>
                <c:pt idx="6">
                  <c:v>40.1</c:v>
                </c:pt>
                <c:pt idx="7">
                  <c:v>29.6</c:v>
                </c:pt>
                <c:pt idx="8">
                  <c:v>38.5</c:v>
                </c:pt>
                <c:pt idx="9">
                  <c:v>20.0</c:v>
                </c:pt>
                <c:pt idx="10">
                  <c:v>31.7</c:v>
                </c:pt>
                <c:pt idx="11">
                  <c:v>13.5</c:v>
                </c:pt>
                <c:pt idx="12">
                  <c:v>63.5</c:v>
                </c:pt>
                <c:pt idx="13">
                  <c:v>100.1</c:v>
                </c:pt>
                <c:pt idx="14">
                  <c:v>22.0</c:v>
                </c:pt>
                <c:pt idx="15">
                  <c:v>68.2</c:v>
                </c:pt>
                <c:pt idx="16">
                  <c:v>18.3</c:v>
                </c:pt>
                <c:pt idx="17">
                  <c:v>24.8</c:v>
                </c:pt>
                <c:pt idx="18">
                  <c:v>36.1</c:v>
                </c:pt>
                <c:pt idx="19">
                  <c:v>31.3</c:v>
                </c:pt>
                <c:pt idx="20">
                  <c:v>27.3</c:v>
                </c:pt>
                <c:pt idx="21">
                  <c:v>26.4</c:v>
                </c:pt>
                <c:pt idx="22">
                  <c:v>18.1</c:v>
                </c:pt>
                <c:pt idx="23">
                  <c:v>26.4</c:v>
                </c:pt>
                <c:pt idx="24">
                  <c:v>56.3</c:v>
                </c:pt>
                <c:pt idx="25">
                  <c:v>33.6</c:v>
                </c:pt>
                <c:pt idx="26">
                  <c:v>48.1</c:v>
                </c:pt>
                <c:pt idx="27">
                  <c:v>46.0</c:v>
                </c:pt>
                <c:pt idx="28">
                  <c:v>24.4</c:v>
                </c:pt>
                <c:pt idx="29">
                  <c:v>28.8</c:v>
                </c:pt>
                <c:pt idx="30">
                  <c:v>47.6</c:v>
                </c:pt>
                <c:pt idx="31">
                  <c:v>39.5</c:v>
                </c:pt>
                <c:pt idx="32">
                  <c:v>36.8</c:v>
                </c:pt>
                <c:pt idx="33">
                  <c:v>43.9</c:v>
                </c:pt>
                <c:pt idx="34">
                  <c:v>15.3</c:v>
                </c:pt>
                <c:pt idx="35">
                  <c:v>48.7</c:v>
                </c:pt>
                <c:pt idx="36">
                  <c:v>45.1</c:v>
                </c:pt>
                <c:pt idx="37">
                  <c:v>29.6</c:v>
                </c:pt>
                <c:pt idx="38">
                  <c:v>21.5</c:v>
                </c:pt>
                <c:pt idx="39">
                  <c:v>19.7</c:v>
                </c:pt>
                <c:pt idx="40">
                  <c:v>31.7</c:v>
                </c:pt>
                <c:pt idx="41">
                  <c:v>20.7</c:v>
                </c:pt>
                <c:pt idx="42">
                  <c:v>17.0</c:v>
                </c:pt>
                <c:pt idx="43">
                  <c:v>41.3</c:v>
                </c:pt>
                <c:pt idx="44">
                  <c:v>69.9</c:v>
                </c:pt>
                <c:pt idx="45">
                  <c:v>39.8</c:v>
                </c:pt>
                <c:pt idx="46">
                  <c:v>15.1</c:v>
                </c:pt>
                <c:pt idx="47">
                  <c:v>22.4</c:v>
                </c:pt>
                <c:pt idx="48">
                  <c:v>23.4</c:v>
                </c:pt>
                <c:pt idx="49">
                  <c:v>55.9</c:v>
                </c:pt>
                <c:pt idx="50">
                  <c:v>61.3</c:v>
                </c:pt>
                <c:pt idx="51">
                  <c:v>42.2</c:v>
                </c:pt>
                <c:pt idx="52">
                  <c:v>13.1</c:v>
                </c:pt>
                <c:pt idx="53">
                  <c:v>57.1</c:v>
                </c:pt>
                <c:pt idx="54">
                  <c:v>60.3</c:v>
                </c:pt>
                <c:pt idx="55">
                  <c:v>45.2</c:v>
                </c:pt>
                <c:pt idx="56">
                  <c:v>19.9</c:v>
                </c:pt>
                <c:pt idx="57">
                  <c:v>33.3</c:v>
                </c:pt>
                <c:pt idx="58">
                  <c:v>35.9</c:v>
                </c:pt>
                <c:pt idx="59">
                  <c:v>32.1</c:v>
                </c:pt>
                <c:pt idx="60">
                  <c:v>29.6</c:v>
                </c:pt>
                <c:pt idx="61">
                  <c:v>32.0</c:v>
                </c:pt>
                <c:pt idx="62">
                  <c:v>65.3</c:v>
                </c:pt>
                <c:pt idx="63">
                  <c:v>50.1</c:v>
                </c:pt>
                <c:pt idx="64">
                  <c:v>36.9</c:v>
                </c:pt>
                <c:pt idx="65">
                  <c:v>45.2</c:v>
                </c:pt>
                <c:pt idx="66">
                  <c:v>39.4</c:v>
                </c:pt>
                <c:pt idx="67">
                  <c:v>43.0</c:v>
                </c:pt>
                <c:pt idx="68">
                  <c:v>41.0</c:v>
                </c:pt>
                <c:pt idx="69">
                  <c:v>63.9</c:v>
                </c:pt>
                <c:pt idx="70">
                  <c:v>31.6</c:v>
                </c:pt>
                <c:pt idx="71">
                  <c:v>44.2</c:v>
                </c:pt>
                <c:pt idx="72">
                  <c:v>34.1</c:v>
                </c:pt>
                <c:pt idx="73">
                  <c:v>22.2</c:v>
                </c:pt>
                <c:pt idx="74">
                  <c:v>36.4</c:v>
                </c:pt>
                <c:pt idx="75">
                  <c:v>43.9</c:v>
                </c:pt>
                <c:pt idx="76">
                  <c:v>75.2</c:v>
                </c:pt>
                <c:pt idx="77">
                  <c:v>48.2</c:v>
                </c:pt>
                <c:pt idx="78">
                  <c:v>42.4</c:v>
                </c:pt>
                <c:pt idx="79">
                  <c:v>41.8</c:v>
                </c:pt>
                <c:pt idx="80">
                  <c:v>44.5</c:v>
                </c:pt>
                <c:pt idx="81">
                  <c:v>34.7</c:v>
                </c:pt>
                <c:pt idx="82">
                  <c:v>40.6</c:v>
                </c:pt>
                <c:pt idx="83">
                  <c:v>37.7</c:v>
                </c:pt>
                <c:pt idx="84">
                  <c:v>52.8</c:v>
                </c:pt>
                <c:pt idx="85">
                  <c:v>46.5</c:v>
                </c:pt>
                <c:pt idx="86">
                  <c:v>56.0</c:v>
                </c:pt>
                <c:pt idx="87">
                  <c:v>39.5</c:v>
                </c:pt>
                <c:pt idx="88">
                  <c:v>46.8</c:v>
                </c:pt>
                <c:pt idx="89">
                  <c:v>41.8</c:v>
                </c:pt>
                <c:pt idx="90">
                  <c:v>30.6</c:v>
                </c:pt>
                <c:pt idx="91">
                  <c:v>25.3</c:v>
                </c:pt>
                <c:pt idx="92">
                  <c:v>13.0</c:v>
                </c:pt>
                <c:pt idx="93">
                  <c:v>39.0</c:v>
                </c:pt>
                <c:pt idx="94">
                  <c:v>13.9</c:v>
                </c:pt>
                <c:pt idx="95">
                  <c:v>15.9</c:v>
                </c:pt>
                <c:pt idx="96">
                  <c:v>50.4</c:v>
                </c:pt>
                <c:pt idx="97">
                  <c:v>60.0</c:v>
                </c:pt>
                <c:pt idx="98">
                  <c:v>16.2</c:v>
                </c:pt>
                <c:pt idx="99">
                  <c:v>45.3</c:v>
                </c:pt>
                <c:pt idx="100">
                  <c:v>28.9</c:v>
                </c:pt>
                <c:pt idx="101">
                  <c:v>23.2</c:v>
                </c:pt>
                <c:pt idx="102">
                  <c:v>35.9</c:v>
                </c:pt>
                <c:pt idx="103">
                  <c:v>25.0</c:v>
                </c:pt>
                <c:pt idx="104">
                  <c:v>43.1</c:v>
                </c:pt>
                <c:pt idx="105">
                  <c:v>23.2</c:v>
                </c:pt>
                <c:pt idx="106">
                  <c:v>31.6</c:v>
                </c:pt>
                <c:pt idx="107">
                  <c:v>28.0</c:v>
                </c:pt>
                <c:pt idx="108">
                  <c:v>19.4</c:v>
                </c:pt>
                <c:pt idx="109">
                  <c:v>29.2</c:v>
                </c:pt>
                <c:pt idx="110">
                  <c:v>39.9</c:v>
                </c:pt>
                <c:pt idx="111">
                  <c:v>17.1</c:v>
                </c:pt>
                <c:pt idx="112">
                  <c:v>48.5</c:v>
                </c:pt>
                <c:pt idx="113">
                  <c:v>25.6</c:v>
                </c:pt>
                <c:pt idx="114">
                  <c:v>20.5</c:v>
                </c:pt>
                <c:pt idx="115">
                  <c:v>31.8</c:v>
                </c:pt>
                <c:pt idx="116">
                  <c:v>42.5</c:v>
                </c:pt>
                <c:pt idx="117">
                  <c:v>9.0</c:v>
                </c:pt>
                <c:pt idx="118">
                  <c:v>36.1</c:v>
                </c:pt>
                <c:pt idx="119">
                  <c:v>26.0</c:v>
                </c:pt>
                <c:pt idx="120">
                  <c:v>23.1</c:v>
                </c:pt>
                <c:pt idx="121">
                  <c:v>30.6</c:v>
                </c:pt>
                <c:pt idx="122">
                  <c:v>38.2</c:v>
                </c:pt>
                <c:pt idx="123">
                  <c:v>60.9</c:v>
                </c:pt>
                <c:pt idx="124">
                  <c:v>16.1</c:v>
                </c:pt>
                <c:pt idx="125">
                  <c:v>38.0</c:v>
                </c:pt>
                <c:pt idx="126">
                  <c:v>30.7</c:v>
                </c:pt>
                <c:pt idx="127">
                  <c:v>29.3</c:v>
                </c:pt>
                <c:pt idx="128">
                  <c:v>18.4</c:v>
                </c:pt>
                <c:pt idx="129">
                  <c:v>14.3</c:v>
                </c:pt>
                <c:pt idx="130">
                  <c:v>48.3</c:v>
                </c:pt>
                <c:pt idx="131">
                  <c:v>21.6</c:v>
                </c:pt>
                <c:pt idx="132">
                  <c:v>28.5</c:v>
                </c:pt>
                <c:pt idx="133">
                  <c:v>34.1</c:v>
                </c:pt>
                <c:pt idx="134">
                  <c:v>65.8</c:v>
                </c:pt>
                <c:pt idx="135">
                  <c:v>53.4</c:v>
                </c:pt>
                <c:pt idx="136">
                  <c:v>19.5</c:v>
                </c:pt>
                <c:pt idx="137">
                  <c:v>30.0</c:v>
                </c:pt>
                <c:pt idx="138">
                  <c:v>25.2</c:v>
                </c:pt>
                <c:pt idx="139">
                  <c:v>45.0</c:v>
                </c:pt>
                <c:pt idx="140">
                  <c:v>32.6</c:v>
                </c:pt>
                <c:pt idx="141">
                  <c:v>36.6</c:v>
                </c:pt>
                <c:pt idx="142">
                  <c:v>29.0</c:v>
                </c:pt>
                <c:pt idx="143">
                  <c:v>35.3</c:v>
                </c:pt>
                <c:pt idx="144">
                  <c:v>22.2</c:v>
                </c:pt>
                <c:pt idx="145">
                  <c:v>16.5</c:v>
                </c:pt>
                <c:pt idx="146">
                  <c:v>56.3</c:v>
                </c:pt>
                <c:pt idx="147">
                  <c:v>44.1</c:v>
                </c:pt>
                <c:pt idx="148">
                  <c:v>31.5</c:v>
                </c:pt>
                <c:pt idx="149">
                  <c:v>11.2</c:v>
                </c:pt>
                <c:pt idx="150">
                  <c:v>30.1</c:v>
                </c:pt>
                <c:pt idx="151">
                  <c:v>26.8</c:v>
                </c:pt>
                <c:pt idx="152">
                  <c:v>56.7</c:v>
                </c:pt>
                <c:pt idx="153">
                  <c:v>22.7</c:v>
                </c:pt>
                <c:pt idx="154">
                  <c:v>35.6</c:v>
                </c:pt>
                <c:pt idx="155">
                  <c:v>32.7</c:v>
                </c:pt>
                <c:pt idx="156">
                  <c:v>38.3</c:v>
                </c:pt>
                <c:pt idx="157">
                  <c:v>36.8</c:v>
                </c:pt>
                <c:pt idx="158">
                  <c:v>37.1</c:v>
                </c:pt>
                <c:pt idx="159">
                  <c:v>36.4</c:v>
                </c:pt>
                <c:pt idx="160">
                  <c:v>46.9</c:v>
                </c:pt>
                <c:pt idx="161">
                  <c:v>23.0</c:v>
                </c:pt>
                <c:pt idx="162">
                  <c:v>56.6</c:v>
                </c:pt>
                <c:pt idx="163">
                  <c:v>49.7</c:v>
                </c:pt>
                <c:pt idx="164">
                  <c:v>29.5</c:v>
                </c:pt>
                <c:pt idx="165">
                  <c:v>36.8</c:v>
                </c:pt>
                <c:pt idx="166">
                  <c:v>45.6</c:v>
                </c:pt>
                <c:pt idx="167">
                  <c:v>46.0</c:v>
                </c:pt>
                <c:pt idx="168">
                  <c:v>23.2</c:v>
                </c:pt>
                <c:pt idx="169">
                  <c:v>51.7</c:v>
                </c:pt>
                <c:pt idx="170">
                  <c:v>42.3</c:v>
                </c:pt>
                <c:pt idx="171">
                  <c:v>32.8</c:v>
                </c:pt>
                <c:pt idx="172">
                  <c:v>47.1</c:v>
                </c:pt>
                <c:pt idx="173">
                  <c:v>33.5</c:v>
                </c:pt>
                <c:pt idx="174">
                  <c:v>35.9</c:v>
                </c:pt>
                <c:pt idx="175">
                  <c:v>48.6</c:v>
                </c:pt>
                <c:pt idx="176">
                  <c:v>23.5</c:v>
                </c:pt>
                <c:pt idx="177">
                  <c:v>38.4</c:v>
                </c:pt>
                <c:pt idx="178">
                  <c:v>23.9</c:v>
                </c:pt>
                <c:pt idx="179">
                  <c:v>46.8</c:v>
                </c:pt>
                <c:pt idx="180">
                  <c:v>27.1</c:v>
                </c:pt>
                <c:pt idx="181">
                  <c:v>32.1</c:v>
                </c:pt>
                <c:pt idx="182">
                  <c:v>38.5</c:v>
                </c:pt>
                <c:pt idx="183">
                  <c:v>41.2</c:v>
                </c:pt>
                <c:pt idx="184">
                  <c:v>41.7</c:v>
                </c:pt>
                <c:pt idx="185">
                  <c:v>16.4</c:v>
                </c:pt>
                <c:pt idx="186">
                  <c:v>32.8</c:v>
                </c:pt>
                <c:pt idx="187">
                  <c:v>44.6</c:v>
                </c:pt>
                <c:pt idx="188">
                  <c:v>21.6</c:v>
                </c:pt>
                <c:pt idx="189">
                  <c:v>39.9</c:v>
                </c:pt>
                <c:pt idx="190">
                  <c:v>26.8</c:v>
                </c:pt>
                <c:pt idx="191">
                  <c:v>16.1</c:v>
                </c:pt>
                <c:pt idx="192">
                  <c:v>36.7</c:v>
                </c:pt>
                <c:pt idx="193">
                  <c:v>41.7</c:v>
                </c:pt>
                <c:pt idx="194">
                  <c:v>45.9</c:v>
                </c:pt>
              </c:numCache>
            </c:numRef>
          </c:xVal>
          <c:yVal>
            <c:numRef>
              <c:f>'[2]Good-hi_cases'!$AA$28:$AA$222</c:f>
              <c:numCache>
                <c:formatCode>General</c:formatCode>
                <c:ptCount val="195"/>
                <c:pt idx="0">
                  <c:v>211.0</c:v>
                </c:pt>
                <c:pt idx="1">
                  <c:v>2292.1</c:v>
                </c:pt>
                <c:pt idx="2">
                  <c:v>503.2</c:v>
                </c:pt>
                <c:pt idx="3">
                  <c:v>1281.8</c:v>
                </c:pt>
                <c:pt idx="4">
                  <c:v>1734.5</c:v>
                </c:pt>
                <c:pt idx="5">
                  <c:v>1269.4</c:v>
                </c:pt>
                <c:pt idx="6">
                  <c:v>455.6</c:v>
                </c:pt>
                <c:pt idx="7">
                  <c:v>684.1</c:v>
                </c:pt>
                <c:pt idx="8">
                  <c:v>316.7</c:v>
                </c:pt>
                <c:pt idx="9">
                  <c:v>594.6</c:v>
                </c:pt>
                <c:pt idx="10">
                  <c:v>988.7</c:v>
                </c:pt>
                <c:pt idx="11">
                  <c:v>416.1</c:v>
                </c:pt>
                <c:pt idx="12">
                  <c:v>1701.4</c:v>
                </c:pt>
                <c:pt idx="13">
                  <c:v>7.2</c:v>
                </c:pt>
                <c:pt idx="14">
                  <c:v>255.9</c:v>
                </c:pt>
                <c:pt idx="15">
                  <c:v>0.0</c:v>
                </c:pt>
                <c:pt idx="16">
                  <c:v>758.3</c:v>
                </c:pt>
                <c:pt idx="17">
                  <c:v>1525.8</c:v>
                </c:pt>
                <c:pt idx="18">
                  <c:v>1813.4</c:v>
                </c:pt>
                <c:pt idx="19">
                  <c:v>2299.6</c:v>
                </c:pt>
                <c:pt idx="20">
                  <c:v>1039.8</c:v>
                </c:pt>
                <c:pt idx="21">
                  <c:v>869.3</c:v>
                </c:pt>
                <c:pt idx="22">
                  <c:v>967.7</c:v>
                </c:pt>
                <c:pt idx="23">
                  <c:v>691.5</c:v>
                </c:pt>
                <c:pt idx="24">
                  <c:v>6.2</c:v>
                </c:pt>
                <c:pt idx="25">
                  <c:v>1001.1</c:v>
                </c:pt>
                <c:pt idx="26">
                  <c:v>343.9</c:v>
                </c:pt>
                <c:pt idx="27">
                  <c:v>838.3</c:v>
                </c:pt>
                <c:pt idx="28">
                  <c:v>2165.3</c:v>
                </c:pt>
                <c:pt idx="29">
                  <c:v>743.9</c:v>
                </c:pt>
                <c:pt idx="30">
                  <c:v>239.7</c:v>
                </c:pt>
                <c:pt idx="31">
                  <c:v>1893.8</c:v>
                </c:pt>
                <c:pt idx="32">
                  <c:v>1106.5</c:v>
                </c:pt>
                <c:pt idx="33">
                  <c:v>432.2</c:v>
                </c:pt>
                <c:pt idx="34">
                  <c:v>904.1</c:v>
                </c:pt>
                <c:pt idx="35">
                  <c:v>113.9</c:v>
                </c:pt>
                <c:pt idx="36">
                  <c:v>186.4</c:v>
                </c:pt>
                <c:pt idx="37">
                  <c:v>1802.4</c:v>
                </c:pt>
                <c:pt idx="38">
                  <c:v>482.1</c:v>
                </c:pt>
                <c:pt idx="39">
                  <c:v>1107.4</c:v>
                </c:pt>
                <c:pt idx="40">
                  <c:v>2065.1</c:v>
                </c:pt>
                <c:pt idx="41">
                  <c:v>207.2</c:v>
                </c:pt>
                <c:pt idx="42">
                  <c:v>1762.4</c:v>
                </c:pt>
                <c:pt idx="43">
                  <c:v>967.0</c:v>
                </c:pt>
                <c:pt idx="44">
                  <c:v>352.0</c:v>
                </c:pt>
                <c:pt idx="45">
                  <c:v>260.0</c:v>
                </c:pt>
                <c:pt idx="46">
                  <c:v>2004.3</c:v>
                </c:pt>
                <c:pt idx="47">
                  <c:v>554.0</c:v>
                </c:pt>
                <c:pt idx="48">
                  <c:v>117.9</c:v>
                </c:pt>
                <c:pt idx="49">
                  <c:v>55.0</c:v>
                </c:pt>
                <c:pt idx="50">
                  <c:v>191.2</c:v>
                </c:pt>
                <c:pt idx="51">
                  <c:v>149.0</c:v>
                </c:pt>
                <c:pt idx="52">
                  <c:v>984.8</c:v>
                </c:pt>
                <c:pt idx="53">
                  <c:v>17.4</c:v>
                </c:pt>
                <c:pt idx="54">
                  <c:v>949.7</c:v>
                </c:pt>
                <c:pt idx="55">
                  <c:v>506.7</c:v>
                </c:pt>
                <c:pt idx="56">
                  <c:v>375.7</c:v>
                </c:pt>
                <c:pt idx="57">
                  <c:v>1460.2</c:v>
                </c:pt>
                <c:pt idx="58">
                  <c:v>1397.5</c:v>
                </c:pt>
                <c:pt idx="59">
                  <c:v>1004.5</c:v>
                </c:pt>
                <c:pt idx="60">
                  <c:v>382.9</c:v>
                </c:pt>
                <c:pt idx="61">
                  <c:v>236.4</c:v>
                </c:pt>
                <c:pt idx="62">
                  <c:v>1179.4</c:v>
                </c:pt>
                <c:pt idx="63">
                  <c:v>553.1</c:v>
                </c:pt>
                <c:pt idx="64">
                  <c:v>740.9</c:v>
                </c:pt>
                <c:pt idx="65">
                  <c:v>763.9</c:v>
                </c:pt>
                <c:pt idx="66">
                  <c:v>1670.1</c:v>
                </c:pt>
                <c:pt idx="67">
                  <c:v>544.5</c:v>
                </c:pt>
                <c:pt idx="68">
                  <c:v>70.3</c:v>
                </c:pt>
                <c:pt idx="69">
                  <c:v>490.4</c:v>
                </c:pt>
                <c:pt idx="70">
                  <c:v>829.0</c:v>
                </c:pt>
                <c:pt idx="71">
                  <c:v>102.9</c:v>
                </c:pt>
                <c:pt idx="72">
                  <c:v>227.8</c:v>
                </c:pt>
                <c:pt idx="73">
                  <c:v>423.6</c:v>
                </c:pt>
                <c:pt idx="74">
                  <c:v>8.2</c:v>
                </c:pt>
                <c:pt idx="75">
                  <c:v>516.9</c:v>
                </c:pt>
                <c:pt idx="76">
                  <c:v>509.1</c:v>
                </c:pt>
                <c:pt idx="77">
                  <c:v>924.3</c:v>
                </c:pt>
                <c:pt idx="78">
                  <c:v>137.0</c:v>
                </c:pt>
                <c:pt idx="79">
                  <c:v>307.9</c:v>
                </c:pt>
                <c:pt idx="80">
                  <c:v>1941.7</c:v>
                </c:pt>
                <c:pt idx="81">
                  <c:v>305.6</c:v>
                </c:pt>
                <c:pt idx="82">
                  <c:v>1682.0</c:v>
                </c:pt>
                <c:pt idx="83">
                  <c:v>1049.6</c:v>
                </c:pt>
                <c:pt idx="84">
                  <c:v>1675.0</c:v>
                </c:pt>
                <c:pt idx="85">
                  <c:v>206.1</c:v>
                </c:pt>
                <c:pt idx="86">
                  <c:v>243.5</c:v>
                </c:pt>
                <c:pt idx="87">
                  <c:v>1440.5</c:v>
                </c:pt>
                <c:pt idx="88">
                  <c:v>644.1</c:v>
                </c:pt>
                <c:pt idx="89">
                  <c:v>1685.0</c:v>
                </c:pt>
                <c:pt idx="90">
                  <c:v>46.6</c:v>
                </c:pt>
                <c:pt idx="91">
                  <c:v>1125.8</c:v>
                </c:pt>
                <c:pt idx="92">
                  <c:v>811.5</c:v>
                </c:pt>
                <c:pt idx="93">
                  <c:v>1025.1</c:v>
                </c:pt>
                <c:pt idx="94">
                  <c:v>520.7</c:v>
                </c:pt>
                <c:pt idx="95">
                  <c:v>500.5</c:v>
                </c:pt>
                <c:pt idx="96">
                  <c:v>450.2</c:v>
                </c:pt>
                <c:pt idx="97">
                  <c:v>48.9</c:v>
                </c:pt>
                <c:pt idx="98">
                  <c:v>1751.7</c:v>
                </c:pt>
                <c:pt idx="99">
                  <c:v>707.8</c:v>
                </c:pt>
                <c:pt idx="100">
                  <c:v>467.9</c:v>
                </c:pt>
                <c:pt idx="101">
                  <c:v>743.2</c:v>
                </c:pt>
                <c:pt idx="102">
                  <c:v>1382.1</c:v>
                </c:pt>
                <c:pt idx="103">
                  <c:v>1416.4</c:v>
                </c:pt>
                <c:pt idx="104">
                  <c:v>559.3</c:v>
                </c:pt>
                <c:pt idx="105">
                  <c:v>847.8</c:v>
                </c:pt>
                <c:pt idx="106">
                  <c:v>1982.8</c:v>
                </c:pt>
                <c:pt idx="107">
                  <c:v>2907.6</c:v>
                </c:pt>
                <c:pt idx="108">
                  <c:v>2008.0</c:v>
                </c:pt>
                <c:pt idx="109">
                  <c:v>274.1</c:v>
                </c:pt>
                <c:pt idx="110">
                  <c:v>173.2</c:v>
                </c:pt>
                <c:pt idx="111">
                  <c:v>776.1</c:v>
                </c:pt>
                <c:pt idx="112">
                  <c:v>69.4</c:v>
                </c:pt>
                <c:pt idx="113">
                  <c:v>344.5</c:v>
                </c:pt>
                <c:pt idx="114">
                  <c:v>317.4</c:v>
                </c:pt>
                <c:pt idx="115">
                  <c:v>3270.2</c:v>
                </c:pt>
                <c:pt idx="116">
                  <c:v>480.0</c:v>
                </c:pt>
                <c:pt idx="117">
                  <c:v>760.1</c:v>
                </c:pt>
                <c:pt idx="118">
                  <c:v>1012.9</c:v>
                </c:pt>
                <c:pt idx="119">
                  <c:v>146.0</c:v>
                </c:pt>
                <c:pt idx="120">
                  <c:v>1087.4</c:v>
                </c:pt>
                <c:pt idx="121">
                  <c:v>2149.4</c:v>
                </c:pt>
                <c:pt idx="122">
                  <c:v>102.0</c:v>
                </c:pt>
                <c:pt idx="123">
                  <c:v>251.2</c:v>
                </c:pt>
                <c:pt idx="124">
                  <c:v>1644.3</c:v>
                </c:pt>
                <c:pt idx="125">
                  <c:v>159.2</c:v>
                </c:pt>
                <c:pt idx="126">
                  <c:v>508.6</c:v>
                </c:pt>
                <c:pt idx="127">
                  <c:v>2909.9</c:v>
                </c:pt>
                <c:pt idx="128">
                  <c:v>305.3</c:v>
                </c:pt>
                <c:pt idx="129">
                  <c:v>404.3</c:v>
                </c:pt>
                <c:pt idx="130">
                  <c:v>152.0</c:v>
                </c:pt>
                <c:pt idx="131">
                  <c:v>1967.7</c:v>
                </c:pt>
                <c:pt idx="132">
                  <c:v>2216.2</c:v>
                </c:pt>
                <c:pt idx="133">
                  <c:v>272.8</c:v>
                </c:pt>
                <c:pt idx="134">
                  <c:v>45.2</c:v>
                </c:pt>
                <c:pt idx="135">
                  <c:v>870.0</c:v>
                </c:pt>
                <c:pt idx="136">
                  <c:v>779.5</c:v>
                </c:pt>
                <c:pt idx="137">
                  <c:v>1063.3</c:v>
                </c:pt>
                <c:pt idx="138">
                  <c:v>698.1</c:v>
                </c:pt>
                <c:pt idx="139">
                  <c:v>490.4</c:v>
                </c:pt>
                <c:pt idx="140">
                  <c:v>179.4</c:v>
                </c:pt>
                <c:pt idx="141">
                  <c:v>571.1</c:v>
                </c:pt>
                <c:pt idx="142">
                  <c:v>1180.0</c:v>
                </c:pt>
                <c:pt idx="143">
                  <c:v>894.3</c:v>
                </c:pt>
                <c:pt idx="144">
                  <c:v>1572.7</c:v>
                </c:pt>
                <c:pt idx="145">
                  <c:v>2179.7</c:v>
                </c:pt>
                <c:pt idx="146">
                  <c:v>0.0</c:v>
                </c:pt>
                <c:pt idx="147">
                  <c:v>841.1</c:v>
                </c:pt>
                <c:pt idx="148">
                  <c:v>914.4</c:v>
                </c:pt>
                <c:pt idx="149">
                  <c:v>693.2</c:v>
                </c:pt>
                <c:pt idx="150">
                  <c:v>529.7</c:v>
                </c:pt>
                <c:pt idx="151">
                  <c:v>678.9</c:v>
                </c:pt>
                <c:pt idx="152">
                  <c:v>757.1</c:v>
                </c:pt>
                <c:pt idx="153">
                  <c:v>1083.9</c:v>
                </c:pt>
                <c:pt idx="154">
                  <c:v>1296.2</c:v>
                </c:pt>
                <c:pt idx="155">
                  <c:v>892.0</c:v>
                </c:pt>
                <c:pt idx="156">
                  <c:v>801.6</c:v>
                </c:pt>
                <c:pt idx="157">
                  <c:v>1708.0</c:v>
                </c:pt>
                <c:pt idx="158">
                  <c:v>522.7</c:v>
                </c:pt>
                <c:pt idx="159">
                  <c:v>625.7</c:v>
                </c:pt>
                <c:pt idx="160">
                  <c:v>667.9</c:v>
                </c:pt>
                <c:pt idx="161">
                  <c:v>992.9</c:v>
                </c:pt>
                <c:pt idx="162">
                  <c:v>518.8</c:v>
                </c:pt>
                <c:pt idx="163">
                  <c:v>593.3</c:v>
                </c:pt>
                <c:pt idx="164">
                  <c:v>522.4</c:v>
                </c:pt>
                <c:pt idx="165">
                  <c:v>1546.4</c:v>
                </c:pt>
                <c:pt idx="166">
                  <c:v>19.1</c:v>
                </c:pt>
                <c:pt idx="167">
                  <c:v>176.0</c:v>
                </c:pt>
                <c:pt idx="168">
                  <c:v>7.7</c:v>
                </c:pt>
                <c:pt idx="169">
                  <c:v>1595.6</c:v>
                </c:pt>
                <c:pt idx="170">
                  <c:v>1165.9</c:v>
                </c:pt>
                <c:pt idx="171">
                  <c:v>235.7</c:v>
                </c:pt>
                <c:pt idx="172">
                  <c:v>773.4</c:v>
                </c:pt>
                <c:pt idx="173">
                  <c:v>1156.8</c:v>
                </c:pt>
                <c:pt idx="174">
                  <c:v>563.9</c:v>
                </c:pt>
                <c:pt idx="175">
                  <c:v>2746.8</c:v>
                </c:pt>
                <c:pt idx="176">
                  <c:v>515.2</c:v>
                </c:pt>
                <c:pt idx="177">
                  <c:v>1053.1</c:v>
                </c:pt>
                <c:pt idx="178">
                  <c:v>817.4</c:v>
                </c:pt>
                <c:pt idx="179">
                  <c:v>265.2</c:v>
                </c:pt>
                <c:pt idx="180">
                  <c:v>1919.2</c:v>
                </c:pt>
                <c:pt idx="181">
                  <c:v>1203.1</c:v>
                </c:pt>
                <c:pt idx="182">
                  <c:v>116.3</c:v>
                </c:pt>
                <c:pt idx="183">
                  <c:v>990.7</c:v>
                </c:pt>
                <c:pt idx="184">
                  <c:v>322.5</c:v>
                </c:pt>
                <c:pt idx="185">
                  <c:v>417.2</c:v>
                </c:pt>
                <c:pt idx="186">
                  <c:v>71.2</c:v>
                </c:pt>
                <c:pt idx="187">
                  <c:v>1519.3</c:v>
                </c:pt>
                <c:pt idx="188">
                  <c:v>1658.4</c:v>
                </c:pt>
                <c:pt idx="189">
                  <c:v>352.7</c:v>
                </c:pt>
                <c:pt idx="190">
                  <c:v>794.2</c:v>
                </c:pt>
                <c:pt idx="191">
                  <c:v>586.2</c:v>
                </c:pt>
                <c:pt idx="192">
                  <c:v>595.5</c:v>
                </c:pt>
                <c:pt idx="193">
                  <c:v>309.7</c:v>
                </c:pt>
                <c:pt idx="194">
                  <c:v>257.8</c:v>
                </c:pt>
              </c:numCache>
            </c:numRef>
          </c:yVal>
          <c:smooth val="0"/>
        </c:ser>
        <c:ser>
          <c:idx val="0"/>
          <c:order val="1"/>
          <c:tx>
            <c:v>Type 1</c:v>
          </c:tx>
          <c:spPr>
            <a:ln w="47625">
              <a:noFill/>
            </a:ln>
          </c:spPr>
          <c:xVal>
            <c:numRef>
              <c:f>'[2]Type 1'!$AP$28:$AP$244</c:f>
              <c:numCache>
                <c:formatCode>General</c:formatCode>
                <c:ptCount val="217"/>
                <c:pt idx="0">
                  <c:v>44.5</c:v>
                </c:pt>
                <c:pt idx="1">
                  <c:v>36.2</c:v>
                </c:pt>
                <c:pt idx="2">
                  <c:v>23.1</c:v>
                </c:pt>
                <c:pt idx="3">
                  <c:v>16.3</c:v>
                </c:pt>
                <c:pt idx="4">
                  <c:v>39.6</c:v>
                </c:pt>
                <c:pt idx="5">
                  <c:v>38.8</c:v>
                </c:pt>
                <c:pt idx="6">
                  <c:v>16.6</c:v>
                </c:pt>
                <c:pt idx="7">
                  <c:v>40.8</c:v>
                </c:pt>
                <c:pt idx="8">
                  <c:v>40.4</c:v>
                </c:pt>
                <c:pt idx="9">
                  <c:v>45.2</c:v>
                </c:pt>
                <c:pt idx="10">
                  <c:v>61.5</c:v>
                </c:pt>
                <c:pt idx="11">
                  <c:v>48.6</c:v>
                </c:pt>
                <c:pt idx="12">
                  <c:v>46.3</c:v>
                </c:pt>
                <c:pt idx="13">
                  <c:v>16.2</c:v>
                </c:pt>
                <c:pt idx="14">
                  <c:v>15.3</c:v>
                </c:pt>
                <c:pt idx="15">
                  <c:v>34.5</c:v>
                </c:pt>
                <c:pt idx="16">
                  <c:v>31.9</c:v>
                </c:pt>
                <c:pt idx="17">
                  <c:v>42.0</c:v>
                </c:pt>
                <c:pt idx="18">
                  <c:v>18.1</c:v>
                </c:pt>
                <c:pt idx="19">
                  <c:v>47.5</c:v>
                </c:pt>
                <c:pt idx="20">
                  <c:v>59.6</c:v>
                </c:pt>
                <c:pt idx="21">
                  <c:v>15.0</c:v>
                </c:pt>
                <c:pt idx="22">
                  <c:v>7.1</c:v>
                </c:pt>
                <c:pt idx="23">
                  <c:v>34.2</c:v>
                </c:pt>
                <c:pt idx="24">
                  <c:v>12.8</c:v>
                </c:pt>
                <c:pt idx="25">
                  <c:v>28.9</c:v>
                </c:pt>
                <c:pt idx="26">
                  <c:v>21.8</c:v>
                </c:pt>
                <c:pt idx="27">
                  <c:v>32.6</c:v>
                </c:pt>
                <c:pt idx="28">
                  <c:v>35.4</c:v>
                </c:pt>
                <c:pt idx="29">
                  <c:v>43.7</c:v>
                </c:pt>
                <c:pt idx="30">
                  <c:v>4.1</c:v>
                </c:pt>
                <c:pt idx="31">
                  <c:v>30.9</c:v>
                </c:pt>
                <c:pt idx="32">
                  <c:v>19.9</c:v>
                </c:pt>
                <c:pt idx="33">
                  <c:v>60.7</c:v>
                </c:pt>
                <c:pt idx="34">
                  <c:v>24.8</c:v>
                </c:pt>
                <c:pt idx="35">
                  <c:v>41.7</c:v>
                </c:pt>
                <c:pt idx="36">
                  <c:v>44.7</c:v>
                </c:pt>
                <c:pt idx="37">
                  <c:v>33.7</c:v>
                </c:pt>
                <c:pt idx="38">
                  <c:v>32.9</c:v>
                </c:pt>
                <c:pt idx="39">
                  <c:v>22.5</c:v>
                </c:pt>
                <c:pt idx="40">
                  <c:v>53.5</c:v>
                </c:pt>
                <c:pt idx="41">
                  <c:v>31.2</c:v>
                </c:pt>
                <c:pt idx="42">
                  <c:v>37.4</c:v>
                </c:pt>
                <c:pt idx="43">
                  <c:v>22.8</c:v>
                </c:pt>
                <c:pt idx="44">
                  <c:v>25.7</c:v>
                </c:pt>
                <c:pt idx="45">
                  <c:v>17.5</c:v>
                </c:pt>
                <c:pt idx="46">
                  <c:v>43.6</c:v>
                </c:pt>
                <c:pt idx="47">
                  <c:v>30.0</c:v>
                </c:pt>
                <c:pt idx="48">
                  <c:v>32.2</c:v>
                </c:pt>
                <c:pt idx="49">
                  <c:v>15.1</c:v>
                </c:pt>
                <c:pt idx="50">
                  <c:v>23.8</c:v>
                </c:pt>
                <c:pt idx="51">
                  <c:v>28.4</c:v>
                </c:pt>
                <c:pt idx="52">
                  <c:v>31.4</c:v>
                </c:pt>
                <c:pt idx="53">
                  <c:v>10.0</c:v>
                </c:pt>
                <c:pt idx="54">
                  <c:v>20.9</c:v>
                </c:pt>
                <c:pt idx="55">
                  <c:v>26.4</c:v>
                </c:pt>
                <c:pt idx="56">
                  <c:v>15.0</c:v>
                </c:pt>
                <c:pt idx="57">
                  <c:v>10.3</c:v>
                </c:pt>
                <c:pt idx="58">
                  <c:v>39.1</c:v>
                </c:pt>
                <c:pt idx="59">
                  <c:v>23.8</c:v>
                </c:pt>
                <c:pt idx="60">
                  <c:v>56.4</c:v>
                </c:pt>
                <c:pt idx="61">
                  <c:v>47.5</c:v>
                </c:pt>
                <c:pt idx="62">
                  <c:v>21.3</c:v>
                </c:pt>
                <c:pt idx="63">
                  <c:v>18.3</c:v>
                </c:pt>
                <c:pt idx="64">
                  <c:v>29.3</c:v>
                </c:pt>
                <c:pt idx="65">
                  <c:v>20.1</c:v>
                </c:pt>
                <c:pt idx="66">
                  <c:v>35.4</c:v>
                </c:pt>
                <c:pt idx="67">
                  <c:v>26.6</c:v>
                </c:pt>
                <c:pt idx="68">
                  <c:v>80.8</c:v>
                </c:pt>
                <c:pt idx="69">
                  <c:v>15.2</c:v>
                </c:pt>
                <c:pt idx="70">
                  <c:v>43.9</c:v>
                </c:pt>
                <c:pt idx="71">
                  <c:v>39.1</c:v>
                </c:pt>
                <c:pt idx="72">
                  <c:v>44.9</c:v>
                </c:pt>
                <c:pt idx="73">
                  <c:v>28.6</c:v>
                </c:pt>
                <c:pt idx="74">
                  <c:v>16.5</c:v>
                </c:pt>
                <c:pt idx="75">
                  <c:v>33.7</c:v>
                </c:pt>
                <c:pt idx="76">
                  <c:v>41.0</c:v>
                </c:pt>
                <c:pt idx="77">
                  <c:v>42.6</c:v>
                </c:pt>
                <c:pt idx="78">
                  <c:v>35.8</c:v>
                </c:pt>
                <c:pt idx="79">
                  <c:v>29.5</c:v>
                </c:pt>
                <c:pt idx="80">
                  <c:v>27.7</c:v>
                </c:pt>
                <c:pt idx="81">
                  <c:v>31.5</c:v>
                </c:pt>
                <c:pt idx="82">
                  <c:v>25.3</c:v>
                </c:pt>
                <c:pt idx="83">
                  <c:v>35.8</c:v>
                </c:pt>
                <c:pt idx="84">
                  <c:v>35.8</c:v>
                </c:pt>
                <c:pt idx="85">
                  <c:v>10.7</c:v>
                </c:pt>
                <c:pt idx="86">
                  <c:v>9.0</c:v>
                </c:pt>
                <c:pt idx="87">
                  <c:v>17.3</c:v>
                </c:pt>
                <c:pt idx="88">
                  <c:v>18.4</c:v>
                </c:pt>
                <c:pt idx="89">
                  <c:v>18.5</c:v>
                </c:pt>
                <c:pt idx="90">
                  <c:v>33.5</c:v>
                </c:pt>
                <c:pt idx="91">
                  <c:v>20.4</c:v>
                </c:pt>
                <c:pt idx="92">
                  <c:v>8.7</c:v>
                </c:pt>
                <c:pt idx="93">
                  <c:v>50.3</c:v>
                </c:pt>
                <c:pt idx="94">
                  <c:v>48.9</c:v>
                </c:pt>
                <c:pt idx="95">
                  <c:v>35.5</c:v>
                </c:pt>
                <c:pt idx="96">
                  <c:v>20.3</c:v>
                </c:pt>
                <c:pt idx="97">
                  <c:v>11.7</c:v>
                </c:pt>
                <c:pt idx="98">
                  <c:v>9.5</c:v>
                </c:pt>
                <c:pt idx="99">
                  <c:v>27.2</c:v>
                </c:pt>
                <c:pt idx="100">
                  <c:v>31.6</c:v>
                </c:pt>
                <c:pt idx="101">
                  <c:v>13.6</c:v>
                </c:pt>
                <c:pt idx="102">
                  <c:v>9.2</c:v>
                </c:pt>
                <c:pt idx="103">
                  <c:v>24.3</c:v>
                </c:pt>
                <c:pt idx="104">
                  <c:v>41.8</c:v>
                </c:pt>
                <c:pt idx="105">
                  <c:v>18.5</c:v>
                </c:pt>
                <c:pt idx="106">
                  <c:v>56.2</c:v>
                </c:pt>
                <c:pt idx="107">
                  <c:v>50.0</c:v>
                </c:pt>
                <c:pt idx="108">
                  <c:v>15.8</c:v>
                </c:pt>
                <c:pt idx="109">
                  <c:v>23.1</c:v>
                </c:pt>
                <c:pt idx="110">
                  <c:v>28.7</c:v>
                </c:pt>
                <c:pt idx="111">
                  <c:v>28.1</c:v>
                </c:pt>
                <c:pt idx="112">
                  <c:v>31.2</c:v>
                </c:pt>
                <c:pt idx="113">
                  <c:v>74.4</c:v>
                </c:pt>
                <c:pt idx="114">
                  <c:v>16.8</c:v>
                </c:pt>
                <c:pt idx="115">
                  <c:v>21.1</c:v>
                </c:pt>
                <c:pt idx="116">
                  <c:v>90.7</c:v>
                </c:pt>
                <c:pt idx="117">
                  <c:v>32.3</c:v>
                </c:pt>
                <c:pt idx="118">
                  <c:v>16.2</c:v>
                </c:pt>
                <c:pt idx="119">
                  <c:v>24.1</c:v>
                </c:pt>
                <c:pt idx="120">
                  <c:v>33.6</c:v>
                </c:pt>
                <c:pt idx="121">
                  <c:v>20.1</c:v>
                </c:pt>
                <c:pt idx="122">
                  <c:v>38.3</c:v>
                </c:pt>
                <c:pt idx="123">
                  <c:v>32.8</c:v>
                </c:pt>
                <c:pt idx="124">
                  <c:v>20.2</c:v>
                </c:pt>
                <c:pt idx="125">
                  <c:v>14.8</c:v>
                </c:pt>
                <c:pt idx="126">
                  <c:v>54.7</c:v>
                </c:pt>
                <c:pt idx="127">
                  <c:v>44.6</c:v>
                </c:pt>
                <c:pt idx="128">
                  <c:v>64.7</c:v>
                </c:pt>
                <c:pt idx="129">
                  <c:v>22.0</c:v>
                </c:pt>
                <c:pt idx="130">
                  <c:v>36.5</c:v>
                </c:pt>
                <c:pt idx="131">
                  <c:v>8.7</c:v>
                </c:pt>
                <c:pt idx="132">
                  <c:v>39.6</c:v>
                </c:pt>
                <c:pt idx="133">
                  <c:v>24.0</c:v>
                </c:pt>
                <c:pt idx="134">
                  <c:v>12.9</c:v>
                </c:pt>
                <c:pt idx="135">
                  <c:v>29.0</c:v>
                </c:pt>
                <c:pt idx="136">
                  <c:v>16.8</c:v>
                </c:pt>
                <c:pt idx="137">
                  <c:v>13.4</c:v>
                </c:pt>
                <c:pt idx="138">
                  <c:v>51.5</c:v>
                </c:pt>
                <c:pt idx="139">
                  <c:v>27.3</c:v>
                </c:pt>
                <c:pt idx="140">
                  <c:v>15.0</c:v>
                </c:pt>
                <c:pt idx="141">
                  <c:v>32.1</c:v>
                </c:pt>
                <c:pt idx="142">
                  <c:v>48.4</c:v>
                </c:pt>
                <c:pt idx="143">
                  <c:v>29.3</c:v>
                </c:pt>
                <c:pt idx="144">
                  <c:v>43.5</c:v>
                </c:pt>
                <c:pt idx="145">
                  <c:v>23.3</c:v>
                </c:pt>
                <c:pt idx="146">
                  <c:v>25.1</c:v>
                </c:pt>
                <c:pt idx="147">
                  <c:v>22.6</c:v>
                </c:pt>
                <c:pt idx="148">
                  <c:v>25.9</c:v>
                </c:pt>
                <c:pt idx="149">
                  <c:v>25.1</c:v>
                </c:pt>
                <c:pt idx="150">
                  <c:v>9.8</c:v>
                </c:pt>
                <c:pt idx="151">
                  <c:v>14.1</c:v>
                </c:pt>
                <c:pt idx="152">
                  <c:v>6.9</c:v>
                </c:pt>
                <c:pt idx="153">
                  <c:v>25.8</c:v>
                </c:pt>
                <c:pt idx="154">
                  <c:v>28.8</c:v>
                </c:pt>
                <c:pt idx="155">
                  <c:v>40.7</c:v>
                </c:pt>
                <c:pt idx="156">
                  <c:v>22.9</c:v>
                </c:pt>
                <c:pt idx="157">
                  <c:v>11.5</c:v>
                </c:pt>
                <c:pt idx="158">
                  <c:v>22.2</c:v>
                </c:pt>
                <c:pt idx="159">
                  <c:v>39.0</c:v>
                </c:pt>
                <c:pt idx="160">
                  <c:v>27.0</c:v>
                </c:pt>
                <c:pt idx="161">
                  <c:v>11.0</c:v>
                </c:pt>
                <c:pt idx="162">
                  <c:v>11.8</c:v>
                </c:pt>
                <c:pt idx="163">
                  <c:v>8.7</c:v>
                </c:pt>
                <c:pt idx="164">
                  <c:v>44.1</c:v>
                </c:pt>
                <c:pt idx="165">
                  <c:v>8.2</c:v>
                </c:pt>
                <c:pt idx="166">
                  <c:v>12.5</c:v>
                </c:pt>
                <c:pt idx="167">
                  <c:v>26.4</c:v>
                </c:pt>
                <c:pt idx="168">
                  <c:v>64.9</c:v>
                </c:pt>
                <c:pt idx="169">
                  <c:v>15.6</c:v>
                </c:pt>
                <c:pt idx="170">
                  <c:v>63.6</c:v>
                </c:pt>
                <c:pt idx="171">
                  <c:v>51.4</c:v>
                </c:pt>
                <c:pt idx="172">
                  <c:v>12.8</c:v>
                </c:pt>
                <c:pt idx="173">
                  <c:v>27.8</c:v>
                </c:pt>
                <c:pt idx="174">
                  <c:v>14.4</c:v>
                </c:pt>
                <c:pt idx="175">
                  <c:v>33.9</c:v>
                </c:pt>
                <c:pt idx="176">
                  <c:v>18.6</c:v>
                </c:pt>
                <c:pt idx="177">
                  <c:v>21.8</c:v>
                </c:pt>
                <c:pt idx="178">
                  <c:v>22.4</c:v>
                </c:pt>
                <c:pt idx="179">
                  <c:v>17.1</c:v>
                </c:pt>
                <c:pt idx="180">
                  <c:v>18.9</c:v>
                </c:pt>
                <c:pt idx="181">
                  <c:v>17.1</c:v>
                </c:pt>
                <c:pt idx="182">
                  <c:v>27.3</c:v>
                </c:pt>
                <c:pt idx="183">
                  <c:v>10.8</c:v>
                </c:pt>
                <c:pt idx="184">
                  <c:v>29.3</c:v>
                </c:pt>
                <c:pt idx="185">
                  <c:v>27.4</c:v>
                </c:pt>
                <c:pt idx="186">
                  <c:v>52.7</c:v>
                </c:pt>
                <c:pt idx="187">
                  <c:v>16.1</c:v>
                </c:pt>
                <c:pt idx="188">
                  <c:v>29.6</c:v>
                </c:pt>
                <c:pt idx="189">
                  <c:v>34.5</c:v>
                </c:pt>
                <c:pt idx="190">
                  <c:v>30.9</c:v>
                </c:pt>
                <c:pt idx="191">
                  <c:v>23.7</c:v>
                </c:pt>
                <c:pt idx="192">
                  <c:v>22.9</c:v>
                </c:pt>
                <c:pt idx="193">
                  <c:v>61.0</c:v>
                </c:pt>
                <c:pt idx="194">
                  <c:v>38.5</c:v>
                </c:pt>
                <c:pt idx="195">
                  <c:v>10.8</c:v>
                </c:pt>
                <c:pt idx="196">
                  <c:v>28.9</c:v>
                </c:pt>
                <c:pt idx="197">
                  <c:v>16.6</c:v>
                </c:pt>
                <c:pt idx="198">
                  <c:v>48.6</c:v>
                </c:pt>
                <c:pt idx="199">
                  <c:v>9.4</c:v>
                </c:pt>
                <c:pt idx="200">
                  <c:v>20.1</c:v>
                </c:pt>
                <c:pt idx="201">
                  <c:v>26.5</c:v>
                </c:pt>
                <c:pt idx="202">
                  <c:v>53.6</c:v>
                </c:pt>
                <c:pt idx="203">
                  <c:v>31.6</c:v>
                </c:pt>
                <c:pt idx="204">
                  <c:v>19.3</c:v>
                </c:pt>
                <c:pt idx="205">
                  <c:v>19.6</c:v>
                </c:pt>
                <c:pt idx="206">
                  <c:v>34.8</c:v>
                </c:pt>
                <c:pt idx="207">
                  <c:v>16.7</c:v>
                </c:pt>
                <c:pt idx="208">
                  <c:v>16.7</c:v>
                </c:pt>
                <c:pt idx="209">
                  <c:v>18.9</c:v>
                </c:pt>
                <c:pt idx="210">
                  <c:v>32.7</c:v>
                </c:pt>
                <c:pt idx="211">
                  <c:v>47.7</c:v>
                </c:pt>
                <c:pt idx="212">
                  <c:v>31.7</c:v>
                </c:pt>
                <c:pt idx="213">
                  <c:v>30.9</c:v>
                </c:pt>
                <c:pt idx="214">
                  <c:v>18.7</c:v>
                </c:pt>
                <c:pt idx="215">
                  <c:v>18.4</c:v>
                </c:pt>
                <c:pt idx="216">
                  <c:v>23.1</c:v>
                </c:pt>
              </c:numCache>
            </c:numRef>
          </c:xVal>
          <c:yVal>
            <c:numRef>
              <c:f>'[2]Type 1'!$AF$28:$AF$244</c:f>
              <c:numCache>
                <c:formatCode>General</c:formatCode>
                <c:ptCount val="217"/>
                <c:pt idx="0">
                  <c:v>227.2</c:v>
                </c:pt>
                <c:pt idx="1">
                  <c:v>1701.6</c:v>
                </c:pt>
                <c:pt idx="2">
                  <c:v>490.9</c:v>
                </c:pt>
                <c:pt idx="3">
                  <c:v>820.7</c:v>
                </c:pt>
                <c:pt idx="4">
                  <c:v>1987.8</c:v>
                </c:pt>
                <c:pt idx="5">
                  <c:v>1072.7</c:v>
                </c:pt>
                <c:pt idx="6">
                  <c:v>1204.0</c:v>
                </c:pt>
                <c:pt idx="7">
                  <c:v>98.7</c:v>
                </c:pt>
                <c:pt idx="8">
                  <c:v>0.0</c:v>
                </c:pt>
                <c:pt idx="9">
                  <c:v>0.0</c:v>
                </c:pt>
                <c:pt idx="10">
                  <c:v>630.6</c:v>
                </c:pt>
                <c:pt idx="11">
                  <c:v>306.5</c:v>
                </c:pt>
                <c:pt idx="12">
                  <c:v>384.4</c:v>
                </c:pt>
                <c:pt idx="13">
                  <c:v>74.5</c:v>
                </c:pt>
                <c:pt idx="14">
                  <c:v>1155.3</c:v>
                </c:pt>
                <c:pt idx="15">
                  <c:v>853.6</c:v>
                </c:pt>
                <c:pt idx="16">
                  <c:v>374.7</c:v>
                </c:pt>
                <c:pt idx="17">
                  <c:v>266.6</c:v>
                </c:pt>
                <c:pt idx="18">
                  <c:v>1702.4</c:v>
                </c:pt>
                <c:pt idx="19">
                  <c:v>2.7</c:v>
                </c:pt>
                <c:pt idx="20">
                  <c:v>211.7</c:v>
                </c:pt>
                <c:pt idx="21">
                  <c:v>318.6</c:v>
                </c:pt>
                <c:pt idx="22">
                  <c:v>2121.1</c:v>
                </c:pt>
                <c:pt idx="23">
                  <c:v>1818.4</c:v>
                </c:pt>
                <c:pt idx="24">
                  <c:v>1765.2</c:v>
                </c:pt>
                <c:pt idx="25">
                  <c:v>592.6</c:v>
                </c:pt>
                <c:pt idx="26">
                  <c:v>1502.0</c:v>
                </c:pt>
                <c:pt idx="27">
                  <c:v>1034.6</c:v>
                </c:pt>
                <c:pt idx="28">
                  <c:v>546.2</c:v>
                </c:pt>
                <c:pt idx="29">
                  <c:v>597.3</c:v>
                </c:pt>
                <c:pt idx="30">
                  <c:v>3470.9</c:v>
                </c:pt>
                <c:pt idx="31">
                  <c:v>2067.6</c:v>
                </c:pt>
                <c:pt idx="32">
                  <c:v>191.4</c:v>
                </c:pt>
                <c:pt idx="33">
                  <c:v>0.0</c:v>
                </c:pt>
                <c:pt idx="34">
                  <c:v>1076.3</c:v>
                </c:pt>
                <c:pt idx="35">
                  <c:v>440.7</c:v>
                </c:pt>
                <c:pt idx="36">
                  <c:v>1345.7</c:v>
                </c:pt>
                <c:pt idx="37">
                  <c:v>811.0</c:v>
                </c:pt>
                <c:pt idx="38">
                  <c:v>756.9</c:v>
                </c:pt>
                <c:pt idx="39">
                  <c:v>3.2</c:v>
                </c:pt>
                <c:pt idx="40">
                  <c:v>0.7</c:v>
                </c:pt>
                <c:pt idx="41">
                  <c:v>908.3</c:v>
                </c:pt>
                <c:pt idx="42">
                  <c:v>116.2</c:v>
                </c:pt>
                <c:pt idx="43">
                  <c:v>873.4</c:v>
                </c:pt>
                <c:pt idx="44">
                  <c:v>230.4</c:v>
                </c:pt>
                <c:pt idx="45">
                  <c:v>1826.2</c:v>
                </c:pt>
                <c:pt idx="46">
                  <c:v>19.0</c:v>
                </c:pt>
                <c:pt idx="47">
                  <c:v>278.8</c:v>
                </c:pt>
                <c:pt idx="48">
                  <c:v>260.4</c:v>
                </c:pt>
                <c:pt idx="49">
                  <c:v>2702.6</c:v>
                </c:pt>
                <c:pt idx="50">
                  <c:v>2349.3</c:v>
                </c:pt>
                <c:pt idx="51">
                  <c:v>255.6</c:v>
                </c:pt>
                <c:pt idx="52">
                  <c:v>1005.1</c:v>
                </c:pt>
                <c:pt idx="53">
                  <c:v>2288.7</c:v>
                </c:pt>
                <c:pt idx="54">
                  <c:v>107.3</c:v>
                </c:pt>
                <c:pt idx="55">
                  <c:v>160.9</c:v>
                </c:pt>
                <c:pt idx="56">
                  <c:v>762.7</c:v>
                </c:pt>
                <c:pt idx="57">
                  <c:v>1539.1</c:v>
                </c:pt>
                <c:pt idx="58">
                  <c:v>1012.8</c:v>
                </c:pt>
                <c:pt idx="59">
                  <c:v>636.1</c:v>
                </c:pt>
                <c:pt idx="60">
                  <c:v>0.0</c:v>
                </c:pt>
                <c:pt idx="61">
                  <c:v>7.2</c:v>
                </c:pt>
                <c:pt idx="62">
                  <c:v>2155.8</c:v>
                </c:pt>
                <c:pt idx="63">
                  <c:v>426.8</c:v>
                </c:pt>
                <c:pt idx="64">
                  <c:v>1487.5</c:v>
                </c:pt>
                <c:pt idx="65">
                  <c:v>1581.2</c:v>
                </c:pt>
                <c:pt idx="66">
                  <c:v>667.1</c:v>
                </c:pt>
                <c:pt idx="67">
                  <c:v>263.7</c:v>
                </c:pt>
                <c:pt idx="68">
                  <c:v>196.0</c:v>
                </c:pt>
                <c:pt idx="69">
                  <c:v>890.3</c:v>
                </c:pt>
                <c:pt idx="70">
                  <c:v>79.4</c:v>
                </c:pt>
                <c:pt idx="71">
                  <c:v>384.6</c:v>
                </c:pt>
                <c:pt idx="72">
                  <c:v>1095.5</c:v>
                </c:pt>
                <c:pt idx="73">
                  <c:v>792.9</c:v>
                </c:pt>
                <c:pt idx="74">
                  <c:v>1026.8</c:v>
                </c:pt>
                <c:pt idx="75">
                  <c:v>1118.3</c:v>
                </c:pt>
                <c:pt idx="76">
                  <c:v>323.0</c:v>
                </c:pt>
                <c:pt idx="77">
                  <c:v>431.8</c:v>
                </c:pt>
                <c:pt idx="78">
                  <c:v>853.8</c:v>
                </c:pt>
                <c:pt idx="79">
                  <c:v>546.7</c:v>
                </c:pt>
                <c:pt idx="80">
                  <c:v>1242.0</c:v>
                </c:pt>
                <c:pt idx="81">
                  <c:v>1118.9</c:v>
                </c:pt>
                <c:pt idx="82">
                  <c:v>574.3</c:v>
                </c:pt>
                <c:pt idx="83">
                  <c:v>197.2</c:v>
                </c:pt>
                <c:pt idx="84">
                  <c:v>1417.7</c:v>
                </c:pt>
                <c:pt idx="85">
                  <c:v>2691.2</c:v>
                </c:pt>
                <c:pt idx="86">
                  <c:v>2054.4</c:v>
                </c:pt>
                <c:pt idx="87">
                  <c:v>1350.5</c:v>
                </c:pt>
                <c:pt idx="88">
                  <c:v>2215.9</c:v>
                </c:pt>
                <c:pt idx="89">
                  <c:v>1128.7</c:v>
                </c:pt>
                <c:pt idx="90">
                  <c:v>1058.2</c:v>
                </c:pt>
                <c:pt idx="91">
                  <c:v>718.5</c:v>
                </c:pt>
                <c:pt idx="92">
                  <c:v>1188.6</c:v>
                </c:pt>
                <c:pt idx="93">
                  <c:v>321.7</c:v>
                </c:pt>
                <c:pt idx="94">
                  <c:v>0.1</c:v>
                </c:pt>
                <c:pt idx="95">
                  <c:v>1158.1</c:v>
                </c:pt>
                <c:pt idx="96">
                  <c:v>385.4</c:v>
                </c:pt>
                <c:pt idx="97">
                  <c:v>1970.0</c:v>
                </c:pt>
                <c:pt idx="98">
                  <c:v>2396.2</c:v>
                </c:pt>
                <c:pt idx="99">
                  <c:v>1006.2</c:v>
                </c:pt>
                <c:pt idx="100">
                  <c:v>951.9</c:v>
                </c:pt>
                <c:pt idx="101">
                  <c:v>3687.1</c:v>
                </c:pt>
                <c:pt idx="102">
                  <c:v>471.7</c:v>
                </c:pt>
                <c:pt idx="103">
                  <c:v>1965.8</c:v>
                </c:pt>
                <c:pt idx="104">
                  <c:v>1.9</c:v>
                </c:pt>
                <c:pt idx="105">
                  <c:v>1198.2</c:v>
                </c:pt>
                <c:pt idx="106">
                  <c:v>0.0</c:v>
                </c:pt>
                <c:pt idx="107">
                  <c:v>0.0</c:v>
                </c:pt>
                <c:pt idx="108">
                  <c:v>1654.9</c:v>
                </c:pt>
                <c:pt idx="109">
                  <c:v>1518.1</c:v>
                </c:pt>
                <c:pt idx="110">
                  <c:v>1848.4</c:v>
                </c:pt>
                <c:pt idx="111">
                  <c:v>1866.1</c:v>
                </c:pt>
                <c:pt idx="112">
                  <c:v>1382.2</c:v>
                </c:pt>
                <c:pt idx="113">
                  <c:v>119.8</c:v>
                </c:pt>
                <c:pt idx="114">
                  <c:v>440.5</c:v>
                </c:pt>
                <c:pt idx="115">
                  <c:v>1542.7</c:v>
                </c:pt>
                <c:pt idx="116">
                  <c:v>2.9</c:v>
                </c:pt>
                <c:pt idx="117">
                  <c:v>847.9</c:v>
                </c:pt>
                <c:pt idx="118">
                  <c:v>2446.6</c:v>
                </c:pt>
                <c:pt idx="119">
                  <c:v>1575.9</c:v>
                </c:pt>
                <c:pt idx="120">
                  <c:v>632.9</c:v>
                </c:pt>
                <c:pt idx="121">
                  <c:v>1123.5</c:v>
                </c:pt>
                <c:pt idx="122">
                  <c:v>937.8</c:v>
                </c:pt>
                <c:pt idx="123">
                  <c:v>566.9</c:v>
                </c:pt>
                <c:pt idx="124">
                  <c:v>1437.3</c:v>
                </c:pt>
                <c:pt idx="125">
                  <c:v>911.4</c:v>
                </c:pt>
                <c:pt idx="126">
                  <c:v>0.0</c:v>
                </c:pt>
                <c:pt idx="127">
                  <c:v>130.6</c:v>
                </c:pt>
                <c:pt idx="128">
                  <c:v>15.1</c:v>
                </c:pt>
                <c:pt idx="129">
                  <c:v>73.9</c:v>
                </c:pt>
                <c:pt idx="130">
                  <c:v>0.0</c:v>
                </c:pt>
                <c:pt idx="131">
                  <c:v>118.2</c:v>
                </c:pt>
                <c:pt idx="132">
                  <c:v>310.2</c:v>
                </c:pt>
                <c:pt idx="133">
                  <c:v>32.9</c:v>
                </c:pt>
                <c:pt idx="134">
                  <c:v>831.3</c:v>
                </c:pt>
                <c:pt idx="135">
                  <c:v>1040.4</c:v>
                </c:pt>
                <c:pt idx="136">
                  <c:v>359.4</c:v>
                </c:pt>
                <c:pt idx="137">
                  <c:v>369.5</c:v>
                </c:pt>
                <c:pt idx="138">
                  <c:v>266.2</c:v>
                </c:pt>
                <c:pt idx="139">
                  <c:v>241.8</c:v>
                </c:pt>
                <c:pt idx="140">
                  <c:v>890.5</c:v>
                </c:pt>
                <c:pt idx="141">
                  <c:v>805.6</c:v>
                </c:pt>
                <c:pt idx="142">
                  <c:v>79.5</c:v>
                </c:pt>
                <c:pt idx="143">
                  <c:v>154.0</c:v>
                </c:pt>
                <c:pt idx="144">
                  <c:v>247.0</c:v>
                </c:pt>
                <c:pt idx="145">
                  <c:v>244.9</c:v>
                </c:pt>
                <c:pt idx="146">
                  <c:v>82.9</c:v>
                </c:pt>
                <c:pt idx="147">
                  <c:v>85.1</c:v>
                </c:pt>
                <c:pt idx="148">
                  <c:v>2009.3</c:v>
                </c:pt>
                <c:pt idx="149">
                  <c:v>448.6</c:v>
                </c:pt>
                <c:pt idx="150">
                  <c:v>221.5</c:v>
                </c:pt>
                <c:pt idx="151">
                  <c:v>650.4</c:v>
                </c:pt>
                <c:pt idx="152">
                  <c:v>117.1</c:v>
                </c:pt>
                <c:pt idx="153">
                  <c:v>876.1</c:v>
                </c:pt>
                <c:pt idx="154">
                  <c:v>621.8</c:v>
                </c:pt>
                <c:pt idx="155">
                  <c:v>0.0</c:v>
                </c:pt>
                <c:pt idx="156">
                  <c:v>330.6</c:v>
                </c:pt>
                <c:pt idx="157">
                  <c:v>1833.1</c:v>
                </c:pt>
                <c:pt idx="158">
                  <c:v>1231.9</c:v>
                </c:pt>
                <c:pt idx="159">
                  <c:v>209.7</c:v>
                </c:pt>
                <c:pt idx="160">
                  <c:v>988.4</c:v>
                </c:pt>
                <c:pt idx="161">
                  <c:v>1699.0</c:v>
                </c:pt>
                <c:pt idx="162">
                  <c:v>328.8</c:v>
                </c:pt>
                <c:pt idx="163">
                  <c:v>601.5</c:v>
                </c:pt>
                <c:pt idx="164">
                  <c:v>346.9</c:v>
                </c:pt>
                <c:pt idx="165">
                  <c:v>158.8</c:v>
                </c:pt>
                <c:pt idx="166">
                  <c:v>959.5</c:v>
                </c:pt>
                <c:pt idx="167">
                  <c:v>0.0</c:v>
                </c:pt>
                <c:pt idx="168">
                  <c:v>10.8</c:v>
                </c:pt>
                <c:pt idx="169">
                  <c:v>554.1</c:v>
                </c:pt>
                <c:pt idx="170">
                  <c:v>0.0</c:v>
                </c:pt>
                <c:pt idx="171">
                  <c:v>970.8</c:v>
                </c:pt>
                <c:pt idx="172">
                  <c:v>1120.4</c:v>
                </c:pt>
                <c:pt idx="173">
                  <c:v>320.7</c:v>
                </c:pt>
                <c:pt idx="174">
                  <c:v>834.6</c:v>
                </c:pt>
                <c:pt idx="175">
                  <c:v>559.7</c:v>
                </c:pt>
                <c:pt idx="176">
                  <c:v>1403.8</c:v>
                </c:pt>
                <c:pt idx="177">
                  <c:v>984.2</c:v>
                </c:pt>
                <c:pt idx="178">
                  <c:v>509.8</c:v>
                </c:pt>
                <c:pt idx="179">
                  <c:v>1195.5</c:v>
                </c:pt>
                <c:pt idx="180">
                  <c:v>199.2</c:v>
                </c:pt>
                <c:pt idx="181">
                  <c:v>704.8</c:v>
                </c:pt>
                <c:pt idx="182">
                  <c:v>214.3</c:v>
                </c:pt>
                <c:pt idx="183">
                  <c:v>2118.2</c:v>
                </c:pt>
                <c:pt idx="184">
                  <c:v>1000.4</c:v>
                </c:pt>
                <c:pt idx="185">
                  <c:v>307.7</c:v>
                </c:pt>
                <c:pt idx="186">
                  <c:v>0.0</c:v>
                </c:pt>
                <c:pt idx="187">
                  <c:v>1045.0</c:v>
                </c:pt>
                <c:pt idx="188">
                  <c:v>1073.3</c:v>
                </c:pt>
                <c:pt idx="189">
                  <c:v>1322.5</c:v>
                </c:pt>
                <c:pt idx="190">
                  <c:v>930.1</c:v>
                </c:pt>
                <c:pt idx="191">
                  <c:v>395.0</c:v>
                </c:pt>
                <c:pt idx="192">
                  <c:v>1147.3</c:v>
                </c:pt>
                <c:pt idx="193">
                  <c:v>1012.1</c:v>
                </c:pt>
                <c:pt idx="194">
                  <c:v>830.8</c:v>
                </c:pt>
                <c:pt idx="195">
                  <c:v>1016.7</c:v>
                </c:pt>
                <c:pt idx="196">
                  <c:v>232.6</c:v>
                </c:pt>
                <c:pt idx="197">
                  <c:v>1294.3</c:v>
                </c:pt>
                <c:pt idx="198">
                  <c:v>204.4</c:v>
                </c:pt>
                <c:pt idx="199">
                  <c:v>2079.1</c:v>
                </c:pt>
                <c:pt idx="200">
                  <c:v>394.4</c:v>
                </c:pt>
                <c:pt idx="201">
                  <c:v>503.2</c:v>
                </c:pt>
                <c:pt idx="202">
                  <c:v>28.4</c:v>
                </c:pt>
                <c:pt idx="203">
                  <c:v>1701.5</c:v>
                </c:pt>
                <c:pt idx="204">
                  <c:v>826.4</c:v>
                </c:pt>
                <c:pt idx="205">
                  <c:v>452.6</c:v>
                </c:pt>
                <c:pt idx="206">
                  <c:v>279.2</c:v>
                </c:pt>
                <c:pt idx="207">
                  <c:v>652.8</c:v>
                </c:pt>
                <c:pt idx="208">
                  <c:v>429.0</c:v>
                </c:pt>
                <c:pt idx="209">
                  <c:v>1775.9</c:v>
                </c:pt>
                <c:pt idx="210">
                  <c:v>213.9</c:v>
                </c:pt>
                <c:pt idx="211">
                  <c:v>0.0</c:v>
                </c:pt>
                <c:pt idx="212">
                  <c:v>1373.9</c:v>
                </c:pt>
                <c:pt idx="213">
                  <c:v>578.9</c:v>
                </c:pt>
                <c:pt idx="214">
                  <c:v>638.2</c:v>
                </c:pt>
                <c:pt idx="215">
                  <c:v>785.7</c:v>
                </c:pt>
                <c:pt idx="216">
                  <c:v>1937.2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5072360"/>
        <c:axId val="-2090625848"/>
      </c:scatterChart>
      <c:valAx>
        <c:axId val="-2095072360"/>
        <c:scaling>
          <c:orientation val="minMax"/>
          <c:max val="90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1000-500 hPa shear (</a:t>
                </a:r>
                <a:r>
                  <a:rPr lang="en-US" sz="1600" dirty="0" err="1" smtClean="0"/>
                  <a:t>kt</a:t>
                </a:r>
                <a:r>
                  <a:rPr lang="en-US" sz="1600" dirty="0" smtClean="0"/>
                  <a:t>)</a:t>
                </a:r>
                <a:endParaRPr lang="en-US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90625848"/>
        <c:crosses val="autoZero"/>
        <c:crossBetween val="midCat"/>
      </c:valAx>
      <c:valAx>
        <c:axId val="-2090625848"/>
        <c:scaling>
          <c:orientation val="minMax"/>
          <c:max val="30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 smtClean="0"/>
                  <a:t>MCAPE (J/kg)</a:t>
                </a:r>
                <a:endParaRPr lang="en-US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950723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4777024399728"/>
          <c:y val="0.270514363462538"/>
          <c:w val="0.14964377863784"/>
          <c:h val="0.114712729647065"/>
        </c:manualLayout>
      </c:layout>
      <c:overlay val="1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MCAPE</a:t>
            </a:r>
            <a:r>
              <a:rPr lang="en-US" baseline="0" dirty="0" smtClean="0"/>
              <a:t> &amp; </a:t>
            </a:r>
            <a:r>
              <a:rPr lang="en-US" dirty="0" smtClean="0"/>
              <a:t>(</a:t>
            </a:r>
            <a:r>
              <a:rPr lang="en-US" dirty="0"/>
              <a:t>1000-500 hPa) </a:t>
            </a:r>
            <a:r>
              <a:rPr lang="en-US" dirty="0" smtClean="0"/>
              <a:t>Shear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Type 1</c:v>
          </c:tx>
          <c:invertIfNegative val="0"/>
          <c:cat>
            <c:strRef>
              <c:f>good_N!$AO$9:$AO$12</c:f>
              <c:strCache>
                <c:ptCount val="4"/>
                <c:pt idx="0">
                  <c:v>HSLC</c:v>
                </c:pt>
                <c:pt idx="1">
                  <c:v>HSHC</c:v>
                </c:pt>
                <c:pt idx="2">
                  <c:v>LSLC</c:v>
                </c:pt>
                <c:pt idx="3">
                  <c:v>LSHC</c:v>
                </c:pt>
              </c:strCache>
            </c:strRef>
          </c:cat>
          <c:val>
            <c:numRef>
              <c:f>'Type 1'!$AU$5:$AU$8</c:f>
              <c:numCache>
                <c:formatCode>General</c:formatCode>
                <c:ptCount val="4"/>
                <c:pt idx="0">
                  <c:v>56.0</c:v>
                </c:pt>
                <c:pt idx="1">
                  <c:v>31.0</c:v>
                </c:pt>
                <c:pt idx="2">
                  <c:v>53.0</c:v>
                </c:pt>
                <c:pt idx="3">
                  <c:v>74.0</c:v>
                </c:pt>
              </c:numCache>
            </c:numRef>
          </c:val>
        </c:ser>
        <c:ser>
          <c:idx val="1"/>
          <c:order val="1"/>
          <c:tx>
            <c:v>Good Forecast</c:v>
          </c:tx>
          <c:invertIfNegative val="0"/>
          <c:cat>
            <c:strRef>
              <c:f>good_N!$AO$9:$AO$12</c:f>
              <c:strCache>
                <c:ptCount val="4"/>
                <c:pt idx="0">
                  <c:v>HSLC</c:v>
                </c:pt>
                <c:pt idx="1">
                  <c:v>HSHC</c:v>
                </c:pt>
                <c:pt idx="2">
                  <c:v>LSLC</c:v>
                </c:pt>
                <c:pt idx="3">
                  <c:v>LSHC</c:v>
                </c:pt>
              </c:strCache>
            </c:strRef>
          </c:cat>
          <c:val>
            <c:numRef>
              <c:f>'Good-hi_cases'!$AP$5:$AP$8</c:f>
              <c:numCache>
                <c:formatCode>General</c:formatCode>
                <c:ptCount val="4"/>
                <c:pt idx="0">
                  <c:v>66.0</c:v>
                </c:pt>
                <c:pt idx="1">
                  <c:v>52.0</c:v>
                </c:pt>
                <c:pt idx="2">
                  <c:v>28.0</c:v>
                </c:pt>
                <c:pt idx="3">
                  <c:v>49.0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7891240"/>
        <c:axId val="-2087885672"/>
      </c:barChart>
      <c:catAx>
        <c:axId val="-2087891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Phase Space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nextTo"/>
        <c:crossAx val="-2087885672"/>
        <c:crosses val="autoZero"/>
        <c:auto val="1"/>
        <c:lblAlgn val="ctr"/>
        <c:lblOffset val="100"/>
        <c:noMultiLvlLbl val="0"/>
      </c:catAx>
      <c:valAx>
        <c:axId val="-20878856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Occurrences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8789124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339700098706501"/>
          <c:y val="0.119600765069791"/>
          <c:w val="0.397692203995849"/>
          <c:h val="0.19146566891606"/>
        </c:manualLayout>
      </c:layout>
      <c:overlay val="1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1000-500 </a:t>
            </a:r>
            <a:r>
              <a:rPr lang="en-US" dirty="0" smtClean="0"/>
              <a:t>hPa Shear</a:t>
            </a:r>
            <a:r>
              <a:rPr lang="en-US" baseline="0" dirty="0" smtClean="0"/>
              <a:t> Median</a:t>
            </a:r>
            <a:r>
              <a:rPr lang="en-US" dirty="0" smtClean="0"/>
              <a:t> Threat Scores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1000-500 hPa Threat Score</c:v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b="1" smtClean="0"/>
                      <a:t>0.187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'Another Slide'!$J$1:$K$1</c:f>
              <c:strCache>
                <c:ptCount val="2"/>
                <c:pt idx="0">
                  <c:v>Low Shear</c:v>
                </c:pt>
                <c:pt idx="1">
                  <c:v>High Shear</c:v>
                </c:pt>
              </c:strCache>
            </c:strRef>
          </c:cat>
          <c:val>
            <c:numRef>
              <c:f>'Another Slide'!$J$2:$K$2</c:f>
              <c:numCache>
                <c:formatCode>General</c:formatCode>
                <c:ptCount val="2"/>
                <c:pt idx="0">
                  <c:v>0.137</c:v>
                </c:pt>
                <c:pt idx="1">
                  <c:v>0.1865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87846856"/>
        <c:axId val="-2087843880"/>
      </c:barChart>
      <c:catAx>
        <c:axId val="-2087846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87843880"/>
        <c:crosses val="autoZero"/>
        <c:auto val="1"/>
        <c:lblAlgn val="ctr"/>
        <c:lblOffset val="100"/>
        <c:noMultiLvlLbl val="0"/>
      </c:catAx>
      <c:valAx>
        <c:axId val="-20878438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 smtClean="0"/>
                  <a:t>Threat Score</a:t>
                </a:r>
                <a:endParaRPr lang="en-US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87846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rPr lang="en-US">
                <a:solidFill>
                  <a:srgbClr val="FF0000"/>
                </a:solidFill>
              </a:rPr>
              <a:t>Severe Affected Area per SLIGHT Risk Event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Area affected per SLIGHT Risk Event</c:v>
          </c:tx>
          <c:spPr>
            <a:ln>
              <a:solidFill>
                <a:srgbClr val="3366FF">
                  <a:alpha val="12000"/>
                </a:srgbClr>
              </a:solidFill>
            </a:ln>
          </c:spPr>
          <c:marker>
            <c:spPr>
              <a:solidFill>
                <a:srgbClr val="3366FF">
                  <a:alpha val="12000"/>
                </a:srgbClr>
              </a:solidFill>
              <a:ln>
                <a:solidFill>
                  <a:srgbClr val="3366FF">
                    <a:alpha val="20000"/>
                  </a:srgb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Sheet2!$S$2:$S$35</c:f>
                <c:numCache>
                  <c:formatCode>General</c:formatCode>
                  <c:ptCount val="34"/>
                  <c:pt idx="0">
                    <c:v>18.5</c:v>
                  </c:pt>
                  <c:pt idx="1">
                    <c:v>17.0</c:v>
                  </c:pt>
                  <c:pt idx="2">
                    <c:v>11.0</c:v>
                  </c:pt>
                  <c:pt idx="3">
                    <c:v>27.5</c:v>
                  </c:pt>
                  <c:pt idx="4">
                    <c:v>16.0</c:v>
                  </c:pt>
                  <c:pt idx="5">
                    <c:v>19.25</c:v>
                  </c:pt>
                  <c:pt idx="6">
                    <c:v>22.0</c:v>
                  </c:pt>
                  <c:pt idx="7">
                    <c:v>27.0</c:v>
                  </c:pt>
                  <c:pt idx="8">
                    <c:v>45.5</c:v>
                  </c:pt>
                  <c:pt idx="9">
                    <c:v>16.0</c:v>
                  </c:pt>
                  <c:pt idx="10">
                    <c:v>49.0</c:v>
                  </c:pt>
                  <c:pt idx="11">
                    <c:v>29.5</c:v>
                  </c:pt>
                  <c:pt idx="12">
                    <c:v>31.0</c:v>
                  </c:pt>
                  <c:pt idx="13">
                    <c:v>43.0</c:v>
                  </c:pt>
                  <c:pt idx="14">
                    <c:v>28.0</c:v>
                  </c:pt>
                  <c:pt idx="15">
                    <c:v>26.0</c:v>
                  </c:pt>
                  <c:pt idx="16">
                    <c:v>25.5</c:v>
                  </c:pt>
                  <c:pt idx="17">
                    <c:v>45.0</c:v>
                  </c:pt>
                  <c:pt idx="18">
                    <c:v>60.25</c:v>
                  </c:pt>
                  <c:pt idx="19">
                    <c:v>40.25</c:v>
                  </c:pt>
                  <c:pt idx="20">
                    <c:v>36.25</c:v>
                  </c:pt>
                  <c:pt idx="21">
                    <c:v>49.0</c:v>
                  </c:pt>
                  <c:pt idx="22">
                    <c:v>32.5</c:v>
                  </c:pt>
                  <c:pt idx="23">
                    <c:v>23.25</c:v>
                  </c:pt>
                  <c:pt idx="24">
                    <c:v>46.5</c:v>
                  </c:pt>
                  <c:pt idx="25">
                    <c:v>38.75</c:v>
                  </c:pt>
                  <c:pt idx="26">
                    <c:v>55.5</c:v>
                  </c:pt>
                  <c:pt idx="27">
                    <c:v>57.0</c:v>
                  </c:pt>
                  <c:pt idx="28">
                    <c:v>52.5</c:v>
                  </c:pt>
                  <c:pt idx="29">
                    <c:v>49.0</c:v>
                  </c:pt>
                  <c:pt idx="30">
                    <c:v>30.5</c:v>
                  </c:pt>
                  <c:pt idx="31">
                    <c:v>34.0</c:v>
                  </c:pt>
                  <c:pt idx="32">
                    <c:v>57.5</c:v>
                  </c:pt>
                  <c:pt idx="33">
                    <c:v>78.5</c:v>
                  </c:pt>
                </c:numCache>
              </c:numRef>
            </c:plus>
            <c:minus>
              <c:numRef>
                <c:f>Sheet2!$R$2:$R$35</c:f>
                <c:numCache>
                  <c:formatCode>General</c:formatCode>
                  <c:ptCount val="34"/>
                  <c:pt idx="0">
                    <c:v>11.0</c:v>
                  </c:pt>
                  <c:pt idx="1">
                    <c:v>3.25</c:v>
                  </c:pt>
                  <c:pt idx="2">
                    <c:v>10.0</c:v>
                  </c:pt>
                  <c:pt idx="3">
                    <c:v>19.0</c:v>
                  </c:pt>
                  <c:pt idx="4">
                    <c:v>4.5</c:v>
                  </c:pt>
                  <c:pt idx="5">
                    <c:v>12.0</c:v>
                  </c:pt>
                  <c:pt idx="6">
                    <c:v>9.0</c:v>
                  </c:pt>
                  <c:pt idx="7">
                    <c:v>2.5</c:v>
                  </c:pt>
                  <c:pt idx="8">
                    <c:v>12.5</c:v>
                  </c:pt>
                  <c:pt idx="9">
                    <c:v>5.0</c:v>
                  </c:pt>
                  <c:pt idx="10">
                    <c:v>28.0</c:v>
                  </c:pt>
                  <c:pt idx="11">
                    <c:v>17.0</c:v>
                  </c:pt>
                  <c:pt idx="12">
                    <c:v>11.0</c:v>
                  </c:pt>
                  <c:pt idx="13">
                    <c:v>16.0</c:v>
                  </c:pt>
                  <c:pt idx="14">
                    <c:v>34.0</c:v>
                  </c:pt>
                  <c:pt idx="15">
                    <c:v>21.5</c:v>
                  </c:pt>
                  <c:pt idx="16">
                    <c:v>17.5</c:v>
                  </c:pt>
                  <c:pt idx="17">
                    <c:v>18.0</c:v>
                  </c:pt>
                  <c:pt idx="18">
                    <c:v>23.0</c:v>
                  </c:pt>
                  <c:pt idx="19">
                    <c:v>28.0</c:v>
                  </c:pt>
                  <c:pt idx="20">
                    <c:v>18.75</c:v>
                  </c:pt>
                  <c:pt idx="21">
                    <c:v>18.0</c:v>
                  </c:pt>
                  <c:pt idx="22">
                    <c:v>20.5</c:v>
                  </c:pt>
                  <c:pt idx="23">
                    <c:v>22.5</c:v>
                  </c:pt>
                  <c:pt idx="24">
                    <c:v>24.0</c:v>
                  </c:pt>
                  <c:pt idx="25">
                    <c:v>19.0</c:v>
                  </c:pt>
                  <c:pt idx="26">
                    <c:v>27.5</c:v>
                  </c:pt>
                  <c:pt idx="27">
                    <c:v>40.0</c:v>
                  </c:pt>
                  <c:pt idx="28">
                    <c:v>29.25</c:v>
                  </c:pt>
                  <c:pt idx="29">
                    <c:v>22.25</c:v>
                  </c:pt>
                  <c:pt idx="30">
                    <c:v>24.0</c:v>
                  </c:pt>
                  <c:pt idx="31">
                    <c:v>19.0</c:v>
                  </c:pt>
                  <c:pt idx="32">
                    <c:v>30.0</c:v>
                  </c:pt>
                  <c:pt idx="33">
                    <c:v>39.75</c:v>
                  </c:pt>
                </c:numCache>
              </c:numRef>
            </c:minus>
          </c:errBars>
          <c:cat>
            <c:numRef>
              <c:f>Sheet2!$C$2:$C$35</c:f>
              <c:numCache>
                <c:formatCode>General</c:formatCode>
                <c:ptCount val="34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</c:numCache>
            </c:numRef>
          </c:cat>
          <c:val>
            <c:numRef>
              <c:f>Sheet2!$Q$2:$Q$35</c:f>
              <c:numCache>
                <c:formatCode>General</c:formatCode>
                <c:ptCount val="34"/>
                <c:pt idx="0">
                  <c:v>17.5</c:v>
                </c:pt>
                <c:pt idx="1">
                  <c:v>10.5</c:v>
                </c:pt>
                <c:pt idx="2">
                  <c:v>19.0</c:v>
                </c:pt>
                <c:pt idx="3">
                  <c:v>30.5</c:v>
                </c:pt>
                <c:pt idx="4">
                  <c:v>12.0</c:v>
                </c:pt>
                <c:pt idx="5">
                  <c:v>18.0</c:v>
                </c:pt>
                <c:pt idx="6">
                  <c:v>20.0</c:v>
                </c:pt>
                <c:pt idx="7">
                  <c:v>14.0</c:v>
                </c:pt>
                <c:pt idx="8">
                  <c:v>23.0</c:v>
                </c:pt>
                <c:pt idx="9">
                  <c:v>19.0</c:v>
                </c:pt>
                <c:pt idx="10">
                  <c:v>36.0</c:v>
                </c:pt>
                <c:pt idx="11">
                  <c:v>24.0</c:v>
                </c:pt>
                <c:pt idx="12">
                  <c:v>24.0</c:v>
                </c:pt>
                <c:pt idx="13">
                  <c:v>30.0</c:v>
                </c:pt>
                <c:pt idx="14">
                  <c:v>53.0</c:v>
                </c:pt>
                <c:pt idx="15">
                  <c:v>41.5</c:v>
                </c:pt>
                <c:pt idx="16">
                  <c:v>32.5</c:v>
                </c:pt>
                <c:pt idx="17">
                  <c:v>34.0</c:v>
                </c:pt>
                <c:pt idx="18">
                  <c:v>40.0</c:v>
                </c:pt>
                <c:pt idx="19">
                  <c:v>46.0</c:v>
                </c:pt>
                <c:pt idx="20">
                  <c:v>34.5</c:v>
                </c:pt>
                <c:pt idx="21">
                  <c:v>34.0</c:v>
                </c:pt>
                <c:pt idx="22">
                  <c:v>42.0</c:v>
                </c:pt>
                <c:pt idx="23">
                  <c:v>40.0</c:v>
                </c:pt>
                <c:pt idx="24">
                  <c:v>40.0</c:v>
                </c:pt>
                <c:pt idx="25">
                  <c:v>36.0</c:v>
                </c:pt>
                <c:pt idx="26">
                  <c:v>40.0</c:v>
                </c:pt>
                <c:pt idx="27">
                  <c:v>67.0</c:v>
                </c:pt>
                <c:pt idx="28">
                  <c:v>53.5</c:v>
                </c:pt>
                <c:pt idx="29">
                  <c:v>43.0</c:v>
                </c:pt>
                <c:pt idx="30">
                  <c:v>50.5</c:v>
                </c:pt>
                <c:pt idx="31">
                  <c:v>40.0</c:v>
                </c:pt>
                <c:pt idx="32">
                  <c:v>49.0</c:v>
                </c:pt>
                <c:pt idx="33">
                  <c:v>73.0</c:v>
                </c:pt>
              </c:numCache>
            </c:numRef>
          </c:val>
          <c:smooth val="0"/>
        </c:ser>
        <c:ser>
          <c:idx val="1"/>
          <c:order val="1"/>
          <c:tx>
            <c:v>55th percentile linear regression</c:v>
          </c:tx>
          <c:spPr>
            <a:ln w="57150" cmpd="sng">
              <a:tailEnd type="none"/>
            </a:ln>
          </c:spPr>
          <c:marker>
            <c:spPr>
              <a:noFill/>
              <a:ln>
                <a:noFill/>
              </a:ln>
            </c:spPr>
          </c:marker>
          <c:cat>
            <c:numRef>
              <c:f>Sheet2!$C$2:$C$35</c:f>
              <c:numCache>
                <c:formatCode>General</c:formatCode>
                <c:ptCount val="34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</c:numCache>
            </c:numRef>
          </c:cat>
          <c:val>
            <c:numRef>
              <c:f>Sheet2!$N$2:$N$35</c:f>
              <c:numCache>
                <c:formatCode>General</c:formatCode>
                <c:ptCount val="34"/>
                <c:pt idx="0">
                  <c:v>17.7033</c:v>
                </c:pt>
                <c:pt idx="1">
                  <c:v>19.0597</c:v>
                </c:pt>
                <c:pt idx="2">
                  <c:v>20.4161</c:v>
                </c:pt>
                <c:pt idx="3">
                  <c:v>21.7725</c:v>
                </c:pt>
                <c:pt idx="4">
                  <c:v>23.1289</c:v>
                </c:pt>
                <c:pt idx="5">
                  <c:v>24.4853</c:v>
                </c:pt>
                <c:pt idx="6">
                  <c:v>25.8417</c:v>
                </c:pt>
                <c:pt idx="7">
                  <c:v>27.1981</c:v>
                </c:pt>
                <c:pt idx="8">
                  <c:v>28.5545</c:v>
                </c:pt>
                <c:pt idx="9">
                  <c:v>29.9109</c:v>
                </c:pt>
                <c:pt idx="10">
                  <c:v>31.2673</c:v>
                </c:pt>
                <c:pt idx="11">
                  <c:v>32.6237</c:v>
                </c:pt>
                <c:pt idx="12">
                  <c:v>33.9801</c:v>
                </c:pt>
                <c:pt idx="13">
                  <c:v>35.3365</c:v>
                </c:pt>
                <c:pt idx="14">
                  <c:v>36.6929</c:v>
                </c:pt>
                <c:pt idx="15">
                  <c:v>38.0493</c:v>
                </c:pt>
                <c:pt idx="16">
                  <c:v>39.4057</c:v>
                </c:pt>
                <c:pt idx="17">
                  <c:v>40.7621</c:v>
                </c:pt>
                <c:pt idx="18">
                  <c:v>42.1185</c:v>
                </c:pt>
                <c:pt idx="19">
                  <c:v>43.4749</c:v>
                </c:pt>
                <c:pt idx="20">
                  <c:v>44.8313</c:v>
                </c:pt>
                <c:pt idx="21">
                  <c:v>46.1877</c:v>
                </c:pt>
                <c:pt idx="22">
                  <c:v>47.5441</c:v>
                </c:pt>
                <c:pt idx="23">
                  <c:v>48.9005</c:v>
                </c:pt>
                <c:pt idx="24">
                  <c:v>50.2569</c:v>
                </c:pt>
                <c:pt idx="25">
                  <c:v>51.6133</c:v>
                </c:pt>
                <c:pt idx="26">
                  <c:v>52.9697</c:v>
                </c:pt>
                <c:pt idx="27">
                  <c:v>54.3261</c:v>
                </c:pt>
                <c:pt idx="28">
                  <c:v>55.6825</c:v>
                </c:pt>
                <c:pt idx="29">
                  <c:v>57.0389</c:v>
                </c:pt>
                <c:pt idx="30">
                  <c:v>58.3953</c:v>
                </c:pt>
                <c:pt idx="31">
                  <c:v>59.7517</c:v>
                </c:pt>
                <c:pt idx="32">
                  <c:v>61.1081</c:v>
                </c:pt>
                <c:pt idx="33">
                  <c:v>62.4645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3604024"/>
        <c:axId val="-2093598744"/>
      </c:lineChart>
      <c:catAx>
        <c:axId val="-2093604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93598744"/>
        <c:crosses val="autoZero"/>
        <c:auto val="1"/>
        <c:lblAlgn val="ctr"/>
        <c:lblOffset val="100"/>
        <c:noMultiLvlLbl val="0"/>
      </c:catAx>
      <c:valAx>
        <c:axId val="-20935987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err="1" smtClean="0"/>
                  <a:t>Gridpoints</a:t>
                </a:r>
                <a:r>
                  <a:rPr lang="en-US" sz="1800" dirty="0" smtClean="0"/>
                  <a:t> Affected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93604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rPr lang="en-US" dirty="0">
                <a:solidFill>
                  <a:srgbClr val="FF0000"/>
                </a:solidFill>
              </a:rPr>
              <a:t>Severe Affected Area per SLIGHT Risk Event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Area affected per SLIGHT Risk Event</c:v>
          </c:tx>
          <c:spPr>
            <a:ln>
              <a:solidFill>
                <a:srgbClr val="3366FF">
                  <a:alpha val="12000"/>
                </a:srgbClr>
              </a:solidFill>
            </a:ln>
          </c:spPr>
          <c:marker>
            <c:spPr>
              <a:solidFill>
                <a:srgbClr val="3366FF">
                  <a:alpha val="12000"/>
                </a:srgbClr>
              </a:solidFill>
              <a:ln>
                <a:solidFill>
                  <a:srgbClr val="3366FF">
                    <a:alpha val="20000"/>
                  </a:srgbClr>
                </a:solidFill>
              </a:ln>
            </c:spPr>
          </c:marker>
          <c:cat>
            <c:numRef>
              <c:f>Sheet2!$C$2:$C$35</c:f>
              <c:numCache>
                <c:formatCode>General</c:formatCode>
                <c:ptCount val="34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</c:numCache>
            </c:numRef>
          </c:cat>
          <c:val>
            <c:numRef>
              <c:f>Sheet2!$Q$2:$Q$35</c:f>
              <c:numCache>
                <c:formatCode>General</c:formatCode>
                <c:ptCount val="34"/>
                <c:pt idx="0">
                  <c:v>17.5</c:v>
                </c:pt>
                <c:pt idx="1">
                  <c:v>10.5</c:v>
                </c:pt>
                <c:pt idx="2">
                  <c:v>19.0</c:v>
                </c:pt>
                <c:pt idx="3">
                  <c:v>30.5</c:v>
                </c:pt>
                <c:pt idx="4">
                  <c:v>12.0</c:v>
                </c:pt>
                <c:pt idx="5">
                  <c:v>18.0</c:v>
                </c:pt>
                <c:pt idx="6">
                  <c:v>20.0</c:v>
                </c:pt>
                <c:pt idx="7">
                  <c:v>14.0</c:v>
                </c:pt>
                <c:pt idx="8">
                  <c:v>23.0</c:v>
                </c:pt>
                <c:pt idx="9">
                  <c:v>19.0</c:v>
                </c:pt>
                <c:pt idx="10">
                  <c:v>36.0</c:v>
                </c:pt>
                <c:pt idx="11">
                  <c:v>24.0</c:v>
                </c:pt>
                <c:pt idx="12">
                  <c:v>24.0</c:v>
                </c:pt>
                <c:pt idx="13">
                  <c:v>30.0</c:v>
                </c:pt>
                <c:pt idx="14">
                  <c:v>53.0</c:v>
                </c:pt>
                <c:pt idx="15">
                  <c:v>41.5</c:v>
                </c:pt>
                <c:pt idx="16">
                  <c:v>32.5</c:v>
                </c:pt>
                <c:pt idx="17">
                  <c:v>34.0</c:v>
                </c:pt>
                <c:pt idx="18">
                  <c:v>40.0</c:v>
                </c:pt>
                <c:pt idx="19">
                  <c:v>46.0</c:v>
                </c:pt>
                <c:pt idx="20">
                  <c:v>34.5</c:v>
                </c:pt>
                <c:pt idx="21">
                  <c:v>34.0</c:v>
                </c:pt>
                <c:pt idx="22">
                  <c:v>42.0</c:v>
                </c:pt>
                <c:pt idx="23">
                  <c:v>40.0</c:v>
                </c:pt>
                <c:pt idx="24">
                  <c:v>40.0</c:v>
                </c:pt>
                <c:pt idx="25">
                  <c:v>36.0</c:v>
                </c:pt>
                <c:pt idx="26">
                  <c:v>40.0</c:v>
                </c:pt>
                <c:pt idx="27">
                  <c:v>67.0</c:v>
                </c:pt>
                <c:pt idx="28">
                  <c:v>53.5</c:v>
                </c:pt>
                <c:pt idx="29">
                  <c:v>43.0</c:v>
                </c:pt>
                <c:pt idx="30">
                  <c:v>50.5</c:v>
                </c:pt>
                <c:pt idx="31">
                  <c:v>40.0</c:v>
                </c:pt>
                <c:pt idx="32">
                  <c:v>49.0</c:v>
                </c:pt>
                <c:pt idx="33">
                  <c:v>73.0</c:v>
                </c:pt>
              </c:numCache>
            </c:numRef>
          </c:val>
          <c:smooth val="0"/>
        </c:ser>
        <c:ser>
          <c:idx val="1"/>
          <c:order val="1"/>
          <c:tx>
            <c:v>55th percentile linear regression</c:v>
          </c:tx>
          <c:spPr>
            <a:ln w="76200" cmpd="sng">
              <a:solidFill>
                <a:srgbClr val="FF0000"/>
              </a:solidFill>
              <a:tailEnd type="none"/>
            </a:ln>
          </c:spPr>
          <c:marker>
            <c:spPr>
              <a:noFill/>
              <a:ln>
                <a:noFill/>
              </a:ln>
            </c:spPr>
          </c:marker>
          <c:cat>
            <c:numRef>
              <c:f>Sheet2!$C$2:$C$35</c:f>
              <c:numCache>
                <c:formatCode>General</c:formatCode>
                <c:ptCount val="34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</c:numCache>
            </c:numRef>
          </c:cat>
          <c:val>
            <c:numRef>
              <c:f>Sheet2!$N$2:$N$35</c:f>
              <c:numCache>
                <c:formatCode>General</c:formatCode>
                <c:ptCount val="34"/>
                <c:pt idx="0">
                  <c:v>17.7033</c:v>
                </c:pt>
                <c:pt idx="1">
                  <c:v>19.0597</c:v>
                </c:pt>
                <c:pt idx="2">
                  <c:v>20.4161</c:v>
                </c:pt>
                <c:pt idx="3">
                  <c:v>21.7725</c:v>
                </c:pt>
                <c:pt idx="4">
                  <c:v>23.1289</c:v>
                </c:pt>
                <c:pt idx="5">
                  <c:v>24.4853</c:v>
                </c:pt>
                <c:pt idx="6">
                  <c:v>25.8417</c:v>
                </c:pt>
                <c:pt idx="7">
                  <c:v>27.1981</c:v>
                </c:pt>
                <c:pt idx="8">
                  <c:v>28.5545</c:v>
                </c:pt>
                <c:pt idx="9">
                  <c:v>29.9109</c:v>
                </c:pt>
                <c:pt idx="10">
                  <c:v>31.2673</c:v>
                </c:pt>
                <c:pt idx="11">
                  <c:v>32.6237</c:v>
                </c:pt>
                <c:pt idx="12">
                  <c:v>33.9801</c:v>
                </c:pt>
                <c:pt idx="13">
                  <c:v>35.3365</c:v>
                </c:pt>
                <c:pt idx="14">
                  <c:v>36.6929</c:v>
                </c:pt>
                <c:pt idx="15">
                  <c:v>38.0493</c:v>
                </c:pt>
                <c:pt idx="16">
                  <c:v>39.4057</c:v>
                </c:pt>
                <c:pt idx="17">
                  <c:v>40.7621</c:v>
                </c:pt>
                <c:pt idx="18">
                  <c:v>42.1185</c:v>
                </c:pt>
                <c:pt idx="19">
                  <c:v>43.4749</c:v>
                </c:pt>
                <c:pt idx="20">
                  <c:v>44.8313</c:v>
                </c:pt>
                <c:pt idx="21">
                  <c:v>46.1877</c:v>
                </c:pt>
                <c:pt idx="22">
                  <c:v>47.5441</c:v>
                </c:pt>
                <c:pt idx="23">
                  <c:v>48.9005</c:v>
                </c:pt>
                <c:pt idx="24">
                  <c:v>50.2569</c:v>
                </c:pt>
                <c:pt idx="25">
                  <c:v>51.6133</c:v>
                </c:pt>
                <c:pt idx="26">
                  <c:v>52.9697</c:v>
                </c:pt>
                <c:pt idx="27">
                  <c:v>54.3261</c:v>
                </c:pt>
                <c:pt idx="28">
                  <c:v>55.6825</c:v>
                </c:pt>
                <c:pt idx="29">
                  <c:v>57.0389</c:v>
                </c:pt>
                <c:pt idx="30">
                  <c:v>58.3953</c:v>
                </c:pt>
                <c:pt idx="31">
                  <c:v>59.7517</c:v>
                </c:pt>
                <c:pt idx="32">
                  <c:v>61.1081</c:v>
                </c:pt>
                <c:pt idx="33">
                  <c:v>62.4645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6625736"/>
        <c:axId val="-2086631256"/>
      </c:lineChart>
      <c:catAx>
        <c:axId val="-2086625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-2086631256"/>
        <c:crosses val="autoZero"/>
        <c:auto val="1"/>
        <c:lblAlgn val="ctr"/>
        <c:lblOffset val="100"/>
        <c:noMultiLvlLbl val="0"/>
      </c:catAx>
      <c:valAx>
        <c:axId val="-2086631256"/>
        <c:scaling>
          <c:orientation val="minMax"/>
          <c:max val="16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err="1" smtClean="0"/>
                  <a:t>Gridpoints</a:t>
                </a:r>
                <a:r>
                  <a:rPr lang="en-US" sz="1800" dirty="0" smtClean="0"/>
                  <a:t> Affected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866257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rPr lang="en-US" dirty="0">
                <a:solidFill>
                  <a:srgbClr val="FF0000"/>
                </a:solidFill>
              </a:rPr>
              <a:t>Severe Affected Area per SLIGHT Risk Event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Area affected per SLIGHT Risk Event</c:v>
          </c:tx>
          <c:spPr>
            <a:ln>
              <a:solidFill>
                <a:srgbClr val="3366FF">
                  <a:alpha val="12000"/>
                </a:srgbClr>
              </a:solidFill>
            </a:ln>
          </c:spPr>
          <c:marker>
            <c:spPr>
              <a:solidFill>
                <a:srgbClr val="3366FF">
                  <a:alpha val="12000"/>
                </a:srgbClr>
              </a:solidFill>
              <a:ln>
                <a:solidFill>
                  <a:srgbClr val="3366FF">
                    <a:alpha val="20000"/>
                  </a:srgbClr>
                </a:solidFill>
              </a:ln>
            </c:spPr>
          </c:marker>
          <c:cat>
            <c:numRef>
              <c:f>Sheet2!$C$2:$C$35</c:f>
              <c:numCache>
                <c:formatCode>General</c:formatCode>
                <c:ptCount val="34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</c:numCache>
            </c:numRef>
          </c:cat>
          <c:val>
            <c:numRef>
              <c:f>Sheet2!$Q$2:$Q$35</c:f>
              <c:numCache>
                <c:formatCode>General</c:formatCode>
                <c:ptCount val="34"/>
                <c:pt idx="0">
                  <c:v>17.5</c:v>
                </c:pt>
                <c:pt idx="1">
                  <c:v>10.5</c:v>
                </c:pt>
                <c:pt idx="2">
                  <c:v>19.0</c:v>
                </c:pt>
                <c:pt idx="3">
                  <c:v>30.5</c:v>
                </c:pt>
                <c:pt idx="4">
                  <c:v>12.0</c:v>
                </c:pt>
                <c:pt idx="5">
                  <c:v>18.0</c:v>
                </c:pt>
                <c:pt idx="6">
                  <c:v>20.0</c:v>
                </c:pt>
                <c:pt idx="7">
                  <c:v>14.0</c:v>
                </c:pt>
                <c:pt idx="8">
                  <c:v>23.0</c:v>
                </c:pt>
                <c:pt idx="9">
                  <c:v>19.0</c:v>
                </c:pt>
                <c:pt idx="10">
                  <c:v>36.0</c:v>
                </c:pt>
                <c:pt idx="11">
                  <c:v>24.0</c:v>
                </c:pt>
                <c:pt idx="12">
                  <c:v>24.0</c:v>
                </c:pt>
                <c:pt idx="13">
                  <c:v>30.0</c:v>
                </c:pt>
                <c:pt idx="14">
                  <c:v>53.0</c:v>
                </c:pt>
                <c:pt idx="15">
                  <c:v>41.5</c:v>
                </c:pt>
                <c:pt idx="16">
                  <c:v>32.5</c:v>
                </c:pt>
                <c:pt idx="17">
                  <c:v>34.0</c:v>
                </c:pt>
                <c:pt idx="18">
                  <c:v>40.0</c:v>
                </c:pt>
                <c:pt idx="19">
                  <c:v>46.0</c:v>
                </c:pt>
                <c:pt idx="20">
                  <c:v>34.5</c:v>
                </c:pt>
                <c:pt idx="21">
                  <c:v>34.0</c:v>
                </c:pt>
                <c:pt idx="22">
                  <c:v>42.0</c:v>
                </c:pt>
                <c:pt idx="23">
                  <c:v>40.0</c:v>
                </c:pt>
                <c:pt idx="24">
                  <c:v>40.0</c:v>
                </c:pt>
                <c:pt idx="25">
                  <c:v>36.0</c:v>
                </c:pt>
                <c:pt idx="26">
                  <c:v>40.0</c:v>
                </c:pt>
                <c:pt idx="27">
                  <c:v>67.0</c:v>
                </c:pt>
                <c:pt idx="28">
                  <c:v>53.5</c:v>
                </c:pt>
                <c:pt idx="29">
                  <c:v>43.0</c:v>
                </c:pt>
                <c:pt idx="30">
                  <c:v>50.5</c:v>
                </c:pt>
                <c:pt idx="31">
                  <c:v>40.0</c:v>
                </c:pt>
                <c:pt idx="32">
                  <c:v>49.0</c:v>
                </c:pt>
                <c:pt idx="33">
                  <c:v>73.0</c:v>
                </c:pt>
              </c:numCache>
            </c:numRef>
          </c:val>
          <c:smooth val="0"/>
        </c:ser>
        <c:ser>
          <c:idx val="1"/>
          <c:order val="1"/>
          <c:tx>
            <c:v>55th percentile linear regression</c:v>
          </c:tx>
          <c:spPr>
            <a:ln w="76200" cmpd="sng">
              <a:solidFill>
                <a:srgbClr val="FF0000"/>
              </a:solidFill>
              <a:tailEnd type="none"/>
            </a:ln>
          </c:spPr>
          <c:marker>
            <c:spPr>
              <a:noFill/>
              <a:ln>
                <a:noFill/>
              </a:ln>
            </c:spPr>
          </c:marker>
          <c:cat>
            <c:numRef>
              <c:f>Sheet2!$C$2:$C$35</c:f>
              <c:numCache>
                <c:formatCode>General</c:formatCode>
                <c:ptCount val="34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</c:numCache>
            </c:numRef>
          </c:cat>
          <c:val>
            <c:numRef>
              <c:f>Sheet2!$N$2:$N$35</c:f>
              <c:numCache>
                <c:formatCode>General</c:formatCode>
                <c:ptCount val="34"/>
                <c:pt idx="0">
                  <c:v>17.7033</c:v>
                </c:pt>
                <c:pt idx="1">
                  <c:v>19.0597</c:v>
                </c:pt>
                <c:pt idx="2">
                  <c:v>20.4161</c:v>
                </c:pt>
                <c:pt idx="3">
                  <c:v>21.7725</c:v>
                </c:pt>
                <c:pt idx="4">
                  <c:v>23.1289</c:v>
                </c:pt>
                <c:pt idx="5">
                  <c:v>24.4853</c:v>
                </c:pt>
                <c:pt idx="6">
                  <c:v>25.8417</c:v>
                </c:pt>
                <c:pt idx="7">
                  <c:v>27.1981</c:v>
                </c:pt>
                <c:pt idx="8">
                  <c:v>28.5545</c:v>
                </c:pt>
                <c:pt idx="9">
                  <c:v>29.9109</c:v>
                </c:pt>
                <c:pt idx="10">
                  <c:v>31.2673</c:v>
                </c:pt>
                <c:pt idx="11">
                  <c:v>32.6237</c:v>
                </c:pt>
                <c:pt idx="12">
                  <c:v>33.9801</c:v>
                </c:pt>
                <c:pt idx="13">
                  <c:v>35.3365</c:v>
                </c:pt>
                <c:pt idx="14">
                  <c:v>36.6929</c:v>
                </c:pt>
                <c:pt idx="15">
                  <c:v>38.0493</c:v>
                </c:pt>
                <c:pt idx="16">
                  <c:v>39.4057</c:v>
                </c:pt>
                <c:pt idx="17">
                  <c:v>40.7621</c:v>
                </c:pt>
                <c:pt idx="18">
                  <c:v>42.1185</c:v>
                </c:pt>
                <c:pt idx="19">
                  <c:v>43.4749</c:v>
                </c:pt>
                <c:pt idx="20">
                  <c:v>44.8313</c:v>
                </c:pt>
                <c:pt idx="21">
                  <c:v>46.1877</c:v>
                </c:pt>
                <c:pt idx="22">
                  <c:v>47.5441</c:v>
                </c:pt>
                <c:pt idx="23">
                  <c:v>48.9005</c:v>
                </c:pt>
                <c:pt idx="24">
                  <c:v>50.2569</c:v>
                </c:pt>
                <c:pt idx="25">
                  <c:v>51.6133</c:v>
                </c:pt>
                <c:pt idx="26">
                  <c:v>52.9697</c:v>
                </c:pt>
                <c:pt idx="27">
                  <c:v>54.3261</c:v>
                </c:pt>
                <c:pt idx="28">
                  <c:v>55.6825</c:v>
                </c:pt>
                <c:pt idx="29">
                  <c:v>57.0389</c:v>
                </c:pt>
                <c:pt idx="30">
                  <c:v>58.3953</c:v>
                </c:pt>
                <c:pt idx="31">
                  <c:v>59.7517</c:v>
                </c:pt>
                <c:pt idx="32">
                  <c:v>61.1081</c:v>
                </c:pt>
                <c:pt idx="33">
                  <c:v>62.4645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2621080"/>
        <c:axId val="-2092618440"/>
      </c:lineChart>
      <c:catAx>
        <c:axId val="-2092621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-2092618440"/>
        <c:crosses val="autoZero"/>
        <c:auto val="1"/>
        <c:lblAlgn val="ctr"/>
        <c:lblOffset val="100"/>
        <c:noMultiLvlLbl val="0"/>
      </c:catAx>
      <c:valAx>
        <c:axId val="-2092618440"/>
        <c:scaling>
          <c:orientation val="minMax"/>
          <c:max val="16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err="1" smtClean="0"/>
                  <a:t>Gridpoints</a:t>
                </a:r>
                <a:r>
                  <a:rPr lang="en-US" sz="1800" dirty="0" smtClean="0"/>
                  <a:t> Affected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926210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Type </a:t>
            </a:r>
            <a:r>
              <a:rPr lang="en-US" dirty="0" smtClean="0"/>
              <a:t>1 (Low POD) Occurrence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Type 1 Annual Variability</c:v>
          </c:tx>
          <c:cat>
            <c:numRef>
              <c:f>'Type 1 plots'!$B$2:$B$35</c:f>
              <c:numCache>
                <c:formatCode>General</c:formatCode>
                <c:ptCount val="34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</c:numCache>
            </c:numRef>
          </c:cat>
          <c:val>
            <c:numRef>
              <c:f>'Type 1 plots'!$C$2:$C$35</c:f>
              <c:numCache>
                <c:formatCode>General</c:formatCode>
                <c:ptCount val="34"/>
                <c:pt idx="0">
                  <c:v>16.0</c:v>
                </c:pt>
                <c:pt idx="1">
                  <c:v>3.0</c:v>
                </c:pt>
                <c:pt idx="2">
                  <c:v>3.0</c:v>
                </c:pt>
                <c:pt idx="3">
                  <c:v>12.0</c:v>
                </c:pt>
                <c:pt idx="4">
                  <c:v>2.0</c:v>
                </c:pt>
                <c:pt idx="5">
                  <c:v>4.0</c:v>
                </c:pt>
                <c:pt idx="6">
                  <c:v>6.0</c:v>
                </c:pt>
                <c:pt idx="7">
                  <c:v>10.0</c:v>
                </c:pt>
                <c:pt idx="8">
                  <c:v>4.0</c:v>
                </c:pt>
                <c:pt idx="9">
                  <c:v>5.0</c:v>
                </c:pt>
                <c:pt idx="10">
                  <c:v>5.0</c:v>
                </c:pt>
                <c:pt idx="11">
                  <c:v>7.0</c:v>
                </c:pt>
                <c:pt idx="12">
                  <c:v>3.0</c:v>
                </c:pt>
                <c:pt idx="13">
                  <c:v>2.0</c:v>
                </c:pt>
                <c:pt idx="14">
                  <c:v>11.0</c:v>
                </c:pt>
                <c:pt idx="15">
                  <c:v>13.0</c:v>
                </c:pt>
                <c:pt idx="16">
                  <c:v>10.0</c:v>
                </c:pt>
                <c:pt idx="17">
                  <c:v>6.0</c:v>
                </c:pt>
                <c:pt idx="18">
                  <c:v>6.0</c:v>
                </c:pt>
                <c:pt idx="19">
                  <c:v>7.0</c:v>
                </c:pt>
                <c:pt idx="20">
                  <c:v>7.0</c:v>
                </c:pt>
                <c:pt idx="21">
                  <c:v>4.0</c:v>
                </c:pt>
                <c:pt idx="22">
                  <c:v>8.0</c:v>
                </c:pt>
                <c:pt idx="23">
                  <c:v>1.0</c:v>
                </c:pt>
                <c:pt idx="24">
                  <c:v>5.0</c:v>
                </c:pt>
                <c:pt idx="25">
                  <c:v>10.0</c:v>
                </c:pt>
                <c:pt idx="26">
                  <c:v>9.0</c:v>
                </c:pt>
                <c:pt idx="27">
                  <c:v>7.0</c:v>
                </c:pt>
                <c:pt idx="28">
                  <c:v>7.0</c:v>
                </c:pt>
                <c:pt idx="29">
                  <c:v>5.0</c:v>
                </c:pt>
                <c:pt idx="30">
                  <c:v>5.0</c:v>
                </c:pt>
                <c:pt idx="31">
                  <c:v>6.0</c:v>
                </c:pt>
                <c:pt idx="32">
                  <c:v>8.0</c:v>
                </c:pt>
                <c:pt idx="33">
                  <c:v>7.0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8250936"/>
        <c:axId val="-2088242760"/>
      </c:lineChart>
      <c:catAx>
        <c:axId val="-2088250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Year</a:t>
                </a:r>
                <a:endParaRPr lang="en-US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88242760"/>
        <c:crosses val="autoZero"/>
        <c:auto val="1"/>
        <c:lblAlgn val="ctr"/>
        <c:lblOffset val="100"/>
        <c:noMultiLvlLbl val="0"/>
      </c:catAx>
      <c:valAx>
        <c:axId val="-20882427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Annual Occurrence</a:t>
                </a:r>
                <a:endParaRPr lang="en-US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88250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Type 2 </a:t>
            </a:r>
            <a:r>
              <a:rPr lang="en-US" dirty="0" smtClean="0"/>
              <a:t>(High</a:t>
            </a:r>
            <a:r>
              <a:rPr lang="en-US" baseline="0" dirty="0" smtClean="0"/>
              <a:t> FAR) Occurrence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Type 1 Annual Variability</c:v>
          </c:tx>
          <c:cat>
            <c:numRef>
              <c:f>'Type 2 plots'!$B$2:$B$35</c:f>
              <c:numCache>
                <c:formatCode>General</c:formatCode>
                <c:ptCount val="34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</c:numCache>
            </c:numRef>
          </c:cat>
          <c:val>
            <c:numRef>
              <c:f>'Type 2 plots'!$C$2:$C$35</c:f>
              <c:numCache>
                <c:formatCode>General</c:formatCode>
                <c:ptCount val="34"/>
                <c:pt idx="0">
                  <c:v>1.0</c:v>
                </c:pt>
                <c:pt idx="1">
                  <c:v>1.0</c:v>
                </c:pt>
                <c:pt idx="2">
                  <c:v>3.0</c:v>
                </c:pt>
                <c:pt idx="3">
                  <c:v>1.0</c:v>
                </c:pt>
                <c:pt idx="4">
                  <c:v>3.0</c:v>
                </c:pt>
                <c:pt idx="5">
                  <c:v>4.0</c:v>
                </c:pt>
                <c:pt idx="6">
                  <c:v>2.0</c:v>
                </c:pt>
                <c:pt idx="7">
                  <c:v>1.0</c:v>
                </c:pt>
                <c:pt idx="8">
                  <c:v>3.0</c:v>
                </c:pt>
                <c:pt idx="9">
                  <c:v>1.0</c:v>
                </c:pt>
                <c:pt idx="10">
                  <c:v>3.0</c:v>
                </c:pt>
                <c:pt idx="11">
                  <c:v>2.0</c:v>
                </c:pt>
                <c:pt idx="12">
                  <c:v>2.0</c:v>
                </c:pt>
                <c:pt idx="13">
                  <c:v>2.0</c:v>
                </c:pt>
                <c:pt idx="14">
                  <c:v>2.0</c:v>
                </c:pt>
                <c:pt idx="15">
                  <c:v>1.0</c:v>
                </c:pt>
                <c:pt idx="16">
                  <c:v>1.0</c:v>
                </c:pt>
                <c:pt idx="17">
                  <c:v>0.0</c:v>
                </c:pt>
                <c:pt idx="18">
                  <c:v>1.0</c:v>
                </c:pt>
                <c:pt idx="19">
                  <c:v>0.0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2.0</c:v>
                </c:pt>
                <c:pt idx="24">
                  <c:v>1.0</c:v>
                </c:pt>
                <c:pt idx="25">
                  <c:v>1.0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1.0</c:v>
                </c:pt>
                <c:pt idx="32">
                  <c:v>0.0</c:v>
                </c:pt>
                <c:pt idx="33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5998184"/>
        <c:axId val="-2095991000"/>
      </c:lineChart>
      <c:catAx>
        <c:axId val="-2095998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95991000"/>
        <c:crosses val="autoZero"/>
        <c:auto val="1"/>
        <c:lblAlgn val="ctr"/>
        <c:lblOffset val="100"/>
        <c:noMultiLvlLbl val="0"/>
      </c:catAx>
      <c:valAx>
        <c:axId val="-2095991000"/>
        <c:scaling>
          <c:orientation val="minMax"/>
          <c:max val="5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Annual Occurrence</a:t>
                </a:r>
                <a:endParaRPr lang="en-US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95998184"/>
        <c:crosses val="autoZero"/>
        <c:crossBetween val="between"/>
        <c:majorUnit val="1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Percentage of High-Impact Events that</a:t>
            </a:r>
            <a:r>
              <a:rPr lang="en-US" baseline="0" dirty="0" smtClean="0"/>
              <a:t> are Type 1</a:t>
            </a:r>
            <a:endParaRPr lang="en-US" dirty="0"/>
          </a:p>
        </c:rich>
      </c:tx>
      <c:layout>
        <c:manualLayout>
          <c:xMode val="edge"/>
          <c:yMode val="edge"/>
          <c:x val="0.150422243206975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2426649793776"/>
          <c:y val="0.146721784776903"/>
          <c:w val="0.854210716897538"/>
          <c:h val="0.74112470649892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/>
                      <a:t>N=10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/>
                      <a:t>N=31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/>
                      <a:t>N=109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/>
                      <a:t>N=64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600"/>
                      <a:t>N=6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'high-impact'!$O$3:$O$7</c:f>
              <c:strCache>
                <c:ptCount val="5"/>
                <c:pt idx="0">
                  <c:v>N</c:v>
                </c:pt>
                <c:pt idx="1">
                  <c:v>NW</c:v>
                </c:pt>
                <c:pt idx="2">
                  <c:v>W</c:v>
                </c:pt>
                <c:pt idx="3">
                  <c:v>SW</c:v>
                </c:pt>
                <c:pt idx="4">
                  <c:v>S</c:v>
                </c:pt>
              </c:strCache>
            </c:strRef>
          </c:cat>
          <c:val>
            <c:numRef>
              <c:f>'high-impact'!$R$3:$R$7</c:f>
              <c:numCache>
                <c:formatCode>General</c:formatCode>
                <c:ptCount val="5"/>
                <c:pt idx="0">
                  <c:v>0.588235294117647</c:v>
                </c:pt>
                <c:pt idx="1">
                  <c:v>0.326315789473684</c:v>
                </c:pt>
                <c:pt idx="2">
                  <c:v>0.242761692650334</c:v>
                </c:pt>
                <c:pt idx="3">
                  <c:v>0.270042194092827</c:v>
                </c:pt>
                <c:pt idx="4">
                  <c:v>0.352941176470588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88160648"/>
        <c:axId val="-2088151208"/>
      </c:barChart>
      <c:catAx>
        <c:axId val="-2088160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500 hPa Flow</a:t>
                </a:r>
                <a:endParaRPr lang="en-US" sz="1600" dirty="0"/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88151208"/>
        <c:crosses val="autoZero"/>
        <c:auto val="1"/>
        <c:lblAlgn val="ctr"/>
        <c:lblOffset val="100"/>
        <c:noMultiLvlLbl val="0"/>
      </c:catAx>
      <c:valAx>
        <c:axId val="-208815120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88160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Type </a:t>
            </a:r>
            <a:r>
              <a:rPr lang="en-US" dirty="0" smtClean="0"/>
              <a:t>1 500 hPa Flow Distribution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Type 1 500</a:t>
            </a:r>
            <a:r>
              <a:rPr lang="en-US" baseline="0"/>
              <a:t> hPa Flow Distribution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'high-impact'!$O$3:$O$7</c:f>
              <c:strCache>
                <c:ptCount val="5"/>
                <c:pt idx="0">
                  <c:v>N</c:v>
                </c:pt>
                <c:pt idx="1">
                  <c:v>NW</c:v>
                </c:pt>
                <c:pt idx="2">
                  <c:v>W</c:v>
                </c:pt>
                <c:pt idx="3">
                  <c:v>SW</c:v>
                </c:pt>
                <c:pt idx="4">
                  <c:v>S</c:v>
                </c:pt>
              </c:strCache>
            </c:strRef>
          </c:cat>
          <c:val>
            <c:numRef>
              <c:f>'high-impact'!$Q$3:$Q$7</c:f>
              <c:numCache>
                <c:formatCode>General</c:formatCode>
                <c:ptCount val="5"/>
                <c:pt idx="0">
                  <c:v>10.0</c:v>
                </c:pt>
                <c:pt idx="1">
                  <c:v>31.0</c:v>
                </c:pt>
                <c:pt idx="2">
                  <c:v>109.0</c:v>
                </c:pt>
                <c:pt idx="3">
                  <c:v>64.0</c:v>
                </c:pt>
                <c:pt idx="4">
                  <c:v>6.0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B8BC89-D88A-AD49-AE5C-333800F9B0C7}" type="doc">
      <dgm:prSet loTypeId="urn:microsoft.com/office/officeart/2005/8/layout/venn1" loCatId="" qsTypeId="urn:microsoft.com/office/officeart/2005/8/quickstyle/3D1" qsCatId="3D" csTypeId="urn:microsoft.com/office/officeart/2005/8/colors/colorful4" csCatId="colorful" phldr="1"/>
      <dgm:spPr/>
    </dgm:pt>
    <dgm:pt modelId="{1033B483-9742-5A44-B846-1B842393EA23}">
      <dgm:prSet phldrT="[Text]"/>
      <dgm:spPr/>
      <dgm:t>
        <a:bodyPr/>
        <a:lstStyle/>
        <a:p>
          <a:r>
            <a:rPr lang="en-US" dirty="0" smtClean="0"/>
            <a:t>High FAR</a:t>
          </a:r>
          <a:endParaRPr lang="en-US" dirty="0"/>
        </a:p>
      </dgm:t>
    </dgm:pt>
    <dgm:pt modelId="{0B49E9A2-C398-4F41-B9C0-3E87A01D9F3B}" type="parTrans" cxnId="{0E711DC6-6C89-6647-8017-B7E4275C6B38}">
      <dgm:prSet/>
      <dgm:spPr/>
      <dgm:t>
        <a:bodyPr/>
        <a:lstStyle/>
        <a:p>
          <a:endParaRPr lang="en-US"/>
        </a:p>
      </dgm:t>
    </dgm:pt>
    <dgm:pt modelId="{9DC72AAE-BDE8-5949-843E-374C5A93539E}" type="sibTrans" cxnId="{0E711DC6-6C89-6647-8017-B7E4275C6B38}">
      <dgm:prSet/>
      <dgm:spPr/>
      <dgm:t>
        <a:bodyPr/>
        <a:lstStyle/>
        <a:p>
          <a:endParaRPr lang="en-US"/>
        </a:p>
      </dgm:t>
    </dgm:pt>
    <dgm:pt modelId="{04993773-286B-7448-95AA-35273EF0F984}">
      <dgm:prSet phldrT="[Text]"/>
      <dgm:spPr/>
      <dgm:t>
        <a:bodyPr/>
        <a:lstStyle/>
        <a:p>
          <a:r>
            <a:rPr lang="en-US" dirty="0" smtClean="0"/>
            <a:t>Low POD</a:t>
          </a:r>
          <a:endParaRPr lang="en-US" dirty="0"/>
        </a:p>
      </dgm:t>
    </dgm:pt>
    <dgm:pt modelId="{348FA490-95FC-4B4A-82FE-BF1DB03AEF6C}" type="parTrans" cxnId="{2E115452-CE69-3F4D-BB46-77CF2DEF774C}">
      <dgm:prSet/>
      <dgm:spPr/>
      <dgm:t>
        <a:bodyPr/>
        <a:lstStyle/>
        <a:p>
          <a:endParaRPr lang="en-US"/>
        </a:p>
      </dgm:t>
    </dgm:pt>
    <dgm:pt modelId="{5793CBE4-3B8F-B842-B1E9-183283A9FD37}" type="sibTrans" cxnId="{2E115452-CE69-3F4D-BB46-77CF2DEF774C}">
      <dgm:prSet/>
      <dgm:spPr/>
      <dgm:t>
        <a:bodyPr/>
        <a:lstStyle/>
        <a:p>
          <a:endParaRPr lang="en-US"/>
        </a:p>
      </dgm:t>
    </dgm:pt>
    <dgm:pt modelId="{B09F5ADE-CC82-D44B-BF71-D3A1B7A4631F}" type="pres">
      <dgm:prSet presAssocID="{FAB8BC89-D88A-AD49-AE5C-333800F9B0C7}" presName="compositeShape" presStyleCnt="0">
        <dgm:presLayoutVars>
          <dgm:chMax val="7"/>
          <dgm:dir/>
          <dgm:resizeHandles val="exact"/>
        </dgm:presLayoutVars>
      </dgm:prSet>
      <dgm:spPr/>
    </dgm:pt>
    <dgm:pt modelId="{0FDCAA0B-F095-334E-A1DC-2DEFAC6F0F7A}" type="pres">
      <dgm:prSet presAssocID="{04993773-286B-7448-95AA-35273EF0F984}" presName="circ1" presStyleLbl="vennNode1" presStyleIdx="0" presStyleCnt="2"/>
      <dgm:spPr/>
      <dgm:t>
        <a:bodyPr/>
        <a:lstStyle/>
        <a:p>
          <a:endParaRPr lang="en-US"/>
        </a:p>
      </dgm:t>
    </dgm:pt>
    <dgm:pt modelId="{46599DCC-04AA-D348-BC5E-22B3907E2026}" type="pres">
      <dgm:prSet presAssocID="{04993773-286B-7448-95AA-35273EF0F98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F7228-E31A-AD47-B195-F91980E65DE2}" type="pres">
      <dgm:prSet presAssocID="{1033B483-9742-5A44-B846-1B842393EA23}" presName="circ2" presStyleLbl="vennNode1" presStyleIdx="1" presStyleCnt="2"/>
      <dgm:spPr/>
      <dgm:t>
        <a:bodyPr/>
        <a:lstStyle/>
        <a:p>
          <a:endParaRPr lang="en-US"/>
        </a:p>
      </dgm:t>
    </dgm:pt>
    <dgm:pt modelId="{08332F9D-F46A-D645-9F50-3A6AC18C193B}" type="pres">
      <dgm:prSet presAssocID="{1033B483-9742-5A44-B846-1B842393EA2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176EF6-2CCB-4F4A-BFDD-8EA8CE8708AE}" type="presOf" srcId="{FAB8BC89-D88A-AD49-AE5C-333800F9B0C7}" destId="{B09F5ADE-CC82-D44B-BF71-D3A1B7A4631F}" srcOrd="0" destOrd="0" presId="urn:microsoft.com/office/officeart/2005/8/layout/venn1"/>
    <dgm:cxn modelId="{1A9D5191-0D33-FE4D-821E-D124B896946F}" type="presOf" srcId="{1033B483-9742-5A44-B846-1B842393EA23}" destId="{A0EF7228-E31A-AD47-B195-F91980E65DE2}" srcOrd="0" destOrd="0" presId="urn:microsoft.com/office/officeart/2005/8/layout/venn1"/>
    <dgm:cxn modelId="{CB074FCB-CF2C-7642-90ED-61F26DE557B6}" type="presOf" srcId="{04993773-286B-7448-95AA-35273EF0F984}" destId="{46599DCC-04AA-D348-BC5E-22B3907E2026}" srcOrd="1" destOrd="0" presId="urn:microsoft.com/office/officeart/2005/8/layout/venn1"/>
    <dgm:cxn modelId="{2E115452-CE69-3F4D-BB46-77CF2DEF774C}" srcId="{FAB8BC89-D88A-AD49-AE5C-333800F9B0C7}" destId="{04993773-286B-7448-95AA-35273EF0F984}" srcOrd="0" destOrd="0" parTransId="{348FA490-95FC-4B4A-82FE-BF1DB03AEF6C}" sibTransId="{5793CBE4-3B8F-B842-B1E9-183283A9FD37}"/>
    <dgm:cxn modelId="{3F5903CD-6CB7-B649-9C5F-CCAB322DA7E6}" type="presOf" srcId="{1033B483-9742-5A44-B846-1B842393EA23}" destId="{08332F9D-F46A-D645-9F50-3A6AC18C193B}" srcOrd="1" destOrd="0" presId="urn:microsoft.com/office/officeart/2005/8/layout/venn1"/>
    <dgm:cxn modelId="{0E711DC6-6C89-6647-8017-B7E4275C6B38}" srcId="{FAB8BC89-D88A-AD49-AE5C-333800F9B0C7}" destId="{1033B483-9742-5A44-B846-1B842393EA23}" srcOrd="1" destOrd="0" parTransId="{0B49E9A2-C398-4F41-B9C0-3E87A01D9F3B}" sibTransId="{9DC72AAE-BDE8-5949-843E-374C5A93539E}"/>
    <dgm:cxn modelId="{72A986E1-30B3-0141-909D-6EFE8FD35FD6}" type="presOf" srcId="{04993773-286B-7448-95AA-35273EF0F984}" destId="{0FDCAA0B-F095-334E-A1DC-2DEFAC6F0F7A}" srcOrd="0" destOrd="0" presId="urn:microsoft.com/office/officeart/2005/8/layout/venn1"/>
    <dgm:cxn modelId="{596921F9-591A-0041-9E84-138E41EB6B81}" type="presParOf" srcId="{B09F5ADE-CC82-D44B-BF71-D3A1B7A4631F}" destId="{0FDCAA0B-F095-334E-A1DC-2DEFAC6F0F7A}" srcOrd="0" destOrd="0" presId="urn:microsoft.com/office/officeart/2005/8/layout/venn1"/>
    <dgm:cxn modelId="{7ECC6231-95AB-C841-A3C7-6AA15F25B224}" type="presParOf" srcId="{B09F5ADE-CC82-D44B-BF71-D3A1B7A4631F}" destId="{46599DCC-04AA-D348-BC5E-22B3907E2026}" srcOrd="1" destOrd="0" presId="urn:microsoft.com/office/officeart/2005/8/layout/venn1"/>
    <dgm:cxn modelId="{8A851E76-939B-1E46-B2E1-26515837A2D6}" type="presParOf" srcId="{B09F5ADE-CC82-D44B-BF71-D3A1B7A4631F}" destId="{A0EF7228-E31A-AD47-B195-F91980E65DE2}" srcOrd="2" destOrd="0" presId="urn:microsoft.com/office/officeart/2005/8/layout/venn1"/>
    <dgm:cxn modelId="{3792E649-1446-BE41-A63A-270A2E9DDEC8}" type="presParOf" srcId="{B09F5ADE-CC82-D44B-BF71-D3A1B7A4631F}" destId="{08332F9D-F46A-D645-9F50-3A6AC18C193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B8BC89-D88A-AD49-AE5C-333800F9B0C7}" type="doc">
      <dgm:prSet loTypeId="urn:microsoft.com/office/officeart/2005/8/layout/venn1" loCatId="" qsTypeId="urn:microsoft.com/office/officeart/2005/8/quickstyle/3D1" qsCatId="3D" csTypeId="urn:microsoft.com/office/officeart/2005/8/colors/colorful4" csCatId="colorful" phldr="1"/>
      <dgm:spPr/>
    </dgm:pt>
    <dgm:pt modelId="{1033B483-9742-5A44-B846-1B842393EA23}">
      <dgm:prSet phldrT="[Text]"/>
      <dgm:spPr/>
      <dgm:t>
        <a:bodyPr/>
        <a:lstStyle/>
        <a:p>
          <a:r>
            <a:rPr lang="en-US" dirty="0" smtClean="0"/>
            <a:t>High FAR</a:t>
          </a:r>
          <a:endParaRPr lang="en-US" dirty="0"/>
        </a:p>
      </dgm:t>
    </dgm:pt>
    <dgm:pt modelId="{0B49E9A2-C398-4F41-B9C0-3E87A01D9F3B}" type="parTrans" cxnId="{0E711DC6-6C89-6647-8017-B7E4275C6B38}">
      <dgm:prSet/>
      <dgm:spPr/>
      <dgm:t>
        <a:bodyPr/>
        <a:lstStyle/>
        <a:p>
          <a:endParaRPr lang="en-US"/>
        </a:p>
      </dgm:t>
    </dgm:pt>
    <dgm:pt modelId="{9DC72AAE-BDE8-5949-843E-374C5A93539E}" type="sibTrans" cxnId="{0E711DC6-6C89-6647-8017-B7E4275C6B38}">
      <dgm:prSet/>
      <dgm:spPr/>
      <dgm:t>
        <a:bodyPr/>
        <a:lstStyle/>
        <a:p>
          <a:endParaRPr lang="en-US"/>
        </a:p>
      </dgm:t>
    </dgm:pt>
    <dgm:pt modelId="{04993773-286B-7448-95AA-35273EF0F984}">
      <dgm:prSet phldrT="[Text]"/>
      <dgm:spPr/>
      <dgm:t>
        <a:bodyPr/>
        <a:lstStyle/>
        <a:p>
          <a:r>
            <a:rPr lang="en-US" dirty="0" smtClean="0"/>
            <a:t>Low POD</a:t>
          </a:r>
          <a:endParaRPr lang="en-US" dirty="0"/>
        </a:p>
      </dgm:t>
    </dgm:pt>
    <dgm:pt modelId="{348FA490-95FC-4B4A-82FE-BF1DB03AEF6C}" type="parTrans" cxnId="{2E115452-CE69-3F4D-BB46-77CF2DEF774C}">
      <dgm:prSet/>
      <dgm:spPr/>
      <dgm:t>
        <a:bodyPr/>
        <a:lstStyle/>
        <a:p>
          <a:endParaRPr lang="en-US"/>
        </a:p>
      </dgm:t>
    </dgm:pt>
    <dgm:pt modelId="{5793CBE4-3B8F-B842-B1E9-183283A9FD37}" type="sibTrans" cxnId="{2E115452-CE69-3F4D-BB46-77CF2DEF774C}">
      <dgm:prSet/>
      <dgm:spPr/>
      <dgm:t>
        <a:bodyPr/>
        <a:lstStyle/>
        <a:p>
          <a:endParaRPr lang="en-US"/>
        </a:p>
      </dgm:t>
    </dgm:pt>
    <dgm:pt modelId="{B09F5ADE-CC82-D44B-BF71-D3A1B7A4631F}" type="pres">
      <dgm:prSet presAssocID="{FAB8BC89-D88A-AD49-AE5C-333800F9B0C7}" presName="compositeShape" presStyleCnt="0">
        <dgm:presLayoutVars>
          <dgm:chMax val="7"/>
          <dgm:dir/>
          <dgm:resizeHandles val="exact"/>
        </dgm:presLayoutVars>
      </dgm:prSet>
      <dgm:spPr/>
    </dgm:pt>
    <dgm:pt modelId="{0FDCAA0B-F095-334E-A1DC-2DEFAC6F0F7A}" type="pres">
      <dgm:prSet presAssocID="{04993773-286B-7448-95AA-35273EF0F984}" presName="circ1" presStyleLbl="vennNode1" presStyleIdx="0" presStyleCnt="2"/>
      <dgm:spPr/>
      <dgm:t>
        <a:bodyPr/>
        <a:lstStyle/>
        <a:p>
          <a:endParaRPr lang="en-US"/>
        </a:p>
      </dgm:t>
    </dgm:pt>
    <dgm:pt modelId="{46599DCC-04AA-D348-BC5E-22B3907E2026}" type="pres">
      <dgm:prSet presAssocID="{04993773-286B-7448-95AA-35273EF0F98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F7228-E31A-AD47-B195-F91980E65DE2}" type="pres">
      <dgm:prSet presAssocID="{1033B483-9742-5A44-B846-1B842393EA23}" presName="circ2" presStyleLbl="vennNode1" presStyleIdx="1" presStyleCnt="2"/>
      <dgm:spPr/>
      <dgm:t>
        <a:bodyPr/>
        <a:lstStyle/>
        <a:p>
          <a:endParaRPr lang="en-US"/>
        </a:p>
      </dgm:t>
    </dgm:pt>
    <dgm:pt modelId="{08332F9D-F46A-D645-9F50-3A6AC18C193B}" type="pres">
      <dgm:prSet presAssocID="{1033B483-9742-5A44-B846-1B842393EA2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456F11-87BA-EA49-B69B-2A7E803535E6}" type="presOf" srcId="{FAB8BC89-D88A-AD49-AE5C-333800F9B0C7}" destId="{B09F5ADE-CC82-D44B-BF71-D3A1B7A4631F}" srcOrd="0" destOrd="0" presId="urn:microsoft.com/office/officeart/2005/8/layout/venn1"/>
    <dgm:cxn modelId="{E6B8B3CA-24E3-3C48-A7AE-5F4370AFCACB}" type="presOf" srcId="{04993773-286B-7448-95AA-35273EF0F984}" destId="{46599DCC-04AA-D348-BC5E-22B3907E2026}" srcOrd="1" destOrd="0" presId="urn:microsoft.com/office/officeart/2005/8/layout/venn1"/>
    <dgm:cxn modelId="{B9DCDFC3-226A-7F4C-BD01-FE3990744E4D}" type="presOf" srcId="{1033B483-9742-5A44-B846-1B842393EA23}" destId="{08332F9D-F46A-D645-9F50-3A6AC18C193B}" srcOrd="1" destOrd="0" presId="urn:microsoft.com/office/officeart/2005/8/layout/venn1"/>
    <dgm:cxn modelId="{2C01E2B8-6B96-854E-BD6F-221A60C659FE}" type="presOf" srcId="{04993773-286B-7448-95AA-35273EF0F984}" destId="{0FDCAA0B-F095-334E-A1DC-2DEFAC6F0F7A}" srcOrd="0" destOrd="0" presId="urn:microsoft.com/office/officeart/2005/8/layout/venn1"/>
    <dgm:cxn modelId="{FDD5984E-701C-6D40-955F-DD04266B95CA}" type="presOf" srcId="{1033B483-9742-5A44-B846-1B842393EA23}" destId="{A0EF7228-E31A-AD47-B195-F91980E65DE2}" srcOrd="0" destOrd="0" presId="urn:microsoft.com/office/officeart/2005/8/layout/venn1"/>
    <dgm:cxn modelId="{2E115452-CE69-3F4D-BB46-77CF2DEF774C}" srcId="{FAB8BC89-D88A-AD49-AE5C-333800F9B0C7}" destId="{04993773-286B-7448-95AA-35273EF0F984}" srcOrd="0" destOrd="0" parTransId="{348FA490-95FC-4B4A-82FE-BF1DB03AEF6C}" sibTransId="{5793CBE4-3B8F-B842-B1E9-183283A9FD37}"/>
    <dgm:cxn modelId="{0E711DC6-6C89-6647-8017-B7E4275C6B38}" srcId="{FAB8BC89-D88A-AD49-AE5C-333800F9B0C7}" destId="{1033B483-9742-5A44-B846-1B842393EA23}" srcOrd="1" destOrd="0" parTransId="{0B49E9A2-C398-4F41-B9C0-3E87A01D9F3B}" sibTransId="{9DC72AAE-BDE8-5949-843E-374C5A93539E}"/>
    <dgm:cxn modelId="{5C9C3062-A869-3B46-962C-671DB2956A1F}" type="presParOf" srcId="{B09F5ADE-CC82-D44B-BF71-D3A1B7A4631F}" destId="{0FDCAA0B-F095-334E-A1DC-2DEFAC6F0F7A}" srcOrd="0" destOrd="0" presId="urn:microsoft.com/office/officeart/2005/8/layout/venn1"/>
    <dgm:cxn modelId="{C50977E7-0CF6-C74D-ADC2-68D99375185F}" type="presParOf" srcId="{B09F5ADE-CC82-D44B-BF71-D3A1B7A4631F}" destId="{46599DCC-04AA-D348-BC5E-22B3907E2026}" srcOrd="1" destOrd="0" presId="urn:microsoft.com/office/officeart/2005/8/layout/venn1"/>
    <dgm:cxn modelId="{7DAA69B6-4A26-EC4B-AAD2-4008C21ADDB2}" type="presParOf" srcId="{B09F5ADE-CC82-D44B-BF71-D3A1B7A4631F}" destId="{A0EF7228-E31A-AD47-B195-F91980E65DE2}" srcOrd="2" destOrd="0" presId="urn:microsoft.com/office/officeart/2005/8/layout/venn1"/>
    <dgm:cxn modelId="{C58B1DAA-5905-434F-BAA3-AD2F447BC2B8}" type="presParOf" srcId="{B09F5ADE-CC82-D44B-BF71-D3A1B7A4631F}" destId="{08332F9D-F46A-D645-9F50-3A6AC18C193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CAA0B-F095-334E-A1DC-2DEFAC6F0F7A}">
      <dsp:nvSpPr>
        <dsp:cNvPr id="0" name=""/>
        <dsp:cNvSpPr/>
      </dsp:nvSpPr>
      <dsp:spPr>
        <a:xfrm>
          <a:off x="79224" y="1285883"/>
          <a:ext cx="1954196" cy="195419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Low POD</a:t>
          </a:r>
          <a:endParaRPr lang="en-US" sz="4800" kern="1200" dirty="0"/>
        </a:p>
      </dsp:txBody>
      <dsp:txXfrm>
        <a:off x="352107" y="1516324"/>
        <a:ext cx="1126744" cy="1493313"/>
      </dsp:txXfrm>
    </dsp:sp>
    <dsp:sp modelId="{A0EF7228-E31A-AD47-B195-F91980E65DE2}">
      <dsp:nvSpPr>
        <dsp:cNvPr id="0" name=""/>
        <dsp:cNvSpPr/>
      </dsp:nvSpPr>
      <dsp:spPr>
        <a:xfrm>
          <a:off x="1487654" y="1285883"/>
          <a:ext cx="1954196" cy="1954196"/>
        </a:xfrm>
        <a:prstGeom prst="ellipse">
          <a:avLst/>
        </a:prstGeom>
        <a:solidFill>
          <a:schemeClr val="accent4">
            <a:alpha val="50000"/>
            <a:hueOff val="-4464771"/>
            <a:satOff val="26899"/>
            <a:lumOff val="215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High FAR</a:t>
          </a:r>
          <a:endParaRPr lang="en-US" sz="4800" kern="1200" dirty="0"/>
        </a:p>
      </dsp:txBody>
      <dsp:txXfrm>
        <a:off x="2042223" y="1516324"/>
        <a:ext cx="1126744" cy="1493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CAA0B-F095-334E-A1DC-2DEFAC6F0F7A}">
      <dsp:nvSpPr>
        <dsp:cNvPr id="0" name=""/>
        <dsp:cNvSpPr/>
      </dsp:nvSpPr>
      <dsp:spPr>
        <a:xfrm>
          <a:off x="79224" y="1285883"/>
          <a:ext cx="1954196" cy="195419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Low POD</a:t>
          </a:r>
          <a:endParaRPr lang="en-US" sz="4800" kern="1200" dirty="0"/>
        </a:p>
      </dsp:txBody>
      <dsp:txXfrm>
        <a:off x="352107" y="1516324"/>
        <a:ext cx="1126744" cy="1493313"/>
      </dsp:txXfrm>
    </dsp:sp>
    <dsp:sp modelId="{A0EF7228-E31A-AD47-B195-F91980E65DE2}">
      <dsp:nvSpPr>
        <dsp:cNvPr id="0" name=""/>
        <dsp:cNvSpPr/>
      </dsp:nvSpPr>
      <dsp:spPr>
        <a:xfrm>
          <a:off x="1487654" y="1285883"/>
          <a:ext cx="1954196" cy="1954196"/>
        </a:xfrm>
        <a:prstGeom prst="ellipse">
          <a:avLst/>
        </a:prstGeom>
        <a:solidFill>
          <a:schemeClr val="accent4">
            <a:alpha val="50000"/>
            <a:hueOff val="-4464771"/>
            <a:satOff val="26899"/>
            <a:lumOff val="215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High FAR</a:t>
          </a:r>
          <a:endParaRPr lang="en-US" sz="4800" kern="1200" dirty="0"/>
        </a:p>
      </dsp:txBody>
      <dsp:txXfrm>
        <a:off x="2042223" y="1516324"/>
        <a:ext cx="1126744" cy="1493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0.72034</cdr:x>
      <cdr:y>0.55401</cdr:y>
    </cdr:from>
    <cdr:to>
      <cdr:x>0.74576</cdr:x>
      <cdr:y>0.63924</cdr:y>
    </cdr:to>
    <cdr:sp macro="" textlink="">
      <cdr:nvSpPr>
        <cdr:cNvPr id="2" name="Up Arrow 1"/>
        <cdr:cNvSpPr/>
      </cdr:nvSpPr>
      <cdr:spPr>
        <a:xfrm xmlns:a="http://schemas.openxmlformats.org/drawingml/2006/main">
          <a:off x="6477000" y="2971800"/>
          <a:ext cx="228600" cy="457200"/>
        </a:xfrm>
        <a:prstGeom xmlns:a="http://schemas.openxmlformats.org/drawingml/2006/main" prst="upArrow">
          <a:avLst/>
        </a:prstGeom>
        <a:solidFill xmlns:a="http://schemas.openxmlformats.org/drawingml/2006/main">
          <a:srgbClr val="0000FF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0.58475</cdr:x>
      <cdr:y>0.59663</cdr:y>
    </cdr:from>
    <cdr:to>
      <cdr:x>0.61017</cdr:x>
      <cdr:y>0.68186</cdr:y>
    </cdr:to>
    <cdr:sp macro="" textlink="">
      <cdr:nvSpPr>
        <cdr:cNvPr id="3" name="Up Arrow 2"/>
        <cdr:cNvSpPr/>
      </cdr:nvSpPr>
      <cdr:spPr>
        <a:xfrm xmlns:a="http://schemas.openxmlformats.org/drawingml/2006/main">
          <a:off x="5257800" y="3200400"/>
          <a:ext cx="228600" cy="457200"/>
        </a:xfrm>
        <a:prstGeom xmlns:a="http://schemas.openxmlformats.org/drawingml/2006/main" prst="upArrow">
          <a:avLst/>
        </a:prstGeom>
        <a:solidFill xmlns:a="http://schemas.openxmlformats.org/drawingml/2006/main">
          <a:srgbClr val="0000FF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0.47458</cdr:x>
      <cdr:y>0.62504</cdr:y>
    </cdr:from>
    <cdr:to>
      <cdr:x>0.5</cdr:x>
      <cdr:y>0.71027</cdr:y>
    </cdr:to>
    <cdr:sp macro="" textlink="">
      <cdr:nvSpPr>
        <cdr:cNvPr id="4" name="Up Arrow 3"/>
        <cdr:cNvSpPr/>
      </cdr:nvSpPr>
      <cdr:spPr>
        <a:xfrm xmlns:a="http://schemas.openxmlformats.org/drawingml/2006/main">
          <a:off x="4267200" y="3352800"/>
          <a:ext cx="228600" cy="457200"/>
        </a:xfrm>
        <a:prstGeom xmlns:a="http://schemas.openxmlformats.org/drawingml/2006/main" prst="upArrow">
          <a:avLst/>
        </a:prstGeom>
        <a:solidFill xmlns:a="http://schemas.openxmlformats.org/drawingml/2006/main">
          <a:srgbClr val="0000FF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0.33898</cdr:x>
      <cdr:y>0.66765</cdr:y>
    </cdr:from>
    <cdr:to>
      <cdr:x>0.36441</cdr:x>
      <cdr:y>0.75289</cdr:y>
    </cdr:to>
    <cdr:sp macro="" textlink="">
      <cdr:nvSpPr>
        <cdr:cNvPr id="5" name="Up Arrow 4"/>
        <cdr:cNvSpPr/>
      </cdr:nvSpPr>
      <cdr:spPr>
        <a:xfrm xmlns:a="http://schemas.openxmlformats.org/drawingml/2006/main">
          <a:off x="3048000" y="3581400"/>
          <a:ext cx="228600" cy="457200"/>
        </a:xfrm>
        <a:prstGeom xmlns:a="http://schemas.openxmlformats.org/drawingml/2006/main" prst="upArrow">
          <a:avLst/>
        </a:prstGeom>
        <a:solidFill xmlns:a="http://schemas.openxmlformats.org/drawingml/2006/main">
          <a:srgbClr val="0000FF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0.21186</cdr:x>
      <cdr:y>0.69606</cdr:y>
    </cdr:from>
    <cdr:to>
      <cdr:x>0.23729</cdr:x>
      <cdr:y>0.7813</cdr:y>
    </cdr:to>
    <cdr:sp macro="" textlink="">
      <cdr:nvSpPr>
        <cdr:cNvPr id="6" name="Up Arrow 5"/>
        <cdr:cNvSpPr/>
      </cdr:nvSpPr>
      <cdr:spPr>
        <a:xfrm xmlns:a="http://schemas.openxmlformats.org/drawingml/2006/main">
          <a:off x="1905000" y="3733800"/>
          <a:ext cx="228600" cy="457200"/>
        </a:xfrm>
        <a:prstGeom xmlns:a="http://schemas.openxmlformats.org/drawingml/2006/main" prst="upArrow">
          <a:avLst/>
        </a:prstGeom>
        <a:solidFill xmlns:a="http://schemas.openxmlformats.org/drawingml/2006/main">
          <a:srgbClr val="0000FF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0.72034</cdr:x>
      <cdr:y>0.55401</cdr:y>
    </cdr:from>
    <cdr:to>
      <cdr:x>0.74576</cdr:x>
      <cdr:y>0.63924</cdr:y>
    </cdr:to>
    <cdr:sp macro="" textlink="">
      <cdr:nvSpPr>
        <cdr:cNvPr id="2" name="Up Arrow 1"/>
        <cdr:cNvSpPr/>
      </cdr:nvSpPr>
      <cdr:spPr>
        <a:xfrm xmlns:a="http://schemas.openxmlformats.org/drawingml/2006/main">
          <a:off x="6477000" y="2971800"/>
          <a:ext cx="228600" cy="457200"/>
        </a:xfrm>
        <a:prstGeom xmlns:a="http://schemas.openxmlformats.org/drawingml/2006/main" prst="upArrow">
          <a:avLst/>
        </a:prstGeom>
        <a:solidFill xmlns:a="http://schemas.openxmlformats.org/drawingml/2006/main">
          <a:srgbClr val="0000FF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0.58475</cdr:x>
      <cdr:y>0.59663</cdr:y>
    </cdr:from>
    <cdr:to>
      <cdr:x>0.61017</cdr:x>
      <cdr:y>0.68186</cdr:y>
    </cdr:to>
    <cdr:sp macro="" textlink="">
      <cdr:nvSpPr>
        <cdr:cNvPr id="3" name="Up Arrow 2"/>
        <cdr:cNvSpPr/>
      </cdr:nvSpPr>
      <cdr:spPr>
        <a:xfrm xmlns:a="http://schemas.openxmlformats.org/drawingml/2006/main">
          <a:off x="5257800" y="3200400"/>
          <a:ext cx="228600" cy="457200"/>
        </a:xfrm>
        <a:prstGeom xmlns:a="http://schemas.openxmlformats.org/drawingml/2006/main" prst="upArrow">
          <a:avLst/>
        </a:prstGeom>
        <a:solidFill xmlns:a="http://schemas.openxmlformats.org/drawingml/2006/main">
          <a:srgbClr val="0000FF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0.47458</cdr:x>
      <cdr:y>0.62504</cdr:y>
    </cdr:from>
    <cdr:to>
      <cdr:x>0.5</cdr:x>
      <cdr:y>0.71027</cdr:y>
    </cdr:to>
    <cdr:sp macro="" textlink="">
      <cdr:nvSpPr>
        <cdr:cNvPr id="4" name="Up Arrow 3"/>
        <cdr:cNvSpPr/>
      </cdr:nvSpPr>
      <cdr:spPr>
        <a:xfrm xmlns:a="http://schemas.openxmlformats.org/drawingml/2006/main">
          <a:off x="4267200" y="3352800"/>
          <a:ext cx="228600" cy="457200"/>
        </a:xfrm>
        <a:prstGeom xmlns:a="http://schemas.openxmlformats.org/drawingml/2006/main" prst="upArrow">
          <a:avLst/>
        </a:prstGeom>
        <a:solidFill xmlns:a="http://schemas.openxmlformats.org/drawingml/2006/main">
          <a:srgbClr val="0000FF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0.33898</cdr:x>
      <cdr:y>0.66765</cdr:y>
    </cdr:from>
    <cdr:to>
      <cdr:x>0.36441</cdr:x>
      <cdr:y>0.75289</cdr:y>
    </cdr:to>
    <cdr:sp macro="" textlink="">
      <cdr:nvSpPr>
        <cdr:cNvPr id="5" name="Up Arrow 4"/>
        <cdr:cNvSpPr/>
      </cdr:nvSpPr>
      <cdr:spPr>
        <a:xfrm xmlns:a="http://schemas.openxmlformats.org/drawingml/2006/main">
          <a:off x="3048000" y="3581400"/>
          <a:ext cx="228600" cy="457200"/>
        </a:xfrm>
        <a:prstGeom xmlns:a="http://schemas.openxmlformats.org/drawingml/2006/main" prst="upArrow">
          <a:avLst/>
        </a:prstGeom>
        <a:solidFill xmlns:a="http://schemas.openxmlformats.org/drawingml/2006/main">
          <a:srgbClr val="0000FF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0.21186</cdr:x>
      <cdr:y>0.69606</cdr:y>
    </cdr:from>
    <cdr:to>
      <cdr:x>0.23729</cdr:x>
      <cdr:y>0.7813</cdr:y>
    </cdr:to>
    <cdr:sp macro="" textlink="">
      <cdr:nvSpPr>
        <cdr:cNvPr id="6" name="Up Arrow 5"/>
        <cdr:cNvSpPr/>
      </cdr:nvSpPr>
      <cdr:spPr>
        <a:xfrm xmlns:a="http://schemas.openxmlformats.org/drawingml/2006/main">
          <a:off x="1905000" y="3733800"/>
          <a:ext cx="228600" cy="457200"/>
        </a:xfrm>
        <a:prstGeom xmlns:a="http://schemas.openxmlformats.org/drawingml/2006/main" prst="upArrow">
          <a:avLst/>
        </a:prstGeom>
        <a:solidFill xmlns:a="http://schemas.openxmlformats.org/drawingml/2006/main">
          <a:srgbClr val="0000FF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0.38793</cdr:x>
      <cdr:y>0</cdr:y>
    </cdr:from>
    <cdr:to>
      <cdr:x>0.38793</cdr:x>
      <cdr:y>0.848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429000" y="-914400"/>
          <a:ext cx="0" cy="4419600"/>
        </a:xfrm>
        <a:prstGeom xmlns:a="http://schemas.openxmlformats.org/drawingml/2006/main" prst="line">
          <a:avLst/>
        </a:prstGeom>
        <a:ln xmlns:a="http://schemas.openxmlformats.org/drawingml/2006/main" w="28575" cmpd="sng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0.12069</cdr:x>
      <cdr:y>0.65793</cdr:y>
    </cdr:from>
    <cdr:to>
      <cdr:x>0.96552</cdr:x>
      <cdr:y>0.65793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1066800" y="3429000"/>
          <a:ext cx="7467600" cy="0"/>
        </a:xfrm>
        <a:prstGeom xmlns:a="http://schemas.openxmlformats.org/drawingml/2006/main" prst="line">
          <a:avLst/>
        </a:prstGeom>
        <a:ln xmlns:a="http://schemas.openxmlformats.org/drawingml/2006/main" w="28575" cmpd="sng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0.86207</cdr:x>
      <cdr:y>0.7018</cdr:y>
    </cdr:from>
    <cdr:to>
      <cdr:x>0.99033</cdr:x>
      <cdr:y>0.82581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7620000" y="3657600"/>
          <a:ext cx="1133694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HSLC</a:t>
          </a:r>
          <a:endParaRPr lang="en-US" sz="36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80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0.4188</cdr:x>
      <cdr:y>0.11528</cdr:y>
    </cdr:from>
    <cdr:to>
      <cdr:x>0.4188</cdr:x>
      <cdr:y>0.8502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733800" y="609600"/>
          <a:ext cx="0" cy="3886200"/>
        </a:xfrm>
        <a:prstGeom xmlns:a="http://schemas.openxmlformats.org/drawingml/2006/main" prst="line">
          <a:avLst/>
        </a:prstGeom>
        <a:ln xmlns:a="http://schemas.openxmlformats.org/drawingml/2006/main" w="28575" cmpd="sng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0.11111</cdr:x>
      <cdr:y>0.67727</cdr:y>
    </cdr:from>
    <cdr:to>
      <cdr:x>0.96581</cdr:x>
      <cdr:y>0.67727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990600" y="3581400"/>
          <a:ext cx="7620000" cy="0"/>
        </a:xfrm>
        <a:prstGeom xmlns:a="http://schemas.openxmlformats.org/drawingml/2006/main" prst="line">
          <a:avLst/>
        </a:prstGeom>
        <a:ln xmlns:a="http://schemas.openxmlformats.org/drawingml/2006/main" w="28575" cmpd="sng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0.41525</cdr:x>
      <cdr:y>0.11364</cdr:y>
    </cdr:from>
    <cdr:to>
      <cdr:x>0.41525</cdr:x>
      <cdr:y>0.85232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733800" y="609600"/>
          <a:ext cx="0" cy="3962400"/>
        </a:xfrm>
        <a:prstGeom xmlns:a="http://schemas.openxmlformats.org/drawingml/2006/main" prst="line">
          <a:avLst/>
        </a:prstGeom>
        <a:ln xmlns:a="http://schemas.openxmlformats.org/drawingml/2006/main" w="28575" cmpd="sng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0.11017</cdr:x>
      <cdr:y>0.68186</cdr:y>
    </cdr:from>
    <cdr:to>
      <cdr:x>0.97334</cdr:x>
      <cdr:y>0.68374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990600" y="3657600"/>
          <a:ext cx="7761279" cy="10085"/>
        </a:xfrm>
        <a:prstGeom xmlns:a="http://schemas.openxmlformats.org/drawingml/2006/main" prst="line">
          <a:avLst/>
        </a:prstGeom>
        <a:ln xmlns:a="http://schemas.openxmlformats.org/drawingml/2006/main" w="28575" cmpd="sng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0.41525</cdr:x>
      <cdr:y>0.1105</cdr:y>
    </cdr:from>
    <cdr:to>
      <cdr:x>0.41525</cdr:x>
      <cdr:y>0.84259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733800" y="609600"/>
          <a:ext cx="0" cy="4038600"/>
        </a:xfrm>
        <a:prstGeom xmlns:a="http://schemas.openxmlformats.org/drawingml/2006/main" prst="line">
          <a:avLst/>
        </a:prstGeom>
        <a:ln xmlns:a="http://schemas.openxmlformats.org/drawingml/2006/main" w="28575" cmpd="sng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0.11017</cdr:x>
      <cdr:y>0.69065</cdr:y>
    </cdr:from>
    <cdr:to>
      <cdr:x>0.97334</cdr:x>
      <cdr:y>0.69253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990600" y="3810000"/>
          <a:ext cx="7761280" cy="10371"/>
        </a:xfrm>
        <a:prstGeom xmlns:a="http://schemas.openxmlformats.org/drawingml/2006/main" prst="line">
          <a:avLst/>
        </a:prstGeom>
        <a:ln xmlns:a="http://schemas.openxmlformats.org/drawingml/2006/main" w="28575" cmpd="sng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4D591-9EEE-FF4E-82B5-66433081CFEC}" type="datetimeFigureOut">
              <a:rPr lang="en-US" smtClean="0"/>
              <a:t>3/7/15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FB828-AE41-B84E-B11D-59C740B92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2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75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Construct cartoon for slight risk</a:t>
            </a:r>
            <a:r>
              <a:rPr lang="en-US" baseline="0" dirty="0" smtClean="0"/>
              <a:t> evaluation method.</a:t>
            </a:r>
          </a:p>
          <a:p>
            <a:endParaRPr lang="en-US" baseline="0" dirty="0" smtClean="0"/>
          </a:p>
          <a:p>
            <a:r>
              <a:rPr lang="en-US" dirty="0" smtClean="0"/>
              <a:t>Choose cases</a:t>
            </a:r>
            <a:r>
              <a:rPr lang="en-US" baseline="0" dirty="0" smtClean="0"/>
              <a:t> to illustrate problem.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Move Venn Diagrams up into methodology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32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Construct cartoon for slight risk</a:t>
            </a:r>
            <a:r>
              <a:rPr lang="en-US" baseline="0" dirty="0" smtClean="0"/>
              <a:t> evaluation method.</a:t>
            </a:r>
          </a:p>
          <a:p>
            <a:endParaRPr lang="en-US" baseline="0" dirty="0" smtClean="0"/>
          </a:p>
          <a:p>
            <a:r>
              <a:rPr lang="en-US" dirty="0" smtClean="0"/>
              <a:t>Choose cases</a:t>
            </a:r>
            <a:r>
              <a:rPr lang="en-US" baseline="0" dirty="0" smtClean="0"/>
              <a:t> to illustrate problem.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Move Venn Diagrams up into methodology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32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Construct cartoon for slight risk</a:t>
            </a:r>
            <a:r>
              <a:rPr lang="en-US" baseline="0" dirty="0" smtClean="0"/>
              <a:t> evaluation method.</a:t>
            </a:r>
          </a:p>
          <a:p>
            <a:endParaRPr lang="en-US" baseline="0" dirty="0" smtClean="0"/>
          </a:p>
          <a:p>
            <a:r>
              <a:rPr lang="en-US" dirty="0" smtClean="0"/>
              <a:t>Choose cases</a:t>
            </a:r>
            <a:r>
              <a:rPr lang="en-US" baseline="0" dirty="0" smtClean="0"/>
              <a:t> to illustrate problem.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Move Venn Diagrams up into methodology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32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Construct cartoon for slight risk</a:t>
            </a:r>
            <a:r>
              <a:rPr lang="en-US" baseline="0" dirty="0" smtClean="0"/>
              <a:t> evaluation method.</a:t>
            </a:r>
          </a:p>
          <a:p>
            <a:endParaRPr lang="en-US" baseline="0" dirty="0" smtClean="0"/>
          </a:p>
          <a:p>
            <a:r>
              <a:rPr lang="en-US" dirty="0" smtClean="0"/>
              <a:t>Choose cases</a:t>
            </a:r>
            <a:r>
              <a:rPr lang="en-US" baseline="0" dirty="0" smtClean="0"/>
              <a:t> to illustrate problem.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Move Venn Diagrams up into methodology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32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Construct cartoon for slight risk</a:t>
            </a:r>
            <a:r>
              <a:rPr lang="en-US" baseline="0" dirty="0" smtClean="0"/>
              <a:t> evaluation method.</a:t>
            </a:r>
          </a:p>
          <a:p>
            <a:endParaRPr lang="en-US" baseline="0" dirty="0" smtClean="0"/>
          </a:p>
          <a:p>
            <a:r>
              <a:rPr lang="en-US" dirty="0" smtClean="0"/>
              <a:t>Choose cases</a:t>
            </a:r>
            <a:r>
              <a:rPr lang="en-US" baseline="0" dirty="0" smtClean="0"/>
              <a:t> to illustrate problem.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Move Venn Diagrams up into methodology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32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Construct cartoon for slight risk</a:t>
            </a:r>
            <a:r>
              <a:rPr lang="en-US" baseline="0" dirty="0" smtClean="0"/>
              <a:t> evaluation method.</a:t>
            </a:r>
          </a:p>
          <a:p>
            <a:endParaRPr lang="en-US" baseline="0" dirty="0" smtClean="0"/>
          </a:p>
          <a:p>
            <a:r>
              <a:rPr lang="en-US" dirty="0" smtClean="0"/>
              <a:t>Choose cases</a:t>
            </a:r>
            <a:r>
              <a:rPr lang="en-US" baseline="0" dirty="0" smtClean="0"/>
              <a:t> to illustrate problem.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Move Venn Diagrams up into methodology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32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Construct cartoon for slight risk</a:t>
            </a:r>
            <a:r>
              <a:rPr lang="en-US" baseline="0" dirty="0" smtClean="0"/>
              <a:t> evaluation method.</a:t>
            </a:r>
          </a:p>
          <a:p>
            <a:endParaRPr lang="en-US" baseline="0" dirty="0" smtClean="0"/>
          </a:p>
          <a:p>
            <a:r>
              <a:rPr lang="en-US" dirty="0" smtClean="0"/>
              <a:t>Choose cases</a:t>
            </a:r>
            <a:r>
              <a:rPr lang="en-US" baseline="0" dirty="0" smtClean="0"/>
              <a:t> to illustrate problem.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Move Venn Diagrams up into methodology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32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Construct cartoon for slight risk</a:t>
            </a:r>
            <a:r>
              <a:rPr lang="en-US" baseline="0" dirty="0" smtClean="0"/>
              <a:t> evaluation method.</a:t>
            </a:r>
          </a:p>
          <a:p>
            <a:endParaRPr lang="en-US" baseline="0" dirty="0" smtClean="0"/>
          </a:p>
          <a:p>
            <a:r>
              <a:rPr lang="en-US" dirty="0" smtClean="0"/>
              <a:t>Choose cases</a:t>
            </a:r>
            <a:r>
              <a:rPr lang="en-US" baseline="0" dirty="0" smtClean="0"/>
              <a:t> to illustrate problem.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Move Venn Diagrams up into methodology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32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Construct cartoon for slight risk</a:t>
            </a:r>
            <a:r>
              <a:rPr lang="en-US" baseline="0" dirty="0" smtClean="0"/>
              <a:t> evaluation method.</a:t>
            </a:r>
          </a:p>
          <a:p>
            <a:endParaRPr lang="en-US" baseline="0" dirty="0" smtClean="0"/>
          </a:p>
          <a:p>
            <a:r>
              <a:rPr lang="en-US" dirty="0" smtClean="0"/>
              <a:t>Choose cases</a:t>
            </a:r>
            <a:r>
              <a:rPr lang="en-US" baseline="0" dirty="0" smtClean="0"/>
              <a:t> to illustrate problem.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Move Venn Diagrams up into methodology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322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Construct cartoon for slight risk</a:t>
            </a:r>
            <a:r>
              <a:rPr lang="en-US" baseline="0" dirty="0" smtClean="0"/>
              <a:t> evaluation method.</a:t>
            </a:r>
          </a:p>
          <a:p>
            <a:endParaRPr lang="en-US" baseline="0" dirty="0" smtClean="0"/>
          </a:p>
          <a:p>
            <a:r>
              <a:rPr lang="en-US" dirty="0" smtClean="0"/>
              <a:t>Choose cases</a:t>
            </a:r>
            <a:r>
              <a:rPr lang="en-US" baseline="0" dirty="0" smtClean="0"/>
              <a:t> to illustrate problem.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Move Venn Diagrams up into methodology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32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Verification score</a:t>
            </a:r>
            <a:r>
              <a:rPr lang="en-US" baseline="0" dirty="0" smtClean="0"/>
              <a:t> and threat score defined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Red color for headlines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Basic definition for threat score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76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Construct cartoon for slight risk</a:t>
            </a:r>
            <a:r>
              <a:rPr lang="en-US" baseline="0" dirty="0" smtClean="0"/>
              <a:t> evaluation method.</a:t>
            </a:r>
          </a:p>
          <a:p>
            <a:endParaRPr lang="en-US" baseline="0" dirty="0" smtClean="0"/>
          </a:p>
          <a:p>
            <a:r>
              <a:rPr lang="en-US" dirty="0" smtClean="0"/>
              <a:t>Choose cases</a:t>
            </a:r>
            <a:r>
              <a:rPr lang="en-US" baseline="0" dirty="0" smtClean="0"/>
              <a:t> to illustrate problem.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Move Venn Diagrams up into methodology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322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the CONUS dataset, you need either a SLIGHT contour or at least 20 reports for an event to be included. For inclusion in the Northeast Dataset, at least part of a SLIGHT risk area must be within the domain depicted on the previous slide or at least 20 reports within the same domain.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6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Shift slides up and bolded axes.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63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Shift slides up and bolded axes.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630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Shift slides up and bolded axes.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630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</a:t>
            </a:r>
            <a:r>
              <a:rPr lang="en-US" baseline="0" dirty="0" smtClean="0"/>
              <a:t> 1 and Type 2 classifications intended to capture the least predictable environments based on the worst performing forecasts. Type 1 are events with very low POD. Type 2 events not only had high FAR, but they had very large False Alarm areas (e.g. large SLIGHT contour drawn) and very few reports. Report area is used here as a first order correction for population density. The idea being urban areas may have 10 reports for a storm of a given strength whereas a more rural town may have 2 or 3 for the same strength storm. No events in the database satisfy the requirements for Type 1 AND Type 2 as defined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624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 in</a:t>
            </a:r>
            <a:r>
              <a:rPr lang="en-US" baseline="0" dirty="0" smtClean="0"/>
              <a:t> events likely tied to increase in reporting. I doubt the atmosphere is becoming more complex since the 80’s. I argue that we are simply becoming more aware that these events happen as reporting becomes easier.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510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 2</a:t>
            </a:r>
            <a:r>
              <a:rPr lang="en-US" baseline="0" dirty="0" smtClean="0"/>
              <a:t> events are becoming rarer with time. Likely related to the decrease in SLIGHT risk area with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057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 1 event composites (1200z for these slides) are centered on the </a:t>
            </a:r>
            <a:r>
              <a:rPr lang="en-US" dirty="0" err="1" smtClean="0"/>
              <a:t>gridpoint</a:t>
            </a:r>
            <a:r>
              <a:rPr lang="en-US" baseline="0" dirty="0" smtClean="0"/>
              <a:t> of maximum report count per 1 degree of latitude-longitude (i.e. report density). If an event has several maximum densities of the same magnitude, the case was not included. Type 2 event composites are centered at the centroid of the largest slight risk area in the Northeast domain for a given event.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80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Composites are binned according to 500 hPa flow over the composite point.</a:t>
            </a:r>
            <a:r>
              <a:rPr lang="en-US" baseline="0" dirty="0" smtClean="0"/>
              <a:t> N is the number of Type 1 events per flow direction (i.e. sample size)</a:t>
            </a:r>
            <a:r>
              <a:rPr lang="en-US" dirty="0" smtClean="0"/>
              <a:t>.</a:t>
            </a:r>
            <a:r>
              <a:rPr lang="en-US" baseline="0" dirty="0" smtClean="0"/>
              <a:t> Since Type 1 events are in the lowest 25</a:t>
            </a:r>
            <a:r>
              <a:rPr lang="en-US" baseline="30000" dirty="0" smtClean="0"/>
              <a:t>th</a:t>
            </a:r>
            <a:r>
              <a:rPr lang="en-US" baseline="0" dirty="0" smtClean="0"/>
              <a:t> percentile of events that have 20+ reports, we infer from the bar graph that NW-</a:t>
            </a:r>
            <a:r>
              <a:rPr lang="en-US" baseline="0" dirty="0" err="1" smtClean="0"/>
              <a:t>ly</a:t>
            </a:r>
            <a:r>
              <a:rPr lang="en-US" baseline="0" dirty="0" smtClean="0"/>
              <a:t>, W-</a:t>
            </a:r>
            <a:r>
              <a:rPr lang="en-US" baseline="0" dirty="0" err="1" smtClean="0"/>
              <a:t>ly</a:t>
            </a:r>
            <a:r>
              <a:rPr lang="en-US" baseline="0" dirty="0" smtClean="0"/>
              <a:t>, and SW-</a:t>
            </a:r>
            <a:r>
              <a:rPr lang="en-US" baseline="0" dirty="0" err="1" smtClean="0"/>
              <a:t>ly</a:t>
            </a:r>
            <a:r>
              <a:rPr lang="en-US" baseline="0" dirty="0" smtClean="0"/>
              <a:t> cases follow climatology pretty closely with 25-30% of 20+ cases falling into the Type 1 category. The rarer S-</a:t>
            </a:r>
            <a:r>
              <a:rPr lang="en-US" baseline="0" dirty="0" err="1" smtClean="0"/>
              <a:t>ly</a:t>
            </a:r>
            <a:r>
              <a:rPr lang="en-US" baseline="0" dirty="0" smtClean="0"/>
              <a:t>, and N-</a:t>
            </a:r>
            <a:r>
              <a:rPr lang="en-US" baseline="0" dirty="0" err="1" smtClean="0"/>
              <a:t>ly</a:t>
            </a:r>
            <a:r>
              <a:rPr lang="en-US" baseline="0" dirty="0" smtClean="0"/>
              <a:t> cases have a higher occurrence rate than climatology, however the sample size is small. From the pie chart, we see that most Type 1 events have 500 hPa flow out of the west.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2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118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 2 events also occur most frequently out of the west.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45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Black dot at Center</a:t>
            </a:r>
          </a:p>
          <a:p>
            <a:endParaRPr lang="en-US" dirty="0" smtClean="0"/>
          </a:p>
          <a:p>
            <a:r>
              <a:rPr lang="en-US" dirty="0" smtClean="0"/>
              <a:t>Make</a:t>
            </a:r>
            <a:r>
              <a:rPr lang="en-US" baseline="0" dirty="0" smtClean="0"/>
              <a:t> axes bigger</a:t>
            </a:r>
          </a:p>
          <a:p>
            <a:r>
              <a:rPr lang="en-US" baseline="0" dirty="0" smtClean="0"/>
              <a:t>Black dot at center.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Bigger and better defined axes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881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Black dot at Center</a:t>
            </a:r>
          </a:p>
          <a:p>
            <a:endParaRPr lang="en-US" dirty="0" smtClean="0"/>
          </a:p>
          <a:p>
            <a:r>
              <a:rPr lang="en-US" dirty="0" smtClean="0"/>
              <a:t>Make</a:t>
            </a:r>
            <a:r>
              <a:rPr lang="en-US" baseline="0" dirty="0" smtClean="0"/>
              <a:t> axes bigger</a:t>
            </a:r>
          </a:p>
          <a:p>
            <a:r>
              <a:rPr lang="en-US" baseline="0" dirty="0" smtClean="0"/>
              <a:t>Black dot at center.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Bigger and better defined axes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881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Black dot at Center</a:t>
            </a:r>
          </a:p>
          <a:p>
            <a:endParaRPr lang="en-US" dirty="0" smtClean="0"/>
          </a:p>
          <a:p>
            <a:r>
              <a:rPr lang="en-US" dirty="0" smtClean="0"/>
              <a:t>Make</a:t>
            </a:r>
            <a:r>
              <a:rPr lang="en-US" baseline="0" dirty="0" smtClean="0"/>
              <a:t> axes bigger</a:t>
            </a:r>
          </a:p>
          <a:p>
            <a:r>
              <a:rPr lang="en-US" baseline="0" dirty="0" smtClean="0"/>
              <a:t>Black dot at center.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Bigger and better defined axes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881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Black dot at Center</a:t>
            </a:r>
          </a:p>
          <a:p>
            <a:endParaRPr lang="en-US" dirty="0" smtClean="0"/>
          </a:p>
          <a:p>
            <a:r>
              <a:rPr lang="en-US" dirty="0" smtClean="0"/>
              <a:t>Make</a:t>
            </a:r>
            <a:r>
              <a:rPr lang="en-US" baseline="0" dirty="0" smtClean="0"/>
              <a:t> axes bigger</a:t>
            </a:r>
          </a:p>
          <a:p>
            <a:r>
              <a:rPr lang="en-US" baseline="0" dirty="0" smtClean="0"/>
              <a:t>Black dot at center.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Bigger and better defined axes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88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11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11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</a:t>
            </a:r>
            <a:r>
              <a:rPr lang="en-US" baseline="0" dirty="0" smtClean="0"/>
              <a:t> 1 and Type 2 classifications intended to capture the least predictable environments based on the worst performing forecasts. Type 1 are events with very low POD. Type 2 events not only had high FAR, but they had very large False Alarm areas (e.g. large SLIGHT contour drawn) and very few reports. Report area is used here as a first order correction for population density. The idea being urban areas may have 10 reports for a storm of a given strength whereas a more rural town may have 2 or 3 for the same strength storm. No events in the database satisfy the requirements for Type 1 AND Type 2 as defined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62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62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62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Construct cartoon for slight risk</a:t>
            </a:r>
            <a:r>
              <a:rPr lang="en-US" baseline="0" dirty="0" smtClean="0"/>
              <a:t> evaluation method.</a:t>
            </a:r>
          </a:p>
          <a:p>
            <a:endParaRPr lang="en-US" baseline="0" dirty="0" smtClean="0"/>
          </a:p>
          <a:p>
            <a:r>
              <a:rPr lang="en-US" dirty="0" smtClean="0"/>
              <a:t>Choose cases</a:t>
            </a:r>
            <a:r>
              <a:rPr lang="en-US" baseline="0" dirty="0" smtClean="0"/>
              <a:t> to illustrate problem.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Move Venn Diagrams up into methodology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3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48F3-AD58-4FBF-9F10-FCA9363136DA}" type="datetimeFigureOut">
              <a:rPr lang="en-US" smtClean="0"/>
              <a:pPr/>
              <a:t>3/7/15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B71B-1DF9-4B86-8DB9-AA4C433BB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4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48F3-AD58-4FBF-9F10-FCA9363136DA}" type="datetimeFigureOut">
              <a:rPr lang="en-US" smtClean="0"/>
              <a:pPr/>
              <a:t>3/7/15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B71B-1DF9-4B86-8DB9-AA4C433BB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5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48F3-AD58-4FBF-9F10-FCA9363136DA}" type="datetimeFigureOut">
              <a:rPr lang="en-US" smtClean="0"/>
              <a:pPr/>
              <a:t>3/7/15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B71B-1DF9-4B86-8DB9-AA4C433BB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6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48F3-AD58-4FBF-9F10-FCA9363136DA}" type="datetimeFigureOut">
              <a:rPr lang="en-US" smtClean="0"/>
              <a:pPr/>
              <a:t>3/7/15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B71B-1DF9-4B86-8DB9-AA4C433BB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8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48F3-AD58-4FBF-9F10-FCA9363136DA}" type="datetimeFigureOut">
              <a:rPr lang="en-US" smtClean="0"/>
              <a:pPr/>
              <a:t>3/7/15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B71B-1DF9-4B86-8DB9-AA4C433BB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5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48F3-AD58-4FBF-9F10-FCA9363136DA}" type="datetimeFigureOut">
              <a:rPr lang="en-US" smtClean="0"/>
              <a:pPr/>
              <a:t>3/7/15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B71B-1DF9-4B86-8DB9-AA4C433BB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9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48F3-AD58-4FBF-9F10-FCA9363136DA}" type="datetimeFigureOut">
              <a:rPr lang="en-US" smtClean="0"/>
              <a:pPr/>
              <a:t>3/7/15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B71B-1DF9-4B86-8DB9-AA4C433BB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1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48F3-AD58-4FBF-9F10-FCA9363136DA}" type="datetimeFigureOut">
              <a:rPr lang="en-US" smtClean="0"/>
              <a:pPr/>
              <a:t>3/7/15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B71B-1DF9-4B86-8DB9-AA4C433BB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55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48F3-AD58-4FBF-9F10-FCA9363136DA}" type="datetimeFigureOut">
              <a:rPr lang="en-US" smtClean="0"/>
              <a:pPr/>
              <a:t>3/7/15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B71B-1DF9-4B86-8DB9-AA4C433BB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56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48F3-AD58-4FBF-9F10-FCA9363136DA}" type="datetimeFigureOut">
              <a:rPr lang="en-US" smtClean="0"/>
              <a:pPr/>
              <a:t>3/7/15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B71B-1DF9-4B86-8DB9-AA4C433BB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4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48F3-AD58-4FBF-9F10-FCA9363136DA}" type="datetimeFigureOut">
              <a:rPr lang="en-US" smtClean="0"/>
              <a:pPr/>
              <a:t>3/7/15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B71B-1DF9-4B86-8DB9-AA4C433BB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4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D48F3-AD58-4FBF-9F10-FCA9363136DA}" type="datetimeFigureOut">
              <a:rPr lang="en-US" smtClean="0"/>
              <a:pPr/>
              <a:t>3/7/15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1B71B-1DF9-4B86-8DB9-AA4C433BB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0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chart" Target="../charts/char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chart" Target="../charts/char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5" Type="http://schemas.openxmlformats.org/officeDocument/2006/relationships/chart" Target="../charts/chart9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chart" Target="../charts/char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chart" Target="../charts/char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chart" Target="../charts/char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chart" Target="../charts/char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chart" Target="../charts/char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Northeast Severe Convection with Low Predictive Skill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Matthew Vaughan, Brian Tang, and Lance Bosart</a:t>
            </a: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lvl="0" indent="0" algn="ctr" defTabSz="457200">
              <a:spcBef>
                <a:spcPct val="20000"/>
              </a:spcBef>
              <a:buClrTx/>
              <a:buSzTx/>
              <a:buNone/>
              <a:defRPr/>
            </a:pP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Department of Atmospheric and Environmental Sciences</a:t>
            </a:r>
          </a:p>
          <a:p>
            <a:pPr marL="0" lvl="0" indent="0" algn="ctr" defTabSz="457200">
              <a:spcBef>
                <a:spcPct val="20000"/>
              </a:spcBef>
              <a:buClrTx/>
              <a:buSzTx/>
              <a:buNone/>
              <a:defRPr/>
            </a:pP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University at Albany/SUNY</a:t>
            </a:r>
          </a:p>
          <a:p>
            <a:pPr marL="0" lvl="0" indent="0" algn="ctr" defTabSz="457200">
              <a:spcBef>
                <a:spcPct val="20000"/>
              </a:spcBef>
              <a:buClrTx/>
              <a:buSzTx/>
              <a:buNone/>
              <a:defRPr/>
            </a:pP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Albany, NY 12222</a:t>
            </a:r>
            <a:endParaRPr lang="en-US" sz="2000" b="1" i="1" dirty="0">
              <a:solidFill>
                <a:srgbClr val="0000FF"/>
              </a:solidFill>
              <a:latin typeface="Arial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0" lvl="0" indent="0" algn="ctr" defTabSz="457200">
              <a:spcBef>
                <a:spcPts val="0"/>
              </a:spcBef>
              <a:buClrTx/>
              <a:buSzTx/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Arial" charset="0"/>
                <a:ea typeface="MS PGothic" charset="0"/>
                <a:cs typeface="MS PGothic" charset="0"/>
              </a:rPr>
              <a:t>Northeast Storm Conference</a:t>
            </a:r>
            <a:endParaRPr lang="en-US" sz="2000" b="1" dirty="0">
              <a:solidFill>
                <a:prstClr val="black"/>
              </a:solidFill>
              <a:latin typeface="Arial" charset="0"/>
              <a:ea typeface="MS PGothic" charset="0"/>
              <a:cs typeface="MS PGothic" charset="0"/>
            </a:endParaRPr>
          </a:p>
          <a:p>
            <a:pPr marL="0" lvl="0" indent="0" algn="ctr" defTabSz="457200">
              <a:spcBef>
                <a:spcPts val="0"/>
              </a:spcBef>
              <a:buClrTx/>
              <a:buSzTx/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Arial" charset="0"/>
                <a:ea typeface="MS PGothic" charset="0"/>
                <a:cs typeface="MS PGothic" charset="0"/>
              </a:rPr>
              <a:t>Holiday Inn</a:t>
            </a:r>
            <a:endParaRPr lang="en-US" sz="2000" b="1" dirty="0">
              <a:solidFill>
                <a:prstClr val="black"/>
              </a:solidFill>
              <a:latin typeface="Arial" charset="0"/>
              <a:ea typeface="MS PGothic" charset="0"/>
              <a:cs typeface="MS PGothic" charset="0"/>
            </a:endParaRPr>
          </a:p>
          <a:p>
            <a:pPr marL="0" lvl="0" indent="0" algn="ctr" defTabSz="457200">
              <a:spcBef>
                <a:spcPts val="0"/>
              </a:spcBef>
              <a:buClrTx/>
              <a:buSzTx/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Arial" charset="0"/>
                <a:ea typeface="MS PGothic" charset="0"/>
                <a:cs typeface="MS PGothic" charset="0"/>
              </a:rPr>
              <a:t>Saratoga Springs, New York</a:t>
            </a:r>
            <a:endParaRPr lang="en-US" sz="2000" b="1" dirty="0">
              <a:solidFill>
                <a:prstClr val="black"/>
              </a:solidFill>
              <a:latin typeface="Arial" charset="0"/>
              <a:ea typeface="MS PGothic" charset="0"/>
              <a:cs typeface="MS PGothic" charset="0"/>
            </a:endParaRPr>
          </a:p>
          <a:p>
            <a:pPr marL="0" lvl="0" indent="0" algn="ctr" defTabSz="457200">
              <a:spcBef>
                <a:spcPts val="0"/>
              </a:spcBef>
              <a:buClrTx/>
              <a:buSzTx/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Arial" charset="0"/>
                <a:ea typeface="MS PGothic" charset="0"/>
                <a:cs typeface="MS PGothic" charset="0"/>
              </a:rPr>
              <a:t>Sunday 8 March 2015 </a:t>
            </a:r>
            <a:endParaRPr lang="en-US" sz="2000" b="1" dirty="0">
              <a:solidFill>
                <a:prstClr val="black"/>
              </a:solidFill>
              <a:latin typeface="Arial" charset="0"/>
              <a:ea typeface="MS PGothic" charset="0"/>
              <a:cs typeface="MS PGothic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1005" y="6096000"/>
            <a:ext cx="4981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Supported by the NOAA Collaborative Science,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 Technology and Applied Research Program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521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-304800"/>
            <a:ext cx="7239000" cy="1143000"/>
          </a:xfrm>
        </p:spPr>
        <p:txBody>
          <a:bodyPr/>
          <a:lstStyle/>
          <a:p>
            <a:r>
              <a:rPr lang="en-US" dirty="0" smtClean="0"/>
              <a:t>Methodology: Game-Plan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848600" cy="5181600"/>
          </a:xfrm>
        </p:spPr>
        <p:txBody>
          <a:bodyPr>
            <a:normAutofit fontScale="62500" lnSpcReduction="20000"/>
          </a:bodyPr>
          <a:lstStyle/>
          <a:p>
            <a:endParaRPr lang="en-US" sz="4000" dirty="0" smtClean="0"/>
          </a:p>
          <a:p>
            <a:r>
              <a:rPr lang="en-US" sz="4000" dirty="0" smtClean="0"/>
              <a:t>Create Northeast domain to evaluate forecast skill</a:t>
            </a:r>
          </a:p>
          <a:p>
            <a:endParaRPr lang="en-US" sz="4000" dirty="0"/>
          </a:p>
          <a:p>
            <a:r>
              <a:rPr lang="en-US" sz="4000" dirty="0" smtClean="0"/>
              <a:t>Plot SPC convective outlook contours over the domain</a:t>
            </a:r>
          </a:p>
          <a:p>
            <a:endParaRPr lang="en-US" sz="4000" dirty="0"/>
          </a:p>
          <a:p>
            <a:r>
              <a:rPr lang="en-US" sz="4000" dirty="0" smtClean="0"/>
              <a:t>Evaluate SLIGHT contours with storm reports</a:t>
            </a:r>
          </a:p>
          <a:p>
            <a:pPr lvl="1"/>
            <a:r>
              <a:rPr lang="en-US" sz="4000" dirty="0" smtClean="0">
                <a:solidFill>
                  <a:srgbClr val="0000FF"/>
                </a:solidFill>
              </a:rPr>
              <a:t>Sound familiar?</a:t>
            </a:r>
          </a:p>
          <a:p>
            <a:pPr lvl="2"/>
            <a:r>
              <a:rPr lang="en-US" sz="4000" dirty="0" smtClean="0">
                <a:solidFill>
                  <a:srgbClr val="0000FF"/>
                </a:solidFill>
              </a:rPr>
              <a:t>Hitchens and Brooks (2012) evaluated SLIGHT contours over CONUS domain</a:t>
            </a:r>
            <a:endParaRPr lang="en-US" sz="40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4000" dirty="0" smtClean="0"/>
          </a:p>
          <a:p>
            <a:pPr algn="ctr"/>
            <a:r>
              <a:rPr lang="en-US" sz="4000" u="sng" dirty="0" smtClean="0">
                <a:solidFill>
                  <a:srgbClr val="FF0000"/>
                </a:solidFill>
              </a:rPr>
              <a:t>MOD and HIGH contours within SLIGHT contours were included </a:t>
            </a:r>
            <a:r>
              <a:rPr lang="en-US" sz="2900" u="sng" dirty="0" smtClean="0">
                <a:solidFill>
                  <a:srgbClr val="FF0000"/>
                </a:solidFill>
              </a:rPr>
              <a:t>(</a:t>
            </a:r>
            <a:r>
              <a:rPr lang="en-US" sz="3800" u="sng" dirty="0" smtClean="0">
                <a:solidFill>
                  <a:srgbClr val="FF0000"/>
                </a:solidFill>
              </a:rPr>
              <a:t>i.e. everywhere inside the SLIGHT was treated the same</a:t>
            </a:r>
            <a:r>
              <a:rPr lang="en-US" sz="2900" u="sng" dirty="0" smtClean="0">
                <a:solidFill>
                  <a:srgbClr val="FF0000"/>
                </a:solidFill>
              </a:rPr>
              <a:t>)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816578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242048" cy="1143000"/>
          </a:xfrm>
        </p:spPr>
        <p:txBody>
          <a:bodyPr/>
          <a:lstStyle/>
          <a:p>
            <a:r>
              <a:rPr lang="en-US" dirty="0" smtClean="0"/>
              <a:t>Northeast Domain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7391400" cy="1981200"/>
          </a:xfrm>
        </p:spPr>
        <p:txBody>
          <a:bodyPr>
            <a:normAutofit/>
          </a:bodyPr>
          <a:lstStyle/>
          <a:p>
            <a:pPr marL="292608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33400"/>
            <a:ext cx="6884480" cy="5410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873856" y="6019800"/>
            <a:ext cx="31887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Courtesy of </a:t>
            </a:r>
            <a:r>
              <a:rPr lang="en-US" sz="2400" b="1" cap="none" spc="0" dirty="0" err="1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amaps.com</a:t>
            </a:r>
            <a:r>
              <a:rPr lang="en-US" sz="2400" b="1" cap="none" spc="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2400" b="1" cap="none" spc="0" dirty="0">
              <a:ln w="12700">
                <a:solidFill>
                  <a:srgbClr val="0000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3026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242048" cy="1143000"/>
          </a:xfrm>
        </p:spPr>
        <p:txBody>
          <a:bodyPr/>
          <a:lstStyle/>
          <a:p>
            <a:r>
              <a:rPr lang="en-US" dirty="0" smtClean="0"/>
              <a:t>Northeast Domain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7391400" cy="1981200"/>
          </a:xfrm>
        </p:spPr>
        <p:txBody>
          <a:bodyPr>
            <a:normAutofit/>
          </a:bodyPr>
          <a:lstStyle/>
          <a:p>
            <a:pPr marL="292608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33400"/>
            <a:ext cx="6884480" cy="5410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895600" y="762000"/>
            <a:ext cx="4953000" cy="3886200"/>
          </a:xfrm>
          <a:prstGeom prst="rect">
            <a:avLst/>
          </a:prstGeom>
          <a:solidFill>
            <a:srgbClr val="FF0000">
              <a:alpha val="13000"/>
            </a:srgbClr>
          </a:solidFill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43400" y="1828800"/>
            <a:ext cx="1564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Here</a:t>
            </a:r>
            <a:endParaRPr lang="en-US" sz="5400" b="1" cap="none" spc="0" dirty="0">
              <a:ln w="19050" cmpd="sng">
                <a:solidFill>
                  <a:srgbClr val="0000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73856" y="6019800"/>
            <a:ext cx="31887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Courtesy of </a:t>
            </a:r>
            <a:r>
              <a:rPr lang="en-US" sz="2400" b="1" cap="none" spc="0" dirty="0" err="1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amaps.com</a:t>
            </a:r>
            <a:r>
              <a:rPr lang="en-US" sz="2400" b="1" cap="none" spc="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2400" b="1" cap="none" spc="0" dirty="0">
              <a:ln w="12700">
                <a:solidFill>
                  <a:srgbClr val="0000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073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242048" cy="1143000"/>
          </a:xfrm>
        </p:spPr>
        <p:txBody>
          <a:bodyPr/>
          <a:lstStyle/>
          <a:p>
            <a:r>
              <a:rPr lang="en-US" dirty="0" smtClean="0"/>
              <a:t>Algorithm Example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85800"/>
            <a:ext cx="7723518" cy="590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89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242048" cy="1143000"/>
          </a:xfrm>
        </p:spPr>
        <p:txBody>
          <a:bodyPr/>
          <a:lstStyle/>
          <a:p>
            <a:r>
              <a:rPr lang="en-US" dirty="0" smtClean="0"/>
              <a:t>Algorithm Example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85800"/>
            <a:ext cx="7723518" cy="59080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r="20737"/>
          <a:stretch/>
        </p:blipFill>
        <p:spPr>
          <a:xfrm>
            <a:off x="228600" y="685800"/>
            <a:ext cx="6337158" cy="595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98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242048" cy="1143000"/>
          </a:xfrm>
        </p:spPr>
        <p:txBody>
          <a:bodyPr/>
          <a:lstStyle/>
          <a:p>
            <a:r>
              <a:rPr lang="en-US" dirty="0" smtClean="0"/>
              <a:t>Algorithm Example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85800"/>
            <a:ext cx="7723518" cy="59080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r="20737"/>
          <a:stretch/>
        </p:blipFill>
        <p:spPr>
          <a:xfrm>
            <a:off x="228600" y="685800"/>
            <a:ext cx="6337158" cy="5955522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1477818" y="3729182"/>
            <a:ext cx="2262909" cy="1524000"/>
          </a:xfrm>
          <a:custGeom>
            <a:avLst/>
            <a:gdLst>
              <a:gd name="connsiteX0" fmla="*/ 127000 w 2262909"/>
              <a:gd name="connsiteY0" fmla="*/ 889000 h 1524000"/>
              <a:gd name="connsiteX1" fmla="*/ 300182 w 2262909"/>
              <a:gd name="connsiteY1" fmla="*/ 623454 h 1524000"/>
              <a:gd name="connsiteX2" fmla="*/ 889000 w 2262909"/>
              <a:gd name="connsiteY2" fmla="*/ 173182 h 1524000"/>
              <a:gd name="connsiteX3" fmla="*/ 1604818 w 2262909"/>
              <a:gd name="connsiteY3" fmla="*/ 0 h 1524000"/>
              <a:gd name="connsiteX4" fmla="*/ 1962727 w 2262909"/>
              <a:gd name="connsiteY4" fmla="*/ 92363 h 1524000"/>
              <a:gd name="connsiteX5" fmla="*/ 2205182 w 2262909"/>
              <a:gd name="connsiteY5" fmla="*/ 265545 h 1524000"/>
              <a:gd name="connsiteX6" fmla="*/ 2262909 w 2262909"/>
              <a:gd name="connsiteY6" fmla="*/ 542636 h 1524000"/>
              <a:gd name="connsiteX7" fmla="*/ 2251364 w 2262909"/>
              <a:gd name="connsiteY7" fmla="*/ 854363 h 1524000"/>
              <a:gd name="connsiteX8" fmla="*/ 2020455 w 2262909"/>
              <a:gd name="connsiteY8" fmla="*/ 1177636 h 1524000"/>
              <a:gd name="connsiteX9" fmla="*/ 1604818 w 2262909"/>
              <a:gd name="connsiteY9" fmla="*/ 1339273 h 1524000"/>
              <a:gd name="connsiteX10" fmla="*/ 1143000 w 2262909"/>
              <a:gd name="connsiteY10" fmla="*/ 1524000 h 1524000"/>
              <a:gd name="connsiteX11" fmla="*/ 484909 w 2262909"/>
              <a:gd name="connsiteY11" fmla="*/ 1524000 h 1524000"/>
              <a:gd name="connsiteX12" fmla="*/ 196273 w 2262909"/>
              <a:gd name="connsiteY12" fmla="*/ 1443182 h 1524000"/>
              <a:gd name="connsiteX13" fmla="*/ 0 w 2262909"/>
              <a:gd name="connsiteY13" fmla="*/ 1212273 h 1524000"/>
              <a:gd name="connsiteX14" fmla="*/ 23091 w 2262909"/>
              <a:gd name="connsiteY14" fmla="*/ 1016000 h 1524000"/>
              <a:gd name="connsiteX15" fmla="*/ 127000 w 2262909"/>
              <a:gd name="connsiteY15" fmla="*/ 889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62909" h="1524000">
                <a:moveTo>
                  <a:pt x="127000" y="889000"/>
                </a:moveTo>
                <a:lnTo>
                  <a:pt x="300182" y="623454"/>
                </a:lnTo>
                <a:lnTo>
                  <a:pt x="889000" y="173182"/>
                </a:lnTo>
                <a:lnTo>
                  <a:pt x="1604818" y="0"/>
                </a:lnTo>
                <a:lnTo>
                  <a:pt x="1962727" y="92363"/>
                </a:lnTo>
                <a:lnTo>
                  <a:pt x="2205182" y="265545"/>
                </a:lnTo>
                <a:lnTo>
                  <a:pt x="2262909" y="542636"/>
                </a:lnTo>
                <a:lnTo>
                  <a:pt x="2251364" y="854363"/>
                </a:lnTo>
                <a:lnTo>
                  <a:pt x="2020455" y="1177636"/>
                </a:lnTo>
                <a:lnTo>
                  <a:pt x="1604818" y="1339273"/>
                </a:lnTo>
                <a:lnTo>
                  <a:pt x="1143000" y="1524000"/>
                </a:lnTo>
                <a:lnTo>
                  <a:pt x="484909" y="1524000"/>
                </a:lnTo>
                <a:lnTo>
                  <a:pt x="196273" y="1443182"/>
                </a:lnTo>
                <a:lnTo>
                  <a:pt x="0" y="1212273"/>
                </a:lnTo>
                <a:lnTo>
                  <a:pt x="23091" y="1016000"/>
                </a:lnTo>
                <a:lnTo>
                  <a:pt x="127000" y="889000"/>
                </a:lnTo>
                <a:close/>
              </a:path>
            </a:pathLst>
          </a:custGeom>
          <a:solidFill>
            <a:srgbClr val="FFFF00">
              <a:alpha val="38000"/>
            </a:srgbClr>
          </a:solidFill>
          <a:ln w="285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066800"/>
            <a:ext cx="3949700" cy="3932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242048" cy="1143000"/>
          </a:xfrm>
        </p:spPr>
        <p:txBody>
          <a:bodyPr/>
          <a:lstStyle/>
          <a:p>
            <a:r>
              <a:rPr lang="en-US" dirty="0" smtClean="0"/>
              <a:t>Algorithm Example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1752600" y="3505200"/>
            <a:ext cx="2415309" cy="1828800"/>
          </a:xfrm>
          <a:custGeom>
            <a:avLst/>
            <a:gdLst>
              <a:gd name="connsiteX0" fmla="*/ 127000 w 2262909"/>
              <a:gd name="connsiteY0" fmla="*/ 889000 h 1524000"/>
              <a:gd name="connsiteX1" fmla="*/ 300182 w 2262909"/>
              <a:gd name="connsiteY1" fmla="*/ 623454 h 1524000"/>
              <a:gd name="connsiteX2" fmla="*/ 889000 w 2262909"/>
              <a:gd name="connsiteY2" fmla="*/ 173182 h 1524000"/>
              <a:gd name="connsiteX3" fmla="*/ 1604818 w 2262909"/>
              <a:gd name="connsiteY3" fmla="*/ 0 h 1524000"/>
              <a:gd name="connsiteX4" fmla="*/ 1962727 w 2262909"/>
              <a:gd name="connsiteY4" fmla="*/ 92363 h 1524000"/>
              <a:gd name="connsiteX5" fmla="*/ 2205182 w 2262909"/>
              <a:gd name="connsiteY5" fmla="*/ 265545 h 1524000"/>
              <a:gd name="connsiteX6" fmla="*/ 2262909 w 2262909"/>
              <a:gd name="connsiteY6" fmla="*/ 542636 h 1524000"/>
              <a:gd name="connsiteX7" fmla="*/ 2251364 w 2262909"/>
              <a:gd name="connsiteY7" fmla="*/ 854363 h 1524000"/>
              <a:gd name="connsiteX8" fmla="*/ 2020455 w 2262909"/>
              <a:gd name="connsiteY8" fmla="*/ 1177636 h 1524000"/>
              <a:gd name="connsiteX9" fmla="*/ 1604818 w 2262909"/>
              <a:gd name="connsiteY9" fmla="*/ 1339273 h 1524000"/>
              <a:gd name="connsiteX10" fmla="*/ 1143000 w 2262909"/>
              <a:gd name="connsiteY10" fmla="*/ 1524000 h 1524000"/>
              <a:gd name="connsiteX11" fmla="*/ 484909 w 2262909"/>
              <a:gd name="connsiteY11" fmla="*/ 1524000 h 1524000"/>
              <a:gd name="connsiteX12" fmla="*/ 196273 w 2262909"/>
              <a:gd name="connsiteY12" fmla="*/ 1443182 h 1524000"/>
              <a:gd name="connsiteX13" fmla="*/ 0 w 2262909"/>
              <a:gd name="connsiteY13" fmla="*/ 1212273 h 1524000"/>
              <a:gd name="connsiteX14" fmla="*/ 23091 w 2262909"/>
              <a:gd name="connsiteY14" fmla="*/ 1016000 h 1524000"/>
              <a:gd name="connsiteX15" fmla="*/ 127000 w 2262909"/>
              <a:gd name="connsiteY15" fmla="*/ 889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62909" h="1524000">
                <a:moveTo>
                  <a:pt x="127000" y="889000"/>
                </a:moveTo>
                <a:lnTo>
                  <a:pt x="300182" y="623454"/>
                </a:lnTo>
                <a:lnTo>
                  <a:pt x="889000" y="173182"/>
                </a:lnTo>
                <a:lnTo>
                  <a:pt x="1604818" y="0"/>
                </a:lnTo>
                <a:lnTo>
                  <a:pt x="1962727" y="92363"/>
                </a:lnTo>
                <a:lnTo>
                  <a:pt x="2205182" y="265545"/>
                </a:lnTo>
                <a:lnTo>
                  <a:pt x="2262909" y="542636"/>
                </a:lnTo>
                <a:lnTo>
                  <a:pt x="2251364" y="854363"/>
                </a:lnTo>
                <a:lnTo>
                  <a:pt x="2020455" y="1177636"/>
                </a:lnTo>
                <a:lnTo>
                  <a:pt x="1604818" y="1339273"/>
                </a:lnTo>
                <a:lnTo>
                  <a:pt x="1143000" y="1524000"/>
                </a:lnTo>
                <a:lnTo>
                  <a:pt x="484909" y="1524000"/>
                </a:lnTo>
                <a:lnTo>
                  <a:pt x="196273" y="1443182"/>
                </a:lnTo>
                <a:lnTo>
                  <a:pt x="0" y="1212273"/>
                </a:lnTo>
                <a:lnTo>
                  <a:pt x="23091" y="1016000"/>
                </a:lnTo>
                <a:lnTo>
                  <a:pt x="127000" y="889000"/>
                </a:lnTo>
                <a:close/>
              </a:path>
            </a:pathLst>
          </a:custGeom>
          <a:solidFill>
            <a:srgbClr val="FFFF00">
              <a:alpha val="38000"/>
            </a:srgbClr>
          </a:solidFill>
          <a:ln w="285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6477000" y="1219200"/>
            <a:ext cx="152400" cy="914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05600" y="1219200"/>
            <a:ext cx="1938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40 km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1066800"/>
            <a:ext cx="2775527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Slight Risk:</a:t>
            </a:r>
          </a:p>
          <a:p>
            <a:pPr algn="ctr"/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Issued: 0600 UTC</a:t>
            </a:r>
          </a:p>
          <a:p>
            <a:pPr algn="ctr"/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Valid: 1200 – 1200 UTC 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>
            <a:stCxn id="20" idx="2"/>
            <a:endCxn id="5" idx="2"/>
          </p:cNvCxnSpPr>
          <p:nvPr/>
        </p:nvCxnSpPr>
        <p:spPr>
          <a:xfrm>
            <a:off x="1387764" y="3375124"/>
            <a:ext cx="1313707" cy="33789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133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143000"/>
            <a:ext cx="3949700" cy="3932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242048" cy="1143000"/>
          </a:xfrm>
        </p:spPr>
        <p:txBody>
          <a:bodyPr/>
          <a:lstStyle/>
          <a:p>
            <a:r>
              <a:rPr lang="en-US" dirty="0" smtClean="0"/>
              <a:t>Algorithm Example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1447800" y="3581400"/>
            <a:ext cx="2415309" cy="1828800"/>
          </a:xfrm>
          <a:custGeom>
            <a:avLst/>
            <a:gdLst>
              <a:gd name="connsiteX0" fmla="*/ 127000 w 2262909"/>
              <a:gd name="connsiteY0" fmla="*/ 889000 h 1524000"/>
              <a:gd name="connsiteX1" fmla="*/ 300182 w 2262909"/>
              <a:gd name="connsiteY1" fmla="*/ 623454 h 1524000"/>
              <a:gd name="connsiteX2" fmla="*/ 889000 w 2262909"/>
              <a:gd name="connsiteY2" fmla="*/ 173182 h 1524000"/>
              <a:gd name="connsiteX3" fmla="*/ 1604818 w 2262909"/>
              <a:gd name="connsiteY3" fmla="*/ 0 h 1524000"/>
              <a:gd name="connsiteX4" fmla="*/ 1962727 w 2262909"/>
              <a:gd name="connsiteY4" fmla="*/ 92363 h 1524000"/>
              <a:gd name="connsiteX5" fmla="*/ 2205182 w 2262909"/>
              <a:gd name="connsiteY5" fmla="*/ 265545 h 1524000"/>
              <a:gd name="connsiteX6" fmla="*/ 2262909 w 2262909"/>
              <a:gd name="connsiteY6" fmla="*/ 542636 h 1524000"/>
              <a:gd name="connsiteX7" fmla="*/ 2251364 w 2262909"/>
              <a:gd name="connsiteY7" fmla="*/ 854363 h 1524000"/>
              <a:gd name="connsiteX8" fmla="*/ 2020455 w 2262909"/>
              <a:gd name="connsiteY8" fmla="*/ 1177636 h 1524000"/>
              <a:gd name="connsiteX9" fmla="*/ 1604818 w 2262909"/>
              <a:gd name="connsiteY9" fmla="*/ 1339273 h 1524000"/>
              <a:gd name="connsiteX10" fmla="*/ 1143000 w 2262909"/>
              <a:gd name="connsiteY10" fmla="*/ 1524000 h 1524000"/>
              <a:gd name="connsiteX11" fmla="*/ 484909 w 2262909"/>
              <a:gd name="connsiteY11" fmla="*/ 1524000 h 1524000"/>
              <a:gd name="connsiteX12" fmla="*/ 196273 w 2262909"/>
              <a:gd name="connsiteY12" fmla="*/ 1443182 h 1524000"/>
              <a:gd name="connsiteX13" fmla="*/ 0 w 2262909"/>
              <a:gd name="connsiteY13" fmla="*/ 1212273 h 1524000"/>
              <a:gd name="connsiteX14" fmla="*/ 23091 w 2262909"/>
              <a:gd name="connsiteY14" fmla="*/ 1016000 h 1524000"/>
              <a:gd name="connsiteX15" fmla="*/ 127000 w 2262909"/>
              <a:gd name="connsiteY15" fmla="*/ 889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62909" h="1524000">
                <a:moveTo>
                  <a:pt x="127000" y="889000"/>
                </a:moveTo>
                <a:lnTo>
                  <a:pt x="300182" y="623454"/>
                </a:lnTo>
                <a:lnTo>
                  <a:pt x="889000" y="173182"/>
                </a:lnTo>
                <a:lnTo>
                  <a:pt x="1604818" y="0"/>
                </a:lnTo>
                <a:lnTo>
                  <a:pt x="1962727" y="92363"/>
                </a:lnTo>
                <a:lnTo>
                  <a:pt x="2205182" y="265545"/>
                </a:lnTo>
                <a:lnTo>
                  <a:pt x="2262909" y="542636"/>
                </a:lnTo>
                <a:lnTo>
                  <a:pt x="2251364" y="854363"/>
                </a:lnTo>
                <a:lnTo>
                  <a:pt x="2020455" y="1177636"/>
                </a:lnTo>
                <a:lnTo>
                  <a:pt x="1604818" y="1339273"/>
                </a:lnTo>
                <a:lnTo>
                  <a:pt x="1143000" y="1524000"/>
                </a:lnTo>
                <a:lnTo>
                  <a:pt x="484909" y="1524000"/>
                </a:lnTo>
                <a:lnTo>
                  <a:pt x="196273" y="1443182"/>
                </a:lnTo>
                <a:lnTo>
                  <a:pt x="0" y="1212273"/>
                </a:lnTo>
                <a:lnTo>
                  <a:pt x="23091" y="1016000"/>
                </a:lnTo>
                <a:lnTo>
                  <a:pt x="127000" y="889000"/>
                </a:lnTo>
                <a:close/>
              </a:path>
            </a:pathLst>
          </a:custGeom>
          <a:solidFill>
            <a:srgbClr val="FFFF00">
              <a:alpha val="38000"/>
            </a:srgbClr>
          </a:solidFill>
          <a:ln w="285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3200400"/>
            <a:ext cx="156411" cy="160785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6172200" y="1295400"/>
            <a:ext cx="152400" cy="914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00800" y="1295400"/>
            <a:ext cx="1938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40 km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72200" y="2971800"/>
            <a:ext cx="141772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Sev</a:t>
            </a:r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</a:t>
            </a:r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ind</a:t>
            </a:r>
          </a:p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report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16" idx="1"/>
            <a:endCxn id="13" idx="6"/>
          </p:cNvCxnSpPr>
          <p:nvPr/>
        </p:nvCxnSpPr>
        <p:spPr>
          <a:xfrm flipH="1" flipV="1">
            <a:off x="3052011" y="3280793"/>
            <a:ext cx="3120189" cy="106506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778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143000"/>
            <a:ext cx="3949700" cy="393274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133600" y="2438400"/>
            <a:ext cx="1676400" cy="1676400"/>
          </a:xfrm>
          <a:prstGeom prst="ellipse">
            <a:avLst/>
          </a:prstGeom>
          <a:solidFill>
            <a:srgbClr val="3366FF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242048" cy="1143000"/>
          </a:xfrm>
        </p:spPr>
        <p:txBody>
          <a:bodyPr/>
          <a:lstStyle/>
          <a:p>
            <a:r>
              <a:rPr lang="en-US" dirty="0" smtClean="0"/>
              <a:t>Algorithm Example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1447800" y="3581400"/>
            <a:ext cx="2415309" cy="1828800"/>
          </a:xfrm>
          <a:custGeom>
            <a:avLst/>
            <a:gdLst>
              <a:gd name="connsiteX0" fmla="*/ 127000 w 2262909"/>
              <a:gd name="connsiteY0" fmla="*/ 889000 h 1524000"/>
              <a:gd name="connsiteX1" fmla="*/ 300182 w 2262909"/>
              <a:gd name="connsiteY1" fmla="*/ 623454 h 1524000"/>
              <a:gd name="connsiteX2" fmla="*/ 889000 w 2262909"/>
              <a:gd name="connsiteY2" fmla="*/ 173182 h 1524000"/>
              <a:gd name="connsiteX3" fmla="*/ 1604818 w 2262909"/>
              <a:gd name="connsiteY3" fmla="*/ 0 h 1524000"/>
              <a:gd name="connsiteX4" fmla="*/ 1962727 w 2262909"/>
              <a:gd name="connsiteY4" fmla="*/ 92363 h 1524000"/>
              <a:gd name="connsiteX5" fmla="*/ 2205182 w 2262909"/>
              <a:gd name="connsiteY5" fmla="*/ 265545 h 1524000"/>
              <a:gd name="connsiteX6" fmla="*/ 2262909 w 2262909"/>
              <a:gd name="connsiteY6" fmla="*/ 542636 h 1524000"/>
              <a:gd name="connsiteX7" fmla="*/ 2251364 w 2262909"/>
              <a:gd name="connsiteY7" fmla="*/ 854363 h 1524000"/>
              <a:gd name="connsiteX8" fmla="*/ 2020455 w 2262909"/>
              <a:gd name="connsiteY8" fmla="*/ 1177636 h 1524000"/>
              <a:gd name="connsiteX9" fmla="*/ 1604818 w 2262909"/>
              <a:gd name="connsiteY9" fmla="*/ 1339273 h 1524000"/>
              <a:gd name="connsiteX10" fmla="*/ 1143000 w 2262909"/>
              <a:gd name="connsiteY10" fmla="*/ 1524000 h 1524000"/>
              <a:gd name="connsiteX11" fmla="*/ 484909 w 2262909"/>
              <a:gd name="connsiteY11" fmla="*/ 1524000 h 1524000"/>
              <a:gd name="connsiteX12" fmla="*/ 196273 w 2262909"/>
              <a:gd name="connsiteY12" fmla="*/ 1443182 h 1524000"/>
              <a:gd name="connsiteX13" fmla="*/ 0 w 2262909"/>
              <a:gd name="connsiteY13" fmla="*/ 1212273 h 1524000"/>
              <a:gd name="connsiteX14" fmla="*/ 23091 w 2262909"/>
              <a:gd name="connsiteY14" fmla="*/ 1016000 h 1524000"/>
              <a:gd name="connsiteX15" fmla="*/ 127000 w 2262909"/>
              <a:gd name="connsiteY15" fmla="*/ 889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62909" h="1524000">
                <a:moveTo>
                  <a:pt x="127000" y="889000"/>
                </a:moveTo>
                <a:lnTo>
                  <a:pt x="300182" y="623454"/>
                </a:lnTo>
                <a:lnTo>
                  <a:pt x="889000" y="173182"/>
                </a:lnTo>
                <a:lnTo>
                  <a:pt x="1604818" y="0"/>
                </a:lnTo>
                <a:lnTo>
                  <a:pt x="1962727" y="92363"/>
                </a:lnTo>
                <a:lnTo>
                  <a:pt x="2205182" y="265545"/>
                </a:lnTo>
                <a:lnTo>
                  <a:pt x="2262909" y="542636"/>
                </a:lnTo>
                <a:lnTo>
                  <a:pt x="2251364" y="854363"/>
                </a:lnTo>
                <a:lnTo>
                  <a:pt x="2020455" y="1177636"/>
                </a:lnTo>
                <a:lnTo>
                  <a:pt x="1604818" y="1339273"/>
                </a:lnTo>
                <a:lnTo>
                  <a:pt x="1143000" y="1524000"/>
                </a:lnTo>
                <a:lnTo>
                  <a:pt x="484909" y="1524000"/>
                </a:lnTo>
                <a:lnTo>
                  <a:pt x="196273" y="1443182"/>
                </a:lnTo>
                <a:lnTo>
                  <a:pt x="0" y="1212273"/>
                </a:lnTo>
                <a:lnTo>
                  <a:pt x="23091" y="1016000"/>
                </a:lnTo>
                <a:lnTo>
                  <a:pt x="127000" y="889000"/>
                </a:lnTo>
                <a:close/>
              </a:path>
            </a:pathLst>
          </a:custGeom>
          <a:solidFill>
            <a:srgbClr val="FFFF00">
              <a:alpha val="38000"/>
            </a:srgbClr>
          </a:solidFill>
          <a:ln w="285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3200400"/>
            <a:ext cx="156411" cy="160785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6172200" y="1295400"/>
            <a:ext cx="152400" cy="914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00800" y="1295400"/>
            <a:ext cx="1938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40 km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Left Brace 17"/>
          <p:cNvSpPr/>
          <p:nvPr/>
        </p:nvSpPr>
        <p:spPr>
          <a:xfrm>
            <a:off x="1828800" y="2438400"/>
            <a:ext cx="228600" cy="8382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32327" y="2438400"/>
            <a:ext cx="1938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40 km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72200" y="2971800"/>
            <a:ext cx="141772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Sev</a:t>
            </a:r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</a:t>
            </a:r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ind</a:t>
            </a:r>
          </a:p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report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16" idx="1"/>
            <a:endCxn id="13" idx="6"/>
          </p:cNvCxnSpPr>
          <p:nvPr/>
        </p:nvCxnSpPr>
        <p:spPr>
          <a:xfrm flipH="1" flipV="1">
            <a:off x="3052011" y="3280793"/>
            <a:ext cx="3120189" cy="106506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81000" y="1219200"/>
            <a:ext cx="192704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Area of Influence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0" name="Straight Arrow Connector 19"/>
          <p:cNvCxnSpPr>
            <a:stCxn id="15" idx="2"/>
          </p:cNvCxnSpPr>
          <p:nvPr/>
        </p:nvCxnSpPr>
        <p:spPr>
          <a:xfrm>
            <a:off x="1344522" y="2050197"/>
            <a:ext cx="1322478" cy="464403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71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143000"/>
            <a:ext cx="3949700" cy="393274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133600" y="2438400"/>
            <a:ext cx="1676400" cy="1676400"/>
          </a:xfrm>
          <a:prstGeom prst="ellipse">
            <a:avLst/>
          </a:prstGeom>
          <a:solidFill>
            <a:srgbClr val="3366FF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242048" cy="1143000"/>
          </a:xfrm>
        </p:spPr>
        <p:txBody>
          <a:bodyPr/>
          <a:lstStyle/>
          <a:p>
            <a:r>
              <a:rPr lang="en-US" dirty="0" smtClean="0"/>
              <a:t>Algorithm Example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352800" y="2971800"/>
            <a:ext cx="156411" cy="16078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447800" y="3581400"/>
            <a:ext cx="2415309" cy="1828800"/>
          </a:xfrm>
          <a:custGeom>
            <a:avLst/>
            <a:gdLst>
              <a:gd name="connsiteX0" fmla="*/ 127000 w 2262909"/>
              <a:gd name="connsiteY0" fmla="*/ 889000 h 1524000"/>
              <a:gd name="connsiteX1" fmla="*/ 300182 w 2262909"/>
              <a:gd name="connsiteY1" fmla="*/ 623454 h 1524000"/>
              <a:gd name="connsiteX2" fmla="*/ 889000 w 2262909"/>
              <a:gd name="connsiteY2" fmla="*/ 173182 h 1524000"/>
              <a:gd name="connsiteX3" fmla="*/ 1604818 w 2262909"/>
              <a:gd name="connsiteY3" fmla="*/ 0 h 1524000"/>
              <a:gd name="connsiteX4" fmla="*/ 1962727 w 2262909"/>
              <a:gd name="connsiteY4" fmla="*/ 92363 h 1524000"/>
              <a:gd name="connsiteX5" fmla="*/ 2205182 w 2262909"/>
              <a:gd name="connsiteY5" fmla="*/ 265545 h 1524000"/>
              <a:gd name="connsiteX6" fmla="*/ 2262909 w 2262909"/>
              <a:gd name="connsiteY6" fmla="*/ 542636 h 1524000"/>
              <a:gd name="connsiteX7" fmla="*/ 2251364 w 2262909"/>
              <a:gd name="connsiteY7" fmla="*/ 854363 h 1524000"/>
              <a:gd name="connsiteX8" fmla="*/ 2020455 w 2262909"/>
              <a:gd name="connsiteY8" fmla="*/ 1177636 h 1524000"/>
              <a:gd name="connsiteX9" fmla="*/ 1604818 w 2262909"/>
              <a:gd name="connsiteY9" fmla="*/ 1339273 h 1524000"/>
              <a:gd name="connsiteX10" fmla="*/ 1143000 w 2262909"/>
              <a:gd name="connsiteY10" fmla="*/ 1524000 h 1524000"/>
              <a:gd name="connsiteX11" fmla="*/ 484909 w 2262909"/>
              <a:gd name="connsiteY11" fmla="*/ 1524000 h 1524000"/>
              <a:gd name="connsiteX12" fmla="*/ 196273 w 2262909"/>
              <a:gd name="connsiteY12" fmla="*/ 1443182 h 1524000"/>
              <a:gd name="connsiteX13" fmla="*/ 0 w 2262909"/>
              <a:gd name="connsiteY13" fmla="*/ 1212273 h 1524000"/>
              <a:gd name="connsiteX14" fmla="*/ 23091 w 2262909"/>
              <a:gd name="connsiteY14" fmla="*/ 1016000 h 1524000"/>
              <a:gd name="connsiteX15" fmla="*/ 127000 w 2262909"/>
              <a:gd name="connsiteY15" fmla="*/ 889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62909" h="1524000">
                <a:moveTo>
                  <a:pt x="127000" y="889000"/>
                </a:moveTo>
                <a:lnTo>
                  <a:pt x="300182" y="623454"/>
                </a:lnTo>
                <a:lnTo>
                  <a:pt x="889000" y="173182"/>
                </a:lnTo>
                <a:lnTo>
                  <a:pt x="1604818" y="0"/>
                </a:lnTo>
                <a:lnTo>
                  <a:pt x="1962727" y="92363"/>
                </a:lnTo>
                <a:lnTo>
                  <a:pt x="2205182" y="265545"/>
                </a:lnTo>
                <a:lnTo>
                  <a:pt x="2262909" y="542636"/>
                </a:lnTo>
                <a:lnTo>
                  <a:pt x="2251364" y="854363"/>
                </a:lnTo>
                <a:lnTo>
                  <a:pt x="2020455" y="1177636"/>
                </a:lnTo>
                <a:lnTo>
                  <a:pt x="1604818" y="1339273"/>
                </a:lnTo>
                <a:lnTo>
                  <a:pt x="1143000" y="1524000"/>
                </a:lnTo>
                <a:lnTo>
                  <a:pt x="484909" y="1524000"/>
                </a:lnTo>
                <a:lnTo>
                  <a:pt x="196273" y="1443182"/>
                </a:lnTo>
                <a:lnTo>
                  <a:pt x="0" y="1212273"/>
                </a:lnTo>
                <a:lnTo>
                  <a:pt x="23091" y="1016000"/>
                </a:lnTo>
                <a:lnTo>
                  <a:pt x="127000" y="889000"/>
                </a:lnTo>
                <a:close/>
              </a:path>
            </a:pathLst>
          </a:custGeom>
          <a:solidFill>
            <a:srgbClr val="FFFF00">
              <a:alpha val="38000"/>
            </a:srgbClr>
          </a:solidFill>
          <a:ln w="285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>
            <a:off x="3352800" y="4648200"/>
            <a:ext cx="156411" cy="16078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3810000"/>
            <a:ext cx="156411" cy="160785"/>
          </a:xfrm>
          <a:prstGeom prst="ellipse">
            <a:avLst/>
          </a:prstGeom>
          <a:solidFill>
            <a:srgbClr val="2FFF1E"/>
          </a:solidFill>
          <a:ln>
            <a:solidFill>
              <a:srgbClr val="2FF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3200400"/>
            <a:ext cx="156411" cy="160785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514600" y="3810000"/>
            <a:ext cx="156411" cy="160785"/>
          </a:xfrm>
          <a:prstGeom prst="ellipse">
            <a:avLst/>
          </a:prstGeom>
          <a:solidFill>
            <a:srgbClr val="2FFF1E"/>
          </a:solidFill>
          <a:ln>
            <a:solidFill>
              <a:srgbClr val="2FF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514600" y="2971800"/>
            <a:ext cx="156411" cy="16078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H="1">
            <a:off x="2514600" y="4648200"/>
            <a:ext cx="156411" cy="16078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Brace 40"/>
          <p:cNvSpPr/>
          <p:nvPr/>
        </p:nvSpPr>
        <p:spPr>
          <a:xfrm>
            <a:off x="6172200" y="1295400"/>
            <a:ext cx="152400" cy="914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400800" y="1295400"/>
            <a:ext cx="1938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40 km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1964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-152400"/>
            <a:ext cx="72390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"/>
            <a:ext cx="7239000" cy="4846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CSTAR initiative to investigate severe convection with low predictive skill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Cooperation between SUNY-Albany and NWS offices at ALB, BGM, and PIT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Improve forecasting skill of severe convection by focusing study on environments with poor predictive skill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85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143000"/>
            <a:ext cx="3949700" cy="393274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133600" y="2438400"/>
            <a:ext cx="1676400" cy="1676400"/>
          </a:xfrm>
          <a:prstGeom prst="ellipse">
            <a:avLst/>
          </a:prstGeom>
          <a:solidFill>
            <a:srgbClr val="3366FF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242048" cy="1143000"/>
          </a:xfrm>
        </p:spPr>
        <p:txBody>
          <a:bodyPr/>
          <a:lstStyle/>
          <a:p>
            <a:r>
              <a:rPr lang="en-US" dirty="0" smtClean="0"/>
              <a:t>Algorithm Example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352800" y="2971800"/>
            <a:ext cx="156411" cy="16078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447800" y="3581400"/>
            <a:ext cx="2415309" cy="1828800"/>
          </a:xfrm>
          <a:custGeom>
            <a:avLst/>
            <a:gdLst>
              <a:gd name="connsiteX0" fmla="*/ 127000 w 2262909"/>
              <a:gd name="connsiteY0" fmla="*/ 889000 h 1524000"/>
              <a:gd name="connsiteX1" fmla="*/ 300182 w 2262909"/>
              <a:gd name="connsiteY1" fmla="*/ 623454 h 1524000"/>
              <a:gd name="connsiteX2" fmla="*/ 889000 w 2262909"/>
              <a:gd name="connsiteY2" fmla="*/ 173182 h 1524000"/>
              <a:gd name="connsiteX3" fmla="*/ 1604818 w 2262909"/>
              <a:gd name="connsiteY3" fmla="*/ 0 h 1524000"/>
              <a:gd name="connsiteX4" fmla="*/ 1962727 w 2262909"/>
              <a:gd name="connsiteY4" fmla="*/ 92363 h 1524000"/>
              <a:gd name="connsiteX5" fmla="*/ 2205182 w 2262909"/>
              <a:gd name="connsiteY5" fmla="*/ 265545 h 1524000"/>
              <a:gd name="connsiteX6" fmla="*/ 2262909 w 2262909"/>
              <a:gd name="connsiteY6" fmla="*/ 542636 h 1524000"/>
              <a:gd name="connsiteX7" fmla="*/ 2251364 w 2262909"/>
              <a:gd name="connsiteY7" fmla="*/ 854363 h 1524000"/>
              <a:gd name="connsiteX8" fmla="*/ 2020455 w 2262909"/>
              <a:gd name="connsiteY8" fmla="*/ 1177636 h 1524000"/>
              <a:gd name="connsiteX9" fmla="*/ 1604818 w 2262909"/>
              <a:gd name="connsiteY9" fmla="*/ 1339273 h 1524000"/>
              <a:gd name="connsiteX10" fmla="*/ 1143000 w 2262909"/>
              <a:gd name="connsiteY10" fmla="*/ 1524000 h 1524000"/>
              <a:gd name="connsiteX11" fmla="*/ 484909 w 2262909"/>
              <a:gd name="connsiteY11" fmla="*/ 1524000 h 1524000"/>
              <a:gd name="connsiteX12" fmla="*/ 196273 w 2262909"/>
              <a:gd name="connsiteY12" fmla="*/ 1443182 h 1524000"/>
              <a:gd name="connsiteX13" fmla="*/ 0 w 2262909"/>
              <a:gd name="connsiteY13" fmla="*/ 1212273 h 1524000"/>
              <a:gd name="connsiteX14" fmla="*/ 23091 w 2262909"/>
              <a:gd name="connsiteY14" fmla="*/ 1016000 h 1524000"/>
              <a:gd name="connsiteX15" fmla="*/ 127000 w 2262909"/>
              <a:gd name="connsiteY15" fmla="*/ 889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62909" h="1524000">
                <a:moveTo>
                  <a:pt x="127000" y="889000"/>
                </a:moveTo>
                <a:lnTo>
                  <a:pt x="300182" y="623454"/>
                </a:lnTo>
                <a:lnTo>
                  <a:pt x="889000" y="173182"/>
                </a:lnTo>
                <a:lnTo>
                  <a:pt x="1604818" y="0"/>
                </a:lnTo>
                <a:lnTo>
                  <a:pt x="1962727" y="92363"/>
                </a:lnTo>
                <a:lnTo>
                  <a:pt x="2205182" y="265545"/>
                </a:lnTo>
                <a:lnTo>
                  <a:pt x="2262909" y="542636"/>
                </a:lnTo>
                <a:lnTo>
                  <a:pt x="2251364" y="854363"/>
                </a:lnTo>
                <a:lnTo>
                  <a:pt x="2020455" y="1177636"/>
                </a:lnTo>
                <a:lnTo>
                  <a:pt x="1604818" y="1339273"/>
                </a:lnTo>
                <a:lnTo>
                  <a:pt x="1143000" y="1524000"/>
                </a:lnTo>
                <a:lnTo>
                  <a:pt x="484909" y="1524000"/>
                </a:lnTo>
                <a:lnTo>
                  <a:pt x="196273" y="1443182"/>
                </a:lnTo>
                <a:lnTo>
                  <a:pt x="0" y="1212273"/>
                </a:lnTo>
                <a:lnTo>
                  <a:pt x="23091" y="1016000"/>
                </a:lnTo>
                <a:lnTo>
                  <a:pt x="127000" y="889000"/>
                </a:lnTo>
                <a:close/>
              </a:path>
            </a:pathLst>
          </a:custGeom>
          <a:solidFill>
            <a:srgbClr val="FFFF00">
              <a:alpha val="38000"/>
            </a:srgbClr>
          </a:solidFill>
          <a:ln w="285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>
            <a:off x="3352800" y="4648200"/>
            <a:ext cx="156411" cy="16078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3810000"/>
            <a:ext cx="156411" cy="160785"/>
          </a:xfrm>
          <a:prstGeom prst="ellipse">
            <a:avLst/>
          </a:prstGeom>
          <a:solidFill>
            <a:srgbClr val="2FFF1E"/>
          </a:solidFill>
          <a:ln>
            <a:solidFill>
              <a:srgbClr val="2FF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3200400"/>
            <a:ext cx="156411" cy="160785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6172200" y="1295400"/>
            <a:ext cx="152400" cy="914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00800" y="1295400"/>
            <a:ext cx="1938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40 km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1016" y="2133600"/>
            <a:ext cx="12571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Miss 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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2514600" y="3810000"/>
            <a:ext cx="156411" cy="160785"/>
          </a:xfrm>
          <a:prstGeom prst="ellipse">
            <a:avLst/>
          </a:prstGeom>
          <a:solidFill>
            <a:srgbClr val="2FFF1E"/>
          </a:solidFill>
          <a:ln>
            <a:solidFill>
              <a:srgbClr val="2FF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514600" y="2971800"/>
            <a:ext cx="156411" cy="16078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H="1">
            <a:off x="2514600" y="4648200"/>
            <a:ext cx="156411" cy="16078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9" idx="3"/>
          </p:cNvCxnSpPr>
          <p:nvPr/>
        </p:nvCxnSpPr>
        <p:spPr>
          <a:xfrm>
            <a:off x="2208166" y="2395210"/>
            <a:ext cx="1144634" cy="57659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0" idx="2"/>
          </p:cNvCxnSpPr>
          <p:nvPr/>
        </p:nvCxnSpPr>
        <p:spPr>
          <a:xfrm>
            <a:off x="1447800" y="2590800"/>
            <a:ext cx="1066800" cy="46139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855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143000"/>
            <a:ext cx="3949700" cy="393274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133600" y="2438400"/>
            <a:ext cx="1676400" cy="1676400"/>
          </a:xfrm>
          <a:prstGeom prst="ellipse">
            <a:avLst/>
          </a:prstGeom>
          <a:solidFill>
            <a:srgbClr val="3366FF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242048" cy="1143000"/>
          </a:xfrm>
        </p:spPr>
        <p:txBody>
          <a:bodyPr/>
          <a:lstStyle/>
          <a:p>
            <a:r>
              <a:rPr lang="en-US" dirty="0" smtClean="0"/>
              <a:t>Algorithm Example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352800" y="2971800"/>
            <a:ext cx="156411" cy="16078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447800" y="3581400"/>
            <a:ext cx="2415309" cy="1828800"/>
          </a:xfrm>
          <a:custGeom>
            <a:avLst/>
            <a:gdLst>
              <a:gd name="connsiteX0" fmla="*/ 127000 w 2262909"/>
              <a:gd name="connsiteY0" fmla="*/ 889000 h 1524000"/>
              <a:gd name="connsiteX1" fmla="*/ 300182 w 2262909"/>
              <a:gd name="connsiteY1" fmla="*/ 623454 h 1524000"/>
              <a:gd name="connsiteX2" fmla="*/ 889000 w 2262909"/>
              <a:gd name="connsiteY2" fmla="*/ 173182 h 1524000"/>
              <a:gd name="connsiteX3" fmla="*/ 1604818 w 2262909"/>
              <a:gd name="connsiteY3" fmla="*/ 0 h 1524000"/>
              <a:gd name="connsiteX4" fmla="*/ 1962727 w 2262909"/>
              <a:gd name="connsiteY4" fmla="*/ 92363 h 1524000"/>
              <a:gd name="connsiteX5" fmla="*/ 2205182 w 2262909"/>
              <a:gd name="connsiteY5" fmla="*/ 265545 h 1524000"/>
              <a:gd name="connsiteX6" fmla="*/ 2262909 w 2262909"/>
              <a:gd name="connsiteY6" fmla="*/ 542636 h 1524000"/>
              <a:gd name="connsiteX7" fmla="*/ 2251364 w 2262909"/>
              <a:gd name="connsiteY7" fmla="*/ 854363 h 1524000"/>
              <a:gd name="connsiteX8" fmla="*/ 2020455 w 2262909"/>
              <a:gd name="connsiteY8" fmla="*/ 1177636 h 1524000"/>
              <a:gd name="connsiteX9" fmla="*/ 1604818 w 2262909"/>
              <a:gd name="connsiteY9" fmla="*/ 1339273 h 1524000"/>
              <a:gd name="connsiteX10" fmla="*/ 1143000 w 2262909"/>
              <a:gd name="connsiteY10" fmla="*/ 1524000 h 1524000"/>
              <a:gd name="connsiteX11" fmla="*/ 484909 w 2262909"/>
              <a:gd name="connsiteY11" fmla="*/ 1524000 h 1524000"/>
              <a:gd name="connsiteX12" fmla="*/ 196273 w 2262909"/>
              <a:gd name="connsiteY12" fmla="*/ 1443182 h 1524000"/>
              <a:gd name="connsiteX13" fmla="*/ 0 w 2262909"/>
              <a:gd name="connsiteY13" fmla="*/ 1212273 h 1524000"/>
              <a:gd name="connsiteX14" fmla="*/ 23091 w 2262909"/>
              <a:gd name="connsiteY14" fmla="*/ 1016000 h 1524000"/>
              <a:gd name="connsiteX15" fmla="*/ 127000 w 2262909"/>
              <a:gd name="connsiteY15" fmla="*/ 889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62909" h="1524000">
                <a:moveTo>
                  <a:pt x="127000" y="889000"/>
                </a:moveTo>
                <a:lnTo>
                  <a:pt x="300182" y="623454"/>
                </a:lnTo>
                <a:lnTo>
                  <a:pt x="889000" y="173182"/>
                </a:lnTo>
                <a:lnTo>
                  <a:pt x="1604818" y="0"/>
                </a:lnTo>
                <a:lnTo>
                  <a:pt x="1962727" y="92363"/>
                </a:lnTo>
                <a:lnTo>
                  <a:pt x="2205182" y="265545"/>
                </a:lnTo>
                <a:lnTo>
                  <a:pt x="2262909" y="542636"/>
                </a:lnTo>
                <a:lnTo>
                  <a:pt x="2251364" y="854363"/>
                </a:lnTo>
                <a:lnTo>
                  <a:pt x="2020455" y="1177636"/>
                </a:lnTo>
                <a:lnTo>
                  <a:pt x="1604818" y="1339273"/>
                </a:lnTo>
                <a:lnTo>
                  <a:pt x="1143000" y="1524000"/>
                </a:lnTo>
                <a:lnTo>
                  <a:pt x="484909" y="1524000"/>
                </a:lnTo>
                <a:lnTo>
                  <a:pt x="196273" y="1443182"/>
                </a:lnTo>
                <a:lnTo>
                  <a:pt x="0" y="1212273"/>
                </a:lnTo>
                <a:lnTo>
                  <a:pt x="23091" y="1016000"/>
                </a:lnTo>
                <a:lnTo>
                  <a:pt x="127000" y="889000"/>
                </a:lnTo>
                <a:close/>
              </a:path>
            </a:pathLst>
          </a:custGeom>
          <a:solidFill>
            <a:srgbClr val="FFFF00">
              <a:alpha val="38000"/>
            </a:srgbClr>
          </a:solidFill>
          <a:ln w="285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>
            <a:off x="3352800" y="4648200"/>
            <a:ext cx="156411" cy="16078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3810000"/>
            <a:ext cx="156411" cy="160785"/>
          </a:xfrm>
          <a:prstGeom prst="ellipse">
            <a:avLst/>
          </a:prstGeom>
          <a:solidFill>
            <a:srgbClr val="2FFF1E"/>
          </a:solidFill>
          <a:ln>
            <a:solidFill>
              <a:srgbClr val="2FF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3200400"/>
            <a:ext cx="156411" cy="160785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6172200" y="1295400"/>
            <a:ext cx="152400" cy="914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00800" y="1295400"/>
            <a:ext cx="1938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40 km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1016" y="2133600"/>
            <a:ext cx="12571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Miss 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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2514600" y="3810000"/>
            <a:ext cx="156411" cy="160785"/>
          </a:xfrm>
          <a:prstGeom prst="ellipse">
            <a:avLst/>
          </a:prstGeom>
          <a:solidFill>
            <a:srgbClr val="2FFF1E"/>
          </a:solidFill>
          <a:ln>
            <a:solidFill>
              <a:srgbClr val="2FF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514600" y="2971800"/>
            <a:ext cx="156411" cy="16078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H="1">
            <a:off x="2514600" y="4648200"/>
            <a:ext cx="156411" cy="16078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9" idx="3"/>
          </p:cNvCxnSpPr>
          <p:nvPr/>
        </p:nvCxnSpPr>
        <p:spPr>
          <a:xfrm>
            <a:off x="2208166" y="2395210"/>
            <a:ext cx="1144634" cy="57659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0" idx="2"/>
          </p:cNvCxnSpPr>
          <p:nvPr/>
        </p:nvCxnSpPr>
        <p:spPr>
          <a:xfrm>
            <a:off x="1447800" y="2590800"/>
            <a:ext cx="1066800" cy="46139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-39584" y="3124200"/>
            <a:ext cx="2182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Correct Hit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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133600" y="3505200"/>
            <a:ext cx="1219200" cy="304800"/>
          </a:xfrm>
          <a:prstGeom prst="straightConnector1">
            <a:avLst/>
          </a:prstGeom>
          <a:ln w="57150" cmpd="sng">
            <a:solidFill>
              <a:srgbClr val="2FFF1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6" idx="3"/>
          </p:cNvCxnSpPr>
          <p:nvPr/>
        </p:nvCxnSpPr>
        <p:spPr>
          <a:xfrm>
            <a:off x="990600" y="3581400"/>
            <a:ext cx="1546906" cy="365839"/>
          </a:xfrm>
          <a:prstGeom prst="straightConnector1">
            <a:avLst/>
          </a:prstGeom>
          <a:ln w="57150" cmpd="sng">
            <a:solidFill>
              <a:srgbClr val="2FFF1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36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143000"/>
            <a:ext cx="3949700" cy="393274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133600" y="2438400"/>
            <a:ext cx="1676400" cy="1676400"/>
          </a:xfrm>
          <a:prstGeom prst="ellipse">
            <a:avLst/>
          </a:prstGeom>
          <a:solidFill>
            <a:srgbClr val="3366FF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242048" cy="1143000"/>
          </a:xfrm>
        </p:spPr>
        <p:txBody>
          <a:bodyPr/>
          <a:lstStyle/>
          <a:p>
            <a:r>
              <a:rPr lang="en-US" dirty="0" smtClean="0"/>
              <a:t>Algorithm Example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352800" y="2971800"/>
            <a:ext cx="156411" cy="16078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447800" y="3581400"/>
            <a:ext cx="2415309" cy="1828800"/>
          </a:xfrm>
          <a:custGeom>
            <a:avLst/>
            <a:gdLst>
              <a:gd name="connsiteX0" fmla="*/ 127000 w 2262909"/>
              <a:gd name="connsiteY0" fmla="*/ 889000 h 1524000"/>
              <a:gd name="connsiteX1" fmla="*/ 300182 w 2262909"/>
              <a:gd name="connsiteY1" fmla="*/ 623454 h 1524000"/>
              <a:gd name="connsiteX2" fmla="*/ 889000 w 2262909"/>
              <a:gd name="connsiteY2" fmla="*/ 173182 h 1524000"/>
              <a:gd name="connsiteX3" fmla="*/ 1604818 w 2262909"/>
              <a:gd name="connsiteY3" fmla="*/ 0 h 1524000"/>
              <a:gd name="connsiteX4" fmla="*/ 1962727 w 2262909"/>
              <a:gd name="connsiteY4" fmla="*/ 92363 h 1524000"/>
              <a:gd name="connsiteX5" fmla="*/ 2205182 w 2262909"/>
              <a:gd name="connsiteY5" fmla="*/ 265545 h 1524000"/>
              <a:gd name="connsiteX6" fmla="*/ 2262909 w 2262909"/>
              <a:gd name="connsiteY6" fmla="*/ 542636 h 1524000"/>
              <a:gd name="connsiteX7" fmla="*/ 2251364 w 2262909"/>
              <a:gd name="connsiteY7" fmla="*/ 854363 h 1524000"/>
              <a:gd name="connsiteX8" fmla="*/ 2020455 w 2262909"/>
              <a:gd name="connsiteY8" fmla="*/ 1177636 h 1524000"/>
              <a:gd name="connsiteX9" fmla="*/ 1604818 w 2262909"/>
              <a:gd name="connsiteY9" fmla="*/ 1339273 h 1524000"/>
              <a:gd name="connsiteX10" fmla="*/ 1143000 w 2262909"/>
              <a:gd name="connsiteY10" fmla="*/ 1524000 h 1524000"/>
              <a:gd name="connsiteX11" fmla="*/ 484909 w 2262909"/>
              <a:gd name="connsiteY11" fmla="*/ 1524000 h 1524000"/>
              <a:gd name="connsiteX12" fmla="*/ 196273 w 2262909"/>
              <a:gd name="connsiteY12" fmla="*/ 1443182 h 1524000"/>
              <a:gd name="connsiteX13" fmla="*/ 0 w 2262909"/>
              <a:gd name="connsiteY13" fmla="*/ 1212273 h 1524000"/>
              <a:gd name="connsiteX14" fmla="*/ 23091 w 2262909"/>
              <a:gd name="connsiteY14" fmla="*/ 1016000 h 1524000"/>
              <a:gd name="connsiteX15" fmla="*/ 127000 w 2262909"/>
              <a:gd name="connsiteY15" fmla="*/ 889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62909" h="1524000">
                <a:moveTo>
                  <a:pt x="127000" y="889000"/>
                </a:moveTo>
                <a:lnTo>
                  <a:pt x="300182" y="623454"/>
                </a:lnTo>
                <a:lnTo>
                  <a:pt x="889000" y="173182"/>
                </a:lnTo>
                <a:lnTo>
                  <a:pt x="1604818" y="0"/>
                </a:lnTo>
                <a:lnTo>
                  <a:pt x="1962727" y="92363"/>
                </a:lnTo>
                <a:lnTo>
                  <a:pt x="2205182" y="265545"/>
                </a:lnTo>
                <a:lnTo>
                  <a:pt x="2262909" y="542636"/>
                </a:lnTo>
                <a:lnTo>
                  <a:pt x="2251364" y="854363"/>
                </a:lnTo>
                <a:lnTo>
                  <a:pt x="2020455" y="1177636"/>
                </a:lnTo>
                <a:lnTo>
                  <a:pt x="1604818" y="1339273"/>
                </a:lnTo>
                <a:lnTo>
                  <a:pt x="1143000" y="1524000"/>
                </a:lnTo>
                <a:lnTo>
                  <a:pt x="484909" y="1524000"/>
                </a:lnTo>
                <a:lnTo>
                  <a:pt x="196273" y="1443182"/>
                </a:lnTo>
                <a:lnTo>
                  <a:pt x="0" y="1212273"/>
                </a:lnTo>
                <a:lnTo>
                  <a:pt x="23091" y="1016000"/>
                </a:lnTo>
                <a:lnTo>
                  <a:pt x="127000" y="889000"/>
                </a:lnTo>
                <a:close/>
              </a:path>
            </a:pathLst>
          </a:custGeom>
          <a:solidFill>
            <a:srgbClr val="FFFF00">
              <a:alpha val="38000"/>
            </a:srgbClr>
          </a:solidFill>
          <a:ln w="285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>
            <a:off x="3352800" y="4648200"/>
            <a:ext cx="156411" cy="16078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3810000"/>
            <a:ext cx="156411" cy="160785"/>
          </a:xfrm>
          <a:prstGeom prst="ellipse">
            <a:avLst/>
          </a:prstGeom>
          <a:solidFill>
            <a:srgbClr val="2FFF1E"/>
          </a:solidFill>
          <a:ln>
            <a:solidFill>
              <a:srgbClr val="2FF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3200400"/>
            <a:ext cx="156411" cy="160785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6172200" y="1295400"/>
            <a:ext cx="152400" cy="914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00800" y="1295400"/>
            <a:ext cx="1938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40 km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1016" y="2133600"/>
            <a:ext cx="12571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Miss 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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2514600" y="3810000"/>
            <a:ext cx="156411" cy="160785"/>
          </a:xfrm>
          <a:prstGeom prst="ellipse">
            <a:avLst/>
          </a:prstGeom>
          <a:solidFill>
            <a:srgbClr val="2FFF1E"/>
          </a:solidFill>
          <a:ln>
            <a:solidFill>
              <a:srgbClr val="2FF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514600" y="2971800"/>
            <a:ext cx="156411" cy="16078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H="1">
            <a:off x="2514600" y="4648200"/>
            <a:ext cx="156411" cy="16078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9" idx="3"/>
          </p:cNvCxnSpPr>
          <p:nvPr/>
        </p:nvCxnSpPr>
        <p:spPr>
          <a:xfrm>
            <a:off x="2208166" y="2395210"/>
            <a:ext cx="1144634" cy="57659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0" idx="2"/>
          </p:cNvCxnSpPr>
          <p:nvPr/>
        </p:nvCxnSpPr>
        <p:spPr>
          <a:xfrm>
            <a:off x="1447800" y="2590800"/>
            <a:ext cx="1066800" cy="46139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-39584" y="3124200"/>
            <a:ext cx="2182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Correct Hit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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133600" y="3505200"/>
            <a:ext cx="1219200" cy="304800"/>
          </a:xfrm>
          <a:prstGeom prst="straightConnector1">
            <a:avLst/>
          </a:prstGeom>
          <a:ln w="57150" cmpd="sng">
            <a:solidFill>
              <a:srgbClr val="2FFF1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6" idx="3"/>
          </p:cNvCxnSpPr>
          <p:nvPr/>
        </p:nvCxnSpPr>
        <p:spPr>
          <a:xfrm>
            <a:off x="990600" y="3581400"/>
            <a:ext cx="1546906" cy="365839"/>
          </a:xfrm>
          <a:prstGeom prst="straightConnector1">
            <a:avLst/>
          </a:prstGeom>
          <a:ln w="57150" cmpd="sng">
            <a:solidFill>
              <a:srgbClr val="2FFF1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962400" y="5105400"/>
            <a:ext cx="23068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False Alarm 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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2667000" y="4800600"/>
            <a:ext cx="1295400" cy="685800"/>
          </a:xfrm>
          <a:prstGeom prst="straightConnector1">
            <a:avLst/>
          </a:prstGeom>
          <a:ln w="5715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0" idx="0"/>
          </p:cNvCxnSpPr>
          <p:nvPr/>
        </p:nvCxnSpPr>
        <p:spPr>
          <a:xfrm flipH="1" flipV="1">
            <a:off x="3581400" y="4724400"/>
            <a:ext cx="1534421" cy="381000"/>
          </a:xfrm>
          <a:prstGeom prst="straightConnector1">
            <a:avLst/>
          </a:prstGeom>
          <a:ln w="5715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95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-304800"/>
            <a:ext cx="7239000" cy="1143000"/>
          </a:xfrm>
        </p:spPr>
        <p:txBody>
          <a:bodyPr/>
          <a:lstStyle/>
          <a:p>
            <a:r>
              <a:rPr lang="en-US" dirty="0" smtClean="0"/>
              <a:t>Database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7239000" cy="48463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 inclusion in the 1980-2013 dataset, an event must meet at least 1 of 2 criteria:</a:t>
            </a:r>
          </a:p>
          <a:p>
            <a:endParaRPr lang="en-US" dirty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Have a SLIGHT risk contour within the NE domain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Have a sufficiently high-impact to warrant inclusion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…What does that mean?!</a:t>
            </a:r>
          </a:p>
          <a:p>
            <a:pPr lvl="3"/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484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Northeast Report </a:t>
            </a:r>
            <a:r>
              <a:rPr lang="en-US" dirty="0"/>
              <a:t>T</a:t>
            </a:r>
            <a:r>
              <a:rPr lang="en-US" dirty="0" smtClean="0"/>
              <a:t>rend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686286"/>
              </p:ext>
            </p:extLst>
          </p:nvPr>
        </p:nvGraphicFramePr>
        <p:xfrm>
          <a:off x="76200" y="762000"/>
          <a:ext cx="8991600" cy="536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1038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Northeast Report </a:t>
            </a:r>
            <a:r>
              <a:rPr lang="en-US" dirty="0"/>
              <a:t>T</a:t>
            </a:r>
            <a:r>
              <a:rPr lang="en-US" dirty="0" smtClean="0"/>
              <a:t>rend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183168"/>
              </p:ext>
            </p:extLst>
          </p:nvPr>
        </p:nvGraphicFramePr>
        <p:xfrm>
          <a:off x="76200" y="762000"/>
          <a:ext cx="8991600" cy="536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4724400" y="5105400"/>
            <a:ext cx="423475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55</a:t>
            </a:r>
            <a:r>
              <a:rPr lang="en-US" sz="24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</a:t>
            </a:r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percentile linear regression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7848600" y="4191000"/>
            <a:ext cx="457200" cy="9144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913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Northeast Report </a:t>
            </a:r>
            <a:r>
              <a:rPr lang="en-US" dirty="0"/>
              <a:t>T</a:t>
            </a:r>
            <a:r>
              <a:rPr lang="en-US" dirty="0" smtClean="0"/>
              <a:t>rend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943838"/>
              </p:ext>
            </p:extLst>
          </p:nvPr>
        </p:nvGraphicFramePr>
        <p:xfrm>
          <a:off x="76200" y="762000"/>
          <a:ext cx="8991600" cy="536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Up Arrow 4"/>
          <p:cNvSpPr/>
          <p:nvPr/>
        </p:nvSpPr>
        <p:spPr>
          <a:xfrm>
            <a:off x="7924800" y="3505200"/>
            <a:ext cx="228600" cy="457200"/>
          </a:xfrm>
          <a:prstGeom prst="up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24400" y="5105400"/>
            <a:ext cx="423475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55</a:t>
            </a:r>
            <a:r>
              <a:rPr lang="en-US" sz="24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</a:t>
            </a:r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percentile linear regression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848600" y="4191000"/>
            <a:ext cx="457200" cy="9144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046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Northeast Report </a:t>
            </a:r>
            <a:r>
              <a:rPr lang="en-US" dirty="0"/>
              <a:t>T</a:t>
            </a:r>
            <a:r>
              <a:rPr lang="en-US" dirty="0" smtClean="0"/>
              <a:t>rend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066118"/>
              </p:ext>
            </p:extLst>
          </p:nvPr>
        </p:nvGraphicFramePr>
        <p:xfrm>
          <a:off x="76200" y="762000"/>
          <a:ext cx="8991600" cy="536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Up Arrow 4"/>
          <p:cNvSpPr/>
          <p:nvPr/>
        </p:nvSpPr>
        <p:spPr>
          <a:xfrm>
            <a:off x="7924800" y="3505200"/>
            <a:ext cx="228600" cy="457200"/>
          </a:xfrm>
          <a:prstGeom prst="up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958710">
            <a:off x="2949298" y="2695472"/>
            <a:ext cx="3680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High-impact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5105400"/>
            <a:ext cx="423475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55</a:t>
            </a:r>
            <a:r>
              <a:rPr lang="en-US" sz="24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</a:t>
            </a:r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percentile linear regression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848600" y="4191000"/>
            <a:ext cx="457200" cy="9144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26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7239000" cy="1143000"/>
          </a:xfrm>
        </p:spPr>
        <p:txBody>
          <a:bodyPr/>
          <a:lstStyle/>
          <a:p>
            <a:r>
              <a:rPr lang="en-US" dirty="0" smtClean="0"/>
              <a:t>Database Fast Facts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Event days = 1503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SLIGHT days = 1300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“High-impact” events without </a:t>
            </a:r>
            <a:r>
              <a:rPr lang="en-US" dirty="0">
                <a:solidFill>
                  <a:srgbClr val="FF0000"/>
                </a:solidFill>
              </a:rPr>
              <a:t>SLIGHT = </a:t>
            </a:r>
            <a:r>
              <a:rPr lang="en-US" dirty="0" smtClean="0">
                <a:solidFill>
                  <a:srgbClr val="FF0000"/>
                </a:solidFill>
              </a:rPr>
              <a:t>203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066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7772400" cy="1362075"/>
          </a:xfrm>
        </p:spPr>
        <p:txBody>
          <a:bodyPr>
            <a:normAutofit/>
          </a:bodyPr>
          <a:lstStyle/>
          <a:p>
            <a:r>
              <a:rPr lang="en-US" dirty="0" smtClean="0"/>
              <a:t>Northeast low Predictive Skill Event Climatology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072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057400"/>
            <a:ext cx="7772400" cy="1362075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35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76" y="-304800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Low </a:t>
            </a:r>
            <a:r>
              <a:rPr lang="en-US" dirty="0"/>
              <a:t>P</a:t>
            </a:r>
            <a:r>
              <a:rPr lang="en-US" dirty="0" smtClean="0"/>
              <a:t>redictability Events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05842009"/>
              </p:ext>
            </p:extLst>
          </p:nvPr>
        </p:nvGraphicFramePr>
        <p:xfrm>
          <a:off x="457200" y="838200"/>
          <a:ext cx="35210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178808" y="838200"/>
            <a:ext cx="352044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Type 1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High-impact;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Lowest 25</a:t>
            </a:r>
            <a:r>
              <a:rPr lang="en-US" baseline="30000" dirty="0" smtClean="0">
                <a:solidFill>
                  <a:srgbClr val="0000FF"/>
                </a:solidFill>
              </a:rPr>
              <a:t>th</a:t>
            </a:r>
            <a:r>
              <a:rPr lang="en-US" dirty="0" smtClean="0">
                <a:solidFill>
                  <a:srgbClr val="0000FF"/>
                </a:solidFill>
              </a:rPr>
              <a:t> percentile POD score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/>
              <a:t>Type 2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Highest 25</a:t>
            </a:r>
            <a:r>
              <a:rPr lang="en-US" baseline="30000" dirty="0" smtClean="0">
                <a:solidFill>
                  <a:srgbClr val="0000FF"/>
                </a:solidFill>
              </a:rPr>
              <a:t>th</a:t>
            </a:r>
            <a:r>
              <a:rPr lang="en-US" dirty="0" smtClean="0">
                <a:solidFill>
                  <a:srgbClr val="0000FF"/>
                </a:solidFill>
              </a:rPr>
              <a:t> percentile FA area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Lowest 25</a:t>
            </a:r>
            <a:r>
              <a:rPr lang="en-US" baseline="30000" dirty="0" smtClean="0">
                <a:solidFill>
                  <a:srgbClr val="0000FF"/>
                </a:solidFill>
              </a:rPr>
              <a:t>th</a:t>
            </a:r>
            <a:r>
              <a:rPr lang="en-US" dirty="0" smtClean="0">
                <a:solidFill>
                  <a:srgbClr val="0000FF"/>
                </a:solidFill>
              </a:rPr>
              <a:t> percentile severe report area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800" y="4648200"/>
            <a:ext cx="8510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Type 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4648200"/>
            <a:ext cx="8510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Type 2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524000" y="4114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048000" y="4114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52600" y="1219200"/>
            <a:ext cx="851014" cy="369332"/>
          </a:xfrm>
          <a:prstGeom prst="rect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trike="sngStrike" dirty="0" smtClean="0"/>
              <a:t>Type 3</a:t>
            </a:r>
            <a:endParaRPr lang="en-US" strike="sngStrike" dirty="0"/>
          </a:p>
        </p:txBody>
      </p:sp>
      <p:cxnSp>
        <p:nvCxnSpPr>
          <p:cNvPr id="22" name="Straight Arrow Connector 21"/>
          <p:cNvCxnSpPr>
            <a:stCxn id="20" idx="2"/>
          </p:cNvCxnSpPr>
          <p:nvPr/>
        </p:nvCxnSpPr>
        <p:spPr>
          <a:xfrm>
            <a:off x="2178107" y="1588532"/>
            <a:ext cx="31693" cy="697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"/>
          <p:cNvSpPr txBox="1">
            <a:spLocks/>
          </p:cNvSpPr>
          <p:nvPr/>
        </p:nvSpPr>
        <p:spPr>
          <a:xfrm>
            <a:off x="609600" y="5486400"/>
            <a:ext cx="7391400" cy="533400"/>
          </a:xfrm>
          <a:prstGeom prst="rect">
            <a:avLst/>
          </a:prstGeom>
        </p:spPr>
        <p:txBody>
          <a:bodyPr vert="horz" anchor="t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>
                <a:solidFill>
                  <a:srgbClr val="FF0000"/>
                </a:solidFill>
              </a:rPr>
              <a:t>No events meet Type 3 requirements as defined here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7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-304800"/>
            <a:ext cx="7239000" cy="1143000"/>
          </a:xfrm>
        </p:spPr>
        <p:txBody>
          <a:bodyPr/>
          <a:lstStyle/>
          <a:p>
            <a:r>
              <a:rPr lang="en-US" dirty="0" smtClean="0"/>
              <a:t>Type 1 Annual </a:t>
            </a:r>
            <a:r>
              <a:rPr lang="en-US" dirty="0"/>
              <a:t>V</a:t>
            </a:r>
            <a:r>
              <a:rPr lang="en-US" dirty="0" smtClean="0"/>
              <a:t>ariability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865982"/>
              </p:ext>
            </p:extLst>
          </p:nvPr>
        </p:nvGraphicFramePr>
        <p:xfrm>
          <a:off x="457200" y="838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900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304800"/>
            <a:ext cx="7239000" cy="1143000"/>
          </a:xfrm>
        </p:spPr>
        <p:txBody>
          <a:bodyPr/>
          <a:lstStyle/>
          <a:p>
            <a:r>
              <a:rPr lang="en-US" dirty="0" smtClean="0"/>
              <a:t>Type 2 Annual </a:t>
            </a:r>
            <a:r>
              <a:rPr lang="en-US" dirty="0"/>
              <a:t>V</a:t>
            </a:r>
            <a:r>
              <a:rPr lang="en-US" dirty="0" smtClean="0"/>
              <a:t>ariability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555298"/>
              </p:ext>
            </p:extLst>
          </p:nvPr>
        </p:nvGraphicFramePr>
        <p:xfrm>
          <a:off x="457200" y="685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902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33600"/>
            <a:ext cx="7772400" cy="1362075"/>
          </a:xfrm>
        </p:spPr>
        <p:txBody>
          <a:bodyPr>
            <a:noAutofit/>
          </a:bodyPr>
          <a:lstStyle/>
          <a:p>
            <a:r>
              <a:rPr lang="en-US" sz="4400" dirty="0" smtClean="0"/>
              <a:t>Event-Centered Composites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27359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7239000" cy="1143000"/>
          </a:xfrm>
        </p:spPr>
        <p:txBody>
          <a:bodyPr/>
          <a:lstStyle/>
          <a:p>
            <a:r>
              <a:rPr lang="en-US" dirty="0" smtClean="0"/>
              <a:t>Event-Centered Composites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620000" cy="48463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0.5° Climate Forecast System Reanalysis (CFSR)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Chose morning (1200 UTC) for synoptic analysis, afternoon (1800 UTC) for convective parameter analysis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Type 1 and “Good” forecast events centered on maximum report density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“Good” Forecast = High</a:t>
            </a:r>
            <a:r>
              <a:rPr lang="en-US" dirty="0">
                <a:solidFill>
                  <a:srgbClr val="0000FF"/>
                </a:solidFill>
              </a:rPr>
              <a:t>-impact events that achieved a threat score in the highest 25</a:t>
            </a:r>
            <a:r>
              <a:rPr lang="en-US" baseline="30000" dirty="0">
                <a:solidFill>
                  <a:srgbClr val="0000FF"/>
                </a:solidFill>
              </a:rPr>
              <a:t>th</a:t>
            </a:r>
            <a:r>
              <a:rPr lang="en-US" dirty="0">
                <a:solidFill>
                  <a:srgbClr val="0000FF"/>
                </a:solidFill>
              </a:rPr>
              <a:t> percentile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en-US" dirty="0" smtClean="0"/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 smtClean="0"/>
          </a:p>
          <a:p>
            <a:r>
              <a:rPr lang="en-US" dirty="0"/>
              <a:t>Type 2 centered at centroid of SLIGHT risk region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Chose largest of SLIGHT risk contours </a:t>
            </a:r>
            <a:r>
              <a:rPr lang="en-US" dirty="0" smtClean="0">
                <a:solidFill>
                  <a:srgbClr val="0000FF"/>
                </a:solidFill>
              </a:rPr>
              <a:t>for composite center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 smtClean="0">
              <a:solidFill>
                <a:srgbClr val="0000FF"/>
              </a:solidFill>
            </a:endParaRPr>
          </a:p>
          <a:p>
            <a:pPr lvl="1"/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0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7242048" cy="1143000"/>
          </a:xfrm>
        </p:spPr>
        <p:txBody>
          <a:bodyPr/>
          <a:lstStyle/>
          <a:p>
            <a:r>
              <a:rPr lang="en-US" dirty="0" smtClean="0"/>
              <a:t>Type 1 (Low POD)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91735609"/>
              </p:ext>
            </p:extLst>
          </p:nvPr>
        </p:nvGraphicFramePr>
        <p:xfrm>
          <a:off x="152400" y="685800"/>
          <a:ext cx="42672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3261285"/>
              </p:ext>
            </p:extLst>
          </p:nvPr>
        </p:nvGraphicFramePr>
        <p:xfrm>
          <a:off x="4178300" y="762000"/>
          <a:ext cx="35210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015748"/>
              </p:ext>
            </p:extLst>
          </p:nvPr>
        </p:nvGraphicFramePr>
        <p:xfrm>
          <a:off x="4267200" y="609600"/>
          <a:ext cx="4724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4530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239000" cy="1143000"/>
          </a:xfrm>
        </p:spPr>
        <p:txBody>
          <a:bodyPr/>
          <a:lstStyle/>
          <a:p>
            <a:r>
              <a:rPr lang="en-US" dirty="0" smtClean="0"/>
              <a:t>Type 2 (High FAR)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506273"/>
              </p:ext>
            </p:extLst>
          </p:nvPr>
        </p:nvGraphicFramePr>
        <p:xfrm>
          <a:off x="457200" y="1143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4204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Event-Centered Composites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CFSR Synoptic Composite Results</a:t>
            </a:r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Little discernable difference in synoptic set-up of Type 1 &amp; 2 events when compared to “Good” forecast events under similar flow regimes</a:t>
            </a:r>
          </a:p>
          <a:p>
            <a:pPr marL="292608" lvl="1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lvl="2"/>
            <a:r>
              <a:rPr lang="en-US" dirty="0">
                <a:solidFill>
                  <a:srgbClr val="FF0000"/>
                </a:solidFill>
              </a:rPr>
              <a:t>Higher midlevel moisture for Type 2 events than </a:t>
            </a:r>
            <a:r>
              <a:rPr lang="en-US" dirty="0" smtClean="0">
                <a:solidFill>
                  <a:srgbClr val="FF0000"/>
                </a:solidFill>
              </a:rPr>
              <a:t>“Good</a:t>
            </a:r>
            <a:r>
              <a:rPr lang="en-US" dirty="0">
                <a:solidFill>
                  <a:srgbClr val="FF0000"/>
                </a:solidFill>
              </a:rPr>
              <a:t>” forecast </a:t>
            </a:r>
            <a:r>
              <a:rPr lang="en-US" dirty="0" smtClean="0">
                <a:solidFill>
                  <a:srgbClr val="FF0000"/>
                </a:solidFill>
              </a:rPr>
              <a:t>events</a:t>
            </a:r>
          </a:p>
          <a:p>
            <a:pPr lvl="2"/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More modest midlevel lapse rates approaching the event center in Type 1 events than “Good” forecast events </a:t>
            </a:r>
            <a:r>
              <a:rPr lang="en-US" dirty="0">
                <a:solidFill>
                  <a:srgbClr val="FF0000"/>
                </a:solidFill>
              </a:rPr>
              <a:t>with westerly </a:t>
            </a:r>
            <a:r>
              <a:rPr lang="en-US" dirty="0" smtClean="0">
                <a:solidFill>
                  <a:srgbClr val="FF0000"/>
                </a:solidFill>
              </a:rPr>
              <a:t>500 hPa flow  </a:t>
            </a:r>
          </a:p>
          <a:p>
            <a:pPr lvl="2"/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53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Event-based Composites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CFSR Convective Parameter Analysis</a:t>
            </a:r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Compared sounding variables between Type 1 and “Good” forecast events</a:t>
            </a:r>
          </a:p>
          <a:p>
            <a:pPr lvl="1"/>
            <a:endParaRPr lang="en-US" dirty="0" smtClean="0">
              <a:solidFill>
                <a:srgbClr val="0000FF"/>
              </a:solidFill>
            </a:endParaRPr>
          </a:p>
          <a:p>
            <a:pPr lvl="1"/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Constructed phase-space diagrams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and Probability Density Functions</a:t>
            </a:r>
          </a:p>
          <a:p>
            <a:pPr lvl="1"/>
            <a:endParaRPr lang="en-US" dirty="0" smtClean="0">
              <a:solidFill>
                <a:srgbClr val="0000FF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What does our phase-space look like?</a:t>
            </a:r>
          </a:p>
        </p:txBody>
      </p:sp>
    </p:spTree>
    <p:extLst>
      <p:ext uri="{BB962C8B-B14F-4D97-AF65-F5344CB8AC3E}">
        <p14:creationId xmlns:p14="http://schemas.microsoft.com/office/powerpoint/2010/main" val="61580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071314"/>
              </p:ext>
            </p:extLst>
          </p:nvPr>
        </p:nvGraphicFramePr>
        <p:xfrm>
          <a:off x="76200" y="914400"/>
          <a:ext cx="8839200" cy="521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MCAPE-Shear Phase Space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10400" y="3810000"/>
            <a:ext cx="16337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662 J/kg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1143000"/>
            <a:ext cx="16225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31 knots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1800" y="1066800"/>
            <a:ext cx="12297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HSHC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1015" y="1066800"/>
            <a:ext cx="11336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SHC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572000"/>
            <a:ext cx="10376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SLC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8883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-228600"/>
            <a:ext cx="7239000" cy="1143000"/>
          </a:xfrm>
        </p:spPr>
        <p:txBody>
          <a:bodyPr/>
          <a:lstStyle/>
          <a:p>
            <a:r>
              <a:rPr lang="en-US" dirty="0" smtClean="0"/>
              <a:t>Methodology: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239000" cy="48463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Identify and evaluate poor forecast performance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 forecasting performance as a proxy for predictability</a:t>
            </a:r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2600" u="sng" dirty="0" smtClean="0">
                <a:solidFill>
                  <a:srgbClr val="FF0000"/>
                </a:solidFill>
              </a:rPr>
              <a:t>Underlying assumption</a:t>
            </a:r>
            <a:r>
              <a:rPr lang="en-US" sz="2600" dirty="0" smtClean="0">
                <a:solidFill>
                  <a:srgbClr val="FF0000"/>
                </a:solidFill>
              </a:rPr>
              <a:t>: If forecasters had trouble, the event had low predictability.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37999"/>
              </p:ext>
            </p:extLst>
          </p:nvPr>
        </p:nvGraphicFramePr>
        <p:xfrm>
          <a:off x="76200" y="609600"/>
          <a:ext cx="8915400" cy="5440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MCAPE-Shear Phase Space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62800" y="3733800"/>
            <a:ext cx="16337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662 J/kg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1295400"/>
            <a:ext cx="16225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31 knots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1800" y="1066800"/>
            <a:ext cx="12297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HSHC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1015" y="1066800"/>
            <a:ext cx="11336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SHC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495800"/>
            <a:ext cx="10376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SLC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96451" y="4495800"/>
            <a:ext cx="11336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HSLC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965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348720"/>
              </p:ext>
            </p:extLst>
          </p:nvPr>
        </p:nvGraphicFramePr>
        <p:xfrm>
          <a:off x="76200" y="609600"/>
          <a:ext cx="9067800" cy="5516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MCape</a:t>
            </a:r>
            <a:r>
              <a:rPr lang="en-US" dirty="0" smtClean="0"/>
              <a:t>-Shear Phase Space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39000" y="3886200"/>
            <a:ext cx="16337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662 J/kg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1371600"/>
            <a:ext cx="16225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31 knots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18642" y="1143000"/>
            <a:ext cx="12297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HSHC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1143000"/>
            <a:ext cx="11336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SHC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4572000"/>
            <a:ext cx="10376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SLC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07997" y="4572000"/>
            <a:ext cx="11336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HSLC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6916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278772"/>
              </p:ext>
            </p:extLst>
          </p:nvPr>
        </p:nvGraphicFramePr>
        <p:xfrm>
          <a:off x="76200" y="609600"/>
          <a:ext cx="8991600" cy="5516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MCape</a:t>
            </a:r>
            <a:r>
              <a:rPr lang="en-US" dirty="0" smtClean="0"/>
              <a:t>-Shear Phase Space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39000" y="3886200"/>
            <a:ext cx="16337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662 J/kg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0" y="1219200"/>
            <a:ext cx="16225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31 knots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1800" y="1066800"/>
            <a:ext cx="12297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HSHC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1015" y="1066800"/>
            <a:ext cx="11336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SHC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3866" y="4572000"/>
            <a:ext cx="10376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SLC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19542" y="4572000"/>
            <a:ext cx="11336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HSLC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4101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CFSR Convective Parameter Results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5535721"/>
              </p:ext>
            </p:extLst>
          </p:nvPr>
        </p:nvGraphicFramePr>
        <p:xfrm>
          <a:off x="152400" y="1219200"/>
          <a:ext cx="4421188" cy="449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572000" y="990600"/>
            <a:ext cx="3669792" cy="4114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High shear &gt; 31 knots</a:t>
            </a:r>
          </a:p>
          <a:p>
            <a:r>
              <a:rPr lang="en-US" b="1" dirty="0" smtClean="0"/>
              <a:t>High MCAPE &gt; 662 J/kg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Low shear cases have more Type 1 events than “good” forecast events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6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CFSR Convective Parameter Results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8789538"/>
              </p:ext>
            </p:extLst>
          </p:nvPr>
        </p:nvGraphicFramePr>
        <p:xfrm>
          <a:off x="34636" y="838200"/>
          <a:ext cx="442118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572000" y="1295400"/>
            <a:ext cx="4041775" cy="3951288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High shear &gt; 31 knots</a:t>
            </a:r>
          </a:p>
          <a:p>
            <a:r>
              <a:rPr lang="en-US" b="1" dirty="0" smtClean="0"/>
              <a:t>Low shear &lt; 31 knots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High-impact cases with low shear have a lower median threat score than cases with high shear.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9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239000" cy="1143000"/>
          </a:xfrm>
        </p:spPr>
        <p:txBody>
          <a:bodyPr/>
          <a:lstStyle/>
          <a:p>
            <a:r>
              <a:rPr lang="en-US" dirty="0" smtClean="0"/>
              <a:t>Summary and 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391400" cy="48463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 low predictive skill event climatology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dirty="0" smtClean="0">
                <a:solidFill>
                  <a:srgbClr val="0000FF"/>
                </a:solidFill>
              </a:rPr>
              <a:t>eports </a:t>
            </a:r>
            <a:r>
              <a:rPr lang="en-US" dirty="0">
                <a:solidFill>
                  <a:srgbClr val="0000FF"/>
                </a:solidFill>
              </a:rPr>
              <a:t>per event </a:t>
            </a:r>
            <a:r>
              <a:rPr lang="en-US" dirty="0" smtClean="0">
                <a:solidFill>
                  <a:srgbClr val="0000FF"/>
                </a:solidFill>
              </a:rPr>
              <a:t>increasing with time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Type 1: 6 median events per year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Type 2: 1 median events per year (Trending down)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Peak in warm season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/>
              <a:t>High-impact events with low shear have lower threat scores than high shear cases</a:t>
            </a:r>
          </a:p>
          <a:p>
            <a:endParaRPr lang="en-US" dirty="0"/>
          </a:p>
          <a:p>
            <a:r>
              <a:rPr lang="en-US" dirty="0" smtClean="0"/>
              <a:t>High-impact events with N-</a:t>
            </a:r>
            <a:r>
              <a:rPr lang="en-US" dirty="0" err="1" smtClean="0"/>
              <a:t>ly</a:t>
            </a:r>
            <a:r>
              <a:rPr lang="en-US" dirty="0" smtClean="0"/>
              <a:t> midlevel flow have a higher occurrence rate of Type 1 events than other flow regimes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181600"/>
            <a:ext cx="7010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Neat Result</a:t>
            </a:r>
            <a:r>
              <a:rPr lang="en-US" sz="2400" dirty="0" smtClean="0">
                <a:solidFill>
                  <a:srgbClr val="FF0000"/>
                </a:solidFill>
              </a:rPr>
              <a:t>: The median percent of the SLIGHT risk area covered by severe reports in NE is 15% for the entire database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2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cs typeface="Didot"/>
              </a:rPr>
              <a:t>FIN</a:t>
            </a:r>
            <a:endParaRPr lang="en-US" dirty="0">
              <a:cs typeface="Didot"/>
            </a:endParaRPr>
          </a:p>
        </p:txBody>
      </p:sp>
    </p:spTree>
    <p:extLst>
      <p:ext uri="{BB962C8B-B14F-4D97-AF65-F5344CB8AC3E}">
        <p14:creationId xmlns:p14="http://schemas.microsoft.com/office/powerpoint/2010/main" val="917780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Mesoscale analyses of poorly-predicted, high-impact events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Analyze events </a:t>
            </a:r>
            <a:r>
              <a:rPr lang="en-US" dirty="0">
                <a:solidFill>
                  <a:srgbClr val="0000FF"/>
                </a:solidFill>
              </a:rPr>
              <a:t>grouped by flow regime and convective </a:t>
            </a:r>
            <a:r>
              <a:rPr lang="en-US" dirty="0" smtClean="0">
                <a:solidFill>
                  <a:srgbClr val="0000FF"/>
                </a:solidFill>
              </a:rPr>
              <a:t>mode</a:t>
            </a:r>
          </a:p>
          <a:p>
            <a:pPr lvl="1"/>
            <a:endParaRPr lang="en-US" dirty="0">
              <a:solidFill>
                <a:srgbClr val="0000FF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1999-present events give access to high-resolution data</a:t>
            </a:r>
          </a:p>
          <a:p>
            <a:pPr lvl="2"/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Note common forcings and thermodynamic properties across events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602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Methodology: Evaluation</a:t>
            </a:r>
            <a:endParaRPr lang="en-US" dirty="0"/>
          </a:p>
        </p:txBody>
      </p:sp>
      <p:pic>
        <p:nvPicPr>
          <p:cNvPr id="8" name="Content Placeholder 7" descr="Screen Shot 2015-03-05 at 11.26.37 PM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25" r="-10325"/>
          <a:stretch>
            <a:fillRect/>
          </a:stretch>
        </p:blipFill>
        <p:spPr>
          <a:xfrm>
            <a:off x="4645025" y="1752600"/>
            <a:ext cx="4473720" cy="4373563"/>
          </a:xfrm>
        </p:spPr>
      </p:pic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238842"/>
              </p:ext>
            </p:extLst>
          </p:nvPr>
        </p:nvGraphicFramePr>
        <p:xfrm>
          <a:off x="457200" y="2667000"/>
          <a:ext cx="4191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1"/>
                <a:gridCol w="1295399"/>
                <a:gridCol w="1295400"/>
              </a:tblGrid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Contingency 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Observed 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Observed N</a:t>
                      </a:r>
                      <a:endParaRPr lang="en-US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Forecast (Yes)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Hit (A)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 Alarm (B)</a:t>
                      </a:r>
                      <a:endParaRPr lang="en-US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Forecast (No)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Miss (C)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Correct null (D)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27751" y="6172200"/>
            <a:ext cx="2108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credit: </a:t>
            </a:r>
            <a:r>
              <a:rPr lang="en-US" sz="1400" dirty="0" err="1" smtClean="0"/>
              <a:t>Meteo-swiss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185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Methodology: Evaluation</a:t>
            </a:r>
            <a:endParaRPr lang="en-US" dirty="0"/>
          </a:p>
        </p:txBody>
      </p:sp>
      <p:pic>
        <p:nvPicPr>
          <p:cNvPr id="8" name="Content Placeholder 7" descr="Screen Shot 2015-03-05 at 11.26.37 PM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25" r="-10325"/>
          <a:stretch>
            <a:fillRect/>
          </a:stretch>
        </p:blipFill>
        <p:spPr>
          <a:xfrm>
            <a:off x="5043730" y="3459683"/>
            <a:ext cx="3476140" cy="3398317"/>
          </a:xfrm>
        </p:spPr>
      </p:pic>
      <p:pic>
        <p:nvPicPr>
          <p:cNvPr id="3" name="Picture 2" descr="Screen Shot 2015-03-05 at 11.36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495800"/>
            <a:ext cx="2552700" cy="876300"/>
          </a:xfrm>
          <a:prstGeom prst="rect">
            <a:avLst/>
          </a:prstGeom>
        </p:spPr>
      </p:pic>
      <p:pic>
        <p:nvPicPr>
          <p:cNvPr id="4" name="Picture 3" descr="Screen Shot 2015-03-06 at 12.10.5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19400"/>
            <a:ext cx="1536700" cy="800100"/>
          </a:xfrm>
          <a:prstGeom prst="rect">
            <a:avLst/>
          </a:prstGeom>
        </p:spPr>
      </p:pic>
      <p:pic>
        <p:nvPicPr>
          <p:cNvPr id="6" name="Picture 5" descr="Screen Shot 2015-03-06 at 12.12.16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1600200" cy="762000"/>
          </a:xfrm>
          <a:prstGeom prst="rect">
            <a:avLst/>
          </a:prstGeom>
        </p:spPr>
      </p:pic>
      <p:graphicFrame>
        <p:nvGraphicFramePr>
          <p:cNvPr id="11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55153069"/>
              </p:ext>
            </p:extLst>
          </p:nvPr>
        </p:nvGraphicFramePr>
        <p:xfrm>
          <a:off x="4648200" y="990600"/>
          <a:ext cx="4267201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468"/>
                <a:gridCol w="1264356"/>
                <a:gridCol w="1343377"/>
              </a:tblGrid>
              <a:tr h="787400">
                <a:tc>
                  <a:txBody>
                    <a:bodyPr/>
                    <a:lstStyle/>
                    <a:p>
                      <a:r>
                        <a:rPr lang="en-US" dirty="0" smtClean="0"/>
                        <a:t>Contingency 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Observed 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Observed N</a:t>
                      </a:r>
                      <a:endParaRPr lang="en-US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r>
                        <a:rPr lang="en-US" dirty="0" smtClean="0"/>
                        <a:t>Forecast (Y)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Hit (A)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 Alarm (B)</a:t>
                      </a:r>
                      <a:endParaRPr lang="en-US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r>
                        <a:rPr lang="en-US" dirty="0" smtClean="0"/>
                        <a:t>Forecast (N)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Miss (C)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Correct null (D)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5300" y="1981200"/>
            <a:ext cx="4004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0 ≤ POD ≤ 1, best score: POD = 1, best score ≠ perfect forecast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300" y="3733800"/>
            <a:ext cx="3695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 ≤ </a:t>
            </a:r>
            <a:r>
              <a:rPr lang="en-US" sz="2000" dirty="0" smtClean="0">
                <a:solidFill>
                  <a:srgbClr val="0000FF"/>
                </a:solidFill>
              </a:rPr>
              <a:t>FAR </a:t>
            </a:r>
            <a:r>
              <a:rPr lang="en-US" sz="2000" dirty="0">
                <a:solidFill>
                  <a:srgbClr val="0000FF"/>
                </a:solidFill>
              </a:rPr>
              <a:t>≤ 1, best score: </a:t>
            </a:r>
            <a:r>
              <a:rPr lang="en-US" sz="2000" dirty="0" smtClean="0">
                <a:solidFill>
                  <a:srgbClr val="0000FF"/>
                </a:solidFill>
              </a:rPr>
              <a:t>FAR </a:t>
            </a:r>
            <a:r>
              <a:rPr lang="en-US" sz="2000" dirty="0">
                <a:solidFill>
                  <a:srgbClr val="0000FF"/>
                </a:solidFill>
              </a:rPr>
              <a:t>= </a:t>
            </a:r>
            <a:r>
              <a:rPr lang="en-US" sz="2000" dirty="0" smtClean="0">
                <a:solidFill>
                  <a:srgbClr val="0000FF"/>
                </a:solidFill>
              </a:rPr>
              <a:t>0, </a:t>
            </a:r>
            <a:r>
              <a:rPr lang="en-US" sz="2000" dirty="0">
                <a:solidFill>
                  <a:srgbClr val="0000FF"/>
                </a:solidFill>
              </a:rPr>
              <a:t>best score ≠ perfect </a:t>
            </a:r>
            <a:r>
              <a:rPr lang="en-US" sz="2000" dirty="0" smtClean="0">
                <a:solidFill>
                  <a:srgbClr val="0000FF"/>
                </a:solidFill>
              </a:rPr>
              <a:t>forecast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5410200"/>
            <a:ext cx="3695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 ≤ </a:t>
            </a:r>
            <a:r>
              <a:rPr lang="en-US" sz="2000" dirty="0" smtClean="0">
                <a:solidFill>
                  <a:srgbClr val="0000FF"/>
                </a:solidFill>
              </a:rPr>
              <a:t>TS </a:t>
            </a:r>
            <a:r>
              <a:rPr lang="en-US" sz="2000" dirty="0">
                <a:solidFill>
                  <a:srgbClr val="0000FF"/>
                </a:solidFill>
              </a:rPr>
              <a:t>≤ 1, best score: </a:t>
            </a:r>
            <a:r>
              <a:rPr lang="en-US" sz="2000" dirty="0" smtClean="0">
                <a:solidFill>
                  <a:srgbClr val="0000FF"/>
                </a:solidFill>
              </a:rPr>
              <a:t>TS </a:t>
            </a:r>
            <a:r>
              <a:rPr lang="en-US" sz="2000" dirty="0">
                <a:solidFill>
                  <a:srgbClr val="0000FF"/>
                </a:solidFill>
              </a:rPr>
              <a:t>= 1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b="1" dirty="0">
                <a:solidFill>
                  <a:srgbClr val="0000FF"/>
                </a:solidFill>
              </a:rPr>
              <a:t>best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score </a:t>
            </a:r>
            <a:r>
              <a:rPr lang="en-US" sz="2000" b="1" dirty="0" smtClean="0">
                <a:solidFill>
                  <a:srgbClr val="0000FF"/>
                </a:solidFill>
              </a:rPr>
              <a:t>= </a:t>
            </a:r>
            <a:r>
              <a:rPr lang="en-US" sz="2000" b="1" dirty="0">
                <a:solidFill>
                  <a:srgbClr val="0000FF"/>
                </a:solidFill>
              </a:rPr>
              <a:t>perfect </a:t>
            </a:r>
            <a:r>
              <a:rPr lang="en-US" sz="2000" b="1" dirty="0" smtClean="0">
                <a:solidFill>
                  <a:srgbClr val="0000FF"/>
                </a:solidFill>
              </a:rPr>
              <a:t>forecast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85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76" y="-304800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Low </a:t>
            </a:r>
            <a:r>
              <a:rPr lang="en-US" dirty="0"/>
              <a:t>P</a:t>
            </a:r>
            <a:r>
              <a:rPr lang="en-US" dirty="0" smtClean="0"/>
              <a:t>redictability Events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78909760"/>
              </p:ext>
            </p:extLst>
          </p:nvPr>
        </p:nvGraphicFramePr>
        <p:xfrm>
          <a:off x="457200" y="838200"/>
          <a:ext cx="35210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191000" y="1066800"/>
            <a:ext cx="352044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Type 1 Events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Large number of missed reports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/>
              <a:t>Type 2 Events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Large area under a false alarm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800" y="4648200"/>
            <a:ext cx="8510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Type 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4648200"/>
            <a:ext cx="8510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Type 2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524000" y="4114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048000" y="4114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52600" y="1219200"/>
            <a:ext cx="806944" cy="369332"/>
          </a:xfrm>
          <a:prstGeom prst="rect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Type 3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0" idx="2"/>
          </p:cNvCxnSpPr>
          <p:nvPr/>
        </p:nvCxnSpPr>
        <p:spPr>
          <a:xfrm>
            <a:off x="2156072" y="1588532"/>
            <a:ext cx="53728" cy="697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"/>
          <p:cNvSpPr txBox="1">
            <a:spLocks/>
          </p:cNvSpPr>
          <p:nvPr/>
        </p:nvSpPr>
        <p:spPr>
          <a:xfrm>
            <a:off x="609600" y="5486400"/>
            <a:ext cx="7391400" cy="5334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37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76" y="-304800"/>
            <a:ext cx="7242048" cy="1143000"/>
          </a:xfrm>
        </p:spPr>
        <p:txBody>
          <a:bodyPr/>
          <a:lstStyle/>
          <a:p>
            <a:r>
              <a:rPr lang="en-US" dirty="0" smtClean="0"/>
              <a:t>Type 1 (Low POD) Example</a:t>
            </a:r>
            <a:endParaRPr lang="en-US" dirty="0"/>
          </a:p>
        </p:txBody>
      </p:sp>
      <p:sp>
        <p:nvSpPr>
          <p:cNvPr id="23" name="Text Placeholder 3"/>
          <p:cNvSpPr txBox="1">
            <a:spLocks/>
          </p:cNvSpPr>
          <p:nvPr/>
        </p:nvSpPr>
        <p:spPr>
          <a:xfrm>
            <a:off x="609600" y="5486400"/>
            <a:ext cx="7391400" cy="5334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70" y="1738393"/>
            <a:ext cx="6867460" cy="4676613"/>
          </a:xfrm>
        </p:spPr>
      </p:pic>
      <p:sp>
        <p:nvSpPr>
          <p:cNvPr id="6" name="Rectangle 5"/>
          <p:cNvSpPr/>
          <p:nvPr/>
        </p:nvSpPr>
        <p:spPr>
          <a:xfrm>
            <a:off x="6477000" y="1905000"/>
            <a:ext cx="1447800" cy="1828800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9144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Reports captured = 0</a:t>
            </a:r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	Reports missed = 200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POD = 0		FAR = N/A		 TS = 0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0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76" y="-304800"/>
            <a:ext cx="7242048" cy="1143000"/>
          </a:xfrm>
        </p:spPr>
        <p:txBody>
          <a:bodyPr/>
          <a:lstStyle/>
          <a:p>
            <a:r>
              <a:rPr lang="en-US" dirty="0" smtClean="0"/>
              <a:t>Type 2 (High FAR) Example</a:t>
            </a:r>
            <a:endParaRPr lang="en-US" dirty="0"/>
          </a:p>
        </p:txBody>
      </p:sp>
      <p:sp>
        <p:nvSpPr>
          <p:cNvPr id="23" name="Text Placeholder 3"/>
          <p:cNvSpPr txBox="1">
            <a:spLocks/>
          </p:cNvSpPr>
          <p:nvPr/>
        </p:nvSpPr>
        <p:spPr>
          <a:xfrm>
            <a:off x="609600" y="5486400"/>
            <a:ext cx="7391400" cy="5334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day1otlk_v_20110524_1200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284" b="-32284"/>
          <a:stretch>
            <a:fillRect/>
          </a:stretch>
        </p:blipFill>
        <p:spPr>
          <a:xfrm>
            <a:off x="1138270" y="228600"/>
            <a:ext cx="6867460" cy="7696200"/>
          </a:xfrm>
        </p:spPr>
      </p:pic>
      <p:sp>
        <p:nvSpPr>
          <p:cNvPr id="6" name="Rectangle 5"/>
          <p:cNvSpPr/>
          <p:nvPr/>
        </p:nvSpPr>
        <p:spPr>
          <a:xfrm>
            <a:off x="6477000" y="1905000"/>
            <a:ext cx="1447800" cy="1828800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838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Reports captured = 2		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    Reports missed = 0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POD = 1		FAR = .986		TS = .014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95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23044</TotalTime>
  <Words>2291</Words>
  <Application>Microsoft Macintosh PowerPoint</Application>
  <PresentationFormat>On-screen Show (4:3)</PresentationFormat>
  <Paragraphs>438</Paragraphs>
  <Slides>47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Northeast Severe Convection with Low Predictive Skill</vt:lpstr>
      <vt:lpstr>Motivation</vt:lpstr>
      <vt:lpstr>Methodology</vt:lpstr>
      <vt:lpstr>Methodology: Goals</vt:lpstr>
      <vt:lpstr>Methodology: Evaluation</vt:lpstr>
      <vt:lpstr>Methodology: Evaluation</vt:lpstr>
      <vt:lpstr>Types of Low Predictability Events</vt:lpstr>
      <vt:lpstr>Type 1 (Low POD) Example</vt:lpstr>
      <vt:lpstr>Type 2 (High FAR) Example</vt:lpstr>
      <vt:lpstr>Methodology: Game-Plan</vt:lpstr>
      <vt:lpstr>Northeast Domain</vt:lpstr>
      <vt:lpstr>Northeast Domain</vt:lpstr>
      <vt:lpstr>Algorithm Example</vt:lpstr>
      <vt:lpstr>Algorithm Example</vt:lpstr>
      <vt:lpstr>Algorithm Example</vt:lpstr>
      <vt:lpstr>Algorithm Example</vt:lpstr>
      <vt:lpstr>Algorithm Example</vt:lpstr>
      <vt:lpstr>Algorithm Example</vt:lpstr>
      <vt:lpstr>Algorithm Example</vt:lpstr>
      <vt:lpstr>Algorithm Example</vt:lpstr>
      <vt:lpstr>Algorithm Example</vt:lpstr>
      <vt:lpstr>Algorithm Example</vt:lpstr>
      <vt:lpstr>Database Criteria</vt:lpstr>
      <vt:lpstr>Northeast Report Trend</vt:lpstr>
      <vt:lpstr>Northeast Report Trend</vt:lpstr>
      <vt:lpstr>Northeast Report Trend</vt:lpstr>
      <vt:lpstr>Northeast Report Trend</vt:lpstr>
      <vt:lpstr>Database Fast Facts</vt:lpstr>
      <vt:lpstr>Northeast low Predictive Skill Event Climatology</vt:lpstr>
      <vt:lpstr>Types of Low Predictability Events</vt:lpstr>
      <vt:lpstr>Type 1 Annual Variability</vt:lpstr>
      <vt:lpstr>Type 2 Annual Variability</vt:lpstr>
      <vt:lpstr>Event-Centered Composites</vt:lpstr>
      <vt:lpstr>Event-Centered Composites</vt:lpstr>
      <vt:lpstr>Type 1 (Low POD)</vt:lpstr>
      <vt:lpstr>Type 2 (High FAR)</vt:lpstr>
      <vt:lpstr>Event-Centered Composites</vt:lpstr>
      <vt:lpstr>Event-based Composites</vt:lpstr>
      <vt:lpstr>MCAPE-Shear Phase Space</vt:lpstr>
      <vt:lpstr>MCAPE-Shear Phase Space</vt:lpstr>
      <vt:lpstr>MCape-Shear Phase Space</vt:lpstr>
      <vt:lpstr>MCape-Shear Phase Space</vt:lpstr>
      <vt:lpstr>CFSR Convective Parameter Results</vt:lpstr>
      <vt:lpstr>CFSR Convective Parameter Results</vt:lpstr>
      <vt:lpstr>Summary and key points</vt:lpstr>
      <vt:lpstr>FIN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Forecast Busts: A methodology and Case Study.</dc:title>
  <dc:creator>Flo</dc:creator>
  <cp:lastModifiedBy>Matt Vaughan</cp:lastModifiedBy>
  <cp:revision>252</cp:revision>
  <dcterms:created xsi:type="dcterms:W3CDTF">2014-03-03T00:57:17Z</dcterms:created>
  <dcterms:modified xsi:type="dcterms:W3CDTF">2015-03-09T18:52:09Z</dcterms:modified>
</cp:coreProperties>
</file>