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.xml" ContentType="application/vnd.openxmlformats-officedocument.drawingml.chart+xml"/>
  <Override PartName="/ppt/notesSlides/notesSlide44.xml" ContentType="application/vnd.openxmlformats-officedocument.presentationml.notesSlide+xml"/>
  <Override PartName="/ppt/charts/chart2.xml" ContentType="application/vnd.openxmlformats-officedocument.drawingml.chart+xml"/>
  <Override PartName="/ppt/notesSlides/notesSlide45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6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69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7"/>
  </p:notesMasterIdLst>
  <p:sldIdLst>
    <p:sldId id="257" r:id="rId2"/>
    <p:sldId id="272" r:id="rId3"/>
    <p:sldId id="273" r:id="rId4"/>
    <p:sldId id="275" r:id="rId5"/>
    <p:sldId id="276" r:id="rId6"/>
    <p:sldId id="389" r:id="rId7"/>
    <p:sldId id="277" r:id="rId8"/>
    <p:sldId id="381" r:id="rId9"/>
    <p:sldId id="286" r:id="rId10"/>
    <p:sldId id="287" r:id="rId11"/>
    <p:sldId id="288" r:id="rId12"/>
    <p:sldId id="278" r:id="rId13"/>
    <p:sldId id="390" r:id="rId14"/>
    <p:sldId id="279" r:id="rId15"/>
    <p:sldId id="388" r:id="rId16"/>
    <p:sldId id="258" r:id="rId17"/>
    <p:sldId id="282" r:id="rId18"/>
    <p:sldId id="283" r:id="rId19"/>
    <p:sldId id="259" r:id="rId20"/>
    <p:sldId id="284" r:id="rId21"/>
    <p:sldId id="289" r:id="rId22"/>
    <p:sldId id="290" r:id="rId23"/>
    <p:sldId id="291" r:id="rId24"/>
    <p:sldId id="262" r:id="rId25"/>
    <p:sldId id="292" r:id="rId26"/>
    <p:sldId id="293" r:id="rId27"/>
    <p:sldId id="294" r:id="rId28"/>
    <p:sldId id="296" r:id="rId29"/>
    <p:sldId id="295" r:id="rId30"/>
    <p:sldId id="297" r:id="rId31"/>
    <p:sldId id="260" r:id="rId32"/>
    <p:sldId id="261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99" r:id="rId43"/>
    <p:sldId id="298" r:id="rId44"/>
    <p:sldId id="302" r:id="rId45"/>
    <p:sldId id="300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84" r:id="rId56"/>
    <p:sldId id="313" r:id="rId57"/>
    <p:sldId id="314" r:id="rId58"/>
    <p:sldId id="315" r:id="rId59"/>
    <p:sldId id="322" r:id="rId60"/>
    <p:sldId id="318" r:id="rId61"/>
    <p:sldId id="321" r:id="rId62"/>
    <p:sldId id="320" r:id="rId63"/>
    <p:sldId id="327" r:id="rId64"/>
    <p:sldId id="323" r:id="rId65"/>
    <p:sldId id="324" r:id="rId66"/>
    <p:sldId id="325" r:id="rId67"/>
    <p:sldId id="326" r:id="rId68"/>
    <p:sldId id="328" r:id="rId69"/>
    <p:sldId id="329" r:id="rId70"/>
    <p:sldId id="330" r:id="rId71"/>
    <p:sldId id="387" r:id="rId72"/>
    <p:sldId id="333" r:id="rId73"/>
    <p:sldId id="334" r:id="rId74"/>
    <p:sldId id="335" r:id="rId75"/>
    <p:sldId id="331" r:id="rId76"/>
    <p:sldId id="332" r:id="rId77"/>
    <p:sldId id="382" r:id="rId78"/>
    <p:sldId id="383" r:id="rId79"/>
    <p:sldId id="341" r:id="rId80"/>
    <p:sldId id="338" r:id="rId81"/>
    <p:sldId id="339" r:id="rId82"/>
    <p:sldId id="336" r:id="rId83"/>
    <p:sldId id="340" r:id="rId84"/>
    <p:sldId id="342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7" r:id="rId118"/>
    <p:sldId id="378" r:id="rId119"/>
    <p:sldId id="376" r:id="rId120"/>
    <p:sldId id="379" r:id="rId121"/>
    <p:sldId id="386" r:id="rId122"/>
    <p:sldId id="337" r:id="rId123"/>
    <p:sldId id="303" r:id="rId124"/>
    <p:sldId id="301" r:id="rId125"/>
    <p:sldId id="391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notesMaster" Target="notesMasters/notesMaster1.xml"/><Relationship Id="rId128" Type="http://schemas.openxmlformats.org/officeDocument/2006/relationships/printerSettings" Target="printerSettings/printerSettings1.bin"/><Relationship Id="rId12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viewProps" Target="viewProps.xml"/><Relationship Id="rId131" Type="http://schemas.openxmlformats.org/officeDocument/2006/relationships/theme" Target="theme/theme1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1980-2013NEscoreslinearregressionType1_fixe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vaughan:Documents:1980-2013NEscoreslinearregressionType1_fixed.xlsx" TargetMode="External"/><Relationship Id="rId3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mvaughan:Documents:1980-2013NEscoreslinearregressionType1_fixed.xlsx" TargetMode="External"/><Relationship Id="rId3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Updated_Type%201%201999-2012.xlsx" TargetMode="External"/><Relationship Id="rId2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ocuments:Updated_Type%201%201999-2012.xlsx" TargetMode="External"/><Relationship Id="rId2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b="1" i="0" baseline="0" dirty="0" smtClean="0">
                <a:solidFill>
                  <a:schemeClr val="tx1"/>
                </a:solidFill>
                <a:effectLst/>
              </a:rPr>
              <a:t>Severe Impact Area per Slight Risk Event</a:t>
            </a:r>
            <a:endParaRPr lang="en-US" sz="2000" dirty="0">
              <a:solidFill>
                <a:schemeClr val="tx1"/>
              </a:solidFill>
              <a:effectLst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trendline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Sheet2!$S$2:$S$35</c:f>
                <c:numCache>
                  <c:formatCode>General</c:formatCode>
                  <c:ptCount val="34"/>
                  <c:pt idx="0">
                    <c:v>18.5</c:v>
                  </c:pt>
                  <c:pt idx="1">
                    <c:v>17.0</c:v>
                  </c:pt>
                  <c:pt idx="2">
                    <c:v>11.0</c:v>
                  </c:pt>
                  <c:pt idx="3">
                    <c:v>27.5</c:v>
                  </c:pt>
                  <c:pt idx="4">
                    <c:v>16.0</c:v>
                  </c:pt>
                  <c:pt idx="5">
                    <c:v>19.25</c:v>
                  </c:pt>
                  <c:pt idx="6">
                    <c:v>22.0</c:v>
                  </c:pt>
                  <c:pt idx="7">
                    <c:v>27.0</c:v>
                  </c:pt>
                  <c:pt idx="8">
                    <c:v>45.5</c:v>
                  </c:pt>
                  <c:pt idx="9">
                    <c:v>16.0</c:v>
                  </c:pt>
                  <c:pt idx="10">
                    <c:v>49.0</c:v>
                  </c:pt>
                  <c:pt idx="11">
                    <c:v>29.5</c:v>
                  </c:pt>
                  <c:pt idx="12">
                    <c:v>31.0</c:v>
                  </c:pt>
                  <c:pt idx="13">
                    <c:v>43.0</c:v>
                  </c:pt>
                  <c:pt idx="14">
                    <c:v>28.0</c:v>
                  </c:pt>
                  <c:pt idx="15">
                    <c:v>26.0</c:v>
                  </c:pt>
                  <c:pt idx="16">
                    <c:v>25.5</c:v>
                  </c:pt>
                  <c:pt idx="17">
                    <c:v>45.0</c:v>
                  </c:pt>
                  <c:pt idx="18">
                    <c:v>60.25</c:v>
                  </c:pt>
                  <c:pt idx="19">
                    <c:v>40.25</c:v>
                  </c:pt>
                  <c:pt idx="20">
                    <c:v>36.25</c:v>
                  </c:pt>
                  <c:pt idx="21">
                    <c:v>49.0</c:v>
                  </c:pt>
                  <c:pt idx="22">
                    <c:v>32.5</c:v>
                  </c:pt>
                  <c:pt idx="23">
                    <c:v>23.25</c:v>
                  </c:pt>
                  <c:pt idx="24">
                    <c:v>46.5</c:v>
                  </c:pt>
                  <c:pt idx="25">
                    <c:v>38.75</c:v>
                  </c:pt>
                  <c:pt idx="26">
                    <c:v>55.5</c:v>
                  </c:pt>
                  <c:pt idx="27">
                    <c:v>57.0</c:v>
                  </c:pt>
                  <c:pt idx="28">
                    <c:v>52.5</c:v>
                  </c:pt>
                  <c:pt idx="29">
                    <c:v>49.0</c:v>
                  </c:pt>
                  <c:pt idx="30">
                    <c:v>30.5</c:v>
                  </c:pt>
                  <c:pt idx="31">
                    <c:v>34.0</c:v>
                  </c:pt>
                  <c:pt idx="32">
                    <c:v>57.5</c:v>
                  </c:pt>
                  <c:pt idx="33">
                    <c:v>78.5</c:v>
                  </c:pt>
                </c:numCache>
              </c:numRef>
            </c:plus>
            <c:minus>
              <c:numRef>
                <c:f>Sheet2!$R$2:$R$35</c:f>
                <c:numCache>
                  <c:formatCode>General</c:formatCode>
                  <c:ptCount val="34"/>
                  <c:pt idx="0">
                    <c:v>11.0</c:v>
                  </c:pt>
                  <c:pt idx="1">
                    <c:v>3.25</c:v>
                  </c:pt>
                  <c:pt idx="2">
                    <c:v>10.0</c:v>
                  </c:pt>
                  <c:pt idx="3">
                    <c:v>19.0</c:v>
                  </c:pt>
                  <c:pt idx="4">
                    <c:v>4.5</c:v>
                  </c:pt>
                  <c:pt idx="5">
                    <c:v>12.0</c:v>
                  </c:pt>
                  <c:pt idx="6">
                    <c:v>9.0</c:v>
                  </c:pt>
                  <c:pt idx="7">
                    <c:v>2.5</c:v>
                  </c:pt>
                  <c:pt idx="8">
                    <c:v>12.5</c:v>
                  </c:pt>
                  <c:pt idx="9">
                    <c:v>5.0</c:v>
                  </c:pt>
                  <c:pt idx="10">
                    <c:v>28.0</c:v>
                  </c:pt>
                  <c:pt idx="11">
                    <c:v>17.0</c:v>
                  </c:pt>
                  <c:pt idx="12">
                    <c:v>11.0</c:v>
                  </c:pt>
                  <c:pt idx="13">
                    <c:v>16.0</c:v>
                  </c:pt>
                  <c:pt idx="14">
                    <c:v>34.0</c:v>
                  </c:pt>
                  <c:pt idx="15">
                    <c:v>21.5</c:v>
                  </c:pt>
                  <c:pt idx="16">
                    <c:v>17.5</c:v>
                  </c:pt>
                  <c:pt idx="17">
                    <c:v>18.0</c:v>
                  </c:pt>
                  <c:pt idx="18">
                    <c:v>23.0</c:v>
                  </c:pt>
                  <c:pt idx="19">
                    <c:v>28.0</c:v>
                  </c:pt>
                  <c:pt idx="20">
                    <c:v>18.75</c:v>
                  </c:pt>
                  <c:pt idx="21">
                    <c:v>18.0</c:v>
                  </c:pt>
                  <c:pt idx="22">
                    <c:v>20.5</c:v>
                  </c:pt>
                  <c:pt idx="23">
                    <c:v>22.5</c:v>
                  </c:pt>
                  <c:pt idx="24">
                    <c:v>24.0</c:v>
                  </c:pt>
                  <c:pt idx="25">
                    <c:v>19.0</c:v>
                  </c:pt>
                  <c:pt idx="26">
                    <c:v>27.5</c:v>
                  </c:pt>
                  <c:pt idx="27">
                    <c:v>40.0</c:v>
                  </c:pt>
                  <c:pt idx="28">
                    <c:v>29.25</c:v>
                  </c:pt>
                  <c:pt idx="29">
                    <c:v>22.25</c:v>
                  </c:pt>
                  <c:pt idx="30">
                    <c:v>24.0</c:v>
                  </c:pt>
                  <c:pt idx="31">
                    <c:v>19.0</c:v>
                  </c:pt>
                  <c:pt idx="32">
                    <c:v>30.0</c:v>
                  </c:pt>
                  <c:pt idx="33">
                    <c:v>39.75</c:v>
                  </c:pt>
                </c:numCache>
              </c:numRef>
            </c:minus>
          </c:errBars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6635256"/>
        <c:axId val="-2076632840"/>
      </c:lineChart>
      <c:catAx>
        <c:axId val="-2076635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6632840"/>
        <c:crosses val="autoZero"/>
        <c:auto val="1"/>
        <c:lblAlgn val="ctr"/>
        <c:lblOffset val="100"/>
        <c:noMultiLvlLbl val="0"/>
      </c:catAx>
      <c:valAx>
        <c:axId val="-2076632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err="1" smtClean="0"/>
                  <a:t>Gridpoints</a:t>
                </a:r>
                <a:r>
                  <a:rPr lang="en-US" sz="1800" dirty="0" smtClean="0"/>
                  <a:t> (Spatial Area)</a:t>
                </a:r>
                <a:r>
                  <a:rPr lang="en-US" sz="1800" baseline="0" dirty="0" smtClean="0"/>
                  <a:t> Affected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6635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en-US" sz="2000" dirty="0">
                <a:solidFill>
                  <a:srgbClr val="000000"/>
                </a:solidFill>
              </a:rPr>
              <a:t>Severe </a:t>
            </a:r>
            <a:r>
              <a:rPr lang="en-US" sz="2000" dirty="0" smtClean="0">
                <a:solidFill>
                  <a:srgbClr val="000000"/>
                </a:solidFill>
              </a:rPr>
              <a:t>Impact Area </a:t>
            </a:r>
            <a:r>
              <a:rPr lang="en-US" sz="2000" dirty="0">
                <a:solidFill>
                  <a:srgbClr val="000000"/>
                </a:solidFill>
              </a:rPr>
              <a:t>per </a:t>
            </a:r>
            <a:r>
              <a:rPr lang="en-US" sz="2000" dirty="0" smtClean="0">
                <a:solidFill>
                  <a:srgbClr val="000000"/>
                </a:solidFill>
              </a:rPr>
              <a:t>Slight </a:t>
            </a:r>
            <a:r>
              <a:rPr lang="en-US" sz="2000" dirty="0">
                <a:solidFill>
                  <a:srgbClr val="000000"/>
                </a:solidFill>
              </a:rPr>
              <a:t>Risk Event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spPr>
            <a:ln>
              <a:solidFill>
                <a:srgbClr val="3366FF">
                  <a:alpha val="12000"/>
                </a:srgbClr>
              </a:solidFill>
            </a:ln>
          </c:spPr>
          <c:marker>
            <c:spPr>
              <a:solidFill>
                <a:srgbClr val="3366FF">
                  <a:alpha val="12000"/>
                </a:srgbClr>
              </a:solidFill>
              <a:ln>
                <a:solidFill>
                  <a:srgbClr val="3366FF">
                    <a:alpha val="20000"/>
                  </a:srgb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Sheet2!$S$2:$S$35</c:f>
                <c:numCache>
                  <c:formatCode>General</c:formatCode>
                  <c:ptCount val="34"/>
                  <c:pt idx="0">
                    <c:v>18.5</c:v>
                  </c:pt>
                  <c:pt idx="1">
                    <c:v>17.0</c:v>
                  </c:pt>
                  <c:pt idx="2">
                    <c:v>11.0</c:v>
                  </c:pt>
                  <c:pt idx="3">
                    <c:v>27.5</c:v>
                  </c:pt>
                  <c:pt idx="4">
                    <c:v>16.0</c:v>
                  </c:pt>
                  <c:pt idx="5">
                    <c:v>19.25</c:v>
                  </c:pt>
                  <c:pt idx="6">
                    <c:v>22.0</c:v>
                  </c:pt>
                  <c:pt idx="7">
                    <c:v>27.0</c:v>
                  </c:pt>
                  <c:pt idx="8">
                    <c:v>45.5</c:v>
                  </c:pt>
                  <c:pt idx="9">
                    <c:v>16.0</c:v>
                  </c:pt>
                  <c:pt idx="10">
                    <c:v>49.0</c:v>
                  </c:pt>
                  <c:pt idx="11">
                    <c:v>29.5</c:v>
                  </c:pt>
                  <c:pt idx="12">
                    <c:v>31.0</c:v>
                  </c:pt>
                  <c:pt idx="13">
                    <c:v>43.0</c:v>
                  </c:pt>
                  <c:pt idx="14">
                    <c:v>28.0</c:v>
                  </c:pt>
                  <c:pt idx="15">
                    <c:v>26.0</c:v>
                  </c:pt>
                  <c:pt idx="16">
                    <c:v>25.5</c:v>
                  </c:pt>
                  <c:pt idx="17">
                    <c:v>45.0</c:v>
                  </c:pt>
                  <c:pt idx="18">
                    <c:v>60.25</c:v>
                  </c:pt>
                  <c:pt idx="19">
                    <c:v>40.25</c:v>
                  </c:pt>
                  <c:pt idx="20">
                    <c:v>36.25</c:v>
                  </c:pt>
                  <c:pt idx="21">
                    <c:v>49.0</c:v>
                  </c:pt>
                  <c:pt idx="22">
                    <c:v>32.5</c:v>
                  </c:pt>
                  <c:pt idx="23">
                    <c:v>23.25</c:v>
                  </c:pt>
                  <c:pt idx="24">
                    <c:v>46.5</c:v>
                  </c:pt>
                  <c:pt idx="25">
                    <c:v>38.75</c:v>
                  </c:pt>
                  <c:pt idx="26">
                    <c:v>55.5</c:v>
                  </c:pt>
                  <c:pt idx="27">
                    <c:v>57.0</c:v>
                  </c:pt>
                  <c:pt idx="28">
                    <c:v>52.5</c:v>
                  </c:pt>
                  <c:pt idx="29">
                    <c:v>49.0</c:v>
                  </c:pt>
                  <c:pt idx="30">
                    <c:v>30.5</c:v>
                  </c:pt>
                  <c:pt idx="31">
                    <c:v>34.0</c:v>
                  </c:pt>
                  <c:pt idx="32">
                    <c:v>57.5</c:v>
                  </c:pt>
                  <c:pt idx="33">
                    <c:v>78.5</c:v>
                  </c:pt>
                </c:numCache>
              </c:numRef>
            </c:plus>
            <c:minus>
              <c:numRef>
                <c:f>Sheet2!$R$2:$R$35</c:f>
                <c:numCache>
                  <c:formatCode>General</c:formatCode>
                  <c:ptCount val="34"/>
                  <c:pt idx="0">
                    <c:v>11.0</c:v>
                  </c:pt>
                  <c:pt idx="1">
                    <c:v>3.25</c:v>
                  </c:pt>
                  <c:pt idx="2">
                    <c:v>10.0</c:v>
                  </c:pt>
                  <c:pt idx="3">
                    <c:v>19.0</c:v>
                  </c:pt>
                  <c:pt idx="4">
                    <c:v>4.5</c:v>
                  </c:pt>
                  <c:pt idx="5">
                    <c:v>12.0</c:v>
                  </c:pt>
                  <c:pt idx="6">
                    <c:v>9.0</c:v>
                  </c:pt>
                  <c:pt idx="7">
                    <c:v>2.5</c:v>
                  </c:pt>
                  <c:pt idx="8">
                    <c:v>12.5</c:v>
                  </c:pt>
                  <c:pt idx="9">
                    <c:v>5.0</c:v>
                  </c:pt>
                  <c:pt idx="10">
                    <c:v>28.0</c:v>
                  </c:pt>
                  <c:pt idx="11">
                    <c:v>17.0</c:v>
                  </c:pt>
                  <c:pt idx="12">
                    <c:v>11.0</c:v>
                  </c:pt>
                  <c:pt idx="13">
                    <c:v>16.0</c:v>
                  </c:pt>
                  <c:pt idx="14">
                    <c:v>34.0</c:v>
                  </c:pt>
                  <c:pt idx="15">
                    <c:v>21.5</c:v>
                  </c:pt>
                  <c:pt idx="16">
                    <c:v>17.5</c:v>
                  </c:pt>
                  <c:pt idx="17">
                    <c:v>18.0</c:v>
                  </c:pt>
                  <c:pt idx="18">
                    <c:v>23.0</c:v>
                  </c:pt>
                  <c:pt idx="19">
                    <c:v>28.0</c:v>
                  </c:pt>
                  <c:pt idx="20">
                    <c:v>18.75</c:v>
                  </c:pt>
                  <c:pt idx="21">
                    <c:v>18.0</c:v>
                  </c:pt>
                  <c:pt idx="22">
                    <c:v>20.5</c:v>
                  </c:pt>
                  <c:pt idx="23">
                    <c:v>22.5</c:v>
                  </c:pt>
                  <c:pt idx="24">
                    <c:v>24.0</c:v>
                  </c:pt>
                  <c:pt idx="25">
                    <c:v>19.0</c:v>
                  </c:pt>
                  <c:pt idx="26">
                    <c:v>27.5</c:v>
                  </c:pt>
                  <c:pt idx="27">
                    <c:v>40.0</c:v>
                  </c:pt>
                  <c:pt idx="28">
                    <c:v>29.25</c:v>
                  </c:pt>
                  <c:pt idx="29">
                    <c:v>22.25</c:v>
                  </c:pt>
                  <c:pt idx="30">
                    <c:v>24.0</c:v>
                  </c:pt>
                  <c:pt idx="31">
                    <c:v>19.0</c:v>
                  </c:pt>
                  <c:pt idx="32">
                    <c:v>30.0</c:v>
                  </c:pt>
                  <c:pt idx="33">
                    <c:v>39.75</c:v>
                  </c:pt>
                </c:numCache>
              </c:numRef>
            </c:minus>
          </c:errBars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ser>
          <c:idx val="1"/>
          <c:order val="1"/>
          <c:tx>
            <c:v>55th percentile linear regression</c:v>
          </c:tx>
          <c:spPr>
            <a:ln w="57150" cmpd="sng">
              <a:tailEnd type="none"/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Sheet2!$N$2:$N$35</c:f>
              <c:numCache>
                <c:formatCode>General</c:formatCode>
                <c:ptCount val="34"/>
                <c:pt idx="0">
                  <c:v>17.7033</c:v>
                </c:pt>
                <c:pt idx="1">
                  <c:v>19.0597</c:v>
                </c:pt>
                <c:pt idx="2">
                  <c:v>20.4161</c:v>
                </c:pt>
                <c:pt idx="3">
                  <c:v>21.7725</c:v>
                </c:pt>
                <c:pt idx="4">
                  <c:v>23.12890000000001</c:v>
                </c:pt>
                <c:pt idx="5">
                  <c:v>24.4852999999999</c:v>
                </c:pt>
                <c:pt idx="6">
                  <c:v>25.8417</c:v>
                </c:pt>
                <c:pt idx="7">
                  <c:v>27.1981</c:v>
                </c:pt>
                <c:pt idx="8">
                  <c:v>28.5545</c:v>
                </c:pt>
                <c:pt idx="9">
                  <c:v>29.91090000000001</c:v>
                </c:pt>
                <c:pt idx="10">
                  <c:v>31.2673</c:v>
                </c:pt>
                <c:pt idx="11">
                  <c:v>32.6237</c:v>
                </c:pt>
                <c:pt idx="12">
                  <c:v>33.9801</c:v>
                </c:pt>
                <c:pt idx="13">
                  <c:v>35.3365</c:v>
                </c:pt>
                <c:pt idx="14">
                  <c:v>36.6929</c:v>
                </c:pt>
                <c:pt idx="15">
                  <c:v>38.0493</c:v>
                </c:pt>
                <c:pt idx="16">
                  <c:v>39.4057</c:v>
                </c:pt>
                <c:pt idx="17">
                  <c:v>40.7621</c:v>
                </c:pt>
                <c:pt idx="18">
                  <c:v>42.1185</c:v>
                </c:pt>
                <c:pt idx="19">
                  <c:v>43.4749</c:v>
                </c:pt>
                <c:pt idx="20">
                  <c:v>44.8313</c:v>
                </c:pt>
                <c:pt idx="21">
                  <c:v>46.1877</c:v>
                </c:pt>
                <c:pt idx="22">
                  <c:v>47.5441</c:v>
                </c:pt>
                <c:pt idx="23">
                  <c:v>48.9005</c:v>
                </c:pt>
                <c:pt idx="24">
                  <c:v>50.2569</c:v>
                </c:pt>
                <c:pt idx="25">
                  <c:v>51.6133</c:v>
                </c:pt>
                <c:pt idx="26">
                  <c:v>52.9697</c:v>
                </c:pt>
                <c:pt idx="27">
                  <c:v>54.3261</c:v>
                </c:pt>
                <c:pt idx="28">
                  <c:v>55.6825</c:v>
                </c:pt>
                <c:pt idx="29">
                  <c:v>57.0389</c:v>
                </c:pt>
                <c:pt idx="30">
                  <c:v>58.3953</c:v>
                </c:pt>
                <c:pt idx="31">
                  <c:v>59.7517</c:v>
                </c:pt>
                <c:pt idx="32">
                  <c:v>61.1081</c:v>
                </c:pt>
                <c:pt idx="33">
                  <c:v>62.4645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6789224"/>
        <c:axId val="-2076673096"/>
      </c:lineChart>
      <c:catAx>
        <c:axId val="-2076789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6673096"/>
        <c:crosses val="autoZero"/>
        <c:auto val="1"/>
        <c:lblAlgn val="ctr"/>
        <c:lblOffset val="100"/>
        <c:noMultiLvlLbl val="0"/>
      </c:catAx>
      <c:valAx>
        <c:axId val="-20766730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0" baseline="0" dirty="0" err="1" smtClean="0">
                    <a:effectLst/>
                  </a:rPr>
                  <a:t>Gridpoints</a:t>
                </a:r>
                <a:r>
                  <a:rPr lang="en-US" sz="1800" b="1" i="0" baseline="0" dirty="0" smtClean="0">
                    <a:effectLst/>
                  </a:rPr>
                  <a:t> (Spatial Area) Affected</a:t>
                </a:r>
                <a:endParaRPr lang="en-US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6789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en-US" sz="2000" dirty="0">
                <a:solidFill>
                  <a:srgbClr val="000000"/>
                </a:solidFill>
              </a:rPr>
              <a:t>Severe </a:t>
            </a:r>
            <a:r>
              <a:rPr lang="en-US" sz="2000" dirty="0" smtClean="0">
                <a:solidFill>
                  <a:srgbClr val="000000"/>
                </a:solidFill>
              </a:rPr>
              <a:t>Impact Area </a:t>
            </a:r>
            <a:r>
              <a:rPr lang="en-US" sz="2000" dirty="0">
                <a:solidFill>
                  <a:srgbClr val="000000"/>
                </a:solidFill>
              </a:rPr>
              <a:t>per </a:t>
            </a:r>
            <a:r>
              <a:rPr lang="en-US" sz="2000" dirty="0" smtClean="0">
                <a:solidFill>
                  <a:srgbClr val="000000"/>
                </a:solidFill>
              </a:rPr>
              <a:t>Slight </a:t>
            </a:r>
            <a:r>
              <a:rPr lang="en-US" sz="2000" dirty="0">
                <a:solidFill>
                  <a:srgbClr val="000000"/>
                </a:solidFill>
              </a:rPr>
              <a:t>Risk Event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spPr>
            <a:ln>
              <a:solidFill>
                <a:srgbClr val="3366FF">
                  <a:alpha val="12000"/>
                </a:srgbClr>
              </a:solidFill>
            </a:ln>
          </c:spPr>
          <c:marker>
            <c:spPr>
              <a:solidFill>
                <a:srgbClr val="3366FF">
                  <a:alpha val="12000"/>
                </a:srgbClr>
              </a:solidFill>
              <a:ln>
                <a:solidFill>
                  <a:srgbClr val="3366FF">
                    <a:alpha val="20000"/>
                  </a:srgbClr>
                </a:solidFill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ser>
          <c:idx val="1"/>
          <c:order val="1"/>
          <c:tx>
            <c:v>55th percentile linear regression</c:v>
          </c:tx>
          <c:spPr>
            <a:ln w="76200" cmpd="sng">
              <a:solidFill>
                <a:srgbClr val="FF0000"/>
              </a:solidFill>
              <a:tailEnd type="none"/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Sheet2!$N$2:$N$35</c:f>
              <c:numCache>
                <c:formatCode>General</c:formatCode>
                <c:ptCount val="34"/>
                <c:pt idx="0">
                  <c:v>17.7033</c:v>
                </c:pt>
                <c:pt idx="1">
                  <c:v>19.0597</c:v>
                </c:pt>
                <c:pt idx="2">
                  <c:v>20.4161</c:v>
                </c:pt>
                <c:pt idx="3">
                  <c:v>21.7725</c:v>
                </c:pt>
                <c:pt idx="4">
                  <c:v>23.12890000000001</c:v>
                </c:pt>
                <c:pt idx="5">
                  <c:v>24.4852999999999</c:v>
                </c:pt>
                <c:pt idx="6">
                  <c:v>25.8417</c:v>
                </c:pt>
                <c:pt idx="7">
                  <c:v>27.1981</c:v>
                </c:pt>
                <c:pt idx="8">
                  <c:v>28.5545</c:v>
                </c:pt>
                <c:pt idx="9">
                  <c:v>29.91090000000001</c:v>
                </c:pt>
                <c:pt idx="10">
                  <c:v>31.2673</c:v>
                </c:pt>
                <c:pt idx="11">
                  <c:v>32.6237</c:v>
                </c:pt>
                <c:pt idx="12">
                  <c:v>33.9801</c:v>
                </c:pt>
                <c:pt idx="13">
                  <c:v>35.3365</c:v>
                </c:pt>
                <c:pt idx="14">
                  <c:v>36.6929</c:v>
                </c:pt>
                <c:pt idx="15">
                  <c:v>38.0493</c:v>
                </c:pt>
                <c:pt idx="16">
                  <c:v>39.4057</c:v>
                </c:pt>
                <c:pt idx="17">
                  <c:v>40.7621</c:v>
                </c:pt>
                <c:pt idx="18">
                  <c:v>42.1185</c:v>
                </c:pt>
                <c:pt idx="19">
                  <c:v>43.4749</c:v>
                </c:pt>
                <c:pt idx="20">
                  <c:v>44.8313</c:v>
                </c:pt>
                <c:pt idx="21">
                  <c:v>46.1877</c:v>
                </c:pt>
                <c:pt idx="22">
                  <c:v>47.5441</c:v>
                </c:pt>
                <c:pt idx="23">
                  <c:v>48.9005</c:v>
                </c:pt>
                <c:pt idx="24">
                  <c:v>50.2569</c:v>
                </c:pt>
                <c:pt idx="25">
                  <c:v>51.6133</c:v>
                </c:pt>
                <c:pt idx="26">
                  <c:v>52.9697</c:v>
                </c:pt>
                <c:pt idx="27">
                  <c:v>54.3261</c:v>
                </c:pt>
                <c:pt idx="28">
                  <c:v>55.6825</c:v>
                </c:pt>
                <c:pt idx="29">
                  <c:v>57.0389</c:v>
                </c:pt>
                <c:pt idx="30">
                  <c:v>58.3953</c:v>
                </c:pt>
                <c:pt idx="31">
                  <c:v>59.7517</c:v>
                </c:pt>
                <c:pt idx="32">
                  <c:v>61.1081</c:v>
                </c:pt>
                <c:pt idx="33">
                  <c:v>62.4645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6532664"/>
        <c:axId val="-2076530024"/>
      </c:lineChart>
      <c:catAx>
        <c:axId val="-2076532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-2076530024"/>
        <c:crosses val="autoZero"/>
        <c:auto val="1"/>
        <c:lblAlgn val="ctr"/>
        <c:lblOffset val="100"/>
        <c:noMultiLvlLbl val="0"/>
      </c:catAx>
      <c:valAx>
        <c:axId val="-2076530024"/>
        <c:scaling>
          <c:orientation val="minMax"/>
          <c:max val="1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0" baseline="0" dirty="0" err="1" smtClean="0">
                    <a:effectLst/>
                  </a:rPr>
                  <a:t>Gridpoints</a:t>
                </a:r>
                <a:r>
                  <a:rPr lang="en-US" sz="1800" b="1" i="0" baseline="0" dirty="0" smtClean="0">
                    <a:effectLst/>
                  </a:rPr>
                  <a:t> (Spatial Area) Affected</a:t>
                </a:r>
                <a:endParaRPr lang="en-US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65326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en-US" sz="2000" dirty="0">
                <a:solidFill>
                  <a:schemeClr val="tx1"/>
                </a:solidFill>
              </a:rPr>
              <a:t>Severe </a:t>
            </a:r>
            <a:r>
              <a:rPr lang="en-US" sz="2000" dirty="0" smtClean="0">
                <a:solidFill>
                  <a:schemeClr val="tx1"/>
                </a:solidFill>
              </a:rPr>
              <a:t>Impact Area </a:t>
            </a:r>
            <a:r>
              <a:rPr lang="en-US" sz="2000" dirty="0">
                <a:solidFill>
                  <a:schemeClr val="tx1"/>
                </a:solidFill>
              </a:rPr>
              <a:t>per </a:t>
            </a:r>
            <a:r>
              <a:rPr lang="en-US" sz="2000" dirty="0" smtClean="0">
                <a:solidFill>
                  <a:schemeClr val="tx1"/>
                </a:solidFill>
              </a:rPr>
              <a:t>Slight </a:t>
            </a:r>
            <a:r>
              <a:rPr lang="en-US" sz="2000" dirty="0">
                <a:solidFill>
                  <a:schemeClr val="tx1"/>
                </a:solidFill>
              </a:rPr>
              <a:t>Risk Event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Area affected per SLIGHT Risk Event</c:v>
          </c:tx>
          <c:spPr>
            <a:ln>
              <a:solidFill>
                <a:srgbClr val="3366FF">
                  <a:alpha val="12000"/>
                </a:srgbClr>
              </a:solidFill>
            </a:ln>
          </c:spPr>
          <c:marker>
            <c:spPr>
              <a:solidFill>
                <a:srgbClr val="3366FF">
                  <a:alpha val="12000"/>
                </a:srgbClr>
              </a:solidFill>
              <a:ln>
                <a:solidFill>
                  <a:srgbClr val="3366FF">
                    <a:alpha val="20000"/>
                  </a:srgbClr>
                </a:solidFill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Sheet2!$Q$2:$Q$35</c:f>
              <c:numCache>
                <c:formatCode>General</c:formatCode>
                <c:ptCount val="34"/>
                <c:pt idx="0">
                  <c:v>17.5</c:v>
                </c:pt>
                <c:pt idx="1">
                  <c:v>10.5</c:v>
                </c:pt>
                <c:pt idx="2">
                  <c:v>19.0</c:v>
                </c:pt>
                <c:pt idx="3">
                  <c:v>30.5</c:v>
                </c:pt>
                <c:pt idx="4">
                  <c:v>12.0</c:v>
                </c:pt>
                <c:pt idx="5">
                  <c:v>18.0</c:v>
                </c:pt>
                <c:pt idx="6">
                  <c:v>20.0</c:v>
                </c:pt>
                <c:pt idx="7">
                  <c:v>14.0</c:v>
                </c:pt>
                <c:pt idx="8">
                  <c:v>23.0</c:v>
                </c:pt>
                <c:pt idx="9">
                  <c:v>19.0</c:v>
                </c:pt>
                <c:pt idx="10">
                  <c:v>36.0</c:v>
                </c:pt>
                <c:pt idx="11">
                  <c:v>24.0</c:v>
                </c:pt>
                <c:pt idx="12">
                  <c:v>24.0</c:v>
                </c:pt>
                <c:pt idx="13">
                  <c:v>30.0</c:v>
                </c:pt>
                <c:pt idx="14">
                  <c:v>53.0</c:v>
                </c:pt>
                <c:pt idx="15">
                  <c:v>41.5</c:v>
                </c:pt>
                <c:pt idx="16">
                  <c:v>32.5</c:v>
                </c:pt>
                <c:pt idx="17">
                  <c:v>34.0</c:v>
                </c:pt>
                <c:pt idx="18">
                  <c:v>40.0</c:v>
                </c:pt>
                <c:pt idx="19">
                  <c:v>46.0</c:v>
                </c:pt>
                <c:pt idx="20">
                  <c:v>34.5</c:v>
                </c:pt>
                <c:pt idx="21">
                  <c:v>34.0</c:v>
                </c:pt>
                <c:pt idx="22">
                  <c:v>42.0</c:v>
                </c:pt>
                <c:pt idx="23">
                  <c:v>40.0</c:v>
                </c:pt>
                <c:pt idx="24">
                  <c:v>40.0</c:v>
                </c:pt>
                <c:pt idx="25">
                  <c:v>36.0</c:v>
                </c:pt>
                <c:pt idx="26">
                  <c:v>40.0</c:v>
                </c:pt>
                <c:pt idx="27">
                  <c:v>67.0</c:v>
                </c:pt>
                <c:pt idx="28">
                  <c:v>53.5</c:v>
                </c:pt>
                <c:pt idx="29">
                  <c:v>43.0</c:v>
                </c:pt>
                <c:pt idx="30">
                  <c:v>50.5</c:v>
                </c:pt>
                <c:pt idx="31">
                  <c:v>40.0</c:v>
                </c:pt>
                <c:pt idx="32">
                  <c:v>49.0</c:v>
                </c:pt>
                <c:pt idx="33">
                  <c:v>73.0</c:v>
                </c:pt>
              </c:numCache>
            </c:numRef>
          </c:val>
          <c:smooth val="0"/>
        </c:ser>
        <c:ser>
          <c:idx val="1"/>
          <c:order val="1"/>
          <c:tx>
            <c:v>55th percentile linear regression</c:v>
          </c:tx>
          <c:spPr>
            <a:ln w="76200" cmpd="sng">
              <a:solidFill>
                <a:srgbClr val="FF0000"/>
              </a:solidFill>
              <a:tailEnd type="none"/>
            </a:ln>
          </c:spPr>
          <c:marker>
            <c:spPr>
              <a:noFill/>
              <a:ln>
                <a:noFill/>
              </a:ln>
            </c:spPr>
          </c:marker>
          <c:cat>
            <c:numRef>
              <c:f>Sheet2!$C$2:$C$35</c:f>
              <c:numCache>
                <c:formatCode>General</c:formatCode>
                <c:ptCount val="34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</c:numCache>
            </c:numRef>
          </c:cat>
          <c:val>
            <c:numRef>
              <c:f>Sheet2!$N$2:$N$35</c:f>
              <c:numCache>
                <c:formatCode>General</c:formatCode>
                <c:ptCount val="34"/>
                <c:pt idx="0">
                  <c:v>17.7033</c:v>
                </c:pt>
                <c:pt idx="1">
                  <c:v>19.0597</c:v>
                </c:pt>
                <c:pt idx="2">
                  <c:v>20.4161</c:v>
                </c:pt>
                <c:pt idx="3">
                  <c:v>21.7725</c:v>
                </c:pt>
                <c:pt idx="4">
                  <c:v>23.12890000000001</c:v>
                </c:pt>
                <c:pt idx="5">
                  <c:v>24.4852999999999</c:v>
                </c:pt>
                <c:pt idx="6">
                  <c:v>25.8417</c:v>
                </c:pt>
                <c:pt idx="7">
                  <c:v>27.1981</c:v>
                </c:pt>
                <c:pt idx="8">
                  <c:v>28.5545</c:v>
                </c:pt>
                <c:pt idx="9">
                  <c:v>29.91090000000001</c:v>
                </c:pt>
                <c:pt idx="10">
                  <c:v>31.2673</c:v>
                </c:pt>
                <c:pt idx="11">
                  <c:v>32.6237</c:v>
                </c:pt>
                <c:pt idx="12">
                  <c:v>33.9801</c:v>
                </c:pt>
                <c:pt idx="13">
                  <c:v>35.3365</c:v>
                </c:pt>
                <c:pt idx="14">
                  <c:v>36.6929</c:v>
                </c:pt>
                <c:pt idx="15">
                  <c:v>38.0493</c:v>
                </c:pt>
                <c:pt idx="16">
                  <c:v>39.4057</c:v>
                </c:pt>
                <c:pt idx="17">
                  <c:v>40.7621</c:v>
                </c:pt>
                <c:pt idx="18">
                  <c:v>42.1185</c:v>
                </c:pt>
                <c:pt idx="19">
                  <c:v>43.4749</c:v>
                </c:pt>
                <c:pt idx="20">
                  <c:v>44.8313</c:v>
                </c:pt>
                <c:pt idx="21">
                  <c:v>46.1877</c:v>
                </c:pt>
                <c:pt idx="22">
                  <c:v>47.5441</c:v>
                </c:pt>
                <c:pt idx="23">
                  <c:v>48.9005</c:v>
                </c:pt>
                <c:pt idx="24">
                  <c:v>50.2569</c:v>
                </c:pt>
                <c:pt idx="25">
                  <c:v>51.6133</c:v>
                </c:pt>
                <c:pt idx="26">
                  <c:v>52.9697</c:v>
                </c:pt>
                <c:pt idx="27">
                  <c:v>54.3261</c:v>
                </c:pt>
                <c:pt idx="28">
                  <c:v>55.6825</c:v>
                </c:pt>
                <c:pt idx="29">
                  <c:v>57.0389</c:v>
                </c:pt>
                <c:pt idx="30">
                  <c:v>58.3953</c:v>
                </c:pt>
                <c:pt idx="31">
                  <c:v>59.7517</c:v>
                </c:pt>
                <c:pt idx="32">
                  <c:v>61.1081</c:v>
                </c:pt>
                <c:pt idx="33">
                  <c:v>62.4645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6418792"/>
        <c:axId val="-2076416152"/>
      </c:lineChart>
      <c:catAx>
        <c:axId val="-2076418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-2076416152"/>
        <c:crosses val="autoZero"/>
        <c:auto val="1"/>
        <c:lblAlgn val="ctr"/>
        <c:lblOffset val="100"/>
        <c:noMultiLvlLbl val="0"/>
      </c:catAx>
      <c:valAx>
        <c:axId val="-2076416152"/>
        <c:scaling>
          <c:orientation val="minMax"/>
          <c:max val="1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0" baseline="0" dirty="0" err="1" smtClean="0">
                    <a:effectLst/>
                  </a:rPr>
                  <a:t>Gridpoints</a:t>
                </a:r>
                <a:r>
                  <a:rPr lang="en-US" sz="1800" b="1" i="0" baseline="0" dirty="0" smtClean="0">
                    <a:effectLst/>
                  </a:rPr>
                  <a:t> (Spatial Area) Affected</a:t>
                </a:r>
                <a:endParaRPr lang="en-US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64187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en-US" sz="2000" dirty="0">
                <a:solidFill>
                  <a:schemeClr val="tx1"/>
                </a:solidFill>
              </a:rPr>
              <a:t>Type 1 and Good Forecast Events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8469794029984"/>
          <c:y val="0.114187040010238"/>
          <c:w val="0.85255772053917"/>
          <c:h val="0.727071729263311"/>
        </c:manualLayout>
      </c:layout>
      <c:scatterChart>
        <c:scatterStyle val="lineMarker"/>
        <c:varyColors val="0"/>
        <c:ser>
          <c:idx val="0"/>
          <c:order val="0"/>
          <c:tx>
            <c:v>Type 1</c:v>
          </c:tx>
          <c:spPr>
            <a:ln w="47625">
              <a:noFill/>
            </a:ln>
            <a:effectLst/>
          </c:spPr>
          <c:marker>
            <c:spPr>
              <a:noFill/>
              <a:ln>
                <a:noFill/>
              </a:ln>
              <a:effectLst/>
            </c:spPr>
          </c:marker>
          <c:xVal>
            <c:numRef>
              <c:f>'[2]Type 1'!$AP$28:$AP$244</c:f>
              <c:numCache>
                <c:formatCode>General</c:formatCode>
                <c:ptCount val="217"/>
                <c:pt idx="0">
                  <c:v>44.5</c:v>
                </c:pt>
                <c:pt idx="1">
                  <c:v>36.2</c:v>
                </c:pt>
                <c:pt idx="2">
                  <c:v>23.1</c:v>
                </c:pt>
                <c:pt idx="3">
                  <c:v>16.3</c:v>
                </c:pt>
                <c:pt idx="4">
                  <c:v>39.6</c:v>
                </c:pt>
                <c:pt idx="5">
                  <c:v>38.8</c:v>
                </c:pt>
                <c:pt idx="6">
                  <c:v>16.6</c:v>
                </c:pt>
                <c:pt idx="7">
                  <c:v>40.8</c:v>
                </c:pt>
                <c:pt idx="8">
                  <c:v>40.4</c:v>
                </c:pt>
                <c:pt idx="9">
                  <c:v>45.2</c:v>
                </c:pt>
                <c:pt idx="10">
                  <c:v>61.5</c:v>
                </c:pt>
                <c:pt idx="11">
                  <c:v>48.6</c:v>
                </c:pt>
                <c:pt idx="12">
                  <c:v>46.3</c:v>
                </c:pt>
                <c:pt idx="13">
                  <c:v>16.2</c:v>
                </c:pt>
                <c:pt idx="14">
                  <c:v>15.3</c:v>
                </c:pt>
                <c:pt idx="15">
                  <c:v>34.5</c:v>
                </c:pt>
                <c:pt idx="16">
                  <c:v>31.9</c:v>
                </c:pt>
                <c:pt idx="17">
                  <c:v>42.0</c:v>
                </c:pt>
                <c:pt idx="18">
                  <c:v>18.1</c:v>
                </c:pt>
                <c:pt idx="19">
                  <c:v>47.5</c:v>
                </c:pt>
                <c:pt idx="20">
                  <c:v>59.6</c:v>
                </c:pt>
                <c:pt idx="21">
                  <c:v>15.0</c:v>
                </c:pt>
                <c:pt idx="22">
                  <c:v>7.1</c:v>
                </c:pt>
                <c:pt idx="23">
                  <c:v>34.2</c:v>
                </c:pt>
                <c:pt idx="24">
                  <c:v>12.8</c:v>
                </c:pt>
                <c:pt idx="25">
                  <c:v>28.9</c:v>
                </c:pt>
                <c:pt idx="26">
                  <c:v>21.8</c:v>
                </c:pt>
                <c:pt idx="27">
                  <c:v>32.6</c:v>
                </c:pt>
                <c:pt idx="28">
                  <c:v>35.4</c:v>
                </c:pt>
                <c:pt idx="29">
                  <c:v>43.7</c:v>
                </c:pt>
                <c:pt idx="30">
                  <c:v>4.1</c:v>
                </c:pt>
                <c:pt idx="31">
                  <c:v>30.9</c:v>
                </c:pt>
                <c:pt idx="32">
                  <c:v>19.9</c:v>
                </c:pt>
                <c:pt idx="33">
                  <c:v>60.7</c:v>
                </c:pt>
                <c:pt idx="34">
                  <c:v>24.8</c:v>
                </c:pt>
                <c:pt idx="35">
                  <c:v>41.7</c:v>
                </c:pt>
                <c:pt idx="36">
                  <c:v>44.7</c:v>
                </c:pt>
                <c:pt idx="37">
                  <c:v>33.7</c:v>
                </c:pt>
                <c:pt idx="38">
                  <c:v>32.9</c:v>
                </c:pt>
                <c:pt idx="39">
                  <c:v>22.5</c:v>
                </c:pt>
                <c:pt idx="40">
                  <c:v>53.5</c:v>
                </c:pt>
                <c:pt idx="41">
                  <c:v>31.2</c:v>
                </c:pt>
                <c:pt idx="42">
                  <c:v>37.4</c:v>
                </c:pt>
                <c:pt idx="43">
                  <c:v>22.8</c:v>
                </c:pt>
                <c:pt idx="44">
                  <c:v>25.7</c:v>
                </c:pt>
                <c:pt idx="45">
                  <c:v>17.5</c:v>
                </c:pt>
                <c:pt idx="46">
                  <c:v>43.6</c:v>
                </c:pt>
                <c:pt idx="47">
                  <c:v>30.0</c:v>
                </c:pt>
                <c:pt idx="48">
                  <c:v>32.2</c:v>
                </c:pt>
                <c:pt idx="49">
                  <c:v>15.1</c:v>
                </c:pt>
                <c:pt idx="50">
                  <c:v>23.8</c:v>
                </c:pt>
                <c:pt idx="51">
                  <c:v>28.4</c:v>
                </c:pt>
                <c:pt idx="52">
                  <c:v>31.4</c:v>
                </c:pt>
                <c:pt idx="53">
                  <c:v>10.0</c:v>
                </c:pt>
                <c:pt idx="54">
                  <c:v>20.9</c:v>
                </c:pt>
                <c:pt idx="55">
                  <c:v>26.4</c:v>
                </c:pt>
                <c:pt idx="56">
                  <c:v>15.0</c:v>
                </c:pt>
                <c:pt idx="57">
                  <c:v>10.3</c:v>
                </c:pt>
                <c:pt idx="58">
                  <c:v>39.1</c:v>
                </c:pt>
                <c:pt idx="59">
                  <c:v>23.8</c:v>
                </c:pt>
                <c:pt idx="60">
                  <c:v>56.4</c:v>
                </c:pt>
                <c:pt idx="61">
                  <c:v>47.5</c:v>
                </c:pt>
                <c:pt idx="62">
                  <c:v>21.3</c:v>
                </c:pt>
                <c:pt idx="63">
                  <c:v>18.3</c:v>
                </c:pt>
                <c:pt idx="64">
                  <c:v>29.3</c:v>
                </c:pt>
                <c:pt idx="65">
                  <c:v>20.1</c:v>
                </c:pt>
                <c:pt idx="66">
                  <c:v>35.4</c:v>
                </c:pt>
                <c:pt idx="67">
                  <c:v>26.6</c:v>
                </c:pt>
                <c:pt idx="68">
                  <c:v>80.8</c:v>
                </c:pt>
                <c:pt idx="69">
                  <c:v>15.2</c:v>
                </c:pt>
                <c:pt idx="70">
                  <c:v>43.9</c:v>
                </c:pt>
                <c:pt idx="71">
                  <c:v>39.1</c:v>
                </c:pt>
                <c:pt idx="72">
                  <c:v>44.9</c:v>
                </c:pt>
                <c:pt idx="73">
                  <c:v>28.6</c:v>
                </c:pt>
                <c:pt idx="74">
                  <c:v>16.5</c:v>
                </c:pt>
                <c:pt idx="75">
                  <c:v>33.7</c:v>
                </c:pt>
                <c:pt idx="76">
                  <c:v>41.0</c:v>
                </c:pt>
                <c:pt idx="77">
                  <c:v>42.6</c:v>
                </c:pt>
                <c:pt idx="78">
                  <c:v>35.8</c:v>
                </c:pt>
                <c:pt idx="79">
                  <c:v>29.5</c:v>
                </c:pt>
                <c:pt idx="80">
                  <c:v>27.7</c:v>
                </c:pt>
                <c:pt idx="81">
                  <c:v>31.5</c:v>
                </c:pt>
                <c:pt idx="82">
                  <c:v>25.3</c:v>
                </c:pt>
                <c:pt idx="83">
                  <c:v>35.8</c:v>
                </c:pt>
                <c:pt idx="84">
                  <c:v>35.8</c:v>
                </c:pt>
                <c:pt idx="85">
                  <c:v>10.7</c:v>
                </c:pt>
                <c:pt idx="86">
                  <c:v>9.0</c:v>
                </c:pt>
                <c:pt idx="87">
                  <c:v>17.3</c:v>
                </c:pt>
                <c:pt idx="88">
                  <c:v>18.4</c:v>
                </c:pt>
                <c:pt idx="89">
                  <c:v>18.5</c:v>
                </c:pt>
                <c:pt idx="90">
                  <c:v>33.5</c:v>
                </c:pt>
                <c:pt idx="91">
                  <c:v>20.4</c:v>
                </c:pt>
                <c:pt idx="92">
                  <c:v>8.700000000000001</c:v>
                </c:pt>
                <c:pt idx="93">
                  <c:v>50.3</c:v>
                </c:pt>
                <c:pt idx="94">
                  <c:v>48.9</c:v>
                </c:pt>
                <c:pt idx="95">
                  <c:v>35.5</c:v>
                </c:pt>
                <c:pt idx="96">
                  <c:v>20.3</c:v>
                </c:pt>
                <c:pt idx="97">
                  <c:v>11.7</c:v>
                </c:pt>
                <c:pt idx="98">
                  <c:v>9.5</c:v>
                </c:pt>
                <c:pt idx="99">
                  <c:v>27.2</c:v>
                </c:pt>
                <c:pt idx="100">
                  <c:v>31.6</c:v>
                </c:pt>
                <c:pt idx="101">
                  <c:v>13.6</c:v>
                </c:pt>
                <c:pt idx="102">
                  <c:v>9.200000000000001</c:v>
                </c:pt>
                <c:pt idx="103">
                  <c:v>24.3</c:v>
                </c:pt>
                <c:pt idx="104">
                  <c:v>41.8</c:v>
                </c:pt>
                <c:pt idx="105">
                  <c:v>18.5</c:v>
                </c:pt>
                <c:pt idx="106">
                  <c:v>56.2</c:v>
                </c:pt>
                <c:pt idx="107">
                  <c:v>50.0</c:v>
                </c:pt>
                <c:pt idx="108">
                  <c:v>15.8</c:v>
                </c:pt>
                <c:pt idx="109">
                  <c:v>23.1</c:v>
                </c:pt>
                <c:pt idx="110">
                  <c:v>28.7</c:v>
                </c:pt>
                <c:pt idx="111">
                  <c:v>28.1</c:v>
                </c:pt>
                <c:pt idx="112">
                  <c:v>31.2</c:v>
                </c:pt>
                <c:pt idx="113">
                  <c:v>74.4</c:v>
                </c:pt>
                <c:pt idx="114">
                  <c:v>16.8</c:v>
                </c:pt>
                <c:pt idx="115">
                  <c:v>21.1</c:v>
                </c:pt>
                <c:pt idx="116">
                  <c:v>90.7</c:v>
                </c:pt>
                <c:pt idx="117">
                  <c:v>32.3</c:v>
                </c:pt>
                <c:pt idx="118">
                  <c:v>16.2</c:v>
                </c:pt>
                <c:pt idx="119">
                  <c:v>24.1</c:v>
                </c:pt>
                <c:pt idx="120">
                  <c:v>33.6</c:v>
                </c:pt>
                <c:pt idx="121">
                  <c:v>20.1</c:v>
                </c:pt>
                <c:pt idx="122">
                  <c:v>38.3</c:v>
                </c:pt>
                <c:pt idx="123">
                  <c:v>32.8</c:v>
                </c:pt>
                <c:pt idx="124">
                  <c:v>20.2</c:v>
                </c:pt>
                <c:pt idx="125">
                  <c:v>14.8</c:v>
                </c:pt>
                <c:pt idx="126">
                  <c:v>54.7</c:v>
                </c:pt>
                <c:pt idx="127">
                  <c:v>44.6</c:v>
                </c:pt>
                <c:pt idx="128">
                  <c:v>64.7</c:v>
                </c:pt>
                <c:pt idx="129">
                  <c:v>22.0</c:v>
                </c:pt>
                <c:pt idx="130">
                  <c:v>36.5</c:v>
                </c:pt>
                <c:pt idx="131">
                  <c:v>8.700000000000001</c:v>
                </c:pt>
                <c:pt idx="132">
                  <c:v>39.6</c:v>
                </c:pt>
                <c:pt idx="133">
                  <c:v>24.0</c:v>
                </c:pt>
                <c:pt idx="134">
                  <c:v>12.9</c:v>
                </c:pt>
                <c:pt idx="135">
                  <c:v>29.0</c:v>
                </c:pt>
                <c:pt idx="136">
                  <c:v>16.8</c:v>
                </c:pt>
                <c:pt idx="137">
                  <c:v>13.4</c:v>
                </c:pt>
                <c:pt idx="138">
                  <c:v>51.5</c:v>
                </c:pt>
                <c:pt idx="139">
                  <c:v>27.3</c:v>
                </c:pt>
                <c:pt idx="140">
                  <c:v>15.0</c:v>
                </c:pt>
                <c:pt idx="141">
                  <c:v>32.1</c:v>
                </c:pt>
                <c:pt idx="142">
                  <c:v>48.4</c:v>
                </c:pt>
                <c:pt idx="143">
                  <c:v>29.3</c:v>
                </c:pt>
                <c:pt idx="144">
                  <c:v>43.5</c:v>
                </c:pt>
                <c:pt idx="145">
                  <c:v>23.3</c:v>
                </c:pt>
                <c:pt idx="146">
                  <c:v>25.1</c:v>
                </c:pt>
                <c:pt idx="147">
                  <c:v>22.6</c:v>
                </c:pt>
                <c:pt idx="148">
                  <c:v>25.9</c:v>
                </c:pt>
                <c:pt idx="149">
                  <c:v>25.1</c:v>
                </c:pt>
                <c:pt idx="150">
                  <c:v>9.8</c:v>
                </c:pt>
                <c:pt idx="151">
                  <c:v>14.1</c:v>
                </c:pt>
                <c:pt idx="152">
                  <c:v>6.9</c:v>
                </c:pt>
                <c:pt idx="153">
                  <c:v>25.8</c:v>
                </c:pt>
                <c:pt idx="154">
                  <c:v>28.8</c:v>
                </c:pt>
                <c:pt idx="155">
                  <c:v>40.7</c:v>
                </c:pt>
                <c:pt idx="156">
                  <c:v>22.9</c:v>
                </c:pt>
                <c:pt idx="157">
                  <c:v>11.5</c:v>
                </c:pt>
                <c:pt idx="158">
                  <c:v>22.2</c:v>
                </c:pt>
                <c:pt idx="159">
                  <c:v>39.0</c:v>
                </c:pt>
                <c:pt idx="160">
                  <c:v>27.0</c:v>
                </c:pt>
                <c:pt idx="161">
                  <c:v>11.0</c:v>
                </c:pt>
                <c:pt idx="162">
                  <c:v>11.8</c:v>
                </c:pt>
                <c:pt idx="163">
                  <c:v>8.700000000000001</c:v>
                </c:pt>
                <c:pt idx="164">
                  <c:v>44.1</c:v>
                </c:pt>
                <c:pt idx="165">
                  <c:v>8.200000000000001</c:v>
                </c:pt>
                <c:pt idx="166">
                  <c:v>12.5</c:v>
                </c:pt>
                <c:pt idx="167">
                  <c:v>26.4</c:v>
                </c:pt>
                <c:pt idx="168">
                  <c:v>64.9</c:v>
                </c:pt>
                <c:pt idx="169">
                  <c:v>15.6</c:v>
                </c:pt>
                <c:pt idx="170">
                  <c:v>63.6</c:v>
                </c:pt>
                <c:pt idx="171">
                  <c:v>51.4</c:v>
                </c:pt>
                <c:pt idx="172">
                  <c:v>12.8</c:v>
                </c:pt>
                <c:pt idx="173">
                  <c:v>27.8</c:v>
                </c:pt>
                <c:pt idx="174">
                  <c:v>14.4</c:v>
                </c:pt>
                <c:pt idx="175">
                  <c:v>33.9</c:v>
                </c:pt>
                <c:pt idx="176">
                  <c:v>18.6</c:v>
                </c:pt>
                <c:pt idx="177">
                  <c:v>21.8</c:v>
                </c:pt>
                <c:pt idx="178">
                  <c:v>22.4</c:v>
                </c:pt>
                <c:pt idx="179">
                  <c:v>17.1</c:v>
                </c:pt>
                <c:pt idx="180">
                  <c:v>18.9</c:v>
                </c:pt>
                <c:pt idx="181">
                  <c:v>17.1</c:v>
                </c:pt>
                <c:pt idx="182">
                  <c:v>27.3</c:v>
                </c:pt>
                <c:pt idx="183">
                  <c:v>10.8</c:v>
                </c:pt>
                <c:pt idx="184">
                  <c:v>29.3</c:v>
                </c:pt>
                <c:pt idx="185">
                  <c:v>27.4</c:v>
                </c:pt>
                <c:pt idx="186">
                  <c:v>52.7</c:v>
                </c:pt>
                <c:pt idx="187">
                  <c:v>16.1</c:v>
                </c:pt>
                <c:pt idx="188">
                  <c:v>29.6</c:v>
                </c:pt>
                <c:pt idx="189">
                  <c:v>34.5</c:v>
                </c:pt>
                <c:pt idx="190">
                  <c:v>30.9</c:v>
                </c:pt>
                <c:pt idx="191">
                  <c:v>23.7</c:v>
                </c:pt>
                <c:pt idx="192">
                  <c:v>22.9</c:v>
                </c:pt>
                <c:pt idx="193">
                  <c:v>61.0</c:v>
                </c:pt>
                <c:pt idx="194">
                  <c:v>38.5</c:v>
                </c:pt>
                <c:pt idx="195">
                  <c:v>10.8</c:v>
                </c:pt>
                <c:pt idx="196">
                  <c:v>28.9</c:v>
                </c:pt>
                <c:pt idx="197">
                  <c:v>16.6</c:v>
                </c:pt>
                <c:pt idx="198">
                  <c:v>48.6</c:v>
                </c:pt>
                <c:pt idx="199">
                  <c:v>9.4</c:v>
                </c:pt>
                <c:pt idx="200">
                  <c:v>20.1</c:v>
                </c:pt>
                <c:pt idx="201">
                  <c:v>26.5</c:v>
                </c:pt>
                <c:pt idx="202">
                  <c:v>53.6</c:v>
                </c:pt>
                <c:pt idx="203">
                  <c:v>31.6</c:v>
                </c:pt>
                <c:pt idx="204">
                  <c:v>19.3</c:v>
                </c:pt>
                <c:pt idx="205">
                  <c:v>19.6</c:v>
                </c:pt>
                <c:pt idx="206">
                  <c:v>34.8</c:v>
                </c:pt>
                <c:pt idx="207">
                  <c:v>16.7</c:v>
                </c:pt>
                <c:pt idx="208">
                  <c:v>16.7</c:v>
                </c:pt>
                <c:pt idx="209">
                  <c:v>18.9</c:v>
                </c:pt>
                <c:pt idx="210">
                  <c:v>32.7</c:v>
                </c:pt>
                <c:pt idx="211">
                  <c:v>47.7</c:v>
                </c:pt>
                <c:pt idx="212">
                  <c:v>31.7</c:v>
                </c:pt>
                <c:pt idx="213">
                  <c:v>30.9</c:v>
                </c:pt>
                <c:pt idx="214">
                  <c:v>18.7</c:v>
                </c:pt>
                <c:pt idx="215">
                  <c:v>18.4</c:v>
                </c:pt>
                <c:pt idx="216">
                  <c:v>23.1</c:v>
                </c:pt>
              </c:numCache>
            </c:numRef>
          </c:xVal>
          <c:yVal>
            <c:numRef>
              <c:f>'[2]Type 1'!$AF$28:$AF$244</c:f>
              <c:numCache>
                <c:formatCode>General</c:formatCode>
                <c:ptCount val="217"/>
                <c:pt idx="0">
                  <c:v>227.2</c:v>
                </c:pt>
                <c:pt idx="1">
                  <c:v>1701.6</c:v>
                </c:pt>
                <c:pt idx="2">
                  <c:v>490.9</c:v>
                </c:pt>
                <c:pt idx="3">
                  <c:v>820.7</c:v>
                </c:pt>
                <c:pt idx="4">
                  <c:v>1987.8</c:v>
                </c:pt>
                <c:pt idx="5">
                  <c:v>1072.7</c:v>
                </c:pt>
                <c:pt idx="6">
                  <c:v>1204.0</c:v>
                </c:pt>
                <c:pt idx="7">
                  <c:v>98.7</c:v>
                </c:pt>
                <c:pt idx="8">
                  <c:v>0.0</c:v>
                </c:pt>
                <c:pt idx="9">
                  <c:v>0.0</c:v>
                </c:pt>
                <c:pt idx="10">
                  <c:v>630.6</c:v>
                </c:pt>
                <c:pt idx="11">
                  <c:v>306.5</c:v>
                </c:pt>
                <c:pt idx="12">
                  <c:v>384.4</c:v>
                </c:pt>
                <c:pt idx="13">
                  <c:v>74.5</c:v>
                </c:pt>
                <c:pt idx="14">
                  <c:v>1155.3</c:v>
                </c:pt>
                <c:pt idx="15">
                  <c:v>853.6</c:v>
                </c:pt>
                <c:pt idx="16">
                  <c:v>374.7</c:v>
                </c:pt>
                <c:pt idx="17">
                  <c:v>266.6</c:v>
                </c:pt>
                <c:pt idx="18">
                  <c:v>1702.4</c:v>
                </c:pt>
                <c:pt idx="19">
                  <c:v>2.7</c:v>
                </c:pt>
                <c:pt idx="20">
                  <c:v>211.7</c:v>
                </c:pt>
                <c:pt idx="21">
                  <c:v>318.6</c:v>
                </c:pt>
                <c:pt idx="22">
                  <c:v>2121.1</c:v>
                </c:pt>
                <c:pt idx="23">
                  <c:v>1818.4</c:v>
                </c:pt>
                <c:pt idx="24">
                  <c:v>1765.2</c:v>
                </c:pt>
                <c:pt idx="25">
                  <c:v>592.6</c:v>
                </c:pt>
                <c:pt idx="26">
                  <c:v>1502.0</c:v>
                </c:pt>
                <c:pt idx="27">
                  <c:v>1034.6</c:v>
                </c:pt>
                <c:pt idx="28">
                  <c:v>546.2</c:v>
                </c:pt>
                <c:pt idx="29">
                  <c:v>597.3</c:v>
                </c:pt>
                <c:pt idx="30">
                  <c:v>3470.9</c:v>
                </c:pt>
                <c:pt idx="31">
                  <c:v>2067.6</c:v>
                </c:pt>
                <c:pt idx="32">
                  <c:v>191.4</c:v>
                </c:pt>
                <c:pt idx="33">
                  <c:v>0.0</c:v>
                </c:pt>
                <c:pt idx="34">
                  <c:v>1076.3</c:v>
                </c:pt>
                <c:pt idx="35">
                  <c:v>440.7</c:v>
                </c:pt>
                <c:pt idx="36">
                  <c:v>1345.7</c:v>
                </c:pt>
                <c:pt idx="37">
                  <c:v>811.0</c:v>
                </c:pt>
                <c:pt idx="38">
                  <c:v>756.9</c:v>
                </c:pt>
                <c:pt idx="39">
                  <c:v>3.2</c:v>
                </c:pt>
                <c:pt idx="40">
                  <c:v>0.7</c:v>
                </c:pt>
                <c:pt idx="41">
                  <c:v>908.3</c:v>
                </c:pt>
                <c:pt idx="42">
                  <c:v>116.2</c:v>
                </c:pt>
                <c:pt idx="43">
                  <c:v>873.4</c:v>
                </c:pt>
                <c:pt idx="44">
                  <c:v>230.4</c:v>
                </c:pt>
                <c:pt idx="45">
                  <c:v>1826.2</c:v>
                </c:pt>
                <c:pt idx="46">
                  <c:v>19.0</c:v>
                </c:pt>
                <c:pt idx="47">
                  <c:v>278.8</c:v>
                </c:pt>
                <c:pt idx="48">
                  <c:v>260.3999999999999</c:v>
                </c:pt>
                <c:pt idx="49">
                  <c:v>2702.6</c:v>
                </c:pt>
                <c:pt idx="50">
                  <c:v>2349.3</c:v>
                </c:pt>
                <c:pt idx="51">
                  <c:v>255.6</c:v>
                </c:pt>
                <c:pt idx="52">
                  <c:v>1005.1</c:v>
                </c:pt>
                <c:pt idx="53">
                  <c:v>2288.7</c:v>
                </c:pt>
                <c:pt idx="54">
                  <c:v>107.3</c:v>
                </c:pt>
                <c:pt idx="55">
                  <c:v>160.9</c:v>
                </c:pt>
                <c:pt idx="56">
                  <c:v>762.7</c:v>
                </c:pt>
                <c:pt idx="57">
                  <c:v>1539.1</c:v>
                </c:pt>
                <c:pt idx="58">
                  <c:v>1012.8</c:v>
                </c:pt>
                <c:pt idx="59">
                  <c:v>636.1</c:v>
                </c:pt>
                <c:pt idx="60">
                  <c:v>0.0</c:v>
                </c:pt>
                <c:pt idx="61">
                  <c:v>7.2</c:v>
                </c:pt>
                <c:pt idx="62">
                  <c:v>2155.8</c:v>
                </c:pt>
                <c:pt idx="63">
                  <c:v>426.8</c:v>
                </c:pt>
                <c:pt idx="64">
                  <c:v>1487.5</c:v>
                </c:pt>
                <c:pt idx="65">
                  <c:v>1581.2</c:v>
                </c:pt>
                <c:pt idx="66">
                  <c:v>667.1</c:v>
                </c:pt>
                <c:pt idx="67">
                  <c:v>263.7</c:v>
                </c:pt>
                <c:pt idx="68">
                  <c:v>196.0</c:v>
                </c:pt>
                <c:pt idx="69">
                  <c:v>890.3</c:v>
                </c:pt>
                <c:pt idx="70">
                  <c:v>79.4</c:v>
                </c:pt>
                <c:pt idx="71">
                  <c:v>384.6</c:v>
                </c:pt>
                <c:pt idx="72">
                  <c:v>1095.5</c:v>
                </c:pt>
                <c:pt idx="73">
                  <c:v>792.9</c:v>
                </c:pt>
                <c:pt idx="74">
                  <c:v>1026.8</c:v>
                </c:pt>
                <c:pt idx="75">
                  <c:v>1118.3</c:v>
                </c:pt>
                <c:pt idx="76">
                  <c:v>323.0</c:v>
                </c:pt>
                <c:pt idx="77">
                  <c:v>431.8</c:v>
                </c:pt>
                <c:pt idx="78">
                  <c:v>853.8</c:v>
                </c:pt>
                <c:pt idx="79">
                  <c:v>546.7</c:v>
                </c:pt>
                <c:pt idx="80">
                  <c:v>1242.0</c:v>
                </c:pt>
                <c:pt idx="81">
                  <c:v>1118.9</c:v>
                </c:pt>
                <c:pt idx="82">
                  <c:v>574.3</c:v>
                </c:pt>
                <c:pt idx="83">
                  <c:v>197.2</c:v>
                </c:pt>
                <c:pt idx="84">
                  <c:v>1417.7</c:v>
                </c:pt>
                <c:pt idx="85">
                  <c:v>2691.2</c:v>
                </c:pt>
                <c:pt idx="86">
                  <c:v>2054.4</c:v>
                </c:pt>
                <c:pt idx="87">
                  <c:v>1350.5</c:v>
                </c:pt>
                <c:pt idx="88">
                  <c:v>2215.9</c:v>
                </c:pt>
                <c:pt idx="89">
                  <c:v>1128.7</c:v>
                </c:pt>
                <c:pt idx="90">
                  <c:v>1058.2</c:v>
                </c:pt>
                <c:pt idx="91">
                  <c:v>718.5</c:v>
                </c:pt>
                <c:pt idx="92">
                  <c:v>1188.6</c:v>
                </c:pt>
                <c:pt idx="93">
                  <c:v>321.7</c:v>
                </c:pt>
                <c:pt idx="94">
                  <c:v>0.1</c:v>
                </c:pt>
                <c:pt idx="95">
                  <c:v>1158.1</c:v>
                </c:pt>
                <c:pt idx="96">
                  <c:v>385.4</c:v>
                </c:pt>
                <c:pt idx="97">
                  <c:v>1970.0</c:v>
                </c:pt>
                <c:pt idx="98">
                  <c:v>2396.2</c:v>
                </c:pt>
                <c:pt idx="99">
                  <c:v>1006.2</c:v>
                </c:pt>
                <c:pt idx="100">
                  <c:v>951.9</c:v>
                </c:pt>
                <c:pt idx="101">
                  <c:v>3687.1</c:v>
                </c:pt>
                <c:pt idx="102">
                  <c:v>471.7</c:v>
                </c:pt>
                <c:pt idx="103">
                  <c:v>1965.8</c:v>
                </c:pt>
                <c:pt idx="104">
                  <c:v>1.9</c:v>
                </c:pt>
                <c:pt idx="105">
                  <c:v>1198.2</c:v>
                </c:pt>
                <c:pt idx="106">
                  <c:v>0.0</c:v>
                </c:pt>
                <c:pt idx="107">
                  <c:v>0.0</c:v>
                </c:pt>
                <c:pt idx="108">
                  <c:v>1654.9</c:v>
                </c:pt>
                <c:pt idx="109">
                  <c:v>1518.1</c:v>
                </c:pt>
                <c:pt idx="110">
                  <c:v>1848.4</c:v>
                </c:pt>
                <c:pt idx="111">
                  <c:v>1866.1</c:v>
                </c:pt>
                <c:pt idx="112">
                  <c:v>1382.2</c:v>
                </c:pt>
                <c:pt idx="113">
                  <c:v>119.8</c:v>
                </c:pt>
                <c:pt idx="114">
                  <c:v>440.5</c:v>
                </c:pt>
                <c:pt idx="115">
                  <c:v>1542.7</c:v>
                </c:pt>
                <c:pt idx="116">
                  <c:v>2.9</c:v>
                </c:pt>
                <c:pt idx="117">
                  <c:v>847.9</c:v>
                </c:pt>
                <c:pt idx="118">
                  <c:v>2446.6</c:v>
                </c:pt>
                <c:pt idx="119">
                  <c:v>1575.9</c:v>
                </c:pt>
                <c:pt idx="120">
                  <c:v>632.9</c:v>
                </c:pt>
                <c:pt idx="121">
                  <c:v>1123.5</c:v>
                </c:pt>
                <c:pt idx="122">
                  <c:v>937.8</c:v>
                </c:pt>
                <c:pt idx="123">
                  <c:v>566.9</c:v>
                </c:pt>
                <c:pt idx="124">
                  <c:v>1437.3</c:v>
                </c:pt>
                <c:pt idx="125">
                  <c:v>911.4</c:v>
                </c:pt>
                <c:pt idx="126">
                  <c:v>0.0</c:v>
                </c:pt>
                <c:pt idx="127">
                  <c:v>130.6</c:v>
                </c:pt>
                <c:pt idx="128">
                  <c:v>15.1</c:v>
                </c:pt>
                <c:pt idx="129">
                  <c:v>73.9</c:v>
                </c:pt>
                <c:pt idx="130">
                  <c:v>0.0</c:v>
                </c:pt>
                <c:pt idx="131">
                  <c:v>118.2</c:v>
                </c:pt>
                <c:pt idx="132">
                  <c:v>310.2</c:v>
                </c:pt>
                <c:pt idx="133">
                  <c:v>32.9</c:v>
                </c:pt>
                <c:pt idx="134">
                  <c:v>831.3</c:v>
                </c:pt>
                <c:pt idx="135">
                  <c:v>1040.4</c:v>
                </c:pt>
                <c:pt idx="136">
                  <c:v>359.4</c:v>
                </c:pt>
                <c:pt idx="137">
                  <c:v>369.5</c:v>
                </c:pt>
                <c:pt idx="138">
                  <c:v>266.2</c:v>
                </c:pt>
                <c:pt idx="139">
                  <c:v>241.8</c:v>
                </c:pt>
                <c:pt idx="140">
                  <c:v>890.5</c:v>
                </c:pt>
                <c:pt idx="141">
                  <c:v>805.6</c:v>
                </c:pt>
                <c:pt idx="142">
                  <c:v>79.5</c:v>
                </c:pt>
                <c:pt idx="143">
                  <c:v>154.0</c:v>
                </c:pt>
                <c:pt idx="144">
                  <c:v>247.0</c:v>
                </c:pt>
                <c:pt idx="145">
                  <c:v>244.9</c:v>
                </c:pt>
                <c:pt idx="146">
                  <c:v>82.9</c:v>
                </c:pt>
                <c:pt idx="147">
                  <c:v>85.1</c:v>
                </c:pt>
                <c:pt idx="148">
                  <c:v>2009.3</c:v>
                </c:pt>
                <c:pt idx="149">
                  <c:v>448.6</c:v>
                </c:pt>
                <c:pt idx="150">
                  <c:v>221.5</c:v>
                </c:pt>
                <c:pt idx="151">
                  <c:v>650.4</c:v>
                </c:pt>
                <c:pt idx="152">
                  <c:v>117.1</c:v>
                </c:pt>
                <c:pt idx="153">
                  <c:v>876.1</c:v>
                </c:pt>
                <c:pt idx="154">
                  <c:v>621.8</c:v>
                </c:pt>
                <c:pt idx="155">
                  <c:v>0.0</c:v>
                </c:pt>
                <c:pt idx="156">
                  <c:v>330.6</c:v>
                </c:pt>
                <c:pt idx="157">
                  <c:v>1833.1</c:v>
                </c:pt>
                <c:pt idx="158">
                  <c:v>1231.9</c:v>
                </c:pt>
                <c:pt idx="159">
                  <c:v>209.7</c:v>
                </c:pt>
                <c:pt idx="160">
                  <c:v>988.4</c:v>
                </c:pt>
                <c:pt idx="161">
                  <c:v>1699.0</c:v>
                </c:pt>
                <c:pt idx="162">
                  <c:v>328.8</c:v>
                </c:pt>
                <c:pt idx="163">
                  <c:v>601.5</c:v>
                </c:pt>
                <c:pt idx="164">
                  <c:v>346.9</c:v>
                </c:pt>
                <c:pt idx="165">
                  <c:v>158.8</c:v>
                </c:pt>
                <c:pt idx="166">
                  <c:v>959.5</c:v>
                </c:pt>
                <c:pt idx="167">
                  <c:v>0.0</c:v>
                </c:pt>
                <c:pt idx="168">
                  <c:v>10.8</c:v>
                </c:pt>
                <c:pt idx="169">
                  <c:v>554.1</c:v>
                </c:pt>
                <c:pt idx="170">
                  <c:v>0.0</c:v>
                </c:pt>
                <c:pt idx="171">
                  <c:v>970.8</c:v>
                </c:pt>
                <c:pt idx="172">
                  <c:v>1120.4</c:v>
                </c:pt>
                <c:pt idx="173">
                  <c:v>320.7</c:v>
                </c:pt>
                <c:pt idx="174">
                  <c:v>834.6</c:v>
                </c:pt>
                <c:pt idx="175">
                  <c:v>559.7</c:v>
                </c:pt>
                <c:pt idx="176">
                  <c:v>1403.8</c:v>
                </c:pt>
                <c:pt idx="177">
                  <c:v>984.2</c:v>
                </c:pt>
                <c:pt idx="178">
                  <c:v>509.8</c:v>
                </c:pt>
                <c:pt idx="179">
                  <c:v>1195.5</c:v>
                </c:pt>
                <c:pt idx="180">
                  <c:v>199.2</c:v>
                </c:pt>
                <c:pt idx="181">
                  <c:v>704.8</c:v>
                </c:pt>
                <c:pt idx="182">
                  <c:v>214.3</c:v>
                </c:pt>
                <c:pt idx="183">
                  <c:v>2118.2</c:v>
                </c:pt>
                <c:pt idx="184">
                  <c:v>1000.4</c:v>
                </c:pt>
                <c:pt idx="185">
                  <c:v>307.7</c:v>
                </c:pt>
                <c:pt idx="186">
                  <c:v>0.0</c:v>
                </c:pt>
                <c:pt idx="187">
                  <c:v>1045.0</c:v>
                </c:pt>
                <c:pt idx="188">
                  <c:v>1073.3</c:v>
                </c:pt>
                <c:pt idx="189">
                  <c:v>1322.5</c:v>
                </c:pt>
                <c:pt idx="190">
                  <c:v>930.1</c:v>
                </c:pt>
                <c:pt idx="191">
                  <c:v>395.0</c:v>
                </c:pt>
                <c:pt idx="192">
                  <c:v>1147.3</c:v>
                </c:pt>
                <c:pt idx="193">
                  <c:v>1012.1</c:v>
                </c:pt>
                <c:pt idx="194">
                  <c:v>830.8</c:v>
                </c:pt>
                <c:pt idx="195">
                  <c:v>1016.7</c:v>
                </c:pt>
                <c:pt idx="196">
                  <c:v>232.6</c:v>
                </c:pt>
                <c:pt idx="197">
                  <c:v>1294.3</c:v>
                </c:pt>
                <c:pt idx="198">
                  <c:v>204.4</c:v>
                </c:pt>
                <c:pt idx="199">
                  <c:v>2079.1</c:v>
                </c:pt>
                <c:pt idx="200">
                  <c:v>394.4</c:v>
                </c:pt>
                <c:pt idx="201">
                  <c:v>503.2</c:v>
                </c:pt>
                <c:pt idx="202">
                  <c:v>28.4</c:v>
                </c:pt>
                <c:pt idx="203">
                  <c:v>1701.5</c:v>
                </c:pt>
                <c:pt idx="204">
                  <c:v>826.4</c:v>
                </c:pt>
                <c:pt idx="205">
                  <c:v>452.6</c:v>
                </c:pt>
                <c:pt idx="206">
                  <c:v>279.2</c:v>
                </c:pt>
                <c:pt idx="207">
                  <c:v>652.8</c:v>
                </c:pt>
                <c:pt idx="208">
                  <c:v>429.0</c:v>
                </c:pt>
                <c:pt idx="209">
                  <c:v>1775.9</c:v>
                </c:pt>
                <c:pt idx="210">
                  <c:v>213.9</c:v>
                </c:pt>
                <c:pt idx="211">
                  <c:v>0.0</c:v>
                </c:pt>
                <c:pt idx="212">
                  <c:v>1373.9</c:v>
                </c:pt>
                <c:pt idx="213">
                  <c:v>578.9</c:v>
                </c:pt>
                <c:pt idx="214">
                  <c:v>638.2</c:v>
                </c:pt>
                <c:pt idx="215">
                  <c:v>785.7</c:v>
                </c:pt>
                <c:pt idx="216">
                  <c:v>1937.2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2183544"/>
        <c:axId val="-2072175656"/>
      </c:scatterChart>
      <c:valAx>
        <c:axId val="-2072183544"/>
        <c:scaling>
          <c:orientation val="minMax"/>
          <c:max val="90.0"/>
        </c:scaling>
        <c:delete val="0"/>
        <c:axPos val="b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1000</a:t>
                </a:r>
                <a:r>
                  <a:rPr lang="en-US" sz="1800" baseline="0" dirty="0" smtClean="0"/>
                  <a:t>–500-</a:t>
                </a:r>
                <a:r>
                  <a:rPr lang="en-US" sz="1800" dirty="0" smtClean="0"/>
                  <a:t>hPa Shear Magnitude (kt)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2175656"/>
        <c:crosses val="autoZero"/>
        <c:crossBetween val="midCat"/>
      </c:valAx>
      <c:valAx>
        <c:axId val="-2072175656"/>
        <c:scaling>
          <c:orientation val="minMax"/>
          <c:max val="4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MUCAPE (J/kg)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21835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Type 1 and Good Forecast Events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8469794029984"/>
          <c:y val="0.114187040010238"/>
          <c:w val="0.85255772053917"/>
          <c:h val="0.727071729263311"/>
        </c:manualLayout>
      </c:layout>
      <c:scatterChart>
        <c:scatterStyle val="lineMarker"/>
        <c:varyColors val="0"/>
        <c:ser>
          <c:idx val="0"/>
          <c:order val="0"/>
          <c:tx>
            <c:v>Type 1</c:v>
          </c:tx>
          <c:spPr>
            <a:ln w="47625">
              <a:noFill/>
            </a:ln>
            <a:effectLst/>
          </c:spPr>
          <c:marker>
            <c:spPr>
              <a:noFill/>
              <a:ln>
                <a:noFill/>
              </a:ln>
              <a:effectLst/>
            </c:spPr>
          </c:marker>
          <c:xVal>
            <c:numRef>
              <c:f>'[2]Type 1'!$AP$28:$AP$244</c:f>
              <c:numCache>
                <c:formatCode>General</c:formatCode>
                <c:ptCount val="217"/>
                <c:pt idx="0">
                  <c:v>44.5</c:v>
                </c:pt>
                <c:pt idx="1">
                  <c:v>36.2</c:v>
                </c:pt>
                <c:pt idx="2">
                  <c:v>23.1</c:v>
                </c:pt>
                <c:pt idx="3">
                  <c:v>16.3</c:v>
                </c:pt>
                <c:pt idx="4">
                  <c:v>39.6</c:v>
                </c:pt>
                <c:pt idx="5">
                  <c:v>38.8</c:v>
                </c:pt>
                <c:pt idx="6">
                  <c:v>16.6</c:v>
                </c:pt>
                <c:pt idx="7">
                  <c:v>40.8</c:v>
                </c:pt>
                <c:pt idx="8">
                  <c:v>40.4</c:v>
                </c:pt>
                <c:pt idx="9">
                  <c:v>45.2</c:v>
                </c:pt>
                <c:pt idx="10">
                  <c:v>61.5</c:v>
                </c:pt>
                <c:pt idx="11">
                  <c:v>48.6</c:v>
                </c:pt>
                <c:pt idx="12">
                  <c:v>46.3</c:v>
                </c:pt>
                <c:pt idx="13">
                  <c:v>16.2</c:v>
                </c:pt>
                <c:pt idx="14">
                  <c:v>15.3</c:v>
                </c:pt>
                <c:pt idx="15">
                  <c:v>34.5</c:v>
                </c:pt>
                <c:pt idx="16">
                  <c:v>31.9</c:v>
                </c:pt>
                <c:pt idx="17">
                  <c:v>42.0</c:v>
                </c:pt>
                <c:pt idx="18">
                  <c:v>18.1</c:v>
                </c:pt>
                <c:pt idx="19">
                  <c:v>47.5</c:v>
                </c:pt>
                <c:pt idx="20">
                  <c:v>59.6</c:v>
                </c:pt>
                <c:pt idx="21">
                  <c:v>15.0</c:v>
                </c:pt>
                <c:pt idx="22">
                  <c:v>7.1</c:v>
                </c:pt>
                <c:pt idx="23">
                  <c:v>34.2</c:v>
                </c:pt>
                <c:pt idx="24">
                  <c:v>12.8</c:v>
                </c:pt>
                <c:pt idx="25">
                  <c:v>28.9</c:v>
                </c:pt>
                <c:pt idx="26">
                  <c:v>21.8</c:v>
                </c:pt>
                <c:pt idx="27">
                  <c:v>32.6</c:v>
                </c:pt>
                <c:pt idx="28">
                  <c:v>35.4</c:v>
                </c:pt>
                <c:pt idx="29">
                  <c:v>43.7</c:v>
                </c:pt>
                <c:pt idx="30">
                  <c:v>4.1</c:v>
                </c:pt>
                <c:pt idx="31">
                  <c:v>30.9</c:v>
                </c:pt>
                <c:pt idx="32">
                  <c:v>19.9</c:v>
                </c:pt>
                <c:pt idx="33">
                  <c:v>60.7</c:v>
                </c:pt>
                <c:pt idx="34">
                  <c:v>24.8</c:v>
                </c:pt>
                <c:pt idx="35">
                  <c:v>41.7</c:v>
                </c:pt>
                <c:pt idx="36">
                  <c:v>44.7</c:v>
                </c:pt>
                <c:pt idx="37">
                  <c:v>33.7</c:v>
                </c:pt>
                <c:pt idx="38">
                  <c:v>32.9</c:v>
                </c:pt>
                <c:pt idx="39">
                  <c:v>22.5</c:v>
                </c:pt>
                <c:pt idx="40">
                  <c:v>53.5</c:v>
                </c:pt>
                <c:pt idx="41">
                  <c:v>31.2</c:v>
                </c:pt>
                <c:pt idx="42">
                  <c:v>37.4</c:v>
                </c:pt>
                <c:pt idx="43">
                  <c:v>22.8</c:v>
                </c:pt>
                <c:pt idx="44">
                  <c:v>25.7</c:v>
                </c:pt>
                <c:pt idx="45">
                  <c:v>17.5</c:v>
                </c:pt>
                <c:pt idx="46">
                  <c:v>43.6</c:v>
                </c:pt>
                <c:pt idx="47">
                  <c:v>30.0</c:v>
                </c:pt>
                <c:pt idx="48">
                  <c:v>32.2</c:v>
                </c:pt>
                <c:pt idx="49">
                  <c:v>15.1</c:v>
                </c:pt>
                <c:pt idx="50">
                  <c:v>23.8</c:v>
                </c:pt>
                <c:pt idx="51">
                  <c:v>28.4</c:v>
                </c:pt>
                <c:pt idx="52">
                  <c:v>31.4</c:v>
                </c:pt>
                <c:pt idx="53">
                  <c:v>10.0</c:v>
                </c:pt>
                <c:pt idx="54">
                  <c:v>20.9</c:v>
                </c:pt>
                <c:pt idx="55">
                  <c:v>26.4</c:v>
                </c:pt>
                <c:pt idx="56">
                  <c:v>15.0</c:v>
                </c:pt>
                <c:pt idx="57">
                  <c:v>10.3</c:v>
                </c:pt>
                <c:pt idx="58">
                  <c:v>39.1</c:v>
                </c:pt>
                <c:pt idx="59">
                  <c:v>23.8</c:v>
                </c:pt>
                <c:pt idx="60">
                  <c:v>56.4</c:v>
                </c:pt>
                <c:pt idx="61">
                  <c:v>47.5</c:v>
                </c:pt>
                <c:pt idx="62">
                  <c:v>21.3</c:v>
                </c:pt>
                <c:pt idx="63">
                  <c:v>18.3</c:v>
                </c:pt>
                <c:pt idx="64">
                  <c:v>29.3</c:v>
                </c:pt>
                <c:pt idx="65">
                  <c:v>20.1</c:v>
                </c:pt>
                <c:pt idx="66">
                  <c:v>35.4</c:v>
                </c:pt>
                <c:pt idx="67">
                  <c:v>26.6</c:v>
                </c:pt>
                <c:pt idx="68">
                  <c:v>80.8</c:v>
                </c:pt>
                <c:pt idx="69">
                  <c:v>15.2</c:v>
                </c:pt>
                <c:pt idx="70">
                  <c:v>43.9</c:v>
                </c:pt>
                <c:pt idx="71">
                  <c:v>39.1</c:v>
                </c:pt>
                <c:pt idx="72">
                  <c:v>44.9</c:v>
                </c:pt>
                <c:pt idx="73">
                  <c:v>28.6</c:v>
                </c:pt>
                <c:pt idx="74">
                  <c:v>16.5</c:v>
                </c:pt>
                <c:pt idx="75">
                  <c:v>33.7</c:v>
                </c:pt>
                <c:pt idx="76">
                  <c:v>41.0</c:v>
                </c:pt>
                <c:pt idx="77">
                  <c:v>42.6</c:v>
                </c:pt>
                <c:pt idx="78">
                  <c:v>35.8</c:v>
                </c:pt>
                <c:pt idx="79">
                  <c:v>29.5</c:v>
                </c:pt>
                <c:pt idx="80">
                  <c:v>27.7</c:v>
                </c:pt>
                <c:pt idx="81">
                  <c:v>31.5</c:v>
                </c:pt>
                <c:pt idx="82">
                  <c:v>25.3</c:v>
                </c:pt>
                <c:pt idx="83">
                  <c:v>35.8</c:v>
                </c:pt>
                <c:pt idx="84">
                  <c:v>35.8</c:v>
                </c:pt>
                <c:pt idx="85">
                  <c:v>10.7</c:v>
                </c:pt>
                <c:pt idx="86">
                  <c:v>9.0</c:v>
                </c:pt>
                <c:pt idx="87">
                  <c:v>17.3</c:v>
                </c:pt>
                <c:pt idx="88">
                  <c:v>18.4</c:v>
                </c:pt>
                <c:pt idx="89">
                  <c:v>18.5</c:v>
                </c:pt>
                <c:pt idx="90">
                  <c:v>33.5</c:v>
                </c:pt>
                <c:pt idx="91">
                  <c:v>20.4</c:v>
                </c:pt>
                <c:pt idx="92">
                  <c:v>8.700000000000001</c:v>
                </c:pt>
                <c:pt idx="93">
                  <c:v>50.3</c:v>
                </c:pt>
                <c:pt idx="94">
                  <c:v>48.9</c:v>
                </c:pt>
                <c:pt idx="95">
                  <c:v>35.5</c:v>
                </c:pt>
                <c:pt idx="96">
                  <c:v>20.3</c:v>
                </c:pt>
                <c:pt idx="97">
                  <c:v>11.7</c:v>
                </c:pt>
                <c:pt idx="98">
                  <c:v>9.5</c:v>
                </c:pt>
                <c:pt idx="99">
                  <c:v>27.2</c:v>
                </c:pt>
                <c:pt idx="100">
                  <c:v>31.6</c:v>
                </c:pt>
                <c:pt idx="101">
                  <c:v>13.6</c:v>
                </c:pt>
                <c:pt idx="102">
                  <c:v>9.200000000000001</c:v>
                </c:pt>
                <c:pt idx="103">
                  <c:v>24.3</c:v>
                </c:pt>
                <c:pt idx="104">
                  <c:v>41.8</c:v>
                </c:pt>
                <c:pt idx="105">
                  <c:v>18.5</c:v>
                </c:pt>
                <c:pt idx="106">
                  <c:v>56.2</c:v>
                </c:pt>
                <c:pt idx="107">
                  <c:v>50.0</c:v>
                </c:pt>
                <c:pt idx="108">
                  <c:v>15.8</c:v>
                </c:pt>
                <c:pt idx="109">
                  <c:v>23.1</c:v>
                </c:pt>
                <c:pt idx="110">
                  <c:v>28.7</c:v>
                </c:pt>
                <c:pt idx="111">
                  <c:v>28.1</c:v>
                </c:pt>
                <c:pt idx="112">
                  <c:v>31.2</c:v>
                </c:pt>
                <c:pt idx="113">
                  <c:v>74.4</c:v>
                </c:pt>
                <c:pt idx="114">
                  <c:v>16.8</c:v>
                </c:pt>
                <c:pt idx="115">
                  <c:v>21.1</c:v>
                </c:pt>
                <c:pt idx="116">
                  <c:v>90.7</c:v>
                </c:pt>
                <c:pt idx="117">
                  <c:v>32.3</c:v>
                </c:pt>
                <c:pt idx="118">
                  <c:v>16.2</c:v>
                </c:pt>
                <c:pt idx="119">
                  <c:v>24.1</c:v>
                </c:pt>
                <c:pt idx="120">
                  <c:v>33.6</c:v>
                </c:pt>
                <c:pt idx="121">
                  <c:v>20.1</c:v>
                </c:pt>
                <c:pt idx="122">
                  <c:v>38.3</c:v>
                </c:pt>
                <c:pt idx="123">
                  <c:v>32.8</c:v>
                </c:pt>
                <c:pt idx="124">
                  <c:v>20.2</c:v>
                </c:pt>
                <c:pt idx="125">
                  <c:v>14.8</c:v>
                </c:pt>
                <c:pt idx="126">
                  <c:v>54.7</c:v>
                </c:pt>
                <c:pt idx="127">
                  <c:v>44.6</c:v>
                </c:pt>
                <c:pt idx="128">
                  <c:v>64.7</c:v>
                </c:pt>
                <c:pt idx="129">
                  <c:v>22.0</c:v>
                </c:pt>
                <c:pt idx="130">
                  <c:v>36.5</c:v>
                </c:pt>
                <c:pt idx="131">
                  <c:v>8.700000000000001</c:v>
                </c:pt>
                <c:pt idx="132">
                  <c:v>39.6</c:v>
                </c:pt>
                <c:pt idx="133">
                  <c:v>24.0</c:v>
                </c:pt>
                <c:pt idx="134">
                  <c:v>12.9</c:v>
                </c:pt>
                <c:pt idx="135">
                  <c:v>29.0</c:v>
                </c:pt>
                <c:pt idx="136">
                  <c:v>16.8</c:v>
                </c:pt>
                <c:pt idx="137">
                  <c:v>13.4</c:v>
                </c:pt>
                <c:pt idx="138">
                  <c:v>51.5</c:v>
                </c:pt>
                <c:pt idx="139">
                  <c:v>27.3</c:v>
                </c:pt>
                <c:pt idx="140">
                  <c:v>15.0</c:v>
                </c:pt>
                <c:pt idx="141">
                  <c:v>32.1</c:v>
                </c:pt>
                <c:pt idx="142">
                  <c:v>48.4</c:v>
                </c:pt>
                <c:pt idx="143">
                  <c:v>29.3</c:v>
                </c:pt>
                <c:pt idx="144">
                  <c:v>43.5</c:v>
                </c:pt>
                <c:pt idx="145">
                  <c:v>23.3</c:v>
                </c:pt>
                <c:pt idx="146">
                  <c:v>25.1</c:v>
                </c:pt>
                <c:pt idx="147">
                  <c:v>22.6</c:v>
                </c:pt>
                <c:pt idx="148">
                  <c:v>25.9</c:v>
                </c:pt>
                <c:pt idx="149">
                  <c:v>25.1</c:v>
                </c:pt>
                <c:pt idx="150">
                  <c:v>9.8</c:v>
                </c:pt>
                <c:pt idx="151">
                  <c:v>14.1</c:v>
                </c:pt>
                <c:pt idx="152">
                  <c:v>6.9</c:v>
                </c:pt>
                <c:pt idx="153">
                  <c:v>25.8</c:v>
                </c:pt>
                <c:pt idx="154">
                  <c:v>28.8</c:v>
                </c:pt>
                <c:pt idx="155">
                  <c:v>40.7</c:v>
                </c:pt>
                <c:pt idx="156">
                  <c:v>22.9</c:v>
                </c:pt>
                <c:pt idx="157">
                  <c:v>11.5</c:v>
                </c:pt>
                <c:pt idx="158">
                  <c:v>22.2</c:v>
                </c:pt>
                <c:pt idx="159">
                  <c:v>39.0</c:v>
                </c:pt>
                <c:pt idx="160">
                  <c:v>27.0</c:v>
                </c:pt>
                <c:pt idx="161">
                  <c:v>11.0</c:v>
                </c:pt>
                <c:pt idx="162">
                  <c:v>11.8</c:v>
                </c:pt>
                <c:pt idx="163">
                  <c:v>8.700000000000001</c:v>
                </c:pt>
                <c:pt idx="164">
                  <c:v>44.1</c:v>
                </c:pt>
                <c:pt idx="165">
                  <c:v>8.200000000000001</c:v>
                </c:pt>
                <c:pt idx="166">
                  <c:v>12.5</c:v>
                </c:pt>
                <c:pt idx="167">
                  <c:v>26.4</c:v>
                </c:pt>
                <c:pt idx="168">
                  <c:v>64.9</c:v>
                </c:pt>
                <c:pt idx="169">
                  <c:v>15.6</c:v>
                </c:pt>
                <c:pt idx="170">
                  <c:v>63.6</c:v>
                </c:pt>
                <c:pt idx="171">
                  <c:v>51.4</c:v>
                </c:pt>
                <c:pt idx="172">
                  <c:v>12.8</c:v>
                </c:pt>
                <c:pt idx="173">
                  <c:v>27.8</c:v>
                </c:pt>
                <c:pt idx="174">
                  <c:v>14.4</c:v>
                </c:pt>
                <c:pt idx="175">
                  <c:v>33.9</c:v>
                </c:pt>
                <c:pt idx="176">
                  <c:v>18.6</c:v>
                </c:pt>
                <c:pt idx="177">
                  <c:v>21.8</c:v>
                </c:pt>
                <c:pt idx="178">
                  <c:v>22.4</c:v>
                </c:pt>
                <c:pt idx="179">
                  <c:v>17.1</c:v>
                </c:pt>
                <c:pt idx="180">
                  <c:v>18.9</c:v>
                </c:pt>
                <c:pt idx="181">
                  <c:v>17.1</c:v>
                </c:pt>
                <c:pt idx="182">
                  <c:v>27.3</c:v>
                </c:pt>
                <c:pt idx="183">
                  <c:v>10.8</c:v>
                </c:pt>
                <c:pt idx="184">
                  <c:v>29.3</c:v>
                </c:pt>
                <c:pt idx="185">
                  <c:v>27.4</c:v>
                </c:pt>
                <c:pt idx="186">
                  <c:v>52.7</c:v>
                </c:pt>
                <c:pt idx="187">
                  <c:v>16.1</c:v>
                </c:pt>
                <c:pt idx="188">
                  <c:v>29.6</c:v>
                </c:pt>
                <c:pt idx="189">
                  <c:v>34.5</c:v>
                </c:pt>
                <c:pt idx="190">
                  <c:v>30.9</c:v>
                </c:pt>
                <c:pt idx="191">
                  <c:v>23.7</c:v>
                </c:pt>
                <c:pt idx="192">
                  <c:v>22.9</c:v>
                </c:pt>
                <c:pt idx="193">
                  <c:v>61.0</c:v>
                </c:pt>
                <c:pt idx="194">
                  <c:v>38.5</c:v>
                </c:pt>
                <c:pt idx="195">
                  <c:v>10.8</c:v>
                </c:pt>
                <c:pt idx="196">
                  <c:v>28.9</c:v>
                </c:pt>
                <c:pt idx="197">
                  <c:v>16.6</c:v>
                </c:pt>
                <c:pt idx="198">
                  <c:v>48.6</c:v>
                </c:pt>
                <c:pt idx="199">
                  <c:v>9.4</c:v>
                </c:pt>
                <c:pt idx="200">
                  <c:v>20.1</c:v>
                </c:pt>
                <c:pt idx="201">
                  <c:v>26.5</c:v>
                </c:pt>
                <c:pt idx="202">
                  <c:v>53.6</c:v>
                </c:pt>
                <c:pt idx="203">
                  <c:v>31.6</c:v>
                </c:pt>
                <c:pt idx="204">
                  <c:v>19.3</c:v>
                </c:pt>
                <c:pt idx="205">
                  <c:v>19.6</c:v>
                </c:pt>
                <c:pt idx="206">
                  <c:v>34.8</c:v>
                </c:pt>
                <c:pt idx="207">
                  <c:v>16.7</c:v>
                </c:pt>
                <c:pt idx="208">
                  <c:v>16.7</c:v>
                </c:pt>
                <c:pt idx="209">
                  <c:v>18.9</c:v>
                </c:pt>
                <c:pt idx="210">
                  <c:v>32.7</c:v>
                </c:pt>
                <c:pt idx="211">
                  <c:v>47.7</c:v>
                </c:pt>
                <c:pt idx="212">
                  <c:v>31.7</c:v>
                </c:pt>
                <c:pt idx="213">
                  <c:v>30.9</c:v>
                </c:pt>
                <c:pt idx="214">
                  <c:v>18.7</c:v>
                </c:pt>
                <c:pt idx="215">
                  <c:v>18.4</c:v>
                </c:pt>
                <c:pt idx="216">
                  <c:v>23.1</c:v>
                </c:pt>
              </c:numCache>
            </c:numRef>
          </c:xVal>
          <c:yVal>
            <c:numRef>
              <c:f>'[2]Type 1'!$AF$28:$AF$244</c:f>
              <c:numCache>
                <c:formatCode>General</c:formatCode>
                <c:ptCount val="217"/>
                <c:pt idx="0">
                  <c:v>227.2</c:v>
                </c:pt>
                <c:pt idx="1">
                  <c:v>1701.6</c:v>
                </c:pt>
                <c:pt idx="2">
                  <c:v>490.9</c:v>
                </c:pt>
                <c:pt idx="3">
                  <c:v>820.7</c:v>
                </c:pt>
                <c:pt idx="4">
                  <c:v>1987.8</c:v>
                </c:pt>
                <c:pt idx="5">
                  <c:v>1072.7</c:v>
                </c:pt>
                <c:pt idx="6">
                  <c:v>1204.0</c:v>
                </c:pt>
                <c:pt idx="7">
                  <c:v>98.7</c:v>
                </c:pt>
                <c:pt idx="8">
                  <c:v>0.0</c:v>
                </c:pt>
                <c:pt idx="9">
                  <c:v>0.0</c:v>
                </c:pt>
                <c:pt idx="10">
                  <c:v>630.6</c:v>
                </c:pt>
                <c:pt idx="11">
                  <c:v>306.5</c:v>
                </c:pt>
                <c:pt idx="12">
                  <c:v>384.4</c:v>
                </c:pt>
                <c:pt idx="13">
                  <c:v>74.5</c:v>
                </c:pt>
                <c:pt idx="14">
                  <c:v>1155.3</c:v>
                </c:pt>
                <c:pt idx="15">
                  <c:v>853.6</c:v>
                </c:pt>
                <c:pt idx="16">
                  <c:v>374.7</c:v>
                </c:pt>
                <c:pt idx="17">
                  <c:v>266.6</c:v>
                </c:pt>
                <c:pt idx="18">
                  <c:v>1702.4</c:v>
                </c:pt>
                <c:pt idx="19">
                  <c:v>2.7</c:v>
                </c:pt>
                <c:pt idx="20">
                  <c:v>211.7</c:v>
                </c:pt>
                <c:pt idx="21">
                  <c:v>318.6</c:v>
                </c:pt>
                <c:pt idx="22">
                  <c:v>2121.1</c:v>
                </c:pt>
                <c:pt idx="23">
                  <c:v>1818.4</c:v>
                </c:pt>
                <c:pt idx="24">
                  <c:v>1765.2</c:v>
                </c:pt>
                <c:pt idx="25">
                  <c:v>592.6</c:v>
                </c:pt>
                <c:pt idx="26">
                  <c:v>1502.0</c:v>
                </c:pt>
                <c:pt idx="27">
                  <c:v>1034.6</c:v>
                </c:pt>
                <c:pt idx="28">
                  <c:v>546.2</c:v>
                </c:pt>
                <c:pt idx="29">
                  <c:v>597.3</c:v>
                </c:pt>
                <c:pt idx="30">
                  <c:v>3470.9</c:v>
                </c:pt>
                <c:pt idx="31">
                  <c:v>2067.6</c:v>
                </c:pt>
                <c:pt idx="32">
                  <c:v>191.4</c:v>
                </c:pt>
                <c:pt idx="33">
                  <c:v>0.0</c:v>
                </c:pt>
                <c:pt idx="34">
                  <c:v>1076.3</c:v>
                </c:pt>
                <c:pt idx="35">
                  <c:v>440.7</c:v>
                </c:pt>
                <c:pt idx="36">
                  <c:v>1345.7</c:v>
                </c:pt>
                <c:pt idx="37">
                  <c:v>811.0</c:v>
                </c:pt>
                <c:pt idx="38">
                  <c:v>756.9</c:v>
                </c:pt>
                <c:pt idx="39">
                  <c:v>3.2</c:v>
                </c:pt>
                <c:pt idx="40">
                  <c:v>0.7</c:v>
                </c:pt>
                <c:pt idx="41">
                  <c:v>908.3</c:v>
                </c:pt>
                <c:pt idx="42">
                  <c:v>116.2</c:v>
                </c:pt>
                <c:pt idx="43">
                  <c:v>873.4</c:v>
                </c:pt>
                <c:pt idx="44">
                  <c:v>230.4</c:v>
                </c:pt>
                <c:pt idx="45">
                  <c:v>1826.2</c:v>
                </c:pt>
                <c:pt idx="46">
                  <c:v>19.0</c:v>
                </c:pt>
                <c:pt idx="47">
                  <c:v>278.8</c:v>
                </c:pt>
                <c:pt idx="48">
                  <c:v>260.3999999999999</c:v>
                </c:pt>
                <c:pt idx="49">
                  <c:v>2702.6</c:v>
                </c:pt>
                <c:pt idx="50">
                  <c:v>2349.3</c:v>
                </c:pt>
                <c:pt idx="51">
                  <c:v>255.6</c:v>
                </c:pt>
                <c:pt idx="52">
                  <c:v>1005.1</c:v>
                </c:pt>
                <c:pt idx="53">
                  <c:v>2288.7</c:v>
                </c:pt>
                <c:pt idx="54">
                  <c:v>107.3</c:v>
                </c:pt>
                <c:pt idx="55">
                  <c:v>160.9</c:v>
                </c:pt>
                <c:pt idx="56">
                  <c:v>762.7</c:v>
                </c:pt>
                <c:pt idx="57">
                  <c:v>1539.1</c:v>
                </c:pt>
                <c:pt idx="58">
                  <c:v>1012.8</c:v>
                </c:pt>
                <c:pt idx="59">
                  <c:v>636.1</c:v>
                </c:pt>
                <c:pt idx="60">
                  <c:v>0.0</c:v>
                </c:pt>
                <c:pt idx="61">
                  <c:v>7.2</c:v>
                </c:pt>
                <c:pt idx="62">
                  <c:v>2155.8</c:v>
                </c:pt>
                <c:pt idx="63">
                  <c:v>426.8</c:v>
                </c:pt>
                <c:pt idx="64">
                  <c:v>1487.5</c:v>
                </c:pt>
                <c:pt idx="65">
                  <c:v>1581.2</c:v>
                </c:pt>
                <c:pt idx="66">
                  <c:v>667.1</c:v>
                </c:pt>
                <c:pt idx="67">
                  <c:v>263.7</c:v>
                </c:pt>
                <c:pt idx="68">
                  <c:v>196.0</c:v>
                </c:pt>
                <c:pt idx="69">
                  <c:v>890.3</c:v>
                </c:pt>
                <c:pt idx="70">
                  <c:v>79.4</c:v>
                </c:pt>
                <c:pt idx="71">
                  <c:v>384.6</c:v>
                </c:pt>
                <c:pt idx="72">
                  <c:v>1095.5</c:v>
                </c:pt>
                <c:pt idx="73">
                  <c:v>792.9</c:v>
                </c:pt>
                <c:pt idx="74">
                  <c:v>1026.8</c:v>
                </c:pt>
                <c:pt idx="75">
                  <c:v>1118.3</c:v>
                </c:pt>
                <c:pt idx="76">
                  <c:v>323.0</c:v>
                </c:pt>
                <c:pt idx="77">
                  <c:v>431.8</c:v>
                </c:pt>
                <c:pt idx="78">
                  <c:v>853.8</c:v>
                </c:pt>
                <c:pt idx="79">
                  <c:v>546.7</c:v>
                </c:pt>
                <c:pt idx="80">
                  <c:v>1242.0</c:v>
                </c:pt>
                <c:pt idx="81">
                  <c:v>1118.9</c:v>
                </c:pt>
                <c:pt idx="82">
                  <c:v>574.3</c:v>
                </c:pt>
                <c:pt idx="83">
                  <c:v>197.2</c:v>
                </c:pt>
                <c:pt idx="84">
                  <c:v>1417.7</c:v>
                </c:pt>
                <c:pt idx="85">
                  <c:v>2691.2</c:v>
                </c:pt>
                <c:pt idx="86">
                  <c:v>2054.4</c:v>
                </c:pt>
                <c:pt idx="87">
                  <c:v>1350.5</c:v>
                </c:pt>
                <c:pt idx="88">
                  <c:v>2215.9</c:v>
                </c:pt>
                <c:pt idx="89">
                  <c:v>1128.7</c:v>
                </c:pt>
                <c:pt idx="90">
                  <c:v>1058.2</c:v>
                </c:pt>
                <c:pt idx="91">
                  <c:v>718.5</c:v>
                </c:pt>
                <c:pt idx="92">
                  <c:v>1188.6</c:v>
                </c:pt>
                <c:pt idx="93">
                  <c:v>321.7</c:v>
                </c:pt>
                <c:pt idx="94">
                  <c:v>0.1</c:v>
                </c:pt>
                <c:pt idx="95">
                  <c:v>1158.1</c:v>
                </c:pt>
                <c:pt idx="96">
                  <c:v>385.4</c:v>
                </c:pt>
                <c:pt idx="97">
                  <c:v>1970.0</c:v>
                </c:pt>
                <c:pt idx="98">
                  <c:v>2396.2</c:v>
                </c:pt>
                <c:pt idx="99">
                  <c:v>1006.2</c:v>
                </c:pt>
                <c:pt idx="100">
                  <c:v>951.9</c:v>
                </c:pt>
                <c:pt idx="101">
                  <c:v>3687.1</c:v>
                </c:pt>
                <c:pt idx="102">
                  <c:v>471.7</c:v>
                </c:pt>
                <c:pt idx="103">
                  <c:v>1965.8</c:v>
                </c:pt>
                <c:pt idx="104">
                  <c:v>1.9</c:v>
                </c:pt>
                <c:pt idx="105">
                  <c:v>1198.2</c:v>
                </c:pt>
                <c:pt idx="106">
                  <c:v>0.0</c:v>
                </c:pt>
                <c:pt idx="107">
                  <c:v>0.0</c:v>
                </c:pt>
                <c:pt idx="108">
                  <c:v>1654.9</c:v>
                </c:pt>
                <c:pt idx="109">
                  <c:v>1518.1</c:v>
                </c:pt>
                <c:pt idx="110">
                  <c:v>1848.4</c:v>
                </c:pt>
                <c:pt idx="111">
                  <c:v>1866.1</c:v>
                </c:pt>
                <c:pt idx="112">
                  <c:v>1382.2</c:v>
                </c:pt>
                <c:pt idx="113">
                  <c:v>119.8</c:v>
                </c:pt>
                <c:pt idx="114">
                  <c:v>440.5</c:v>
                </c:pt>
                <c:pt idx="115">
                  <c:v>1542.7</c:v>
                </c:pt>
                <c:pt idx="116">
                  <c:v>2.9</c:v>
                </c:pt>
                <c:pt idx="117">
                  <c:v>847.9</c:v>
                </c:pt>
                <c:pt idx="118">
                  <c:v>2446.6</c:v>
                </c:pt>
                <c:pt idx="119">
                  <c:v>1575.9</c:v>
                </c:pt>
                <c:pt idx="120">
                  <c:v>632.9</c:v>
                </c:pt>
                <c:pt idx="121">
                  <c:v>1123.5</c:v>
                </c:pt>
                <c:pt idx="122">
                  <c:v>937.8</c:v>
                </c:pt>
                <c:pt idx="123">
                  <c:v>566.9</c:v>
                </c:pt>
                <c:pt idx="124">
                  <c:v>1437.3</c:v>
                </c:pt>
                <c:pt idx="125">
                  <c:v>911.4</c:v>
                </c:pt>
                <c:pt idx="126">
                  <c:v>0.0</c:v>
                </c:pt>
                <c:pt idx="127">
                  <c:v>130.6</c:v>
                </c:pt>
                <c:pt idx="128">
                  <c:v>15.1</c:v>
                </c:pt>
                <c:pt idx="129">
                  <c:v>73.9</c:v>
                </c:pt>
                <c:pt idx="130">
                  <c:v>0.0</c:v>
                </c:pt>
                <c:pt idx="131">
                  <c:v>118.2</c:v>
                </c:pt>
                <c:pt idx="132">
                  <c:v>310.2</c:v>
                </c:pt>
                <c:pt idx="133">
                  <c:v>32.9</c:v>
                </c:pt>
                <c:pt idx="134">
                  <c:v>831.3</c:v>
                </c:pt>
                <c:pt idx="135">
                  <c:v>1040.4</c:v>
                </c:pt>
                <c:pt idx="136">
                  <c:v>359.4</c:v>
                </c:pt>
                <c:pt idx="137">
                  <c:v>369.5</c:v>
                </c:pt>
                <c:pt idx="138">
                  <c:v>266.2</c:v>
                </c:pt>
                <c:pt idx="139">
                  <c:v>241.8</c:v>
                </c:pt>
                <c:pt idx="140">
                  <c:v>890.5</c:v>
                </c:pt>
                <c:pt idx="141">
                  <c:v>805.6</c:v>
                </c:pt>
                <c:pt idx="142">
                  <c:v>79.5</c:v>
                </c:pt>
                <c:pt idx="143">
                  <c:v>154.0</c:v>
                </c:pt>
                <c:pt idx="144">
                  <c:v>247.0</c:v>
                </c:pt>
                <c:pt idx="145">
                  <c:v>244.9</c:v>
                </c:pt>
                <c:pt idx="146">
                  <c:v>82.9</c:v>
                </c:pt>
                <c:pt idx="147">
                  <c:v>85.1</c:v>
                </c:pt>
                <c:pt idx="148">
                  <c:v>2009.3</c:v>
                </c:pt>
                <c:pt idx="149">
                  <c:v>448.6</c:v>
                </c:pt>
                <c:pt idx="150">
                  <c:v>221.5</c:v>
                </c:pt>
                <c:pt idx="151">
                  <c:v>650.4</c:v>
                </c:pt>
                <c:pt idx="152">
                  <c:v>117.1</c:v>
                </c:pt>
                <c:pt idx="153">
                  <c:v>876.1</c:v>
                </c:pt>
                <c:pt idx="154">
                  <c:v>621.8</c:v>
                </c:pt>
                <c:pt idx="155">
                  <c:v>0.0</c:v>
                </c:pt>
                <c:pt idx="156">
                  <c:v>330.6</c:v>
                </c:pt>
                <c:pt idx="157">
                  <c:v>1833.1</c:v>
                </c:pt>
                <c:pt idx="158">
                  <c:v>1231.9</c:v>
                </c:pt>
                <c:pt idx="159">
                  <c:v>209.7</c:v>
                </c:pt>
                <c:pt idx="160">
                  <c:v>988.4</c:v>
                </c:pt>
                <c:pt idx="161">
                  <c:v>1699.0</c:v>
                </c:pt>
                <c:pt idx="162">
                  <c:v>328.8</c:v>
                </c:pt>
                <c:pt idx="163">
                  <c:v>601.5</c:v>
                </c:pt>
                <c:pt idx="164">
                  <c:v>346.9</c:v>
                </c:pt>
                <c:pt idx="165">
                  <c:v>158.8</c:v>
                </c:pt>
                <c:pt idx="166">
                  <c:v>959.5</c:v>
                </c:pt>
                <c:pt idx="167">
                  <c:v>0.0</c:v>
                </c:pt>
                <c:pt idx="168">
                  <c:v>10.8</c:v>
                </c:pt>
                <c:pt idx="169">
                  <c:v>554.1</c:v>
                </c:pt>
                <c:pt idx="170">
                  <c:v>0.0</c:v>
                </c:pt>
                <c:pt idx="171">
                  <c:v>970.8</c:v>
                </c:pt>
                <c:pt idx="172">
                  <c:v>1120.4</c:v>
                </c:pt>
                <c:pt idx="173">
                  <c:v>320.7</c:v>
                </c:pt>
                <c:pt idx="174">
                  <c:v>834.6</c:v>
                </c:pt>
                <c:pt idx="175">
                  <c:v>559.7</c:v>
                </c:pt>
                <c:pt idx="176">
                  <c:v>1403.8</c:v>
                </c:pt>
                <c:pt idx="177">
                  <c:v>984.2</c:v>
                </c:pt>
                <c:pt idx="178">
                  <c:v>509.8</c:v>
                </c:pt>
                <c:pt idx="179">
                  <c:v>1195.5</c:v>
                </c:pt>
                <c:pt idx="180">
                  <c:v>199.2</c:v>
                </c:pt>
                <c:pt idx="181">
                  <c:v>704.8</c:v>
                </c:pt>
                <c:pt idx="182">
                  <c:v>214.3</c:v>
                </c:pt>
                <c:pt idx="183">
                  <c:v>2118.2</c:v>
                </c:pt>
                <c:pt idx="184">
                  <c:v>1000.4</c:v>
                </c:pt>
                <c:pt idx="185">
                  <c:v>307.7</c:v>
                </c:pt>
                <c:pt idx="186">
                  <c:v>0.0</c:v>
                </c:pt>
                <c:pt idx="187">
                  <c:v>1045.0</c:v>
                </c:pt>
                <c:pt idx="188">
                  <c:v>1073.3</c:v>
                </c:pt>
                <c:pt idx="189">
                  <c:v>1322.5</c:v>
                </c:pt>
                <c:pt idx="190">
                  <c:v>930.1</c:v>
                </c:pt>
                <c:pt idx="191">
                  <c:v>395.0</c:v>
                </c:pt>
                <c:pt idx="192">
                  <c:v>1147.3</c:v>
                </c:pt>
                <c:pt idx="193">
                  <c:v>1012.1</c:v>
                </c:pt>
                <c:pt idx="194">
                  <c:v>830.8</c:v>
                </c:pt>
                <c:pt idx="195">
                  <c:v>1016.7</c:v>
                </c:pt>
                <c:pt idx="196">
                  <c:v>232.6</c:v>
                </c:pt>
                <c:pt idx="197">
                  <c:v>1294.3</c:v>
                </c:pt>
                <c:pt idx="198">
                  <c:v>204.4</c:v>
                </c:pt>
                <c:pt idx="199">
                  <c:v>2079.1</c:v>
                </c:pt>
                <c:pt idx="200">
                  <c:v>394.4</c:v>
                </c:pt>
                <c:pt idx="201">
                  <c:v>503.2</c:v>
                </c:pt>
                <c:pt idx="202">
                  <c:v>28.4</c:v>
                </c:pt>
                <c:pt idx="203">
                  <c:v>1701.5</c:v>
                </c:pt>
                <c:pt idx="204">
                  <c:v>826.4</c:v>
                </c:pt>
                <c:pt idx="205">
                  <c:v>452.6</c:v>
                </c:pt>
                <c:pt idx="206">
                  <c:v>279.2</c:v>
                </c:pt>
                <c:pt idx="207">
                  <c:v>652.8</c:v>
                </c:pt>
                <c:pt idx="208">
                  <c:v>429.0</c:v>
                </c:pt>
                <c:pt idx="209">
                  <c:v>1775.9</c:v>
                </c:pt>
                <c:pt idx="210">
                  <c:v>213.9</c:v>
                </c:pt>
                <c:pt idx="211">
                  <c:v>0.0</c:v>
                </c:pt>
                <c:pt idx="212">
                  <c:v>1373.9</c:v>
                </c:pt>
                <c:pt idx="213">
                  <c:v>578.9</c:v>
                </c:pt>
                <c:pt idx="214">
                  <c:v>638.2</c:v>
                </c:pt>
                <c:pt idx="215">
                  <c:v>785.7</c:v>
                </c:pt>
                <c:pt idx="216">
                  <c:v>1937.2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2099096"/>
        <c:axId val="-2072091256"/>
      </c:scatterChart>
      <c:valAx>
        <c:axId val="-2072099096"/>
        <c:scaling>
          <c:orientation val="minMax"/>
          <c:max val="90.0"/>
        </c:scaling>
        <c:delete val="0"/>
        <c:axPos val="b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1000</a:t>
                </a:r>
                <a:r>
                  <a:rPr lang="en-US" sz="1800" baseline="0" dirty="0" smtClean="0"/>
                  <a:t>–500-</a:t>
                </a:r>
                <a:r>
                  <a:rPr lang="en-US" sz="1800" dirty="0" smtClean="0"/>
                  <a:t>hPa Shear Magnitude (kt)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2091256"/>
        <c:crosses val="autoZero"/>
        <c:crossBetween val="midCat"/>
      </c:valAx>
      <c:valAx>
        <c:axId val="-2072091256"/>
        <c:scaling>
          <c:orientation val="minMax"/>
          <c:max val="4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MUCAPE (J/kg)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20990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ECE22E-E5E1-A947-ADA0-CD30C55ADF4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7C424-24A3-8848-BEE3-C0B6CEBD9C49}">
      <dgm:prSet phldrT="[Text]"/>
      <dgm:spPr/>
      <dgm:t>
        <a:bodyPr/>
        <a:lstStyle/>
        <a:p>
          <a:r>
            <a:rPr lang="en-US" dirty="0" smtClean="0"/>
            <a:t>Type 1</a:t>
          </a:r>
          <a:endParaRPr lang="en-US" dirty="0"/>
        </a:p>
      </dgm:t>
    </dgm:pt>
    <dgm:pt modelId="{82CD21D0-559A-EE40-8837-309DD827751F}" type="parTrans" cxnId="{2EDC8091-DEC5-3A4C-9359-79A85056487E}">
      <dgm:prSet/>
      <dgm:spPr/>
      <dgm:t>
        <a:bodyPr/>
        <a:lstStyle/>
        <a:p>
          <a:endParaRPr lang="en-US"/>
        </a:p>
      </dgm:t>
    </dgm:pt>
    <dgm:pt modelId="{A1085ECD-B208-1947-9304-84CE866E7518}" type="sibTrans" cxnId="{2EDC8091-DEC5-3A4C-9359-79A85056487E}">
      <dgm:prSet/>
      <dgm:spPr/>
      <dgm:t>
        <a:bodyPr/>
        <a:lstStyle/>
        <a:p>
          <a:endParaRPr lang="en-US"/>
        </a:p>
      </dgm:t>
    </dgm:pt>
    <dgm:pt modelId="{0F4EC168-66DD-4C4C-A35C-2E161EBBFDAD}">
      <dgm:prSet phldrT="[Text]"/>
      <dgm:spPr/>
      <dgm:t>
        <a:bodyPr/>
        <a:lstStyle/>
        <a:p>
          <a:r>
            <a:rPr lang="en-US" dirty="0" smtClean="0"/>
            <a:t>Low POD</a:t>
          </a:r>
          <a:endParaRPr lang="en-US" dirty="0"/>
        </a:p>
      </dgm:t>
    </dgm:pt>
    <dgm:pt modelId="{69ACB6C4-6555-3546-AEF6-8EBEF2710A6B}" type="parTrans" cxnId="{67A470D0-7D26-084F-A5F3-46EEA4213B48}">
      <dgm:prSet/>
      <dgm:spPr/>
      <dgm:t>
        <a:bodyPr/>
        <a:lstStyle/>
        <a:p>
          <a:endParaRPr lang="en-US"/>
        </a:p>
      </dgm:t>
    </dgm:pt>
    <dgm:pt modelId="{97477519-E641-3D4C-92F1-DDDDBEAE0E8E}" type="sibTrans" cxnId="{67A470D0-7D26-084F-A5F3-46EEA4213B48}">
      <dgm:prSet/>
      <dgm:spPr/>
      <dgm:t>
        <a:bodyPr/>
        <a:lstStyle/>
        <a:p>
          <a:endParaRPr lang="en-US"/>
        </a:p>
      </dgm:t>
    </dgm:pt>
    <dgm:pt modelId="{42A3AB8B-ECC0-D44E-A3A3-20772411CB96}" type="pres">
      <dgm:prSet presAssocID="{EDECE22E-E5E1-A947-ADA0-CD30C55AD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4CAC0-C98B-A740-BE0B-941D25B4A001}" type="pres">
      <dgm:prSet presAssocID="{16C7C424-24A3-8848-BEE3-C0B6CEBD9C49}" presName="linNode" presStyleCnt="0"/>
      <dgm:spPr/>
    </dgm:pt>
    <dgm:pt modelId="{A164CEA2-C830-0A40-8B07-19595AE219C2}" type="pres">
      <dgm:prSet presAssocID="{16C7C424-24A3-8848-BEE3-C0B6CEBD9C4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6A0D-BC9D-D944-907D-C83EF66FF46A}" type="pres">
      <dgm:prSet presAssocID="{16C7C424-24A3-8848-BEE3-C0B6CEBD9C4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697E28-D6A8-C94D-A17A-52400CEBF795}" type="presOf" srcId="{0F4EC168-66DD-4C4C-A35C-2E161EBBFDAD}" destId="{85C46A0D-BC9D-D944-907D-C83EF66FF46A}" srcOrd="0" destOrd="0" presId="urn:microsoft.com/office/officeart/2005/8/layout/vList5"/>
    <dgm:cxn modelId="{2EDC8091-DEC5-3A4C-9359-79A85056487E}" srcId="{EDECE22E-E5E1-A947-ADA0-CD30C55ADF46}" destId="{16C7C424-24A3-8848-BEE3-C0B6CEBD9C49}" srcOrd="0" destOrd="0" parTransId="{82CD21D0-559A-EE40-8837-309DD827751F}" sibTransId="{A1085ECD-B208-1947-9304-84CE866E7518}"/>
    <dgm:cxn modelId="{67A470D0-7D26-084F-A5F3-46EEA4213B48}" srcId="{16C7C424-24A3-8848-BEE3-C0B6CEBD9C49}" destId="{0F4EC168-66DD-4C4C-A35C-2E161EBBFDAD}" srcOrd="0" destOrd="0" parTransId="{69ACB6C4-6555-3546-AEF6-8EBEF2710A6B}" sibTransId="{97477519-E641-3D4C-92F1-DDDDBEAE0E8E}"/>
    <dgm:cxn modelId="{A503F235-6EF7-0B41-B7EC-DAD4C8E4631B}" type="presOf" srcId="{16C7C424-24A3-8848-BEE3-C0B6CEBD9C49}" destId="{A164CEA2-C830-0A40-8B07-19595AE219C2}" srcOrd="0" destOrd="0" presId="urn:microsoft.com/office/officeart/2005/8/layout/vList5"/>
    <dgm:cxn modelId="{0551E5B7-FAD2-B44B-9AF4-C2AB9A8CD069}" type="presOf" srcId="{EDECE22E-E5E1-A947-ADA0-CD30C55ADF46}" destId="{42A3AB8B-ECC0-D44E-A3A3-20772411CB96}" srcOrd="0" destOrd="0" presId="urn:microsoft.com/office/officeart/2005/8/layout/vList5"/>
    <dgm:cxn modelId="{4B31EE97-177A-5948-9247-2A643D4EBB6E}" type="presParOf" srcId="{42A3AB8B-ECC0-D44E-A3A3-20772411CB96}" destId="{7584CAC0-C98B-A740-BE0B-941D25B4A001}" srcOrd="0" destOrd="0" presId="urn:microsoft.com/office/officeart/2005/8/layout/vList5"/>
    <dgm:cxn modelId="{D732E218-2D55-CE46-96CF-1AA02F8E3F66}" type="presParOf" srcId="{7584CAC0-C98B-A740-BE0B-941D25B4A001}" destId="{A164CEA2-C830-0A40-8B07-19595AE219C2}" srcOrd="0" destOrd="0" presId="urn:microsoft.com/office/officeart/2005/8/layout/vList5"/>
    <dgm:cxn modelId="{DD1E6A35-2979-0743-A235-62C15A636BD4}" type="presParOf" srcId="{7584CAC0-C98B-A740-BE0B-941D25B4A001}" destId="{85C46A0D-BC9D-D944-907D-C83EF66FF46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ECE22E-E5E1-A947-ADA0-CD30C55ADF4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7C424-24A3-8848-BEE3-C0B6CEBD9C49}">
      <dgm:prSet phldrT="[Text]"/>
      <dgm:spPr/>
      <dgm:t>
        <a:bodyPr/>
        <a:lstStyle/>
        <a:p>
          <a:r>
            <a:rPr lang="en-US" dirty="0" smtClean="0"/>
            <a:t>Type 1</a:t>
          </a:r>
          <a:endParaRPr lang="en-US" dirty="0"/>
        </a:p>
      </dgm:t>
    </dgm:pt>
    <dgm:pt modelId="{82CD21D0-559A-EE40-8837-309DD827751F}" type="parTrans" cxnId="{2EDC8091-DEC5-3A4C-9359-79A85056487E}">
      <dgm:prSet/>
      <dgm:spPr/>
      <dgm:t>
        <a:bodyPr/>
        <a:lstStyle/>
        <a:p>
          <a:endParaRPr lang="en-US"/>
        </a:p>
      </dgm:t>
    </dgm:pt>
    <dgm:pt modelId="{A1085ECD-B208-1947-9304-84CE866E7518}" type="sibTrans" cxnId="{2EDC8091-DEC5-3A4C-9359-79A85056487E}">
      <dgm:prSet/>
      <dgm:spPr/>
      <dgm:t>
        <a:bodyPr/>
        <a:lstStyle/>
        <a:p>
          <a:endParaRPr lang="en-US"/>
        </a:p>
      </dgm:t>
    </dgm:pt>
    <dgm:pt modelId="{0F4EC168-66DD-4C4C-A35C-2E161EBBFDAD}">
      <dgm:prSet phldrT="[Text]"/>
      <dgm:spPr/>
      <dgm:t>
        <a:bodyPr/>
        <a:lstStyle/>
        <a:p>
          <a:r>
            <a:rPr lang="en-US" dirty="0" smtClean="0"/>
            <a:t>Low POD</a:t>
          </a:r>
          <a:endParaRPr lang="en-US" dirty="0"/>
        </a:p>
      </dgm:t>
    </dgm:pt>
    <dgm:pt modelId="{69ACB6C4-6555-3546-AEF6-8EBEF2710A6B}" type="parTrans" cxnId="{67A470D0-7D26-084F-A5F3-46EEA4213B48}">
      <dgm:prSet/>
      <dgm:spPr/>
      <dgm:t>
        <a:bodyPr/>
        <a:lstStyle/>
        <a:p>
          <a:endParaRPr lang="en-US"/>
        </a:p>
      </dgm:t>
    </dgm:pt>
    <dgm:pt modelId="{97477519-E641-3D4C-92F1-DDDDBEAE0E8E}" type="sibTrans" cxnId="{67A470D0-7D26-084F-A5F3-46EEA4213B48}">
      <dgm:prSet/>
      <dgm:spPr/>
      <dgm:t>
        <a:bodyPr/>
        <a:lstStyle/>
        <a:p>
          <a:endParaRPr lang="en-US"/>
        </a:p>
      </dgm:t>
    </dgm:pt>
    <dgm:pt modelId="{F010B3D8-D6B6-B24E-9A12-32BD95665FAB}">
      <dgm:prSet phldrT="[Text]"/>
      <dgm:spPr/>
      <dgm:t>
        <a:bodyPr/>
        <a:lstStyle/>
        <a:p>
          <a:r>
            <a:rPr lang="en-US" dirty="0" smtClean="0"/>
            <a:t>Type 2</a:t>
          </a:r>
          <a:endParaRPr lang="en-US" dirty="0"/>
        </a:p>
      </dgm:t>
    </dgm:pt>
    <dgm:pt modelId="{DB004D3D-D741-9C4B-B421-FD3689CC60DE}" type="parTrans" cxnId="{754461D7-C0C4-F542-95E2-11315F8F666F}">
      <dgm:prSet/>
      <dgm:spPr/>
      <dgm:t>
        <a:bodyPr/>
        <a:lstStyle/>
        <a:p>
          <a:endParaRPr lang="en-US"/>
        </a:p>
      </dgm:t>
    </dgm:pt>
    <dgm:pt modelId="{33685137-A476-C14D-AB57-A9D0BD4E460E}" type="sibTrans" cxnId="{754461D7-C0C4-F542-95E2-11315F8F666F}">
      <dgm:prSet/>
      <dgm:spPr/>
      <dgm:t>
        <a:bodyPr/>
        <a:lstStyle/>
        <a:p>
          <a:endParaRPr lang="en-US"/>
        </a:p>
      </dgm:t>
    </dgm:pt>
    <dgm:pt modelId="{8D1D1615-FE9F-CC42-874D-8190E1117F22}">
      <dgm:prSet phldrT="[Text]"/>
      <dgm:spPr/>
      <dgm:t>
        <a:bodyPr/>
        <a:lstStyle/>
        <a:p>
          <a:r>
            <a:rPr lang="en-US" dirty="0" smtClean="0"/>
            <a:t>High FAR</a:t>
          </a:r>
          <a:endParaRPr lang="en-US" dirty="0"/>
        </a:p>
      </dgm:t>
    </dgm:pt>
    <dgm:pt modelId="{F437A38A-523B-7349-B854-BE6CEE84EA80}" type="parTrans" cxnId="{10327910-9C6A-E84F-A83A-D81A6C85AD4C}">
      <dgm:prSet/>
      <dgm:spPr/>
      <dgm:t>
        <a:bodyPr/>
        <a:lstStyle/>
        <a:p>
          <a:endParaRPr lang="en-US"/>
        </a:p>
      </dgm:t>
    </dgm:pt>
    <dgm:pt modelId="{A2C721CD-FADB-BF48-A70D-5034D6DFE9F2}" type="sibTrans" cxnId="{10327910-9C6A-E84F-A83A-D81A6C85AD4C}">
      <dgm:prSet/>
      <dgm:spPr/>
      <dgm:t>
        <a:bodyPr/>
        <a:lstStyle/>
        <a:p>
          <a:endParaRPr lang="en-US"/>
        </a:p>
      </dgm:t>
    </dgm:pt>
    <dgm:pt modelId="{42A3AB8B-ECC0-D44E-A3A3-20772411CB96}" type="pres">
      <dgm:prSet presAssocID="{EDECE22E-E5E1-A947-ADA0-CD30C55AD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4CAC0-C98B-A740-BE0B-941D25B4A001}" type="pres">
      <dgm:prSet presAssocID="{16C7C424-24A3-8848-BEE3-C0B6CEBD9C49}" presName="linNode" presStyleCnt="0"/>
      <dgm:spPr/>
    </dgm:pt>
    <dgm:pt modelId="{A164CEA2-C830-0A40-8B07-19595AE219C2}" type="pres">
      <dgm:prSet presAssocID="{16C7C424-24A3-8848-BEE3-C0B6CEBD9C49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6A0D-BC9D-D944-907D-C83EF66FF46A}" type="pres">
      <dgm:prSet presAssocID="{16C7C424-24A3-8848-BEE3-C0B6CEBD9C49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292B9-DD04-9049-9C14-657762072AEF}" type="pres">
      <dgm:prSet presAssocID="{A1085ECD-B208-1947-9304-84CE866E7518}" presName="sp" presStyleCnt="0"/>
      <dgm:spPr/>
    </dgm:pt>
    <dgm:pt modelId="{6F352266-5E27-9348-A93A-9B2E833967A3}" type="pres">
      <dgm:prSet presAssocID="{F010B3D8-D6B6-B24E-9A12-32BD95665FAB}" presName="linNode" presStyleCnt="0"/>
      <dgm:spPr/>
    </dgm:pt>
    <dgm:pt modelId="{76C7F3B7-E4E0-2240-8A56-E824F134D344}" type="pres">
      <dgm:prSet presAssocID="{F010B3D8-D6B6-B24E-9A12-32BD95665FA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884F7-A206-6D47-A48E-5A60938FA1C1}" type="pres">
      <dgm:prSet presAssocID="{F010B3D8-D6B6-B24E-9A12-32BD95665FA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4461D7-C0C4-F542-95E2-11315F8F666F}" srcId="{EDECE22E-E5E1-A947-ADA0-CD30C55ADF46}" destId="{F010B3D8-D6B6-B24E-9A12-32BD95665FAB}" srcOrd="1" destOrd="0" parTransId="{DB004D3D-D741-9C4B-B421-FD3689CC60DE}" sibTransId="{33685137-A476-C14D-AB57-A9D0BD4E460E}"/>
    <dgm:cxn modelId="{0A79C4F9-69CE-F04A-B3E7-C910D8BEDCEC}" type="presOf" srcId="{EDECE22E-E5E1-A947-ADA0-CD30C55ADF46}" destId="{42A3AB8B-ECC0-D44E-A3A3-20772411CB96}" srcOrd="0" destOrd="0" presId="urn:microsoft.com/office/officeart/2005/8/layout/vList5"/>
    <dgm:cxn modelId="{9B061DA9-A1AD-3640-B88C-97B37F38324F}" type="presOf" srcId="{8D1D1615-FE9F-CC42-874D-8190E1117F22}" destId="{783884F7-A206-6D47-A48E-5A60938FA1C1}" srcOrd="0" destOrd="0" presId="urn:microsoft.com/office/officeart/2005/8/layout/vList5"/>
    <dgm:cxn modelId="{2EDC8091-DEC5-3A4C-9359-79A85056487E}" srcId="{EDECE22E-E5E1-A947-ADA0-CD30C55ADF46}" destId="{16C7C424-24A3-8848-BEE3-C0B6CEBD9C49}" srcOrd="0" destOrd="0" parTransId="{82CD21D0-559A-EE40-8837-309DD827751F}" sibTransId="{A1085ECD-B208-1947-9304-84CE866E7518}"/>
    <dgm:cxn modelId="{10327910-9C6A-E84F-A83A-D81A6C85AD4C}" srcId="{F010B3D8-D6B6-B24E-9A12-32BD95665FAB}" destId="{8D1D1615-FE9F-CC42-874D-8190E1117F22}" srcOrd="0" destOrd="0" parTransId="{F437A38A-523B-7349-B854-BE6CEE84EA80}" sibTransId="{A2C721CD-FADB-BF48-A70D-5034D6DFE9F2}"/>
    <dgm:cxn modelId="{55748323-B251-E94C-948A-A658C5ABE5A2}" type="presOf" srcId="{16C7C424-24A3-8848-BEE3-C0B6CEBD9C49}" destId="{A164CEA2-C830-0A40-8B07-19595AE219C2}" srcOrd="0" destOrd="0" presId="urn:microsoft.com/office/officeart/2005/8/layout/vList5"/>
    <dgm:cxn modelId="{67A470D0-7D26-084F-A5F3-46EEA4213B48}" srcId="{16C7C424-24A3-8848-BEE3-C0B6CEBD9C49}" destId="{0F4EC168-66DD-4C4C-A35C-2E161EBBFDAD}" srcOrd="0" destOrd="0" parTransId="{69ACB6C4-6555-3546-AEF6-8EBEF2710A6B}" sibTransId="{97477519-E641-3D4C-92F1-DDDDBEAE0E8E}"/>
    <dgm:cxn modelId="{A931BAC0-640F-7C44-89B6-15AE4DD5301A}" type="presOf" srcId="{0F4EC168-66DD-4C4C-A35C-2E161EBBFDAD}" destId="{85C46A0D-BC9D-D944-907D-C83EF66FF46A}" srcOrd="0" destOrd="0" presId="urn:microsoft.com/office/officeart/2005/8/layout/vList5"/>
    <dgm:cxn modelId="{894B851D-BA34-B049-AF4B-92BBE40DF1DD}" type="presOf" srcId="{F010B3D8-D6B6-B24E-9A12-32BD95665FAB}" destId="{76C7F3B7-E4E0-2240-8A56-E824F134D344}" srcOrd="0" destOrd="0" presId="urn:microsoft.com/office/officeart/2005/8/layout/vList5"/>
    <dgm:cxn modelId="{9BB80C20-9AA5-AD49-B4ED-5408AB69294C}" type="presParOf" srcId="{42A3AB8B-ECC0-D44E-A3A3-20772411CB96}" destId="{7584CAC0-C98B-A740-BE0B-941D25B4A001}" srcOrd="0" destOrd="0" presId="urn:microsoft.com/office/officeart/2005/8/layout/vList5"/>
    <dgm:cxn modelId="{EAE67B8F-0552-6844-88A9-F9C448A15274}" type="presParOf" srcId="{7584CAC0-C98B-A740-BE0B-941D25B4A001}" destId="{A164CEA2-C830-0A40-8B07-19595AE219C2}" srcOrd="0" destOrd="0" presId="urn:microsoft.com/office/officeart/2005/8/layout/vList5"/>
    <dgm:cxn modelId="{46E2E93C-4A4A-CA4C-BB94-CD1E3C466E21}" type="presParOf" srcId="{7584CAC0-C98B-A740-BE0B-941D25B4A001}" destId="{85C46A0D-BC9D-D944-907D-C83EF66FF46A}" srcOrd="1" destOrd="0" presId="urn:microsoft.com/office/officeart/2005/8/layout/vList5"/>
    <dgm:cxn modelId="{076171AF-9374-5E45-8CF5-2B6FEDB20F3D}" type="presParOf" srcId="{42A3AB8B-ECC0-D44E-A3A3-20772411CB96}" destId="{21C292B9-DD04-9049-9C14-657762072AEF}" srcOrd="1" destOrd="0" presId="urn:microsoft.com/office/officeart/2005/8/layout/vList5"/>
    <dgm:cxn modelId="{052E6257-6EFC-DE4E-9546-9E8BDC828665}" type="presParOf" srcId="{42A3AB8B-ECC0-D44E-A3A3-20772411CB96}" destId="{6F352266-5E27-9348-A93A-9B2E833967A3}" srcOrd="2" destOrd="0" presId="urn:microsoft.com/office/officeart/2005/8/layout/vList5"/>
    <dgm:cxn modelId="{BF93B467-2A12-7B41-B1DC-3DB05EA4611E}" type="presParOf" srcId="{6F352266-5E27-9348-A93A-9B2E833967A3}" destId="{76C7F3B7-E4E0-2240-8A56-E824F134D344}" srcOrd="0" destOrd="0" presId="urn:microsoft.com/office/officeart/2005/8/layout/vList5"/>
    <dgm:cxn modelId="{E9291807-CC88-3C4F-80CD-446BCD41556F}" type="presParOf" srcId="{6F352266-5E27-9348-A93A-9B2E833967A3}" destId="{783884F7-A206-6D47-A48E-5A60938FA1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CE22E-E5E1-A947-ADA0-CD30C55ADF4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7C424-24A3-8848-BEE3-C0B6CEBD9C49}">
      <dgm:prSet phldrT="[Text]"/>
      <dgm:spPr/>
      <dgm:t>
        <a:bodyPr/>
        <a:lstStyle/>
        <a:p>
          <a:r>
            <a:rPr lang="en-US" dirty="0" smtClean="0"/>
            <a:t>Type 1</a:t>
          </a:r>
          <a:endParaRPr lang="en-US" dirty="0"/>
        </a:p>
      </dgm:t>
    </dgm:pt>
    <dgm:pt modelId="{82CD21D0-559A-EE40-8837-309DD827751F}" type="parTrans" cxnId="{2EDC8091-DEC5-3A4C-9359-79A85056487E}">
      <dgm:prSet/>
      <dgm:spPr/>
      <dgm:t>
        <a:bodyPr/>
        <a:lstStyle/>
        <a:p>
          <a:endParaRPr lang="en-US"/>
        </a:p>
      </dgm:t>
    </dgm:pt>
    <dgm:pt modelId="{A1085ECD-B208-1947-9304-84CE866E7518}" type="sibTrans" cxnId="{2EDC8091-DEC5-3A4C-9359-79A85056487E}">
      <dgm:prSet/>
      <dgm:spPr/>
      <dgm:t>
        <a:bodyPr/>
        <a:lstStyle/>
        <a:p>
          <a:endParaRPr lang="en-US"/>
        </a:p>
      </dgm:t>
    </dgm:pt>
    <dgm:pt modelId="{0F4EC168-66DD-4C4C-A35C-2E161EBBFDAD}">
      <dgm:prSet phldrT="[Text]"/>
      <dgm:spPr/>
      <dgm:t>
        <a:bodyPr/>
        <a:lstStyle/>
        <a:p>
          <a:r>
            <a:rPr lang="en-US" dirty="0" smtClean="0"/>
            <a:t>Low POD</a:t>
          </a:r>
          <a:endParaRPr lang="en-US" dirty="0"/>
        </a:p>
      </dgm:t>
    </dgm:pt>
    <dgm:pt modelId="{69ACB6C4-6555-3546-AEF6-8EBEF2710A6B}" type="parTrans" cxnId="{67A470D0-7D26-084F-A5F3-46EEA4213B48}">
      <dgm:prSet/>
      <dgm:spPr/>
      <dgm:t>
        <a:bodyPr/>
        <a:lstStyle/>
        <a:p>
          <a:endParaRPr lang="en-US"/>
        </a:p>
      </dgm:t>
    </dgm:pt>
    <dgm:pt modelId="{97477519-E641-3D4C-92F1-DDDDBEAE0E8E}" type="sibTrans" cxnId="{67A470D0-7D26-084F-A5F3-46EEA4213B48}">
      <dgm:prSet/>
      <dgm:spPr/>
      <dgm:t>
        <a:bodyPr/>
        <a:lstStyle/>
        <a:p>
          <a:endParaRPr lang="en-US"/>
        </a:p>
      </dgm:t>
    </dgm:pt>
    <dgm:pt modelId="{F010B3D8-D6B6-B24E-9A12-32BD95665FAB}">
      <dgm:prSet phldrT="[Text]"/>
      <dgm:spPr/>
      <dgm:t>
        <a:bodyPr/>
        <a:lstStyle/>
        <a:p>
          <a:r>
            <a:rPr lang="en-US" dirty="0" smtClean="0"/>
            <a:t>Type 2</a:t>
          </a:r>
          <a:endParaRPr lang="en-US" dirty="0"/>
        </a:p>
      </dgm:t>
    </dgm:pt>
    <dgm:pt modelId="{DB004D3D-D741-9C4B-B421-FD3689CC60DE}" type="parTrans" cxnId="{754461D7-C0C4-F542-95E2-11315F8F666F}">
      <dgm:prSet/>
      <dgm:spPr/>
      <dgm:t>
        <a:bodyPr/>
        <a:lstStyle/>
        <a:p>
          <a:endParaRPr lang="en-US"/>
        </a:p>
      </dgm:t>
    </dgm:pt>
    <dgm:pt modelId="{33685137-A476-C14D-AB57-A9D0BD4E460E}" type="sibTrans" cxnId="{754461D7-C0C4-F542-95E2-11315F8F666F}">
      <dgm:prSet/>
      <dgm:spPr/>
      <dgm:t>
        <a:bodyPr/>
        <a:lstStyle/>
        <a:p>
          <a:endParaRPr lang="en-US"/>
        </a:p>
      </dgm:t>
    </dgm:pt>
    <dgm:pt modelId="{8D1D1615-FE9F-CC42-874D-8190E1117F22}">
      <dgm:prSet phldrT="[Text]"/>
      <dgm:spPr/>
      <dgm:t>
        <a:bodyPr/>
        <a:lstStyle/>
        <a:p>
          <a:r>
            <a:rPr lang="en-US" dirty="0" smtClean="0"/>
            <a:t>High FAR</a:t>
          </a:r>
          <a:endParaRPr lang="en-US" dirty="0"/>
        </a:p>
      </dgm:t>
    </dgm:pt>
    <dgm:pt modelId="{F437A38A-523B-7349-B854-BE6CEE84EA80}" type="parTrans" cxnId="{10327910-9C6A-E84F-A83A-D81A6C85AD4C}">
      <dgm:prSet/>
      <dgm:spPr/>
      <dgm:t>
        <a:bodyPr/>
        <a:lstStyle/>
        <a:p>
          <a:endParaRPr lang="en-US"/>
        </a:p>
      </dgm:t>
    </dgm:pt>
    <dgm:pt modelId="{A2C721CD-FADB-BF48-A70D-5034D6DFE9F2}" type="sibTrans" cxnId="{10327910-9C6A-E84F-A83A-D81A6C85AD4C}">
      <dgm:prSet/>
      <dgm:spPr/>
      <dgm:t>
        <a:bodyPr/>
        <a:lstStyle/>
        <a:p>
          <a:endParaRPr lang="en-US"/>
        </a:p>
      </dgm:t>
    </dgm:pt>
    <dgm:pt modelId="{42A3AB8B-ECC0-D44E-A3A3-20772411CB96}" type="pres">
      <dgm:prSet presAssocID="{EDECE22E-E5E1-A947-ADA0-CD30C55AD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4CAC0-C98B-A740-BE0B-941D25B4A001}" type="pres">
      <dgm:prSet presAssocID="{16C7C424-24A3-8848-BEE3-C0B6CEBD9C49}" presName="linNode" presStyleCnt="0"/>
      <dgm:spPr/>
    </dgm:pt>
    <dgm:pt modelId="{A164CEA2-C830-0A40-8B07-19595AE219C2}" type="pres">
      <dgm:prSet presAssocID="{16C7C424-24A3-8848-BEE3-C0B6CEBD9C49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6A0D-BC9D-D944-907D-C83EF66FF46A}" type="pres">
      <dgm:prSet presAssocID="{16C7C424-24A3-8848-BEE3-C0B6CEBD9C49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292B9-DD04-9049-9C14-657762072AEF}" type="pres">
      <dgm:prSet presAssocID="{A1085ECD-B208-1947-9304-84CE866E7518}" presName="sp" presStyleCnt="0"/>
      <dgm:spPr/>
    </dgm:pt>
    <dgm:pt modelId="{6F352266-5E27-9348-A93A-9B2E833967A3}" type="pres">
      <dgm:prSet presAssocID="{F010B3D8-D6B6-B24E-9A12-32BD95665FAB}" presName="linNode" presStyleCnt="0"/>
      <dgm:spPr/>
    </dgm:pt>
    <dgm:pt modelId="{76C7F3B7-E4E0-2240-8A56-E824F134D344}" type="pres">
      <dgm:prSet presAssocID="{F010B3D8-D6B6-B24E-9A12-32BD95665FA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884F7-A206-6D47-A48E-5A60938FA1C1}" type="pres">
      <dgm:prSet presAssocID="{F010B3D8-D6B6-B24E-9A12-32BD95665FA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4461D7-C0C4-F542-95E2-11315F8F666F}" srcId="{EDECE22E-E5E1-A947-ADA0-CD30C55ADF46}" destId="{F010B3D8-D6B6-B24E-9A12-32BD95665FAB}" srcOrd="1" destOrd="0" parTransId="{DB004D3D-D741-9C4B-B421-FD3689CC60DE}" sibTransId="{33685137-A476-C14D-AB57-A9D0BD4E460E}"/>
    <dgm:cxn modelId="{5F690CCD-8385-3041-9E03-5D615607F994}" type="presOf" srcId="{8D1D1615-FE9F-CC42-874D-8190E1117F22}" destId="{783884F7-A206-6D47-A48E-5A60938FA1C1}" srcOrd="0" destOrd="0" presId="urn:microsoft.com/office/officeart/2005/8/layout/vList5"/>
    <dgm:cxn modelId="{77BCF956-3EC8-F34D-B984-AEB2A7BC480F}" type="presOf" srcId="{0F4EC168-66DD-4C4C-A35C-2E161EBBFDAD}" destId="{85C46A0D-BC9D-D944-907D-C83EF66FF46A}" srcOrd="0" destOrd="0" presId="urn:microsoft.com/office/officeart/2005/8/layout/vList5"/>
    <dgm:cxn modelId="{67A470D0-7D26-084F-A5F3-46EEA4213B48}" srcId="{16C7C424-24A3-8848-BEE3-C0B6CEBD9C49}" destId="{0F4EC168-66DD-4C4C-A35C-2E161EBBFDAD}" srcOrd="0" destOrd="0" parTransId="{69ACB6C4-6555-3546-AEF6-8EBEF2710A6B}" sibTransId="{97477519-E641-3D4C-92F1-DDDDBEAE0E8E}"/>
    <dgm:cxn modelId="{2EDC8091-DEC5-3A4C-9359-79A85056487E}" srcId="{EDECE22E-E5E1-A947-ADA0-CD30C55ADF46}" destId="{16C7C424-24A3-8848-BEE3-C0B6CEBD9C49}" srcOrd="0" destOrd="0" parTransId="{82CD21D0-559A-EE40-8837-309DD827751F}" sibTransId="{A1085ECD-B208-1947-9304-84CE866E7518}"/>
    <dgm:cxn modelId="{21D2B389-4547-EB49-ABCB-A0CDF1E2ECA8}" type="presOf" srcId="{F010B3D8-D6B6-B24E-9A12-32BD95665FAB}" destId="{76C7F3B7-E4E0-2240-8A56-E824F134D344}" srcOrd="0" destOrd="0" presId="urn:microsoft.com/office/officeart/2005/8/layout/vList5"/>
    <dgm:cxn modelId="{F3888F11-23E9-E749-9AD2-7EF243A6E50A}" type="presOf" srcId="{16C7C424-24A3-8848-BEE3-C0B6CEBD9C49}" destId="{A164CEA2-C830-0A40-8B07-19595AE219C2}" srcOrd="0" destOrd="0" presId="urn:microsoft.com/office/officeart/2005/8/layout/vList5"/>
    <dgm:cxn modelId="{C3D98952-E1B5-AF4E-83A9-752FCD179CDC}" type="presOf" srcId="{EDECE22E-E5E1-A947-ADA0-CD30C55ADF46}" destId="{42A3AB8B-ECC0-D44E-A3A3-20772411CB96}" srcOrd="0" destOrd="0" presId="urn:microsoft.com/office/officeart/2005/8/layout/vList5"/>
    <dgm:cxn modelId="{10327910-9C6A-E84F-A83A-D81A6C85AD4C}" srcId="{F010B3D8-D6B6-B24E-9A12-32BD95665FAB}" destId="{8D1D1615-FE9F-CC42-874D-8190E1117F22}" srcOrd="0" destOrd="0" parTransId="{F437A38A-523B-7349-B854-BE6CEE84EA80}" sibTransId="{A2C721CD-FADB-BF48-A70D-5034D6DFE9F2}"/>
    <dgm:cxn modelId="{DB9EB570-E576-9F42-A371-EF3E4209A451}" type="presParOf" srcId="{42A3AB8B-ECC0-D44E-A3A3-20772411CB96}" destId="{7584CAC0-C98B-A740-BE0B-941D25B4A001}" srcOrd="0" destOrd="0" presId="urn:microsoft.com/office/officeart/2005/8/layout/vList5"/>
    <dgm:cxn modelId="{4BC4E692-6EA8-F147-A85B-BD7967F15144}" type="presParOf" srcId="{7584CAC0-C98B-A740-BE0B-941D25B4A001}" destId="{A164CEA2-C830-0A40-8B07-19595AE219C2}" srcOrd="0" destOrd="0" presId="urn:microsoft.com/office/officeart/2005/8/layout/vList5"/>
    <dgm:cxn modelId="{9738C637-2700-1246-9DF0-AA6316AF110D}" type="presParOf" srcId="{7584CAC0-C98B-A740-BE0B-941D25B4A001}" destId="{85C46A0D-BC9D-D944-907D-C83EF66FF46A}" srcOrd="1" destOrd="0" presId="urn:microsoft.com/office/officeart/2005/8/layout/vList5"/>
    <dgm:cxn modelId="{8F1F0A3F-C201-1441-B90F-BA6B78DA8A16}" type="presParOf" srcId="{42A3AB8B-ECC0-D44E-A3A3-20772411CB96}" destId="{21C292B9-DD04-9049-9C14-657762072AEF}" srcOrd="1" destOrd="0" presId="urn:microsoft.com/office/officeart/2005/8/layout/vList5"/>
    <dgm:cxn modelId="{86E525E7-289D-FC4D-A571-7952059D1A9D}" type="presParOf" srcId="{42A3AB8B-ECC0-D44E-A3A3-20772411CB96}" destId="{6F352266-5E27-9348-A93A-9B2E833967A3}" srcOrd="2" destOrd="0" presId="urn:microsoft.com/office/officeart/2005/8/layout/vList5"/>
    <dgm:cxn modelId="{85D960B1-0E2A-054F-9567-D772D50E011A}" type="presParOf" srcId="{6F352266-5E27-9348-A93A-9B2E833967A3}" destId="{76C7F3B7-E4E0-2240-8A56-E824F134D344}" srcOrd="0" destOrd="0" presId="urn:microsoft.com/office/officeart/2005/8/layout/vList5"/>
    <dgm:cxn modelId="{AA73E1A0-77F3-604E-B79D-F89C5E735796}" type="presParOf" srcId="{6F352266-5E27-9348-A93A-9B2E833967A3}" destId="{783884F7-A206-6D47-A48E-5A60938FA1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ECE22E-E5E1-A947-ADA0-CD30C55ADF4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7C424-24A3-8848-BEE3-C0B6CEBD9C49}">
      <dgm:prSet phldrT="[Text]"/>
      <dgm:spPr/>
      <dgm:t>
        <a:bodyPr/>
        <a:lstStyle/>
        <a:p>
          <a:r>
            <a:rPr lang="en-US" dirty="0" smtClean="0"/>
            <a:t>Type 1</a:t>
          </a:r>
          <a:endParaRPr lang="en-US" dirty="0"/>
        </a:p>
      </dgm:t>
    </dgm:pt>
    <dgm:pt modelId="{82CD21D0-559A-EE40-8837-309DD827751F}" type="parTrans" cxnId="{2EDC8091-DEC5-3A4C-9359-79A85056487E}">
      <dgm:prSet/>
      <dgm:spPr/>
      <dgm:t>
        <a:bodyPr/>
        <a:lstStyle/>
        <a:p>
          <a:endParaRPr lang="en-US"/>
        </a:p>
      </dgm:t>
    </dgm:pt>
    <dgm:pt modelId="{A1085ECD-B208-1947-9304-84CE866E7518}" type="sibTrans" cxnId="{2EDC8091-DEC5-3A4C-9359-79A85056487E}">
      <dgm:prSet/>
      <dgm:spPr/>
      <dgm:t>
        <a:bodyPr/>
        <a:lstStyle/>
        <a:p>
          <a:endParaRPr lang="en-US"/>
        </a:p>
      </dgm:t>
    </dgm:pt>
    <dgm:pt modelId="{0F4EC168-66DD-4C4C-A35C-2E161EBBFDAD}">
      <dgm:prSet phldrT="[Text]"/>
      <dgm:spPr/>
      <dgm:t>
        <a:bodyPr/>
        <a:lstStyle/>
        <a:p>
          <a:r>
            <a:rPr lang="en-US" dirty="0" smtClean="0"/>
            <a:t>Low POD</a:t>
          </a:r>
          <a:endParaRPr lang="en-US" dirty="0"/>
        </a:p>
      </dgm:t>
    </dgm:pt>
    <dgm:pt modelId="{69ACB6C4-6555-3546-AEF6-8EBEF2710A6B}" type="parTrans" cxnId="{67A470D0-7D26-084F-A5F3-46EEA4213B48}">
      <dgm:prSet/>
      <dgm:spPr/>
      <dgm:t>
        <a:bodyPr/>
        <a:lstStyle/>
        <a:p>
          <a:endParaRPr lang="en-US"/>
        </a:p>
      </dgm:t>
    </dgm:pt>
    <dgm:pt modelId="{97477519-E641-3D4C-92F1-DDDDBEAE0E8E}" type="sibTrans" cxnId="{67A470D0-7D26-084F-A5F3-46EEA4213B48}">
      <dgm:prSet/>
      <dgm:spPr/>
      <dgm:t>
        <a:bodyPr/>
        <a:lstStyle/>
        <a:p>
          <a:endParaRPr lang="en-US"/>
        </a:p>
      </dgm:t>
    </dgm:pt>
    <dgm:pt modelId="{F010B3D8-D6B6-B24E-9A12-32BD95665FAB}">
      <dgm:prSet phldrT="[Text]"/>
      <dgm:spPr/>
      <dgm:t>
        <a:bodyPr/>
        <a:lstStyle/>
        <a:p>
          <a:r>
            <a:rPr lang="en-US" dirty="0" smtClean="0"/>
            <a:t>Type 2</a:t>
          </a:r>
          <a:endParaRPr lang="en-US" dirty="0"/>
        </a:p>
      </dgm:t>
    </dgm:pt>
    <dgm:pt modelId="{DB004D3D-D741-9C4B-B421-FD3689CC60DE}" type="parTrans" cxnId="{754461D7-C0C4-F542-95E2-11315F8F666F}">
      <dgm:prSet/>
      <dgm:spPr/>
      <dgm:t>
        <a:bodyPr/>
        <a:lstStyle/>
        <a:p>
          <a:endParaRPr lang="en-US"/>
        </a:p>
      </dgm:t>
    </dgm:pt>
    <dgm:pt modelId="{33685137-A476-C14D-AB57-A9D0BD4E460E}" type="sibTrans" cxnId="{754461D7-C0C4-F542-95E2-11315F8F666F}">
      <dgm:prSet/>
      <dgm:spPr/>
      <dgm:t>
        <a:bodyPr/>
        <a:lstStyle/>
        <a:p>
          <a:endParaRPr lang="en-US"/>
        </a:p>
      </dgm:t>
    </dgm:pt>
    <dgm:pt modelId="{8D1D1615-FE9F-CC42-874D-8190E1117F22}">
      <dgm:prSet phldrT="[Text]"/>
      <dgm:spPr/>
      <dgm:t>
        <a:bodyPr/>
        <a:lstStyle/>
        <a:p>
          <a:r>
            <a:rPr lang="en-US" dirty="0" smtClean="0"/>
            <a:t>High FAR</a:t>
          </a:r>
          <a:endParaRPr lang="en-US" dirty="0"/>
        </a:p>
      </dgm:t>
    </dgm:pt>
    <dgm:pt modelId="{F437A38A-523B-7349-B854-BE6CEE84EA80}" type="parTrans" cxnId="{10327910-9C6A-E84F-A83A-D81A6C85AD4C}">
      <dgm:prSet/>
      <dgm:spPr/>
      <dgm:t>
        <a:bodyPr/>
        <a:lstStyle/>
        <a:p>
          <a:endParaRPr lang="en-US"/>
        </a:p>
      </dgm:t>
    </dgm:pt>
    <dgm:pt modelId="{A2C721CD-FADB-BF48-A70D-5034D6DFE9F2}" type="sibTrans" cxnId="{10327910-9C6A-E84F-A83A-D81A6C85AD4C}">
      <dgm:prSet/>
      <dgm:spPr/>
      <dgm:t>
        <a:bodyPr/>
        <a:lstStyle/>
        <a:p>
          <a:endParaRPr lang="en-US"/>
        </a:p>
      </dgm:t>
    </dgm:pt>
    <dgm:pt modelId="{42A3AB8B-ECC0-D44E-A3A3-20772411CB96}" type="pres">
      <dgm:prSet presAssocID="{EDECE22E-E5E1-A947-ADA0-CD30C55AD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4CAC0-C98B-A740-BE0B-941D25B4A001}" type="pres">
      <dgm:prSet presAssocID="{16C7C424-24A3-8848-BEE3-C0B6CEBD9C49}" presName="linNode" presStyleCnt="0"/>
      <dgm:spPr/>
    </dgm:pt>
    <dgm:pt modelId="{A164CEA2-C830-0A40-8B07-19595AE219C2}" type="pres">
      <dgm:prSet presAssocID="{16C7C424-24A3-8848-BEE3-C0B6CEBD9C49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6A0D-BC9D-D944-907D-C83EF66FF46A}" type="pres">
      <dgm:prSet presAssocID="{16C7C424-24A3-8848-BEE3-C0B6CEBD9C49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292B9-DD04-9049-9C14-657762072AEF}" type="pres">
      <dgm:prSet presAssocID="{A1085ECD-B208-1947-9304-84CE866E7518}" presName="sp" presStyleCnt="0"/>
      <dgm:spPr/>
    </dgm:pt>
    <dgm:pt modelId="{6F352266-5E27-9348-A93A-9B2E833967A3}" type="pres">
      <dgm:prSet presAssocID="{F010B3D8-D6B6-B24E-9A12-32BD95665FAB}" presName="linNode" presStyleCnt="0"/>
      <dgm:spPr/>
    </dgm:pt>
    <dgm:pt modelId="{76C7F3B7-E4E0-2240-8A56-E824F134D344}" type="pres">
      <dgm:prSet presAssocID="{F010B3D8-D6B6-B24E-9A12-32BD95665FA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884F7-A206-6D47-A48E-5A60938FA1C1}" type="pres">
      <dgm:prSet presAssocID="{F010B3D8-D6B6-B24E-9A12-32BD95665FA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4461D7-C0C4-F542-95E2-11315F8F666F}" srcId="{EDECE22E-E5E1-A947-ADA0-CD30C55ADF46}" destId="{F010B3D8-D6B6-B24E-9A12-32BD95665FAB}" srcOrd="1" destOrd="0" parTransId="{DB004D3D-D741-9C4B-B421-FD3689CC60DE}" sibTransId="{33685137-A476-C14D-AB57-A9D0BD4E460E}"/>
    <dgm:cxn modelId="{39CCC881-79D4-924B-8571-C58FDD635682}" type="presOf" srcId="{EDECE22E-E5E1-A947-ADA0-CD30C55ADF46}" destId="{42A3AB8B-ECC0-D44E-A3A3-20772411CB96}" srcOrd="0" destOrd="0" presId="urn:microsoft.com/office/officeart/2005/8/layout/vList5"/>
    <dgm:cxn modelId="{C19DC773-5EAC-E34C-996E-26BEBA469ED9}" type="presOf" srcId="{0F4EC168-66DD-4C4C-A35C-2E161EBBFDAD}" destId="{85C46A0D-BC9D-D944-907D-C83EF66FF46A}" srcOrd="0" destOrd="0" presId="urn:microsoft.com/office/officeart/2005/8/layout/vList5"/>
    <dgm:cxn modelId="{27214BA4-549B-D844-A168-B2F9EB82997C}" type="presOf" srcId="{F010B3D8-D6B6-B24E-9A12-32BD95665FAB}" destId="{76C7F3B7-E4E0-2240-8A56-E824F134D344}" srcOrd="0" destOrd="0" presId="urn:microsoft.com/office/officeart/2005/8/layout/vList5"/>
    <dgm:cxn modelId="{2EDC8091-DEC5-3A4C-9359-79A85056487E}" srcId="{EDECE22E-E5E1-A947-ADA0-CD30C55ADF46}" destId="{16C7C424-24A3-8848-BEE3-C0B6CEBD9C49}" srcOrd="0" destOrd="0" parTransId="{82CD21D0-559A-EE40-8837-309DD827751F}" sibTransId="{A1085ECD-B208-1947-9304-84CE866E7518}"/>
    <dgm:cxn modelId="{10327910-9C6A-E84F-A83A-D81A6C85AD4C}" srcId="{F010B3D8-D6B6-B24E-9A12-32BD95665FAB}" destId="{8D1D1615-FE9F-CC42-874D-8190E1117F22}" srcOrd="0" destOrd="0" parTransId="{F437A38A-523B-7349-B854-BE6CEE84EA80}" sibTransId="{A2C721CD-FADB-BF48-A70D-5034D6DFE9F2}"/>
    <dgm:cxn modelId="{4DE5BBB8-151F-6545-9407-3A0E860F7249}" type="presOf" srcId="{16C7C424-24A3-8848-BEE3-C0B6CEBD9C49}" destId="{A164CEA2-C830-0A40-8B07-19595AE219C2}" srcOrd="0" destOrd="0" presId="urn:microsoft.com/office/officeart/2005/8/layout/vList5"/>
    <dgm:cxn modelId="{67A470D0-7D26-084F-A5F3-46EEA4213B48}" srcId="{16C7C424-24A3-8848-BEE3-C0B6CEBD9C49}" destId="{0F4EC168-66DD-4C4C-A35C-2E161EBBFDAD}" srcOrd="0" destOrd="0" parTransId="{69ACB6C4-6555-3546-AEF6-8EBEF2710A6B}" sibTransId="{97477519-E641-3D4C-92F1-DDDDBEAE0E8E}"/>
    <dgm:cxn modelId="{BCC6E029-C63C-EE48-B9F9-317BF70F34E6}" type="presOf" srcId="{8D1D1615-FE9F-CC42-874D-8190E1117F22}" destId="{783884F7-A206-6D47-A48E-5A60938FA1C1}" srcOrd="0" destOrd="0" presId="urn:microsoft.com/office/officeart/2005/8/layout/vList5"/>
    <dgm:cxn modelId="{2CC63FCA-278E-DF41-A153-C8061342E82A}" type="presParOf" srcId="{42A3AB8B-ECC0-D44E-A3A3-20772411CB96}" destId="{7584CAC0-C98B-A740-BE0B-941D25B4A001}" srcOrd="0" destOrd="0" presId="urn:microsoft.com/office/officeart/2005/8/layout/vList5"/>
    <dgm:cxn modelId="{E1730ABA-2D35-8A41-AAA8-45A605F9AB83}" type="presParOf" srcId="{7584CAC0-C98B-A740-BE0B-941D25B4A001}" destId="{A164CEA2-C830-0A40-8B07-19595AE219C2}" srcOrd="0" destOrd="0" presId="urn:microsoft.com/office/officeart/2005/8/layout/vList5"/>
    <dgm:cxn modelId="{AFE8CD12-A108-3646-9ECF-490D9F2AD31D}" type="presParOf" srcId="{7584CAC0-C98B-A740-BE0B-941D25B4A001}" destId="{85C46A0D-BC9D-D944-907D-C83EF66FF46A}" srcOrd="1" destOrd="0" presId="urn:microsoft.com/office/officeart/2005/8/layout/vList5"/>
    <dgm:cxn modelId="{75E6C777-5C11-AE4E-A9A4-4246823A7E31}" type="presParOf" srcId="{42A3AB8B-ECC0-D44E-A3A3-20772411CB96}" destId="{21C292B9-DD04-9049-9C14-657762072AEF}" srcOrd="1" destOrd="0" presId="urn:microsoft.com/office/officeart/2005/8/layout/vList5"/>
    <dgm:cxn modelId="{D130BFC0-33CC-B84D-8BED-59A59E702B6B}" type="presParOf" srcId="{42A3AB8B-ECC0-D44E-A3A3-20772411CB96}" destId="{6F352266-5E27-9348-A93A-9B2E833967A3}" srcOrd="2" destOrd="0" presId="urn:microsoft.com/office/officeart/2005/8/layout/vList5"/>
    <dgm:cxn modelId="{EFF50778-B0B9-224F-85F8-AEF17E3ED2DE}" type="presParOf" srcId="{6F352266-5E27-9348-A93A-9B2E833967A3}" destId="{76C7F3B7-E4E0-2240-8A56-E824F134D344}" srcOrd="0" destOrd="0" presId="urn:microsoft.com/office/officeart/2005/8/layout/vList5"/>
    <dgm:cxn modelId="{E42B9295-87E1-8C40-BB90-B4795CE00067}" type="presParOf" srcId="{6F352266-5E27-9348-A93A-9B2E833967A3}" destId="{783884F7-A206-6D47-A48E-5A60938FA1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ECE22E-E5E1-A947-ADA0-CD30C55ADF4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7C424-24A3-8848-BEE3-C0B6CEBD9C49}">
      <dgm:prSet phldrT="[Text]"/>
      <dgm:spPr/>
      <dgm:t>
        <a:bodyPr/>
        <a:lstStyle/>
        <a:p>
          <a:r>
            <a:rPr lang="en-US" dirty="0" smtClean="0"/>
            <a:t>Type 1</a:t>
          </a:r>
          <a:endParaRPr lang="en-US" dirty="0"/>
        </a:p>
      </dgm:t>
    </dgm:pt>
    <dgm:pt modelId="{82CD21D0-559A-EE40-8837-309DD827751F}" type="parTrans" cxnId="{2EDC8091-DEC5-3A4C-9359-79A85056487E}">
      <dgm:prSet/>
      <dgm:spPr/>
      <dgm:t>
        <a:bodyPr/>
        <a:lstStyle/>
        <a:p>
          <a:endParaRPr lang="en-US"/>
        </a:p>
      </dgm:t>
    </dgm:pt>
    <dgm:pt modelId="{A1085ECD-B208-1947-9304-84CE866E7518}" type="sibTrans" cxnId="{2EDC8091-DEC5-3A4C-9359-79A85056487E}">
      <dgm:prSet/>
      <dgm:spPr/>
      <dgm:t>
        <a:bodyPr/>
        <a:lstStyle/>
        <a:p>
          <a:endParaRPr lang="en-US"/>
        </a:p>
      </dgm:t>
    </dgm:pt>
    <dgm:pt modelId="{0F4EC168-66DD-4C4C-A35C-2E161EBBFDAD}">
      <dgm:prSet phldrT="[Text]"/>
      <dgm:spPr/>
      <dgm:t>
        <a:bodyPr/>
        <a:lstStyle/>
        <a:p>
          <a:r>
            <a:rPr lang="en-US" dirty="0" smtClean="0"/>
            <a:t>Low POD</a:t>
          </a:r>
          <a:endParaRPr lang="en-US" dirty="0"/>
        </a:p>
      </dgm:t>
    </dgm:pt>
    <dgm:pt modelId="{69ACB6C4-6555-3546-AEF6-8EBEF2710A6B}" type="parTrans" cxnId="{67A470D0-7D26-084F-A5F3-46EEA4213B48}">
      <dgm:prSet/>
      <dgm:spPr/>
      <dgm:t>
        <a:bodyPr/>
        <a:lstStyle/>
        <a:p>
          <a:endParaRPr lang="en-US"/>
        </a:p>
      </dgm:t>
    </dgm:pt>
    <dgm:pt modelId="{97477519-E641-3D4C-92F1-DDDDBEAE0E8E}" type="sibTrans" cxnId="{67A470D0-7D26-084F-A5F3-46EEA4213B48}">
      <dgm:prSet/>
      <dgm:spPr/>
      <dgm:t>
        <a:bodyPr/>
        <a:lstStyle/>
        <a:p>
          <a:endParaRPr lang="en-US"/>
        </a:p>
      </dgm:t>
    </dgm:pt>
    <dgm:pt modelId="{F010B3D8-D6B6-B24E-9A12-32BD95665FAB}">
      <dgm:prSet phldrT="[Text]"/>
      <dgm:spPr/>
      <dgm:t>
        <a:bodyPr/>
        <a:lstStyle/>
        <a:p>
          <a:r>
            <a:rPr lang="en-US" dirty="0" smtClean="0"/>
            <a:t>Type 2</a:t>
          </a:r>
          <a:endParaRPr lang="en-US" dirty="0"/>
        </a:p>
      </dgm:t>
    </dgm:pt>
    <dgm:pt modelId="{DB004D3D-D741-9C4B-B421-FD3689CC60DE}" type="parTrans" cxnId="{754461D7-C0C4-F542-95E2-11315F8F666F}">
      <dgm:prSet/>
      <dgm:spPr/>
      <dgm:t>
        <a:bodyPr/>
        <a:lstStyle/>
        <a:p>
          <a:endParaRPr lang="en-US"/>
        </a:p>
      </dgm:t>
    </dgm:pt>
    <dgm:pt modelId="{33685137-A476-C14D-AB57-A9D0BD4E460E}" type="sibTrans" cxnId="{754461D7-C0C4-F542-95E2-11315F8F666F}">
      <dgm:prSet/>
      <dgm:spPr/>
      <dgm:t>
        <a:bodyPr/>
        <a:lstStyle/>
        <a:p>
          <a:endParaRPr lang="en-US"/>
        </a:p>
      </dgm:t>
    </dgm:pt>
    <dgm:pt modelId="{8D1D1615-FE9F-CC42-874D-8190E1117F22}">
      <dgm:prSet phldrT="[Text]"/>
      <dgm:spPr/>
      <dgm:t>
        <a:bodyPr/>
        <a:lstStyle/>
        <a:p>
          <a:r>
            <a:rPr lang="en-US" dirty="0" smtClean="0"/>
            <a:t>High FAR</a:t>
          </a:r>
          <a:endParaRPr lang="en-US" dirty="0"/>
        </a:p>
      </dgm:t>
    </dgm:pt>
    <dgm:pt modelId="{F437A38A-523B-7349-B854-BE6CEE84EA80}" type="parTrans" cxnId="{10327910-9C6A-E84F-A83A-D81A6C85AD4C}">
      <dgm:prSet/>
      <dgm:spPr/>
      <dgm:t>
        <a:bodyPr/>
        <a:lstStyle/>
        <a:p>
          <a:endParaRPr lang="en-US"/>
        </a:p>
      </dgm:t>
    </dgm:pt>
    <dgm:pt modelId="{A2C721CD-FADB-BF48-A70D-5034D6DFE9F2}" type="sibTrans" cxnId="{10327910-9C6A-E84F-A83A-D81A6C85AD4C}">
      <dgm:prSet/>
      <dgm:spPr/>
      <dgm:t>
        <a:bodyPr/>
        <a:lstStyle/>
        <a:p>
          <a:endParaRPr lang="en-US"/>
        </a:p>
      </dgm:t>
    </dgm:pt>
    <dgm:pt modelId="{42A3AB8B-ECC0-D44E-A3A3-20772411CB96}" type="pres">
      <dgm:prSet presAssocID="{EDECE22E-E5E1-A947-ADA0-CD30C55AD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4CAC0-C98B-A740-BE0B-941D25B4A001}" type="pres">
      <dgm:prSet presAssocID="{16C7C424-24A3-8848-BEE3-C0B6CEBD9C49}" presName="linNode" presStyleCnt="0"/>
      <dgm:spPr/>
    </dgm:pt>
    <dgm:pt modelId="{A164CEA2-C830-0A40-8B07-19595AE219C2}" type="pres">
      <dgm:prSet presAssocID="{16C7C424-24A3-8848-BEE3-C0B6CEBD9C49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6A0D-BC9D-D944-907D-C83EF66FF46A}" type="pres">
      <dgm:prSet presAssocID="{16C7C424-24A3-8848-BEE3-C0B6CEBD9C49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292B9-DD04-9049-9C14-657762072AEF}" type="pres">
      <dgm:prSet presAssocID="{A1085ECD-B208-1947-9304-84CE866E7518}" presName="sp" presStyleCnt="0"/>
      <dgm:spPr/>
    </dgm:pt>
    <dgm:pt modelId="{6F352266-5E27-9348-A93A-9B2E833967A3}" type="pres">
      <dgm:prSet presAssocID="{F010B3D8-D6B6-B24E-9A12-32BD95665FAB}" presName="linNode" presStyleCnt="0"/>
      <dgm:spPr/>
    </dgm:pt>
    <dgm:pt modelId="{76C7F3B7-E4E0-2240-8A56-E824F134D344}" type="pres">
      <dgm:prSet presAssocID="{F010B3D8-D6B6-B24E-9A12-32BD95665FA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884F7-A206-6D47-A48E-5A60938FA1C1}" type="pres">
      <dgm:prSet presAssocID="{F010B3D8-D6B6-B24E-9A12-32BD95665FA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4461D7-C0C4-F542-95E2-11315F8F666F}" srcId="{EDECE22E-E5E1-A947-ADA0-CD30C55ADF46}" destId="{F010B3D8-D6B6-B24E-9A12-32BD95665FAB}" srcOrd="1" destOrd="0" parTransId="{DB004D3D-D741-9C4B-B421-FD3689CC60DE}" sibTransId="{33685137-A476-C14D-AB57-A9D0BD4E460E}"/>
    <dgm:cxn modelId="{DBBA3D06-14CF-9B40-BA4D-36F121D6EB8A}" type="presOf" srcId="{16C7C424-24A3-8848-BEE3-C0B6CEBD9C49}" destId="{A164CEA2-C830-0A40-8B07-19595AE219C2}" srcOrd="0" destOrd="0" presId="urn:microsoft.com/office/officeart/2005/8/layout/vList5"/>
    <dgm:cxn modelId="{08C4E811-3B58-3249-BED7-EB36E3857505}" type="presOf" srcId="{F010B3D8-D6B6-B24E-9A12-32BD95665FAB}" destId="{76C7F3B7-E4E0-2240-8A56-E824F134D344}" srcOrd="0" destOrd="0" presId="urn:microsoft.com/office/officeart/2005/8/layout/vList5"/>
    <dgm:cxn modelId="{67A470D0-7D26-084F-A5F3-46EEA4213B48}" srcId="{16C7C424-24A3-8848-BEE3-C0B6CEBD9C49}" destId="{0F4EC168-66DD-4C4C-A35C-2E161EBBFDAD}" srcOrd="0" destOrd="0" parTransId="{69ACB6C4-6555-3546-AEF6-8EBEF2710A6B}" sibTransId="{97477519-E641-3D4C-92F1-DDDDBEAE0E8E}"/>
    <dgm:cxn modelId="{2EDC8091-DEC5-3A4C-9359-79A85056487E}" srcId="{EDECE22E-E5E1-A947-ADA0-CD30C55ADF46}" destId="{16C7C424-24A3-8848-BEE3-C0B6CEBD9C49}" srcOrd="0" destOrd="0" parTransId="{82CD21D0-559A-EE40-8837-309DD827751F}" sibTransId="{A1085ECD-B208-1947-9304-84CE866E7518}"/>
    <dgm:cxn modelId="{D6E5B32C-89AE-F541-BE4F-3808787627FE}" type="presOf" srcId="{EDECE22E-E5E1-A947-ADA0-CD30C55ADF46}" destId="{42A3AB8B-ECC0-D44E-A3A3-20772411CB96}" srcOrd="0" destOrd="0" presId="urn:microsoft.com/office/officeart/2005/8/layout/vList5"/>
    <dgm:cxn modelId="{7869AF13-3BC0-C546-967A-9290BE25DC09}" type="presOf" srcId="{8D1D1615-FE9F-CC42-874D-8190E1117F22}" destId="{783884F7-A206-6D47-A48E-5A60938FA1C1}" srcOrd="0" destOrd="0" presId="urn:microsoft.com/office/officeart/2005/8/layout/vList5"/>
    <dgm:cxn modelId="{10327910-9C6A-E84F-A83A-D81A6C85AD4C}" srcId="{F010B3D8-D6B6-B24E-9A12-32BD95665FAB}" destId="{8D1D1615-FE9F-CC42-874D-8190E1117F22}" srcOrd="0" destOrd="0" parTransId="{F437A38A-523B-7349-B854-BE6CEE84EA80}" sibTransId="{A2C721CD-FADB-BF48-A70D-5034D6DFE9F2}"/>
    <dgm:cxn modelId="{9E73B0B3-8F9D-7248-AB61-4EC31BFFD7FA}" type="presOf" srcId="{0F4EC168-66DD-4C4C-A35C-2E161EBBFDAD}" destId="{85C46A0D-BC9D-D944-907D-C83EF66FF46A}" srcOrd="0" destOrd="0" presId="urn:microsoft.com/office/officeart/2005/8/layout/vList5"/>
    <dgm:cxn modelId="{002496E2-B0BD-3241-A285-29575A5AD3D4}" type="presParOf" srcId="{42A3AB8B-ECC0-D44E-A3A3-20772411CB96}" destId="{7584CAC0-C98B-A740-BE0B-941D25B4A001}" srcOrd="0" destOrd="0" presId="urn:microsoft.com/office/officeart/2005/8/layout/vList5"/>
    <dgm:cxn modelId="{7382DA9E-766C-6B4F-83AF-74D9696A6512}" type="presParOf" srcId="{7584CAC0-C98B-A740-BE0B-941D25B4A001}" destId="{A164CEA2-C830-0A40-8B07-19595AE219C2}" srcOrd="0" destOrd="0" presId="urn:microsoft.com/office/officeart/2005/8/layout/vList5"/>
    <dgm:cxn modelId="{B2486E26-D57D-5C4D-B227-ECDE39AEFB6A}" type="presParOf" srcId="{7584CAC0-C98B-A740-BE0B-941D25B4A001}" destId="{85C46A0D-BC9D-D944-907D-C83EF66FF46A}" srcOrd="1" destOrd="0" presId="urn:microsoft.com/office/officeart/2005/8/layout/vList5"/>
    <dgm:cxn modelId="{F254E207-0B5C-674A-8E1C-09B5058D1282}" type="presParOf" srcId="{42A3AB8B-ECC0-D44E-A3A3-20772411CB96}" destId="{21C292B9-DD04-9049-9C14-657762072AEF}" srcOrd="1" destOrd="0" presId="urn:microsoft.com/office/officeart/2005/8/layout/vList5"/>
    <dgm:cxn modelId="{72021B63-9D4D-2640-BBE4-EB1794B7221A}" type="presParOf" srcId="{42A3AB8B-ECC0-D44E-A3A3-20772411CB96}" destId="{6F352266-5E27-9348-A93A-9B2E833967A3}" srcOrd="2" destOrd="0" presId="urn:microsoft.com/office/officeart/2005/8/layout/vList5"/>
    <dgm:cxn modelId="{057935BB-6508-4940-A1FC-B7FB25C784DE}" type="presParOf" srcId="{6F352266-5E27-9348-A93A-9B2E833967A3}" destId="{76C7F3B7-E4E0-2240-8A56-E824F134D344}" srcOrd="0" destOrd="0" presId="urn:microsoft.com/office/officeart/2005/8/layout/vList5"/>
    <dgm:cxn modelId="{1002EA29-5FD8-C44A-8423-72632841EB3E}" type="presParOf" srcId="{6F352266-5E27-9348-A93A-9B2E833967A3}" destId="{783884F7-A206-6D47-A48E-5A60938FA1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ECE22E-E5E1-A947-ADA0-CD30C55ADF4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7C424-24A3-8848-BEE3-C0B6CEBD9C49}">
      <dgm:prSet phldrT="[Text]"/>
      <dgm:spPr/>
      <dgm:t>
        <a:bodyPr/>
        <a:lstStyle/>
        <a:p>
          <a:r>
            <a:rPr lang="en-US" dirty="0" smtClean="0"/>
            <a:t>Good </a:t>
          </a:r>
          <a:r>
            <a:rPr lang="en-US" dirty="0" smtClean="0"/>
            <a:t>Event</a:t>
          </a:r>
          <a:endParaRPr lang="en-US" dirty="0"/>
        </a:p>
      </dgm:t>
    </dgm:pt>
    <dgm:pt modelId="{82CD21D0-559A-EE40-8837-309DD827751F}" type="parTrans" cxnId="{2EDC8091-DEC5-3A4C-9359-79A85056487E}">
      <dgm:prSet/>
      <dgm:spPr/>
      <dgm:t>
        <a:bodyPr/>
        <a:lstStyle/>
        <a:p>
          <a:endParaRPr lang="en-US"/>
        </a:p>
      </dgm:t>
    </dgm:pt>
    <dgm:pt modelId="{A1085ECD-B208-1947-9304-84CE866E7518}" type="sibTrans" cxnId="{2EDC8091-DEC5-3A4C-9359-79A85056487E}">
      <dgm:prSet/>
      <dgm:spPr/>
      <dgm:t>
        <a:bodyPr/>
        <a:lstStyle/>
        <a:p>
          <a:endParaRPr lang="en-US"/>
        </a:p>
      </dgm:t>
    </dgm:pt>
    <dgm:pt modelId="{0F4EC168-66DD-4C4C-A35C-2E161EBBFDAD}">
      <dgm:prSet phldrT="[Text]"/>
      <dgm:spPr/>
      <dgm:t>
        <a:bodyPr/>
        <a:lstStyle/>
        <a:p>
          <a:r>
            <a:rPr lang="en-US" dirty="0" smtClean="0"/>
            <a:t>High TS</a:t>
          </a:r>
          <a:endParaRPr lang="en-US" dirty="0"/>
        </a:p>
      </dgm:t>
    </dgm:pt>
    <dgm:pt modelId="{69ACB6C4-6555-3546-AEF6-8EBEF2710A6B}" type="parTrans" cxnId="{67A470D0-7D26-084F-A5F3-46EEA4213B48}">
      <dgm:prSet/>
      <dgm:spPr/>
      <dgm:t>
        <a:bodyPr/>
        <a:lstStyle/>
        <a:p>
          <a:endParaRPr lang="en-US"/>
        </a:p>
      </dgm:t>
    </dgm:pt>
    <dgm:pt modelId="{97477519-E641-3D4C-92F1-DDDDBEAE0E8E}" type="sibTrans" cxnId="{67A470D0-7D26-084F-A5F3-46EEA4213B48}">
      <dgm:prSet/>
      <dgm:spPr/>
      <dgm:t>
        <a:bodyPr/>
        <a:lstStyle/>
        <a:p>
          <a:endParaRPr lang="en-US"/>
        </a:p>
      </dgm:t>
    </dgm:pt>
    <dgm:pt modelId="{42A3AB8B-ECC0-D44E-A3A3-20772411CB96}" type="pres">
      <dgm:prSet presAssocID="{EDECE22E-E5E1-A947-ADA0-CD30C55AD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4CAC0-C98B-A740-BE0B-941D25B4A001}" type="pres">
      <dgm:prSet presAssocID="{16C7C424-24A3-8848-BEE3-C0B6CEBD9C49}" presName="linNode" presStyleCnt="0"/>
      <dgm:spPr/>
    </dgm:pt>
    <dgm:pt modelId="{A164CEA2-C830-0A40-8B07-19595AE219C2}" type="pres">
      <dgm:prSet presAssocID="{16C7C424-24A3-8848-BEE3-C0B6CEBD9C4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6A0D-BC9D-D944-907D-C83EF66FF46A}" type="pres">
      <dgm:prSet presAssocID="{16C7C424-24A3-8848-BEE3-C0B6CEBD9C4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DE91A9-3911-E54D-A485-05BA97A90B18}" type="presOf" srcId="{EDECE22E-E5E1-A947-ADA0-CD30C55ADF46}" destId="{42A3AB8B-ECC0-D44E-A3A3-20772411CB96}" srcOrd="0" destOrd="0" presId="urn:microsoft.com/office/officeart/2005/8/layout/vList5"/>
    <dgm:cxn modelId="{2EDC8091-DEC5-3A4C-9359-79A85056487E}" srcId="{EDECE22E-E5E1-A947-ADA0-CD30C55ADF46}" destId="{16C7C424-24A3-8848-BEE3-C0B6CEBD9C49}" srcOrd="0" destOrd="0" parTransId="{82CD21D0-559A-EE40-8837-309DD827751F}" sibTransId="{A1085ECD-B208-1947-9304-84CE866E7518}"/>
    <dgm:cxn modelId="{67A470D0-7D26-084F-A5F3-46EEA4213B48}" srcId="{16C7C424-24A3-8848-BEE3-C0B6CEBD9C49}" destId="{0F4EC168-66DD-4C4C-A35C-2E161EBBFDAD}" srcOrd="0" destOrd="0" parTransId="{69ACB6C4-6555-3546-AEF6-8EBEF2710A6B}" sibTransId="{97477519-E641-3D4C-92F1-DDDDBEAE0E8E}"/>
    <dgm:cxn modelId="{3A183A2B-CC3C-194C-AC0E-21B92A8F11FA}" type="presOf" srcId="{0F4EC168-66DD-4C4C-A35C-2E161EBBFDAD}" destId="{85C46A0D-BC9D-D944-907D-C83EF66FF46A}" srcOrd="0" destOrd="0" presId="urn:microsoft.com/office/officeart/2005/8/layout/vList5"/>
    <dgm:cxn modelId="{6073B9C0-E99F-C349-8DB1-349D845BCEF4}" type="presOf" srcId="{16C7C424-24A3-8848-BEE3-C0B6CEBD9C49}" destId="{A164CEA2-C830-0A40-8B07-19595AE219C2}" srcOrd="0" destOrd="0" presId="urn:microsoft.com/office/officeart/2005/8/layout/vList5"/>
    <dgm:cxn modelId="{E13E5B44-91B4-7E47-AF56-06C8646C96C8}" type="presParOf" srcId="{42A3AB8B-ECC0-D44E-A3A3-20772411CB96}" destId="{7584CAC0-C98B-A740-BE0B-941D25B4A001}" srcOrd="0" destOrd="0" presId="urn:microsoft.com/office/officeart/2005/8/layout/vList5"/>
    <dgm:cxn modelId="{0E6E6BC3-1ADD-4E43-B15F-BCE7B189245E}" type="presParOf" srcId="{7584CAC0-C98B-A740-BE0B-941D25B4A001}" destId="{A164CEA2-C830-0A40-8B07-19595AE219C2}" srcOrd="0" destOrd="0" presId="urn:microsoft.com/office/officeart/2005/8/layout/vList5"/>
    <dgm:cxn modelId="{91C740A5-5091-8F41-B495-CE7E6F243504}" type="presParOf" srcId="{7584CAC0-C98B-A740-BE0B-941D25B4A001}" destId="{85C46A0D-BC9D-D944-907D-C83EF66FF46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ECE22E-E5E1-A947-ADA0-CD30C55ADF4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7C424-24A3-8848-BEE3-C0B6CEBD9C49}">
      <dgm:prSet phldrT="[Text]"/>
      <dgm:spPr/>
      <dgm:t>
        <a:bodyPr/>
        <a:lstStyle/>
        <a:p>
          <a:r>
            <a:rPr lang="en-US" dirty="0" smtClean="0"/>
            <a:t>Good </a:t>
          </a:r>
          <a:r>
            <a:rPr lang="en-US" dirty="0" smtClean="0"/>
            <a:t>Event</a:t>
          </a:r>
          <a:endParaRPr lang="en-US" dirty="0"/>
        </a:p>
      </dgm:t>
    </dgm:pt>
    <dgm:pt modelId="{82CD21D0-559A-EE40-8837-309DD827751F}" type="parTrans" cxnId="{2EDC8091-DEC5-3A4C-9359-79A85056487E}">
      <dgm:prSet/>
      <dgm:spPr/>
      <dgm:t>
        <a:bodyPr/>
        <a:lstStyle/>
        <a:p>
          <a:endParaRPr lang="en-US"/>
        </a:p>
      </dgm:t>
    </dgm:pt>
    <dgm:pt modelId="{A1085ECD-B208-1947-9304-84CE866E7518}" type="sibTrans" cxnId="{2EDC8091-DEC5-3A4C-9359-79A85056487E}">
      <dgm:prSet/>
      <dgm:spPr/>
      <dgm:t>
        <a:bodyPr/>
        <a:lstStyle/>
        <a:p>
          <a:endParaRPr lang="en-US"/>
        </a:p>
      </dgm:t>
    </dgm:pt>
    <dgm:pt modelId="{0F4EC168-66DD-4C4C-A35C-2E161EBBFDAD}">
      <dgm:prSet phldrT="[Text]"/>
      <dgm:spPr/>
      <dgm:t>
        <a:bodyPr/>
        <a:lstStyle/>
        <a:p>
          <a:r>
            <a:rPr lang="en-US" dirty="0" smtClean="0"/>
            <a:t>High TS</a:t>
          </a:r>
          <a:endParaRPr lang="en-US" dirty="0"/>
        </a:p>
      </dgm:t>
    </dgm:pt>
    <dgm:pt modelId="{69ACB6C4-6555-3546-AEF6-8EBEF2710A6B}" type="parTrans" cxnId="{67A470D0-7D26-084F-A5F3-46EEA4213B48}">
      <dgm:prSet/>
      <dgm:spPr/>
      <dgm:t>
        <a:bodyPr/>
        <a:lstStyle/>
        <a:p>
          <a:endParaRPr lang="en-US"/>
        </a:p>
      </dgm:t>
    </dgm:pt>
    <dgm:pt modelId="{97477519-E641-3D4C-92F1-DDDDBEAE0E8E}" type="sibTrans" cxnId="{67A470D0-7D26-084F-A5F3-46EEA4213B48}">
      <dgm:prSet/>
      <dgm:spPr/>
      <dgm:t>
        <a:bodyPr/>
        <a:lstStyle/>
        <a:p>
          <a:endParaRPr lang="en-US"/>
        </a:p>
      </dgm:t>
    </dgm:pt>
    <dgm:pt modelId="{42A3AB8B-ECC0-D44E-A3A3-20772411CB96}" type="pres">
      <dgm:prSet presAssocID="{EDECE22E-E5E1-A947-ADA0-CD30C55AD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4CAC0-C98B-A740-BE0B-941D25B4A001}" type="pres">
      <dgm:prSet presAssocID="{16C7C424-24A3-8848-BEE3-C0B6CEBD9C49}" presName="linNode" presStyleCnt="0"/>
      <dgm:spPr/>
    </dgm:pt>
    <dgm:pt modelId="{A164CEA2-C830-0A40-8B07-19595AE219C2}" type="pres">
      <dgm:prSet presAssocID="{16C7C424-24A3-8848-BEE3-C0B6CEBD9C4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6A0D-BC9D-D944-907D-C83EF66FF46A}" type="pres">
      <dgm:prSet presAssocID="{16C7C424-24A3-8848-BEE3-C0B6CEBD9C4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DC8091-DEC5-3A4C-9359-79A85056487E}" srcId="{EDECE22E-E5E1-A947-ADA0-CD30C55ADF46}" destId="{16C7C424-24A3-8848-BEE3-C0B6CEBD9C49}" srcOrd="0" destOrd="0" parTransId="{82CD21D0-559A-EE40-8837-309DD827751F}" sibTransId="{A1085ECD-B208-1947-9304-84CE866E7518}"/>
    <dgm:cxn modelId="{67A470D0-7D26-084F-A5F3-46EEA4213B48}" srcId="{16C7C424-24A3-8848-BEE3-C0B6CEBD9C49}" destId="{0F4EC168-66DD-4C4C-A35C-2E161EBBFDAD}" srcOrd="0" destOrd="0" parTransId="{69ACB6C4-6555-3546-AEF6-8EBEF2710A6B}" sibTransId="{97477519-E641-3D4C-92F1-DDDDBEAE0E8E}"/>
    <dgm:cxn modelId="{CD02E678-8A56-1546-B236-6C46AD8CA357}" type="presOf" srcId="{EDECE22E-E5E1-A947-ADA0-CD30C55ADF46}" destId="{42A3AB8B-ECC0-D44E-A3A3-20772411CB96}" srcOrd="0" destOrd="0" presId="urn:microsoft.com/office/officeart/2005/8/layout/vList5"/>
    <dgm:cxn modelId="{3472CB6D-DF43-CB4A-8BEC-FCE025341FA3}" type="presOf" srcId="{16C7C424-24A3-8848-BEE3-C0B6CEBD9C49}" destId="{A164CEA2-C830-0A40-8B07-19595AE219C2}" srcOrd="0" destOrd="0" presId="urn:microsoft.com/office/officeart/2005/8/layout/vList5"/>
    <dgm:cxn modelId="{ECCCEAE8-B0C8-B44D-950B-457AC844E021}" type="presOf" srcId="{0F4EC168-66DD-4C4C-A35C-2E161EBBFDAD}" destId="{85C46A0D-BC9D-D944-907D-C83EF66FF46A}" srcOrd="0" destOrd="0" presId="urn:microsoft.com/office/officeart/2005/8/layout/vList5"/>
    <dgm:cxn modelId="{5396492D-7F84-EB40-96B1-E540656A050A}" type="presParOf" srcId="{42A3AB8B-ECC0-D44E-A3A3-20772411CB96}" destId="{7584CAC0-C98B-A740-BE0B-941D25B4A001}" srcOrd="0" destOrd="0" presId="urn:microsoft.com/office/officeart/2005/8/layout/vList5"/>
    <dgm:cxn modelId="{4CAE4C52-7958-6549-ABC2-A5259C0507E2}" type="presParOf" srcId="{7584CAC0-C98B-A740-BE0B-941D25B4A001}" destId="{A164CEA2-C830-0A40-8B07-19595AE219C2}" srcOrd="0" destOrd="0" presId="urn:microsoft.com/office/officeart/2005/8/layout/vList5"/>
    <dgm:cxn modelId="{314C76B4-AB51-6A49-AC11-5873E726ABFB}" type="presParOf" srcId="{7584CAC0-C98B-A740-BE0B-941D25B4A001}" destId="{85C46A0D-BC9D-D944-907D-C83EF66FF46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46A0D-BC9D-D944-907D-C83EF66FF46A}">
      <dsp:nvSpPr>
        <dsp:cNvPr id="0" name=""/>
        <dsp:cNvSpPr/>
      </dsp:nvSpPr>
      <dsp:spPr>
        <a:xfrm rot="5400000">
          <a:off x="1831848" y="-149352"/>
          <a:ext cx="1828799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200" kern="1200" dirty="0" smtClean="0"/>
            <a:t>Low POD</a:t>
          </a:r>
          <a:endParaRPr lang="en-US" sz="5200" kern="1200" dirty="0"/>
        </a:p>
      </dsp:txBody>
      <dsp:txXfrm rot="-5400000">
        <a:off x="1453896" y="317875"/>
        <a:ext cx="2495429" cy="1650249"/>
      </dsp:txXfrm>
    </dsp:sp>
    <dsp:sp modelId="{A164CEA2-C830-0A40-8B07-19595AE219C2}">
      <dsp:nvSpPr>
        <dsp:cNvPr id="0" name=""/>
        <dsp:cNvSpPr/>
      </dsp:nvSpPr>
      <dsp:spPr>
        <a:xfrm>
          <a:off x="0" y="0"/>
          <a:ext cx="1453896" cy="2285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Type 1</a:t>
          </a:r>
          <a:endParaRPr lang="en-US" sz="4000" kern="1200" dirty="0"/>
        </a:p>
      </dsp:txBody>
      <dsp:txXfrm>
        <a:off x="70973" y="70973"/>
        <a:ext cx="1311950" cy="2144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46A0D-BC9D-D944-907D-C83EF66FF46A}">
      <dsp:nvSpPr>
        <dsp:cNvPr id="0" name=""/>
        <dsp:cNvSpPr/>
      </dsp:nvSpPr>
      <dsp:spPr>
        <a:xfrm rot="5400000">
          <a:off x="1863154" y="-188430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Low POD</a:t>
          </a:r>
          <a:endParaRPr lang="en-US" sz="5000" kern="1200" dirty="0"/>
        </a:p>
      </dsp:txBody>
      <dsp:txXfrm rot="-5400000">
        <a:off x="1453895" y="307047"/>
        <a:ext cx="2498486" cy="1593750"/>
      </dsp:txXfrm>
    </dsp:sp>
    <dsp:sp modelId="{A164CEA2-C830-0A40-8B07-19595AE219C2}">
      <dsp:nvSpPr>
        <dsp:cNvPr id="0" name=""/>
        <dsp:cNvSpPr/>
      </dsp:nvSpPr>
      <dsp:spPr>
        <a:xfrm>
          <a:off x="0" y="55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Type 1</a:t>
          </a:r>
          <a:endParaRPr lang="en-US" sz="4000" kern="1200" dirty="0"/>
        </a:p>
      </dsp:txBody>
      <dsp:txXfrm>
        <a:off x="70973" y="71028"/>
        <a:ext cx="1311950" cy="2065786"/>
      </dsp:txXfrm>
    </dsp:sp>
    <dsp:sp modelId="{783884F7-A206-6D47-A48E-5A60938FA1C1}">
      <dsp:nvSpPr>
        <dsp:cNvPr id="0" name=""/>
        <dsp:cNvSpPr/>
      </dsp:nvSpPr>
      <dsp:spPr>
        <a:xfrm rot="5400000">
          <a:off x="1863154" y="2129689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High FAR</a:t>
          </a:r>
          <a:endParaRPr lang="en-US" sz="5000" kern="1200" dirty="0"/>
        </a:p>
      </dsp:txBody>
      <dsp:txXfrm rot="-5400000">
        <a:off x="1453895" y="2625166"/>
        <a:ext cx="2498486" cy="1593750"/>
      </dsp:txXfrm>
    </dsp:sp>
    <dsp:sp modelId="{76C7F3B7-E4E0-2240-8A56-E824F134D344}">
      <dsp:nvSpPr>
        <dsp:cNvPr id="0" name=""/>
        <dsp:cNvSpPr/>
      </dsp:nvSpPr>
      <dsp:spPr>
        <a:xfrm>
          <a:off x="0" y="2318174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Type 2</a:t>
          </a:r>
          <a:endParaRPr lang="en-US" sz="4000" kern="1200" dirty="0"/>
        </a:p>
      </dsp:txBody>
      <dsp:txXfrm>
        <a:off x="70973" y="2389147"/>
        <a:ext cx="1311950" cy="20657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46A0D-BC9D-D944-907D-C83EF66FF46A}">
      <dsp:nvSpPr>
        <dsp:cNvPr id="0" name=""/>
        <dsp:cNvSpPr/>
      </dsp:nvSpPr>
      <dsp:spPr>
        <a:xfrm rot="5400000">
          <a:off x="1863154" y="-188430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Low POD</a:t>
          </a:r>
          <a:endParaRPr lang="en-US" sz="5000" kern="1200" dirty="0"/>
        </a:p>
      </dsp:txBody>
      <dsp:txXfrm rot="-5400000">
        <a:off x="1453895" y="307047"/>
        <a:ext cx="2498486" cy="1593750"/>
      </dsp:txXfrm>
    </dsp:sp>
    <dsp:sp modelId="{A164CEA2-C830-0A40-8B07-19595AE219C2}">
      <dsp:nvSpPr>
        <dsp:cNvPr id="0" name=""/>
        <dsp:cNvSpPr/>
      </dsp:nvSpPr>
      <dsp:spPr>
        <a:xfrm>
          <a:off x="0" y="55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Type 1</a:t>
          </a:r>
          <a:endParaRPr lang="en-US" sz="4000" kern="1200" dirty="0"/>
        </a:p>
      </dsp:txBody>
      <dsp:txXfrm>
        <a:off x="70973" y="71028"/>
        <a:ext cx="1311950" cy="2065786"/>
      </dsp:txXfrm>
    </dsp:sp>
    <dsp:sp modelId="{783884F7-A206-6D47-A48E-5A60938FA1C1}">
      <dsp:nvSpPr>
        <dsp:cNvPr id="0" name=""/>
        <dsp:cNvSpPr/>
      </dsp:nvSpPr>
      <dsp:spPr>
        <a:xfrm rot="5400000">
          <a:off x="1863154" y="2129689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High FAR</a:t>
          </a:r>
          <a:endParaRPr lang="en-US" sz="5000" kern="1200" dirty="0"/>
        </a:p>
      </dsp:txBody>
      <dsp:txXfrm rot="-5400000">
        <a:off x="1453895" y="2625166"/>
        <a:ext cx="2498486" cy="1593750"/>
      </dsp:txXfrm>
    </dsp:sp>
    <dsp:sp modelId="{76C7F3B7-E4E0-2240-8A56-E824F134D344}">
      <dsp:nvSpPr>
        <dsp:cNvPr id="0" name=""/>
        <dsp:cNvSpPr/>
      </dsp:nvSpPr>
      <dsp:spPr>
        <a:xfrm>
          <a:off x="0" y="2318174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Type 2</a:t>
          </a:r>
          <a:endParaRPr lang="en-US" sz="4000" kern="1200" dirty="0"/>
        </a:p>
      </dsp:txBody>
      <dsp:txXfrm>
        <a:off x="70973" y="2389147"/>
        <a:ext cx="1311950" cy="20657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46A0D-BC9D-D944-907D-C83EF66FF46A}">
      <dsp:nvSpPr>
        <dsp:cNvPr id="0" name=""/>
        <dsp:cNvSpPr/>
      </dsp:nvSpPr>
      <dsp:spPr>
        <a:xfrm rot="5400000">
          <a:off x="1863154" y="-188430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Low POD</a:t>
          </a:r>
          <a:endParaRPr lang="en-US" sz="5000" kern="1200" dirty="0"/>
        </a:p>
      </dsp:txBody>
      <dsp:txXfrm rot="-5400000">
        <a:off x="1453895" y="307047"/>
        <a:ext cx="2498486" cy="1593750"/>
      </dsp:txXfrm>
    </dsp:sp>
    <dsp:sp modelId="{A164CEA2-C830-0A40-8B07-19595AE219C2}">
      <dsp:nvSpPr>
        <dsp:cNvPr id="0" name=""/>
        <dsp:cNvSpPr/>
      </dsp:nvSpPr>
      <dsp:spPr>
        <a:xfrm>
          <a:off x="0" y="55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Type 1</a:t>
          </a:r>
          <a:endParaRPr lang="en-US" sz="4000" kern="1200" dirty="0"/>
        </a:p>
      </dsp:txBody>
      <dsp:txXfrm>
        <a:off x="70973" y="71028"/>
        <a:ext cx="1311950" cy="2065786"/>
      </dsp:txXfrm>
    </dsp:sp>
    <dsp:sp modelId="{783884F7-A206-6D47-A48E-5A60938FA1C1}">
      <dsp:nvSpPr>
        <dsp:cNvPr id="0" name=""/>
        <dsp:cNvSpPr/>
      </dsp:nvSpPr>
      <dsp:spPr>
        <a:xfrm rot="5400000">
          <a:off x="1863154" y="2129689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High FAR</a:t>
          </a:r>
          <a:endParaRPr lang="en-US" sz="5000" kern="1200" dirty="0"/>
        </a:p>
      </dsp:txBody>
      <dsp:txXfrm rot="-5400000">
        <a:off x="1453895" y="2625166"/>
        <a:ext cx="2498486" cy="1593750"/>
      </dsp:txXfrm>
    </dsp:sp>
    <dsp:sp modelId="{76C7F3B7-E4E0-2240-8A56-E824F134D344}">
      <dsp:nvSpPr>
        <dsp:cNvPr id="0" name=""/>
        <dsp:cNvSpPr/>
      </dsp:nvSpPr>
      <dsp:spPr>
        <a:xfrm>
          <a:off x="0" y="2318174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Type 2</a:t>
          </a:r>
          <a:endParaRPr lang="en-US" sz="4000" kern="1200" dirty="0"/>
        </a:p>
      </dsp:txBody>
      <dsp:txXfrm>
        <a:off x="70973" y="2389147"/>
        <a:ext cx="1311950" cy="20657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46A0D-BC9D-D944-907D-C83EF66FF46A}">
      <dsp:nvSpPr>
        <dsp:cNvPr id="0" name=""/>
        <dsp:cNvSpPr/>
      </dsp:nvSpPr>
      <dsp:spPr>
        <a:xfrm rot="5400000">
          <a:off x="1863154" y="-188430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Low POD</a:t>
          </a:r>
          <a:endParaRPr lang="en-US" sz="5000" kern="1200" dirty="0"/>
        </a:p>
      </dsp:txBody>
      <dsp:txXfrm rot="-5400000">
        <a:off x="1453895" y="307047"/>
        <a:ext cx="2498486" cy="1593750"/>
      </dsp:txXfrm>
    </dsp:sp>
    <dsp:sp modelId="{A164CEA2-C830-0A40-8B07-19595AE219C2}">
      <dsp:nvSpPr>
        <dsp:cNvPr id="0" name=""/>
        <dsp:cNvSpPr/>
      </dsp:nvSpPr>
      <dsp:spPr>
        <a:xfrm>
          <a:off x="0" y="55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Type 1</a:t>
          </a:r>
          <a:endParaRPr lang="en-US" sz="4000" kern="1200" dirty="0"/>
        </a:p>
      </dsp:txBody>
      <dsp:txXfrm>
        <a:off x="70973" y="71028"/>
        <a:ext cx="1311950" cy="2065786"/>
      </dsp:txXfrm>
    </dsp:sp>
    <dsp:sp modelId="{783884F7-A206-6D47-A48E-5A60938FA1C1}">
      <dsp:nvSpPr>
        <dsp:cNvPr id="0" name=""/>
        <dsp:cNvSpPr/>
      </dsp:nvSpPr>
      <dsp:spPr>
        <a:xfrm rot="5400000">
          <a:off x="1863154" y="2129689"/>
          <a:ext cx="1766186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000" kern="1200" dirty="0" smtClean="0"/>
            <a:t>High FAR</a:t>
          </a:r>
          <a:endParaRPr lang="en-US" sz="5000" kern="1200" dirty="0"/>
        </a:p>
      </dsp:txBody>
      <dsp:txXfrm rot="-5400000">
        <a:off x="1453895" y="2625166"/>
        <a:ext cx="2498486" cy="1593750"/>
      </dsp:txXfrm>
    </dsp:sp>
    <dsp:sp modelId="{76C7F3B7-E4E0-2240-8A56-E824F134D344}">
      <dsp:nvSpPr>
        <dsp:cNvPr id="0" name=""/>
        <dsp:cNvSpPr/>
      </dsp:nvSpPr>
      <dsp:spPr>
        <a:xfrm>
          <a:off x="0" y="2318174"/>
          <a:ext cx="1453896" cy="2207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Type 2</a:t>
          </a:r>
          <a:endParaRPr lang="en-US" sz="4000" kern="1200" dirty="0"/>
        </a:p>
      </dsp:txBody>
      <dsp:txXfrm>
        <a:off x="70973" y="2389147"/>
        <a:ext cx="1311950" cy="20657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46A0D-BC9D-D944-907D-C83EF66FF46A}">
      <dsp:nvSpPr>
        <dsp:cNvPr id="0" name=""/>
        <dsp:cNvSpPr/>
      </dsp:nvSpPr>
      <dsp:spPr>
        <a:xfrm rot="5400000">
          <a:off x="1831848" y="-149352"/>
          <a:ext cx="1828799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200" kern="1200" dirty="0" smtClean="0"/>
            <a:t>High TS</a:t>
          </a:r>
          <a:endParaRPr lang="en-US" sz="5200" kern="1200" dirty="0"/>
        </a:p>
      </dsp:txBody>
      <dsp:txXfrm rot="-5400000">
        <a:off x="1453896" y="317875"/>
        <a:ext cx="2495429" cy="1650249"/>
      </dsp:txXfrm>
    </dsp:sp>
    <dsp:sp modelId="{A164CEA2-C830-0A40-8B07-19595AE219C2}">
      <dsp:nvSpPr>
        <dsp:cNvPr id="0" name=""/>
        <dsp:cNvSpPr/>
      </dsp:nvSpPr>
      <dsp:spPr>
        <a:xfrm>
          <a:off x="0" y="0"/>
          <a:ext cx="1453896" cy="2285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Good </a:t>
          </a:r>
          <a:r>
            <a:rPr lang="en-US" sz="3500" kern="1200" dirty="0" smtClean="0"/>
            <a:t>Event</a:t>
          </a:r>
          <a:endParaRPr lang="en-US" sz="3500" kern="1200" dirty="0"/>
        </a:p>
      </dsp:txBody>
      <dsp:txXfrm>
        <a:off x="70973" y="70973"/>
        <a:ext cx="1311950" cy="21440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46A0D-BC9D-D944-907D-C83EF66FF46A}">
      <dsp:nvSpPr>
        <dsp:cNvPr id="0" name=""/>
        <dsp:cNvSpPr/>
      </dsp:nvSpPr>
      <dsp:spPr>
        <a:xfrm rot="5400000">
          <a:off x="1831848" y="-149352"/>
          <a:ext cx="1828799" cy="258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200" kern="1200" dirty="0" smtClean="0"/>
            <a:t>High TS</a:t>
          </a:r>
          <a:endParaRPr lang="en-US" sz="5200" kern="1200" dirty="0"/>
        </a:p>
      </dsp:txBody>
      <dsp:txXfrm rot="-5400000">
        <a:off x="1453896" y="317875"/>
        <a:ext cx="2495429" cy="1650249"/>
      </dsp:txXfrm>
    </dsp:sp>
    <dsp:sp modelId="{A164CEA2-C830-0A40-8B07-19595AE219C2}">
      <dsp:nvSpPr>
        <dsp:cNvPr id="0" name=""/>
        <dsp:cNvSpPr/>
      </dsp:nvSpPr>
      <dsp:spPr>
        <a:xfrm>
          <a:off x="0" y="0"/>
          <a:ext cx="1453896" cy="2285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Good </a:t>
          </a:r>
          <a:r>
            <a:rPr lang="en-US" sz="3500" kern="1200" dirty="0" smtClean="0"/>
            <a:t>Event</a:t>
          </a:r>
          <a:endParaRPr lang="en-US" sz="3500" kern="1200" dirty="0"/>
        </a:p>
      </dsp:txBody>
      <dsp:txXfrm>
        <a:off x="70973" y="70973"/>
        <a:ext cx="1311950" cy="2144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0.72034</cdr:x>
      <cdr:y>0.55401</cdr:y>
    </cdr:from>
    <cdr:to>
      <cdr:x>0.74576</cdr:x>
      <cdr:y>0.63924</cdr:y>
    </cdr:to>
    <cdr:sp macro="" textlink="">
      <cdr:nvSpPr>
        <cdr:cNvPr id="2" name="Up Arrow 1"/>
        <cdr:cNvSpPr/>
      </cdr:nvSpPr>
      <cdr:spPr>
        <a:xfrm xmlns:a="http://schemas.openxmlformats.org/drawingml/2006/main">
          <a:off x="6477000" y="2971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0.58475</cdr:x>
      <cdr:y>0.59663</cdr:y>
    </cdr:from>
    <cdr:to>
      <cdr:x>0.61017</cdr:x>
      <cdr:y>0.68186</cdr:y>
    </cdr:to>
    <cdr:sp macro="" textlink="">
      <cdr:nvSpPr>
        <cdr:cNvPr id="3" name="Up Arrow 2"/>
        <cdr:cNvSpPr/>
      </cdr:nvSpPr>
      <cdr:spPr>
        <a:xfrm xmlns:a="http://schemas.openxmlformats.org/drawingml/2006/main">
          <a:off x="5257800" y="32004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0.47458</cdr:x>
      <cdr:y>0.62504</cdr:y>
    </cdr:from>
    <cdr:to>
      <cdr:x>0.5</cdr:x>
      <cdr:y>0.71027</cdr:y>
    </cdr:to>
    <cdr:sp macro="" textlink="">
      <cdr:nvSpPr>
        <cdr:cNvPr id="4" name="Up Arrow 3"/>
        <cdr:cNvSpPr/>
      </cdr:nvSpPr>
      <cdr:spPr>
        <a:xfrm xmlns:a="http://schemas.openxmlformats.org/drawingml/2006/main">
          <a:off x="4267200" y="3352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0.33898</cdr:x>
      <cdr:y>0.66765</cdr:y>
    </cdr:from>
    <cdr:to>
      <cdr:x>0.36441</cdr:x>
      <cdr:y>0.75289</cdr:y>
    </cdr:to>
    <cdr:sp macro="" textlink="">
      <cdr:nvSpPr>
        <cdr:cNvPr id="5" name="Up Arrow 4"/>
        <cdr:cNvSpPr/>
      </cdr:nvSpPr>
      <cdr:spPr>
        <a:xfrm xmlns:a="http://schemas.openxmlformats.org/drawingml/2006/main">
          <a:off x="3048000" y="35814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0.21186</cdr:x>
      <cdr:y>0.69606</cdr:y>
    </cdr:from>
    <cdr:to>
      <cdr:x>0.23729</cdr:x>
      <cdr:y>0.7813</cdr:y>
    </cdr:to>
    <cdr:sp macro="" textlink="">
      <cdr:nvSpPr>
        <cdr:cNvPr id="6" name="Up Arrow 5"/>
        <cdr:cNvSpPr/>
      </cdr:nvSpPr>
      <cdr:spPr>
        <a:xfrm xmlns:a="http://schemas.openxmlformats.org/drawingml/2006/main">
          <a:off x="1905000" y="3733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0.72034</cdr:x>
      <cdr:y>0.55401</cdr:y>
    </cdr:from>
    <cdr:to>
      <cdr:x>0.74576</cdr:x>
      <cdr:y>0.63924</cdr:y>
    </cdr:to>
    <cdr:sp macro="" textlink="">
      <cdr:nvSpPr>
        <cdr:cNvPr id="2" name="Up Arrow 1"/>
        <cdr:cNvSpPr/>
      </cdr:nvSpPr>
      <cdr:spPr>
        <a:xfrm xmlns:a="http://schemas.openxmlformats.org/drawingml/2006/main">
          <a:off x="6477000" y="2971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0.58475</cdr:x>
      <cdr:y>0.59663</cdr:y>
    </cdr:from>
    <cdr:to>
      <cdr:x>0.61017</cdr:x>
      <cdr:y>0.68186</cdr:y>
    </cdr:to>
    <cdr:sp macro="" textlink="">
      <cdr:nvSpPr>
        <cdr:cNvPr id="3" name="Up Arrow 2"/>
        <cdr:cNvSpPr/>
      </cdr:nvSpPr>
      <cdr:spPr>
        <a:xfrm xmlns:a="http://schemas.openxmlformats.org/drawingml/2006/main">
          <a:off x="5257800" y="32004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0.47458</cdr:x>
      <cdr:y>0.62504</cdr:y>
    </cdr:from>
    <cdr:to>
      <cdr:x>0.5</cdr:x>
      <cdr:y>0.71027</cdr:y>
    </cdr:to>
    <cdr:sp macro="" textlink="">
      <cdr:nvSpPr>
        <cdr:cNvPr id="4" name="Up Arrow 3"/>
        <cdr:cNvSpPr/>
      </cdr:nvSpPr>
      <cdr:spPr>
        <a:xfrm xmlns:a="http://schemas.openxmlformats.org/drawingml/2006/main">
          <a:off x="4267200" y="3352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0.33898</cdr:x>
      <cdr:y>0.66765</cdr:y>
    </cdr:from>
    <cdr:to>
      <cdr:x>0.36441</cdr:x>
      <cdr:y>0.75289</cdr:y>
    </cdr:to>
    <cdr:sp macro="" textlink="">
      <cdr:nvSpPr>
        <cdr:cNvPr id="5" name="Up Arrow 4"/>
        <cdr:cNvSpPr/>
      </cdr:nvSpPr>
      <cdr:spPr>
        <a:xfrm xmlns:a="http://schemas.openxmlformats.org/drawingml/2006/main">
          <a:off x="3048000" y="35814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0.21186</cdr:x>
      <cdr:y>0.69606</cdr:y>
    </cdr:from>
    <cdr:to>
      <cdr:x>0.23729</cdr:x>
      <cdr:y>0.7813</cdr:y>
    </cdr:to>
    <cdr:sp macro="" textlink="">
      <cdr:nvSpPr>
        <cdr:cNvPr id="6" name="Up Arrow 5"/>
        <cdr:cNvSpPr/>
      </cdr:nvSpPr>
      <cdr:spPr>
        <a:xfrm xmlns:a="http://schemas.openxmlformats.org/drawingml/2006/main">
          <a:off x="1905000" y="3733800"/>
          <a:ext cx="228600" cy="457200"/>
        </a:xfrm>
        <a:prstGeom xmlns:a="http://schemas.openxmlformats.org/drawingml/2006/main" prst="upArrow">
          <a:avLst/>
        </a:prstGeom>
        <a:solidFill xmlns:a="http://schemas.openxmlformats.org/drawingml/2006/main">
          <a:srgbClr val="0000FF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0.41525</cdr:x>
      <cdr:y>0.1105</cdr:y>
    </cdr:from>
    <cdr:to>
      <cdr:x>0.41525</cdr:x>
      <cdr:y>0.84259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3733800" y="609600"/>
          <a:ext cx="0" cy="4038600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0.11864</cdr:x>
      <cdr:y>0.69065</cdr:y>
    </cdr:from>
    <cdr:to>
      <cdr:x>0.97334</cdr:x>
      <cdr:y>0.69253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1066800" y="3810000"/>
          <a:ext cx="7685084" cy="10385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0.41525</cdr:x>
      <cdr:y>0.1105</cdr:y>
    </cdr:from>
    <cdr:to>
      <cdr:x>0.41525</cdr:x>
      <cdr:y>0.84259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3733800" y="609600"/>
          <a:ext cx="0" cy="4038600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0.11864</cdr:x>
      <cdr:y>0.69065</cdr:y>
    </cdr:from>
    <cdr:to>
      <cdr:x>0.97334</cdr:x>
      <cdr:y>0.69253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1066800" y="3810000"/>
          <a:ext cx="7685084" cy="10385"/>
        </a:xfrm>
        <a:prstGeom xmlns:a="http://schemas.openxmlformats.org/drawingml/2006/main" prst="line">
          <a:avLst/>
        </a:prstGeom>
        <a:ln xmlns:a="http://schemas.openxmlformats.org/drawingml/2006/main" w="28575" cmpd="sng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0.42373</cdr:x>
      <cdr:y>0.22101</cdr:y>
    </cdr:from>
    <cdr:to>
      <cdr:x>0.68644</cdr:x>
      <cdr:y>0.6354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3810000" y="1219196"/>
          <a:ext cx="2362183" cy="22860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000000"/>
          </a:solidFill>
        </a:ln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High-impact dataset median MUCAPE &amp; shear</a:t>
          </a:r>
          <a:endParaRPr lang="en-US" sz="28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FF000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0.6116</cdr:x>
      <cdr:y>0.52515</cdr:y>
    </cdr:from>
    <cdr:to>
      <cdr:x>0.64581</cdr:x>
      <cdr:y>0.6888</cdr:y>
    </cdr:to>
    <cdr:cxnSp macro="">
      <cdr:nvCxnSpPr>
        <cdr:cNvPr id="6" name="Straight Arrow Connector 5"/>
        <cdr:cNvCxnSpPr/>
      </cdr:nvCxnSpPr>
      <cdr:spPr>
        <a:xfrm xmlns:a="http://schemas.openxmlformats.org/drawingml/2006/main">
          <a:off x="5499254" y="2897019"/>
          <a:ext cx="307656" cy="902801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7CE5A-6820-0D4C-967A-A65F2446867F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9180F-E90E-7046-8E33-38C37789C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DOUBLE check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75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1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1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 cartoon for slight risk</a:t>
            </a:r>
            <a:r>
              <a:rPr lang="en-US" baseline="0" dirty="0" smtClean="0"/>
              <a:t> evaluation method.</a:t>
            </a:r>
          </a:p>
          <a:p>
            <a:endParaRPr lang="en-US" baseline="0" dirty="0" smtClean="0"/>
          </a:p>
          <a:p>
            <a:r>
              <a:rPr lang="en-US" dirty="0" smtClean="0"/>
              <a:t>Choose cases</a:t>
            </a:r>
            <a:r>
              <a:rPr lang="en-US" baseline="0" dirty="0" smtClean="0"/>
              <a:t> to illustrate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Venn Diagrams up into methodology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a note on title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18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1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CONUS dataset, you need either a SLIGHT contour or at least 20 reports for an event to be included. For inclusion in the Northeast Dataset, at least part of a SLIGHT risk area must be within the domain depicted on the previous slide or at least 20 reports within the same domain.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CONUS dataset, you need either a SLIGHT contour or at least 20 reports for an event to be included. For inclusion in the Northeast Dataset, at least part of a SLIGHT risk area must be within the domain depicted on the previous slide or at least 20 reports within the same domain.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Shift slides up and bolded axes.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30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Shift slides up and bolded axes.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30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Shift slides up and bolded axes.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30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only two circles and no overlap. Address hyphens in high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24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18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 1 event composites (1200z for these slides) are centered on the </a:t>
            </a:r>
            <a:r>
              <a:rPr lang="en-US" dirty="0" err="1" smtClean="0"/>
              <a:t>gridpoint</a:t>
            </a:r>
            <a:r>
              <a:rPr lang="en-US" baseline="0" dirty="0" smtClean="0"/>
              <a:t> of maximum report count per 1 degree of latitude-longitude (i.e. report density). If an event has several maximum densities of the same magnitude, the case was not included. Type 2 event composites are centered at the centroid of the largest slight risk area in the Northeast domain for a given event.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0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dot at Center.</a:t>
            </a:r>
          </a:p>
          <a:p>
            <a:endParaRPr lang="en-US" dirty="0" smtClean="0"/>
          </a:p>
          <a:p>
            <a:r>
              <a:rPr lang="en-US" dirty="0" smtClean="0"/>
              <a:t>Make</a:t>
            </a:r>
            <a:r>
              <a:rPr lang="en-US" baseline="0" dirty="0" smtClean="0"/>
              <a:t> axes bigger</a:t>
            </a:r>
          </a:p>
          <a:p>
            <a:r>
              <a:rPr lang="en-US" baseline="0" dirty="0" smtClean="0"/>
              <a:t>Black dot at center.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Bigger and better defined axes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81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dot at Center.</a:t>
            </a:r>
          </a:p>
          <a:p>
            <a:endParaRPr lang="en-US" dirty="0" smtClean="0"/>
          </a:p>
          <a:p>
            <a:r>
              <a:rPr lang="en-US" dirty="0" smtClean="0"/>
              <a:t>Make</a:t>
            </a:r>
            <a:r>
              <a:rPr lang="en-US" baseline="0" dirty="0" smtClean="0"/>
              <a:t> axes bigger</a:t>
            </a:r>
          </a:p>
          <a:p>
            <a:r>
              <a:rPr lang="en-US" baseline="0" dirty="0" smtClean="0"/>
              <a:t>Black dot at center.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Bigger and better defined axes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8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parenthetical</a:t>
            </a:r>
            <a:r>
              <a:rPr lang="en-US" baseline="0" dirty="0" smtClean="0"/>
              <a:t> reminder for low 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100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consistent with acronyms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759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 format. Check caption</a:t>
            </a:r>
            <a:r>
              <a:rPr lang="en-US" baseline="0" dirty="0" smtClean="0"/>
              <a:t> exponentiation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13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FORMAT </a:t>
            </a:r>
            <a:r>
              <a:rPr lang="en-US" dirty="0" err="1" smtClean="0"/>
              <a:t>FORMAT</a:t>
            </a:r>
            <a:r>
              <a:rPr lang="en-US" dirty="0" smtClean="0"/>
              <a:t> </a:t>
            </a:r>
            <a:r>
              <a:rPr lang="en-US" dirty="0" err="1" smtClean="0"/>
              <a:t>FORMAT</a:t>
            </a:r>
            <a:r>
              <a:rPr lang="en-US" dirty="0" smtClean="0"/>
              <a:t>. Exponentials</a:t>
            </a:r>
            <a:r>
              <a:rPr lang="en-US" baseline="0" dirty="0" smtClean="0"/>
              <a:t> and capitalizations. Make barbs a different color and bold. Remove words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09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 about just one sounding</a:t>
            </a:r>
            <a:r>
              <a:rPr lang="en-US" baseline="0" dirty="0" smtClean="0"/>
              <a:t> for CI locations. Look at abbreviations and correct them in Titles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276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Crop out Hodo and down for clarity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847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great Lakes</a:t>
            </a:r>
            <a:r>
              <a:rPr lang="en-US" baseline="0" dirty="0" smtClean="0"/>
              <a:t> instead of off the coast.</a:t>
            </a:r>
          </a:p>
          <a:p>
            <a:r>
              <a:rPr lang="en-US" baseline="0" dirty="0" smtClean="0"/>
              <a:t>Just radar image lead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774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501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CAPITALIZATION.</a:t>
            </a:r>
            <a:r>
              <a:rPr lang="en-US" baseline="0" dirty="0" smtClean="0"/>
              <a:t> Hyphens for </a:t>
            </a:r>
            <a:r>
              <a:rPr lang="en-US" baseline="0" smtClean="0"/>
              <a:t>modification only.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6814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CAPITALIZATION.</a:t>
            </a:r>
            <a:r>
              <a:rPr lang="en-US" baseline="0" dirty="0" smtClean="0"/>
              <a:t> Hyphens for </a:t>
            </a:r>
            <a:r>
              <a:rPr lang="en-US" baseline="0" smtClean="0"/>
              <a:t>modification only.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68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FB828-AE41-B84E-B11D-59C740B926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7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0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8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7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7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61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8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3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5F89-550E-8C4E-9ECE-77A499FC1027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F1266-4A2D-6C44-8878-F56B340F8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2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7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7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7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73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7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7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7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77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4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47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chart" Target="../charts/char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chart" Target="../charts/char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chart" Target="../charts/char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8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chart" Target="../charts/char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chart" Target="../charts/char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2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4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 Analysis of High-Impact, Low-Predictive Skill Severe Weather Events in the Northeast U.S.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Matthew Vaughan, Brian Tang, and Lance Bosart</a:t>
            </a: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lvl="0" indent="0" algn="ctr" defTabSz="457200">
              <a:spcBef>
                <a:spcPct val="20000"/>
              </a:spcBef>
              <a:buClrTx/>
              <a:buSzTx/>
              <a:buNone/>
              <a:defRPr/>
            </a:pP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Department of Atmospheric and Environmental Sciences</a:t>
            </a:r>
          </a:p>
          <a:p>
            <a:pPr marL="0" lvl="0" indent="0" algn="ctr" defTabSz="457200">
              <a:spcBef>
                <a:spcPct val="20000"/>
              </a:spcBef>
              <a:buClrTx/>
              <a:buSzTx/>
              <a:buNone/>
              <a:defRPr/>
            </a:pP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University at Albany/SUNY</a:t>
            </a:r>
          </a:p>
          <a:p>
            <a:pPr marL="0" lvl="0" indent="0" algn="ctr" defTabSz="457200">
              <a:spcBef>
                <a:spcPct val="20000"/>
              </a:spcBef>
              <a:buClrTx/>
              <a:buSzTx/>
              <a:buNone/>
              <a:defRPr/>
            </a:pP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Albany, NY 12222</a:t>
            </a:r>
            <a:endParaRPr lang="en-US" sz="2000" b="1" i="1" dirty="0">
              <a:solidFill>
                <a:srgbClr val="0000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Master’s Thesis Seminar</a:t>
            </a:r>
          </a:p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Albany, NY</a:t>
            </a:r>
            <a:endParaRPr lang="en-US" sz="2000" b="1" dirty="0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 December 2015 </a:t>
            </a:r>
            <a:endParaRPr lang="en-US" sz="2000" b="1" dirty="0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0565" y="6096000"/>
            <a:ext cx="6242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Supported by the NOAA Collaborative Science,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Technology and Applied Research Program (NA13NWS4680004)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1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onthly </a:t>
            </a:r>
            <a:r>
              <a:rPr lang="en-US" dirty="0" smtClean="0"/>
              <a:t>climatology of severe reports in the </a:t>
            </a:r>
            <a:r>
              <a:rPr lang="en-US" dirty="0" smtClean="0"/>
              <a:t>Northeast </a:t>
            </a:r>
            <a:r>
              <a:rPr lang="en-US" dirty="0"/>
              <a:t>(1999–2009) </a:t>
            </a:r>
          </a:p>
          <a:p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 descr="Fig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0" y="2482193"/>
            <a:ext cx="8166700" cy="3649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8950" y="651350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Hurlbut and Cohen (2014)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498501" y="3653670"/>
            <a:ext cx="537837" cy="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54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1930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1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2000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9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44765" y="5715000"/>
            <a:ext cx="158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UCAR</a:t>
            </a:r>
            <a:endParaRPr lang="en-US" dirty="0"/>
          </a:p>
        </p:txBody>
      </p:sp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2030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0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2100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2130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1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2200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5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2230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2300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5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0000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7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0030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1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Monthly climatology </a:t>
            </a:r>
            <a:r>
              <a:rPr lang="en-US" dirty="0" smtClean="0"/>
              <a:t>of severe reports in the </a:t>
            </a:r>
            <a:r>
              <a:rPr lang="en-US" dirty="0"/>
              <a:t>Northeast (1999–2009) </a:t>
            </a: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 descr="Fig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0" y="2482193"/>
            <a:ext cx="8166700" cy="3649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8950" y="651350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Hurlbut and Cohen (2014)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926938" y="2686263"/>
            <a:ext cx="1795589" cy="265706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9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0100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7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0130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2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0200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6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0230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8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818_rpts.gi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0300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6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pic>
        <p:nvPicPr>
          <p:cNvPr id="3" name="Picture 2" descr="Screen Shot 2015-03-04 at 10.01.1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33600"/>
            <a:ext cx="4467359" cy="40005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3048000" y="5791200"/>
            <a:ext cx="304800" cy="3048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090818_rpts.gif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2000 UTC 18 Aug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0887" y="1764268"/>
            <a:ext cx="38779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Surface parcel: T = 35 </a:t>
            </a:r>
            <a:r>
              <a:rPr lang="en-US" dirty="0"/>
              <a:t>°</a:t>
            </a:r>
            <a:r>
              <a:rPr lang="en-US" dirty="0" smtClean="0"/>
              <a:t>C </a:t>
            </a:r>
            <a:r>
              <a:rPr lang="en-US" dirty="0"/>
              <a:t>and </a:t>
            </a:r>
            <a:r>
              <a:rPr lang="en-US" dirty="0" smtClean="0"/>
              <a:t>T</a:t>
            </a:r>
            <a:r>
              <a:rPr lang="en-US" baseline="-25000" dirty="0" smtClean="0"/>
              <a:t>D</a:t>
            </a:r>
            <a:r>
              <a:rPr lang="en-US" dirty="0" smtClean="0"/>
              <a:t> = 17 </a:t>
            </a:r>
            <a:r>
              <a:rPr lang="en-US" dirty="0"/>
              <a:t>°</a:t>
            </a:r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2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572000" y="4648200"/>
            <a:ext cx="304800" cy="3048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0 UTC 19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81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572000" y="4648200"/>
            <a:ext cx="304800" cy="3048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11" descr="OKX_00_obs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r="36014" b="11891"/>
          <a:stretch/>
        </p:blipFill>
        <p:spPr>
          <a:xfrm>
            <a:off x="5181600" y="2286000"/>
            <a:ext cx="3367903" cy="3835400"/>
          </a:xfrm>
          <a:prstGeom prst="rect">
            <a:avLst/>
          </a:prstGeom>
        </p:spPr>
      </p:pic>
      <p:pic>
        <p:nvPicPr>
          <p:cNvPr id="10" name="Picture 9" descr="090818_rpts.g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8052" y="1981200"/>
            <a:ext cx="2813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77 kt wind gust at 0233 UTC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0 UTC 19 Aug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3896" y="3970997"/>
            <a:ext cx="1678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half" idx="1"/>
          </p:nvPr>
        </p:nvSpPr>
        <p:spPr>
          <a:xfrm>
            <a:off x="833699" y="1283732"/>
            <a:ext cx="3532682" cy="1942703"/>
          </a:xfrm>
          <a:solidFill>
            <a:srgbClr val="FFFFFF"/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MLCAPE: 	1945 </a:t>
            </a:r>
            <a:r>
              <a:rPr lang="en-US" dirty="0" smtClean="0"/>
              <a:t>J kg</a:t>
            </a:r>
            <a:r>
              <a:rPr lang="en-US" baseline="30000" dirty="0"/>
              <a:t>−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MLCIN: 	-178 </a:t>
            </a:r>
            <a:r>
              <a:rPr lang="en-US" dirty="0" smtClean="0"/>
              <a:t>J kg</a:t>
            </a:r>
            <a:r>
              <a:rPr lang="en-US" baseline="30000" dirty="0"/>
              <a:t>−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6-km shear: 16 kt</a:t>
            </a:r>
          </a:p>
          <a:p>
            <a:r>
              <a:rPr lang="en-US" dirty="0" smtClean="0"/>
              <a:t>DCAPE: 	1199 </a:t>
            </a:r>
            <a:r>
              <a:rPr lang="en-US" dirty="0" smtClean="0"/>
              <a:t>J kg</a:t>
            </a:r>
            <a:r>
              <a:rPr lang="en-US" baseline="30000" dirty="0"/>
              <a:t>−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4933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572000" y="4648200"/>
            <a:ext cx="304800" cy="3048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11" descr="OKX_00_obs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r="36014" b="11891"/>
          <a:stretch/>
        </p:blipFill>
        <p:spPr>
          <a:xfrm>
            <a:off x="5181600" y="2286000"/>
            <a:ext cx="3367903" cy="3835400"/>
          </a:xfrm>
          <a:prstGeom prst="rect">
            <a:avLst/>
          </a:prstGeom>
        </p:spPr>
      </p:pic>
      <p:pic>
        <p:nvPicPr>
          <p:cNvPr id="10" name="Picture 9" descr="090818_rpts.g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8052" y="1981200"/>
            <a:ext cx="2813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77 kt wind gust at 0233 UTC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00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0 UTC 19 Aug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3896" y="3970997"/>
            <a:ext cx="1678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creen Shot 2015-12-01 at 8.17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303783"/>
            <a:ext cx="4571999" cy="2963810"/>
          </a:xfrm>
          <a:prstGeom prst="rect">
            <a:avLst/>
          </a:prstGeom>
        </p:spPr>
      </p:pic>
      <p:sp>
        <p:nvSpPr>
          <p:cNvPr id="15" name="Lightning Bolt 14"/>
          <p:cNvSpPr/>
          <p:nvPr/>
        </p:nvSpPr>
        <p:spPr>
          <a:xfrm>
            <a:off x="3282059" y="3970997"/>
            <a:ext cx="304800" cy="510974"/>
          </a:xfrm>
          <a:prstGeom prst="lightningBolt">
            <a:avLst/>
          </a:prstGeom>
          <a:solidFill>
            <a:srgbClr val="2FFF1E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833699" y="1283732"/>
            <a:ext cx="3532682" cy="19427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MLCAPE: 	1945 J kg</a:t>
            </a:r>
            <a:r>
              <a:rPr lang="en-US" baseline="30000" smtClean="0"/>
              <a:t>−1</a:t>
            </a:r>
            <a:endParaRPr lang="en-US" smtClean="0"/>
          </a:p>
          <a:p>
            <a:r>
              <a:rPr lang="en-US" smtClean="0"/>
              <a:t>MLCIN: 	-178 J kg</a:t>
            </a:r>
            <a:r>
              <a:rPr lang="en-US" baseline="30000" smtClean="0"/>
              <a:t>−1</a:t>
            </a:r>
            <a:endParaRPr lang="en-US" smtClean="0"/>
          </a:p>
          <a:p>
            <a:r>
              <a:rPr lang="en-US" smtClean="0"/>
              <a:t>6-km shear: 16 kt</a:t>
            </a:r>
          </a:p>
          <a:p>
            <a:r>
              <a:rPr lang="en-US" smtClean="0"/>
              <a:t>DCAPE: 	1199 J kg</a:t>
            </a:r>
            <a:r>
              <a:rPr lang="en-US" baseline="30000" smtClean="0"/>
              <a:t>−1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05986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0999"/>
            <a:ext cx="8001000" cy="61262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Low Shear High CAPE (LSHC) event.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Weak synoptically forced environment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Orography and lake boundaries critical in convective initiation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Convective initiation environment differed from environment to the east where most severe reports occurred.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Type 1 LSHC cases often feature storms propagating into environments with higher PBL heights and greater DCAPE</a:t>
            </a:r>
          </a:p>
          <a:p>
            <a:endParaRPr lang="en-US" dirty="0" smtClean="0"/>
          </a:p>
          <a:p>
            <a:r>
              <a:rPr lang="en-US" dirty="0" smtClean="0"/>
              <a:t>In the absence of strong low-to-mid level flow and large vertical wind shear, </a:t>
            </a:r>
            <a:r>
              <a:rPr lang="en-US" dirty="0" smtClean="0"/>
              <a:t>large DCAPE and high PBL heights likely contribute to the severe wind threat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Case Summary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6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Recent research suggests MUCAPE is weaker for coastal Northeast severe linear events than non-severe MCSs in the Great Plains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66597" y="6513500"/>
            <a:ext cx="4077404" cy="34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Lombardo and Colle (2011) [NARR reanalysis]</a:t>
            </a:r>
            <a:endParaRPr lang="en-US" sz="1600" dirty="0"/>
          </a:p>
        </p:txBody>
      </p:sp>
      <p:pic>
        <p:nvPicPr>
          <p:cNvPr id="9" name="Picture 8" descr="Fig 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7" b="50186"/>
          <a:stretch/>
        </p:blipFill>
        <p:spPr>
          <a:xfrm>
            <a:off x="5066597" y="2988089"/>
            <a:ext cx="3809161" cy="34162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17740" y="2481068"/>
            <a:ext cx="285947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Coastal Northeast</a:t>
            </a:r>
            <a:endParaRPr lang="en-US" sz="2800" b="1" cap="none" spc="0" dirty="0">
              <a:ln w="12700">
                <a:noFill/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082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305800" cy="6324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Low-predictive skill </a:t>
            </a:r>
            <a:r>
              <a:rPr lang="en-US" dirty="0" smtClean="0"/>
              <a:t>climatology results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Northeast has better threat scores than </a:t>
            </a:r>
            <a:r>
              <a:rPr lang="en-US" dirty="0" smtClean="0">
                <a:solidFill>
                  <a:srgbClr val="0000FF"/>
                </a:solidFill>
              </a:rPr>
              <a:t>CONUS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0000FF"/>
                </a:solidFill>
              </a:rPr>
              <a:t>Peak in JJA for low-POD events, little yearly </a:t>
            </a:r>
            <a:r>
              <a:rPr lang="en-US" dirty="0" smtClean="0">
                <a:solidFill>
                  <a:srgbClr val="0000FF"/>
                </a:solidFill>
              </a:rPr>
              <a:t>variation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Most common under westerly, southwesterly, and northwesterly 500-hPa flow regimes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High-FAR events not as common in recent years</a:t>
            </a:r>
          </a:p>
          <a:p>
            <a:pPr marL="457200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Composite </a:t>
            </a:r>
            <a:r>
              <a:rPr lang="en-US" dirty="0" smtClean="0"/>
              <a:t>results: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Deep-layer shear a significant predictive skill discriminator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Northerly, northwesterly, and southerly flow regimes have lowest skill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Synoptic setup similar between good and low-POD cases but </a:t>
            </a:r>
            <a:r>
              <a:rPr lang="en-US" dirty="0" smtClean="0">
                <a:solidFill>
                  <a:srgbClr val="0000FF"/>
                </a:solidFill>
              </a:rPr>
              <a:t>key features </a:t>
            </a:r>
            <a:r>
              <a:rPr lang="en-US" dirty="0" smtClean="0">
                <a:solidFill>
                  <a:srgbClr val="0000FF"/>
                </a:solidFill>
              </a:rPr>
              <a:t>(trough, baroclinicity, etc.) stronger in good cases</a:t>
            </a:r>
          </a:p>
          <a:p>
            <a:r>
              <a:rPr lang="en-US" dirty="0" smtClean="0"/>
              <a:t>Case </a:t>
            </a:r>
            <a:r>
              <a:rPr lang="en-US" dirty="0"/>
              <a:t>s</a:t>
            </a:r>
            <a:r>
              <a:rPr lang="en-US" dirty="0" smtClean="0"/>
              <a:t>tudy </a:t>
            </a:r>
            <a:r>
              <a:rPr lang="en-US" dirty="0" smtClean="0"/>
              <a:t>results: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Low-POD, low-shear events often propagate into higher-</a:t>
            </a:r>
            <a:r>
              <a:rPr lang="en-US" dirty="0" smtClean="0">
                <a:solidFill>
                  <a:srgbClr val="0000FF"/>
                </a:solidFill>
              </a:rPr>
              <a:t>PBL, higher-DCAPE </a:t>
            </a:r>
            <a:r>
              <a:rPr lang="en-US" dirty="0" smtClean="0">
                <a:solidFill>
                  <a:srgbClr val="0000FF"/>
                </a:solidFill>
              </a:rPr>
              <a:t>environments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 shear, low CAPE low-POD events often exhibit insolation-driven, high-PBL instability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-304800"/>
            <a:ext cx="8001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General Summary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314"/>
            <a:ext cx="8305800" cy="6324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Family (parents, siblings Meghan and Chris)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Drs. Lance Bosart &amp; Brian Tang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UAlbany faculty and staff</a:t>
            </a:r>
          </a:p>
          <a:p>
            <a:endParaRPr lang="en-US" dirty="0"/>
          </a:p>
          <a:p>
            <a:r>
              <a:rPr lang="en-US" dirty="0" smtClean="0"/>
              <a:t>Teachers at ERAU and in Berkshire County</a:t>
            </a:r>
          </a:p>
          <a:p>
            <a:endParaRPr lang="en-US" dirty="0"/>
          </a:p>
          <a:p>
            <a:r>
              <a:rPr lang="en-US" dirty="0" smtClean="0"/>
              <a:t>Fellow graduate students</a:t>
            </a:r>
            <a:endParaRPr lang="en-US" dirty="0"/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-304800"/>
            <a:ext cx="8001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Acknowledgements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cs typeface="Didot"/>
              </a:rPr>
              <a:t>FIN</a:t>
            </a:r>
            <a:endParaRPr lang="en-US" dirty="0">
              <a:cs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40508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3089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500" y="-2315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Northeast and CONUS: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POD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0626" y="6191780"/>
            <a:ext cx="5502748" cy="58477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Median </a:t>
            </a:r>
            <a:r>
              <a:rPr lang="en-US" sz="1600" dirty="0"/>
              <a:t>is plotted with the 25</a:t>
            </a:r>
            <a:r>
              <a:rPr lang="en-US" sz="1600" baseline="30000" dirty="0"/>
              <a:t>th</a:t>
            </a:r>
            <a:r>
              <a:rPr lang="en-US" sz="1600" baseline="-25000" dirty="0"/>
              <a:t> </a:t>
            </a:r>
            <a:r>
              <a:rPr lang="en-US" sz="1600" dirty="0"/>
              <a:t>and 75</a:t>
            </a:r>
            <a:r>
              <a:rPr lang="en-US" sz="1600" baseline="30000" dirty="0"/>
              <a:t>th</a:t>
            </a:r>
            <a:r>
              <a:rPr lang="en-US" sz="1600" dirty="0"/>
              <a:t> percentiles in the whiskers.</a:t>
            </a:r>
            <a:r>
              <a:rPr lang="en-US" sz="1600" dirty="0" smtClean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936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500" y="-2315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Northeast and CONUS: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FAR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" b="2932"/>
          <a:stretch/>
        </p:blipFill>
        <p:spPr bwMode="auto"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0626" y="6191780"/>
            <a:ext cx="5502748" cy="58477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Median </a:t>
            </a:r>
            <a:r>
              <a:rPr lang="en-US" sz="1600" dirty="0"/>
              <a:t>is plotted with the 25</a:t>
            </a:r>
            <a:r>
              <a:rPr lang="en-US" sz="1600" baseline="30000" dirty="0"/>
              <a:t>th</a:t>
            </a:r>
            <a:r>
              <a:rPr lang="en-US" sz="1600" baseline="-25000" dirty="0"/>
              <a:t> </a:t>
            </a:r>
            <a:r>
              <a:rPr lang="en-US" sz="1600" dirty="0"/>
              <a:t>and 75</a:t>
            </a:r>
            <a:r>
              <a:rPr lang="en-US" sz="1600" baseline="30000" dirty="0"/>
              <a:t>th</a:t>
            </a:r>
            <a:r>
              <a:rPr lang="en-US" sz="1600" dirty="0"/>
              <a:t> percentiles in the whiskers.</a:t>
            </a:r>
            <a:r>
              <a:rPr lang="en-US" sz="1600" dirty="0" smtClean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32795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60161" r="17268"/>
          <a:stretch/>
        </p:blipFill>
        <p:spPr bwMode="auto">
          <a:xfrm>
            <a:off x="1989137" y="4916805"/>
            <a:ext cx="5165725" cy="1941195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5208" r="465" b="11062"/>
          <a:stretch/>
        </p:blipFill>
        <p:spPr bwMode="auto">
          <a:xfrm>
            <a:off x="1209524" y="390087"/>
            <a:ext cx="6793426" cy="4526718"/>
          </a:xfrm>
          <a:prstGeom prst="rect">
            <a:avLst/>
          </a:prstGeom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6086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Recent research suggests MUCAPE is weaker for coastal Northeast severe linear events than non-severe MCSs in the Great Plains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oh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47"/>
          <a:stretch/>
        </p:blipFill>
        <p:spPr>
          <a:xfrm>
            <a:off x="183714" y="3065844"/>
            <a:ext cx="4648318" cy="31244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1619" y="6513501"/>
            <a:ext cx="3732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Cohen et. al. (2007) </a:t>
            </a:r>
            <a:r>
              <a:rPr lang="en-US" sz="1600" dirty="0" smtClean="0"/>
              <a:t>[3-h proxy </a:t>
            </a:r>
            <a:r>
              <a:rPr lang="en-US" sz="1600" dirty="0" smtClean="0"/>
              <a:t>soundings]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066597" y="6513500"/>
            <a:ext cx="4077404" cy="34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Lombardo and Colle (2011) [NARR reanalysis]</a:t>
            </a:r>
            <a:endParaRPr lang="en-US" sz="1600" dirty="0"/>
          </a:p>
        </p:txBody>
      </p:sp>
      <p:pic>
        <p:nvPicPr>
          <p:cNvPr id="9" name="Picture 8" descr="Fig 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7" b="50186"/>
          <a:stretch/>
        </p:blipFill>
        <p:spPr>
          <a:xfrm>
            <a:off x="5066597" y="2988089"/>
            <a:ext cx="3809161" cy="34162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17740" y="2481068"/>
            <a:ext cx="285947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Coastal Northeast</a:t>
            </a:r>
            <a:endParaRPr lang="en-US" sz="2800" b="1" cap="none" spc="0" dirty="0">
              <a:ln w="12700">
                <a:noFill/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008" y="2542624"/>
            <a:ext cx="198546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Great Plains</a:t>
            </a:r>
            <a:endParaRPr lang="en-US" sz="2800" b="1" cap="none" spc="0" dirty="0">
              <a:ln w="12700">
                <a:noFill/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99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 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7" b="50186"/>
          <a:stretch/>
        </p:blipFill>
        <p:spPr>
          <a:xfrm>
            <a:off x="5066597" y="2988089"/>
            <a:ext cx="3809161" cy="34162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617740" y="2481068"/>
            <a:ext cx="285947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Coastal Northeast</a:t>
            </a:r>
            <a:endParaRPr lang="en-US" sz="2800" b="1" cap="none" spc="0" dirty="0">
              <a:ln w="12700">
                <a:noFill/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Recent research suggests MUCAPE is weaker for coastal Northeast severe linear events than non-severe MCSs in the Great Plains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619" y="6513501"/>
            <a:ext cx="3732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Cohen et. al. (2007) </a:t>
            </a:r>
            <a:r>
              <a:rPr lang="en-US" sz="1600" dirty="0" smtClean="0"/>
              <a:t>[3-h proxy </a:t>
            </a:r>
            <a:r>
              <a:rPr lang="en-US" sz="1600" dirty="0" smtClean="0"/>
              <a:t>soundings]</a:t>
            </a:r>
            <a:endParaRPr lang="en-US" sz="1600" dirty="0"/>
          </a:p>
        </p:txBody>
      </p:sp>
      <p:pic>
        <p:nvPicPr>
          <p:cNvPr id="4" name="Picture 3" descr="Cohe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47"/>
          <a:stretch/>
        </p:blipFill>
        <p:spPr>
          <a:xfrm>
            <a:off x="183714" y="3065844"/>
            <a:ext cx="4648318" cy="3124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66597" y="6513500"/>
            <a:ext cx="4077404" cy="34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Lombardo and Colle (2011) [NARR reanalysis]</a:t>
            </a:r>
            <a:endParaRPr lang="en-US" sz="1600" dirty="0"/>
          </a:p>
        </p:txBody>
      </p:sp>
      <p:sp>
        <p:nvSpPr>
          <p:cNvPr id="10" name="Oval 9"/>
          <p:cNvSpPr/>
          <p:nvPr/>
        </p:nvSpPr>
        <p:spPr>
          <a:xfrm>
            <a:off x="1635008" y="4204585"/>
            <a:ext cx="481743" cy="128473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91905" y="3471333"/>
            <a:ext cx="1159784" cy="300887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97779" y="3065844"/>
            <a:ext cx="0" cy="97815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120639" y="2481068"/>
            <a:ext cx="313058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Non</a:t>
            </a:r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-Severe </a:t>
            </a:r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MCS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9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381" y="266700"/>
            <a:ext cx="8732762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Northeast CAPE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Hurlbut and Cohen (2014) used 6-h proximity soundings to evaluate Northeast severe weather environments</a:t>
            </a:r>
            <a:endParaRPr lang="en-US" baseline="30000" dirty="0" smtClean="0">
              <a:solidFill>
                <a:srgbClr val="0000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8752" y="6513501"/>
            <a:ext cx="5502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Hurlbut and Cohen (2014) [6-h proximity soundings]</a:t>
            </a:r>
            <a:endParaRPr lang="en-US" sz="1600" dirty="0"/>
          </a:p>
        </p:txBody>
      </p:sp>
      <p:pic>
        <p:nvPicPr>
          <p:cNvPr id="4" name="Picture 3" descr="Fig 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25" y="2459449"/>
            <a:ext cx="5333041" cy="38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7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381" y="266700"/>
            <a:ext cx="8732762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Northeast CAPE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Majority of events have MLCAPE &lt; 1000 J kg</a:t>
            </a:r>
            <a:r>
              <a:rPr lang="en-US" baseline="30000" dirty="0" smtClean="0">
                <a:solidFill>
                  <a:srgbClr val="0000FF"/>
                </a:solidFill>
              </a:rPr>
              <a:t>−1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8752" y="6513501"/>
            <a:ext cx="5502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Hurlbut and Cohen (2014) [6-h proximity soundings]</a:t>
            </a:r>
            <a:endParaRPr lang="en-US" sz="1600" dirty="0"/>
          </a:p>
        </p:txBody>
      </p:sp>
      <p:pic>
        <p:nvPicPr>
          <p:cNvPr id="4" name="Picture 3" descr="Fig 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06" y="2459449"/>
            <a:ext cx="5333041" cy="387756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106647" y="4442030"/>
            <a:ext cx="783708" cy="1074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17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Northeast deep-layer shear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Bulk wind shear (0–6 km) medians for all events hovers between ~13–16 m s</a:t>
            </a:r>
            <a:r>
              <a:rPr lang="en-US" baseline="30000" dirty="0" smtClean="0">
                <a:solidFill>
                  <a:srgbClr val="0000FF"/>
                </a:solidFill>
              </a:rPr>
              <a:t>−</a:t>
            </a:r>
            <a:r>
              <a:rPr lang="en-US" baseline="30000" dirty="0" smtClean="0">
                <a:solidFill>
                  <a:srgbClr val="0000FF"/>
                </a:solidFill>
              </a:rPr>
              <a:t>1 </a:t>
            </a:r>
            <a:r>
              <a:rPr lang="en-US" dirty="0" smtClean="0">
                <a:solidFill>
                  <a:srgbClr val="0000FF"/>
                </a:solidFill>
              </a:rPr>
              <a:t>(~25–31 kt)</a:t>
            </a:r>
            <a:endParaRPr lang="en-US" baseline="30000" dirty="0" smtClean="0">
              <a:solidFill>
                <a:srgbClr val="0000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0626" y="6513501"/>
            <a:ext cx="5502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Hurlbut and Cohen (2014) [6-h proximity soundings]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68" y="2459449"/>
            <a:ext cx="5312264" cy="38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6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68" y="2459449"/>
            <a:ext cx="5312264" cy="38775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Northeast deep-layer shear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Bulk wind shear (0–6 km) medians for all events hovers between ~13–16 m s</a:t>
            </a:r>
            <a:r>
              <a:rPr lang="en-US" baseline="30000" dirty="0">
                <a:solidFill>
                  <a:srgbClr val="0000FF"/>
                </a:solidFill>
              </a:rPr>
              <a:t>−</a:t>
            </a:r>
            <a:r>
              <a:rPr lang="en-US" baseline="30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(~25–31 kt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755550" y="2334381"/>
            <a:ext cx="1751688" cy="28337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20626" y="6513501"/>
            <a:ext cx="5502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Hurlbut and Cohen (2014) [6-h proximity soundings]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081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38862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Hitchens and Brooks (2012) verified SPC day-1 slight-risk convective outlooks over CONUS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Found increased forecast performance with time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Fig 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838200"/>
            <a:ext cx="5181600" cy="4790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500" y="5562600"/>
            <a:ext cx="45339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Black line represents slight-risk performance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Gray line represents moderate-risk performance Source: Hitchens and Brooks(</a:t>
            </a:r>
            <a:r>
              <a:rPr lang="en-US" sz="1600" dirty="0" smtClean="0"/>
              <a:t>2012)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322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Severe weather impacts on the Northeast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Densely populated, major metropolitan areas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02" y="2050315"/>
            <a:ext cx="5771796" cy="4463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0" y="651350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Hurlbut and Cohen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543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38862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Found </a:t>
            </a:r>
            <a:r>
              <a:rPr lang="en-US" dirty="0" smtClean="0"/>
              <a:t>increasing severe </a:t>
            </a:r>
            <a:r>
              <a:rPr lang="en-US" dirty="0" smtClean="0"/>
              <a:t>report </a:t>
            </a:r>
            <a:r>
              <a:rPr lang="en-US" dirty="0" smtClean="0"/>
              <a:t>areal </a:t>
            </a:r>
            <a:r>
              <a:rPr lang="en-US" dirty="0" smtClean="0"/>
              <a:t>coverage with time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Slight-risk outlook area peaks in 1994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Trend suggests better FOH scores are due to well-placed, smaller risk areas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12" y="1418153"/>
            <a:ext cx="5181600" cy="3630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2526" y="5093137"/>
            <a:ext cx="47625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Black line represents annual slight-risk outlook area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Gray line represents severe report area </a:t>
            </a:r>
          </a:p>
          <a:p>
            <a:r>
              <a:rPr lang="en-US" sz="1600" dirty="0" smtClean="0"/>
              <a:t>      Source: Hitchens and Brooks(</a:t>
            </a:r>
            <a:r>
              <a:rPr lang="en-US" sz="1600" dirty="0" smtClean="0"/>
              <a:t>2012)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239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2286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Research Goals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239000" cy="4846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Evaluate slight-risk forecast </a:t>
            </a:r>
            <a:r>
              <a:rPr lang="en-US" dirty="0" smtClean="0"/>
              <a:t>performance over the Northeast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Build database of </a:t>
            </a:r>
            <a:r>
              <a:rPr lang="en-US" dirty="0" smtClean="0"/>
              <a:t>events </a:t>
            </a:r>
            <a:r>
              <a:rPr lang="en-US" dirty="0" smtClean="0"/>
              <a:t>with poor forecast skill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Analyze environments conducive to poor forecast skill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917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2286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Research Goals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239000" cy="4846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Evaluate slight-risk outlook performance over the Northeast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Build database of </a:t>
            </a:r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events </a:t>
            </a:r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with poor forecast skill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Evaluate environments conducive to poor forecast skill</a:t>
            </a:r>
            <a:endParaRPr lang="en-US" dirty="0">
              <a:solidFill>
                <a:schemeClr val="tx1">
                  <a:alpha val="25000"/>
                </a:schemeClr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200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Methodology: Game Plan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399"/>
            <a:ext cx="7848600" cy="6021665"/>
          </a:xfrm>
        </p:spPr>
        <p:txBody>
          <a:bodyPr>
            <a:normAutofit fontScale="70000" lnSpcReduction="20000"/>
          </a:bodyPr>
          <a:lstStyle/>
          <a:p>
            <a:endParaRPr lang="en-US" sz="4000" dirty="0" smtClean="0"/>
          </a:p>
          <a:p>
            <a:r>
              <a:rPr lang="en-US" sz="4000" dirty="0" smtClean="0"/>
              <a:t>Establish Northeast domain to evaluate forecast skill</a:t>
            </a:r>
          </a:p>
          <a:p>
            <a:endParaRPr lang="en-US" sz="4000" dirty="0"/>
          </a:p>
          <a:p>
            <a:r>
              <a:rPr lang="en-US" sz="4000" dirty="0" smtClean="0"/>
              <a:t>Plot slight-risk convective outlook contours over the domain</a:t>
            </a:r>
          </a:p>
          <a:p>
            <a:endParaRPr lang="en-US" sz="4000" dirty="0"/>
          </a:p>
          <a:p>
            <a:r>
              <a:rPr lang="en-US" sz="4000" dirty="0" smtClean="0"/>
              <a:t>Evaluate outlooks </a:t>
            </a:r>
            <a:r>
              <a:rPr lang="en-US" sz="4000" dirty="0" smtClean="0"/>
              <a:t>with valid </a:t>
            </a:r>
            <a:r>
              <a:rPr lang="en-US" sz="4000" dirty="0" smtClean="0"/>
              <a:t>storm reports </a:t>
            </a:r>
            <a:r>
              <a:rPr lang="en-US" sz="4000" dirty="0" smtClean="0"/>
              <a:t>and compare to CONUS verification</a:t>
            </a:r>
            <a:endParaRPr lang="en-US" sz="4000" dirty="0" smtClean="0"/>
          </a:p>
          <a:p>
            <a:pPr lvl="1"/>
            <a:r>
              <a:rPr lang="en-US" sz="4000" dirty="0" smtClean="0">
                <a:solidFill>
                  <a:srgbClr val="0000FF"/>
                </a:solidFill>
              </a:rPr>
              <a:t>Similar verification methodology to Hitchens and Brooks (2012)</a:t>
            </a:r>
          </a:p>
          <a:p>
            <a:pPr marL="0" indent="0">
              <a:buNone/>
            </a:pPr>
            <a:endParaRPr lang="en-US" sz="4000" dirty="0" smtClean="0"/>
          </a:p>
          <a:p>
            <a:pPr algn="ctr"/>
            <a:r>
              <a:rPr lang="en-US" sz="4000" u="sng" dirty="0" smtClean="0">
                <a:solidFill>
                  <a:srgbClr val="FF0000"/>
                </a:solidFill>
              </a:rPr>
              <a:t>Mod and </a:t>
            </a:r>
            <a:r>
              <a:rPr lang="en-US" sz="4000" u="sng" dirty="0" smtClean="0">
                <a:solidFill>
                  <a:srgbClr val="FF0000"/>
                </a:solidFill>
              </a:rPr>
              <a:t>high </a:t>
            </a:r>
            <a:r>
              <a:rPr lang="en-US" sz="4000" u="sng" dirty="0" smtClean="0">
                <a:solidFill>
                  <a:srgbClr val="FF0000"/>
                </a:solidFill>
              </a:rPr>
              <a:t>contours within </a:t>
            </a:r>
            <a:r>
              <a:rPr lang="en-US" sz="4000" u="sng" dirty="0" smtClean="0">
                <a:solidFill>
                  <a:srgbClr val="FF0000"/>
                </a:solidFill>
              </a:rPr>
              <a:t>slight </a:t>
            </a:r>
            <a:r>
              <a:rPr lang="en-US" sz="4000" u="sng" dirty="0" smtClean="0">
                <a:solidFill>
                  <a:srgbClr val="FF0000"/>
                </a:solidFill>
              </a:rPr>
              <a:t>contours were included </a:t>
            </a:r>
            <a:r>
              <a:rPr lang="en-US" sz="2900" u="sng" dirty="0" smtClean="0">
                <a:solidFill>
                  <a:srgbClr val="FF0000"/>
                </a:solidFill>
              </a:rPr>
              <a:t>(</a:t>
            </a:r>
            <a:r>
              <a:rPr lang="en-US" sz="3800" u="sng" dirty="0" smtClean="0">
                <a:solidFill>
                  <a:srgbClr val="FF0000"/>
                </a:solidFill>
              </a:rPr>
              <a:t>i.e. everywhere inside the </a:t>
            </a:r>
            <a:r>
              <a:rPr lang="en-US" sz="3800" u="sng" dirty="0" smtClean="0">
                <a:solidFill>
                  <a:srgbClr val="FF0000"/>
                </a:solidFill>
              </a:rPr>
              <a:t>slight</a:t>
            </a:r>
            <a:r>
              <a:rPr lang="en-US" sz="3800" u="sng" dirty="0" smtClean="0">
                <a:solidFill>
                  <a:srgbClr val="FF0000"/>
                </a:solidFill>
              </a:rPr>
              <a:t> </a:t>
            </a:r>
            <a:r>
              <a:rPr lang="en-US" sz="3800" u="sng" dirty="0" smtClean="0">
                <a:solidFill>
                  <a:srgbClr val="FF0000"/>
                </a:solidFill>
              </a:rPr>
              <a:t>was treated the same</a:t>
            </a:r>
            <a:r>
              <a:rPr lang="en-US" sz="2900" u="sng" dirty="0" smtClean="0">
                <a:solidFill>
                  <a:srgbClr val="FF0000"/>
                </a:solidFill>
              </a:rPr>
              <a:t>)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76196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 and High Outlooks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ncluded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3" y="685800"/>
            <a:ext cx="5908071" cy="59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9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 and High Outlooks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ncluded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3" y="685800"/>
            <a:ext cx="5908071" cy="590807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477818" y="2219087"/>
            <a:ext cx="4580470" cy="3034095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733270" y="2970021"/>
            <a:ext cx="2262909" cy="15240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0000">
              <a:alpha val="6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3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 and High Outlooks Included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3" y="685800"/>
            <a:ext cx="5908071" cy="590807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477818" y="2219087"/>
            <a:ext cx="4580470" cy="3034095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733270" y="2970021"/>
            <a:ext cx="2262909" cy="15240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5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 and High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utlooks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ncluded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3" y="685800"/>
            <a:ext cx="5908071" cy="590807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477818" y="2219087"/>
            <a:ext cx="4580470" cy="3034095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733270" y="2970021"/>
            <a:ext cx="2262909" cy="15240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&quot;No&quot; Symbol 2"/>
          <p:cNvSpPr/>
          <p:nvPr/>
        </p:nvSpPr>
        <p:spPr>
          <a:xfrm>
            <a:off x="914400" y="948951"/>
            <a:ext cx="6881084" cy="5644919"/>
          </a:xfrm>
          <a:prstGeom prst="noSmoking">
            <a:avLst>
              <a:gd name="adj" fmla="val 1021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0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3" y="685800"/>
            <a:ext cx="5908071" cy="590807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477818" y="2219087"/>
            <a:ext cx="4580470" cy="3034095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733270" y="2970021"/>
            <a:ext cx="2262909" cy="15240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0000">
              <a:alpha val="6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4400" y="-304800"/>
            <a:ext cx="72420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Mod and High Outlooks Included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9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 and High Outlooks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ncluded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3" y="685800"/>
            <a:ext cx="5908071" cy="590807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477818" y="2219087"/>
            <a:ext cx="4580470" cy="3034095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6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Interstate 95 corridor from Boston through Washington D.C. = most densely populated region in U.S.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5-12-01 at 11.29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97" y="2356194"/>
            <a:ext cx="5970206" cy="4501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9525" y="2420790"/>
            <a:ext cx="3199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2010 Census (</a:t>
            </a:r>
            <a:r>
              <a:rPr lang="en-US" sz="1600" b="1" dirty="0" err="1" smtClean="0"/>
              <a:t>census.gov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4335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 and High Outlooks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ncluded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3" y="685800"/>
            <a:ext cx="5908071" cy="590807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477818" y="2219087"/>
            <a:ext cx="4580470" cy="3034095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6323" y="1416128"/>
            <a:ext cx="6746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30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4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Northeast Domain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7391400" cy="1981200"/>
          </a:xfrm>
        </p:spPr>
        <p:txBody>
          <a:bodyPr>
            <a:normAutofit/>
          </a:bodyPr>
          <a:lstStyle/>
          <a:p>
            <a:pPr marL="292608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33400"/>
            <a:ext cx="6884480" cy="5410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73856" y="6019800"/>
            <a:ext cx="3188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Courtesy of </a:t>
            </a:r>
            <a:r>
              <a:rPr lang="en-US" sz="2400" b="1" cap="none" spc="0" dirty="0" err="1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amaps.com</a:t>
            </a:r>
            <a:r>
              <a:rPr lang="en-US" sz="24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24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46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Northeast Domain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7391400" cy="1981200"/>
          </a:xfrm>
        </p:spPr>
        <p:txBody>
          <a:bodyPr>
            <a:normAutofit/>
          </a:bodyPr>
          <a:lstStyle/>
          <a:p>
            <a:pPr marL="292608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33400"/>
            <a:ext cx="6884480" cy="5410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95600" y="762000"/>
            <a:ext cx="4953000" cy="3886200"/>
          </a:xfrm>
          <a:prstGeom prst="rect">
            <a:avLst/>
          </a:prstGeom>
          <a:solidFill>
            <a:srgbClr val="FF0000">
              <a:alpha val="13000"/>
            </a:srgbClr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43400" y="1828800"/>
            <a:ext cx="1564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 cmpd="sng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Here</a:t>
            </a:r>
            <a:endParaRPr lang="en-US" sz="5400" b="1" cap="none" spc="0" dirty="0">
              <a:ln w="19050" cmpd="sng">
                <a:solidFill>
                  <a:srgbClr val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3856" y="6019800"/>
            <a:ext cx="3188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Courtesy of </a:t>
            </a:r>
            <a:r>
              <a:rPr lang="en-US" sz="2400" b="1" cap="none" spc="0" dirty="0" err="1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amaps.com</a:t>
            </a:r>
            <a:r>
              <a:rPr lang="en-US" sz="24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24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269980" y="2739275"/>
            <a:ext cx="277368" cy="306584"/>
          </a:xfrm>
          <a:prstGeom prst="star5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343400" y="2892567"/>
            <a:ext cx="277368" cy="306584"/>
          </a:xfrm>
          <a:prstGeom prst="star5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305629" y="3738432"/>
            <a:ext cx="277368" cy="306584"/>
          </a:xfrm>
          <a:prstGeom prst="star5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4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85800"/>
            <a:ext cx="7723518" cy="59080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r="20737"/>
          <a:stretch/>
        </p:blipFill>
        <p:spPr>
          <a:xfrm>
            <a:off x="228600" y="685800"/>
            <a:ext cx="6337158" cy="595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5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85800"/>
            <a:ext cx="7723518" cy="59080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r="20737"/>
          <a:stretch/>
        </p:blipFill>
        <p:spPr>
          <a:xfrm>
            <a:off x="228600" y="685800"/>
            <a:ext cx="6337158" cy="595552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477818" y="3729182"/>
            <a:ext cx="2262909" cy="15240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0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3949700" cy="393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752600" y="35052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477000" y="12192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05600" y="12192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066800"/>
            <a:ext cx="2775527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Slight Risk:</a:t>
            </a:r>
          </a:p>
          <a:p>
            <a:pPr algn="ctr"/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Issued: 0600 UTC</a:t>
            </a:r>
          </a:p>
          <a:p>
            <a:pPr algn="ctr"/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Valid: 1200 – 1200 UTC 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>
            <a:stCxn id="20" idx="2"/>
            <a:endCxn id="5" idx="2"/>
          </p:cNvCxnSpPr>
          <p:nvPr/>
        </p:nvCxnSpPr>
        <p:spPr>
          <a:xfrm>
            <a:off x="1387764" y="3375124"/>
            <a:ext cx="1313707" cy="33789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14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48405" y="2971800"/>
            <a:ext cx="10653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Severe</a:t>
            </a:r>
            <a:endParaRPr lang="en-US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report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>
            <a:stCxn id="16" idx="1"/>
            <a:endCxn id="13" idx="6"/>
          </p:cNvCxnSpPr>
          <p:nvPr/>
        </p:nvCxnSpPr>
        <p:spPr>
          <a:xfrm flipH="1" flipV="1">
            <a:off x="3052011" y="3280793"/>
            <a:ext cx="3296394" cy="10650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64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1828800" y="2438400"/>
            <a:ext cx="228600" cy="838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32327" y="2438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48405" y="2971800"/>
            <a:ext cx="10653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Severe</a:t>
            </a:r>
            <a:endParaRPr lang="en-US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report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>
            <a:stCxn id="16" idx="1"/>
            <a:endCxn id="13" idx="6"/>
          </p:cNvCxnSpPr>
          <p:nvPr/>
        </p:nvCxnSpPr>
        <p:spPr>
          <a:xfrm flipH="1" flipV="1">
            <a:off x="3052011" y="3280793"/>
            <a:ext cx="3296394" cy="10650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" y="1219200"/>
            <a:ext cx="192704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Area of Influence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0" name="Straight Arrow Connector 19"/>
          <p:cNvCxnSpPr>
            <a:stCxn id="15" idx="2"/>
          </p:cNvCxnSpPr>
          <p:nvPr/>
        </p:nvCxnSpPr>
        <p:spPr>
          <a:xfrm>
            <a:off x="1344522" y="2050197"/>
            <a:ext cx="1322478" cy="46440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44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3528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146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25146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547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3528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1016" y="2133600"/>
            <a:ext cx="12571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Miss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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146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25146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9" idx="3"/>
          </p:cNvCxnSpPr>
          <p:nvPr/>
        </p:nvCxnSpPr>
        <p:spPr>
          <a:xfrm>
            <a:off x="2208166" y="2395210"/>
            <a:ext cx="1144634" cy="57659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0" idx="2"/>
          </p:cNvCxnSpPr>
          <p:nvPr/>
        </p:nvCxnSpPr>
        <p:spPr>
          <a:xfrm>
            <a:off x="1447800" y="2590800"/>
            <a:ext cx="1066800" cy="4613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19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91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Severe weather impacts on the </a:t>
            </a:r>
            <a:r>
              <a:rPr lang="en-US" dirty="0" smtClean="0"/>
              <a:t>aviation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8 of 25 busiest airports in the U.S. are found north of D.C. and east of Pittsburg, PA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9145"/>
            <a:ext cx="8229600" cy="4416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0" y="651350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ARUP Canada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997752" y="5313172"/>
            <a:ext cx="31937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Weather caused </a:t>
            </a:r>
            <a:r>
              <a:rPr lang="en-US" dirty="0"/>
              <a:t>63.88% of all National </a:t>
            </a:r>
            <a:r>
              <a:rPr lang="en-US" dirty="0" smtClean="0"/>
              <a:t>Airspace </a:t>
            </a:r>
            <a:r>
              <a:rPr lang="en-US" dirty="0"/>
              <a:t>System delays between 2003–2015 (</a:t>
            </a:r>
            <a:r>
              <a:rPr lang="en-US" dirty="0" err="1"/>
              <a:t>www.transtats.bts.gov</a:t>
            </a:r>
            <a:r>
              <a:rPr lang="en-US" dirty="0"/>
              <a:t>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3528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1016" y="2133600"/>
            <a:ext cx="12571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Miss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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146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25146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9" idx="3"/>
          </p:cNvCxnSpPr>
          <p:nvPr/>
        </p:nvCxnSpPr>
        <p:spPr>
          <a:xfrm>
            <a:off x="2208166" y="2395210"/>
            <a:ext cx="1144634" cy="57659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0" idx="2"/>
          </p:cNvCxnSpPr>
          <p:nvPr/>
        </p:nvCxnSpPr>
        <p:spPr>
          <a:xfrm>
            <a:off x="1447800" y="2590800"/>
            <a:ext cx="1066800" cy="4613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-39584" y="3124200"/>
            <a:ext cx="2182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Correct Hit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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133600" y="3505200"/>
            <a:ext cx="1219200" cy="304800"/>
          </a:xfrm>
          <a:prstGeom prst="straightConnector1">
            <a:avLst/>
          </a:prstGeom>
          <a:ln w="57150" cmpd="sng">
            <a:solidFill>
              <a:srgbClr val="2F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6" idx="3"/>
          </p:cNvCxnSpPr>
          <p:nvPr/>
        </p:nvCxnSpPr>
        <p:spPr>
          <a:xfrm>
            <a:off x="990600" y="3581400"/>
            <a:ext cx="1546906" cy="365839"/>
          </a:xfrm>
          <a:prstGeom prst="straightConnector1">
            <a:avLst/>
          </a:prstGeom>
          <a:ln w="57150" cmpd="sng">
            <a:solidFill>
              <a:srgbClr val="2F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54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3949700" cy="39327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33600" y="2438400"/>
            <a:ext cx="1676400" cy="1676400"/>
          </a:xfrm>
          <a:prstGeom prst="ellipse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Algorithm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447800" y="3581400"/>
            <a:ext cx="2415309" cy="1828800"/>
          </a:xfrm>
          <a:custGeom>
            <a:avLst/>
            <a:gdLst>
              <a:gd name="connsiteX0" fmla="*/ 127000 w 2262909"/>
              <a:gd name="connsiteY0" fmla="*/ 889000 h 1524000"/>
              <a:gd name="connsiteX1" fmla="*/ 300182 w 2262909"/>
              <a:gd name="connsiteY1" fmla="*/ 623454 h 1524000"/>
              <a:gd name="connsiteX2" fmla="*/ 889000 w 2262909"/>
              <a:gd name="connsiteY2" fmla="*/ 173182 h 1524000"/>
              <a:gd name="connsiteX3" fmla="*/ 1604818 w 2262909"/>
              <a:gd name="connsiteY3" fmla="*/ 0 h 1524000"/>
              <a:gd name="connsiteX4" fmla="*/ 1962727 w 2262909"/>
              <a:gd name="connsiteY4" fmla="*/ 92363 h 1524000"/>
              <a:gd name="connsiteX5" fmla="*/ 2205182 w 2262909"/>
              <a:gd name="connsiteY5" fmla="*/ 265545 h 1524000"/>
              <a:gd name="connsiteX6" fmla="*/ 2262909 w 2262909"/>
              <a:gd name="connsiteY6" fmla="*/ 542636 h 1524000"/>
              <a:gd name="connsiteX7" fmla="*/ 2251364 w 2262909"/>
              <a:gd name="connsiteY7" fmla="*/ 854363 h 1524000"/>
              <a:gd name="connsiteX8" fmla="*/ 2020455 w 2262909"/>
              <a:gd name="connsiteY8" fmla="*/ 1177636 h 1524000"/>
              <a:gd name="connsiteX9" fmla="*/ 1604818 w 2262909"/>
              <a:gd name="connsiteY9" fmla="*/ 1339273 h 1524000"/>
              <a:gd name="connsiteX10" fmla="*/ 1143000 w 2262909"/>
              <a:gd name="connsiteY10" fmla="*/ 1524000 h 1524000"/>
              <a:gd name="connsiteX11" fmla="*/ 484909 w 2262909"/>
              <a:gd name="connsiteY11" fmla="*/ 1524000 h 1524000"/>
              <a:gd name="connsiteX12" fmla="*/ 196273 w 2262909"/>
              <a:gd name="connsiteY12" fmla="*/ 1443182 h 1524000"/>
              <a:gd name="connsiteX13" fmla="*/ 0 w 2262909"/>
              <a:gd name="connsiteY13" fmla="*/ 1212273 h 1524000"/>
              <a:gd name="connsiteX14" fmla="*/ 23091 w 2262909"/>
              <a:gd name="connsiteY14" fmla="*/ 1016000 h 1524000"/>
              <a:gd name="connsiteX15" fmla="*/ 127000 w 2262909"/>
              <a:gd name="connsiteY15" fmla="*/ 889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2909" h="1524000">
                <a:moveTo>
                  <a:pt x="127000" y="889000"/>
                </a:moveTo>
                <a:lnTo>
                  <a:pt x="300182" y="623454"/>
                </a:lnTo>
                <a:lnTo>
                  <a:pt x="889000" y="173182"/>
                </a:lnTo>
                <a:lnTo>
                  <a:pt x="1604818" y="0"/>
                </a:lnTo>
                <a:lnTo>
                  <a:pt x="1962727" y="92363"/>
                </a:lnTo>
                <a:lnTo>
                  <a:pt x="2205182" y="265545"/>
                </a:lnTo>
                <a:lnTo>
                  <a:pt x="2262909" y="542636"/>
                </a:lnTo>
                <a:lnTo>
                  <a:pt x="2251364" y="854363"/>
                </a:lnTo>
                <a:lnTo>
                  <a:pt x="2020455" y="1177636"/>
                </a:lnTo>
                <a:lnTo>
                  <a:pt x="1604818" y="1339273"/>
                </a:lnTo>
                <a:lnTo>
                  <a:pt x="1143000" y="1524000"/>
                </a:lnTo>
                <a:lnTo>
                  <a:pt x="484909" y="1524000"/>
                </a:lnTo>
                <a:lnTo>
                  <a:pt x="196273" y="1443182"/>
                </a:lnTo>
                <a:lnTo>
                  <a:pt x="0" y="1212273"/>
                </a:lnTo>
                <a:lnTo>
                  <a:pt x="23091" y="1016000"/>
                </a:lnTo>
                <a:lnTo>
                  <a:pt x="127000" y="88900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3528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3200400"/>
            <a:ext cx="156411" cy="16078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172200" y="1295400"/>
            <a:ext cx="15240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1295400"/>
            <a:ext cx="1938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 km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1016" y="2133600"/>
            <a:ext cx="12571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Miss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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14600" y="3810000"/>
            <a:ext cx="156411" cy="160785"/>
          </a:xfrm>
          <a:prstGeom prst="ellipse">
            <a:avLst/>
          </a:prstGeom>
          <a:solidFill>
            <a:srgbClr val="2FFF1E"/>
          </a:solidFill>
          <a:ln>
            <a:solidFill>
              <a:srgbClr val="2FF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2971800"/>
            <a:ext cx="156411" cy="1607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2514600" y="4648200"/>
            <a:ext cx="156411" cy="16078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9" idx="3"/>
          </p:cNvCxnSpPr>
          <p:nvPr/>
        </p:nvCxnSpPr>
        <p:spPr>
          <a:xfrm>
            <a:off x="2208166" y="2395210"/>
            <a:ext cx="1144634" cy="57659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0" idx="2"/>
          </p:cNvCxnSpPr>
          <p:nvPr/>
        </p:nvCxnSpPr>
        <p:spPr>
          <a:xfrm>
            <a:off x="1447800" y="2590800"/>
            <a:ext cx="1066800" cy="4613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-39584" y="3124200"/>
            <a:ext cx="2182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Correct Hit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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133600" y="3505200"/>
            <a:ext cx="1219200" cy="304800"/>
          </a:xfrm>
          <a:prstGeom prst="straightConnector1">
            <a:avLst/>
          </a:prstGeom>
          <a:ln w="57150" cmpd="sng">
            <a:solidFill>
              <a:srgbClr val="2F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6" idx="3"/>
          </p:cNvCxnSpPr>
          <p:nvPr/>
        </p:nvCxnSpPr>
        <p:spPr>
          <a:xfrm>
            <a:off x="990600" y="3581400"/>
            <a:ext cx="1546906" cy="365839"/>
          </a:xfrm>
          <a:prstGeom prst="straightConnector1">
            <a:avLst/>
          </a:prstGeom>
          <a:ln w="57150" cmpd="sng">
            <a:solidFill>
              <a:srgbClr val="2F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962400" y="5105400"/>
            <a:ext cx="23068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False Alarm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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667000" y="4800600"/>
            <a:ext cx="1295400" cy="68580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0"/>
          </p:cNvCxnSpPr>
          <p:nvPr/>
        </p:nvCxnSpPr>
        <p:spPr>
          <a:xfrm flipH="1" flipV="1">
            <a:off x="3581400" y="4724400"/>
            <a:ext cx="1534421" cy="38100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4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Shot 2015-03-05 at 11.26.37 PM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5" r="-10325"/>
          <a:stretch>
            <a:fillRect/>
          </a:stretch>
        </p:blipFill>
        <p:spPr>
          <a:xfrm>
            <a:off x="5043730" y="3459683"/>
            <a:ext cx="3476140" cy="3398317"/>
          </a:xfrm>
        </p:spPr>
      </p:pic>
      <p:pic>
        <p:nvPicPr>
          <p:cNvPr id="3" name="Picture 2" descr="Screen Shot 2015-03-05 at 11.36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95800"/>
            <a:ext cx="2552700" cy="876300"/>
          </a:xfrm>
          <a:prstGeom prst="rect">
            <a:avLst/>
          </a:prstGeom>
        </p:spPr>
      </p:pic>
      <p:pic>
        <p:nvPicPr>
          <p:cNvPr id="4" name="Picture 3" descr="Screen Shot 2015-03-06 at 12.10.5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1536700" cy="800100"/>
          </a:xfrm>
          <a:prstGeom prst="rect">
            <a:avLst/>
          </a:prstGeom>
        </p:spPr>
      </p:pic>
      <p:pic>
        <p:nvPicPr>
          <p:cNvPr id="6" name="Picture 5" descr="Screen Shot 2015-03-06 at 12.12.1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1600200" cy="762000"/>
          </a:xfrm>
          <a:prstGeom prst="rect">
            <a:avLst/>
          </a:prstGeom>
        </p:spPr>
      </p:pic>
      <p:graphicFrame>
        <p:nvGraphicFramePr>
          <p:cNvPr id="11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90975514"/>
              </p:ext>
            </p:extLst>
          </p:nvPr>
        </p:nvGraphicFramePr>
        <p:xfrm>
          <a:off x="4648200" y="990600"/>
          <a:ext cx="4267201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468"/>
                <a:gridCol w="1264356"/>
                <a:gridCol w="1343377"/>
              </a:tblGrid>
              <a:tr h="787400">
                <a:tc>
                  <a:txBody>
                    <a:bodyPr/>
                    <a:lstStyle/>
                    <a:p>
                      <a:r>
                        <a:rPr lang="en-US" dirty="0" smtClean="0"/>
                        <a:t>Contingency 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 N</a:t>
                      </a:r>
                      <a:endParaRPr lang="en-US" dirty="0"/>
                    </a:p>
                  </a:txBody>
                  <a:tcPr/>
                </a:tc>
              </a:tr>
              <a:tr h="787400">
                <a:tc>
                  <a:txBody>
                    <a:bodyPr/>
                    <a:lstStyle/>
                    <a:p>
                      <a:r>
                        <a:rPr lang="en-US" dirty="0" smtClean="0"/>
                        <a:t>Forecast (Y)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Correct Hit (A)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False Alarm (B)</a:t>
                      </a:r>
                      <a:endParaRPr lang="en-US" dirty="0"/>
                    </a:p>
                  </a:txBody>
                  <a:tcPr/>
                </a:tc>
              </a:tr>
              <a:tr h="787400">
                <a:tc>
                  <a:txBody>
                    <a:bodyPr/>
                    <a:lstStyle/>
                    <a:p>
                      <a:r>
                        <a:rPr lang="en-US" dirty="0" smtClean="0"/>
                        <a:t>Forecast (N)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Miss (C)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Correct null (D)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5300" y="1981200"/>
            <a:ext cx="4004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0 ≤ POD ≤ 1, best score: POD = 1, best score ≠ perfect forecast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0" y="3733800"/>
            <a:ext cx="369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≤ </a:t>
            </a:r>
            <a:r>
              <a:rPr lang="en-US" sz="2000" dirty="0" smtClean="0">
                <a:solidFill>
                  <a:srgbClr val="0000FF"/>
                </a:solidFill>
              </a:rPr>
              <a:t>FAR </a:t>
            </a:r>
            <a:r>
              <a:rPr lang="en-US" sz="2000" dirty="0">
                <a:solidFill>
                  <a:srgbClr val="0000FF"/>
                </a:solidFill>
              </a:rPr>
              <a:t>≤ 1, best score: </a:t>
            </a:r>
            <a:r>
              <a:rPr lang="en-US" sz="2000" dirty="0" smtClean="0">
                <a:solidFill>
                  <a:srgbClr val="0000FF"/>
                </a:solidFill>
              </a:rPr>
              <a:t>FAR </a:t>
            </a:r>
            <a:r>
              <a:rPr lang="en-US" sz="2000" dirty="0">
                <a:solidFill>
                  <a:srgbClr val="0000FF"/>
                </a:solidFill>
              </a:rPr>
              <a:t>= </a:t>
            </a:r>
            <a:r>
              <a:rPr lang="en-US" sz="2000" dirty="0" smtClean="0">
                <a:solidFill>
                  <a:srgbClr val="0000FF"/>
                </a:solidFill>
              </a:rPr>
              <a:t>0, </a:t>
            </a:r>
            <a:r>
              <a:rPr lang="en-US" sz="2000" dirty="0">
                <a:solidFill>
                  <a:srgbClr val="0000FF"/>
                </a:solidFill>
              </a:rPr>
              <a:t>best score ≠ perfect </a:t>
            </a:r>
            <a:r>
              <a:rPr lang="en-US" sz="2000" dirty="0" smtClean="0">
                <a:solidFill>
                  <a:srgbClr val="0000FF"/>
                </a:solidFill>
              </a:rPr>
              <a:t>forecast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5410200"/>
            <a:ext cx="369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≤ </a:t>
            </a:r>
            <a:r>
              <a:rPr lang="en-US" sz="2000" dirty="0" smtClean="0">
                <a:solidFill>
                  <a:srgbClr val="0000FF"/>
                </a:solidFill>
              </a:rPr>
              <a:t>TS </a:t>
            </a:r>
            <a:r>
              <a:rPr lang="en-US" sz="2000" dirty="0">
                <a:solidFill>
                  <a:srgbClr val="0000FF"/>
                </a:solidFill>
              </a:rPr>
              <a:t>≤ 1, best score: </a:t>
            </a:r>
            <a:r>
              <a:rPr lang="en-US" sz="2000" dirty="0" smtClean="0">
                <a:solidFill>
                  <a:srgbClr val="0000FF"/>
                </a:solidFill>
              </a:rPr>
              <a:t>TS </a:t>
            </a:r>
            <a:r>
              <a:rPr lang="en-US" sz="2000" dirty="0">
                <a:solidFill>
                  <a:srgbClr val="0000FF"/>
                </a:solidFill>
              </a:rPr>
              <a:t>= 1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b="1" dirty="0">
                <a:solidFill>
                  <a:srgbClr val="0000FF"/>
                </a:solidFill>
              </a:rPr>
              <a:t>best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score </a:t>
            </a:r>
            <a:r>
              <a:rPr lang="en-US" sz="2000" b="1" dirty="0" smtClean="0">
                <a:solidFill>
                  <a:srgbClr val="0000FF"/>
                </a:solidFill>
              </a:rPr>
              <a:t>= </a:t>
            </a:r>
            <a:r>
              <a:rPr lang="en-US" sz="2000" b="1" dirty="0">
                <a:solidFill>
                  <a:srgbClr val="0000FF"/>
                </a:solidFill>
              </a:rPr>
              <a:t>perfect </a:t>
            </a:r>
            <a:r>
              <a:rPr lang="en-US" sz="2000" b="1" dirty="0" smtClean="0">
                <a:solidFill>
                  <a:srgbClr val="0000FF"/>
                </a:solidFill>
              </a:rPr>
              <a:t>forecast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Methodology: Evaluation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286" y="4551438"/>
            <a:ext cx="3938814" cy="171752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6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362075"/>
          </a:xfrm>
        </p:spPr>
        <p:txBody>
          <a:bodyPr>
            <a:noAutofit/>
          </a:bodyPr>
          <a:lstStyle/>
          <a:p>
            <a:r>
              <a:rPr lang="en-US" sz="4400" dirty="0" smtClean="0"/>
              <a:t>Slight-risk </a:t>
            </a:r>
            <a:r>
              <a:rPr lang="en-US" sz="4400" dirty="0" smtClean="0"/>
              <a:t>skill Scores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2176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500" y="-2315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Northeast and CONUS: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0626" y="6191780"/>
            <a:ext cx="5502748" cy="58477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Median </a:t>
            </a:r>
            <a:r>
              <a:rPr lang="en-US" sz="1600" dirty="0"/>
              <a:t>is plotted with the 25</a:t>
            </a:r>
            <a:r>
              <a:rPr lang="en-US" sz="1600" baseline="30000" dirty="0"/>
              <a:t>th</a:t>
            </a:r>
            <a:r>
              <a:rPr lang="en-US" sz="1600" baseline="-25000" dirty="0"/>
              <a:t> </a:t>
            </a:r>
            <a:r>
              <a:rPr lang="en-US" sz="1600" dirty="0"/>
              <a:t>and 75</a:t>
            </a:r>
            <a:r>
              <a:rPr lang="en-US" sz="1600" baseline="30000" dirty="0"/>
              <a:t>th</a:t>
            </a:r>
            <a:r>
              <a:rPr lang="en-US" sz="1600" dirty="0"/>
              <a:t> percentiles in the whiskers.</a:t>
            </a:r>
            <a:r>
              <a:rPr lang="en-US" sz="1600" dirty="0" smtClean="0">
                <a:effectLst/>
              </a:rPr>
              <a:t> </a:t>
            </a:r>
            <a:endParaRPr lang="en-US" sz="1600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b="2849"/>
          <a:stretch/>
        </p:blipFill>
        <p:spPr bwMode="auto"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9205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500" y="-2315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Northeast and CONUS: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Slight Risk </a:t>
            </a:r>
            <a:r>
              <a:rPr lang="en-US" dirty="0" smtClean="0">
                <a:solidFill>
                  <a:srgbClr val="FF0000"/>
                </a:solidFill>
              </a:rPr>
              <a:t>Frequency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b="2849"/>
          <a:stretch/>
        </p:blipFill>
        <p:spPr bwMode="auto"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055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predictive skill ev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9" y="613169"/>
            <a:ext cx="7531277" cy="556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3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2286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Research Goals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239000" cy="4846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Evaluate slight-risk </a:t>
            </a:r>
            <a:r>
              <a:rPr lang="en-US" dirty="0">
                <a:solidFill>
                  <a:schemeClr val="tx1">
                    <a:alpha val="25000"/>
                  </a:schemeClr>
                </a:solidFill>
              </a:rPr>
              <a:t>forecast </a:t>
            </a:r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performance over </a:t>
            </a:r>
            <a:r>
              <a:rPr lang="en-US" dirty="0">
                <a:solidFill>
                  <a:schemeClr val="tx1">
                    <a:alpha val="25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Northeast</a:t>
            </a:r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 </a:t>
            </a:r>
          </a:p>
          <a:p>
            <a:endParaRPr lang="en-US" dirty="0"/>
          </a:p>
          <a:p>
            <a:r>
              <a:rPr lang="en-US" b="1" dirty="0" smtClean="0"/>
              <a:t>Build database of </a:t>
            </a:r>
            <a:r>
              <a:rPr lang="en-US" b="1" dirty="0" smtClean="0"/>
              <a:t>events </a:t>
            </a:r>
            <a:r>
              <a:rPr lang="en-US" b="1" dirty="0" smtClean="0"/>
              <a:t>with poor forecast skill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Evaluate environments conducive to poor forecast skill</a:t>
            </a:r>
            <a:endParaRPr lang="en-US" dirty="0">
              <a:solidFill>
                <a:schemeClr val="tx1">
                  <a:alpha val="25000"/>
                </a:schemeClr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959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Database Criteria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94" y="761999"/>
            <a:ext cx="7368419" cy="51888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inclusion in the 1980–2013 </a:t>
            </a:r>
            <a:r>
              <a:rPr lang="en-US" dirty="0" smtClean="0"/>
              <a:t>database, </a:t>
            </a:r>
            <a:r>
              <a:rPr lang="en-US" dirty="0" smtClean="0"/>
              <a:t>an event must meet at least 1 of 2 criteria:</a:t>
            </a:r>
          </a:p>
          <a:p>
            <a:endParaRPr lang="en-US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Have a slight risk contour within the NE domain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Have a sufficiently high impact to warrant inclusion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How do we define “high impact”?</a:t>
            </a:r>
          </a:p>
          <a:p>
            <a:pPr lvl="3"/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8172408"/>
              </p:ext>
            </p:extLst>
          </p:nvPr>
        </p:nvGraphicFramePr>
        <p:xfrm>
          <a:off x="76200" y="762000"/>
          <a:ext cx="89916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Northeast </a:t>
            </a:r>
            <a:r>
              <a:rPr lang="en-US" dirty="0" smtClean="0">
                <a:solidFill>
                  <a:srgbClr val="FF0000"/>
                </a:solidFill>
              </a:rPr>
              <a:t>Severe </a:t>
            </a:r>
            <a:r>
              <a:rPr lang="en-US" dirty="0" smtClean="0">
                <a:solidFill>
                  <a:srgbClr val="FF0000"/>
                </a:solidFill>
              </a:rPr>
              <a:t>Report Trend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5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91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Severe weather impacts on the </a:t>
            </a:r>
            <a:r>
              <a:rPr lang="en-US" dirty="0" smtClean="0"/>
              <a:t>aviation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8 of 25 busiest </a:t>
            </a:r>
            <a:r>
              <a:rPr lang="en-US" dirty="0" smtClean="0">
                <a:solidFill>
                  <a:srgbClr val="0000FF"/>
                </a:solidFill>
              </a:rPr>
              <a:t>airports in the U.S. </a:t>
            </a:r>
            <a:r>
              <a:rPr lang="en-US" dirty="0" smtClean="0">
                <a:solidFill>
                  <a:srgbClr val="0000FF"/>
                </a:solidFill>
              </a:rPr>
              <a:t>are found north of D.C. and east of </a:t>
            </a:r>
            <a:r>
              <a:rPr lang="en-US" dirty="0" smtClean="0">
                <a:solidFill>
                  <a:srgbClr val="0000FF"/>
                </a:solidFill>
              </a:rPr>
              <a:t>Pittsburg, PA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9145"/>
            <a:ext cx="8229600" cy="4416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0" y="651350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ARUP Canada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73094"/>
            <a:ext cx="1450463" cy="1450463"/>
          </a:xfrm>
          <a:prstGeom prst="rect">
            <a:avLst/>
          </a:prstGeom>
        </p:spPr>
      </p:pic>
      <p:pic>
        <p:nvPicPr>
          <p:cNvPr id="7" name="Picture 6" descr="southwest-airlines-uses-big-data-deliver-excellent-customer-servi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23557"/>
            <a:ext cx="2506252" cy="998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522391"/>
            <a:ext cx="2497902" cy="835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357926"/>
            <a:ext cx="1101354" cy="1101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554" y="5329156"/>
            <a:ext cx="2123263" cy="11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4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548112"/>
              </p:ext>
            </p:extLst>
          </p:nvPr>
        </p:nvGraphicFramePr>
        <p:xfrm>
          <a:off x="76200" y="762000"/>
          <a:ext cx="89916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4724400" y="5105400"/>
            <a:ext cx="4234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55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percentile linear regression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848600" y="4191000"/>
            <a:ext cx="457200" cy="914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Northeast </a:t>
            </a:r>
            <a:r>
              <a:rPr lang="en-US" dirty="0" smtClean="0">
                <a:solidFill>
                  <a:srgbClr val="FF0000"/>
                </a:solidFill>
              </a:rPr>
              <a:t>Severe </a:t>
            </a:r>
            <a:r>
              <a:rPr lang="en-US" dirty="0" smtClean="0">
                <a:solidFill>
                  <a:srgbClr val="FF0000"/>
                </a:solidFill>
              </a:rPr>
              <a:t>Report Trend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676617"/>
              </p:ext>
            </p:extLst>
          </p:nvPr>
        </p:nvGraphicFramePr>
        <p:xfrm>
          <a:off x="76200" y="762000"/>
          <a:ext cx="89916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Up Arrow 4"/>
          <p:cNvSpPr/>
          <p:nvPr/>
        </p:nvSpPr>
        <p:spPr>
          <a:xfrm>
            <a:off x="7924800" y="3505200"/>
            <a:ext cx="228600" cy="457200"/>
          </a:xfrm>
          <a:prstGeom prst="up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5105400"/>
            <a:ext cx="4234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55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percentile linear regression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848600" y="4191000"/>
            <a:ext cx="457200" cy="914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Northeast Severe </a:t>
            </a:r>
            <a:r>
              <a:rPr lang="en-US" dirty="0" smtClean="0">
                <a:solidFill>
                  <a:srgbClr val="FF0000"/>
                </a:solidFill>
              </a:rPr>
              <a:t>Report Trend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9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847309"/>
              </p:ext>
            </p:extLst>
          </p:nvPr>
        </p:nvGraphicFramePr>
        <p:xfrm>
          <a:off x="76200" y="762000"/>
          <a:ext cx="8991600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Up Arrow 4"/>
          <p:cNvSpPr/>
          <p:nvPr/>
        </p:nvSpPr>
        <p:spPr>
          <a:xfrm>
            <a:off x="7924800" y="3505200"/>
            <a:ext cx="228600" cy="457200"/>
          </a:xfrm>
          <a:prstGeom prst="up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0958710">
            <a:off x="2864258" y="2695472"/>
            <a:ext cx="3850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impact!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5105400"/>
            <a:ext cx="4234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55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percentile linear regression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848600" y="4191000"/>
            <a:ext cx="457200" cy="914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Northeast Severe </a:t>
            </a:r>
            <a:r>
              <a:rPr lang="en-US" dirty="0" smtClean="0">
                <a:solidFill>
                  <a:srgbClr val="FF0000"/>
                </a:solidFill>
              </a:rPr>
              <a:t>Report Trend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9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Event days = </a:t>
            </a:r>
            <a:r>
              <a:rPr lang="en-US" b="1" dirty="0" smtClean="0">
                <a:solidFill>
                  <a:srgbClr val="000000"/>
                </a:solidFill>
              </a:rPr>
              <a:t>1503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Slight-risk </a:t>
            </a:r>
            <a:r>
              <a:rPr lang="en-US" dirty="0" smtClean="0">
                <a:solidFill>
                  <a:srgbClr val="000000"/>
                </a:solidFill>
              </a:rPr>
              <a:t>days = </a:t>
            </a:r>
            <a:r>
              <a:rPr lang="en-US" b="1" dirty="0" smtClean="0">
                <a:solidFill>
                  <a:srgbClr val="000000"/>
                </a:solidFill>
              </a:rPr>
              <a:t>1300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High-impact events without </a:t>
            </a:r>
            <a:r>
              <a:rPr lang="en-US" dirty="0" smtClean="0">
                <a:solidFill>
                  <a:srgbClr val="000000"/>
                </a:solidFill>
              </a:rPr>
              <a:t>slight-risk = </a:t>
            </a:r>
            <a:r>
              <a:rPr lang="en-US" b="1" dirty="0" smtClean="0">
                <a:solidFill>
                  <a:srgbClr val="000000"/>
                </a:solidFill>
              </a:rPr>
              <a:t>203</a:t>
            </a: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2500" y="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High-Impact Database: </a:t>
            </a:r>
            <a:r>
              <a:rPr lang="en-US" dirty="0" smtClean="0">
                <a:solidFill>
                  <a:srgbClr val="FF0000"/>
                </a:solidFill>
              </a:rPr>
              <a:t>Quick Stats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5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Types of Low-Predictability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6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Type 1 (Low POD)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 Placeholder 3"/>
          <p:cNvSpPr txBox="1">
            <a:spLocks/>
          </p:cNvSpPr>
          <p:nvPr/>
        </p:nvSpPr>
        <p:spPr>
          <a:xfrm>
            <a:off x="609600" y="5486400"/>
            <a:ext cx="7391400" cy="5334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70" y="1738393"/>
            <a:ext cx="6867460" cy="4676613"/>
          </a:xfrm>
        </p:spPr>
      </p:pic>
      <p:sp>
        <p:nvSpPr>
          <p:cNvPr id="6" name="Rectangle 5"/>
          <p:cNvSpPr/>
          <p:nvPr/>
        </p:nvSpPr>
        <p:spPr>
          <a:xfrm>
            <a:off x="6477000" y="1905000"/>
            <a:ext cx="1447800" cy="1828800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9144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Reports captured = 0</a:t>
            </a:r>
            <a:r>
              <a:rPr lang="en-US" sz="2400" dirty="0"/>
              <a:t>	</a:t>
            </a:r>
            <a:r>
              <a:rPr lang="en-US" sz="2400" dirty="0" smtClean="0"/>
              <a:t>	Reports missed = 200</a:t>
            </a:r>
          </a:p>
          <a:p>
            <a:r>
              <a:rPr lang="en-US" sz="2400" dirty="0" smtClean="0"/>
              <a:t>POD = 0		FAR = N/A		 TS = 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775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Type 1 (Low POD)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 Placeholder 3"/>
          <p:cNvSpPr txBox="1">
            <a:spLocks/>
          </p:cNvSpPr>
          <p:nvPr/>
        </p:nvSpPr>
        <p:spPr>
          <a:xfrm>
            <a:off x="609600" y="5486400"/>
            <a:ext cx="7391400" cy="5334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70" y="1738393"/>
            <a:ext cx="6867460" cy="4676613"/>
          </a:xfrm>
        </p:spPr>
      </p:pic>
      <p:sp>
        <p:nvSpPr>
          <p:cNvPr id="6" name="Rectangle 5"/>
          <p:cNvSpPr/>
          <p:nvPr/>
        </p:nvSpPr>
        <p:spPr>
          <a:xfrm>
            <a:off x="6477000" y="1905000"/>
            <a:ext cx="1447800" cy="1828800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9144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Reports captured = 0</a:t>
            </a:r>
            <a:r>
              <a:rPr lang="en-US" sz="2400" dirty="0"/>
              <a:t>	</a:t>
            </a:r>
            <a:r>
              <a:rPr lang="en-US" sz="2400" dirty="0" smtClean="0"/>
              <a:t>	Reports missed = 200</a:t>
            </a:r>
          </a:p>
          <a:p>
            <a:r>
              <a:rPr lang="en-US" sz="2400" dirty="0" smtClean="0"/>
              <a:t>POD = 0		FAR = N/A		 TS = 0</a:t>
            </a:r>
            <a:endParaRPr lang="en-US" sz="2400" dirty="0"/>
          </a:p>
        </p:txBody>
      </p:sp>
      <p:pic>
        <p:nvPicPr>
          <p:cNvPr id="8" name="Picture 7" descr="Screen Shot 2015-12-01 at 12.45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236"/>
            <a:ext cx="4065107" cy="58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6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86954237"/>
              </p:ext>
            </p:extLst>
          </p:nvPr>
        </p:nvGraphicFramePr>
        <p:xfrm>
          <a:off x="381000" y="914400"/>
          <a:ext cx="4038600" cy="228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Types of Low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redictability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78808" y="838200"/>
            <a:ext cx="352044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Type 1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High impact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Lowest 25</a:t>
            </a:r>
            <a:r>
              <a:rPr lang="en-US" sz="2200" baseline="30000" dirty="0" smtClean="0">
                <a:solidFill>
                  <a:srgbClr val="0000FF"/>
                </a:solidFill>
              </a:rPr>
              <a:t>th</a:t>
            </a:r>
            <a:r>
              <a:rPr lang="en-US" sz="2200" dirty="0" smtClean="0">
                <a:solidFill>
                  <a:srgbClr val="0000FF"/>
                </a:solidFill>
              </a:rPr>
              <a:t> percentile POD score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8808" y="3979168"/>
            <a:ext cx="47244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Expected little 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severe </a:t>
            </a:r>
            <a:r>
              <a:rPr lang="en-US" sz="2800" dirty="0" err="1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wx</a:t>
            </a:r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  <a:p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Ends up over-performing</a:t>
            </a:r>
          </a:p>
        </p:txBody>
      </p:sp>
    </p:spTree>
    <p:extLst>
      <p:ext uri="{BB962C8B-B14F-4D97-AF65-F5344CB8AC3E}">
        <p14:creationId xmlns:p14="http://schemas.microsoft.com/office/powerpoint/2010/main" val="33132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Type 2 (High FAR)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 Placeholder 3"/>
          <p:cNvSpPr txBox="1">
            <a:spLocks/>
          </p:cNvSpPr>
          <p:nvPr/>
        </p:nvSpPr>
        <p:spPr>
          <a:xfrm>
            <a:off x="609600" y="5486400"/>
            <a:ext cx="7391400" cy="5334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day1otlk_v_20110524_1200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84" b="-32284"/>
          <a:stretch>
            <a:fillRect/>
          </a:stretch>
        </p:blipFill>
        <p:spPr>
          <a:xfrm>
            <a:off x="1138270" y="228600"/>
            <a:ext cx="6867460" cy="7696200"/>
          </a:xfrm>
        </p:spPr>
      </p:pic>
      <p:sp>
        <p:nvSpPr>
          <p:cNvPr id="6" name="Rectangle 5"/>
          <p:cNvSpPr/>
          <p:nvPr/>
        </p:nvSpPr>
        <p:spPr>
          <a:xfrm>
            <a:off x="6477000" y="1905000"/>
            <a:ext cx="1447800" cy="1828800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838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Reports captured = 2		</a:t>
            </a:r>
            <a:r>
              <a:rPr lang="en-US" sz="2400" dirty="0"/>
              <a:t> </a:t>
            </a:r>
            <a:r>
              <a:rPr lang="en-US" sz="2400" dirty="0" smtClean="0"/>
              <a:t>        Reports missed = 0</a:t>
            </a:r>
          </a:p>
          <a:p>
            <a:r>
              <a:rPr lang="en-US" sz="2400" dirty="0" smtClean="0"/>
              <a:t>POD = 1		FAR = .986		</a:t>
            </a:r>
            <a:r>
              <a:rPr lang="en-US" sz="2400" dirty="0" smtClean="0"/>
              <a:t>          TS </a:t>
            </a:r>
            <a:r>
              <a:rPr lang="en-US" sz="2400" dirty="0" smtClean="0"/>
              <a:t>= .014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188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280996" y="838200"/>
            <a:ext cx="3520440" cy="48555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Type 1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 impact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POD score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sz="2600" dirty="0"/>
              <a:t>Type 2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Highest </a:t>
            </a:r>
            <a:r>
              <a:rPr lang="en-US" dirty="0" smtClean="0">
                <a:solidFill>
                  <a:srgbClr val="0000FF"/>
                </a:solidFill>
              </a:rPr>
              <a:t>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FA area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severe report area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94509416"/>
              </p:ext>
            </p:extLst>
          </p:nvPr>
        </p:nvGraphicFramePr>
        <p:xfrm>
          <a:off x="381000" y="9144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Types of Low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redictability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376" y="838200"/>
            <a:ext cx="7620304" cy="2329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9600" y="1080345"/>
            <a:ext cx="47244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Expected 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to perform well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Ends up under-performing</a:t>
            </a:r>
          </a:p>
        </p:txBody>
      </p:sp>
    </p:spTree>
    <p:extLst>
      <p:ext uri="{BB962C8B-B14F-4D97-AF65-F5344CB8AC3E}">
        <p14:creationId xmlns:p14="http://schemas.microsoft.com/office/powerpoint/2010/main" val="181109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91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Severe weather impacts on the </a:t>
            </a:r>
            <a:r>
              <a:rPr lang="en-US" dirty="0" smtClean="0"/>
              <a:t>aviation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8 of 25 busiest </a:t>
            </a:r>
            <a:r>
              <a:rPr lang="en-US" dirty="0" smtClean="0">
                <a:solidFill>
                  <a:srgbClr val="0000FF"/>
                </a:solidFill>
              </a:rPr>
              <a:t>airports in the U.S. </a:t>
            </a:r>
            <a:r>
              <a:rPr lang="en-US" dirty="0" smtClean="0">
                <a:solidFill>
                  <a:srgbClr val="0000FF"/>
                </a:solidFill>
              </a:rPr>
              <a:t>are found north of D.C. and east of </a:t>
            </a:r>
            <a:r>
              <a:rPr lang="en-US" dirty="0" smtClean="0">
                <a:solidFill>
                  <a:srgbClr val="0000FF"/>
                </a:solidFill>
              </a:rPr>
              <a:t>Pittsburg, PA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9145"/>
            <a:ext cx="8229600" cy="4416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0" y="651350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ARUP Canada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73094"/>
            <a:ext cx="1450463" cy="1450463"/>
          </a:xfrm>
          <a:prstGeom prst="rect">
            <a:avLst/>
          </a:prstGeom>
        </p:spPr>
      </p:pic>
      <p:pic>
        <p:nvPicPr>
          <p:cNvPr id="7" name="Picture 6" descr="southwest-airlines-uses-big-data-deliver-excellent-customer-servi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23557"/>
            <a:ext cx="2506252" cy="998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522391"/>
            <a:ext cx="2497902" cy="835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357926"/>
            <a:ext cx="1101354" cy="1101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554" y="5329156"/>
            <a:ext cx="2123263" cy="1130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1584" y="2199145"/>
            <a:ext cx="2995216" cy="208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2243" y="4284564"/>
            <a:ext cx="1364557" cy="13645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1817" y="4350183"/>
            <a:ext cx="3712361" cy="21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7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280996" y="838200"/>
            <a:ext cx="3520440" cy="48555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Type 1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 impact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POD score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sz="3500" b="1" u="sng" dirty="0" smtClean="0">
                <a:solidFill>
                  <a:srgbClr val="FF0000"/>
                </a:solidFill>
              </a:rPr>
              <a:t>Red Sox Events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FA area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severe report area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1399027"/>
              </p:ext>
            </p:extLst>
          </p:nvPr>
        </p:nvGraphicFramePr>
        <p:xfrm>
          <a:off x="381000" y="9144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Types of Low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redictability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376" y="838200"/>
            <a:ext cx="7620304" cy="2329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ed sox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39"/>
            <a:ext cx="4178808" cy="4178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080345"/>
            <a:ext cx="47244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Expected 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to perform well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Ends up under-performing</a:t>
            </a:r>
          </a:p>
        </p:txBody>
      </p:sp>
    </p:spTree>
    <p:extLst>
      <p:ext uri="{BB962C8B-B14F-4D97-AF65-F5344CB8AC3E}">
        <p14:creationId xmlns:p14="http://schemas.microsoft.com/office/powerpoint/2010/main" val="218132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89212131"/>
              </p:ext>
            </p:extLst>
          </p:nvPr>
        </p:nvGraphicFramePr>
        <p:xfrm>
          <a:off x="381000" y="9144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Types of Low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redictability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864927" y="838200"/>
            <a:ext cx="3520440" cy="48555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Type 1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 impact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POD score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sz="3500" b="1" u="sng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</a:rPr>
              <a:t>Packers Events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FA area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severe report area</a:t>
            </a:r>
          </a:p>
        </p:txBody>
      </p:sp>
      <p:sp>
        <p:nvSpPr>
          <p:cNvPr id="4" name="Rectangle 3"/>
          <p:cNvSpPr/>
          <p:nvPr/>
        </p:nvSpPr>
        <p:spPr>
          <a:xfrm>
            <a:off x="277367" y="838200"/>
            <a:ext cx="7459724" cy="2329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9600" y="899801"/>
            <a:ext cx="4724400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Expected 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to perform well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Ends up under-performing</a:t>
            </a:r>
          </a:p>
        </p:txBody>
      </p:sp>
      <p:pic>
        <p:nvPicPr>
          <p:cNvPr id="8" name="Picture 7" descr="green ba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8038"/>
            <a:ext cx="4762716" cy="22723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445230" y="2251558"/>
            <a:ext cx="2974372" cy="192382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46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3386271"/>
              </p:ext>
            </p:extLst>
          </p:nvPr>
        </p:nvGraphicFramePr>
        <p:xfrm>
          <a:off x="381000" y="9144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Types of Low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redictability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78808" y="838200"/>
            <a:ext cx="352044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Type 1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 impact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POD score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Type 2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FA area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Lowest 25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percentile severe report area</a:t>
            </a:r>
          </a:p>
        </p:txBody>
      </p:sp>
      <p:sp>
        <p:nvSpPr>
          <p:cNvPr id="23" name="Text Placeholder 3"/>
          <p:cNvSpPr txBox="1">
            <a:spLocks/>
          </p:cNvSpPr>
          <p:nvPr/>
        </p:nvSpPr>
        <p:spPr>
          <a:xfrm>
            <a:off x="609600" y="5562600"/>
            <a:ext cx="7391400" cy="533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600" dirty="0" smtClean="0">
                <a:solidFill>
                  <a:srgbClr val="FF0000"/>
                </a:solidFill>
              </a:rPr>
              <a:t>No events meet both requirements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Collect events with good forecast skill for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5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68425228"/>
              </p:ext>
            </p:extLst>
          </p:nvPr>
        </p:nvGraphicFramePr>
        <p:xfrm>
          <a:off x="381000" y="914400"/>
          <a:ext cx="4038600" cy="228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</a:t>
            </a:r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High Predictability </a:t>
            </a:r>
            <a:r>
              <a:rPr lang="en-US" dirty="0" smtClean="0">
                <a:solidFill>
                  <a:srgbClr val="FF0000"/>
                </a:solidFill>
              </a:rPr>
              <a:t>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78808" y="838200"/>
            <a:ext cx="352044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Good </a:t>
            </a:r>
            <a:r>
              <a:rPr lang="en-US" dirty="0" smtClean="0"/>
              <a:t>Event</a:t>
            </a:r>
            <a:endParaRPr lang="en-US" dirty="0" smtClean="0"/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High impact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Highest 25</a:t>
            </a:r>
            <a:r>
              <a:rPr lang="en-US" sz="2200" baseline="30000" dirty="0" smtClean="0">
                <a:solidFill>
                  <a:srgbClr val="0000FF"/>
                </a:solidFill>
              </a:rPr>
              <a:t>th</a:t>
            </a:r>
            <a:r>
              <a:rPr lang="en-US" sz="2200" dirty="0" smtClean="0">
                <a:solidFill>
                  <a:srgbClr val="0000FF"/>
                </a:solidFill>
              </a:rPr>
              <a:t> percentile </a:t>
            </a:r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dirty="0" smtClean="0">
                <a:solidFill>
                  <a:srgbClr val="0000FF"/>
                </a:solidFill>
              </a:rPr>
              <a:t>hreat </a:t>
            </a:r>
            <a:r>
              <a:rPr lang="en-US" sz="2200" dirty="0">
                <a:solidFill>
                  <a:srgbClr val="0000FF"/>
                </a:solidFill>
              </a:rPr>
              <a:t>s</a:t>
            </a:r>
            <a:r>
              <a:rPr lang="en-US" sz="2200" dirty="0" smtClean="0">
                <a:solidFill>
                  <a:srgbClr val="0000FF"/>
                </a:solidFill>
              </a:rPr>
              <a:t>core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4286828"/>
            <a:ext cx="5504511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Expected 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to perform well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Performs 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well (perhaps too well)</a:t>
            </a:r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8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</a:t>
            </a:r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High Predictability </a:t>
            </a:r>
            <a:r>
              <a:rPr lang="en-US" dirty="0" smtClean="0">
                <a:solidFill>
                  <a:srgbClr val="FF0000"/>
                </a:solidFill>
              </a:rPr>
              <a:t>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78808" y="838200"/>
            <a:ext cx="3520440" cy="4525963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Patriots Events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High impact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Highest 25</a:t>
            </a:r>
            <a:r>
              <a:rPr lang="en-US" sz="2200" baseline="30000" dirty="0" smtClean="0">
                <a:solidFill>
                  <a:srgbClr val="0000FF"/>
                </a:solidFill>
              </a:rPr>
              <a:t>th</a:t>
            </a:r>
            <a:r>
              <a:rPr lang="en-US" sz="2200" dirty="0" smtClean="0">
                <a:solidFill>
                  <a:srgbClr val="0000FF"/>
                </a:solidFill>
              </a:rPr>
              <a:t> percentile </a:t>
            </a:r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dirty="0" smtClean="0">
                <a:solidFill>
                  <a:srgbClr val="0000FF"/>
                </a:solidFill>
              </a:rPr>
              <a:t>hreat </a:t>
            </a:r>
            <a:r>
              <a:rPr lang="en-US" sz="2200" dirty="0">
                <a:solidFill>
                  <a:srgbClr val="0000FF"/>
                </a:solidFill>
              </a:rPr>
              <a:t>s</a:t>
            </a:r>
            <a:r>
              <a:rPr lang="en-US" sz="2200" dirty="0" smtClean="0">
                <a:solidFill>
                  <a:srgbClr val="0000FF"/>
                </a:solidFill>
              </a:rPr>
              <a:t>core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tumblr_static_89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719815" cy="2442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4286828"/>
            <a:ext cx="4724400" cy="18158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Expected 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to perform well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Ends up performing 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well (perhaps too well)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138631" y="3280380"/>
            <a:ext cx="1280971" cy="100644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1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</a:t>
            </a:r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High Predictability </a:t>
            </a:r>
            <a:r>
              <a:rPr lang="en-US" dirty="0" smtClean="0">
                <a:solidFill>
                  <a:srgbClr val="FF0000"/>
                </a:solidFill>
              </a:rPr>
              <a:t>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78808" y="838200"/>
            <a:ext cx="3520440" cy="4525963"/>
          </a:xfrm>
        </p:spPr>
        <p:txBody>
          <a:bodyPr>
            <a:normAutofit/>
          </a:bodyPr>
          <a:lstStyle/>
          <a:p>
            <a:r>
              <a:rPr lang="en-US" b="1" u="sng" dirty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Patriots Events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High </a:t>
            </a:r>
            <a:r>
              <a:rPr lang="en-US" sz="2200" dirty="0" smtClean="0">
                <a:solidFill>
                  <a:srgbClr val="0000FF"/>
                </a:solidFill>
              </a:rPr>
              <a:t>impact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Highest 25</a:t>
            </a:r>
            <a:r>
              <a:rPr lang="en-US" sz="2200" baseline="30000" dirty="0" smtClean="0">
                <a:solidFill>
                  <a:srgbClr val="0000FF"/>
                </a:solidFill>
              </a:rPr>
              <a:t>th</a:t>
            </a:r>
            <a:r>
              <a:rPr lang="en-US" sz="2200" dirty="0" smtClean="0">
                <a:solidFill>
                  <a:srgbClr val="0000FF"/>
                </a:solidFill>
              </a:rPr>
              <a:t> percentile </a:t>
            </a:r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dirty="0" smtClean="0">
                <a:solidFill>
                  <a:srgbClr val="0000FF"/>
                </a:solidFill>
              </a:rPr>
              <a:t>hreat </a:t>
            </a:r>
            <a:r>
              <a:rPr lang="en-US" sz="2200" dirty="0">
                <a:solidFill>
                  <a:srgbClr val="0000FF"/>
                </a:solidFill>
              </a:rPr>
              <a:t>s</a:t>
            </a:r>
            <a:r>
              <a:rPr lang="en-US" sz="2200" dirty="0" smtClean="0">
                <a:solidFill>
                  <a:srgbClr val="0000FF"/>
                </a:solidFill>
              </a:rPr>
              <a:t>core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tumblr_static_89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719815" cy="2442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4286828"/>
            <a:ext cx="4724400" cy="18158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Expect to perform well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Performs well (perhaps too well)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138631" y="3280380"/>
            <a:ext cx="1280971" cy="100644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5-12-01 at 12.40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2" y="838200"/>
            <a:ext cx="3644752" cy="43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3837392"/>
              </p:ext>
            </p:extLst>
          </p:nvPr>
        </p:nvGraphicFramePr>
        <p:xfrm>
          <a:off x="381000" y="914400"/>
          <a:ext cx="4038600" cy="228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-304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Types of Low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redictability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78808" y="838200"/>
            <a:ext cx="352044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Good </a:t>
            </a:r>
            <a:r>
              <a:rPr lang="en-US" dirty="0" smtClean="0"/>
              <a:t>Event</a:t>
            </a:r>
            <a:endParaRPr lang="en-US" dirty="0" smtClean="0"/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High impact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Highest 25</a:t>
            </a:r>
            <a:r>
              <a:rPr lang="en-US" sz="2200" baseline="30000" dirty="0" smtClean="0">
                <a:solidFill>
                  <a:srgbClr val="0000FF"/>
                </a:solidFill>
              </a:rPr>
              <a:t>th</a:t>
            </a:r>
            <a:r>
              <a:rPr lang="en-US" sz="2200" dirty="0" smtClean="0">
                <a:solidFill>
                  <a:srgbClr val="0000FF"/>
                </a:solidFill>
              </a:rPr>
              <a:t> percentile </a:t>
            </a:r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dirty="0" smtClean="0">
                <a:solidFill>
                  <a:srgbClr val="0000FF"/>
                </a:solidFill>
              </a:rPr>
              <a:t>hreat </a:t>
            </a:r>
            <a:r>
              <a:rPr lang="en-US" sz="2200" dirty="0">
                <a:solidFill>
                  <a:srgbClr val="0000FF"/>
                </a:solidFill>
              </a:rPr>
              <a:t>s</a:t>
            </a:r>
            <a:r>
              <a:rPr lang="en-US" sz="2200" dirty="0" smtClean="0">
                <a:solidFill>
                  <a:srgbClr val="0000FF"/>
                </a:solidFill>
              </a:rPr>
              <a:t>core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4286828"/>
            <a:ext cx="5504511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Expect to perform well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n>
                <a:solidFill>
                  <a:srgbClr val="000000"/>
                </a:solidFill>
              </a:ln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</a:rPr>
              <a:t>Performs well (perhaps too well)</a:t>
            </a:r>
          </a:p>
        </p:txBody>
      </p:sp>
    </p:spTree>
    <p:extLst>
      <p:ext uri="{BB962C8B-B14F-4D97-AF65-F5344CB8AC3E}">
        <p14:creationId xmlns:p14="http://schemas.microsoft.com/office/powerpoint/2010/main" val="60962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High-impact, low-predictive skill Climatology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9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Annual Frequency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10449" r="884"/>
          <a:stretch/>
        </p:blipFill>
        <p:spPr bwMode="auto">
          <a:xfrm>
            <a:off x="233573" y="1402466"/>
            <a:ext cx="8656781" cy="4053069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94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Northeast provides a challenging forecast environment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Complex terrain, lake-water boundaries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0" y="651350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maps-for-</a:t>
            </a:r>
            <a:r>
              <a:rPr lang="en-US" sz="1600" dirty="0" err="1" smtClean="0"/>
              <a:t>free.com</a:t>
            </a:r>
            <a:endParaRPr lang="en-US" sz="1600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70" y="2506979"/>
            <a:ext cx="4583861" cy="40065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" b="779"/>
          <a:stretch/>
        </p:blipFill>
        <p:spPr bwMode="auto">
          <a:xfrm>
            <a:off x="6410541" y="4501820"/>
            <a:ext cx="453390" cy="2011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18"/>
          <p:cNvSpPr txBox="1"/>
          <p:nvPr/>
        </p:nvSpPr>
        <p:spPr>
          <a:xfrm>
            <a:off x="6494361" y="4273220"/>
            <a:ext cx="28575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ea typeface="ＭＳ 明朝"/>
                <a:cs typeface="Times New Roman"/>
              </a:rPr>
              <a:t>m</a:t>
            </a:r>
            <a:endParaRPr lang="en-US" sz="120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330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Monthly Frequency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1" b="703"/>
          <a:stretch/>
        </p:blipFill>
        <p:spPr bwMode="auto">
          <a:xfrm>
            <a:off x="262769" y="1392404"/>
            <a:ext cx="8685979" cy="4073192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472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Monthly Frequency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1" b="703"/>
          <a:stretch/>
        </p:blipFill>
        <p:spPr bwMode="auto">
          <a:xfrm>
            <a:off x="262769" y="1392404"/>
            <a:ext cx="8685979" cy="4073192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99619" y="1923142"/>
            <a:ext cx="3846286" cy="27698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1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2286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Research Goals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239000" cy="4846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Evaluate slight-risk forecast </a:t>
            </a:r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performance over the Northeast</a:t>
            </a:r>
            <a:endParaRPr lang="en-US" dirty="0" smtClean="0">
              <a:solidFill>
                <a:schemeClr val="tx1">
                  <a:alpha val="25000"/>
                </a:schemeClr>
              </a:solidFill>
            </a:endParaRPr>
          </a:p>
          <a:p>
            <a:endParaRPr lang="en-US" dirty="0"/>
          </a:p>
          <a:p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Build database of </a:t>
            </a:r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events </a:t>
            </a:r>
            <a:r>
              <a:rPr lang="en-US" dirty="0" smtClean="0">
                <a:solidFill>
                  <a:schemeClr val="tx1">
                    <a:alpha val="25000"/>
                  </a:schemeClr>
                </a:solidFill>
              </a:rPr>
              <a:t>with poor forecast skill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alpha val="25000"/>
                </a:schemeClr>
              </a:solidFill>
            </a:endParaRPr>
          </a:p>
          <a:p>
            <a:r>
              <a:rPr lang="en-US" b="1" dirty="0" smtClean="0"/>
              <a:t>Evaluate environments conducive to poor forecast skill</a:t>
            </a:r>
            <a:endParaRPr lang="en-US" b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972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362075"/>
          </a:xfrm>
        </p:spPr>
        <p:txBody>
          <a:bodyPr>
            <a:noAutofit/>
          </a:bodyPr>
          <a:lstStyle/>
          <a:p>
            <a:r>
              <a:rPr lang="en-US" sz="4400" dirty="0" smtClean="0"/>
              <a:t>Event-Centered Composites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0231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Centering Technique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734300" cy="5511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0.5° NCEP Climate Forecast System Reanalysis (CFSR)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Chose morning (1200 UTC) for synoptic analysis, afternoon (1800 UTC) for severe weather parameter analysis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Type 1 and </a:t>
            </a:r>
            <a:r>
              <a:rPr lang="en-US" dirty="0" smtClean="0"/>
              <a:t>Good </a:t>
            </a:r>
            <a:r>
              <a:rPr lang="en-US" dirty="0" smtClean="0"/>
              <a:t>forecast events centered </a:t>
            </a:r>
            <a:r>
              <a:rPr lang="en-US" dirty="0" smtClean="0"/>
              <a:t>on the point of </a:t>
            </a:r>
            <a:r>
              <a:rPr lang="en-US" dirty="0" smtClean="0"/>
              <a:t>maximum report </a:t>
            </a:r>
            <a:r>
              <a:rPr lang="en-US" dirty="0" smtClean="0"/>
              <a:t>density</a:t>
            </a:r>
          </a:p>
          <a:p>
            <a:pPr marL="742950" lvl="2" indent="-342900"/>
            <a:r>
              <a:rPr lang="en-US" sz="2800" dirty="0" smtClean="0">
                <a:solidFill>
                  <a:srgbClr val="0000FF"/>
                </a:solidFill>
              </a:rPr>
              <a:t>Composited April–September to capture majority (93%) of high-impact events</a:t>
            </a:r>
            <a:endParaRPr lang="en-US" sz="2800" dirty="0" smtClean="0"/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Type </a:t>
            </a:r>
            <a:r>
              <a:rPr lang="en-US" dirty="0" smtClean="0"/>
              <a:t>2 events </a:t>
            </a:r>
            <a:r>
              <a:rPr lang="en-US" dirty="0" smtClean="0"/>
              <a:t>centered at centroid </a:t>
            </a:r>
            <a:r>
              <a:rPr lang="en-US" dirty="0" smtClean="0"/>
              <a:t>of the slight-risk </a:t>
            </a:r>
            <a:r>
              <a:rPr lang="en-US" dirty="0" smtClean="0"/>
              <a:t>region</a:t>
            </a:r>
          </a:p>
          <a:p>
            <a:endParaRPr lang="en-US" dirty="0" smtClean="0"/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lvl="1"/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9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 Climatology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" b="706"/>
          <a:stretch/>
        </p:blipFill>
        <p:spPr bwMode="auto">
          <a:xfrm>
            <a:off x="457200" y="1781109"/>
            <a:ext cx="8229600" cy="418998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983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 Climatology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b="310"/>
          <a:stretch/>
        </p:blipFill>
        <p:spPr bwMode="auto">
          <a:xfrm>
            <a:off x="457200" y="2000097"/>
            <a:ext cx="8229600" cy="3722811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22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 Climatology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b="310"/>
          <a:stretch/>
        </p:blipFill>
        <p:spPr bwMode="auto">
          <a:xfrm>
            <a:off x="457200" y="2000097"/>
            <a:ext cx="8229600" cy="3722811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82952" y="4064000"/>
            <a:ext cx="7668381" cy="0"/>
          </a:xfrm>
          <a:prstGeom prst="line">
            <a:avLst/>
          </a:prstGeom>
          <a:ln w="38100" cmpd="sng">
            <a:solidFill>
              <a:srgbClr val="00FF00">
                <a:alpha val="3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37074" y="5733385"/>
            <a:ext cx="62698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Numbers indicate raw number of events. Green line indicates expected value based on methodology.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4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Event Climatology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b="310"/>
          <a:stretch/>
        </p:blipFill>
        <p:spPr bwMode="auto">
          <a:xfrm>
            <a:off x="457200" y="2000097"/>
            <a:ext cx="8229600" cy="3722811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82952" y="4064000"/>
            <a:ext cx="7668381" cy="0"/>
          </a:xfrm>
          <a:prstGeom prst="line">
            <a:avLst/>
          </a:prstGeom>
          <a:ln w="38100" cmpd="sng">
            <a:solidFill>
              <a:srgbClr val="00FF00">
                <a:alpha val="3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37074" y="5733385"/>
            <a:ext cx="62698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Numbers indicate raw number of events. Green line indicates expected value based on methodology.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43320" y="2515810"/>
            <a:ext cx="1270109" cy="299961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35054" y="3326190"/>
            <a:ext cx="1270109" cy="209247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71871" y="3326190"/>
            <a:ext cx="1270109" cy="209247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3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Severe weather Parameter </a:t>
            </a:r>
            <a:r>
              <a:rPr lang="en-US" sz="4400" dirty="0" smtClean="0"/>
              <a:t>analysis</a:t>
            </a:r>
            <a:r>
              <a:rPr lang="en-US" sz="4400" dirty="0" smtClean="0">
                <a:latin typeface="+mn-lt"/>
              </a:rPr>
              <a:t/>
            </a:r>
            <a:br>
              <a:rPr lang="en-US" sz="4400" dirty="0" smtClean="0">
                <a:latin typeface="+mn-lt"/>
              </a:rPr>
            </a:br>
            <a:r>
              <a:rPr lang="en-US" sz="4400" dirty="0">
                <a:latin typeface="+mn-lt"/>
              </a:rPr>
              <a:t/>
            </a:r>
            <a:br>
              <a:rPr lang="en-US" sz="4400" dirty="0">
                <a:latin typeface="+mn-lt"/>
              </a:rPr>
            </a:br>
            <a:r>
              <a:rPr lang="en-US" sz="3200" dirty="0" smtClean="0">
                <a:latin typeface="+mn-lt"/>
              </a:rPr>
              <a:t>(MUCAPE &amp; Deep-layer shear)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9401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Background Literature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9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488324"/>
              </p:ext>
            </p:extLst>
          </p:nvPr>
        </p:nvGraphicFramePr>
        <p:xfrm>
          <a:off x="76200" y="609600"/>
          <a:ext cx="8991600" cy="551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914400" y="1066800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Low Shear, High CAPE (LSHC)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5562600"/>
            <a:ext cx="29912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Low Shear, Low CAPE (LSLC)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0800" y="1219200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Shear, High CAPE (HSHC)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4648200"/>
            <a:ext cx="5088816" cy="5847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Shear, Low CAPE (HSLC)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447800" y="5029200"/>
            <a:ext cx="381000" cy="6096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MUCAPE-Shear Phase Space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071275"/>
              </p:ext>
            </p:extLst>
          </p:nvPr>
        </p:nvGraphicFramePr>
        <p:xfrm>
          <a:off x="76200" y="609600"/>
          <a:ext cx="8991600" cy="551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7258387" y="3886200"/>
            <a:ext cx="15950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662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 kg</a:t>
            </a:r>
            <a:r>
              <a:rPr lang="en-US" sz="28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−1</a:t>
            </a:r>
            <a:endParaRPr lang="en-US" sz="2800" b="1" cap="none" spc="0" baseline="30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7256" y="1219200"/>
            <a:ext cx="14556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31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knots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1066800"/>
            <a:ext cx="1229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1015" y="1066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853947" y="3828360"/>
            <a:ext cx="810615" cy="31782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MUCAPE-Shear Phase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4495800"/>
            <a:ext cx="1037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96451" y="4495800"/>
            <a:ext cx="1133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HSLC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71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2003" r="377" b="1842"/>
          <a:stretch/>
        </p:blipFill>
        <p:spPr>
          <a:xfrm>
            <a:off x="196630" y="838200"/>
            <a:ext cx="8750741" cy="5746064"/>
          </a:xfrm>
          <a:prstGeom prst="rect">
            <a:avLst/>
          </a:prstGeom>
          <a:ln>
            <a:noFill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MUCAPE-Shear Phase Space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9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595"/>
          <a:stretch/>
        </p:blipFill>
        <p:spPr bwMode="auto"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</a:rPr>
              <a:t>MUCAPE-Shear Phase Space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4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8557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Threat Scores of High-Impact Events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r="-230"/>
          <a:stretch/>
        </p:blipFill>
        <p:spPr>
          <a:xfrm>
            <a:off x="1737196" y="1293616"/>
            <a:ext cx="5678732" cy="4525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37196" y="5821812"/>
            <a:ext cx="567873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Average threat scores of high-impact events occurring under low (&lt; 31 kt) and high (≥ 31 kt) 1000–500-hPa shear. Whiskers are confidence intervals at the 99% level.</a:t>
            </a:r>
            <a:r>
              <a:rPr lang="en-US" sz="1600" dirty="0" smtClean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840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Example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4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678363"/>
          </a:xfrm>
        </p:spPr>
        <p:txBody>
          <a:bodyPr/>
          <a:lstStyle/>
          <a:p>
            <a:r>
              <a:rPr lang="en-US" dirty="0" smtClean="0"/>
              <a:t>Type 1 under-predicted </a:t>
            </a:r>
            <a:r>
              <a:rPr lang="en-US" dirty="0" smtClean="0"/>
              <a:t>storm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SPC issued </a:t>
            </a:r>
            <a:r>
              <a:rPr lang="en-US" dirty="0" smtClean="0"/>
              <a:t>5% wind outlook for Northeast</a:t>
            </a:r>
            <a:endParaRPr lang="en-US" dirty="0"/>
          </a:p>
        </p:txBody>
      </p:sp>
      <p:pic>
        <p:nvPicPr>
          <p:cNvPr id="3" name="Picture 2" descr="090818_rpts.gi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44" y="3733016"/>
            <a:ext cx="4457699" cy="312498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0024"/>
            <a:ext cx="83058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 August 2009 Severe Wind Event </a:t>
            </a:r>
            <a:r>
              <a:rPr lang="en-US" b="1" u="sng" dirty="0" smtClean="0">
                <a:solidFill>
                  <a:srgbClr val="FF0000"/>
                </a:solidFill>
              </a:rPr>
              <a:t>(LSHC)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017"/>
            <a:ext cx="4658844" cy="3124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48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27567" r="12781" b="24503"/>
          <a:stretch/>
        </p:blipFill>
        <p:spPr bwMode="auto">
          <a:xfrm>
            <a:off x="947111" y="1178471"/>
            <a:ext cx="7249778" cy="5023468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090818_rpts.g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2105" y="6096000"/>
            <a:ext cx="6819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Synoptic Overview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0240" y="865026"/>
            <a:ext cx="9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 hPa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131314" y="3211836"/>
            <a:ext cx="954515" cy="1277556"/>
          </a:xfrm>
          <a:prstGeom prst="ellipse">
            <a:avLst/>
          </a:prstGeom>
          <a:noFill/>
          <a:ln w="57150" cmpd="sng">
            <a:solidFill>
              <a:srgbClr val="00FF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59076" y="865026"/>
            <a:ext cx="398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1600 UTC 18 August 2009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828800" y="6088866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250-hPa geopotential height (dam, black contours), 250-hPa winds (knots, shaded and barbed), divergence (× 10</a:t>
            </a:r>
            <a:r>
              <a:rPr lang="en-US" sz="1600" baseline="30000" dirty="0"/>
              <a:t>−5</a:t>
            </a:r>
            <a:r>
              <a:rPr lang="en-US" sz="1600" dirty="0"/>
              <a:t> s</a:t>
            </a:r>
            <a:r>
              <a:rPr lang="en-US" sz="1600" baseline="30000" dirty="0"/>
              <a:t>−1</a:t>
            </a:r>
            <a:r>
              <a:rPr lang="en-US" sz="1600" dirty="0"/>
              <a:t>, red contours)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530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t="27261" r="13314" b="24663"/>
          <a:stretch/>
        </p:blipFill>
        <p:spPr bwMode="auto">
          <a:xfrm>
            <a:off x="981279" y="1116507"/>
            <a:ext cx="7251192" cy="507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828800" y="6088866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500-hPa geopotential height (dam, black contours), 500-hPa winds (knots, barbed),  500-hPa relative vorticity (×10</a:t>
            </a:r>
            <a:r>
              <a:rPr lang="en-US" sz="1600" baseline="30000" dirty="0" smtClean="0"/>
              <a:t>−5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−1</a:t>
            </a:r>
            <a:r>
              <a:rPr lang="en-US" sz="1600" dirty="0" smtClean="0"/>
              <a:t>, shaded)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Synoptic Overview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175109" y="3197237"/>
            <a:ext cx="954515" cy="1277556"/>
          </a:xfrm>
          <a:prstGeom prst="ellipse">
            <a:avLst/>
          </a:prstGeom>
          <a:noFill/>
          <a:ln w="57150" cmpd="sng">
            <a:solidFill>
              <a:srgbClr val="00FF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40240" y="852925"/>
            <a:ext cx="9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hPa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59076" y="852925"/>
            <a:ext cx="398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1600 UTC 18 August 2009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7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943100" y="6241844"/>
            <a:ext cx="5372100" cy="616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700–500-hPa lapse rate (K/km, black contours), 1000–500-hPa shear (knots, barbed),  </a:t>
            </a:r>
            <a:r>
              <a:rPr lang="en-US" sz="1600" dirty="0"/>
              <a:t>s</a:t>
            </a:r>
            <a:r>
              <a:rPr lang="en-US" sz="1600" dirty="0" smtClean="0"/>
              <a:t>urface-based CAPE(J/kg, shaded)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Synoptic Overview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4953000" y="41148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0949" y="82941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SBCAPE </a:t>
            </a:r>
            <a:r>
              <a:rPr lang="en-US" dirty="0" smtClean="0"/>
              <a:t>&amp; shear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t="27907" r="12198" b="24412"/>
          <a:stretch/>
        </p:blipFill>
        <p:spPr bwMode="auto">
          <a:xfrm>
            <a:off x="1011616" y="1157780"/>
            <a:ext cx="7420433" cy="5084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9076" y="829418"/>
            <a:ext cx="398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1600 UTC 18 August 2009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33502" y="3224245"/>
            <a:ext cx="954515" cy="1277556"/>
          </a:xfrm>
          <a:prstGeom prst="ellipse">
            <a:avLst/>
          </a:prstGeom>
          <a:noFill/>
          <a:ln w="57150" cmpd="sng">
            <a:solidFill>
              <a:srgbClr val="00FF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2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"/>
            <a:ext cx="82296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onthly </a:t>
            </a:r>
            <a:r>
              <a:rPr lang="en-US" dirty="0" smtClean="0"/>
              <a:t>climatology of severe reports in the </a:t>
            </a:r>
            <a:r>
              <a:rPr lang="en-US" dirty="0"/>
              <a:t>Northeast (1999–2009) </a:t>
            </a: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 descr="Fig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0" y="2482193"/>
            <a:ext cx="8166700" cy="3649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8950" y="651350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Hurlbut and Cohen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155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481534" cy="213360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MLCAPE</a:t>
            </a:r>
            <a:r>
              <a:rPr lang="en-US" dirty="0" smtClean="0"/>
              <a:t>:	1948 J kg</a:t>
            </a:r>
            <a:r>
              <a:rPr lang="en-US" baseline="30000" dirty="0" smtClean="0"/>
              <a:t>−1</a:t>
            </a:r>
            <a:endParaRPr lang="en-US" baseline="30000" dirty="0" smtClean="0"/>
          </a:p>
          <a:p>
            <a:r>
              <a:rPr lang="en-US" dirty="0" smtClean="0"/>
              <a:t>MLCIN</a:t>
            </a:r>
            <a:r>
              <a:rPr lang="en-US" dirty="0" smtClean="0"/>
              <a:t>: 	-</a:t>
            </a:r>
            <a:r>
              <a:rPr lang="en-US" dirty="0" smtClean="0"/>
              <a:t>167 </a:t>
            </a:r>
            <a:r>
              <a:rPr lang="en-US" dirty="0" smtClean="0"/>
              <a:t>J kg</a:t>
            </a:r>
            <a:r>
              <a:rPr lang="en-US" baseline="30000" dirty="0"/>
              <a:t>−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6</a:t>
            </a:r>
            <a:r>
              <a:rPr lang="en-US" dirty="0" smtClean="0"/>
              <a:t>-km </a:t>
            </a:r>
            <a:r>
              <a:rPr lang="en-US" dirty="0"/>
              <a:t>shear: </a:t>
            </a:r>
            <a:r>
              <a:rPr lang="en-US" dirty="0" smtClean="0"/>
              <a:t>12 </a:t>
            </a:r>
            <a:r>
              <a:rPr lang="en-US" dirty="0" smtClean="0"/>
              <a:t>kt</a:t>
            </a:r>
          </a:p>
          <a:p>
            <a:r>
              <a:rPr lang="en-US" dirty="0" smtClean="0"/>
              <a:t>3-km shear: ~28 kt</a:t>
            </a:r>
            <a:endParaRPr lang="en-US" dirty="0"/>
          </a:p>
          <a:p>
            <a:r>
              <a:rPr lang="en-US" dirty="0"/>
              <a:t>DCAPE: </a:t>
            </a:r>
            <a:r>
              <a:rPr lang="en-US" dirty="0" smtClean="0"/>
              <a:t>	</a:t>
            </a:r>
            <a:r>
              <a:rPr lang="en-US" dirty="0" smtClean="0"/>
              <a:t> </a:t>
            </a:r>
            <a:r>
              <a:rPr lang="en-US" dirty="0" smtClean="0"/>
              <a:t>510 </a:t>
            </a:r>
            <a:r>
              <a:rPr lang="en-US" dirty="0"/>
              <a:t>J kg</a:t>
            </a:r>
            <a:r>
              <a:rPr lang="en-US" baseline="30000" dirty="0"/>
              <a:t>−</a:t>
            </a:r>
            <a:r>
              <a:rPr lang="en-US" baseline="30000" dirty="0" smtClean="0"/>
              <a:t>1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5400000">
            <a:off x="7924800" y="8382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6200000">
            <a:off x="8001000" y="2286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6046" b="11771"/>
          <a:stretch/>
        </p:blipFill>
        <p:spPr>
          <a:xfrm>
            <a:off x="3938734" y="1252084"/>
            <a:ext cx="4519466" cy="5161741"/>
          </a:xfr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Morning Sounding: Convective Initiation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5400000">
            <a:off x="8153400" y="9144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8534400" y="7620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67264" cy="2133599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n-US" dirty="0" smtClean="0"/>
              <a:t>MLCAPE: 	2192 </a:t>
            </a:r>
            <a:r>
              <a:rPr lang="en-US" dirty="0" smtClean="0"/>
              <a:t>J kg</a:t>
            </a:r>
            <a:r>
              <a:rPr lang="en-US" baseline="30000" dirty="0"/>
              <a:t>−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MLCIN</a:t>
            </a:r>
            <a:r>
              <a:rPr lang="en-US" dirty="0" smtClean="0"/>
              <a:t>: 	-233 </a:t>
            </a:r>
            <a:r>
              <a:rPr lang="en-US" dirty="0" smtClean="0"/>
              <a:t>J kg</a:t>
            </a:r>
            <a:r>
              <a:rPr lang="en-US" baseline="30000" dirty="0"/>
              <a:t>−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6</a:t>
            </a:r>
            <a:r>
              <a:rPr lang="en-US" dirty="0" smtClean="0"/>
              <a:t>-km shear: 12 kt</a:t>
            </a:r>
          </a:p>
          <a:p>
            <a:r>
              <a:rPr lang="en-US" dirty="0" smtClean="0"/>
              <a:t>DCAPE: 	1294 </a:t>
            </a:r>
            <a:r>
              <a:rPr lang="en-US" dirty="0" smtClean="0"/>
              <a:t>J kg</a:t>
            </a:r>
            <a:r>
              <a:rPr lang="en-US" baseline="30000" dirty="0"/>
              <a:t>−1</a:t>
            </a:r>
            <a:endParaRPr lang="en-US" dirty="0"/>
          </a:p>
        </p:txBody>
      </p:sp>
      <p:pic>
        <p:nvPicPr>
          <p:cNvPr id="15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34" r="36047" b="11140"/>
          <a:stretch/>
        </p:blipFill>
        <p:spPr>
          <a:xfrm>
            <a:off x="3924464" y="1219200"/>
            <a:ext cx="4533736" cy="5193848"/>
          </a:xfr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Morning Sounding: Severe Report Location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8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8" r="-8918"/>
          <a:stretch>
            <a:fillRect/>
          </a:stretch>
        </p:blipFill>
        <p:spPr>
          <a:xfrm>
            <a:off x="-1" y="1066800"/>
            <a:ext cx="9199487" cy="5059363"/>
          </a:xfrm>
          <a:prstGeom prst="rect">
            <a:avLst/>
          </a:prstGeom>
        </p:spPr>
      </p:pic>
      <p:pic>
        <p:nvPicPr>
          <p:cNvPr id="4" name="Picture 3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8534400" y="762000"/>
            <a:ext cx="228600" cy="228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ghtning Bolt 9"/>
          <p:cNvSpPr/>
          <p:nvPr/>
        </p:nvSpPr>
        <p:spPr>
          <a:xfrm>
            <a:off x="5486400" y="2057400"/>
            <a:ext cx="304800" cy="381000"/>
          </a:xfrm>
          <a:prstGeom prst="lightningBolt">
            <a:avLst/>
          </a:prstGeom>
          <a:solidFill>
            <a:srgbClr val="2FFF1E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5618" y="6248400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DCAPE: 1294 J/kg</a:t>
            </a:r>
            <a:endParaRPr lang="en-US" sz="24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5577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WAL Sounding Climatology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0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1600 UTC 18 Aug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7690" b="1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1630 UTC 18 Aug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4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1700 UTC 18 Aug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0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694" b="-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2500" y="-3048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Radar 1730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2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769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1800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7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691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1830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4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0818_rpts.gi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4" t="14335" r="1270" b="57217"/>
          <a:stretch/>
        </p:blipFill>
        <p:spPr>
          <a:xfrm>
            <a:off x="7795491" y="0"/>
            <a:ext cx="1348509" cy="111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692"/>
          <a:stretch/>
        </p:blipFill>
        <p:spPr>
          <a:xfrm>
            <a:off x="609600" y="1143000"/>
            <a:ext cx="7924800" cy="548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52500" y="-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Radar 1900 UTC 18 Aug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3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3665</Words>
  <Application>Microsoft Macintosh PowerPoint</Application>
  <PresentationFormat>On-screen Show (4:3)</PresentationFormat>
  <Paragraphs>751</Paragraphs>
  <Slides>125</Slides>
  <Notes>87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6" baseType="lpstr">
      <vt:lpstr>Office Theme</vt:lpstr>
      <vt:lpstr>An Analysis of High-Impact, Low-Predictive Skill Severe Weather Events in the Northeast U.S.</vt:lpstr>
      <vt:lpstr>Motivation</vt:lpstr>
      <vt:lpstr>Motivation</vt:lpstr>
      <vt:lpstr>Motivation</vt:lpstr>
      <vt:lpstr>Motivation</vt:lpstr>
      <vt:lpstr>Motivation</vt:lpstr>
      <vt:lpstr>Motivation</vt:lpstr>
      <vt:lpstr>Background Literature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Research Goals</vt:lpstr>
      <vt:lpstr>Research Goals</vt:lpstr>
      <vt:lpstr>Methodology: Game Plan</vt:lpstr>
      <vt:lpstr>Mod and High Outlooks Included</vt:lpstr>
      <vt:lpstr>Mod and High Outlooks Included</vt:lpstr>
      <vt:lpstr>Mod and High Outlooks Included</vt:lpstr>
      <vt:lpstr>Mod and High Outlooks Included</vt:lpstr>
      <vt:lpstr>PowerPoint Presentation</vt:lpstr>
      <vt:lpstr>Mod and High Outlooks Included</vt:lpstr>
      <vt:lpstr>Mod and High Outlooks Included</vt:lpstr>
      <vt:lpstr>Northeast Domain</vt:lpstr>
      <vt:lpstr>Northeast Domain</vt:lpstr>
      <vt:lpstr>Algorithm Example</vt:lpstr>
      <vt:lpstr>Algorithm Example</vt:lpstr>
      <vt:lpstr>Algorithm Example</vt:lpstr>
      <vt:lpstr>Algorithm Example</vt:lpstr>
      <vt:lpstr>Algorithm Example</vt:lpstr>
      <vt:lpstr>Algorithm Example</vt:lpstr>
      <vt:lpstr>Algorithm Example</vt:lpstr>
      <vt:lpstr>Algorithm Example</vt:lpstr>
      <vt:lpstr>Algorithm Example</vt:lpstr>
      <vt:lpstr>Methodology: Evaluation</vt:lpstr>
      <vt:lpstr>Slight-risk skill Scores</vt:lpstr>
      <vt:lpstr>Northeast and CONUS: TS</vt:lpstr>
      <vt:lpstr>Northeast and CONUS: Slight Risk Frequency</vt:lpstr>
      <vt:lpstr>PowerPoint Presentation</vt:lpstr>
      <vt:lpstr>Research Goals</vt:lpstr>
      <vt:lpstr>Database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Low-Predictability Events</vt:lpstr>
      <vt:lpstr>Type 1 (Low POD) Example</vt:lpstr>
      <vt:lpstr>Type 1 (Low POD) Example</vt:lpstr>
      <vt:lpstr>Types of Low Predictability Events</vt:lpstr>
      <vt:lpstr>Type 2 (High FAR) Example</vt:lpstr>
      <vt:lpstr>Types of Low Predictability Events</vt:lpstr>
      <vt:lpstr>Types of Low Predictability Events</vt:lpstr>
      <vt:lpstr>Types of Low Predictability Events</vt:lpstr>
      <vt:lpstr>Types of Low Predictability Events</vt:lpstr>
      <vt:lpstr>Collect events with good forecast skill for comparison</vt:lpstr>
      <vt:lpstr>Type of High Predictability Events</vt:lpstr>
      <vt:lpstr>Type of High Predictability Events</vt:lpstr>
      <vt:lpstr>Type of High Predictability Events</vt:lpstr>
      <vt:lpstr>Types of Low Predictability Events</vt:lpstr>
      <vt:lpstr>High-impact, low-predictive skill Climatology</vt:lpstr>
      <vt:lpstr>Annual Frequency</vt:lpstr>
      <vt:lpstr>Monthly Frequency</vt:lpstr>
      <vt:lpstr>Monthly Frequency</vt:lpstr>
      <vt:lpstr>Research Goals</vt:lpstr>
      <vt:lpstr>Event-Centered Composites</vt:lpstr>
      <vt:lpstr>Event Centering Technique</vt:lpstr>
      <vt:lpstr>Event Climatology</vt:lpstr>
      <vt:lpstr>Event Climatology</vt:lpstr>
      <vt:lpstr>Event Climatology</vt:lpstr>
      <vt:lpstr>Event Climatology</vt:lpstr>
      <vt:lpstr>Severe weather Parameter analysis  (MUCAPE &amp; Deep-layer shear)</vt:lpstr>
      <vt:lpstr>MUCAPE-Shear Phase Space</vt:lpstr>
      <vt:lpstr>MUCAPE-Shear Phase Space</vt:lpstr>
      <vt:lpstr>MUCAPE-Shear Phase Space</vt:lpstr>
      <vt:lpstr>PowerPoint Presentation</vt:lpstr>
      <vt:lpstr>Threat Scores of High-Impact Events</vt:lpstr>
      <vt:lpstr>Example Case</vt:lpstr>
      <vt:lpstr>18 August 2009 Severe Wind Event (LSHC)</vt:lpstr>
      <vt:lpstr>Synoptic Overview</vt:lpstr>
      <vt:lpstr>Synoptic Overview</vt:lpstr>
      <vt:lpstr>Synoptic Overview</vt:lpstr>
      <vt:lpstr>Morning Sounding: Convective Initiation</vt:lpstr>
      <vt:lpstr>Morning Sounding: Severe Report Location</vt:lpstr>
      <vt:lpstr>WAL Sounding Climatology</vt:lpstr>
      <vt:lpstr>Radar 1600 UTC 18 Aug</vt:lpstr>
      <vt:lpstr>Radar 1630 UTC 18 Aug</vt:lpstr>
      <vt:lpstr>Radar 1700 UTC 18 Aug</vt:lpstr>
      <vt:lpstr>Radar 1730 UTC 18 Aug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Radar 2100 UTC 18 Aug</vt:lpstr>
      <vt:lpstr>Radar 2130 UTC 18 Aug</vt:lpstr>
      <vt:lpstr>Radar 2200 UTC 18 Aug</vt:lpstr>
      <vt:lpstr>Radar 2230 UTC 18 Aug</vt:lpstr>
      <vt:lpstr>Radar 2300 UTC 18 Aug</vt:lpstr>
      <vt:lpstr>Radar 0000 UTC 19 Aug</vt:lpstr>
      <vt:lpstr>Radar 0030 UTC 19 Aug</vt:lpstr>
      <vt:lpstr>Radar 0100 UTC 19 Aug</vt:lpstr>
      <vt:lpstr>Radar 0130 UTC 19 Aug</vt:lpstr>
      <vt:lpstr>Radar 0200 UTC 19 Aug</vt:lpstr>
      <vt:lpstr>Radar 0230 UTC 19 Aug</vt:lpstr>
      <vt:lpstr>Radar 0300 UTC 19 Aug</vt:lpstr>
      <vt:lpstr>Radar 2000 UTC 18 Aug</vt:lpstr>
      <vt:lpstr>Radar 0000 UTC 19 Aug</vt:lpstr>
      <vt:lpstr>Radar 0000 UTC 19 Aug</vt:lpstr>
      <vt:lpstr>Radar 0000 UTC 19 Aug</vt:lpstr>
      <vt:lpstr>Case Summary</vt:lpstr>
      <vt:lpstr>General Summary</vt:lpstr>
      <vt:lpstr>Acknowledgements</vt:lpstr>
      <vt:lpstr>FIN</vt:lpstr>
      <vt:lpstr>Northeast and CONUS: POD</vt:lpstr>
      <vt:lpstr>Northeast and CONUS: FAR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Analysis of High-Impact, Low-Predictive Skill Severe Weather Events in the Northeast U.S.</dc:title>
  <dc:creator>Matt Vaughan</dc:creator>
  <cp:lastModifiedBy>Matt Vaughan</cp:lastModifiedBy>
  <cp:revision>68</cp:revision>
  <dcterms:created xsi:type="dcterms:W3CDTF">2015-12-01T04:53:09Z</dcterms:created>
  <dcterms:modified xsi:type="dcterms:W3CDTF">2015-12-02T15:11:30Z</dcterms:modified>
</cp:coreProperties>
</file>