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9"/>
  </p:notesMasterIdLst>
  <p:sldIdLst>
    <p:sldId id="256" r:id="rId3"/>
    <p:sldId id="397" r:id="rId4"/>
    <p:sldId id="453" r:id="rId5"/>
    <p:sldId id="336" r:id="rId6"/>
    <p:sldId id="401" r:id="rId7"/>
    <p:sldId id="339" r:id="rId8"/>
    <p:sldId id="403" r:id="rId9"/>
    <p:sldId id="437" r:id="rId10"/>
    <p:sldId id="438" r:id="rId11"/>
    <p:sldId id="445" r:id="rId12"/>
    <p:sldId id="439" r:id="rId13"/>
    <p:sldId id="440" r:id="rId14"/>
    <p:sldId id="451" r:id="rId15"/>
    <p:sldId id="449" r:id="rId16"/>
    <p:sldId id="454" r:id="rId17"/>
    <p:sldId id="441" r:id="rId18"/>
    <p:sldId id="448" r:id="rId19"/>
    <p:sldId id="442" r:id="rId20"/>
    <p:sldId id="443" r:id="rId21"/>
    <p:sldId id="444" r:id="rId22"/>
    <p:sldId id="455" r:id="rId23"/>
    <p:sldId id="267" r:id="rId24"/>
    <p:sldId id="317" r:id="rId25"/>
    <p:sldId id="268" r:id="rId26"/>
    <p:sldId id="398" r:id="rId27"/>
    <p:sldId id="400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32" r:id="rId47"/>
    <p:sldId id="446" r:id="rId48"/>
    <p:sldId id="433" r:id="rId49"/>
    <p:sldId id="434" r:id="rId50"/>
    <p:sldId id="435" r:id="rId51"/>
    <p:sldId id="452" r:id="rId52"/>
    <p:sldId id="447" r:id="rId53"/>
    <p:sldId id="436" r:id="rId54"/>
    <p:sldId id="323" r:id="rId55"/>
    <p:sldId id="388" r:id="rId56"/>
    <p:sldId id="389" r:id="rId57"/>
    <p:sldId id="39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40" autoAdjust="0"/>
  </p:normalViewPr>
  <p:slideViewPr>
    <p:cSldViewPr snapToGrid="0" snapToObjects="1">
      <p:cViewPr>
        <p:scale>
          <a:sx n="100" d="100"/>
          <a:sy n="100" d="100"/>
        </p:scale>
        <p:origin x="8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8F64-EA02-C645-B010-F74E32450A4E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6893D-1D01-8940-983E-A07E770D6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6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(9/26/17 13:44) -----</a:t>
            </a:r>
          </a:p>
          <a:p>
            <a:r>
              <a:rPr lang="en-US"/>
              <a:t>Keep this slide in and focus on it. The mention Adamson and Stoelinga (1995). Slim down and give a summary background slide, then a slide from Beare (2007). Not clear which PBL scheme is better, but focus on one for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893D-1D01-8940-983E-A07E770D6C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(9/26/17 13:44) -----</a:t>
            </a:r>
          </a:p>
          <a:p>
            <a:r>
              <a:rPr lang="en-US"/>
              <a:t>Much easier to constrain the experiment using the YSU scheme.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893D-1D01-8940-983E-A07E770D6C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79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69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53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19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515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706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99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08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0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231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989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03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4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2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0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8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6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2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FD20E-CEE6-4646-B0FC-C205ED31C0F4}" type="datetimeFigureOut">
              <a:rPr lang="en-US" smtClean="0"/>
              <a:t>6/7/18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3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6/7/18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67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gif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850900"/>
            <a:ext cx="8445500" cy="2749551"/>
          </a:xfrm>
        </p:spPr>
        <p:txBody>
          <a:bodyPr>
            <a:normAutofit/>
          </a:bodyPr>
          <a:lstStyle/>
          <a:p>
            <a:r>
              <a:rPr lang="en-US" dirty="0" smtClean="0"/>
              <a:t>The Influence of Boundary Layer Mixing on the Evolution of an Extratropical Cyclone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/>
          <a:lstStyle/>
          <a:p>
            <a:r>
              <a:rPr lang="en-US" dirty="0" smtClean="0"/>
              <a:t>Matthew Vaughan and Robert Fovell</a:t>
            </a:r>
          </a:p>
          <a:p>
            <a:r>
              <a:rPr lang="en-US" dirty="0" smtClean="0"/>
              <a:t>WRF Workshop</a:t>
            </a:r>
            <a:endParaRPr lang="en-US" dirty="0" smtClean="0"/>
          </a:p>
          <a:p>
            <a:r>
              <a:rPr lang="en-US" dirty="0" smtClean="0"/>
              <a:t>14</a:t>
            </a:r>
            <a:r>
              <a:rPr lang="en-US" dirty="0" smtClean="0"/>
              <a:t>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5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26–28 </a:t>
            </a:r>
            <a:r>
              <a:rPr lang="en-US" dirty="0" smtClean="0"/>
              <a:t>January 2015 </a:t>
            </a:r>
            <a:r>
              <a:rPr lang="en-US" dirty="0"/>
              <a:t>Snowstorm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349"/>
            <a:ext cx="8229600" cy="4951156"/>
          </a:xfrm>
        </p:spPr>
        <p:txBody>
          <a:bodyPr/>
          <a:lstStyle/>
          <a:p>
            <a:r>
              <a:rPr lang="en-US" dirty="0" smtClean="0"/>
              <a:t>Substantial spread within the models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9693" y="2371308"/>
            <a:ext cx="13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WeatherBell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070"/>
            <a:ext cx="4569700" cy="34959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276" y="2727070"/>
            <a:ext cx="4474723" cy="349593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35365" y="2403418"/>
            <a:ext cx="13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3578" y="2371152"/>
            <a:ext cx="13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5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26–28 </a:t>
            </a:r>
            <a:r>
              <a:rPr lang="en-US" dirty="0" smtClean="0"/>
              <a:t>January 2015 </a:t>
            </a:r>
            <a:r>
              <a:rPr lang="en-US" dirty="0"/>
              <a:t>Snowstorm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31900"/>
            <a:ext cx="8229600" cy="531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Crippling snowfall over much of the Northeast. Sharp gradient on </a:t>
            </a:r>
            <a:r>
              <a:rPr lang="en-US" dirty="0" smtClean="0"/>
              <a:t>western flank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/>
          <a:stretch/>
        </p:blipFill>
        <p:spPr bwMode="auto">
          <a:xfrm>
            <a:off x="457200" y="2299336"/>
            <a:ext cx="5942330" cy="4405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7450" y="4447242"/>
            <a:ext cx="2435625" cy="20313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National Operational Hydrologic Remote Sensing Center 48-h snowfall accumulation (in., shaded) ending 1200 UTC 28 January 2015.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6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188809" cy="5104243"/>
          </a:xfrm>
        </p:spPr>
        <p:txBody>
          <a:bodyPr>
            <a:normAutofit/>
          </a:bodyPr>
          <a:lstStyle/>
          <a:p>
            <a:r>
              <a:rPr lang="en-US" dirty="0" smtClean="0"/>
              <a:t>Initialized: 0000 UTC 26 January 2015</a:t>
            </a:r>
          </a:p>
          <a:p>
            <a:pPr lvl="1"/>
            <a:r>
              <a:rPr lang="en-US" dirty="0" smtClean="0"/>
              <a:t>72-h runtime </a:t>
            </a:r>
          </a:p>
          <a:p>
            <a:r>
              <a:rPr lang="en-US" dirty="0" smtClean="0"/>
              <a:t>Data: ERA-I</a:t>
            </a:r>
          </a:p>
          <a:p>
            <a:r>
              <a:rPr lang="en-US" dirty="0" smtClean="0"/>
              <a:t>4-km inner domain</a:t>
            </a:r>
          </a:p>
          <a:p>
            <a:r>
              <a:rPr lang="en-US" dirty="0" smtClean="0"/>
              <a:t>Similar physics to </a:t>
            </a:r>
            <a:r>
              <a:rPr lang="en-US" dirty="0" smtClean="0"/>
              <a:t>RAP</a:t>
            </a:r>
          </a:p>
          <a:p>
            <a:endParaRPr lang="en-US" dirty="0" smtClean="0"/>
          </a:p>
          <a:p>
            <a:r>
              <a:rPr lang="en-US" b="1" dirty="0" smtClean="0"/>
              <a:t>Tested various PBL schemes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08" y="2477729"/>
            <a:ext cx="4497991" cy="341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7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YSU and ACM2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9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2778"/>
          <a:stretch/>
        </p:blipFill>
        <p:spPr>
          <a:xfrm>
            <a:off x="1598450" y="1244600"/>
            <a:ext cx="5947100" cy="5598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YSU and ACM2</a:t>
            </a:r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58100" y="2152234"/>
            <a:ext cx="1358900" cy="36625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MSLP Difference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(hPa, fill</a:t>
            </a:r>
            <a:r>
              <a:rPr lang="en-US" sz="1600" dirty="0">
                <a:solidFill>
                  <a:schemeClr val="bg1"/>
                </a:solidFill>
              </a:rPr>
              <a:t>; less mixing–more mixing) and MSLP (contoured; </a:t>
            </a:r>
            <a:r>
              <a:rPr lang="en-US" sz="1600" dirty="0" smtClean="0">
                <a:solidFill>
                  <a:schemeClr val="bg1"/>
                </a:solidFill>
              </a:rPr>
              <a:t>magenta </a:t>
            </a:r>
            <a:r>
              <a:rPr lang="en-US" sz="1600" dirty="0">
                <a:solidFill>
                  <a:schemeClr val="bg1"/>
                </a:solidFill>
              </a:rPr>
              <a:t>= less mixing, </a:t>
            </a:r>
            <a:r>
              <a:rPr lang="en-US" sz="1600" dirty="0" smtClean="0">
                <a:solidFill>
                  <a:schemeClr val="bg1"/>
                </a:solidFill>
              </a:rPr>
              <a:t>black </a:t>
            </a:r>
            <a:r>
              <a:rPr lang="en-US" sz="1600" dirty="0">
                <a:solidFill>
                  <a:schemeClr val="bg1"/>
                </a:solidFill>
              </a:rPr>
              <a:t>= more mixing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Valid: 0800 UTC 28 Jan 2015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8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the Bulk Critical Richardson Number (BCR)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YSU and ACM2 have many differences, but both use a BCR to some </a:t>
            </a:r>
            <a:r>
              <a:rPr lang="en-US" dirty="0" smtClean="0"/>
              <a:t>degree to determine mixing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9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the Bulk Critical Richardson Number (BCR)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YSU and ACM2 have many differences, but both use a BCR to some degree to determine mixing</a:t>
            </a:r>
          </a:p>
          <a:p>
            <a:pPr lvl="2"/>
            <a:r>
              <a:rPr lang="en-US" dirty="0" smtClean="0"/>
              <a:t>The </a:t>
            </a:r>
            <a:r>
              <a:rPr lang="en-US" dirty="0" smtClean="0"/>
              <a:t>BCR has a large influence on the behavior of various K-</a:t>
            </a:r>
            <a:r>
              <a:rPr lang="en-US" dirty="0" smtClean="0"/>
              <a:t>profile PBL schemes</a:t>
            </a:r>
          </a:p>
        </p:txBody>
      </p:sp>
    </p:spTree>
    <p:extLst>
      <p:ext uri="{BB962C8B-B14F-4D97-AF65-F5344CB8AC3E}">
        <p14:creationId xmlns:p14="http://schemas.microsoft.com/office/powerpoint/2010/main" val="65534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2778"/>
          <a:stretch/>
        </p:blipFill>
        <p:spPr>
          <a:xfrm>
            <a:off x="1" y="3060700"/>
            <a:ext cx="4018046" cy="3782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the Bulk Critical Richardson Number (BCR)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The BCR has a large influence on the behavior of various K-</a:t>
            </a:r>
            <a:r>
              <a:rPr lang="en-US" dirty="0" smtClean="0"/>
              <a:t>profile PBL </a:t>
            </a:r>
            <a:r>
              <a:rPr lang="en-US" dirty="0" smtClean="0"/>
              <a:t>schemes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92200" y="2696746"/>
            <a:ext cx="2197099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YSU_00 – ACM2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886201" y="3180934"/>
            <a:ext cx="1358900" cy="36625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MSLP Difference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>
                <a:solidFill>
                  <a:schemeClr val="bg1"/>
                </a:solidFill>
              </a:rPr>
              <a:t>fill; less mixing–more mixing) and MSLP (contoured; </a:t>
            </a:r>
            <a:r>
              <a:rPr lang="en-US" sz="1600" dirty="0" smtClean="0">
                <a:solidFill>
                  <a:schemeClr val="bg1"/>
                </a:solidFill>
              </a:rPr>
              <a:t>magenta </a:t>
            </a:r>
            <a:r>
              <a:rPr lang="en-US" sz="1600" dirty="0">
                <a:solidFill>
                  <a:schemeClr val="bg1"/>
                </a:solidFill>
              </a:rPr>
              <a:t>= less mixing, </a:t>
            </a:r>
            <a:r>
              <a:rPr lang="en-US" sz="1600" dirty="0" smtClean="0">
                <a:solidFill>
                  <a:schemeClr val="bg1"/>
                </a:solidFill>
              </a:rPr>
              <a:t>black </a:t>
            </a:r>
            <a:r>
              <a:rPr lang="en-US" sz="1600" dirty="0">
                <a:solidFill>
                  <a:schemeClr val="bg1"/>
                </a:solidFill>
              </a:rPr>
              <a:t>= more mixing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Valid: 0800 UTC 28 Jan 2015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3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the Bulk Critical Richardson Number (BCR)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The BCR has a large influence on the behavior of various K-</a:t>
            </a:r>
            <a:r>
              <a:rPr lang="en-US" dirty="0" smtClean="0"/>
              <a:t>profile PBL </a:t>
            </a:r>
            <a:r>
              <a:rPr lang="en-US" dirty="0" smtClean="0"/>
              <a:t>schemes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5370"/>
          <a:stretch/>
        </p:blipFill>
        <p:spPr>
          <a:xfrm>
            <a:off x="5122802" y="3060700"/>
            <a:ext cx="4021197" cy="3782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2778"/>
          <a:stretch/>
        </p:blipFill>
        <p:spPr>
          <a:xfrm>
            <a:off x="1" y="3060700"/>
            <a:ext cx="4018046" cy="3782774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092200" y="2696746"/>
            <a:ext cx="2197099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YSU_00 – ACM2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86201" y="3180934"/>
            <a:ext cx="1358900" cy="36625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MSLP Difference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fill; less mixing–more mixing) and MSLP (contoured; </a:t>
            </a:r>
            <a:r>
              <a:rPr lang="en-US" sz="1600" dirty="0" smtClean="0">
                <a:solidFill>
                  <a:schemeClr val="bg1"/>
                </a:solidFill>
              </a:rPr>
              <a:t>magenta </a:t>
            </a:r>
            <a:r>
              <a:rPr lang="en-US" sz="1600" dirty="0">
                <a:solidFill>
                  <a:schemeClr val="bg1"/>
                </a:solidFill>
              </a:rPr>
              <a:t>= less mixing, </a:t>
            </a:r>
            <a:r>
              <a:rPr lang="en-US" sz="1600" dirty="0" smtClean="0">
                <a:solidFill>
                  <a:schemeClr val="bg1"/>
                </a:solidFill>
              </a:rPr>
              <a:t>black </a:t>
            </a:r>
            <a:r>
              <a:rPr lang="en-US" sz="1600" dirty="0">
                <a:solidFill>
                  <a:schemeClr val="bg1"/>
                </a:solidFill>
              </a:rPr>
              <a:t>= more mixing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Valid: 0800 UTC 28 Jan 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24601" y="2696746"/>
            <a:ext cx="2197099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YSU_00 – YSU_25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7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</a:t>
            </a:r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How do </a:t>
            </a:r>
            <a:r>
              <a:rPr lang="en-US" b="1" u="sng" dirty="0" smtClean="0"/>
              <a:t>boundary layer (PBL) turbulent mixing processes</a:t>
            </a:r>
            <a:r>
              <a:rPr lang="en-US" dirty="0" smtClean="0"/>
              <a:t> impact the development and evolution of baroclinic cyclones?</a:t>
            </a:r>
          </a:p>
        </p:txBody>
      </p:sp>
    </p:spTree>
    <p:extLst>
      <p:ext uri="{BB962C8B-B14F-4D97-AF65-F5344CB8AC3E}">
        <p14:creationId xmlns:p14="http://schemas.microsoft.com/office/powerpoint/2010/main" val="334654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the Bulk Critical Richardson Number (BCR)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The BCR has a large influence on the behavior of various K-</a:t>
            </a:r>
            <a:r>
              <a:rPr lang="en-US" dirty="0" smtClean="0"/>
              <a:t>profile PBL </a:t>
            </a:r>
            <a:r>
              <a:rPr lang="en-US" dirty="0" smtClean="0"/>
              <a:t>schemes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24601" y="2696746"/>
            <a:ext cx="2197099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YSU_00 – YSU_25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92200" y="2696746"/>
            <a:ext cx="2197099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YSU_00 – ACM2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86201" y="3180934"/>
            <a:ext cx="1358900" cy="36625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Snowfall Difference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fill; less mixing–more mixing) and MSLP (contoured; </a:t>
            </a:r>
            <a:r>
              <a:rPr lang="en-US" sz="1600" dirty="0" smtClean="0">
                <a:solidFill>
                  <a:schemeClr val="bg1"/>
                </a:solidFill>
              </a:rPr>
              <a:t>magenta </a:t>
            </a:r>
            <a:r>
              <a:rPr lang="en-US" sz="1600" dirty="0">
                <a:solidFill>
                  <a:schemeClr val="bg1"/>
                </a:solidFill>
              </a:rPr>
              <a:t>= less mixing, </a:t>
            </a:r>
            <a:r>
              <a:rPr lang="en-US" sz="1600" dirty="0" smtClean="0">
                <a:solidFill>
                  <a:schemeClr val="bg1"/>
                </a:solidFill>
              </a:rPr>
              <a:t>black </a:t>
            </a:r>
            <a:r>
              <a:rPr lang="en-US" sz="1600" dirty="0">
                <a:solidFill>
                  <a:schemeClr val="bg1"/>
                </a:solidFill>
              </a:rPr>
              <a:t>= more mixing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Valid: 1200 UTC 28 Jan 2015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2963"/>
          <a:stretch/>
        </p:blipFill>
        <p:spPr>
          <a:xfrm>
            <a:off x="1" y="3097147"/>
            <a:ext cx="3987800" cy="3746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2963"/>
          <a:stretch/>
        </p:blipFill>
        <p:spPr>
          <a:xfrm>
            <a:off x="5156200" y="3097147"/>
            <a:ext cx="3987800" cy="37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8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006600"/>
            <a:ext cx="7772400" cy="1362075"/>
          </a:xfrm>
        </p:spPr>
        <p:txBody>
          <a:bodyPr/>
          <a:lstStyle/>
          <a:p>
            <a:r>
              <a:rPr lang="en-US" dirty="0" smtClean="0"/>
              <a:t>How does the Bulk Critical Richardson number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93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PBL Processes in 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Turbulent PBL processes are too small to resolve for km-scale models</a:t>
            </a:r>
          </a:p>
          <a:p>
            <a:pPr lvl="1"/>
            <a:r>
              <a:rPr lang="en-US" dirty="0" err="1" smtClean="0"/>
              <a:t>Subgrid</a:t>
            </a:r>
            <a:r>
              <a:rPr lang="en-US" dirty="0" smtClean="0"/>
              <a:t> scale processes must be parameterized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oal is to describe the mean turbulent vertical transport of heat, momentum and moisture by eddies</a:t>
            </a:r>
          </a:p>
          <a:p>
            <a:pPr lvl="1"/>
            <a:r>
              <a:rPr lang="en-US" dirty="0" smtClean="0"/>
              <a:t>One common approach is through a nonlocal (e.g., YSU), K-profile scheme</a:t>
            </a:r>
          </a:p>
        </p:txBody>
      </p:sp>
    </p:spTree>
    <p:extLst>
      <p:ext uri="{BB962C8B-B14F-4D97-AF65-F5344CB8AC3E}">
        <p14:creationId xmlns:p14="http://schemas.microsoft.com/office/powerpoint/2010/main" val="175916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Eddy Diffusivity</a:t>
            </a:r>
            <a:endParaRPr lang="en-US" dirty="0"/>
          </a:p>
        </p:txBody>
      </p:sp>
      <p:pic>
        <p:nvPicPr>
          <p:cNvPr id="4" name="Content Placeholder 3" descr="Screen Shot 2016-02-10 at 12.14.19 PM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/>
          <a:stretch/>
        </p:blipFill>
        <p:spPr>
          <a:xfrm>
            <a:off x="457200" y="1600200"/>
            <a:ext cx="4747881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1481" y="1746065"/>
            <a:ext cx="3290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How do you obtain an eddy diffusivity (K) profile?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Develop it (MYJ)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b="1" u="sng" dirty="0" smtClean="0"/>
              <a:t>Impose it (YSU)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470290" y="6304002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and Pan (1996)</a:t>
            </a:r>
            <a:endParaRPr lang="en-US" dirty="0"/>
          </a:p>
        </p:txBody>
      </p:sp>
      <p:pic>
        <p:nvPicPr>
          <p:cNvPr id="7" name="Picture 6" descr="Screen Shot 2017-02-21 at 10.32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40" y="4588835"/>
            <a:ext cx="2391991" cy="8206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7396" y="5424077"/>
            <a:ext cx="173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Stensrud </a:t>
            </a:r>
            <a:r>
              <a:rPr lang="en-US" dirty="0" smtClean="0"/>
              <a:t>(</a:t>
            </a:r>
            <a:r>
              <a:rPr lang="en-US" dirty="0" smtClean="0"/>
              <a:t>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1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YSU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YSU scheme estimates PBL height and imposes K-profile shape function</a:t>
            </a:r>
          </a:p>
          <a:p>
            <a:pPr lvl="1"/>
            <a:r>
              <a:rPr lang="en-US" dirty="0" smtClean="0"/>
              <a:t>First guess PBL </a:t>
            </a:r>
            <a:r>
              <a:rPr lang="en-US" dirty="0" smtClean="0"/>
              <a:t>height (h) is where the bulk Richardson number equals the </a:t>
            </a:r>
            <a:r>
              <a:rPr lang="en-US" dirty="0"/>
              <a:t>bulk </a:t>
            </a:r>
            <a:r>
              <a:rPr lang="en-US" dirty="0" smtClean="0"/>
              <a:t>critical </a:t>
            </a:r>
            <a:r>
              <a:rPr lang="en-US" dirty="0" smtClean="0"/>
              <a:t>Richardson number (BCR)</a:t>
            </a:r>
            <a:endParaRPr lang="en-US" dirty="0"/>
          </a:p>
        </p:txBody>
      </p:sp>
      <p:pic>
        <p:nvPicPr>
          <p:cNvPr id="9" name="Picture 8" descr="Screen Shot 2017-02-21 at 12.2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7" y="4705350"/>
            <a:ext cx="3009900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2507" y="5780220"/>
            <a:ext cx="185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et al. </a:t>
            </a:r>
            <a:r>
              <a:rPr lang="en-US" dirty="0" smtClean="0"/>
              <a:t>(2006)</a:t>
            </a:r>
            <a:endParaRPr lang="en-US" dirty="0"/>
          </a:p>
        </p:txBody>
      </p:sp>
      <p:pic>
        <p:nvPicPr>
          <p:cNvPr id="5" name="Picture 4" descr="Screen Shot 2017-10-05 at 12.32.4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50"/>
          <a:stretch/>
        </p:blipFill>
        <p:spPr>
          <a:xfrm>
            <a:off x="4622800" y="4419600"/>
            <a:ext cx="31369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0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YSU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Strength </a:t>
            </a:r>
            <a:r>
              <a:rPr lang="en-US" dirty="0" smtClean="0"/>
              <a:t>and height of PBL mixing are functions of BCR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7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YSU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Strength </a:t>
            </a:r>
            <a:r>
              <a:rPr lang="en-US" dirty="0" smtClean="0"/>
              <a:t>and height of PBL mixing are functions of BCR</a:t>
            </a:r>
          </a:p>
          <a:p>
            <a:pPr lvl="1"/>
            <a:endParaRPr lang="en-US" dirty="0"/>
          </a:p>
          <a:p>
            <a:r>
              <a:rPr lang="en-US" b="1" u="sng" dirty="0" smtClean="0"/>
              <a:t>Can leverage BCR to control mixing strength</a:t>
            </a:r>
          </a:p>
          <a:p>
            <a:pPr lvl="1"/>
            <a:r>
              <a:rPr lang="en-US" dirty="0" smtClean="0"/>
              <a:t>Benefit of using YSU scheme for this </a:t>
            </a:r>
            <a:r>
              <a:rPr lang="en-US" dirty="0" smtClean="0"/>
              <a:t>study</a:t>
            </a:r>
          </a:p>
          <a:p>
            <a:pPr lvl="2"/>
            <a:r>
              <a:rPr lang="en-US" dirty="0"/>
              <a:t>Less mixing = </a:t>
            </a:r>
            <a:r>
              <a:rPr lang="en-US" dirty="0" smtClean="0"/>
              <a:t>0.00 BCR</a:t>
            </a:r>
            <a:endParaRPr lang="en-US" dirty="0"/>
          </a:p>
          <a:p>
            <a:pPr lvl="2"/>
            <a:r>
              <a:rPr lang="en-US" dirty="0"/>
              <a:t>More mixing = </a:t>
            </a:r>
            <a:r>
              <a:rPr lang="en-US" dirty="0" smtClean="0"/>
              <a:t>0.25 BCR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BCR changed for unstable surface layers only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6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Vertical </a:t>
            </a:r>
            <a:r>
              <a:rPr lang="en-US" dirty="0" smtClean="0"/>
              <a:t>Profiles in the </a:t>
            </a:r>
            <a:r>
              <a:rPr lang="en-US" dirty="0"/>
              <a:t>W</a:t>
            </a:r>
            <a:r>
              <a:rPr lang="en-US" dirty="0" smtClean="0"/>
              <a:t>arm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Enhanced </a:t>
            </a:r>
            <a:r>
              <a:rPr lang="en-US" dirty="0" smtClean="0"/>
              <a:t>eddy diffusivity in the warm sector results in expected changes to vertical profiles of wind speed </a:t>
            </a:r>
            <a:r>
              <a:rPr lang="en-US" dirty="0" smtClean="0"/>
              <a:t>and mixing </a:t>
            </a:r>
            <a:r>
              <a:rPr lang="en-US" dirty="0" smtClean="0"/>
              <a:t>ratio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797" y="3033411"/>
            <a:ext cx="3640303" cy="368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3009900"/>
            <a:ext cx="3644901" cy="37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5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Vertical </a:t>
            </a:r>
            <a:r>
              <a:rPr lang="en-US" dirty="0" smtClean="0"/>
              <a:t>Profiles in the </a:t>
            </a:r>
            <a:r>
              <a:rPr lang="en-US" dirty="0"/>
              <a:t>W</a:t>
            </a:r>
            <a:r>
              <a:rPr lang="en-US" dirty="0" smtClean="0"/>
              <a:t>arm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Enhanced eddy diffusivity in the warm sector results in expected changes to vertical profiles of wind speed and mixing ratio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796" y="2991093"/>
            <a:ext cx="3640303" cy="372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3009900"/>
            <a:ext cx="3644901" cy="37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8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400" y="109139"/>
            <a:ext cx="2014695" cy="181588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MSLP Difference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>
                <a:solidFill>
                  <a:schemeClr val="bg1"/>
                </a:solidFill>
              </a:rPr>
              <a:t>fill; less mixing–more mixing) and MSLP (contoured; </a:t>
            </a:r>
            <a:r>
              <a:rPr lang="en-US" sz="1600" dirty="0" smtClean="0">
                <a:solidFill>
                  <a:schemeClr val="bg1"/>
                </a:solidFill>
              </a:rPr>
              <a:t>magenta </a:t>
            </a:r>
            <a:r>
              <a:rPr lang="en-US" sz="1600" dirty="0">
                <a:solidFill>
                  <a:schemeClr val="bg1"/>
                </a:solidFill>
              </a:rPr>
              <a:t>= less mixing, </a:t>
            </a:r>
            <a:r>
              <a:rPr lang="en-US" sz="1600" dirty="0" smtClean="0">
                <a:solidFill>
                  <a:schemeClr val="bg1"/>
                </a:solidFill>
              </a:rPr>
              <a:t>black </a:t>
            </a:r>
            <a:r>
              <a:rPr lang="en-US" sz="1600" dirty="0">
                <a:solidFill>
                  <a:schemeClr val="bg1"/>
                </a:solidFill>
              </a:rPr>
              <a:t>= more mixing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1" y="3257727"/>
            <a:ext cx="1358900" cy="58477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0600 UTC 28 January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2"/>
          <a:stretch/>
        </p:blipFill>
        <p:spPr bwMode="auto">
          <a:xfrm>
            <a:off x="2040096" y="0"/>
            <a:ext cx="7079601" cy="6697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517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</a:t>
            </a:r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How do </a:t>
            </a:r>
            <a:r>
              <a:rPr lang="en-US" b="1" u="sng" dirty="0" smtClean="0"/>
              <a:t>boundary layer (PBL) turbulent mixing processes</a:t>
            </a:r>
            <a:r>
              <a:rPr lang="en-US" dirty="0" smtClean="0"/>
              <a:t> impact the development and evolution of baroclinic cyclones?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582" y="3138190"/>
            <a:ext cx="2798000" cy="3730666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0800000">
            <a:off x="4849632" y="4472572"/>
            <a:ext cx="869950" cy="100965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02-09 at 4.48.06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3" y="3305044"/>
            <a:ext cx="4156399" cy="3183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9582" y="6499524"/>
            <a:ext cx="103270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Nasa.gov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518" y="6488668"/>
            <a:ext cx="267253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Yamada and Mellor (1975)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4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401" y="109139"/>
            <a:ext cx="2040178" cy="255454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Snowfall accumulation difference </a:t>
            </a:r>
            <a:r>
              <a:rPr lang="en-US" sz="1600" dirty="0" smtClean="0">
                <a:solidFill>
                  <a:schemeClr val="bg1"/>
                </a:solidFill>
              </a:rPr>
              <a:t>(in., shaded) and MSLP </a:t>
            </a:r>
            <a:r>
              <a:rPr lang="en-US" sz="1600" dirty="0">
                <a:solidFill>
                  <a:schemeClr val="bg1"/>
                </a:solidFill>
              </a:rPr>
              <a:t>(hPa, contoured) for (magenta) less mixing </a:t>
            </a:r>
            <a:r>
              <a:rPr lang="en-US" sz="1600" dirty="0" smtClean="0">
                <a:solidFill>
                  <a:schemeClr val="bg1"/>
                </a:solidFill>
              </a:rPr>
              <a:t>run </a:t>
            </a:r>
            <a:r>
              <a:rPr lang="en-US" sz="1600" dirty="0">
                <a:solidFill>
                  <a:schemeClr val="bg1"/>
                </a:solidFill>
              </a:rPr>
              <a:t>and (black) more </a:t>
            </a:r>
            <a:r>
              <a:rPr lang="en-US" sz="1600" dirty="0" smtClean="0">
                <a:solidFill>
                  <a:schemeClr val="bg1"/>
                </a:solidFill>
              </a:rPr>
              <a:t>mixing run </a:t>
            </a:r>
            <a:r>
              <a:rPr lang="en-US" sz="1600" dirty="0">
                <a:solidFill>
                  <a:schemeClr val="bg1"/>
                </a:solidFill>
              </a:rPr>
              <a:t>valid 1200 UTC 28 January.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/>
          <a:stretch/>
        </p:blipFill>
        <p:spPr bwMode="auto">
          <a:xfrm>
            <a:off x="2065579" y="0"/>
            <a:ext cx="7078422" cy="6683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01" y="3257727"/>
            <a:ext cx="1358900" cy="58477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12</a:t>
            </a:r>
            <a:r>
              <a:rPr lang="en-US" sz="1600" dirty="0" smtClean="0">
                <a:solidFill>
                  <a:schemeClr val="bg1"/>
                </a:solidFill>
              </a:rPr>
              <a:t>00 </a:t>
            </a:r>
            <a:r>
              <a:rPr lang="en-US" sz="1600" dirty="0" smtClean="0">
                <a:solidFill>
                  <a:schemeClr val="bg1"/>
                </a:solidFill>
              </a:rPr>
              <a:t>UTC 28 January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8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lags behind more mixing surface cyclone</a:t>
            </a:r>
          </a:p>
          <a:p>
            <a:pPr lvl="1"/>
            <a:r>
              <a:rPr lang="en-US" dirty="0" smtClean="0"/>
              <a:t>More snowfall on western flank with less mixing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833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lags behind more mixing surface cyclone</a:t>
            </a:r>
          </a:p>
          <a:p>
            <a:pPr lvl="1"/>
            <a:r>
              <a:rPr lang="en-US" dirty="0" smtClean="0"/>
              <a:t>More snowfall on western flank with less mixing</a:t>
            </a:r>
            <a:endParaRPr lang="en-US" dirty="0"/>
          </a:p>
          <a:p>
            <a:r>
              <a:rPr lang="en-US" dirty="0" smtClean="0"/>
              <a:t>Robust with regard to:</a:t>
            </a:r>
          </a:p>
          <a:p>
            <a:pPr lvl="1"/>
            <a:r>
              <a:rPr lang="en-US" dirty="0" smtClean="0"/>
              <a:t>Terrain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033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lags behind more mixing surface cyclone</a:t>
            </a:r>
          </a:p>
          <a:p>
            <a:pPr lvl="1"/>
            <a:r>
              <a:rPr lang="en-US" dirty="0" smtClean="0"/>
              <a:t>More snowfall on western flank with less mixing</a:t>
            </a:r>
            <a:endParaRPr lang="en-US" dirty="0"/>
          </a:p>
          <a:p>
            <a:r>
              <a:rPr lang="en-US" dirty="0" smtClean="0"/>
              <a:t>Robust with regard to:</a:t>
            </a:r>
          </a:p>
          <a:p>
            <a:pPr lvl="1"/>
            <a:r>
              <a:rPr lang="en-US" dirty="0" smtClean="0"/>
              <a:t>Terrain</a:t>
            </a:r>
          </a:p>
          <a:p>
            <a:pPr lvl="1"/>
            <a:r>
              <a:rPr lang="en-US" dirty="0" smtClean="0"/>
              <a:t>Surface friction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057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lags behind more mixing surface cyclone</a:t>
            </a:r>
          </a:p>
          <a:p>
            <a:pPr lvl="1"/>
            <a:r>
              <a:rPr lang="en-US" dirty="0" smtClean="0"/>
              <a:t>More snowfall on western flank with less mixing</a:t>
            </a:r>
            <a:endParaRPr lang="en-US" dirty="0"/>
          </a:p>
          <a:p>
            <a:r>
              <a:rPr lang="en-US" dirty="0" smtClean="0"/>
              <a:t>Robust with regard to:</a:t>
            </a:r>
          </a:p>
          <a:p>
            <a:pPr lvl="1"/>
            <a:r>
              <a:rPr lang="en-US" dirty="0" smtClean="0"/>
              <a:t>Terrain</a:t>
            </a:r>
          </a:p>
          <a:p>
            <a:pPr lvl="1"/>
            <a:r>
              <a:rPr lang="en-US" dirty="0"/>
              <a:t>Surface friction</a:t>
            </a:r>
          </a:p>
          <a:p>
            <a:pPr lvl="1"/>
            <a:r>
              <a:rPr lang="en-US" dirty="0" smtClean="0"/>
              <a:t>Random </a:t>
            </a:r>
            <a:r>
              <a:rPr lang="en-US" dirty="0" smtClean="0"/>
              <a:t>noise perturbations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740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lags behind more mixing surface cyclone</a:t>
            </a:r>
          </a:p>
          <a:p>
            <a:pPr lvl="1"/>
            <a:r>
              <a:rPr lang="en-US" dirty="0" smtClean="0"/>
              <a:t>More snowfall on western flank with less mixing</a:t>
            </a:r>
            <a:endParaRPr lang="en-US" dirty="0"/>
          </a:p>
          <a:p>
            <a:r>
              <a:rPr lang="en-US" dirty="0" smtClean="0"/>
              <a:t>Robust with regard to:</a:t>
            </a:r>
          </a:p>
          <a:p>
            <a:pPr lvl="1"/>
            <a:r>
              <a:rPr lang="en-US" dirty="0" smtClean="0"/>
              <a:t>Terrain</a:t>
            </a:r>
          </a:p>
          <a:p>
            <a:pPr lvl="1"/>
            <a:r>
              <a:rPr lang="en-US" dirty="0"/>
              <a:t>Surface friction</a:t>
            </a:r>
          </a:p>
          <a:p>
            <a:pPr lvl="1"/>
            <a:r>
              <a:rPr lang="en-US" dirty="0" smtClean="0"/>
              <a:t>Random </a:t>
            </a:r>
            <a:r>
              <a:rPr lang="en-US" dirty="0" smtClean="0"/>
              <a:t>noise perturbations</a:t>
            </a:r>
          </a:p>
          <a:p>
            <a:pPr lvl="1"/>
            <a:r>
              <a:rPr lang="en-US" dirty="0" smtClean="0"/>
              <a:t>Microphysics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90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4193"/>
            <a:ext cx="8229600" cy="3931255"/>
          </a:xfrm>
        </p:spPr>
        <p:txBody>
          <a:bodyPr>
            <a:normAutofit/>
          </a:bodyPr>
          <a:lstStyle/>
          <a:p>
            <a:r>
              <a:rPr lang="en-US" dirty="0" smtClean="0"/>
              <a:t>However, when latent heating was turned off…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400" y="109139"/>
            <a:ext cx="2014695" cy="2062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MSLP Difference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>
                <a:solidFill>
                  <a:schemeClr val="bg1"/>
                </a:solidFill>
              </a:rPr>
              <a:t>fill; less mixing–more mixing) and MSLP (contoured; Magenta = less mixing, Black = more mixing</a:t>
            </a:r>
            <a:r>
              <a:rPr lang="en-US" sz="1600" dirty="0" smtClean="0">
                <a:solidFill>
                  <a:schemeClr val="bg1"/>
                </a:solidFill>
              </a:rPr>
              <a:t>) for </a:t>
            </a:r>
            <a:r>
              <a:rPr lang="en-US" sz="1600" b="1" i="1" dirty="0" smtClean="0">
                <a:solidFill>
                  <a:schemeClr val="bg1"/>
                </a:solidFill>
              </a:rPr>
              <a:t>NO LATENT HEATING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1" y="3257727"/>
            <a:ext cx="1358900" cy="58477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0000 UTC 28 January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/>
          <a:stretch/>
        </p:blipFill>
        <p:spPr bwMode="auto">
          <a:xfrm>
            <a:off x="2040095" y="-1"/>
            <a:ext cx="7103905" cy="6691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00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4193"/>
            <a:ext cx="8229600" cy="3931255"/>
          </a:xfrm>
        </p:spPr>
        <p:txBody>
          <a:bodyPr>
            <a:normAutofit/>
          </a:bodyPr>
          <a:lstStyle/>
          <a:p>
            <a:r>
              <a:rPr lang="en-US" dirty="0" smtClean="0"/>
              <a:t>This suggests </a:t>
            </a:r>
            <a:r>
              <a:rPr lang="en-US" b="1" u="sng" dirty="0" smtClean="0"/>
              <a:t>moisture and latent heating differences</a:t>
            </a:r>
            <a:r>
              <a:rPr lang="en-US" dirty="0" smtClean="0"/>
              <a:t> between the two mixing regimes may be responsible for the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0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400" y="109139"/>
            <a:ext cx="2014695" cy="40318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500–200-hPa geopotential height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difference </a:t>
            </a:r>
            <a:r>
              <a:rPr lang="en-US" sz="1600" dirty="0">
                <a:solidFill>
                  <a:schemeClr val="bg1"/>
                </a:solidFill>
              </a:rPr>
              <a:t>(less mixing – more </a:t>
            </a:r>
            <a:r>
              <a:rPr lang="en-US" sz="1600" dirty="0" smtClean="0">
                <a:solidFill>
                  <a:schemeClr val="bg1"/>
                </a:solidFill>
              </a:rPr>
              <a:t>mixing, m, shaded) and 300</a:t>
            </a:r>
            <a:r>
              <a:rPr lang="en-US" sz="1600" dirty="0">
                <a:solidFill>
                  <a:schemeClr val="bg1"/>
                </a:solidFill>
              </a:rPr>
              <a:t>–200-hPa geopotential heights (</a:t>
            </a:r>
            <a:r>
              <a:rPr lang="en-US" sz="1600" dirty="0" err="1">
                <a:solidFill>
                  <a:schemeClr val="bg1"/>
                </a:solidFill>
              </a:rPr>
              <a:t>dm</a:t>
            </a:r>
            <a:r>
              <a:rPr lang="en-US" sz="1600" dirty="0">
                <a:solidFill>
                  <a:schemeClr val="bg1"/>
                </a:solidFill>
              </a:rPr>
              <a:t>, contoured) for (magenta) less mixing </a:t>
            </a:r>
            <a:r>
              <a:rPr lang="en-US" sz="1600" dirty="0" smtClean="0">
                <a:solidFill>
                  <a:schemeClr val="bg1"/>
                </a:solidFill>
              </a:rPr>
              <a:t>run </a:t>
            </a:r>
            <a:r>
              <a:rPr lang="en-US" sz="1600" dirty="0">
                <a:solidFill>
                  <a:schemeClr val="bg1"/>
                </a:solidFill>
              </a:rPr>
              <a:t>and (black) more </a:t>
            </a:r>
            <a:r>
              <a:rPr lang="en-US" sz="1600" dirty="0" smtClean="0">
                <a:solidFill>
                  <a:schemeClr val="bg1"/>
                </a:solidFill>
              </a:rPr>
              <a:t>mixing run. Less </a:t>
            </a:r>
            <a:r>
              <a:rPr lang="en-US" sz="1600" dirty="0">
                <a:solidFill>
                  <a:schemeClr val="bg1"/>
                </a:solidFill>
              </a:rPr>
              <a:t>(more) mixing minimum MSLP location denoted with magenta (black) L. 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1" y="4915779"/>
            <a:ext cx="1358900" cy="58477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700 UTC 27 January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b="12626"/>
          <a:stretch/>
        </p:blipFill>
        <p:spPr bwMode="auto">
          <a:xfrm>
            <a:off x="2073283" y="-1"/>
            <a:ext cx="7070717" cy="57674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92746" r="9625" b="-590"/>
          <a:stretch/>
        </p:blipFill>
        <p:spPr bwMode="auto">
          <a:xfrm>
            <a:off x="2073282" y="5809128"/>
            <a:ext cx="7070717" cy="1090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339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How can the boundary layer affect </a:t>
            </a:r>
            <a:r>
              <a:rPr lang="en-US" dirty="0" smtClean="0"/>
              <a:t>cyclone </a:t>
            </a:r>
            <a:r>
              <a:rPr lang="en-US" dirty="0" smtClean="0"/>
              <a:t>development and evolution?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833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1" y="4915779"/>
            <a:ext cx="1358900" cy="58477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0000 UTC 28 January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537" b="12258"/>
          <a:stretch/>
        </p:blipFill>
        <p:spPr>
          <a:xfrm>
            <a:off x="2073282" y="-1"/>
            <a:ext cx="7070717" cy="587022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92746" r="9625" b="-590"/>
          <a:stretch/>
        </p:blipFill>
        <p:spPr bwMode="auto">
          <a:xfrm>
            <a:off x="2073282" y="5850770"/>
            <a:ext cx="7070717" cy="1090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400" y="109139"/>
            <a:ext cx="2014695" cy="40318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500–200-hPa geopotential height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difference </a:t>
            </a:r>
            <a:r>
              <a:rPr lang="en-US" sz="1600" dirty="0">
                <a:solidFill>
                  <a:schemeClr val="bg1"/>
                </a:solidFill>
              </a:rPr>
              <a:t>(less mixing – more </a:t>
            </a:r>
            <a:r>
              <a:rPr lang="en-US" sz="1600" dirty="0" smtClean="0">
                <a:solidFill>
                  <a:schemeClr val="bg1"/>
                </a:solidFill>
              </a:rPr>
              <a:t>mixing, m, shaded) and 300</a:t>
            </a:r>
            <a:r>
              <a:rPr lang="en-US" sz="1600" dirty="0">
                <a:solidFill>
                  <a:schemeClr val="bg1"/>
                </a:solidFill>
              </a:rPr>
              <a:t>–200-hPa geopotential heights (</a:t>
            </a:r>
            <a:r>
              <a:rPr lang="en-US" sz="1600" dirty="0" err="1">
                <a:solidFill>
                  <a:schemeClr val="bg1"/>
                </a:solidFill>
              </a:rPr>
              <a:t>dm</a:t>
            </a:r>
            <a:r>
              <a:rPr lang="en-US" sz="1600" dirty="0">
                <a:solidFill>
                  <a:schemeClr val="bg1"/>
                </a:solidFill>
              </a:rPr>
              <a:t>, contoured) for (magenta) less mixing </a:t>
            </a:r>
            <a:r>
              <a:rPr lang="en-US" sz="1600" dirty="0" smtClean="0">
                <a:solidFill>
                  <a:schemeClr val="bg1"/>
                </a:solidFill>
              </a:rPr>
              <a:t>run </a:t>
            </a:r>
            <a:r>
              <a:rPr lang="en-US" sz="1600" dirty="0">
                <a:solidFill>
                  <a:schemeClr val="bg1"/>
                </a:solidFill>
              </a:rPr>
              <a:t>and (black) more </a:t>
            </a:r>
            <a:r>
              <a:rPr lang="en-US" sz="1600" dirty="0" smtClean="0">
                <a:solidFill>
                  <a:schemeClr val="bg1"/>
                </a:solidFill>
              </a:rPr>
              <a:t>mixing run. Less </a:t>
            </a:r>
            <a:r>
              <a:rPr lang="en-US" sz="1600" dirty="0">
                <a:solidFill>
                  <a:schemeClr val="bg1"/>
                </a:solidFill>
              </a:rPr>
              <a:t>(more) mixing minimum MSLP location denoted with magenta (black) L.  </a:t>
            </a:r>
          </a:p>
        </p:txBody>
      </p:sp>
    </p:spTree>
    <p:extLst>
      <p:ext uri="{BB962C8B-B14F-4D97-AF65-F5344CB8AC3E}">
        <p14:creationId xmlns:p14="http://schemas.microsoft.com/office/powerpoint/2010/main" val="396907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has higher upper-level heights downstream and a deeper trough</a:t>
            </a:r>
          </a:p>
          <a:p>
            <a:pPr lvl="1"/>
            <a:r>
              <a:rPr lang="en-US" dirty="0" smtClean="0"/>
              <a:t>Similar to Stoelinga (1996) when latent heating is turned off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206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b="1" i="1" u="sng" dirty="0" smtClean="0"/>
              <a:t>Less mixing</a:t>
            </a:r>
            <a:r>
              <a:rPr lang="en-US" dirty="0" smtClean="0"/>
              <a:t> surface cyclone has higher upper-level heights downstream and a deeper trough</a:t>
            </a:r>
          </a:p>
          <a:p>
            <a:pPr lvl="1"/>
            <a:r>
              <a:rPr lang="en-US" dirty="0" smtClean="0"/>
              <a:t>Similar to Stoelinga (1996) when latent heating is turned off</a:t>
            </a:r>
          </a:p>
          <a:p>
            <a:endParaRPr lang="en-US" dirty="0"/>
          </a:p>
          <a:p>
            <a:r>
              <a:rPr lang="en-US" dirty="0" smtClean="0"/>
              <a:t>We investigate the ascending air parcels using LAGRANTO (</a:t>
            </a:r>
            <a:r>
              <a:rPr lang="en-US" dirty="0" err="1" smtClean="0"/>
              <a:t>Sprenger</a:t>
            </a:r>
            <a:r>
              <a:rPr lang="en-US" dirty="0" smtClean="0"/>
              <a:t> and </a:t>
            </a:r>
            <a:r>
              <a:rPr lang="en-US" dirty="0" err="1" smtClean="0"/>
              <a:t>Wernli</a:t>
            </a:r>
            <a:r>
              <a:rPr lang="en-US" dirty="0" smtClean="0"/>
              <a:t> 2015)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679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Launched 12-h forward trajectory swarm from the lowest </a:t>
            </a:r>
            <a:r>
              <a:rPr lang="en-US" dirty="0" smtClean="0"/>
              <a:t>1 </a:t>
            </a:r>
            <a:r>
              <a:rPr lang="en-US" dirty="0" smtClean="0"/>
              <a:t>km within 500 km of the surface cyclone at 0900 UTC 27 January 2015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4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Launched 12-h forward trajectory swarm from the lowest </a:t>
            </a:r>
            <a:r>
              <a:rPr lang="en-US" dirty="0" smtClean="0"/>
              <a:t>1 </a:t>
            </a:r>
            <a:r>
              <a:rPr lang="en-US" dirty="0" smtClean="0"/>
              <a:t>km within 500 km of the surface cyclone at 0900 UTC 27 January 2015</a:t>
            </a:r>
          </a:p>
          <a:p>
            <a:pPr lvl="1"/>
            <a:r>
              <a:rPr lang="en-US" dirty="0" smtClean="0"/>
              <a:t>Selected top </a:t>
            </a:r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percentile of ascending parcels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641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8668" y="567207"/>
            <a:ext cx="2014695" cy="35394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Pressure (hPa, shaded) of the top </a:t>
            </a:r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dirty="0" smtClean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-percentile ascending 12-h forward </a:t>
            </a:r>
            <a:r>
              <a:rPr lang="en-US" sz="1600" dirty="0" smtClean="0">
                <a:solidFill>
                  <a:schemeClr val="bg1"/>
                </a:solidFill>
              </a:rPr>
              <a:t>trajectories for the less mixing </a:t>
            </a:r>
            <a:r>
              <a:rPr lang="en-US" sz="1600" dirty="0" smtClean="0">
                <a:solidFill>
                  <a:schemeClr val="bg1"/>
                </a:solidFill>
              </a:rPr>
              <a:t>run ending </a:t>
            </a:r>
            <a:r>
              <a:rPr lang="en-US" sz="1600" dirty="0">
                <a:solidFill>
                  <a:schemeClr val="bg1"/>
                </a:solidFill>
              </a:rPr>
              <a:t>2100 UTC 27 </a:t>
            </a:r>
            <a:r>
              <a:rPr lang="en-US" sz="1600" dirty="0" smtClean="0">
                <a:solidFill>
                  <a:schemeClr val="bg1"/>
                </a:solidFill>
              </a:rPr>
              <a:t>Jan and MSLP (hPa, contoured) valid 0900 UTC 27 Jan. </a:t>
            </a:r>
            <a:r>
              <a:rPr lang="en-US" sz="1600" b="1" dirty="0" smtClean="0">
                <a:solidFill>
                  <a:schemeClr val="bg1"/>
                </a:solidFill>
              </a:rPr>
              <a:t>Black X’s mark trajectory starting </a:t>
            </a:r>
            <a:r>
              <a:rPr lang="en-US" sz="1600" b="1" dirty="0" smtClean="0">
                <a:solidFill>
                  <a:schemeClr val="bg1"/>
                </a:solidFill>
              </a:rPr>
              <a:t>points. 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185"/>
          <a:stretch/>
        </p:blipFill>
        <p:spPr>
          <a:xfrm>
            <a:off x="2123363" y="110423"/>
            <a:ext cx="6985000" cy="64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9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8668" y="567207"/>
            <a:ext cx="2014695" cy="35394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</a:rPr>
              <a:t>Pressure (hPa, shaded) of the top 10th-percentile ascending 12-h forward trajectories </a:t>
            </a:r>
            <a:r>
              <a:rPr lang="en-US" sz="1600" dirty="0">
                <a:solidFill>
                  <a:schemeClr val="bg1"/>
                </a:solidFill>
              </a:rPr>
              <a:t>for the less mixing run ending 2100 UTC 27 Jan and MSLP (hPa, contoured) valid </a:t>
            </a:r>
            <a:r>
              <a:rPr lang="en-US" sz="1600" dirty="0" smtClean="0">
                <a:solidFill>
                  <a:schemeClr val="bg1"/>
                </a:solidFill>
              </a:rPr>
              <a:t>2100 </a:t>
            </a:r>
            <a:r>
              <a:rPr lang="en-US" sz="1600" dirty="0">
                <a:solidFill>
                  <a:schemeClr val="bg1"/>
                </a:solidFill>
              </a:rPr>
              <a:t>UTC 27 Jan. Black X’s mark trajectory starting points.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556"/>
          <a:stretch/>
        </p:blipFill>
        <p:spPr>
          <a:xfrm>
            <a:off x="2123363" y="123952"/>
            <a:ext cx="7010400" cy="64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Launched 12-h forward trajectory swarm from the lowest </a:t>
            </a:r>
            <a:r>
              <a:rPr lang="en-US" dirty="0" smtClean="0"/>
              <a:t>1 km within </a:t>
            </a:r>
            <a:r>
              <a:rPr lang="en-US" dirty="0" smtClean="0"/>
              <a:t>500 km of the surface cyclone at 0900 UTC 27 </a:t>
            </a:r>
            <a:r>
              <a:rPr lang="en-US" dirty="0"/>
              <a:t>January </a:t>
            </a:r>
            <a:r>
              <a:rPr lang="en-US" dirty="0" smtClean="0"/>
              <a:t>2015</a:t>
            </a:r>
            <a:endParaRPr lang="en-US" dirty="0" smtClean="0"/>
          </a:p>
          <a:p>
            <a:pPr lvl="1"/>
            <a:r>
              <a:rPr lang="en-US" dirty="0" smtClean="0"/>
              <a:t>Selected top 10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percentile of ascending parcels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Plot distributions of these ascending trajectories for the less mixing and more mixing runs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390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400" y="567207"/>
            <a:ext cx="2014695" cy="52629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Distributions of top </a:t>
            </a:r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dirty="0" smtClean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-percentile 12-h ascending trajectories ending 2100 UTC 27 January, for the (blue) less mixing run and (red) more mixing run </a:t>
            </a:r>
            <a:r>
              <a:rPr lang="en-US" sz="1600" dirty="0" smtClean="0">
                <a:solidFill>
                  <a:schemeClr val="bg1"/>
                </a:solidFill>
              </a:rPr>
              <a:t>for pressure</a:t>
            </a:r>
            <a:r>
              <a:rPr lang="en-US" sz="1600" dirty="0">
                <a:solidFill>
                  <a:schemeClr val="bg1"/>
                </a:solidFill>
              </a:rPr>
              <a:t>. The distribution </a:t>
            </a:r>
            <a:r>
              <a:rPr lang="en-US" sz="1600" dirty="0" smtClean="0">
                <a:solidFill>
                  <a:schemeClr val="bg1"/>
                </a:solidFill>
              </a:rPr>
              <a:t>median (</a:t>
            </a:r>
            <a:r>
              <a:rPr lang="en-US" sz="1600" dirty="0">
                <a:solidFill>
                  <a:schemeClr val="bg1"/>
                </a:solidFill>
              </a:rPr>
              <a:t>solid lines) along with interquartile range (shading) and distribution means (dots) are plotted. Bold dots indicate statistical significance at the 95% confidence </a:t>
            </a:r>
            <a:r>
              <a:rPr lang="en-US" sz="1600" dirty="0" smtClean="0">
                <a:solidFill>
                  <a:schemeClr val="bg1"/>
                </a:solidFill>
              </a:rPr>
              <a:t>level.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26"/>
          <a:stretch/>
        </p:blipFill>
        <p:spPr>
          <a:xfrm>
            <a:off x="2103878" y="25400"/>
            <a:ext cx="7040122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8668" y="567207"/>
            <a:ext cx="2014695" cy="55092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Distributions of top </a:t>
            </a:r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dirty="0" smtClean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-percentile 12-h ascending trajectories ending 2100 UTC 27 January, for the (blue) less mixing run and (red) more mixing run for </a:t>
            </a:r>
            <a:r>
              <a:rPr lang="en-US" sz="1600" dirty="0" smtClean="0">
                <a:solidFill>
                  <a:schemeClr val="bg1"/>
                </a:solidFill>
              </a:rPr>
              <a:t>specific humidity. </a:t>
            </a:r>
            <a:r>
              <a:rPr lang="en-US" sz="1600" dirty="0">
                <a:solidFill>
                  <a:schemeClr val="bg1"/>
                </a:solidFill>
              </a:rPr>
              <a:t>The distribution </a:t>
            </a:r>
            <a:r>
              <a:rPr lang="en-US" sz="1600" dirty="0" smtClean="0">
                <a:solidFill>
                  <a:schemeClr val="bg1"/>
                </a:solidFill>
              </a:rPr>
              <a:t>median (</a:t>
            </a:r>
            <a:r>
              <a:rPr lang="en-US" sz="1600" dirty="0">
                <a:solidFill>
                  <a:schemeClr val="bg1"/>
                </a:solidFill>
              </a:rPr>
              <a:t>solid lines) along with interquartile range (shading) and distribution means (dots) are plotted. Bold dots indicate statistical significance at the 95% confidence level.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2311401" y="-26005"/>
            <a:ext cx="6830594" cy="687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How can the boundary layer affect </a:t>
            </a:r>
            <a:r>
              <a:rPr lang="en-US" dirty="0" smtClean="0"/>
              <a:t>cyclone </a:t>
            </a:r>
            <a:r>
              <a:rPr lang="en-US" dirty="0" smtClean="0"/>
              <a:t>development and evolution?</a:t>
            </a:r>
          </a:p>
          <a:p>
            <a:pPr lvl="1"/>
            <a:r>
              <a:rPr lang="en-US" b="1" dirty="0" smtClean="0"/>
              <a:t>Dry processes</a:t>
            </a:r>
          </a:p>
          <a:p>
            <a:pPr lvl="2"/>
            <a:r>
              <a:rPr lang="en-US" dirty="0" smtClean="0"/>
              <a:t>PV </a:t>
            </a:r>
            <a:r>
              <a:rPr lang="en-US" dirty="0"/>
              <a:t>generation (dry) through Ekman pumping and baroclinic </a:t>
            </a:r>
            <a:r>
              <a:rPr lang="en-US" dirty="0" smtClean="0"/>
              <a:t>processes (Adamson </a:t>
            </a:r>
            <a:r>
              <a:rPr lang="en-US" dirty="0"/>
              <a:t>et al. </a:t>
            </a:r>
            <a:r>
              <a:rPr lang="en-US" dirty="0" smtClean="0"/>
              <a:t>2005, </a:t>
            </a:r>
            <a:r>
              <a:rPr lang="en-US" dirty="0" err="1" smtClean="0"/>
              <a:t>Beare</a:t>
            </a:r>
            <a:r>
              <a:rPr lang="en-US" dirty="0" smtClean="0"/>
              <a:t> 2007)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398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8668" y="567207"/>
            <a:ext cx="2014695" cy="55092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Distributions of top </a:t>
            </a:r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dirty="0" smtClean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-percentile 12-h ascending trajectories ending 2100 UTC 27 January, for the (blue) less mixing run and (red) more mixing run for </a:t>
            </a:r>
            <a:r>
              <a:rPr lang="en-US" sz="1600" dirty="0" smtClean="0">
                <a:solidFill>
                  <a:schemeClr val="bg1"/>
                </a:solidFill>
              </a:rPr>
              <a:t>specific humidity. </a:t>
            </a:r>
            <a:r>
              <a:rPr lang="en-US" sz="1600" dirty="0">
                <a:solidFill>
                  <a:schemeClr val="bg1"/>
                </a:solidFill>
              </a:rPr>
              <a:t>The distribution </a:t>
            </a:r>
            <a:r>
              <a:rPr lang="en-US" sz="1600" dirty="0" smtClean="0">
                <a:solidFill>
                  <a:schemeClr val="bg1"/>
                </a:solidFill>
              </a:rPr>
              <a:t>median (</a:t>
            </a:r>
            <a:r>
              <a:rPr lang="en-US" sz="1600" dirty="0">
                <a:solidFill>
                  <a:schemeClr val="bg1"/>
                </a:solidFill>
              </a:rPr>
              <a:t>solid lines) along with interquartile range (shading) and distribution means (dots) are plotted. Bold dots indicate statistical significance at the 95% confidence level.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2311401" y="-26005"/>
            <a:ext cx="6830594" cy="6871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096" y="1225793"/>
            <a:ext cx="3640303" cy="37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7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8668" y="567207"/>
            <a:ext cx="2014695" cy="55092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Distributions of top </a:t>
            </a:r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dirty="0" smtClean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-percentile 12-h ascending trajectories ending 2100 UTC 27 January, for the (blue) less mixing run and (red) more mixing run for </a:t>
            </a:r>
            <a:r>
              <a:rPr lang="en-US" sz="1600" dirty="0" smtClean="0">
                <a:solidFill>
                  <a:schemeClr val="bg1"/>
                </a:solidFill>
              </a:rPr>
              <a:t>equivalent potential temperature. </a:t>
            </a:r>
            <a:r>
              <a:rPr lang="en-US" sz="1600" dirty="0">
                <a:solidFill>
                  <a:schemeClr val="bg1"/>
                </a:solidFill>
              </a:rPr>
              <a:t>The distribution </a:t>
            </a:r>
            <a:r>
              <a:rPr lang="en-US" sz="1600" dirty="0" smtClean="0">
                <a:solidFill>
                  <a:schemeClr val="bg1"/>
                </a:solidFill>
              </a:rPr>
              <a:t>median (</a:t>
            </a:r>
            <a:r>
              <a:rPr lang="en-US" sz="1600" dirty="0">
                <a:solidFill>
                  <a:schemeClr val="bg1"/>
                </a:solidFill>
              </a:rPr>
              <a:t>solid lines) along with interquartile range (shading) and distribution means (dots) are plotted. Bold dots indicate statistical significance at the 95% confidence level.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740"/>
          <a:stretch/>
        </p:blipFill>
        <p:spPr>
          <a:xfrm>
            <a:off x="2222501" y="-1"/>
            <a:ext cx="6921500" cy="67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6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26–28 January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The ascending parcels in the less mixing case experience more vigorous ascent and lose more water vapor</a:t>
            </a:r>
          </a:p>
          <a:p>
            <a:endParaRPr lang="en-US" dirty="0"/>
          </a:p>
          <a:p>
            <a:r>
              <a:rPr lang="en-US" dirty="0" smtClean="0"/>
              <a:t>This suggests the less mixing case, through preservation of PBL moisture, experienced more latent heating</a:t>
            </a:r>
          </a:p>
          <a:p>
            <a:pPr lvl="1"/>
            <a:r>
              <a:rPr lang="en-US" dirty="0" smtClean="0"/>
              <a:t>More amplified upper-level flow pattern</a:t>
            </a:r>
          </a:p>
          <a:p>
            <a:pPr lvl="1"/>
            <a:r>
              <a:rPr lang="en-US" dirty="0" smtClean="0"/>
              <a:t>Reduced downstream propagation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786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1400"/>
            <a:ext cx="8788400" cy="5054600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 smtClean="0"/>
              <a:t>Less mixing leads to westward-shifted precipitation and a less progressive storm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Preservation of PBL moisture within the less-mixing case may lead to more vigorous latent heating.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Storm may be less progressive due more amplified flow pattern stemming from enhanced latent heat release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Test using an idealized cyclone in various moisture </a:t>
            </a:r>
            <a:r>
              <a:rPr lang="en-US" dirty="0" smtClean="0"/>
              <a:t>environments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7100" y="6045200"/>
            <a:ext cx="7188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 was supported by the Department of Defense (DoD) through the National Defense Science &amp; Engineering Graduate Fellowship (NDSEG) Program.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33338"/>
            <a:ext cx="3048000" cy="33855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Email: mvaughan@albany.edu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143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950–700-hPa PV (00Z 28 Jan)</a:t>
            </a:r>
            <a:endParaRPr lang="en-US" dirty="0"/>
          </a:p>
        </p:txBody>
      </p:sp>
      <p:pic>
        <p:nvPicPr>
          <p:cNvPr id="8" name="Content Placeholder 7" descr="pv00pbl_minus_pv25_d02_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r="471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300–200-hPa PV </a:t>
            </a:r>
            <a:r>
              <a:rPr lang="en-US" dirty="0"/>
              <a:t>(00Z 28 Jan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Content Placeholder 8" descr="200300pv00_minus_pv25_d02_4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r="4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3717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 Man’s Warm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Used layer-averaged 950–800-hPa theta to compute anomalies for each time-step within the domain</a:t>
            </a:r>
          </a:p>
          <a:p>
            <a:pPr lvl="1"/>
            <a:r>
              <a:rPr lang="en-US" dirty="0" smtClean="0"/>
              <a:t>Used positive anomalies for designating the warm sector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704" t="12222" r="13333" b="20555"/>
          <a:stretch/>
        </p:blipFill>
        <p:spPr>
          <a:xfrm>
            <a:off x="1460500" y="3940224"/>
            <a:ext cx="2946400" cy="271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333" t="12222" r="13519" b="20000"/>
          <a:stretch/>
        </p:blipFill>
        <p:spPr>
          <a:xfrm>
            <a:off x="5359400" y="3936486"/>
            <a:ext cx="2933700" cy="2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NOLH &amp; Control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950–700-hPa PV (00Z 28 Jan)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950–700-hPa PV (00Z 28 Jan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27333462"/>
            <a:ext cx="5029199" cy="444193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65" b="-536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3" b="-534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3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err="1" smtClean="0"/>
              <a:t>Beare</a:t>
            </a:r>
            <a:r>
              <a:rPr lang="en-US" dirty="0" smtClean="0"/>
              <a:t> (2007) found </a:t>
            </a:r>
            <a:r>
              <a:rPr lang="en-US" dirty="0" smtClean="0"/>
              <a:t>sensitivity to cyclone evolution through stable/unstable PBL mixing activation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27100" y="3416300"/>
            <a:ext cx="2819400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PBL Mixing Sensitivity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Turning off PBL mixing in the unstable cold-sector boundary layer increased deepening by 22.5 hPa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Turning off all mixing produced ~25hPa of </a:t>
            </a:r>
            <a:r>
              <a:rPr lang="en-US" dirty="0" smtClean="0"/>
              <a:t>deepening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Ekman pumping crucial</a:t>
            </a:r>
            <a:endParaRPr lang="en-US" dirty="0" smtClean="0"/>
          </a:p>
        </p:txBody>
      </p:sp>
      <p:pic>
        <p:nvPicPr>
          <p:cNvPr id="4" name="Picture 3" descr="Screen Shot 2017-09-26 at 11.1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3226454"/>
            <a:ext cx="3619500" cy="352994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524500" y="5803900"/>
            <a:ext cx="393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921500" y="5689600"/>
            <a:ext cx="393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05700" y="4725074"/>
            <a:ext cx="15494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10. Time series of (a) the minimum mean-sea-level pressure over the cyclone for the coarse sensitivity experiment. (</a:t>
            </a:r>
            <a:r>
              <a:rPr lang="en-US" sz="1400" dirty="0" err="1" smtClean="0"/>
              <a:t>Beare</a:t>
            </a:r>
            <a:r>
              <a:rPr lang="en-US" sz="1400" dirty="0" smtClean="0"/>
              <a:t> 2007)</a:t>
            </a:r>
          </a:p>
        </p:txBody>
      </p:sp>
    </p:spTree>
    <p:extLst>
      <p:ext uri="{BB962C8B-B14F-4D97-AF65-F5344CB8AC3E}">
        <p14:creationId xmlns:p14="http://schemas.microsoft.com/office/powerpoint/2010/main" val="65889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How can the boundary layer affect </a:t>
            </a:r>
            <a:r>
              <a:rPr lang="en-US" dirty="0" smtClean="0"/>
              <a:t>cyclone development </a:t>
            </a:r>
            <a:r>
              <a:rPr lang="en-US" dirty="0" smtClean="0"/>
              <a:t>and evolution?</a:t>
            </a:r>
          </a:p>
          <a:p>
            <a:pPr lvl="1"/>
            <a:r>
              <a:rPr lang="en-US" dirty="0" smtClean="0"/>
              <a:t>Dry processes</a:t>
            </a:r>
          </a:p>
          <a:p>
            <a:pPr lvl="2"/>
            <a:r>
              <a:rPr lang="en-US" dirty="0" smtClean="0"/>
              <a:t>PV </a:t>
            </a:r>
            <a:r>
              <a:rPr lang="en-US" dirty="0"/>
              <a:t>generation (dry) through Ekman pumping and baroclinic </a:t>
            </a:r>
            <a:r>
              <a:rPr lang="en-US" dirty="0" smtClean="0"/>
              <a:t>processes (Adamson </a:t>
            </a:r>
            <a:r>
              <a:rPr lang="en-US" dirty="0"/>
              <a:t>et al. </a:t>
            </a:r>
            <a:r>
              <a:rPr lang="en-US" dirty="0" smtClean="0"/>
              <a:t>2005, </a:t>
            </a:r>
            <a:r>
              <a:rPr lang="en-US" dirty="0" err="1" smtClean="0"/>
              <a:t>Beare</a:t>
            </a:r>
            <a:r>
              <a:rPr lang="en-US" dirty="0" smtClean="0"/>
              <a:t> 2007)</a:t>
            </a:r>
          </a:p>
          <a:p>
            <a:pPr lvl="2"/>
            <a:endParaRPr lang="en-US" dirty="0"/>
          </a:p>
          <a:p>
            <a:pPr lvl="1"/>
            <a:r>
              <a:rPr lang="en-US" b="1" dirty="0" smtClean="0"/>
              <a:t>Moist processes</a:t>
            </a:r>
          </a:p>
          <a:p>
            <a:pPr lvl="2"/>
            <a:r>
              <a:rPr lang="en-US" dirty="0" smtClean="0"/>
              <a:t> Latent heating from parcels within the PBL can alter cyclone behavior</a:t>
            </a:r>
          </a:p>
          <a:p>
            <a:pPr lvl="3"/>
            <a:r>
              <a:rPr lang="en-US" dirty="0"/>
              <a:t>~70% of the low-level </a:t>
            </a:r>
            <a:r>
              <a:rPr lang="en-US" dirty="0" err="1"/>
              <a:t>nondivergent</a:t>
            </a:r>
            <a:r>
              <a:rPr lang="en-US" dirty="0"/>
              <a:t> </a:t>
            </a:r>
            <a:r>
              <a:rPr lang="en-US" dirty="0" smtClean="0"/>
              <a:t>circulation due to latent heating (Stoelinga 1996)</a:t>
            </a:r>
            <a:endParaRPr lang="en-US" dirty="0"/>
          </a:p>
          <a:p>
            <a:pPr lvl="3"/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146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PBL mixing matter in a real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8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26–28 </a:t>
            </a:r>
            <a:r>
              <a:rPr lang="en-US" dirty="0" smtClean="0"/>
              <a:t>January 2015 Snowstorm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0"/>
            <a:ext cx="8229600" cy="5319456"/>
          </a:xfrm>
        </p:spPr>
        <p:txBody>
          <a:bodyPr/>
          <a:lstStyle/>
          <a:p>
            <a:r>
              <a:rPr lang="en-US" dirty="0"/>
              <a:t>Coastal extratropical cyclone impacting New England and parts of the Mid-Atlantic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2362200"/>
            <a:ext cx="5207000" cy="4227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14801" y="65140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H. Archambault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874" y="3864247"/>
            <a:ext cx="1240926" cy="147732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0600 UTC 27 January 2015 “Twitter” snowstorm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179" y="3467100"/>
            <a:ext cx="2527121" cy="15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1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19071</TotalTime>
  <Words>2276</Words>
  <Application>Microsoft Macintosh PowerPoint</Application>
  <PresentationFormat>On-screen Show (4:3)</PresentationFormat>
  <Paragraphs>221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Black</vt:lpstr>
      <vt:lpstr>The Influence of Boundary Layer Mixing on the Evolution of an Extratropical Cyclone</vt:lpstr>
      <vt:lpstr>Motivating Question</vt:lpstr>
      <vt:lpstr>Motivating Question</vt:lpstr>
      <vt:lpstr>Background</vt:lpstr>
      <vt:lpstr>Background</vt:lpstr>
      <vt:lpstr>Background</vt:lpstr>
      <vt:lpstr>Background</vt:lpstr>
      <vt:lpstr>Does the PBL mixing matter in a real case?</vt:lpstr>
      <vt:lpstr>26–28 January 2015 Snowstorm</vt:lpstr>
      <vt:lpstr>26–28 January 2015 Snowstorm</vt:lpstr>
      <vt:lpstr>26–28 January 2015 Snowstorm</vt:lpstr>
      <vt:lpstr>Experimental Design</vt:lpstr>
      <vt:lpstr>Results</vt:lpstr>
      <vt:lpstr>YSU and ACM2</vt:lpstr>
      <vt:lpstr>YSU and ACM2</vt:lpstr>
      <vt:lpstr>Impact of the Bulk Critical Richardson Number (BCR)</vt:lpstr>
      <vt:lpstr>Impact of the Bulk Critical Richardson Number (BCR)</vt:lpstr>
      <vt:lpstr>Impact of the Bulk Critical Richardson Number (BCR)</vt:lpstr>
      <vt:lpstr>Impact of the Bulk Critical Richardson Number (BCR)</vt:lpstr>
      <vt:lpstr>Impact of the Bulk Critical Richardson Number (BCR)</vt:lpstr>
      <vt:lpstr>How does the Bulk Critical Richardson number work?</vt:lpstr>
      <vt:lpstr>PBL Processes in WRF</vt:lpstr>
      <vt:lpstr>Eddy Diffusivity</vt:lpstr>
      <vt:lpstr>YSU Scheme</vt:lpstr>
      <vt:lpstr>YSU Scheme</vt:lpstr>
      <vt:lpstr>YSU Scheme</vt:lpstr>
      <vt:lpstr>Sample Vertical Profiles in the Warm Sector</vt:lpstr>
      <vt:lpstr>Sample Vertical Profiles in the Warm Sector</vt:lpstr>
      <vt:lpstr>PowerPoint Presentation</vt:lpstr>
      <vt:lpstr>PowerPoint Presentation</vt:lpstr>
      <vt:lpstr>26–28 January Snowstorm</vt:lpstr>
      <vt:lpstr>26–28 January Snowstorm</vt:lpstr>
      <vt:lpstr>26–28 January Snowstorm</vt:lpstr>
      <vt:lpstr>26–28 January Snowstorm</vt:lpstr>
      <vt:lpstr>26–28 January Snowstorm</vt:lpstr>
      <vt:lpstr>However, when latent heating was turned off…</vt:lpstr>
      <vt:lpstr>PowerPoint Presentation</vt:lpstr>
      <vt:lpstr>This suggests moisture and latent heating differences between the two mixing regimes may be responsible for the differences</vt:lpstr>
      <vt:lpstr>PowerPoint Presentation</vt:lpstr>
      <vt:lpstr>PowerPoint Presentation</vt:lpstr>
      <vt:lpstr>26–28 January Snowstorm</vt:lpstr>
      <vt:lpstr>26–28 January Snowstorm</vt:lpstr>
      <vt:lpstr>26–28 January Snowstorm</vt:lpstr>
      <vt:lpstr>26–28 January Snowstorm</vt:lpstr>
      <vt:lpstr>PowerPoint Presentation</vt:lpstr>
      <vt:lpstr>PowerPoint Presentation</vt:lpstr>
      <vt:lpstr>26–28 January Snowstorm</vt:lpstr>
      <vt:lpstr>PowerPoint Presentation</vt:lpstr>
      <vt:lpstr>PowerPoint Presentation</vt:lpstr>
      <vt:lpstr>PowerPoint Presentation</vt:lpstr>
      <vt:lpstr>PowerPoint Presentation</vt:lpstr>
      <vt:lpstr>26–28 January Snowstorm</vt:lpstr>
      <vt:lpstr>Concluding Remarks</vt:lpstr>
      <vt:lpstr>Extra Slides</vt:lpstr>
      <vt:lpstr>Poor Man’s Warm Sector</vt:lpstr>
      <vt:lpstr>NOLH &amp; Control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Vaughan</dc:creator>
  <cp:lastModifiedBy>Matt Vaughan</cp:lastModifiedBy>
  <cp:revision>134</cp:revision>
  <dcterms:created xsi:type="dcterms:W3CDTF">2017-03-28T02:46:14Z</dcterms:created>
  <dcterms:modified xsi:type="dcterms:W3CDTF">2018-06-08T14:57:34Z</dcterms:modified>
</cp:coreProperties>
</file>