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64" r:id="rId2"/>
    <p:sldId id="257" r:id="rId3"/>
    <p:sldId id="258" r:id="rId4"/>
    <p:sldId id="308" r:id="rId5"/>
    <p:sldId id="266" r:id="rId6"/>
    <p:sldId id="269" r:id="rId7"/>
    <p:sldId id="265" r:id="rId8"/>
    <p:sldId id="305" r:id="rId9"/>
    <p:sldId id="306" r:id="rId10"/>
    <p:sldId id="271" r:id="rId11"/>
    <p:sldId id="303" r:id="rId12"/>
    <p:sldId id="304" r:id="rId13"/>
    <p:sldId id="276" r:id="rId14"/>
    <p:sldId id="315" r:id="rId15"/>
    <p:sldId id="299" r:id="rId16"/>
    <p:sldId id="300" r:id="rId17"/>
    <p:sldId id="301" r:id="rId18"/>
    <p:sldId id="282" r:id="rId19"/>
    <p:sldId id="294" r:id="rId20"/>
    <p:sldId id="307" r:id="rId21"/>
    <p:sldId id="295" r:id="rId22"/>
    <p:sldId id="284" r:id="rId23"/>
    <p:sldId id="310" r:id="rId24"/>
    <p:sldId id="311" r:id="rId25"/>
    <p:sldId id="313" r:id="rId26"/>
    <p:sldId id="316" r:id="rId27"/>
    <p:sldId id="317" r:id="rId28"/>
    <p:sldId id="318" r:id="rId29"/>
    <p:sldId id="319" r:id="rId30"/>
    <p:sldId id="289" r:id="rId31"/>
    <p:sldId id="321" r:id="rId32"/>
    <p:sldId id="322" r:id="rId33"/>
    <p:sldId id="323" r:id="rId34"/>
    <p:sldId id="324" r:id="rId35"/>
    <p:sldId id="325" r:id="rId36"/>
    <p:sldId id="326" r:id="rId37"/>
    <p:sldId id="320" r:id="rId38"/>
    <p:sldId id="290" r:id="rId39"/>
    <p:sldId id="291" r:id="rId40"/>
    <p:sldId id="29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C44"/>
    <a:srgbClr val="FD66FF"/>
    <a:srgbClr val="FF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53CB6-BB46-D049-923E-0D439B243470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4287C-0BDD-004A-8DFF-E06B812C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9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 = MYJ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7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inch animations</a:t>
            </a:r>
            <a:r>
              <a:rPr lang="en-US" baseline="0" dirty="0" smtClean="0"/>
              <a:t> for Valley.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6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inch animations</a:t>
            </a:r>
            <a:r>
              <a:rPr lang="en-US" baseline="0" dirty="0" smtClean="0"/>
              <a:t> for Valley.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6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F901B-01F4-4006-AD61-E5CF08DED2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5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Stronger negative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 bias most apparent near surface in soundings.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41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8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31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14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00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03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21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75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14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30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35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5/22/19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610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850900"/>
            <a:ext cx="8445500" cy="274955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 Examination of PBL Scheme Influences on the 2 March 2018 Snowstorm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3200"/>
            <a:ext cx="6400800" cy="26289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Heavily borrowed from a 2019 NESC presentation of the same name.</a:t>
            </a:r>
          </a:p>
          <a:p>
            <a:endParaRPr lang="en-US" sz="2800" dirty="0"/>
          </a:p>
          <a:p>
            <a:r>
              <a:rPr lang="en-US" sz="2800" dirty="0" smtClean="0"/>
              <a:t>Matthew Vaughan and Robert Fovell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671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WRF-ARW 4.0.3 Setup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6897" y="1282700"/>
            <a:ext cx="4349111" cy="5104243"/>
          </a:xfrm>
        </p:spPr>
        <p:txBody>
          <a:bodyPr>
            <a:normAutofit/>
          </a:bodyPr>
          <a:lstStyle/>
          <a:p>
            <a:r>
              <a:rPr lang="en-US" dirty="0" smtClean="0"/>
              <a:t>Initialized: 0000 UTC </a:t>
            </a:r>
            <a:r>
              <a:rPr lang="en-US" dirty="0"/>
              <a:t>1</a:t>
            </a:r>
            <a:r>
              <a:rPr lang="en-US" dirty="0" smtClean="0"/>
              <a:t> March 2018</a:t>
            </a:r>
          </a:p>
          <a:p>
            <a:pPr lvl="1"/>
            <a:r>
              <a:rPr lang="en-US" dirty="0" smtClean="0"/>
              <a:t>72-h runtime </a:t>
            </a:r>
          </a:p>
          <a:p>
            <a:r>
              <a:rPr lang="en-US" dirty="0" smtClean="0"/>
              <a:t>Data: ERA5,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GFS Forecast</a:t>
            </a:r>
          </a:p>
          <a:p>
            <a:r>
              <a:rPr lang="en-US" dirty="0" smtClean="0"/>
              <a:t>12-4-1.33-km domains</a:t>
            </a:r>
          </a:p>
          <a:p>
            <a:r>
              <a:rPr lang="en-US" b="1" u="sng" dirty="0" smtClean="0"/>
              <a:t>Tested 2 PBL schemes (GFS, NAM)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0341"/>
              </p:ext>
            </p:extLst>
          </p:nvPr>
        </p:nvGraphicFramePr>
        <p:xfrm>
          <a:off x="-2" y="6009640"/>
          <a:ext cx="91059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650"/>
                <a:gridCol w="1162052"/>
                <a:gridCol w="1257300"/>
                <a:gridCol w="1638300"/>
                <a:gridCol w="1562100"/>
                <a:gridCol w="19684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Microphysics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Longwave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Shortwave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Surface layer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Land surface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Cumulus (outer 1)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Thompson (8)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RRTMG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RRTMG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MM5, ETA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Noah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Tiedtke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0314" r="2819" b="8696"/>
          <a:stretch/>
        </p:blipFill>
        <p:spPr>
          <a:xfrm rot="16200000">
            <a:off x="4930510" y="870179"/>
            <a:ext cx="3942423" cy="4511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635" y="5097105"/>
            <a:ext cx="296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Inner 1.33-km domain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549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4"/>
            <a:ext cx="8229600" cy="1143000"/>
          </a:xfrm>
        </p:spPr>
        <p:txBody>
          <a:bodyPr/>
          <a:lstStyle/>
          <a:p>
            <a:r>
              <a:rPr lang="en-US" dirty="0" smtClean="0"/>
              <a:t>Note on GFS vs. NAM PBL Schemes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8713" y="1101982"/>
            <a:ext cx="440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Two main schools of thought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4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4"/>
            <a:ext cx="8229600" cy="1143000"/>
          </a:xfrm>
        </p:spPr>
        <p:txBody>
          <a:bodyPr/>
          <a:lstStyle/>
          <a:p>
            <a:r>
              <a:rPr lang="en-US" dirty="0" smtClean="0"/>
              <a:t>Note on GFS vs. NAM PBL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528" y="1600200"/>
            <a:ext cx="3486472" cy="5129960"/>
          </a:xfrm>
        </p:spPr>
        <p:txBody>
          <a:bodyPr>
            <a:normAutofit/>
          </a:bodyPr>
          <a:lstStyle/>
          <a:p>
            <a:r>
              <a:rPr lang="en-US" b="1" dirty="0" smtClean="0"/>
              <a:t>NAM </a:t>
            </a:r>
            <a:r>
              <a:rPr lang="en-US" dirty="0" smtClean="0"/>
              <a:t>calculates turbulent kinetic energy (TKE) at each grid point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Develops mixing profile based on TKE at each point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5906" y="1600200"/>
            <a:ext cx="3486472" cy="5129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GFS</a:t>
            </a:r>
            <a:r>
              <a:rPr lang="en-US" dirty="0" smtClean="0"/>
              <a:t> scheme calculates PBL height via column stability and surface fluxes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Imposes mixing profile using a shape function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713" y="1101982"/>
            <a:ext cx="440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Two main schools of thought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NOHRSC Snowfall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3303"/>
            <a:ext cx="5397945" cy="5859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954" y="3105835"/>
            <a:ext cx="172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Green dot is Albany, NY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6585" y="3105835"/>
            <a:ext cx="17274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National Operational Hydrologic Remote Sensing Center (NOHRSC)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NOHRSC Snowfall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3303"/>
            <a:ext cx="5397945" cy="58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0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GFS Snowfall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3303"/>
            <a:ext cx="5397945" cy="5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NAM Snowfall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7284"/>
            <a:ext cx="5397945" cy="58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1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/>
              <a:t>GFS – MYJ </a:t>
            </a:r>
            <a:r>
              <a:rPr lang="en-US" b="1" dirty="0"/>
              <a:t>Snowfall</a:t>
            </a:r>
            <a:r>
              <a:rPr lang="en-US" dirty="0"/>
              <a:t> </a:t>
            </a:r>
            <a:r>
              <a:rPr lang="en-US" dirty="0" smtClean="0"/>
              <a:t>Difference (in)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36" y="877284"/>
            <a:ext cx="5390610" cy="58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Snowfall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GFS scheme produces less snowfall than NAM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 smtClean="0"/>
              <a:t>Do differences in the total QPF forecasts account for the snowfall differences?</a:t>
            </a:r>
          </a:p>
          <a:p>
            <a:pPr lvl="1"/>
            <a:r>
              <a:rPr lang="en-US" dirty="0" smtClean="0"/>
              <a:t>i.e. Did the NAM just precipitate more than the GFS?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6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69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GFS – MYJ </a:t>
            </a:r>
            <a:r>
              <a:rPr lang="en-US" b="1" dirty="0"/>
              <a:t>Precipitation</a:t>
            </a:r>
            <a:r>
              <a:rPr lang="en-US" dirty="0"/>
              <a:t> </a:t>
            </a:r>
            <a:r>
              <a:rPr lang="en-US" dirty="0" smtClean="0"/>
              <a:t>Difference (mm)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0" y="840313"/>
            <a:ext cx="5397944" cy="5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2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 March 2018 Event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8018" y="1138339"/>
            <a:ext cx="4344816" cy="5344389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2 March 2018 snowstorm brought notable snowfall to the NYS Capital Region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Particularly infamous for large snowfall uncertainty</a:t>
            </a:r>
          </a:p>
        </p:txBody>
      </p:sp>
      <p:pic>
        <p:nvPicPr>
          <p:cNvPr id="6" name="Picture 5" descr="GIFMaker.org_rlk58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98" y="823819"/>
            <a:ext cx="4950236" cy="40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0" y="840313"/>
            <a:ext cx="5397944" cy="58597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26969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GFS – MYJ </a:t>
            </a:r>
            <a:r>
              <a:rPr lang="en-US" b="1" smtClean="0"/>
              <a:t>Precipitation</a:t>
            </a:r>
            <a:r>
              <a:rPr lang="en-US" smtClean="0"/>
              <a:t> Difference (mm)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0" y="840313"/>
            <a:ext cx="5397944" cy="585971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69697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GFS – MYJ </a:t>
            </a:r>
            <a:r>
              <a:rPr lang="en-US" b="1" dirty="0" smtClean="0"/>
              <a:t>Rainfall </a:t>
            </a:r>
            <a:r>
              <a:rPr lang="en-US" dirty="0" smtClean="0"/>
              <a:t>Difference (mm)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Precipitation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PBL schemes produce similar precipitation amounts along the Hudson Valley</a:t>
            </a:r>
          </a:p>
          <a:p>
            <a:pPr lvl="1"/>
            <a:r>
              <a:rPr lang="en-US" dirty="0" smtClean="0"/>
              <a:t>Differences in snowfall accumulation are due to precipitation type differences</a:t>
            </a:r>
          </a:p>
          <a:p>
            <a:pPr lvl="1"/>
            <a:endParaRPr lang="en-US" dirty="0"/>
          </a:p>
          <a:p>
            <a:r>
              <a:rPr lang="en-US" dirty="0" smtClean="0"/>
              <a:t>Are the thermal profiles different in the Hudson valley?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8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" y="1732025"/>
            <a:ext cx="4230207" cy="4592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21" y="1732026"/>
            <a:ext cx="4235963" cy="459208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Average Temperature in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57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" y="1732025"/>
            <a:ext cx="4230207" cy="4592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21" y="1732026"/>
            <a:ext cx="4235963" cy="459208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Average Temperature in Box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31896" y="1417638"/>
            <a:ext cx="692759" cy="2013424"/>
          </a:xfrm>
          <a:prstGeom prst="straightConnector1">
            <a:avLst/>
          </a:prstGeom>
          <a:ln w="1270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98735" y="1417638"/>
            <a:ext cx="729699" cy="2013424"/>
          </a:xfrm>
          <a:prstGeom prst="straightConnector1">
            <a:avLst/>
          </a:prstGeom>
          <a:ln w="1270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33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0600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5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945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0900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08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1200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934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1500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703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1800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821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Forecast Performance</a:t>
            </a:r>
            <a:endParaRPr lang="en-US" dirty="0"/>
          </a:p>
        </p:txBody>
      </p:sp>
      <p:pic>
        <p:nvPicPr>
          <p:cNvPr id="5" name="Content Placeholder 4" descr="28577599_10213178076341143_3692008245931284173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69" r="-51369"/>
          <a:stretch>
            <a:fillRect/>
          </a:stretch>
        </p:blipFill>
        <p:spPr>
          <a:xfrm>
            <a:off x="-2290607" y="1348758"/>
            <a:ext cx="9588644" cy="5273385"/>
          </a:xfrm>
        </p:spPr>
      </p:pic>
      <p:pic>
        <p:nvPicPr>
          <p:cNvPr id="6" name="Picture 5" descr="Ver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7"/>
          <a:stretch/>
        </p:blipFill>
        <p:spPr>
          <a:xfrm>
            <a:off x="3987794" y="1328283"/>
            <a:ext cx="5110558" cy="52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7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Hudson Valley Profiles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Despite similar PBL structures before dawn, the GFS simulation warms and deepens the PBL more than the NAM simulation</a:t>
            </a:r>
          </a:p>
          <a:p>
            <a:pPr lvl="1"/>
            <a:r>
              <a:rPr lang="en-US" dirty="0" smtClean="0"/>
              <a:t>Suggests GFS may change over to mixed precipitation/rain more readily</a:t>
            </a:r>
          </a:p>
          <a:p>
            <a:pPr lvl="1"/>
            <a:endParaRPr lang="en-US" dirty="0"/>
          </a:p>
          <a:p>
            <a:r>
              <a:rPr lang="en-US" dirty="0" smtClean="0"/>
              <a:t>Are the different PBL schemes responsible for the differences in the thermal profiles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3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PBL Potential Temperature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581" y="1600200"/>
            <a:ext cx="8802765" cy="4969465"/>
          </a:xfrm>
        </p:spPr>
        <p:txBody>
          <a:bodyPr>
            <a:normAutofit/>
          </a:bodyPr>
          <a:lstStyle/>
          <a:p>
            <a:r>
              <a:rPr lang="en-US" dirty="0" smtClean="0"/>
              <a:t>Add accumulated PBL Theta variable to WRF</a:t>
            </a:r>
          </a:p>
          <a:p>
            <a:pPr marL="0" indent="0">
              <a:buNone/>
            </a:pPr>
            <a:r>
              <a:rPr lang="en-US" dirty="0" smtClean="0"/>
              <a:t>  Units:      (K)                             (K/s)                   (s)</a:t>
            </a:r>
            <a:endParaRPr lang="en-US" dirty="0"/>
          </a:p>
          <a:p>
            <a:pPr lvl="1"/>
            <a:r>
              <a:rPr lang="en-US" dirty="0" smtClean="0"/>
              <a:t>ACCUM_PBL_THETA = PBL_THETA_TEND * </a:t>
            </a:r>
            <a:r>
              <a:rPr lang="en-US" dirty="0" err="1" smtClean="0"/>
              <a:t>timestep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Compare accumulated GFS PBL Theta and accumulated NAM PBL Theta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Hypothesis: GFS PBL accumulates more potential temperature in the lower boundary layer, contributing to simulated liquid precipitation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2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Accumulated </a:t>
            </a:r>
            <a:r>
              <a:rPr lang="en-US" dirty="0" smtClean="0"/>
              <a:t>PBL Theta </a:t>
            </a:r>
            <a:r>
              <a:rPr lang="en-US" dirty="0" smtClean="0"/>
              <a:t>Valid</a:t>
            </a:r>
            <a:r>
              <a:rPr lang="en-US" dirty="0" smtClean="0"/>
              <a:t>: 0600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Accumulated Area</a:t>
            </a:r>
            <a:r>
              <a:rPr lang="en-US" sz="2000" dirty="0" smtClean="0"/>
              <a:t>-</a:t>
            </a:r>
            <a:r>
              <a:rPr lang="en-US" sz="2000" dirty="0" smtClean="0"/>
              <a:t>averaged PBL </a:t>
            </a:r>
            <a:r>
              <a:rPr lang="en-US" sz="2000" dirty="0" smtClean="0"/>
              <a:t>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011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Accumulated </a:t>
            </a:r>
            <a:r>
              <a:rPr lang="en-US" dirty="0" smtClean="0"/>
              <a:t>PBL Theta </a:t>
            </a:r>
            <a:r>
              <a:rPr lang="en-US" dirty="0" smtClean="0"/>
              <a:t>Valid</a:t>
            </a:r>
            <a:r>
              <a:rPr lang="en-US" dirty="0" smtClean="0"/>
              <a:t>: </a:t>
            </a:r>
            <a:r>
              <a:rPr lang="en-US" dirty="0" smtClean="0"/>
              <a:t>0900 </a:t>
            </a:r>
            <a:r>
              <a:rPr lang="en-US" dirty="0" smtClean="0"/>
              <a:t>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Accumulated Area</a:t>
            </a:r>
            <a:r>
              <a:rPr lang="en-US" sz="2000" dirty="0" smtClean="0"/>
              <a:t>-</a:t>
            </a:r>
            <a:r>
              <a:rPr lang="en-US" sz="2000" dirty="0" smtClean="0"/>
              <a:t>averaged PBL </a:t>
            </a:r>
            <a:r>
              <a:rPr lang="en-US" sz="2000" dirty="0" smtClean="0"/>
              <a:t>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981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Accumulated </a:t>
            </a:r>
            <a:r>
              <a:rPr lang="en-US" dirty="0" smtClean="0"/>
              <a:t>PBL Theta </a:t>
            </a:r>
            <a:r>
              <a:rPr lang="en-US" dirty="0" smtClean="0"/>
              <a:t>Valid</a:t>
            </a:r>
            <a:r>
              <a:rPr lang="en-US" dirty="0" smtClean="0"/>
              <a:t>: </a:t>
            </a:r>
            <a:r>
              <a:rPr lang="en-US" dirty="0" smtClean="0"/>
              <a:t>12</a:t>
            </a:r>
            <a:r>
              <a:rPr lang="en-US" dirty="0" smtClean="0"/>
              <a:t>00 </a:t>
            </a:r>
            <a:r>
              <a:rPr lang="en-US" dirty="0" smtClean="0"/>
              <a:t>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Accumulated Area</a:t>
            </a:r>
            <a:r>
              <a:rPr lang="en-US" sz="2000" dirty="0" smtClean="0"/>
              <a:t>-</a:t>
            </a:r>
            <a:r>
              <a:rPr lang="en-US" sz="2000" dirty="0" smtClean="0"/>
              <a:t>averaged PBL </a:t>
            </a:r>
            <a:r>
              <a:rPr lang="en-US" sz="2000" dirty="0" smtClean="0"/>
              <a:t>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552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Accumulated </a:t>
            </a:r>
            <a:r>
              <a:rPr lang="en-US" dirty="0" smtClean="0"/>
              <a:t>PBL Theta </a:t>
            </a:r>
            <a:r>
              <a:rPr lang="en-US" dirty="0" smtClean="0"/>
              <a:t>Valid</a:t>
            </a:r>
            <a:r>
              <a:rPr lang="en-US" dirty="0" smtClean="0"/>
              <a:t>: </a:t>
            </a:r>
            <a:r>
              <a:rPr lang="en-US" dirty="0" smtClean="0"/>
              <a:t>15</a:t>
            </a:r>
            <a:r>
              <a:rPr lang="en-US" dirty="0" smtClean="0"/>
              <a:t>00 </a:t>
            </a:r>
            <a:r>
              <a:rPr lang="en-US" dirty="0" smtClean="0"/>
              <a:t>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Accumulated Area</a:t>
            </a:r>
            <a:r>
              <a:rPr lang="en-US" sz="2000" dirty="0" smtClean="0"/>
              <a:t>-</a:t>
            </a:r>
            <a:r>
              <a:rPr lang="en-US" sz="2000" dirty="0" smtClean="0"/>
              <a:t>averaged PBL </a:t>
            </a:r>
            <a:r>
              <a:rPr lang="en-US" sz="2000" dirty="0" smtClean="0"/>
              <a:t>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385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Accumulated </a:t>
            </a:r>
            <a:r>
              <a:rPr lang="en-US" dirty="0" smtClean="0"/>
              <a:t>PBL Theta </a:t>
            </a:r>
            <a:r>
              <a:rPr lang="en-US" dirty="0" smtClean="0"/>
              <a:t>Valid</a:t>
            </a:r>
            <a:r>
              <a:rPr lang="en-US" dirty="0" smtClean="0"/>
              <a:t>: </a:t>
            </a:r>
            <a:r>
              <a:rPr lang="en-US" dirty="0" smtClean="0"/>
              <a:t>18</a:t>
            </a:r>
            <a:r>
              <a:rPr lang="en-US" dirty="0" smtClean="0"/>
              <a:t>00 </a:t>
            </a:r>
            <a:r>
              <a:rPr lang="en-US" dirty="0" smtClean="0"/>
              <a:t>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Accumulated Area</a:t>
            </a:r>
            <a:r>
              <a:rPr lang="en-US" sz="2000" dirty="0" smtClean="0"/>
              <a:t>-</a:t>
            </a:r>
            <a:r>
              <a:rPr lang="en-US" sz="2000" dirty="0" smtClean="0"/>
              <a:t>averaged PBL </a:t>
            </a:r>
            <a:r>
              <a:rPr lang="en-US" sz="2000" dirty="0" smtClean="0"/>
              <a:t>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82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Hudson Valley Profiles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GFS PBL scheme has a stronger warming tendency in the lower boundary layer during the day than the NAM</a:t>
            </a:r>
            <a:endParaRPr lang="en-US" dirty="0" smtClean="0"/>
          </a:p>
          <a:p>
            <a:pPr lvl="1"/>
            <a:r>
              <a:rPr lang="en-US" dirty="0" smtClean="0"/>
              <a:t>Further suggests the GFS </a:t>
            </a:r>
            <a:r>
              <a:rPr lang="en-US" dirty="0" smtClean="0"/>
              <a:t>may change over to mixed precipitation/rain more readily</a:t>
            </a:r>
          </a:p>
          <a:p>
            <a:pPr lvl="1"/>
            <a:endParaRPr lang="en-US" dirty="0"/>
          </a:p>
          <a:p>
            <a:r>
              <a:rPr lang="en-US" dirty="0" smtClean="0"/>
              <a:t>Does the GFS PBL scheme warm the lower profile more than NAM PBL scheme in similar conditions?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8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Column Model Simulations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Initialize with similar conditions as 1200 UTC 2 March 2018 ALB sounding</a:t>
            </a:r>
          </a:p>
          <a:p>
            <a:endParaRPr lang="en-US" dirty="0"/>
          </a:p>
          <a:p>
            <a:r>
              <a:rPr lang="en-US" dirty="0" smtClean="0"/>
              <a:t>Integrate 12 hours with GFS and NAM PBL schemes without microphysics (no clouds)</a:t>
            </a:r>
          </a:p>
          <a:p>
            <a:endParaRPr lang="en-US" dirty="0"/>
          </a:p>
          <a:p>
            <a:r>
              <a:rPr lang="en-US" dirty="0" smtClean="0"/>
              <a:t>No advection; only radiative/surface forcing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2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IFMaker.org_Ruep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35" y="380677"/>
            <a:ext cx="6757746" cy="6757746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Single Column Model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Forecast Performance</a:t>
            </a:r>
            <a:endParaRPr lang="en-US" dirty="0"/>
          </a:p>
        </p:txBody>
      </p:sp>
      <p:pic>
        <p:nvPicPr>
          <p:cNvPr id="5" name="Content Placeholder 4" descr="28577599_10213178076341143_3692008245931284173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69" r="-51369"/>
          <a:stretch>
            <a:fillRect/>
          </a:stretch>
        </p:blipFill>
        <p:spPr>
          <a:xfrm>
            <a:off x="-2290607" y="1348758"/>
            <a:ext cx="9588644" cy="5273385"/>
          </a:xfrm>
        </p:spPr>
      </p:pic>
      <p:pic>
        <p:nvPicPr>
          <p:cNvPr id="6" name="Picture 5" descr="Ver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7"/>
          <a:stretch/>
        </p:blipFill>
        <p:spPr>
          <a:xfrm>
            <a:off x="3987794" y="1328283"/>
            <a:ext cx="5110558" cy="5293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4804" y="3437461"/>
            <a:ext cx="181186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1–2” for ALB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8938" y="2184394"/>
            <a:ext cx="245532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Verified 12–16”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WRF using the GFS PBL produces less snow and warmer lower profiles during the 2 March simulation than WRF using the NAM PBL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/>
              <a:t>GFS PBL develops a taller, warmer boundary layer than NAM PBL for similar wintertime conditions</a:t>
            </a:r>
          </a:p>
          <a:p>
            <a:endParaRPr lang="en-US" dirty="0"/>
          </a:p>
          <a:p>
            <a:r>
              <a:rPr lang="en-US" u="sng" dirty="0" smtClean="0"/>
              <a:t>Future</a:t>
            </a:r>
            <a:r>
              <a:rPr lang="en-US" dirty="0" smtClean="0"/>
              <a:t> work involves: </a:t>
            </a:r>
          </a:p>
          <a:p>
            <a:pPr lvl="1"/>
            <a:r>
              <a:rPr lang="en-US" dirty="0" smtClean="0"/>
              <a:t>Getting this darn theta budget to work for all physics packages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33338"/>
            <a:ext cx="3048000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Email: mvaughan@albany.edu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493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13" t="12388" r="16176" b="7794"/>
          <a:stretch/>
        </p:blipFill>
        <p:spPr>
          <a:xfrm>
            <a:off x="1761277" y="1025815"/>
            <a:ext cx="5621446" cy="562186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-301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12</a:t>
            </a:r>
            <a:r>
              <a:rPr lang="en-US" dirty="0" smtClean="0"/>
              <a:t>00 </a:t>
            </a:r>
            <a:r>
              <a:rPr lang="en-US" dirty="0"/>
              <a:t>UTC </a:t>
            </a:r>
            <a:r>
              <a:rPr lang="en-US" dirty="0" smtClean="0"/>
              <a:t>2 </a:t>
            </a:r>
            <a:r>
              <a:rPr lang="en-US" dirty="0"/>
              <a:t>March GFS and </a:t>
            </a:r>
            <a:r>
              <a:rPr lang="en-US" dirty="0" smtClean="0"/>
              <a:t>NAM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9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Model Uncertainty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850" y="1600200"/>
            <a:ext cx="422716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GFS forecast leaned towards rain in the valley around ALB</a:t>
            </a:r>
          </a:p>
          <a:p>
            <a:endParaRPr lang="en-US" dirty="0"/>
          </a:p>
          <a:p>
            <a:r>
              <a:rPr lang="en-US" dirty="0" smtClean="0"/>
              <a:t>Other models (NAM, HRRR) favored winter precipitation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r="48537"/>
          <a:stretch/>
        </p:blipFill>
        <p:spPr>
          <a:xfrm>
            <a:off x="4866325" y="1796322"/>
            <a:ext cx="3701928" cy="4735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49331" y="2709333"/>
            <a:ext cx="1231322" cy="29294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3259" y="3381904"/>
            <a:ext cx="1314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RAIN</a:t>
            </a:r>
          </a:p>
          <a:p>
            <a:endParaRPr lang="en-US" sz="3200" b="1" dirty="0">
              <a:solidFill>
                <a:srgbClr val="00FF00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SNOW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6325" y="1334657"/>
            <a:ext cx="36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GEFS P-type Plume Forecast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88677" y="6488668"/>
            <a:ext cx="33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M. Evans (NROW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Question: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5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622801"/>
          </a:xfrm>
        </p:spPr>
        <p:txBody>
          <a:bodyPr>
            <a:normAutofit/>
          </a:bodyPr>
          <a:lstStyle/>
          <a:p>
            <a:r>
              <a:rPr lang="en-US" dirty="0" smtClean="0"/>
              <a:t>The NAM and GFS use 2 different PBL schemes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Question: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4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622801"/>
          </a:xfrm>
        </p:spPr>
        <p:txBody>
          <a:bodyPr>
            <a:normAutofit/>
          </a:bodyPr>
          <a:lstStyle/>
          <a:p>
            <a:r>
              <a:rPr lang="en-US" dirty="0" smtClean="0"/>
              <a:t>The NAM and GFS use 2 different PBL schemes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 smtClean="0"/>
          </a:p>
          <a:p>
            <a:pPr lvl="1"/>
            <a:r>
              <a:rPr lang="en-US" b="1" dirty="0" smtClean="0"/>
              <a:t>Are the different PBL schemes responsible for the differences in the thermal profiles between the NAM and the GFS around ALB?</a:t>
            </a:r>
          </a:p>
          <a:p>
            <a:pPr lvl="1"/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Question: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7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8164</TotalTime>
  <Words>978</Words>
  <Application>Microsoft Macintosh PowerPoint</Application>
  <PresentationFormat>On-screen Show (4:3)</PresentationFormat>
  <Paragraphs>145</Paragraphs>
  <Slides>40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Black</vt:lpstr>
      <vt:lpstr>An Examination of PBL Scheme Influences on the 2 March 2018 Snowstorm </vt:lpstr>
      <vt:lpstr>2 March 2018 Event Overview</vt:lpstr>
      <vt:lpstr>Forecast Performance</vt:lpstr>
      <vt:lpstr>Forecast Performance</vt:lpstr>
      <vt:lpstr>PowerPoint Presentation</vt:lpstr>
      <vt:lpstr>Model Uncertainty</vt:lpstr>
      <vt:lpstr>PowerPoint Presentation</vt:lpstr>
      <vt:lpstr>PowerPoint Presentation</vt:lpstr>
      <vt:lpstr>PowerPoint Presentation</vt:lpstr>
      <vt:lpstr>WRF-ARW 4.0.3 Setup</vt:lpstr>
      <vt:lpstr>Note on GFS vs. NAM PBL Schemes</vt:lpstr>
      <vt:lpstr>Note on GFS vs. NAM PBL Schemes</vt:lpstr>
      <vt:lpstr>NOHRSC Snowfall Analysis</vt:lpstr>
      <vt:lpstr>NOHRSC Snowfall Analysis</vt:lpstr>
      <vt:lpstr>GFS Snowfall</vt:lpstr>
      <vt:lpstr>NAM Snowfall</vt:lpstr>
      <vt:lpstr>GFS – MYJ Snowfall Difference (in)</vt:lpstr>
      <vt:lpstr>Modeled Snowfall</vt:lpstr>
      <vt:lpstr>GFS – MYJ Precipitation Difference (mm)</vt:lpstr>
      <vt:lpstr>PowerPoint Presentation</vt:lpstr>
      <vt:lpstr>GFS – MYJ Rainfall Difference (mm)</vt:lpstr>
      <vt:lpstr>Modeled Precipitation</vt:lpstr>
      <vt:lpstr>Area Average Temperature in Box</vt:lpstr>
      <vt:lpstr>Area Average Temperature in Box</vt:lpstr>
      <vt:lpstr>Potential Temperature Valid: 0600 UTC 2 March</vt:lpstr>
      <vt:lpstr>Potential Temperature Valid: 0900 UTC 2 March</vt:lpstr>
      <vt:lpstr>Potential Temperature Valid: 1200 UTC 2 March</vt:lpstr>
      <vt:lpstr>Potential Temperature Valid: 1500 UTC 2 March</vt:lpstr>
      <vt:lpstr>Potential Temperature Valid: 1800 UTC 2 March</vt:lpstr>
      <vt:lpstr>Hudson Valley Profiles</vt:lpstr>
      <vt:lpstr>PBL Potential Temperature Budget</vt:lpstr>
      <vt:lpstr>Accumulated PBL Theta Valid: 0600 UTC 2 March</vt:lpstr>
      <vt:lpstr>Accumulated PBL Theta Valid: 0900 UTC 2 March</vt:lpstr>
      <vt:lpstr>Accumulated PBL Theta Valid: 1200 UTC 2 March</vt:lpstr>
      <vt:lpstr>Accumulated PBL Theta Valid: 1500 UTC 2 March</vt:lpstr>
      <vt:lpstr>Accumulated PBL Theta Valid: 1800 UTC 2 March</vt:lpstr>
      <vt:lpstr>Hudson Valley Profiles</vt:lpstr>
      <vt:lpstr>Single Column Model Simulations</vt:lpstr>
      <vt:lpstr>Single Column Model Simulations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Small-scale (CCB) component</dc:title>
  <dc:creator>Matt Vaughan</dc:creator>
  <cp:lastModifiedBy>Matt Vaughan</cp:lastModifiedBy>
  <cp:revision>55</cp:revision>
  <dcterms:created xsi:type="dcterms:W3CDTF">2019-03-04T01:40:13Z</dcterms:created>
  <dcterms:modified xsi:type="dcterms:W3CDTF">2019-05-23T03:27:08Z</dcterms:modified>
</cp:coreProperties>
</file>