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sldIdLst>
    <p:sldId id="256" r:id="rId2"/>
    <p:sldId id="257" r:id="rId3"/>
    <p:sldId id="260" r:id="rId4"/>
    <p:sldId id="264" r:id="rId5"/>
    <p:sldId id="266" r:id="rId6"/>
    <p:sldId id="268" r:id="rId7"/>
    <p:sldId id="267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205D-4B6D-2F43-8DC6-6DC1395487F7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205D-4B6D-2F43-8DC6-6DC1395487F7}" type="datetimeFigureOut">
              <a:rPr lang="en-US" smtClean="0"/>
              <a:t>8/7/19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C413-59C2-BD4A-A0D5-21BFD4A405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71205D-4B6D-2F43-8DC6-6DC1395487F7}" type="datetimeFigureOut">
              <a:rPr lang="en-US" smtClean="0"/>
              <a:t>8/7/19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C413-59C2-BD4A-A0D5-21BFD4A40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71205D-4B6D-2F43-8DC6-6DC1395487F7}" type="datetimeFigureOut">
              <a:rPr lang="en-US" smtClean="0"/>
              <a:t>8/7/19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C413-59C2-BD4A-A0D5-21BFD4A405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71205D-4B6D-2F43-8DC6-6DC1395487F7}" type="datetimeFigureOut">
              <a:rPr lang="en-US" smtClean="0"/>
              <a:t>8/7/19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C413-59C2-BD4A-A0D5-21BFD4A405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205D-4B6D-2F43-8DC6-6DC1395487F7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C413-59C2-BD4A-A0D5-21BFD4A40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205D-4B6D-2F43-8DC6-6DC1395487F7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C413-59C2-BD4A-A0D5-21BFD4A40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205D-4B6D-2F43-8DC6-6DC1395487F7}" type="datetimeFigureOut">
              <a:rPr lang="en-US" smtClean="0"/>
              <a:t>8/7/19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C413-59C2-BD4A-A0D5-21BFD4A405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205D-4B6D-2F43-8DC6-6DC1395487F7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C413-59C2-BD4A-A0D5-21BFD4A40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71205D-4B6D-2F43-8DC6-6DC1395487F7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CEC413-59C2-BD4A-A0D5-21BFD4A405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205D-4B6D-2F43-8DC6-6DC1395487F7}" type="datetimeFigureOut">
              <a:rPr lang="en-US" smtClean="0"/>
              <a:t>8/7/19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C413-59C2-BD4A-A0D5-21BFD4A40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205D-4B6D-2F43-8DC6-6DC1395487F7}" type="datetimeFigureOut">
              <a:rPr lang="en-US" smtClean="0"/>
              <a:t>8/7/19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C413-59C2-BD4A-A0D5-21BFD4A40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205D-4B6D-2F43-8DC6-6DC1395487F7}" type="datetimeFigureOut">
              <a:rPr lang="en-US" smtClean="0"/>
              <a:t>8/7/19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C413-59C2-BD4A-A0D5-21BFD4A405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205D-4B6D-2F43-8DC6-6DC1395487F7}" type="datetimeFigureOut">
              <a:rPr lang="en-US" smtClean="0"/>
              <a:t>8/7/19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C413-59C2-BD4A-A0D5-21BFD4A405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205D-4B6D-2F43-8DC6-6DC1395487F7}" type="datetimeFigureOut">
              <a:rPr lang="en-US" smtClean="0"/>
              <a:t>8/7/19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C413-59C2-BD4A-A0D5-21BFD4A405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205D-4B6D-2F43-8DC6-6DC1395487F7}" type="datetimeFigureOut">
              <a:rPr lang="en-US" smtClean="0"/>
              <a:t>8/7/19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C413-59C2-BD4A-A0D5-21BFD4A40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71205D-4B6D-2F43-8DC6-6DC1395487F7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CEC413-59C2-BD4A-A0D5-21BFD4A405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984834"/>
            <a:ext cx="8228013" cy="1927225"/>
          </a:xfrm>
        </p:spPr>
        <p:txBody>
          <a:bodyPr/>
          <a:lstStyle/>
          <a:p>
            <a:r>
              <a:rPr lang="en-US" dirty="0" smtClean="0"/>
              <a:t>The Projection of Parameterized PBL Turbulence on Baroclinic Cyclones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997410"/>
            <a:ext cx="8228013" cy="1066800"/>
          </a:xfrm>
        </p:spPr>
        <p:txBody>
          <a:bodyPr/>
          <a:lstStyle/>
          <a:p>
            <a:r>
              <a:rPr lang="en-US" dirty="0" smtClean="0"/>
              <a:t>Matthew Vaughan and Robert Fovell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0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45141"/>
            <a:ext cx="6926943" cy="1143000"/>
          </a:xfrm>
        </p:spPr>
        <p:txBody>
          <a:bodyPr/>
          <a:lstStyle/>
          <a:p>
            <a:r>
              <a:rPr lang="en-US" dirty="0" smtClean="0"/>
              <a:t>Turbulence in NWP</a:t>
            </a:r>
            <a:endParaRPr lang="en-US" dirty="0"/>
          </a:p>
        </p:txBody>
      </p:sp>
      <p:pic>
        <p:nvPicPr>
          <p:cNvPr id="6" name="Picture 5" descr="Best-LES-animations2.gif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80" y="254000"/>
            <a:ext cx="2945320" cy="2945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285" y="2030057"/>
            <a:ext cx="4644572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Turbulent motions are too </a:t>
            </a:r>
            <a:r>
              <a:rPr lang="en-US" sz="2800" dirty="0" smtClean="0"/>
              <a:t>small to model explicitly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Must impose the effects of turbulence into the model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How do turbulence parameterizations impact sensible weather forecasts?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pic>
        <p:nvPicPr>
          <p:cNvPr id="9" name="Content Placeholder 3" descr="Screen Shot 2016-02-10 at 12.14.19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"/>
          <a:stretch/>
        </p:blipFill>
        <p:spPr>
          <a:xfrm>
            <a:off x="4942154" y="3017091"/>
            <a:ext cx="3969576" cy="37840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6152" y="-56874"/>
            <a:ext cx="2485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Simulations by :</a:t>
            </a:r>
            <a:r>
              <a:rPr lang="en-US" sz="1400" dirty="0" err="1" smtClean="0">
                <a:solidFill>
                  <a:schemeClr val="bg1"/>
                </a:solidFill>
              </a:rPr>
              <a:t>Xiaoming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Cai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8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88668" y="205758"/>
            <a:ext cx="6926943" cy="1143000"/>
          </a:xfrm>
        </p:spPr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7" name="Content Placeholder 4" descr="28577599_10213178076341143_3692008245931284173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69" r="-51369"/>
          <a:stretch>
            <a:fillRect/>
          </a:stretch>
        </p:blipFill>
        <p:spPr>
          <a:xfrm>
            <a:off x="-2290607" y="1348758"/>
            <a:ext cx="9588644" cy="5273385"/>
          </a:xfrm>
        </p:spPr>
      </p:pic>
      <p:sp>
        <p:nvSpPr>
          <p:cNvPr id="12" name="TextBox 11"/>
          <p:cNvSpPr txBox="1"/>
          <p:nvPr/>
        </p:nvSpPr>
        <p:spPr>
          <a:xfrm>
            <a:off x="1574804" y="3437461"/>
            <a:ext cx="2337536" cy="461665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1–2” for ALB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4804" y="6023998"/>
            <a:ext cx="2455329" cy="461665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Verified 12–16”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Content Placeholder 7"/>
          <p:cNvPicPr>
            <a:picLocks noChangeAspect="1"/>
          </p:cNvPicPr>
          <p:nvPr/>
        </p:nvPicPr>
        <p:blipFill rotWithShape="1">
          <a:blip r:embed="rId3"/>
          <a:srcRect l="4013" t="12388" r="16176" b="7794"/>
          <a:stretch/>
        </p:blipFill>
        <p:spPr>
          <a:xfrm>
            <a:off x="3985682" y="-7529"/>
            <a:ext cx="3293689" cy="32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2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88668" y="205758"/>
            <a:ext cx="6926943" cy="1143000"/>
          </a:xfrm>
        </p:spPr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7" name="Content Placeholder 4" descr="28577599_10213178076341143_3692008245931284173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69" r="-51369"/>
          <a:stretch>
            <a:fillRect/>
          </a:stretch>
        </p:blipFill>
        <p:spPr>
          <a:xfrm>
            <a:off x="-2290607" y="1348758"/>
            <a:ext cx="9588644" cy="5273385"/>
          </a:xfrm>
        </p:spPr>
      </p:pic>
      <p:sp>
        <p:nvSpPr>
          <p:cNvPr id="12" name="TextBox 11"/>
          <p:cNvSpPr txBox="1"/>
          <p:nvPr/>
        </p:nvSpPr>
        <p:spPr>
          <a:xfrm>
            <a:off x="1574804" y="3437461"/>
            <a:ext cx="2337536" cy="461665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1–2” for ALB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4804" y="6023998"/>
            <a:ext cx="2455329" cy="461665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Verified 12–16”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Content Placeholder 7"/>
          <p:cNvPicPr>
            <a:picLocks noChangeAspect="1"/>
          </p:cNvPicPr>
          <p:nvPr/>
        </p:nvPicPr>
        <p:blipFill rotWithShape="1">
          <a:blip r:embed="rId3"/>
          <a:srcRect l="4013" t="12388" r="16176" b="7794"/>
          <a:stretch/>
        </p:blipFill>
        <p:spPr>
          <a:xfrm>
            <a:off x="3985682" y="-7529"/>
            <a:ext cx="3293689" cy="32939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785" y="0"/>
            <a:ext cx="3073216" cy="312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7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88668" y="205758"/>
            <a:ext cx="6926943" cy="1143000"/>
          </a:xfrm>
        </p:spPr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7" name="Content Placeholder 4" descr="28577599_10213178076341143_3692008245931284173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69" r="-51369"/>
          <a:stretch>
            <a:fillRect/>
          </a:stretch>
        </p:blipFill>
        <p:spPr>
          <a:xfrm>
            <a:off x="-2290607" y="1348758"/>
            <a:ext cx="9588644" cy="5273385"/>
          </a:xfrm>
        </p:spPr>
      </p:pic>
      <p:sp>
        <p:nvSpPr>
          <p:cNvPr id="12" name="TextBox 11"/>
          <p:cNvSpPr txBox="1"/>
          <p:nvPr/>
        </p:nvSpPr>
        <p:spPr>
          <a:xfrm>
            <a:off x="1574804" y="3437461"/>
            <a:ext cx="2337536" cy="461665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1–2” for ALB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4804" y="6023998"/>
            <a:ext cx="2455329" cy="461665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Verified 12–16”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Content Placeholder 7"/>
          <p:cNvPicPr>
            <a:picLocks noChangeAspect="1"/>
          </p:cNvPicPr>
          <p:nvPr/>
        </p:nvPicPr>
        <p:blipFill rotWithShape="1">
          <a:blip r:embed="rId3"/>
          <a:srcRect l="4013" t="12388" r="16176" b="7794"/>
          <a:stretch/>
        </p:blipFill>
        <p:spPr>
          <a:xfrm>
            <a:off x="3985682" y="-7529"/>
            <a:ext cx="3293689" cy="32939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40" y="3417523"/>
            <a:ext cx="3372203" cy="34278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785" y="0"/>
            <a:ext cx="3073216" cy="312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6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88668" y="205758"/>
            <a:ext cx="6926943" cy="1143000"/>
          </a:xfrm>
        </p:spPr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7" name="Content Placeholder 4" descr="28577599_10213178076341143_3692008245931284173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69" r="-51369"/>
          <a:stretch>
            <a:fillRect/>
          </a:stretch>
        </p:blipFill>
        <p:spPr>
          <a:xfrm>
            <a:off x="-2290607" y="1348758"/>
            <a:ext cx="9588644" cy="5273385"/>
          </a:xfrm>
        </p:spPr>
      </p:pic>
      <p:sp>
        <p:nvSpPr>
          <p:cNvPr id="12" name="TextBox 11"/>
          <p:cNvSpPr txBox="1"/>
          <p:nvPr/>
        </p:nvSpPr>
        <p:spPr>
          <a:xfrm>
            <a:off x="1574804" y="3437461"/>
            <a:ext cx="2337536" cy="461665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1–2” for ALB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4804" y="6023998"/>
            <a:ext cx="2455329" cy="461665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Verified 12–16”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81" y="78623"/>
            <a:ext cx="2059365" cy="2093339"/>
          </a:xfrm>
          <a:prstGeom prst="rect">
            <a:avLst/>
          </a:prstGeom>
        </p:spPr>
      </p:pic>
      <p:pic>
        <p:nvPicPr>
          <p:cNvPr id="10" name="Picture 9" descr="GIFMaker.org_RuepR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59" y="2190136"/>
            <a:ext cx="4295527" cy="4295527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98459" y="2310298"/>
            <a:ext cx="4295528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Single Column Model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7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95805" y="1089230"/>
            <a:ext cx="3848195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MSLP Difference</a:t>
            </a:r>
            <a:r>
              <a:rPr lang="en-US" sz="1600" dirty="0" smtClean="0">
                <a:solidFill>
                  <a:schemeClr val="bg1"/>
                </a:solidFill>
              </a:rPr>
              <a:t> (</a:t>
            </a:r>
            <a:r>
              <a:rPr lang="en-US" sz="1600" dirty="0">
                <a:solidFill>
                  <a:schemeClr val="bg1"/>
                </a:solidFill>
              </a:rPr>
              <a:t>fill; </a:t>
            </a:r>
            <a:r>
              <a:rPr lang="en-US" sz="1600" dirty="0">
                <a:solidFill>
                  <a:srgbClr val="FF00CC"/>
                </a:solidFill>
              </a:rPr>
              <a:t>less mixing</a:t>
            </a:r>
            <a:r>
              <a:rPr lang="en-US" sz="1600" dirty="0">
                <a:solidFill>
                  <a:schemeClr val="bg1"/>
                </a:solidFill>
              </a:rPr>
              <a:t>–more mixing) and </a:t>
            </a:r>
            <a:r>
              <a:rPr lang="en-US" sz="1600" dirty="0" smtClean="0">
                <a:solidFill>
                  <a:schemeClr val="bg1"/>
                </a:solidFill>
              </a:rPr>
              <a:t>MSLP for </a:t>
            </a:r>
            <a:r>
              <a:rPr lang="en-US" sz="1600" b="1" i="1" dirty="0" smtClean="0">
                <a:solidFill>
                  <a:schemeClr val="bg1"/>
                </a:solidFill>
              </a:rPr>
              <a:t>MOISTURE MIXING ONLY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531497" y="5779347"/>
            <a:ext cx="13589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0300 UTC 28 January 2015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0" y="775142"/>
            <a:ext cx="2906135" cy="2972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80" y="3885057"/>
            <a:ext cx="2906135" cy="297294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187559" y="3050767"/>
            <a:ext cx="1967322" cy="13946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5422" y="1322179"/>
            <a:ext cx="958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?</a:t>
            </a:r>
            <a:endParaRPr lang="en-US" sz="9600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55897" y="367152"/>
            <a:ext cx="1737819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PBL Variations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45114" y="673731"/>
            <a:ext cx="2122229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Synoptic Variations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13148"/>
          <a:stretch/>
        </p:blipFill>
        <p:spPr>
          <a:xfrm>
            <a:off x="5286262" y="2116859"/>
            <a:ext cx="3857738" cy="345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0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/>
          <a:stretch/>
        </p:blipFill>
        <p:spPr>
          <a:xfrm>
            <a:off x="25837" y="1714501"/>
            <a:ext cx="4866274" cy="4587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3632200"/>
            <a:ext cx="4165600" cy="81280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solidFill>
              <a:schemeClr val="accent1">
                <a:shade val="95000"/>
                <a:satMod val="105000"/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ressure_25_wcb_traj_back_qdeg.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3"/>
          <a:stretch/>
        </p:blipFill>
        <p:spPr>
          <a:xfrm>
            <a:off x="4892111" y="2353028"/>
            <a:ext cx="4253709" cy="3966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3"/>
          <a:stretch/>
        </p:blipFill>
        <p:spPr>
          <a:xfrm>
            <a:off x="6708211" y="22735"/>
            <a:ext cx="2413324" cy="2290753"/>
          </a:xfrm>
          <a:prstGeom prst="rect">
            <a:avLst/>
          </a:prstGeom>
        </p:spPr>
      </p:pic>
      <p:sp>
        <p:nvSpPr>
          <p:cNvPr id="11" name="Connector 10"/>
          <p:cNvSpPr/>
          <p:nvPr/>
        </p:nvSpPr>
        <p:spPr>
          <a:xfrm rot="19234866">
            <a:off x="7532505" y="150738"/>
            <a:ext cx="517919" cy="410047"/>
          </a:xfrm>
          <a:prstGeom prst="flowChartConnector">
            <a:avLst/>
          </a:prstGeom>
          <a:noFill/>
          <a:ln w="19050" cmpd="sng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99400" y="274638"/>
            <a:ext cx="742784" cy="93662"/>
          </a:xfrm>
          <a:prstGeom prst="straightConnector1">
            <a:avLst/>
          </a:prstGeom>
          <a:ln w="38100" cmpd="sng">
            <a:solidFill>
              <a:srgbClr val="00FF00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2388781" y="3260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5837" y="1375946"/>
            <a:ext cx="4866274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Ridge sounding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smtClean="0">
                <a:solidFill>
                  <a:srgbClr val="0000FF"/>
                </a:solidFill>
              </a:rPr>
              <a:t>less </a:t>
            </a:r>
            <a:r>
              <a:rPr lang="en-US" sz="1600" dirty="0">
                <a:solidFill>
                  <a:srgbClr val="0000FF"/>
                </a:solidFill>
              </a:rPr>
              <a:t>mixing </a:t>
            </a:r>
            <a:r>
              <a:rPr lang="en-US" sz="1600" dirty="0">
                <a:solidFill>
                  <a:schemeClr val="bg1"/>
                </a:solidFill>
              </a:rPr>
              <a:t>– </a:t>
            </a:r>
            <a:r>
              <a:rPr lang="en-US" sz="1600" dirty="0">
                <a:solidFill>
                  <a:srgbClr val="FF0000"/>
                </a:solidFill>
              </a:rPr>
              <a:t>more </a:t>
            </a:r>
            <a:r>
              <a:rPr lang="en-US" sz="1600" dirty="0" smtClean="0">
                <a:solidFill>
                  <a:srgbClr val="FF0000"/>
                </a:solidFill>
              </a:rPr>
              <a:t>mixing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837" y="6319438"/>
            <a:ext cx="4866274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0600 UTC 28 </a:t>
            </a:r>
            <a:r>
              <a:rPr lang="en-US" sz="1600" b="1" dirty="0" smtClean="0">
                <a:solidFill>
                  <a:schemeClr val="bg1"/>
                </a:solidFill>
              </a:rPr>
              <a:t>January 2015 (at </a:t>
            </a:r>
            <a:r>
              <a:rPr lang="en-US" sz="1600" b="1" dirty="0" smtClean="0">
                <a:solidFill>
                  <a:srgbClr val="FF0000"/>
                </a:solidFill>
              </a:rPr>
              <a:t>red</a:t>
            </a:r>
            <a:r>
              <a:rPr lang="en-US" sz="1600" b="1" dirty="0" smtClean="0">
                <a:solidFill>
                  <a:schemeClr val="bg1"/>
                </a:solidFill>
              </a:rPr>
              <a:t> dot)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4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8668" y="567207"/>
            <a:ext cx="2014695" cy="501675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Distributions of 24-h backward trajectories ending </a:t>
            </a:r>
            <a:r>
              <a:rPr lang="en-US" sz="1600" dirty="0" smtClean="0">
                <a:solidFill>
                  <a:schemeClr val="bg1"/>
                </a:solidFill>
              </a:rPr>
              <a:t>0600 UTC </a:t>
            </a:r>
            <a:r>
              <a:rPr lang="en-US" sz="1600" dirty="0">
                <a:solidFill>
                  <a:schemeClr val="bg1"/>
                </a:solidFill>
              </a:rPr>
              <a:t>28 January for specific humidity.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 distribution median (solid lines) along with interquartile range (shading),distribution means (dots), and top and bottom tenth percentiles (dashed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are plotted. Bold dots indicate statistical significance at the 95% confidence level.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39" y="-26005"/>
            <a:ext cx="6451117" cy="68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8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204</TotalTime>
  <Words>207</Words>
  <Application>Microsoft Macintosh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Genesis</vt:lpstr>
      <vt:lpstr>The Projection of Parameterized PBL Turbulence on Baroclinic Cyclones</vt:lpstr>
      <vt:lpstr>Turbulence in NWP</vt:lpstr>
      <vt:lpstr>Research</vt:lpstr>
      <vt:lpstr>Research</vt:lpstr>
      <vt:lpstr>Research</vt:lpstr>
      <vt:lpstr>Research</vt:lpstr>
      <vt:lpstr>PowerPoint Presentation</vt:lpstr>
      <vt:lpstr>Research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Projection of Parameterized PBL Turbulence on mid-latitude cyclones</dc:title>
  <dc:creator>Matt Vaughan</dc:creator>
  <cp:lastModifiedBy>Matt Vaughan</cp:lastModifiedBy>
  <cp:revision>9</cp:revision>
  <dcterms:created xsi:type="dcterms:W3CDTF">2018-08-02T15:45:54Z</dcterms:created>
  <dcterms:modified xsi:type="dcterms:W3CDTF">2019-08-07T22:07:06Z</dcterms:modified>
</cp:coreProperties>
</file>