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64" r:id="rId5"/>
    <p:sldId id="260" r:id="rId6"/>
    <p:sldId id="261" r:id="rId7"/>
    <p:sldId id="263" r:id="rId8"/>
    <p:sldId id="259" r:id="rId9"/>
    <p:sldId id="267" r:id="rId10"/>
    <p:sldId id="262" r:id="rId11"/>
    <p:sldId id="266"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55" autoAdjust="0"/>
  </p:normalViewPr>
  <p:slideViewPr>
    <p:cSldViewPr snapToGrid="0">
      <p:cViewPr>
        <p:scale>
          <a:sx n="60" d="100"/>
          <a:sy n="60" d="100"/>
        </p:scale>
        <p:origin x="3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EA7FC-8774-455C-9955-D571294E3423}" type="datetimeFigureOut">
              <a:rPr lang="en-US" smtClean="0"/>
              <a:t>8/7/2019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40D2F-F8C0-48CC-8040-AC496F4FBE8E}" type="slidenum">
              <a:rPr lang="en-US" smtClean="0"/>
              <a:t>‹#›</a:t>
            </a:fld>
            <a:endParaRPr lang="en-US"/>
          </a:p>
        </p:txBody>
      </p:sp>
    </p:spTree>
    <p:extLst>
      <p:ext uri="{BB962C8B-B14F-4D97-AF65-F5344CB8AC3E}">
        <p14:creationId xmlns:p14="http://schemas.microsoft.com/office/powerpoint/2010/main" val="381103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Emily Paltz. I am just finishing up my first year of graduate school here</a:t>
            </a:r>
            <a:r>
              <a:rPr lang="en-US" baseline="0" dirty="0" smtClean="0"/>
              <a:t> at the University at Albany. Today, I would like to share with you a project that I am developing which I have entitled predicting and communicating tropical cyclone expansion.</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1</a:t>
            </a:fld>
            <a:endParaRPr lang="en-US"/>
          </a:p>
        </p:txBody>
      </p:sp>
    </p:spTree>
    <p:extLst>
      <p:ext uri="{BB962C8B-B14F-4D97-AF65-F5344CB8AC3E}">
        <p14:creationId xmlns:p14="http://schemas.microsoft.com/office/powerpoint/2010/main" val="51559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ct val="100000"/>
              </a:lnSpc>
              <a:buNone/>
            </a:pPr>
            <a:r>
              <a:rPr lang="en-US" sz="1200" dirty="0" smtClean="0">
                <a:latin typeface="Times New Roman" panose="02020603050405020304" pitchFamily="18" charset="0"/>
                <a:cs typeface="Times New Roman" panose="02020603050405020304" pitchFamily="18" charset="0"/>
              </a:rPr>
              <a:t>Are forecasters conveying information about TC size and change in size to emergency managers</a:t>
            </a:r>
            <a:r>
              <a:rPr lang="en-US" sz="1200" baseline="0" dirty="0" smtClean="0">
                <a:latin typeface="Times New Roman" panose="02020603050405020304" pitchFamily="18" charset="0"/>
                <a:cs typeface="Times New Roman" panose="02020603050405020304" pitchFamily="18" charset="0"/>
              </a:rPr>
              <a:t> who should find this information important the number of people they need to work with. </a:t>
            </a:r>
            <a:r>
              <a:rPr lang="en-US" sz="1200" dirty="0" smtClean="0">
                <a:latin typeface="Times New Roman" panose="02020603050405020304" pitchFamily="18" charset="0"/>
                <a:cs typeface="Times New Roman" panose="02020603050405020304" pitchFamily="18" charset="0"/>
              </a:rPr>
              <a:t>If yes, do emergency managers understand the information and its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implications? And more generally</a:t>
            </a:r>
            <a:r>
              <a:rPr lang="en-US" sz="1200" baseline="0" dirty="0" smtClean="0">
                <a:latin typeface="Times New Roman" panose="02020603050405020304" pitchFamily="18" charset="0"/>
                <a:cs typeface="Times New Roman" panose="02020603050405020304" pitchFamily="18" charset="0"/>
              </a:rPr>
              <a:t> h</a:t>
            </a:r>
            <a:r>
              <a:rPr lang="en-US" sz="1200" dirty="0" smtClean="0">
                <a:latin typeface="Times New Roman" panose="02020603050405020304" pitchFamily="18" charset="0"/>
                <a:cs typeface="Times New Roman" panose="02020603050405020304" pitchFamily="18" charset="0"/>
              </a:rPr>
              <a:t>ow can we improve communication on this</a:t>
            </a:r>
            <a:r>
              <a:rPr lang="en-US" sz="1200" baseline="0" dirty="0" smtClean="0">
                <a:latin typeface="Times New Roman" panose="02020603050405020304" pitchFamily="18" charset="0"/>
                <a:cs typeface="Times New Roman" panose="02020603050405020304" pitchFamily="18" charset="0"/>
              </a:rPr>
              <a:t> topic between forecasters and emergency managers</a:t>
            </a:r>
            <a:r>
              <a:rPr lang="en-US" sz="1200" dirty="0" smtClean="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10</a:t>
            </a:fld>
            <a:endParaRPr lang="en-US"/>
          </a:p>
        </p:txBody>
      </p:sp>
    </p:spTree>
    <p:extLst>
      <p:ext uri="{BB962C8B-B14F-4D97-AF65-F5344CB8AC3E}">
        <p14:creationId xmlns:p14="http://schemas.microsoft.com/office/powerpoint/2010/main" val="384535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answer</a:t>
            </a:r>
            <a:r>
              <a:rPr lang="en-US" baseline="0" dirty="0" smtClean="0"/>
              <a:t> these questions, my goal is </a:t>
            </a:r>
            <a:r>
              <a:rPr lang="en-US" baseline="0" smtClean="0"/>
              <a:t>to </a:t>
            </a:r>
            <a:r>
              <a:rPr lang="en-US" sz="1200" baseline="0" smtClean="0"/>
              <a:t>c</a:t>
            </a:r>
            <a:r>
              <a:rPr lang="en-US" sz="1200" smtClean="0"/>
              <a:t>ontact </a:t>
            </a:r>
            <a:r>
              <a:rPr lang="en-US" sz="1200" dirty="0" smtClean="0"/>
              <a:t>and converse with emergency managers about the information they receive and use to determine how to prepare their communities for the effects of tropical cyclones</a:t>
            </a:r>
          </a:p>
          <a:p>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11</a:t>
            </a:fld>
            <a:endParaRPr lang="en-US"/>
          </a:p>
        </p:txBody>
      </p:sp>
    </p:spTree>
    <p:extLst>
      <p:ext uri="{BB962C8B-B14F-4D97-AF65-F5344CB8AC3E}">
        <p14:creationId xmlns:p14="http://schemas.microsoft.com/office/powerpoint/2010/main" val="414345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a:t>
            </a:r>
            <a:r>
              <a:rPr lang="en-US" baseline="0" dirty="0" smtClean="0"/>
              <a:t> is motivated by events like that of Hurricane Sandy in 2012 where tropical cyclones have lower or decreasing intensity, but whose wind field expands dramatically as Sandy did after passing over the Bahamas. This expansion may be attributed to extra-tropical transition or tropical-cyclone trough interactions, but, to my knowledge, we do not fully understand the physical processes behind tropical cyclone expansion. </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2</a:t>
            </a:fld>
            <a:endParaRPr lang="en-US"/>
          </a:p>
        </p:txBody>
      </p:sp>
    </p:spTree>
    <p:extLst>
      <p:ext uri="{BB962C8B-B14F-4D97-AF65-F5344CB8AC3E}">
        <p14:creationId xmlns:p14="http://schemas.microsoft.com/office/powerpoint/2010/main" val="170316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this research</a:t>
            </a:r>
            <a:r>
              <a:rPr lang="en-US" baseline="0" dirty="0" smtClean="0"/>
              <a:t> I want to try to answer that question as well as questions regarding the predictability of tropical cyclone expansion.</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3</a:t>
            </a:fld>
            <a:endParaRPr lang="en-US"/>
          </a:p>
        </p:txBody>
      </p:sp>
    </p:spTree>
    <p:extLst>
      <p:ext uri="{BB962C8B-B14F-4D97-AF65-F5344CB8AC3E}">
        <p14:creationId xmlns:p14="http://schemas.microsoft.com/office/powerpoint/2010/main" val="118375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papers by Chen et</a:t>
            </a:r>
            <a:r>
              <a:rPr lang="en-US" baseline="0" dirty="0" smtClean="0"/>
              <a:t> al. in 2018 and 2019 suggest we may be able to predict whether a storm is likely to intensify or expand by looking at the orientation of the low-level mean flow vector, which they have defined as the mean winds at 850 </a:t>
            </a:r>
            <a:r>
              <a:rPr lang="en-US" baseline="0" dirty="0" err="1" smtClean="0"/>
              <a:t>hPa</a:t>
            </a:r>
            <a:r>
              <a:rPr lang="en-US" baseline="0" dirty="0" smtClean="0"/>
              <a:t>, relative to the vertical wind shear vector, which they have defined as the difference in the mean winds at 850 </a:t>
            </a:r>
            <a:r>
              <a:rPr lang="en-US" baseline="0" dirty="0" err="1" smtClean="0"/>
              <a:t>hPa</a:t>
            </a:r>
            <a:r>
              <a:rPr lang="en-US" baseline="0" dirty="0" smtClean="0"/>
              <a:t> and 200 </a:t>
            </a:r>
            <a:r>
              <a:rPr lang="en-US" baseline="0" dirty="0" err="1" smtClean="0"/>
              <a:t>hPa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4</a:t>
            </a:fld>
            <a:endParaRPr lang="en-US"/>
          </a:p>
        </p:txBody>
      </p:sp>
    </p:spTree>
    <p:extLst>
      <p:ext uri="{BB962C8B-B14F-4D97-AF65-F5344CB8AC3E}">
        <p14:creationId xmlns:p14="http://schemas.microsoft.com/office/powerpoint/2010/main" val="309744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a:t>
            </a:r>
            <a:r>
              <a:rPr lang="en-US" baseline="0" dirty="0" smtClean="0"/>
              <a:t> results propose that when the low-level mean flow vector is oriented to the left of the vertical wind shear vector fluxes of energy from the ocean surface are enhanced in the downshear region of the tropical cyclone. This aids in the production of convection downshear which then propagates upshear to create a more symmetric storm. Other literature has noted that more symmetric storms are more likely to intensify.</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5</a:t>
            </a:fld>
            <a:endParaRPr lang="en-US"/>
          </a:p>
        </p:txBody>
      </p:sp>
    </p:spTree>
    <p:extLst>
      <p:ext uri="{BB962C8B-B14F-4D97-AF65-F5344CB8AC3E}">
        <p14:creationId xmlns:p14="http://schemas.microsoft.com/office/powerpoint/2010/main" val="167522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Conversely, </a:t>
            </a:r>
            <a:r>
              <a:rPr lang="en-US" baseline="0" dirty="0" smtClean="0"/>
              <a:t>when the low-level mean flow vector is oriented to the right of the vertical wind shear vector fluxes of energy from the ocean surface are enhanced in the upshear region of the tropical cyclone. This aids in the production of convection upshear which then propagates into the downshear rain band region and leads to an expansion of the tropical cyclone.</a:t>
            </a:r>
            <a:endParaRPr lang="en-US" dirty="0" smtClean="0"/>
          </a:p>
          <a:p>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6</a:t>
            </a:fld>
            <a:endParaRPr lang="en-US"/>
          </a:p>
        </p:txBody>
      </p:sp>
    </p:spTree>
    <p:extLst>
      <p:ext uri="{BB962C8B-B14F-4D97-AF65-F5344CB8AC3E}">
        <p14:creationId xmlns:p14="http://schemas.microsoft.com/office/powerpoint/2010/main" val="357355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Another recent paper by Nguyen et al.</a:t>
            </a:r>
            <a:r>
              <a:rPr lang="en-US" sz="1200" baseline="0" dirty="0" smtClean="0"/>
              <a:t> in 2019, however, appears to contradict the findings of Chen et al. They find that e</a:t>
            </a:r>
            <a:r>
              <a:rPr lang="en-US" sz="1200" dirty="0" smtClean="0"/>
              <a:t>nhanced surface fluxes in the upshear region strengthen convection in the downshear region. This allows for </a:t>
            </a:r>
            <a:r>
              <a:rPr lang="en-US" sz="1200" b="0" dirty="0" smtClean="0">
                <a:solidFill>
                  <a:srgbClr val="00B050"/>
                </a:solidFill>
              </a:rPr>
              <a:t>intensification</a:t>
            </a:r>
            <a:r>
              <a:rPr lang="en-US" sz="1200" dirty="0" smtClean="0"/>
              <a:t>. It is important</a:t>
            </a:r>
            <a:r>
              <a:rPr lang="en-US" sz="1200" baseline="0" dirty="0" smtClean="0"/>
              <a:t> to note, however, that the two studies are not completely comparable. Chen et al. only study tropical cyclones in the West Pacific, and different basins with different environments can create differences in the way tropical cyclones develop. Additionally, Nguyen et al. did not focus particularly on the orientation of the low-level mean flow.</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7</a:t>
            </a:fld>
            <a:endParaRPr lang="en-US"/>
          </a:p>
        </p:txBody>
      </p:sp>
    </p:spTree>
    <p:extLst>
      <p:ext uri="{BB962C8B-B14F-4D97-AF65-F5344CB8AC3E}">
        <p14:creationId xmlns:p14="http://schemas.microsoft.com/office/powerpoint/2010/main" val="151070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I am proposing to use the Tropical</a:t>
            </a:r>
            <a:r>
              <a:rPr lang="en-US" baseline="0" dirty="0" smtClean="0"/>
              <a:t> Cyclone </a:t>
            </a:r>
            <a:r>
              <a:rPr lang="en-US" baseline="0" dirty="0" err="1" smtClean="0"/>
              <a:t>Dropsponde</a:t>
            </a:r>
            <a:r>
              <a:rPr lang="en-US" baseline="0" dirty="0" smtClean="0"/>
              <a:t> Research and Operations Product Suite, also know as TC-DROPS, that was used by Nguyen et al. to study the relationship between the vertical wind shear and low-level mean flow vectors using methods similar to that of Chen et al. 2018.</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8</a:t>
            </a:fld>
            <a:endParaRPr lang="en-US"/>
          </a:p>
        </p:txBody>
      </p:sp>
    </p:spTree>
    <p:extLst>
      <p:ext uri="{BB962C8B-B14F-4D97-AF65-F5344CB8AC3E}">
        <p14:creationId xmlns:p14="http://schemas.microsoft.com/office/powerpoint/2010/main" val="109414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recall, however, that Hurricane</a:t>
            </a:r>
            <a:r>
              <a:rPr lang="en-US" baseline="0" dirty="0" smtClean="0"/>
              <a:t> Sandy and most disasters for that matter, are not known publically for their interesting  meteorological characteristics. Instead, they gain such immense attention from the devastation that they cause as shown in these pictures on the right. Hurricane Sandy was not a particularly intense at landfall – a Category 1, but its enormous size meant that a lot of people were impacted. However, our primary hurricane measurement system, the Saffir-Simpson scale, focuses solely on intensity.  This led my advisors and I to ask the question:</a:t>
            </a:r>
            <a:endParaRPr lang="en-US" dirty="0" smtClean="0"/>
          </a:p>
          <a:p>
            <a:endParaRPr lang="en-US" dirty="0" smtClean="0"/>
          </a:p>
          <a:p>
            <a:r>
              <a:rPr lang="en-US" dirty="0" smtClean="0"/>
              <a:t>Photo credits: Mike </a:t>
            </a:r>
            <a:r>
              <a:rPr lang="en-US" dirty="0" err="1" smtClean="0"/>
              <a:t>Groll</a:t>
            </a:r>
            <a:r>
              <a:rPr lang="en-US" dirty="0" smtClean="0"/>
              <a:t>/AP; Eric Thayer/Reuters; AP Photo/Port Authority of New York and New Jersey; The Wilmington News-Journal, Robert Craig/AP</a:t>
            </a:r>
            <a:endParaRPr lang="en-US" dirty="0"/>
          </a:p>
        </p:txBody>
      </p:sp>
      <p:sp>
        <p:nvSpPr>
          <p:cNvPr id="4" name="Slide Number Placeholder 3"/>
          <p:cNvSpPr>
            <a:spLocks noGrp="1"/>
          </p:cNvSpPr>
          <p:nvPr>
            <p:ph type="sldNum" sz="quarter" idx="10"/>
          </p:nvPr>
        </p:nvSpPr>
        <p:spPr/>
        <p:txBody>
          <a:bodyPr/>
          <a:lstStyle/>
          <a:p>
            <a:fld id="{DF040D2F-F8C0-48CC-8040-AC496F4FBE8E}" type="slidenum">
              <a:rPr lang="en-US" smtClean="0"/>
              <a:t>9</a:t>
            </a:fld>
            <a:endParaRPr lang="en-US"/>
          </a:p>
        </p:txBody>
      </p:sp>
    </p:spTree>
    <p:extLst>
      <p:ext uri="{BB962C8B-B14F-4D97-AF65-F5344CB8AC3E}">
        <p14:creationId xmlns:p14="http://schemas.microsoft.com/office/powerpoint/2010/main" val="273832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8/7/2019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8/7/2019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817231"/>
            <a:ext cx="10993549" cy="1475013"/>
          </a:xfrm>
        </p:spPr>
        <p:txBody>
          <a:bodyPr>
            <a:normAutofit/>
          </a:bodyPr>
          <a:lstStyle/>
          <a:p>
            <a:pPr algn="ctr"/>
            <a:r>
              <a:rPr lang="en-US" sz="4400" dirty="0" smtClean="0"/>
              <a:t>Predicting and communicating </a:t>
            </a:r>
            <a:br>
              <a:rPr lang="en-US" sz="4400" dirty="0" smtClean="0"/>
            </a:br>
            <a:r>
              <a:rPr lang="en-US" sz="4400" dirty="0" smtClean="0"/>
              <a:t>Tropical Cyclone </a:t>
            </a:r>
            <a:r>
              <a:rPr lang="en-US" sz="4400" dirty="0" smtClean="0"/>
              <a:t>Expansion</a:t>
            </a:r>
            <a:endParaRPr lang="en-US" sz="4400" dirty="0"/>
          </a:p>
        </p:txBody>
      </p:sp>
      <p:sp>
        <p:nvSpPr>
          <p:cNvPr id="3" name="Subtitle 2"/>
          <p:cNvSpPr>
            <a:spLocks noGrp="1"/>
          </p:cNvSpPr>
          <p:nvPr>
            <p:ph type="subTitle" idx="1"/>
          </p:nvPr>
        </p:nvSpPr>
        <p:spPr>
          <a:xfrm>
            <a:off x="581194" y="2292244"/>
            <a:ext cx="10993546" cy="590321"/>
          </a:xfrm>
        </p:spPr>
        <p:txBody>
          <a:bodyPr>
            <a:noAutofit/>
          </a:bodyPr>
          <a:lstStyle/>
          <a:p>
            <a:pPr algn="ctr"/>
            <a:r>
              <a:rPr lang="en-US" sz="1800" dirty="0" smtClean="0">
                <a:solidFill>
                  <a:schemeClr val="accent1"/>
                </a:solidFill>
              </a:rPr>
              <a:t>Emily Paltz</a:t>
            </a:r>
          </a:p>
          <a:p>
            <a:pPr algn="ctr"/>
            <a:r>
              <a:rPr lang="en-US" sz="1800" dirty="0" smtClean="0">
                <a:solidFill>
                  <a:schemeClr val="accent1"/>
                </a:solidFill>
              </a:rPr>
              <a:t>August 7, 2019</a:t>
            </a:r>
            <a:endParaRPr lang="en-US" sz="1800" dirty="0">
              <a:solidFill>
                <a:schemeClr val="accent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51" b="982"/>
          <a:stretch/>
        </p:blipFill>
        <p:spPr>
          <a:xfrm>
            <a:off x="1444549" y="3085766"/>
            <a:ext cx="9266831" cy="3296561"/>
          </a:xfrm>
          <a:prstGeom prst="rect">
            <a:avLst/>
          </a:prstGeom>
        </p:spPr>
      </p:pic>
    </p:spTree>
    <p:extLst>
      <p:ext uri="{BB962C8B-B14F-4D97-AF65-F5344CB8AC3E}">
        <p14:creationId xmlns:p14="http://schemas.microsoft.com/office/powerpoint/2010/main" val="51266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8835"/>
            <a:ext cx="11305309" cy="1182255"/>
          </a:xfrm>
          <a:solidFill>
            <a:schemeClr val="accent2"/>
          </a:solidFill>
          <a:ln>
            <a:solidFill>
              <a:schemeClr val="accent2"/>
            </a:solidFill>
          </a:ln>
        </p:spPr>
        <p:txBody>
          <a:bodyPr>
            <a:normAutofit/>
          </a:bodyPr>
          <a:lstStyle/>
          <a:p>
            <a:pPr algn="ctr"/>
            <a:r>
              <a:rPr lang="en-US" sz="3600" dirty="0" smtClean="0"/>
              <a:t>Questions</a:t>
            </a:r>
            <a:endParaRPr lang="en-US" sz="3600" dirty="0"/>
          </a:p>
        </p:txBody>
      </p:sp>
      <p:sp>
        <p:nvSpPr>
          <p:cNvPr id="3" name="Content Placeholder 2"/>
          <p:cNvSpPr>
            <a:spLocks noGrp="1"/>
          </p:cNvSpPr>
          <p:nvPr>
            <p:ph idx="1"/>
          </p:nvPr>
        </p:nvSpPr>
        <p:spPr>
          <a:xfrm>
            <a:off x="0" y="1801090"/>
            <a:ext cx="12192000" cy="5056910"/>
          </a:xfrm>
        </p:spPr>
        <p:txBody>
          <a:bodyPr>
            <a:normAutofit/>
          </a:bodyPr>
          <a:lstStyle/>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What </a:t>
            </a:r>
            <a:r>
              <a:rPr lang="en-US" sz="2400" dirty="0" smtClean="0">
                <a:latin typeface="Times New Roman" panose="02020603050405020304" pitchFamily="18" charset="0"/>
                <a:cs typeface="Times New Roman" panose="02020603050405020304" pitchFamily="18" charset="0"/>
              </a:rPr>
              <a:t>are the physical processes responsible for an increase in tropical cyclone size?</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Can we predict an increase in tropical cyclone size?</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How </a:t>
            </a:r>
            <a:r>
              <a:rPr lang="en-US" sz="2400" dirty="0" smtClean="0">
                <a:latin typeface="Times New Roman" panose="02020603050405020304" pitchFamily="18" charset="0"/>
                <a:cs typeface="Times New Roman" panose="02020603050405020304" pitchFamily="18" charset="0"/>
              </a:rPr>
              <a:t>far in the future can </a:t>
            </a:r>
            <a:r>
              <a:rPr lang="en-US" sz="2400" dirty="0" smtClean="0">
                <a:latin typeface="Times New Roman" panose="02020603050405020304" pitchFamily="18" charset="0"/>
                <a:cs typeface="Times New Roman" panose="02020603050405020304" pitchFamily="18" charset="0"/>
              </a:rPr>
              <a:t>we accurately forecast TC expansion?</a:t>
            </a:r>
          </a:p>
          <a:p>
            <a:pPr marL="0" indent="0" algn="ctr">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forecasters conveying </a:t>
            </a:r>
            <a:r>
              <a:rPr lang="en-US" sz="2400" dirty="0" smtClean="0">
                <a:latin typeface="Times New Roman" panose="02020603050405020304" pitchFamily="18" charset="0"/>
                <a:cs typeface="Times New Roman" panose="02020603050405020304" pitchFamily="18" charset="0"/>
              </a:rPr>
              <a:t>information about TC size and change in size to </a:t>
            </a:r>
            <a:r>
              <a:rPr lang="en-US" sz="2400" dirty="0">
                <a:latin typeface="Times New Roman" panose="02020603050405020304" pitchFamily="18" charset="0"/>
                <a:cs typeface="Times New Roman" panose="02020603050405020304" pitchFamily="18" charset="0"/>
              </a:rPr>
              <a:t>emergency managers? </a:t>
            </a:r>
          </a:p>
          <a:p>
            <a:pPr marL="0" indent="0" algn="ctr">
              <a:lnSpc>
                <a:spcPct val="100000"/>
              </a:lnSpc>
              <a:buNone/>
            </a:pPr>
            <a:r>
              <a:rPr lang="en-US" sz="2400" dirty="0">
                <a:latin typeface="Times New Roman" panose="02020603050405020304" pitchFamily="18" charset="0"/>
                <a:cs typeface="Times New Roman" panose="02020603050405020304" pitchFamily="18" charset="0"/>
              </a:rPr>
              <a:t>If </a:t>
            </a:r>
            <a:r>
              <a:rPr lang="en-US" sz="2400" dirty="0" smtClean="0">
                <a:latin typeface="Times New Roman" panose="02020603050405020304" pitchFamily="18" charset="0"/>
                <a:cs typeface="Times New Roman" panose="02020603050405020304" pitchFamily="18" charset="0"/>
              </a:rPr>
              <a:t>yes, </a:t>
            </a:r>
            <a:r>
              <a:rPr lang="en-US" sz="2400" dirty="0">
                <a:latin typeface="Times New Roman" panose="02020603050405020304" pitchFamily="18" charset="0"/>
                <a:cs typeface="Times New Roman" panose="02020603050405020304" pitchFamily="18" charset="0"/>
              </a:rPr>
              <a:t>do </a:t>
            </a:r>
            <a:r>
              <a:rPr lang="en-US" sz="2400" dirty="0" smtClean="0">
                <a:latin typeface="Times New Roman" panose="02020603050405020304" pitchFamily="18" charset="0"/>
                <a:cs typeface="Times New Roman" panose="02020603050405020304" pitchFamily="18" charset="0"/>
              </a:rPr>
              <a:t>emergency managers </a:t>
            </a:r>
            <a:r>
              <a:rPr lang="en-US" sz="2400" dirty="0">
                <a:latin typeface="Times New Roman" panose="02020603050405020304" pitchFamily="18" charset="0"/>
                <a:cs typeface="Times New Roman" panose="02020603050405020304" pitchFamily="18" charset="0"/>
              </a:rPr>
              <a:t>understand </a:t>
            </a:r>
            <a:r>
              <a:rPr lang="en-US" sz="2400" dirty="0" smtClean="0">
                <a:latin typeface="Times New Roman" panose="02020603050405020304" pitchFamily="18" charset="0"/>
                <a:cs typeface="Times New Roman" panose="02020603050405020304" pitchFamily="18" charset="0"/>
              </a:rPr>
              <a:t>the information and its </a:t>
            </a:r>
            <a:r>
              <a:rPr lang="en-US" sz="2400" dirty="0">
                <a:latin typeface="Times New Roman" panose="02020603050405020304" pitchFamily="18" charset="0"/>
                <a:cs typeface="Times New Roman" panose="02020603050405020304" pitchFamily="18" charset="0"/>
              </a:rPr>
              <a:t>implications</a:t>
            </a:r>
            <a:r>
              <a:rPr lang="en-US" sz="2400" dirty="0" smtClean="0">
                <a:latin typeface="Times New Roman" panose="02020603050405020304" pitchFamily="18" charset="0"/>
                <a:cs typeface="Times New Roman" panose="02020603050405020304" pitchFamily="18" charset="0"/>
              </a:rPr>
              <a:t>?</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How can we improve this communication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461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8835"/>
            <a:ext cx="11305309" cy="1173019"/>
          </a:xfrm>
          <a:solidFill>
            <a:schemeClr val="accent4"/>
          </a:solidFill>
          <a:ln>
            <a:solidFill>
              <a:schemeClr val="accent4"/>
            </a:solidFill>
          </a:ln>
        </p:spPr>
        <p:txBody>
          <a:bodyPr>
            <a:normAutofit/>
          </a:bodyPr>
          <a:lstStyle/>
          <a:p>
            <a:pPr algn="r"/>
            <a:r>
              <a:rPr lang="en-US" sz="3600" dirty="0" smtClean="0"/>
              <a:t>Future Steps</a:t>
            </a:r>
            <a:endParaRPr lang="en-US" sz="3600" dirty="0"/>
          </a:p>
        </p:txBody>
      </p:sp>
      <p:sp>
        <p:nvSpPr>
          <p:cNvPr id="3" name="Content Placeholder 2"/>
          <p:cNvSpPr>
            <a:spLocks noGrp="1"/>
          </p:cNvSpPr>
          <p:nvPr>
            <p:ph idx="1"/>
          </p:nvPr>
        </p:nvSpPr>
        <p:spPr>
          <a:xfrm>
            <a:off x="581192" y="1791854"/>
            <a:ext cx="11029615" cy="5066146"/>
          </a:xfrm>
        </p:spPr>
        <p:txBody>
          <a:bodyPr/>
          <a:lstStyle/>
          <a:p>
            <a:pPr>
              <a:buFont typeface="Symbol" panose="05050102010706020507" pitchFamily="18" charset="2"/>
              <a:buChar char=""/>
            </a:pPr>
            <a:endParaRPr lang="en-US" sz="2400" dirty="0" smtClean="0"/>
          </a:p>
          <a:p>
            <a:pPr>
              <a:buFont typeface="Symbol" panose="05050102010706020507" pitchFamily="18" charset="2"/>
              <a:buChar char=""/>
            </a:pPr>
            <a:r>
              <a:rPr lang="en-US" sz="2400" dirty="0" smtClean="0"/>
              <a:t>Use data </a:t>
            </a:r>
            <a:r>
              <a:rPr lang="en-US" sz="2400" dirty="0" smtClean="0"/>
              <a:t>from the </a:t>
            </a:r>
            <a:r>
              <a:rPr lang="en-US" sz="2400" dirty="0"/>
              <a:t>Tropical Cyclone Dropsonde Research and Operations Product Suite (</a:t>
            </a:r>
            <a:r>
              <a:rPr lang="en-US" sz="2400" dirty="0" smtClean="0"/>
              <a:t>TC-DROPS) to study the relation between the vertical wind shear vector and the low-level mean flow vector using methodology similar to that of Chen et al. 2018</a:t>
            </a:r>
          </a:p>
          <a:p>
            <a:pPr lvl="1">
              <a:buFont typeface="Symbol" panose="05050102010706020507" pitchFamily="18" charset="2"/>
              <a:buChar char=""/>
            </a:pPr>
            <a:endParaRPr lang="en-US" sz="2400" dirty="0" smtClean="0"/>
          </a:p>
          <a:p>
            <a:pPr>
              <a:buFont typeface="Symbol" panose="05050102010706020507" pitchFamily="18" charset="2"/>
              <a:buChar char=""/>
            </a:pPr>
            <a:endParaRPr lang="en-US" sz="2400" dirty="0" smtClean="0"/>
          </a:p>
          <a:p>
            <a:pPr>
              <a:buFont typeface="Symbol" panose="05050102010706020507" pitchFamily="18" charset="2"/>
              <a:buChar char=""/>
            </a:pPr>
            <a:r>
              <a:rPr lang="en-US" sz="2400" dirty="0" smtClean="0"/>
              <a:t>Contact and converse with emergency managers about the information they receive and use to determine how to prepare their communities for the effects of tropical cyclones</a:t>
            </a:r>
          </a:p>
          <a:p>
            <a:pPr>
              <a:buFont typeface="Symbol" panose="05050102010706020507" pitchFamily="18" charset="2"/>
              <a:buChar char=""/>
            </a:pPr>
            <a:endParaRPr lang="en-US" sz="2400" dirty="0" smtClean="0"/>
          </a:p>
          <a:p>
            <a:pPr>
              <a:buFont typeface="Symbol" panose="05050102010706020507" pitchFamily="18" charset="2"/>
              <a:buChar char=""/>
            </a:pPr>
            <a:endParaRPr lang="en-US" dirty="0"/>
          </a:p>
        </p:txBody>
      </p:sp>
    </p:spTree>
    <p:extLst>
      <p:ext uri="{BB962C8B-B14F-4D97-AF65-F5344CB8AC3E}">
        <p14:creationId xmlns:p14="http://schemas.microsoft.com/office/powerpoint/2010/main" val="172332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25521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02" y="609601"/>
            <a:ext cx="11299016" cy="1182254"/>
          </a:xfrm>
        </p:spPr>
        <p:txBody>
          <a:bodyPr>
            <a:normAutofit/>
          </a:bodyPr>
          <a:lstStyle/>
          <a:p>
            <a:r>
              <a:rPr lang="en-US" sz="3600" dirty="0" smtClean="0"/>
              <a:t>Motivation</a:t>
            </a:r>
            <a:endParaRPr lang="en-US" sz="3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873" y="1801911"/>
            <a:ext cx="6316073" cy="5056089"/>
          </a:xfrm>
          <a:prstGeom prst="rect">
            <a:avLst/>
          </a:prstGeom>
        </p:spPr>
      </p:pic>
    </p:spTree>
    <p:extLst>
      <p:ext uri="{BB962C8B-B14F-4D97-AF65-F5344CB8AC3E}">
        <p14:creationId xmlns:p14="http://schemas.microsoft.com/office/powerpoint/2010/main" val="203399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8835"/>
            <a:ext cx="11305309" cy="1182255"/>
          </a:xfrm>
          <a:solidFill>
            <a:schemeClr val="accent2"/>
          </a:solidFill>
          <a:ln>
            <a:solidFill>
              <a:schemeClr val="accent2"/>
            </a:solidFill>
          </a:ln>
        </p:spPr>
        <p:txBody>
          <a:bodyPr>
            <a:normAutofit/>
          </a:bodyPr>
          <a:lstStyle/>
          <a:p>
            <a:pPr algn="ctr"/>
            <a:r>
              <a:rPr lang="en-US" sz="3600" dirty="0" smtClean="0"/>
              <a:t>Questions</a:t>
            </a:r>
            <a:endParaRPr lang="en-US" sz="3600" dirty="0"/>
          </a:p>
        </p:txBody>
      </p:sp>
      <p:sp>
        <p:nvSpPr>
          <p:cNvPr id="6" name="Content Placeholder 2"/>
          <p:cNvSpPr>
            <a:spLocks noGrp="1"/>
          </p:cNvSpPr>
          <p:nvPr>
            <p:ph idx="1"/>
          </p:nvPr>
        </p:nvSpPr>
        <p:spPr>
          <a:xfrm>
            <a:off x="0" y="1801090"/>
            <a:ext cx="12192000" cy="5056910"/>
          </a:xfrm>
        </p:spPr>
        <p:txBody>
          <a:bodyPr>
            <a:normAutofit/>
          </a:bodyPr>
          <a:lstStyle/>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What </a:t>
            </a:r>
            <a:r>
              <a:rPr lang="en-US" sz="2400" dirty="0" smtClean="0">
                <a:latin typeface="Times New Roman" panose="02020603050405020304" pitchFamily="18" charset="0"/>
                <a:cs typeface="Times New Roman" panose="02020603050405020304" pitchFamily="18" charset="0"/>
              </a:rPr>
              <a:t>are the physical processes responsible for an increase in tropical cyclone size?</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Can we predict an increase in tropical cyclone size?</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How </a:t>
            </a:r>
            <a:r>
              <a:rPr lang="en-US" sz="2400" dirty="0" smtClean="0">
                <a:latin typeface="Times New Roman" panose="02020603050405020304" pitchFamily="18" charset="0"/>
                <a:cs typeface="Times New Roman" panose="02020603050405020304" pitchFamily="18" charset="0"/>
              </a:rPr>
              <a:t>far in the future can </a:t>
            </a:r>
            <a:r>
              <a:rPr lang="en-US" sz="2400" dirty="0" smtClean="0">
                <a:latin typeface="Times New Roman" panose="02020603050405020304" pitchFamily="18" charset="0"/>
                <a:cs typeface="Times New Roman" panose="02020603050405020304" pitchFamily="18" charset="0"/>
              </a:rPr>
              <a:t>we accurately forecast TC expansion?</a:t>
            </a:r>
          </a:p>
          <a:p>
            <a:pPr marL="0" indent="0" algn="ctr">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forecasters conveying </a:t>
            </a:r>
            <a:r>
              <a:rPr lang="en-US" sz="2400" dirty="0" smtClean="0">
                <a:latin typeface="Times New Roman" panose="02020603050405020304" pitchFamily="18" charset="0"/>
                <a:cs typeface="Times New Roman" panose="02020603050405020304" pitchFamily="18" charset="0"/>
              </a:rPr>
              <a:t>information about TC size and change in size to </a:t>
            </a:r>
            <a:r>
              <a:rPr lang="en-US" sz="2400" dirty="0">
                <a:latin typeface="Times New Roman" panose="02020603050405020304" pitchFamily="18" charset="0"/>
                <a:cs typeface="Times New Roman" panose="02020603050405020304" pitchFamily="18" charset="0"/>
              </a:rPr>
              <a:t>emergency managers? </a:t>
            </a:r>
          </a:p>
          <a:p>
            <a:pPr marL="0" indent="0" algn="ctr">
              <a:lnSpc>
                <a:spcPct val="100000"/>
              </a:lnSpc>
              <a:buNone/>
            </a:pPr>
            <a:r>
              <a:rPr lang="en-US" sz="2400" dirty="0">
                <a:latin typeface="Times New Roman" panose="02020603050405020304" pitchFamily="18" charset="0"/>
                <a:cs typeface="Times New Roman" panose="02020603050405020304" pitchFamily="18" charset="0"/>
              </a:rPr>
              <a:t>If </a:t>
            </a:r>
            <a:r>
              <a:rPr lang="en-US" sz="2400" dirty="0" smtClean="0">
                <a:latin typeface="Times New Roman" panose="02020603050405020304" pitchFamily="18" charset="0"/>
                <a:cs typeface="Times New Roman" panose="02020603050405020304" pitchFamily="18" charset="0"/>
              </a:rPr>
              <a:t>yes, </a:t>
            </a:r>
            <a:r>
              <a:rPr lang="en-US" sz="2400" dirty="0">
                <a:latin typeface="Times New Roman" panose="02020603050405020304" pitchFamily="18" charset="0"/>
                <a:cs typeface="Times New Roman" panose="02020603050405020304" pitchFamily="18" charset="0"/>
              </a:rPr>
              <a:t>do </a:t>
            </a:r>
            <a:r>
              <a:rPr lang="en-US" sz="2400" dirty="0" smtClean="0">
                <a:latin typeface="Times New Roman" panose="02020603050405020304" pitchFamily="18" charset="0"/>
                <a:cs typeface="Times New Roman" panose="02020603050405020304" pitchFamily="18" charset="0"/>
              </a:rPr>
              <a:t>emergency managers </a:t>
            </a:r>
            <a:r>
              <a:rPr lang="en-US" sz="2400" dirty="0">
                <a:latin typeface="Times New Roman" panose="02020603050405020304" pitchFamily="18" charset="0"/>
                <a:cs typeface="Times New Roman" panose="02020603050405020304" pitchFamily="18" charset="0"/>
              </a:rPr>
              <a:t>understand </a:t>
            </a:r>
            <a:r>
              <a:rPr lang="en-US" sz="2400" dirty="0" smtClean="0">
                <a:latin typeface="Times New Roman" panose="02020603050405020304" pitchFamily="18" charset="0"/>
                <a:cs typeface="Times New Roman" panose="02020603050405020304" pitchFamily="18" charset="0"/>
              </a:rPr>
              <a:t>the information and its </a:t>
            </a:r>
            <a:r>
              <a:rPr lang="en-US" sz="2400" dirty="0">
                <a:latin typeface="Times New Roman" panose="02020603050405020304" pitchFamily="18" charset="0"/>
                <a:cs typeface="Times New Roman" panose="02020603050405020304" pitchFamily="18" charset="0"/>
              </a:rPr>
              <a:t>implications</a:t>
            </a:r>
            <a:r>
              <a:rPr lang="en-US" sz="2400" dirty="0" smtClean="0">
                <a:latin typeface="Times New Roman" panose="02020603050405020304" pitchFamily="18" charset="0"/>
                <a:cs typeface="Times New Roman" panose="02020603050405020304" pitchFamily="18" charset="0"/>
              </a:rPr>
              <a:t>?</a:t>
            </a:r>
          </a:p>
          <a:p>
            <a:pPr marL="0" indent="0" algn="ctr">
              <a:lnSpc>
                <a:spcPct val="100000"/>
              </a:lnSpc>
              <a:buNone/>
            </a:pPr>
            <a:r>
              <a:rPr lang="en-US" sz="2400" dirty="0" smtClean="0">
                <a:latin typeface="Times New Roman" panose="02020603050405020304" pitchFamily="18" charset="0"/>
                <a:cs typeface="Times New Roman" panose="02020603050405020304" pitchFamily="18" charset="0"/>
              </a:rPr>
              <a:t>How can we improve this communication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0" y="4540102"/>
            <a:ext cx="12191999" cy="231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0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itle 1"/>
          <p:cNvSpPr txBox="1">
            <a:spLocks/>
          </p:cNvSpPr>
          <p:nvPr/>
        </p:nvSpPr>
        <p:spPr>
          <a:xfrm>
            <a:off x="434109" y="618835"/>
            <a:ext cx="11305309" cy="1182255"/>
          </a:xfrm>
          <a:prstGeom prst="rect">
            <a:avLst/>
          </a:prstGeom>
          <a:solidFill>
            <a:schemeClr val="accent2"/>
          </a:solidFill>
          <a:ln>
            <a:solidFill>
              <a:schemeClr val="accent2"/>
            </a:solidFill>
          </a:ln>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Literature</a:t>
            </a:r>
            <a:endParaRPr lang="en-US" sz="3600" dirty="0"/>
          </a:p>
        </p:txBody>
      </p:sp>
      <p:sp>
        <p:nvSpPr>
          <p:cNvPr id="10" name="TextBox 9"/>
          <p:cNvSpPr txBox="1"/>
          <p:nvPr/>
        </p:nvSpPr>
        <p:spPr>
          <a:xfrm>
            <a:off x="2495232" y="2447857"/>
            <a:ext cx="717607" cy="369332"/>
          </a:xfrm>
          <a:prstGeom prst="rect">
            <a:avLst/>
          </a:prstGeom>
          <a:noFill/>
        </p:spPr>
        <p:txBody>
          <a:bodyPr wrap="square" rtlCol="0">
            <a:spAutoFit/>
          </a:bodyPr>
          <a:lstStyle/>
          <a:p>
            <a:pPr algn="ctr"/>
            <a:r>
              <a:rPr lang="en-US" dirty="0" smtClean="0">
                <a:solidFill>
                  <a:schemeClr val="bg1"/>
                </a:solidFill>
              </a:rPr>
              <a:t>Shear</a:t>
            </a:r>
            <a:endParaRPr lang="en-US" dirty="0">
              <a:solidFill>
                <a:schemeClr val="bg1"/>
              </a:solidFill>
            </a:endParaRPr>
          </a:p>
        </p:txBody>
      </p:sp>
      <p:sp>
        <p:nvSpPr>
          <p:cNvPr id="11" name="Up Arrow 10"/>
          <p:cNvSpPr/>
          <p:nvPr/>
        </p:nvSpPr>
        <p:spPr>
          <a:xfrm rot="16200000">
            <a:off x="2142835" y="563516"/>
            <a:ext cx="1422400" cy="4507346"/>
          </a:xfrm>
          <a:prstGeom prst="up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Up Arrow 11"/>
          <p:cNvSpPr/>
          <p:nvPr/>
        </p:nvSpPr>
        <p:spPr>
          <a:xfrm rot="16200000">
            <a:off x="2142835" y="2974550"/>
            <a:ext cx="1422400" cy="4507346"/>
          </a:xfrm>
          <a:prstGeom prs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1317523" y="3175819"/>
            <a:ext cx="3790185" cy="738664"/>
          </a:xfrm>
          <a:prstGeom prst="rect">
            <a:avLst/>
          </a:prstGeom>
          <a:noFill/>
        </p:spPr>
        <p:txBody>
          <a:bodyPr wrap="square" rtlCol="0">
            <a:spAutoFit/>
          </a:bodyPr>
          <a:lstStyle/>
          <a:p>
            <a:pPr algn="ctr"/>
            <a:endParaRPr lang="en-US" dirty="0" smtClean="0"/>
          </a:p>
          <a:p>
            <a:pPr marL="285750" indent="-285750" algn="ctr">
              <a:buFont typeface="Symbol" panose="05050102010706020507" pitchFamily="18" charset="2"/>
              <a:buChar char=""/>
            </a:pPr>
            <a:r>
              <a:rPr lang="en-US" sz="2400" dirty="0" smtClean="0"/>
              <a:t>850 </a:t>
            </a:r>
            <a:r>
              <a:rPr lang="en-US" sz="2400" dirty="0" err="1" smtClean="0"/>
              <a:t>hPa</a:t>
            </a:r>
            <a:r>
              <a:rPr lang="en-US" sz="2400" dirty="0" smtClean="0"/>
              <a:t> mean flow</a:t>
            </a:r>
            <a:endParaRPr lang="en-US" sz="2400" dirty="0"/>
          </a:p>
        </p:txBody>
      </p:sp>
      <p:sp>
        <p:nvSpPr>
          <p:cNvPr id="13" name="TextBox 12"/>
          <p:cNvSpPr txBox="1"/>
          <p:nvPr/>
        </p:nvSpPr>
        <p:spPr>
          <a:xfrm>
            <a:off x="1347017" y="2627172"/>
            <a:ext cx="3760691" cy="461665"/>
          </a:xfrm>
          <a:prstGeom prst="rect">
            <a:avLst/>
          </a:prstGeom>
          <a:noFill/>
        </p:spPr>
        <p:txBody>
          <a:bodyPr wrap="square" rtlCol="0">
            <a:spAutoFit/>
          </a:bodyPr>
          <a:lstStyle/>
          <a:p>
            <a:pPr algn="ctr"/>
            <a:r>
              <a:rPr lang="en-US" sz="2400" dirty="0" smtClean="0">
                <a:solidFill>
                  <a:schemeClr val="bg1"/>
                </a:solidFill>
              </a:rPr>
              <a:t>Low-level Mean Flow Vector</a:t>
            </a:r>
            <a:endParaRPr lang="en-US" sz="2400" dirty="0">
              <a:solidFill>
                <a:schemeClr val="bg1"/>
              </a:solidFill>
            </a:endParaRPr>
          </a:p>
        </p:txBody>
      </p:sp>
      <p:sp>
        <p:nvSpPr>
          <p:cNvPr id="14" name="TextBox 13"/>
          <p:cNvSpPr txBox="1"/>
          <p:nvPr/>
        </p:nvSpPr>
        <p:spPr>
          <a:xfrm>
            <a:off x="1317522" y="5598829"/>
            <a:ext cx="3790185" cy="1200329"/>
          </a:xfrm>
          <a:prstGeom prst="rect">
            <a:avLst/>
          </a:prstGeom>
          <a:noFill/>
        </p:spPr>
        <p:txBody>
          <a:bodyPr wrap="square" rtlCol="0">
            <a:spAutoFit/>
          </a:bodyPr>
          <a:lstStyle/>
          <a:p>
            <a:pPr marL="285750" indent="-285750" algn="ctr">
              <a:buFont typeface="Symbol" panose="05050102010706020507" pitchFamily="18" charset="2"/>
              <a:buChar char=""/>
            </a:pPr>
            <a:r>
              <a:rPr lang="en-US" sz="2400" dirty="0" smtClean="0"/>
              <a:t>Difference between the 200 and 850 </a:t>
            </a:r>
            <a:r>
              <a:rPr lang="en-US" sz="2400" dirty="0" err="1" smtClean="0"/>
              <a:t>hPa</a:t>
            </a:r>
            <a:r>
              <a:rPr lang="en-US" sz="2400" dirty="0" smtClean="0"/>
              <a:t> mean flows</a:t>
            </a:r>
            <a:endParaRPr lang="en-US" sz="2400" dirty="0"/>
          </a:p>
        </p:txBody>
      </p:sp>
      <p:sp>
        <p:nvSpPr>
          <p:cNvPr id="15" name="TextBox 14"/>
          <p:cNvSpPr txBox="1"/>
          <p:nvPr/>
        </p:nvSpPr>
        <p:spPr>
          <a:xfrm>
            <a:off x="1347017" y="5048908"/>
            <a:ext cx="3760691" cy="461665"/>
          </a:xfrm>
          <a:prstGeom prst="rect">
            <a:avLst/>
          </a:prstGeom>
          <a:noFill/>
        </p:spPr>
        <p:txBody>
          <a:bodyPr wrap="square" rtlCol="0">
            <a:spAutoFit/>
          </a:bodyPr>
          <a:lstStyle/>
          <a:p>
            <a:pPr algn="ctr"/>
            <a:r>
              <a:rPr lang="en-US" sz="2400" dirty="0" smtClean="0">
                <a:solidFill>
                  <a:schemeClr val="bg1"/>
                </a:solidFill>
              </a:rPr>
              <a:t>Vertical Wind Shear Vector</a:t>
            </a:r>
            <a:endParaRPr lang="en-US" dirty="0">
              <a:solidFill>
                <a:schemeClr val="bg1"/>
              </a:solidFill>
            </a:endParaRPr>
          </a:p>
        </p:txBody>
      </p:sp>
      <p:sp>
        <p:nvSpPr>
          <p:cNvPr id="17" name="Content Placeholder 2"/>
          <p:cNvSpPr>
            <a:spLocks noGrp="1"/>
          </p:cNvSpPr>
          <p:nvPr>
            <p:ph idx="1"/>
          </p:nvPr>
        </p:nvSpPr>
        <p:spPr>
          <a:xfrm>
            <a:off x="5107707" y="1791855"/>
            <a:ext cx="6631711" cy="5066145"/>
          </a:xfrm>
        </p:spPr>
        <p:txBody>
          <a:bodyPr>
            <a:normAutofit/>
          </a:bodyPr>
          <a:lstStyle/>
          <a:p>
            <a:pPr marL="0" indent="0" algn="ctr">
              <a:buNone/>
            </a:pPr>
            <a:r>
              <a:rPr lang="en-US" sz="2400" dirty="0"/>
              <a:t>Chen et al. 2018, 2019 suggest that the orientation of the </a:t>
            </a:r>
            <a:r>
              <a:rPr lang="en-US" sz="2400" b="1" dirty="0">
                <a:solidFill>
                  <a:srgbClr val="FF0000"/>
                </a:solidFill>
              </a:rPr>
              <a:t>low-level mean flow vector (LMF) </a:t>
            </a:r>
            <a:r>
              <a:rPr lang="en-US" sz="2400" dirty="0"/>
              <a:t>relative the </a:t>
            </a:r>
            <a:r>
              <a:rPr lang="en-US" sz="2400" b="1" dirty="0"/>
              <a:t>vertical wind </a:t>
            </a:r>
            <a:r>
              <a:rPr lang="en-US" sz="2400" b="1" dirty="0">
                <a:solidFill>
                  <a:schemeClr val="tx1"/>
                </a:solidFill>
              </a:rPr>
              <a:t>shear vector (VWS) </a:t>
            </a:r>
            <a:r>
              <a:rPr lang="en-US" sz="2400" dirty="0"/>
              <a:t>can tell us whether a storm </a:t>
            </a:r>
            <a:r>
              <a:rPr lang="en-US" sz="2400" dirty="0" smtClean="0"/>
              <a:t>is likely to </a:t>
            </a:r>
            <a:r>
              <a:rPr lang="en-US" sz="2400" dirty="0"/>
              <a:t>intensify or expand</a:t>
            </a:r>
            <a:r>
              <a:rPr lang="en-US" sz="2400" dirty="0" smtClean="0"/>
              <a:t>.</a:t>
            </a:r>
            <a:endParaRPr lang="en-US" sz="2400" dirty="0"/>
          </a:p>
        </p:txBody>
      </p:sp>
    </p:spTree>
    <p:extLst>
      <p:ext uri="{BB962C8B-B14F-4D97-AF65-F5344CB8AC3E}">
        <p14:creationId xmlns:p14="http://schemas.microsoft.com/office/powerpoint/2010/main" val="1561585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nut 14"/>
          <p:cNvSpPr/>
          <p:nvPr/>
        </p:nvSpPr>
        <p:spPr>
          <a:xfrm>
            <a:off x="3842327" y="2087418"/>
            <a:ext cx="4507346" cy="4507346"/>
          </a:xfrm>
          <a:prstGeom prst="donut">
            <a:avLst>
              <a:gd name="adj" fmla="val 147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p Arrow 4"/>
          <p:cNvSpPr/>
          <p:nvPr/>
        </p:nvSpPr>
        <p:spPr>
          <a:xfrm>
            <a:off x="5384800" y="2087418"/>
            <a:ext cx="1422400" cy="4507346"/>
          </a:xfrm>
          <a:prstGeom prs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16200000">
            <a:off x="5384800" y="2005117"/>
            <a:ext cx="1422400" cy="4507346"/>
          </a:xfrm>
          <a:prstGeom prst="up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US"/>
          </a:p>
        </p:txBody>
      </p:sp>
      <p:sp>
        <p:nvSpPr>
          <p:cNvPr id="8" name="Title 1"/>
          <p:cNvSpPr txBox="1">
            <a:spLocks/>
          </p:cNvSpPr>
          <p:nvPr/>
        </p:nvSpPr>
        <p:spPr>
          <a:xfrm>
            <a:off x="434109" y="618835"/>
            <a:ext cx="11305309" cy="1182255"/>
          </a:xfrm>
          <a:prstGeom prst="rect">
            <a:avLst/>
          </a:prstGeom>
          <a:solidFill>
            <a:schemeClr val="accent2"/>
          </a:solidFill>
          <a:ln>
            <a:solidFill>
              <a:schemeClr val="accent2"/>
            </a:solidFill>
          </a:ln>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Literature</a:t>
            </a:r>
            <a:endParaRPr lang="en-US" sz="3600" dirty="0"/>
          </a:p>
        </p:txBody>
      </p:sp>
      <p:sp>
        <p:nvSpPr>
          <p:cNvPr id="9" name="TextBox 8"/>
          <p:cNvSpPr txBox="1"/>
          <p:nvPr/>
        </p:nvSpPr>
        <p:spPr>
          <a:xfrm>
            <a:off x="4215653" y="4074123"/>
            <a:ext cx="3760691" cy="461665"/>
          </a:xfrm>
          <a:prstGeom prst="rect">
            <a:avLst/>
          </a:prstGeom>
          <a:noFill/>
        </p:spPr>
        <p:txBody>
          <a:bodyPr wrap="square" rtlCol="0">
            <a:spAutoFit/>
          </a:bodyPr>
          <a:lstStyle/>
          <a:p>
            <a:pPr algn="ctr"/>
            <a:r>
              <a:rPr lang="en-US" sz="2400" dirty="0" smtClean="0">
                <a:solidFill>
                  <a:schemeClr val="bg1"/>
                </a:solidFill>
              </a:rPr>
              <a:t>Low-level Mean Flow</a:t>
            </a:r>
            <a:endParaRPr lang="en-US" sz="2400" dirty="0">
              <a:solidFill>
                <a:schemeClr val="bg1"/>
              </a:solidFill>
            </a:endParaRPr>
          </a:p>
        </p:txBody>
      </p:sp>
      <p:sp>
        <p:nvSpPr>
          <p:cNvPr id="10" name="TextBox 9"/>
          <p:cNvSpPr txBox="1"/>
          <p:nvPr/>
        </p:nvSpPr>
        <p:spPr>
          <a:xfrm>
            <a:off x="5650408" y="2400581"/>
            <a:ext cx="872710" cy="461665"/>
          </a:xfrm>
          <a:prstGeom prst="rect">
            <a:avLst/>
          </a:prstGeom>
          <a:noFill/>
        </p:spPr>
        <p:txBody>
          <a:bodyPr wrap="square" rtlCol="0">
            <a:spAutoFit/>
          </a:bodyPr>
          <a:lstStyle/>
          <a:p>
            <a:pPr algn="ctr"/>
            <a:r>
              <a:rPr lang="en-US" sz="2400" dirty="0" smtClean="0">
                <a:solidFill>
                  <a:schemeClr val="bg1"/>
                </a:solidFill>
              </a:rPr>
              <a:t>Shear</a:t>
            </a:r>
            <a:endParaRPr lang="en-US" sz="2400" dirty="0">
              <a:solidFill>
                <a:schemeClr val="bg1"/>
              </a:solidFill>
            </a:endParaRPr>
          </a:p>
        </p:txBody>
      </p:sp>
      <p:sp>
        <p:nvSpPr>
          <p:cNvPr id="12" name="Cloud 11"/>
          <p:cNvSpPr/>
          <p:nvPr/>
        </p:nvSpPr>
        <p:spPr>
          <a:xfrm>
            <a:off x="3709125" y="2400581"/>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6851317" y="2387741"/>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3712287" y="2375422"/>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3709685" y="2387741"/>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42327" y="1744921"/>
            <a:ext cx="4507346" cy="461665"/>
          </a:xfrm>
          <a:prstGeom prst="rect">
            <a:avLst/>
          </a:prstGeom>
          <a:noFill/>
        </p:spPr>
        <p:txBody>
          <a:bodyPr wrap="square" rtlCol="0">
            <a:spAutoFit/>
          </a:bodyPr>
          <a:lstStyle/>
          <a:p>
            <a:pPr algn="ctr"/>
            <a:r>
              <a:rPr lang="en-US" sz="2400" dirty="0" smtClean="0"/>
              <a:t>Enhanced surface fluxes</a:t>
            </a:r>
            <a:endParaRPr lang="en-US" sz="2400" dirty="0"/>
          </a:p>
        </p:txBody>
      </p:sp>
      <p:sp>
        <p:nvSpPr>
          <p:cNvPr id="20" name="Content Placeholder 2"/>
          <p:cNvSpPr>
            <a:spLocks noGrp="1"/>
          </p:cNvSpPr>
          <p:nvPr>
            <p:ph idx="1"/>
          </p:nvPr>
        </p:nvSpPr>
        <p:spPr>
          <a:xfrm>
            <a:off x="9218429" y="6328950"/>
            <a:ext cx="2973572" cy="531628"/>
          </a:xfrm>
        </p:spPr>
        <p:txBody>
          <a:bodyPr>
            <a:noAutofit/>
          </a:bodyPr>
          <a:lstStyle/>
          <a:p>
            <a:pPr marL="0" indent="0" algn="ctr">
              <a:buNone/>
            </a:pPr>
            <a:r>
              <a:rPr lang="en-US" sz="2400" dirty="0"/>
              <a:t>Chen et al. 2018, </a:t>
            </a:r>
            <a:r>
              <a:rPr lang="en-US" sz="2400" dirty="0" smtClean="0"/>
              <a:t>2019</a:t>
            </a:r>
            <a:endParaRPr lang="en-US" sz="2400" dirty="0"/>
          </a:p>
        </p:txBody>
      </p:sp>
      <p:sp>
        <p:nvSpPr>
          <p:cNvPr id="22" name="Rectangle 21"/>
          <p:cNvSpPr/>
          <p:nvPr/>
        </p:nvSpPr>
        <p:spPr>
          <a:xfrm>
            <a:off x="8616077" y="4027956"/>
            <a:ext cx="2994731" cy="461665"/>
          </a:xfrm>
          <a:prstGeom prst="rect">
            <a:avLst/>
          </a:prstGeom>
        </p:spPr>
        <p:txBody>
          <a:bodyPr wrap="none">
            <a:spAutoFit/>
          </a:bodyPr>
          <a:lstStyle/>
          <a:p>
            <a:r>
              <a:rPr lang="en-US" sz="2400" b="1" dirty="0" smtClean="0">
                <a:solidFill>
                  <a:srgbClr val="00B050"/>
                </a:solidFill>
              </a:rPr>
              <a:t> </a:t>
            </a:r>
            <a:r>
              <a:rPr lang="en-US" sz="2400" b="1" dirty="0" smtClean="0"/>
              <a:t>=     </a:t>
            </a:r>
            <a:r>
              <a:rPr lang="en-US" sz="2400" b="1" dirty="0" smtClean="0">
                <a:solidFill>
                  <a:srgbClr val="00B050"/>
                </a:solidFill>
              </a:rPr>
              <a:t> Intensification</a:t>
            </a:r>
            <a:endParaRPr lang="en-US" sz="2400" dirty="0"/>
          </a:p>
        </p:txBody>
      </p:sp>
    </p:spTree>
    <p:extLst>
      <p:ext uri="{BB962C8B-B14F-4D97-AF65-F5344CB8AC3E}">
        <p14:creationId xmlns:p14="http://schemas.microsoft.com/office/powerpoint/2010/main" val="14733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95833E-6 -1.48148E-6 L -0.01614 0.10764 C -0.01966 0.13009 -0.02174 0.16412 -0.02161 0.19954 C -0.02174 0.24005 -0.01966 0.27246 -0.01588 0.29468 L -0.00013 0.40301 " pathEditMode="relative" rAng="5400000" ptsTypes="AAAAA">
                                      <p:cBhvr>
                                        <p:cTn id="6" dur="2000" fill="hold"/>
                                        <p:tgtEl>
                                          <p:spTgt spid="17"/>
                                        </p:tgtEl>
                                        <p:attrNameLst>
                                          <p:attrName>ppt_x</p:attrName>
                                          <p:attrName>ppt_y</p:attrName>
                                        </p:attrNameLst>
                                      </p:cBhvr>
                                      <p:rCtr x="-1081" y="20139"/>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00079 0.40301 L 0.06615 0.44421 C 0.07982 0.4537 0.10026 0.4588 0.12175 0.4588 C 0.14623 0.4588 0.16576 0.4537 0.17943 0.44421 L 0.24493 0.40301 " pathEditMode="relative" rAng="0" ptsTypes="AAAAA">
                                      <p:cBhvr>
                                        <p:cTn id="10" dur="2000" fill="hold"/>
                                        <p:tgtEl>
                                          <p:spTgt spid="16"/>
                                        </p:tgtEl>
                                        <p:attrNameLst>
                                          <p:attrName>ppt_x</p:attrName>
                                          <p:attrName>ppt_y</p:attrName>
                                        </p:attrNameLst>
                                      </p:cBhvr>
                                      <p:rCtr x="12201" y="277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nut 24"/>
          <p:cNvSpPr/>
          <p:nvPr/>
        </p:nvSpPr>
        <p:spPr>
          <a:xfrm>
            <a:off x="3842327" y="2087418"/>
            <a:ext cx="4507346" cy="4507346"/>
          </a:xfrm>
          <a:prstGeom prst="donut">
            <a:avLst>
              <a:gd name="adj" fmla="val 147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Up Arrow 21"/>
          <p:cNvSpPr/>
          <p:nvPr/>
        </p:nvSpPr>
        <p:spPr>
          <a:xfrm>
            <a:off x="5384800" y="2087418"/>
            <a:ext cx="1422400" cy="4507346"/>
          </a:xfrm>
          <a:prstGeom prs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Up Arrow 23"/>
          <p:cNvSpPr/>
          <p:nvPr/>
        </p:nvSpPr>
        <p:spPr>
          <a:xfrm rot="5400000">
            <a:off x="5384800" y="2005117"/>
            <a:ext cx="1422400" cy="4507346"/>
          </a:xfrm>
          <a:prstGeom prst="up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0402" y="609601"/>
            <a:ext cx="11299016" cy="1182254"/>
          </a:xfrm>
        </p:spPr>
        <p:txBody>
          <a:bodyPr/>
          <a:lstStyle/>
          <a:p>
            <a:r>
              <a:rPr lang="en-US" dirty="0" smtClean="0"/>
              <a:t>Motivation</a:t>
            </a:r>
            <a:endParaRPr lang="en-US" dirty="0"/>
          </a:p>
        </p:txBody>
      </p:sp>
      <p:sp>
        <p:nvSpPr>
          <p:cNvPr id="7" name="Title 1"/>
          <p:cNvSpPr txBox="1">
            <a:spLocks/>
          </p:cNvSpPr>
          <p:nvPr/>
        </p:nvSpPr>
        <p:spPr>
          <a:xfrm>
            <a:off x="434109" y="618835"/>
            <a:ext cx="11305309" cy="1182255"/>
          </a:xfrm>
          <a:prstGeom prst="rect">
            <a:avLst/>
          </a:prstGeom>
          <a:solidFill>
            <a:schemeClr val="accent2"/>
          </a:solidFill>
          <a:ln>
            <a:solidFill>
              <a:schemeClr val="accent2"/>
            </a:solidFill>
          </a:ln>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Literature</a:t>
            </a:r>
            <a:endParaRPr lang="en-US" sz="3600" dirty="0"/>
          </a:p>
        </p:txBody>
      </p:sp>
      <p:sp>
        <p:nvSpPr>
          <p:cNvPr id="9" name="TextBox 8"/>
          <p:cNvSpPr txBox="1"/>
          <p:nvPr/>
        </p:nvSpPr>
        <p:spPr>
          <a:xfrm>
            <a:off x="2495232" y="2447857"/>
            <a:ext cx="717607" cy="369332"/>
          </a:xfrm>
          <a:prstGeom prst="rect">
            <a:avLst/>
          </a:prstGeom>
          <a:noFill/>
        </p:spPr>
        <p:txBody>
          <a:bodyPr wrap="square" rtlCol="0">
            <a:spAutoFit/>
          </a:bodyPr>
          <a:lstStyle/>
          <a:p>
            <a:pPr algn="ctr"/>
            <a:r>
              <a:rPr lang="en-US" dirty="0" smtClean="0">
                <a:solidFill>
                  <a:schemeClr val="bg1"/>
                </a:solidFill>
              </a:rPr>
              <a:t>Shear</a:t>
            </a:r>
            <a:endParaRPr lang="en-US" dirty="0">
              <a:solidFill>
                <a:schemeClr val="bg1"/>
              </a:solidFill>
            </a:endParaRPr>
          </a:p>
        </p:txBody>
      </p:sp>
      <p:sp>
        <p:nvSpPr>
          <p:cNvPr id="12" name="Cloud 11"/>
          <p:cNvSpPr/>
          <p:nvPr/>
        </p:nvSpPr>
        <p:spPr>
          <a:xfrm>
            <a:off x="6906121" y="5049232"/>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6906121" y="5044080"/>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3654321" y="5044080"/>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722999" y="4027956"/>
            <a:ext cx="2593980" cy="461665"/>
          </a:xfrm>
          <a:prstGeom prst="rect">
            <a:avLst/>
          </a:prstGeom>
        </p:spPr>
        <p:txBody>
          <a:bodyPr wrap="none">
            <a:spAutoFit/>
          </a:bodyPr>
          <a:lstStyle/>
          <a:p>
            <a:r>
              <a:rPr lang="en-US" sz="2400" b="1" dirty="0" smtClean="0">
                <a:solidFill>
                  <a:srgbClr val="00B050"/>
                </a:solidFill>
              </a:rPr>
              <a:t> </a:t>
            </a:r>
            <a:r>
              <a:rPr lang="en-US" sz="2400" b="1" dirty="0" smtClean="0"/>
              <a:t>=       </a:t>
            </a:r>
            <a:r>
              <a:rPr lang="en-US" sz="2400" b="1" dirty="0" smtClean="0">
                <a:solidFill>
                  <a:srgbClr val="00B050"/>
                </a:solidFill>
              </a:rPr>
              <a:t> </a:t>
            </a:r>
            <a:r>
              <a:rPr lang="en-US" sz="2400" b="1" dirty="0" smtClean="0">
                <a:solidFill>
                  <a:srgbClr val="0070C0"/>
                </a:solidFill>
              </a:rPr>
              <a:t>Expansion</a:t>
            </a:r>
            <a:endParaRPr lang="en-US" sz="2400" dirty="0">
              <a:solidFill>
                <a:srgbClr val="0070C0"/>
              </a:solidFill>
            </a:endParaRPr>
          </a:p>
        </p:txBody>
      </p:sp>
      <p:sp>
        <p:nvSpPr>
          <p:cNvPr id="23" name="TextBox 22"/>
          <p:cNvSpPr txBox="1"/>
          <p:nvPr/>
        </p:nvSpPr>
        <p:spPr>
          <a:xfrm>
            <a:off x="4215653" y="4074123"/>
            <a:ext cx="3760691" cy="461665"/>
          </a:xfrm>
          <a:prstGeom prst="rect">
            <a:avLst/>
          </a:prstGeom>
          <a:noFill/>
        </p:spPr>
        <p:txBody>
          <a:bodyPr wrap="square" rtlCol="0">
            <a:spAutoFit/>
          </a:bodyPr>
          <a:lstStyle/>
          <a:p>
            <a:pPr algn="ctr"/>
            <a:r>
              <a:rPr lang="en-US" sz="2400" dirty="0" smtClean="0">
                <a:solidFill>
                  <a:schemeClr val="bg1"/>
                </a:solidFill>
              </a:rPr>
              <a:t>Low-level Mean Flow</a:t>
            </a:r>
            <a:endParaRPr lang="en-US" sz="2400" dirty="0">
              <a:solidFill>
                <a:schemeClr val="bg1"/>
              </a:solidFill>
            </a:endParaRPr>
          </a:p>
        </p:txBody>
      </p:sp>
      <p:sp>
        <p:nvSpPr>
          <p:cNvPr id="27" name="TextBox 26"/>
          <p:cNvSpPr txBox="1"/>
          <p:nvPr/>
        </p:nvSpPr>
        <p:spPr>
          <a:xfrm>
            <a:off x="3842327" y="6480738"/>
            <a:ext cx="4507346" cy="461665"/>
          </a:xfrm>
          <a:prstGeom prst="rect">
            <a:avLst/>
          </a:prstGeom>
          <a:noFill/>
        </p:spPr>
        <p:txBody>
          <a:bodyPr wrap="square" rtlCol="0">
            <a:spAutoFit/>
          </a:bodyPr>
          <a:lstStyle/>
          <a:p>
            <a:pPr algn="ctr"/>
            <a:r>
              <a:rPr lang="en-US" sz="2400" dirty="0" smtClean="0"/>
              <a:t>Enhanced surface fluxes</a:t>
            </a:r>
            <a:endParaRPr lang="en-US" sz="2400" dirty="0"/>
          </a:p>
        </p:txBody>
      </p:sp>
      <p:sp>
        <p:nvSpPr>
          <p:cNvPr id="29" name="Content Placeholder 2"/>
          <p:cNvSpPr>
            <a:spLocks noGrp="1"/>
          </p:cNvSpPr>
          <p:nvPr>
            <p:ph idx="1"/>
          </p:nvPr>
        </p:nvSpPr>
        <p:spPr>
          <a:xfrm>
            <a:off x="9218429" y="6328950"/>
            <a:ext cx="2973572" cy="531628"/>
          </a:xfrm>
        </p:spPr>
        <p:txBody>
          <a:bodyPr>
            <a:noAutofit/>
          </a:bodyPr>
          <a:lstStyle/>
          <a:p>
            <a:pPr marL="0" indent="0" algn="ctr">
              <a:buNone/>
            </a:pPr>
            <a:r>
              <a:rPr lang="en-US" sz="2400" dirty="0"/>
              <a:t>Chen et al. 2018, </a:t>
            </a:r>
            <a:r>
              <a:rPr lang="en-US" sz="2400" dirty="0" smtClean="0"/>
              <a:t>2019</a:t>
            </a:r>
            <a:endParaRPr lang="en-US" sz="2400" dirty="0"/>
          </a:p>
        </p:txBody>
      </p:sp>
      <p:sp>
        <p:nvSpPr>
          <p:cNvPr id="30" name="TextBox 29"/>
          <p:cNvSpPr txBox="1"/>
          <p:nvPr/>
        </p:nvSpPr>
        <p:spPr>
          <a:xfrm>
            <a:off x="5650408" y="2400581"/>
            <a:ext cx="872710" cy="461665"/>
          </a:xfrm>
          <a:prstGeom prst="rect">
            <a:avLst/>
          </a:prstGeom>
          <a:noFill/>
        </p:spPr>
        <p:txBody>
          <a:bodyPr wrap="square" rtlCol="0">
            <a:spAutoFit/>
          </a:bodyPr>
          <a:lstStyle/>
          <a:p>
            <a:pPr algn="ctr"/>
            <a:r>
              <a:rPr lang="en-US" sz="2400" dirty="0" smtClean="0">
                <a:solidFill>
                  <a:schemeClr val="bg1"/>
                </a:solidFill>
              </a:rPr>
              <a:t>Shear</a:t>
            </a:r>
            <a:endParaRPr lang="en-US" sz="2400" dirty="0">
              <a:solidFill>
                <a:schemeClr val="bg1"/>
              </a:solidFill>
            </a:endParaRPr>
          </a:p>
        </p:txBody>
      </p:sp>
    </p:spTree>
    <p:extLst>
      <p:ext uri="{BB962C8B-B14F-4D97-AF65-F5344CB8AC3E}">
        <p14:creationId xmlns:p14="http://schemas.microsoft.com/office/powerpoint/2010/main" val="34908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78 0.00139 L 0.03477 -0.10718 C 0.04284 -0.13079 0.05013 -0.16458 0.05456 -0.20324 C 0.0599 -0.2463 0.06094 -0.28241 0.05899 -0.3088 L 0.05105 -0.43333 " pathEditMode="relative" rAng="16920000" ptsTypes="AAAAA">
                                      <p:cBhvr>
                                        <p:cTn id="6" dur="2000" fill="hold"/>
                                        <p:tgtEl>
                                          <p:spTgt spid="13"/>
                                        </p:tgtEl>
                                        <p:attrNameLst>
                                          <p:attrName>ppt_x</p:attrName>
                                          <p:attrName>ppt_y</p:attrName>
                                        </p:attrNameLst>
                                      </p:cBhvr>
                                      <p:rCtr x="4062" y="-21181"/>
                                    </p:animMotion>
                                  </p:childTnLst>
                                </p:cTn>
                              </p:par>
                              <p:par>
                                <p:cTn id="7" presetID="6" presetClass="emph" presetSubtype="0" fill="hold" grpId="0" nodeType="withEffect">
                                  <p:stCondLst>
                                    <p:cond delay="0"/>
                                  </p:stCondLst>
                                  <p:childTnLst>
                                    <p:animScale>
                                      <p:cBhvr>
                                        <p:cTn id="8" dur="2000" fill="hold"/>
                                        <p:tgtEl>
                                          <p:spTgt spid="25"/>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p Arrow 22"/>
          <p:cNvSpPr/>
          <p:nvPr/>
        </p:nvSpPr>
        <p:spPr>
          <a:xfrm>
            <a:off x="5384800" y="2087418"/>
            <a:ext cx="1422400" cy="4507346"/>
          </a:xfrm>
          <a:prstGeom prs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nut 21"/>
          <p:cNvSpPr/>
          <p:nvPr/>
        </p:nvSpPr>
        <p:spPr>
          <a:xfrm>
            <a:off x="3842327" y="2087418"/>
            <a:ext cx="4507346" cy="4507346"/>
          </a:xfrm>
          <a:prstGeom prst="donut">
            <a:avLst>
              <a:gd name="adj" fmla="val 147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loud 17"/>
          <p:cNvSpPr/>
          <p:nvPr/>
        </p:nvSpPr>
        <p:spPr>
          <a:xfrm>
            <a:off x="6851317" y="2387741"/>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0402" y="609601"/>
            <a:ext cx="11299016" cy="1182254"/>
          </a:xfrm>
        </p:spPr>
        <p:txBody>
          <a:bodyPr/>
          <a:lstStyle/>
          <a:p>
            <a:r>
              <a:rPr lang="en-US" dirty="0" smtClean="0"/>
              <a:t>Motivation</a:t>
            </a:r>
            <a:endParaRPr lang="en-US" dirty="0"/>
          </a:p>
        </p:txBody>
      </p:sp>
      <p:sp>
        <p:nvSpPr>
          <p:cNvPr id="7" name="Title 1"/>
          <p:cNvSpPr txBox="1">
            <a:spLocks/>
          </p:cNvSpPr>
          <p:nvPr/>
        </p:nvSpPr>
        <p:spPr>
          <a:xfrm>
            <a:off x="434109" y="618835"/>
            <a:ext cx="11305309" cy="1182255"/>
          </a:xfrm>
          <a:prstGeom prst="rect">
            <a:avLst/>
          </a:prstGeom>
          <a:solidFill>
            <a:schemeClr val="accent2"/>
          </a:solidFill>
          <a:ln>
            <a:solidFill>
              <a:schemeClr val="accent2"/>
            </a:solidFill>
          </a:ln>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Literature</a:t>
            </a:r>
            <a:endParaRPr lang="en-US" sz="3600" dirty="0"/>
          </a:p>
        </p:txBody>
      </p:sp>
      <p:sp>
        <p:nvSpPr>
          <p:cNvPr id="16" name="Cloud 15"/>
          <p:cNvSpPr/>
          <p:nvPr/>
        </p:nvSpPr>
        <p:spPr>
          <a:xfrm>
            <a:off x="6906121" y="5051928"/>
            <a:ext cx="1631558" cy="121501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6906121" y="5041981"/>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3666128" y="2388129"/>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9707527" y="6328950"/>
            <a:ext cx="2484474" cy="53162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sz="2400" dirty="0" smtClean="0"/>
              <a:t>Nguyen et al. 2019</a:t>
            </a:r>
            <a:endParaRPr lang="en-US" sz="2400" dirty="0"/>
          </a:p>
        </p:txBody>
      </p:sp>
      <p:sp>
        <p:nvSpPr>
          <p:cNvPr id="21" name="Rectangle 20"/>
          <p:cNvSpPr/>
          <p:nvPr/>
        </p:nvSpPr>
        <p:spPr>
          <a:xfrm>
            <a:off x="8616077" y="4027956"/>
            <a:ext cx="2994731" cy="461665"/>
          </a:xfrm>
          <a:prstGeom prst="rect">
            <a:avLst/>
          </a:prstGeom>
        </p:spPr>
        <p:txBody>
          <a:bodyPr wrap="none">
            <a:spAutoFit/>
          </a:bodyPr>
          <a:lstStyle/>
          <a:p>
            <a:r>
              <a:rPr lang="en-US" sz="2400" b="1" dirty="0" smtClean="0">
                <a:solidFill>
                  <a:srgbClr val="00B050"/>
                </a:solidFill>
              </a:rPr>
              <a:t> </a:t>
            </a:r>
            <a:r>
              <a:rPr lang="en-US" sz="2400" b="1" dirty="0" smtClean="0"/>
              <a:t>=     </a:t>
            </a:r>
            <a:r>
              <a:rPr lang="en-US" sz="2400" b="1" dirty="0" smtClean="0">
                <a:solidFill>
                  <a:srgbClr val="00B050"/>
                </a:solidFill>
              </a:rPr>
              <a:t> Intensification</a:t>
            </a:r>
            <a:endParaRPr lang="en-US" sz="2400" dirty="0"/>
          </a:p>
        </p:txBody>
      </p:sp>
      <p:sp>
        <p:nvSpPr>
          <p:cNvPr id="27" name="Cloud 26"/>
          <p:cNvSpPr/>
          <p:nvPr/>
        </p:nvSpPr>
        <p:spPr>
          <a:xfrm>
            <a:off x="3654321" y="5044080"/>
            <a:ext cx="1631558" cy="12282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650408" y="2400581"/>
            <a:ext cx="872710" cy="461665"/>
          </a:xfrm>
          <a:prstGeom prst="rect">
            <a:avLst/>
          </a:prstGeom>
          <a:noFill/>
        </p:spPr>
        <p:txBody>
          <a:bodyPr wrap="square" rtlCol="0">
            <a:spAutoFit/>
          </a:bodyPr>
          <a:lstStyle/>
          <a:p>
            <a:pPr algn="ctr"/>
            <a:r>
              <a:rPr lang="en-US" sz="2400" dirty="0" smtClean="0">
                <a:solidFill>
                  <a:schemeClr val="bg1"/>
                </a:solidFill>
              </a:rPr>
              <a:t>Shear</a:t>
            </a:r>
            <a:endParaRPr lang="en-US" sz="2400" dirty="0">
              <a:solidFill>
                <a:schemeClr val="bg1"/>
              </a:solidFill>
            </a:endParaRPr>
          </a:p>
        </p:txBody>
      </p:sp>
      <p:sp>
        <p:nvSpPr>
          <p:cNvPr id="29" name="TextBox 28"/>
          <p:cNvSpPr txBox="1"/>
          <p:nvPr/>
        </p:nvSpPr>
        <p:spPr>
          <a:xfrm>
            <a:off x="3842327" y="6480738"/>
            <a:ext cx="4507346" cy="461665"/>
          </a:xfrm>
          <a:prstGeom prst="rect">
            <a:avLst/>
          </a:prstGeom>
          <a:noFill/>
        </p:spPr>
        <p:txBody>
          <a:bodyPr wrap="square" rtlCol="0">
            <a:spAutoFit/>
          </a:bodyPr>
          <a:lstStyle/>
          <a:p>
            <a:pPr algn="ctr"/>
            <a:r>
              <a:rPr lang="en-US" sz="2400" dirty="0" smtClean="0"/>
              <a:t>Enhanced surface fluxes</a:t>
            </a:r>
            <a:endParaRPr lang="en-US" sz="2400" dirty="0"/>
          </a:p>
        </p:txBody>
      </p:sp>
    </p:spTree>
    <p:extLst>
      <p:ext uri="{BB962C8B-B14F-4D97-AF65-F5344CB8AC3E}">
        <p14:creationId xmlns:p14="http://schemas.microsoft.com/office/powerpoint/2010/main" val="20141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par>
                                <p:cTn id="7" presetID="37" presetClass="path" presetSubtype="0" accel="50000" decel="50000" fill="hold" grpId="1" nodeType="withEffect">
                                  <p:stCondLst>
                                    <p:cond delay="0"/>
                                  </p:stCondLst>
                                  <p:childTnLst>
                                    <p:animMotion origin="layout" path="M -0.00104 -1.48148E-6 L 0.02136 -0.10625 C 0.02644 -0.12847 0.0293 -0.1618 0.0293 -0.19699 C 0.0293 -0.2368 0.02644 -0.26852 0.02136 -0.29097 L -0.00104 -0.39768 " pathEditMode="relative" rAng="16200000" ptsTypes="AAAAA">
                                      <p:cBhvr>
                                        <p:cTn id="8" dur="2000" fill="hold"/>
                                        <p:tgtEl>
                                          <p:spTgt spid="16"/>
                                        </p:tgtEl>
                                        <p:attrNameLst>
                                          <p:attrName>ppt_x</p:attrName>
                                          <p:attrName>ppt_y</p:attrName>
                                        </p:attrNameLst>
                                      </p:cBhvr>
                                      <p:rCtr x="1510" y="-1988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8835"/>
            <a:ext cx="11305309" cy="1173019"/>
          </a:xfrm>
          <a:solidFill>
            <a:schemeClr val="accent4"/>
          </a:solidFill>
          <a:ln>
            <a:solidFill>
              <a:schemeClr val="accent4"/>
            </a:solidFill>
          </a:ln>
        </p:spPr>
        <p:txBody>
          <a:bodyPr>
            <a:normAutofit/>
          </a:bodyPr>
          <a:lstStyle/>
          <a:p>
            <a:pPr algn="r"/>
            <a:r>
              <a:rPr lang="en-US" sz="3600" dirty="0" smtClean="0"/>
              <a:t>Future Steps</a:t>
            </a:r>
            <a:endParaRPr lang="en-US" sz="3600" dirty="0"/>
          </a:p>
        </p:txBody>
      </p:sp>
      <p:sp>
        <p:nvSpPr>
          <p:cNvPr id="4" name="Rectangle 3"/>
          <p:cNvSpPr/>
          <p:nvPr/>
        </p:nvSpPr>
        <p:spPr>
          <a:xfrm>
            <a:off x="581191" y="3950170"/>
            <a:ext cx="11029615" cy="175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81192" y="1791854"/>
            <a:ext cx="11029615" cy="5066146"/>
          </a:xfrm>
        </p:spPr>
        <p:txBody>
          <a:bodyPr/>
          <a:lstStyle/>
          <a:p>
            <a:pPr>
              <a:buFont typeface="Symbol" panose="05050102010706020507" pitchFamily="18" charset="2"/>
              <a:buChar char=""/>
            </a:pPr>
            <a:endParaRPr lang="en-US" sz="2400" dirty="0" smtClean="0"/>
          </a:p>
          <a:p>
            <a:pPr>
              <a:buFont typeface="Symbol" panose="05050102010706020507" pitchFamily="18" charset="2"/>
              <a:buChar char=""/>
            </a:pPr>
            <a:r>
              <a:rPr lang="en-US" sz="2400" dirty="0" smtClean="0"/>
              <a:t>Use data </a:t>
            </a:r>
            <a:r>
              <a:rPr lang="en-US" sz="2400" dirty="0" smtClean="0"/>
              <a:t>from the </a:t>
            </a:r>
            <a:r>
              <a:rPr lang="en-US" sz="2400" dirty="0"/>
              <a:t>Tropical Cyclone Dropsonde Research and Operations Product Suite (</a:t>
            </a:r>
            <a:r>
              <a:rPr lang="en-US" sz="2400" dirty="0" smtClean="0"/>
              <a:t>TC-DROPS) to study the relation between the vertical wind shear vector and the low-level mean flow vector using methods similar to that of Chen et al. 2018</a:t>
            </a:r>
          </a:p>
          <a:p>
            <a:pPr lvl="1">
              <a:buFont typeface="Symbol" panose="05050102010706020507" pitchFamily="18" charset="2"/>
              <a:buChar char=""/>
            </a:pPr>
            <a:endParaRPr lang="en-US" sz="2400" dirty="0" smtClean="0"/>
          </a:p>
          <a:p>
            <a:pPr>
              <a:buFont typeface="Symbol" panose="05050102010706020507" pitchFamily="18" charset="2"/>
              <a:buChar char=""/>
            </a:pPr>
            <a:endParaRPr lang="en-US" sz="2400" dirty="0" smtClean="0"/>
          </a:p>
          <a:p>
            <a:pPr>
              <a:buFont typeface="Symbol" panose="05050102010706020507" pitchFamily="18" charset="2"/>
              <a:buChar char=""/>
            </a:pPr>
            <a:r>
              <a:rPr lang="en-US" sz="2400" dirty="0" smtClean="0"/>
              <a:t>Contact and converse with emergency managers about the information they receive and use to determine how to prepare their communities for the effects of tropical cyclones</a:t>
            </a:r>
          </a:p>
          <a:p>
            <a:pPr>
              <a:buFont typeface="Symbol" panose="05050102010706020507" pitchFamily="18" charset="2"/>
              <a:buChar char=""/>
            </a:pPr>
            <a:endParaRPr lang="en-US" sz="2400" dirty="0" smtClean="0"/>
          </a:p>
          <a:p>
            <a:pPr>
              <a:buFont typeface="Symbol" panose="05050102010706020507" pitchFamily="18" charset="2"/>
              <a:buChar char=""/>
            </a:pPr>
            <a:endParaRPr lang="en-US" dirty="0"/>
          </a:p>
        </p:txBody>
      </p:sp>
      <p:sp>
        <p:nvSpPr>
          <p:cNvPr id="7" name="Rectangle 6"/>
          <p:cNvSpPr/>
          <p:nvPr/>
        </p:nvSpPr>
        <p:spPr>
          <a:xfrm>
            <a:off x="581191" y="3950170"/>
            <a:ext cx="11029615" cy="290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61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138"/>
          <a:stretch/>
        </p:blipFill>
        <p:spPr>
          <a:xfrm>
            <a:off x="6172834" y="4306529"/>
            <a:ext cx="2738224" cy="2559476"/>
          </a:xfrm>
          <a:prstGeom prst="rect">
            <a:avLst/>
          </a:prstGeom>
        </p:spPr>
      </p:pic>
      <p:sp>
        <p:nvSpPr>
          <p:cNvPr id="2" name="Title 1"/>
          <p:cNvSpPr>
            <a:spLocks noGrp="1"/>
          </p:cNvSpPr>
          <p:nvPr>
            <p:ph type="title"/>
          </p:nvPr>
        </p:nvSpPr>
        <p:spPr>
          <a:xfrm>
            <a:off x="440402" y="609601"/>
            <a:ext cx="11299016" cy="1182254"/>
          </a:xfrm>
        </p:spPr>
        <p:txBody>
          <a:bodyPr>
            <a:normAutofit/>
          </a:bodyPr>
          <a:lstStyle/>
          <a:p>
            <a:r>
              <a:rPr lang="en-US" sz="3600" dirty="0" smtClean="0"/>
              <a:t>Motivation</a:t>
            </a:r>
            <a:endParaRPr lang="en-US" sz="3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834" y="1793794"/>
            <a:ext cx="4058109" cy="2535136"/>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8711"/>
          <a:stretch/>
        </p:blipFill>
        <p:spPr>
          <a:xfrm>
            <a:off x="8878529" y="4319580"/>
            <a:ext cx="3313471" cy="25464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5391" r="18749"/>
          <a:stretch/>
        </p:blipFill>
        <p:spPr>
          <a:xfrm>
            <a:off x="9714646" y="1791854"/>
            <a:ext cx="2477354" cy="25370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09916"/>
            <a:ext cx="6316073" cy="5056089"/>
          </a:xfrm>
          <a:prstGeom prst="rect">
            <a:avLst/>
          </a:prstGeom>
        </p:spPr>
      </p:pic>
    </p:spTree>
    <p:extLst>
      <p:ext uri="{BB962C8B-B14F-4D97-AF65-F5344CB8AC3E}">
        <p14:creationId xmlns:p14="http://schemas.microsoft.com/office/powerpoint/2010/main" val="409824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598</TotalTime>
  <Words>1171</Words>
  <Application>Microsoft Office PowerPoint</Application>
  <PresentationFormat>Widescreen</PresentationFormat>
  <Paragraphs>85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Gill Sans MT</vt:lpstr>
      <vt:lpstr>Symbol</vt:lpstr>
      <vt:lpstr>Times New Roman</vt:lpstr>
      <vt:lpstr>Wingdings 2</vt:lpstr>
      <vt:lpstr>Dividend</vt:lpstr>
      <vt:lpstr>Predicting and communicating  Tropical Cyclone Expansion</vt:lpstr>
      <vt:lpstr>Motivation</vt:lpstr>
      <vt:lpstr>Questions</vt:lpstr>
      <vt:lpstr>PowerPoint Presentation</vt:lpstr>
      <vt:lpstr>PowerPoint Presentation</vt:lpstr>
      <vt:lpstr>Motivation</vt:lpstr>
      <vt:lpstr>Motivation</vt:lpstr>
      <vt:lpstr>Future Steps</vt:lpstr>
      <vt:lpstr>Motivation</vt:lpstr>
      <vt:lpstr>Questions</vt:lpstr>
      <vt:lpstr>Future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Paltz, Emily A</dc:creator>
  <cp:lastModifiedBy>Paltz, Emily A</cp:lastModifiedBy>
  <cp:revision>34</cp:revision>
  <dcterms:created xsi:type="dcterms:W3CDTF">2019-08-02T16:39:42Z</dcterms:created>
  <dcterms:modified xsi:type="dcterms:W3CDTF">2019-08-07T22:00:30Z</dcterms:modified>
</cp:coreProperties>
</file>