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72" r:id="rId3"/>
    <p:sldId id="273" r:id="rId4"/>
    <p:sldId id="392" r:id="rId5"/>
    <p:sldId id="418" r:id="rId6"/>
    <p:sldId id="403" r:id="rId7"/>
    <p:sldId id="419" r:id="rId8"/>
    <p:sldId id="393" r:id="rId9"/>
    <p:sldId id="395" r:id="rId10"/>
    <p:sldId id="396" r:id="rId11"/>
    <p:sldId id="401" r:id="rId12"/>
    <p:sldId id="404" r:id="rId13"/>
    <p:sldId id="406" r:id="rId14"/>
    <p:sldId id="405" r:id="rId15"/>
    <p:sldId id="397" r:id="rId16"/>
    <p:sldId id="407" r:id="rId17"/>
    <p:sldId id="398" r:id="rId18"/>
    <p:sldId id="408" r:id="rId19"/>
    <p:sldId id="399" r:id="rId20"/>
    <p:sldId id="400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3" autoAdjust="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7CE5A-6820-0D4C-967A-A65F2446867F}" type="datetimeFigureOut">
              <a:rPr lang="en-US" smtClean="0"/>
              <a:t>2/16/16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9180F-E90E-7046-8E33-38C37789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DOUBLE check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75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Thought -&gt;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equation in </a:t>
            </a:r>
            <a:r>
              <a:rPr lang="en-US" baseline="0" dirty="0" err="1" smtClean="0"/>
              <a:t>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spelling in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</a:t>
            </a:r>
            <a:r>
              <a:rPr lang="en-US" baseline="0" dirty="0" smtClean="0"/>
              <a:t> reference for monograph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Pg. 41 in Life cycles of </a:t>
            </a:r>
            <a:r>
              <a:rPr lang="en-US" dirty="0" err="1" smtClean="0"/>
              <a:t>Extratropical</a:t>
            </a:r>
            <a:r>
              <a:rPr lang="en-US" dirty="0" smtClean="0"/>
              <a:t> Cyclones</a:t>
            </a:r>
          </a:p>
          <a:p>
            <a:r>
              <a:rPr lang="en-US" dirty="0" smtClean="0"/>
              <a:t>Rossby and </a:t>
            </a:r>
            <a:r>
              <a:rPr lang="en-US" dirty="0" err="1" smtClean="0"/>
              <a:t>Weightman</a:t>
            </a:r>
            <a:r>
              <a:rPr lang="en-US" smtClean="0"/>
              <a:t> (1926) </a:t>
            </a:r>
            <a:r>
              <a:rPr lang="en-US" dirty="0" smtClean="0"/>
              <a:t>paper for earlier discussion.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original from </a:t>
            </a:r>
            <a:r>
              <a:rPr lang="en-US" dirty="0" err="1" smtClean="0"/>
              <a:t>Bjerknes</a:t>
            </a:r>
            <a:r>
              <a:rPr lang="en-US" dirty="0" smtClean="0"/>
              <a:t> and Solberg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original from </a:t>
            </a:r>
            <a:r>
              <a:rPr lang="en-US" dirty="0" err="1" smtClean="0"/>
              <a:t>Bjerknes</a:t>
            </a:r>
            <a:r>
              <a:rPr lang="en-US" dirty="0" smtClean="0"/>
              <a:t> and Solberg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Cross-section south of center with the observer looking northward.</a:t>
            </a:r>
          </a:p>
          <a:p>
            <a:r>
              <a:rPr lang="en-US" dirty="0" smtClean="0"/>
              <a:t>“All cyclones which are not yet occluded,</a:t>
            </a:r>
            <a:r>
              <a:rPr lang="en-US" baseline="0" dirty="0" smtClean="0"/>
              <a:t> have increasing kinetic energy”</a:t>
            </a:r>
          </a:p>
          <a:p>
            <a:r>
              <a:rPr lang="en-US" baseline="0" dirty="0" smtClean="0"/>
              <a:t>“The above rule seems to be verified practically without exception”</a:t>
            </a:r>
          </a:p>
          <a:p>
            <a:r>
              <a:rPr lang="en-US" baseline="0" dirty="0" smtClean="0"/>
              <a:t>Once occluded, cyclone forces low-</a:t>
            </a:r>
            <a:r>
              <a:rPr lang="en-US" baseline="0" dirty="0" err="1" smtClean="0"/>
              <a:t>levelcold</a:t>
            </a:r>
            <a:r>
              <a:rPr lang="en-US" baseline="0" dirty="0" smtClean="0"/>
              <a:t> air to rise, depleting kinetic energy while upper warm air rises until it reaches it’s potential temperature</a:t>
            </a:r>
          </a:p>
          <a:p>
            <a:r>
              <a:rPr lang="en-US" baseline="0" dirty="0" smtClean="0"/>
              <a:t>Noted transitional layer formation due to warm air rising (and cooling) more rapidly closer to the front.</a:t>
            </a:r>
          </a:p>
          <a:p>
            <a:r>
              <a:rPr lang="en-US" baseline="0" dirty="0" smtClean="0"/>
              <a:t>“Essential condition is the co-existence of cold and warm air </a:t>
            </a:r>
            <a:r>
              <a:rPr lang="en-US" baseline="0" dirty="0" err="1" smtClean="0"/>
              <a:t>adjecent</a:t>
            </a:r>
            <a:r>
              <a:rPr lang="en-US" baseline="0" dirty="0" smtClean="0"/>
              <a:t> to each other”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Cross-section south of center with the observer looking northward.</a:t>
            </a:r>
          </a:p>
          <a:p>
            <a:r>
              <a:rPr lang="en-US" dirty="0" smtClean="0"/>
              <a:t>“All cyclones which are not yet occluded,</a:t>
            </a:r>
            <a:r>
              <a:rPr lang="en-US" baseline="0" dirty="0" smtClean="0"/>
              <a:t> have increasing kinetic energy”</a:t>
            </a:r>
          </a:p>
          <a:p>
            <a:r>
              <a:rPr lang="en-US" baseline="0" dirty="0" smtClean="0"/>
              <a:t>“The above rule seems to be verified practically without exception”</a:t>
            </a:r>
          </a:p>
          <a:p>
            <a:r>
              <a:rPr lang="en-US" baseline="0" dirty="0" smtClean="0"/>
              <a:t>Once occluded, cyclone forces low-</a:t>
            </a:r>
            <a:r>
              <a:rPr lang="en-US" baseline="0" dirty="0" err="1" smtClean="0"/>
              <a:t>levelcold</a:t>
            </a:r>
            <a:r>
              <a:rPr lang="en-US" baseline="0" dirty="0" smtClean="0"/>
              <a:t> air to rise, depleting kinetic energy while upper warm air rises until it reaches it’s potential temperature</a:t>
            </a:r>
          </a:p>
          <a:p>
            <a:r>
              <a:rPr lang="en-US" baseline="0" dirty="0" smtClean="0"/>
              <a:t>Noted transitional layer formation due to warm air rising (and cooling) more rapidly closer to the front.</a:t>
            </a:r>
          </a:p>
          <a:p>
            <a:r>
              <a:rPr lang="en-US" baseline="0" dirty="0" smtClean="0"/>
              <a:t>“Essential condition is the co-existence of cold and warm air </a:t>
            </a:r>
            <a:r>
              <a:rPr lang="en-US" baseline="0" dirty="0" err="1" smtClean="0"/>
              <a:t>adjecent</a:t>
            </a:r>
            <a:r>
              <a:rPr lang="en-US" baseline="0" dirty="0" smtClean="0"/>
              <a:t> to </a:t>
            </a:r>
            <a:r>
              <a:rPr lang="en-US" baseline="0" smtClean="0"/>
              <a:t>each other”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B828-AE41-B84E-B11D-59C740B926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F89-550E-8C4E-9ECE-77A499FC1027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266-4A2D-6C44-8878-F56B340F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7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F89-550E-8C4E-9ECE-77A499FC1027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266-4A2D-6C44-8878-F56B340F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0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F89-550E-8C4E-9ECE-77A499FC1027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266-4A2D-6C44-8878-F56B340F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8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F89-550E-8C4E-9ECE-77A499FC1027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266-4A2D-6C44-8878-F56B340F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7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F89-550E-8C4E-9ECE-77A499FC1027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266-4A2D-6C44-8878-F56B340F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F89-550E-8C4E-9ECE-77A499FC1027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266-4A2D-6C44-8878-F56B340F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F89-550E-8C4E-9ECE-77A499FC1027}" type="datetimeFigureOut">
              <a:rPr lang="en-US" smtClean="0"/>
              <a:t>2/16/16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266-4A2D-6C44-8878-F56B340F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4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F89-550E-8C4E-9ECE-77A499FC1027}" type="datetimeFigureOut">
              <a:rPr lang="en-US" smtClean="0"/>
              <a:t>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266-4A2D-6C44-8878-F56B340F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6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F89-550E-8C4E-9ECE-77A499FC1027}" type="datetimeFigureOut">
              <a:rPr lang="en-US" smtClean="0"/>
              <a:t>2/16/16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266-4A2D-6C44-8878-F56B340F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8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F89-550E-8C4E-9ECE-77A499FC1027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266-4A2D-6C44-8878-F56B340F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5F89-550E-8C4E-9ECE-77A499FC1027}" type="datetimeFigureOut">
              <a:rPr lang="en-US" smtClean="0"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1266-4A2D-6C44-8878-F56B340F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5F89-550E-8C4E-9ECE-77A499FC1027}" type="datetimeFigureOut">
              <a:rPr lang="en-US" smtClean="0"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1266-4A2D-6C44-8878-F56B340F8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2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o.arizona.edu/~tgalarneau/realtime/diagnostics.html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4.png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books.google.co.uk/books?id=KGsAAAAAMAAJ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07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Brief History of Midlatitude Cyclones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4257" y="266448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Matthew Vaughan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1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95" y="597688"/>
            <a:ext cx="5371611" cy="580669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Norwegian School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440" y="6404383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Bjerknes</a:t>
            </a:r>
            <a:r>
              <a:rPr lang="en-US" sz="1600" b="1" dirty="0"/>
              <a:t> and Solberg (1922)</a:t>
            </a:r>
          </a:p>
        </p:txBody>
      </p:sp>
    </p:spTree>
    <p:extLst>
      <p:ext uri="{BB962C8B-B14F-4D97-AF65-F5344CB8AC3E}">
        <p14:creationId xmlns:p14="http://schemas.microsoft.com/office/powerpoint/2010/main" val="76960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Rossby and </a:t>
            </a:r>
            <a:r>
              <a:rPr lang="en-US" dirty="0" err="1" smtClean="0"/>
              <a:t>Weightman</a:t>
            </a:r>
            <a:r>
              <a:rPr lang="en-US" dirty="0" smtClean="0"/>
              <a:t> (1926)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Applied polar front model to North America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Norwegian School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529" y="1894048"/>
            <a:ext cx="3165021" cy="4375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3529" y="6404383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17 December 1956 Issue</a:t>
            </a:r>
            <a:endParaRPr lang="en-US" sz="1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918" y="2577002"/>
            <a:ext cx="3535597" cy="265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4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Rossby and </a:t>
            </a:r>
            <a:r>
              <a:rPr lang="en-US" dirty="0" err="1" smtClean="0"/>
              <a:t>Weightman</a:t>
            </a:r>
            <a:r>
              <a:rPr lang="en-US" dirty="0" smtClean="0"/>
              <a:t> (1926)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Applied polar front model to North America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Presented techniques for identifying fronts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Wind shift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Norwegian School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8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Rossby and </a:t>
            </a:r>
            <a:r>
              <a:rPr lang="en-US" dirty="0" err="1" smtClean="0"/>
              <a:t>Weightman</a:t>
            </a:r>
            <a:r>
              <a:rPr lang="en-US" dirty="0" smtClean="0"/>
              <a:t> (1926)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Applied polar front model to North America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Presented techniques for identifying fronts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Wind shift (S-</a:t>
            </a:r>
            <a:r>
              <a:rPr lang="en-US" dirty="0" err="1" smtClean="0">
                <a:solidFill>
                  <a:srgbClr val="0000FF"/>
                </a:solidFill>
              </a:rPr>
              <a:t>ly</a:t>
            </a:r>
            <a:r>
              <a:rPr lang="en-US" dirty="0" smtClean="0">
                <a:solidFill>
                  <a:srgbClr val="0000FF"/>
                </a:solidFill>
              </a:rPr>
              <a:t> to E-</a:t>
            </a:r>
            <a:r>
              <a:rPr lang="en-US" dirty="0" err="1" smtClean="0">
                <a:solidFill>
                  <a:srgbClr val="0000FF"/>
                </a:solidFill>
              </a:rPr>
              <a:t>ly</a:t>
            </a:r>
            <a:r>
              <a:rPr lang="en-US" dirty="0" smtClean="0">
                <a:solidFill>
                  <a:srgbClr val="0000FF"/>
                </a:solidFill>
              </a:rPr>
              <a:t> for warm front)</a:t>
            </a:r>
          </a:p>
          <a:p>
            <a:pPr lvl="2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Norwegian School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6-02-10 at 10.46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8268" y="-383029"/>
            <a:ext cx="6187464" cy="803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1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Rossby and </a:t>
            </a:r>
            <a:r>
              <a:rPr lang="en-US" dirty="0" err="1" smtClean="0"/>
              <a:t>Weightman</a:t>
            </a:r>
            <a:r>
              <a:rPr lang="en-US" dirty="0" smtClean="0"/>
              <a:t> (1926)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Applied polar front model to North America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Presented techniques for identifying fronts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Wind shift 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Barograph tendency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Norwegian School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440" y="6421134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Rossby and </a:t>
            </a:r>
            <a:r>
              <a:rPr lang="en-US" sz="1600" b="1" dirty="0" err="1" smtClean="0"/>
              <a:t>Weightman</a:t>
            </a:r>
            <a:r>
              <a:rPr lang="en-US" sz="1600" b="1" dirty="0" smtClean="0"/>
              <a:t> (1926)</a:t>
            </a:r>
            <a:endParaRPr lang="en-US" sz="1600" b="1" dirty="0"/>
          </a:p>
        </p:txBody>
      </p:sp>
      <p:pic>
        <p:nvPicPr>
          <p:cNvPr id="2" name="Picture 1" descr="Screen Shot 2016-02-10 at 10.35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8" y="3627558"/>
            <a:ext cx="4102100" cy="1943100"/>
          </a:xfrm>
          <a:prstGeom prst="rect">
            <a:avLst/>
          </a:prstGeom>
        </p:spPr>
      </p:pic>
      <p:pic>
        <p:nvPicPr>
          <p:cNvPr id="7" name="Picture 6" descr="Screen Shot 2016-02-10 at 10.37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93" y="2938914"/>
            <a:ext cx="4410107" cy="35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1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Sutcliffe (1947) and Sutcliffe and </a:t>
            </a:r>
            <a:r>
              <a:rPr lang="en-US" dirty="0" err="1" smtClean="0"/>
              <a:t>Forsdyke</a:t>
            </a:r>
            <a:r>
              <a:rPr lang="en-US" dirty="0" smtClean="0"/>
              <a:t> (1950)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Contributed a development theory for the movement and intensification of cyclones and anticyclones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Utilized surface vorticity and rudimentary upper-level charts to diagnose and forecast surface cyclone development using shear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Sutcliffian</a:t>
            </a:r>
            <a:r>
              <a:rPr lang="en-US" dirty="0" smtClean="0">
                <a:solidFill>
                  <a:srgbClr val="FF0000"/>
                </a:solidFill>
              </a:rPr>
              <a:t> Thinking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7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Sutcliffe (1947) and Sutcliffe and </a:t>
            </a:r>
            <a:r>
              <a:rPr lang="en-US" dirty="0" err="1" smtClean="0"/>
              <a:t>Forsdyke</a:t>
            </a:r>
            <a:r>
              <a:rPr lang="en-US" dirty="0" smtClean="0"/>
              <a:t> (1950)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Term A controls the surface cyclone motion</a:t>
            </a:r>
          </a:p>
          <a:p>
            <a:pPr lvl="1"/>
            <a:r>
              <a:rPr lang="en-US" dirty="0" smtClean="0"/>
              <a:t>Term B controls the development of vorticity over the cyclone center</a:t>
            </a:r>
          </a:p>
          <a:p>
            <a:pPr lvl="1"/>
            <a:r>
              <a:rPr lang="en-US" dirty="0" smtClean="0"/>
              <a:t>Real world </a:t>
            </a:r>
            <a:r>
              <a:rPr lang="en-US" dirty="0" smtClean="0">
                <a:hlinkClick r:id="rId3"/>
              </a:rPr>
              <a:t>example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Sutcliffian</a:t>
            </a:r>
            <a:r>
              <a:rPr lang="en-US" dirty="0" smtClean="0">
                <a:solidFill>
                  <a:srgbClr val="FF0000"/>
                </a:solidFill>
              </a:rPr>
              <a:t> Thinking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6-02-10 at 11.03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0" y="1827234"/>
            <a:ext cx="8471681" cy="1664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7683" y="6383923"/>
            <a:ext cx="4228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Carlson (1988); </a:t>
            </a:r>
            <a:r>
              <a:rPr lang="en-US" sz="1600" dirty="0"/>
              <a:t>a</a:t>
            </a:r>
            <a:r>
              <a:rPr lang="en-US" sz="1600" dirty="0" smtClean="0"/>
              <a:t>dapted from ATM 401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586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Charney</a:t>
            </a:r>
            <a:r>
              <a:rPr lang="en-US" dirty="0" smtClean="0"/>
              <a:t> (1947) and </a:t>
            </a:r>
            <a:r>
              <a:rPr lang="en-US" dirty="0" err="1" smtClean="0"/>
              <a:t>Eady</a:t>
            </a:r>
            <a:r>
              <a:rPr lang="en-US" dirty="0" smtClean="0"/>
              <a:t> (1949)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Identified preferred wavelengths of wave packets for baroclinic development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Unstable waves on the order of radius of deformation ~1000 km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Wavelength of fastest growing waves ~4000 km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Baroclinic Instability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616988"/>
              </p:ext>
            </p:extLst>
          </p:nvPr>
        </p:nvGraphicFramePr>
        <p:xfrm>
          <a:off x="-6808625" y="2417152"/>
          <a:ext cx="16964907" cy="113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4" imgW="5486400" imgH="368300" progId="Word.Document.12">
                  <p:embed/>
                </p:oleObj>
              </mc:Choice>
              <mc:Fallback>
                <p:oleObj name="Document" r:id="rId4" imgW="5486400" imgH="36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808625" y="2417152"/>
                        <a:ext cx="16964907" cy="1138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988517"/>
              </p:ext>
            </p:extLst>
          </p:nvPr>
        </p:nvGraphicFramePr>
        <p:xfrm>
          <a:off x="-3382201" y="3726227"/>
          <a:ext cx="15325870" cy="109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6" imgW="5486400" imgH="393700" progId="Word.Document.12">
                  <p:embed/>
                </p:oleObj>
              </mc:Choice>
              <mc:Fallback>
                <p:oleObj name="Document" r:id="rId6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3382201" y="3726227"/>
                        <a:ext cx="15325870" cy="1099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97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4598377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Charney</a:t>
            </a:r>
            <a:r>
              <a:rPr lang="en-US" dirty="0" smtClean="0"/>
              <a:t> (1947) and </a:t>
            </a:r>
            <a:r>
              <a:rPr lang="en-US" dirty="0" err="1" smtClean="0"/>
              <a:t>Eady</a:t>
            </a:r>
            <a:r>
              <a:rPr lang="en-US" dirty="0" smtClean="0"/>
              <a:t> (1949)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Reaffirmed importance of CAA upstream and WAA downstream of a trough </a:t>
            </a:r>
            <a:r>
              <a:rPr lang="en-US" dirty="0" smtClean="0">
                <a:solidFill>
                  <a:srgbClr val="0000FF"/>
                </a:solidFill>
              </a:rPr>
              <a:t>contributing to mean potential energy transfer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Baroclinic Instability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6-02-10 at 11.48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77" y="2561096"/>
            <a:ext cx="3855330" cy="3992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7817" y="6400037"/>
            <a:ext cx="453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Emily Shuckburgh (University of Cambridge, 2006)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6082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Diabatic heating effects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Latent heat release modulates PV field and reduces half wavelength of the wave system (</a:t>
            </a:r>
            <a:r>
              <a:rPr lang="en-US" dirty="0" err="1" smtClean="0">
                <a:solidFill>
                  <a:srgbClr val="0000FF"/>
                </a:solidFill>
              </a:rPr>
              <a:t>Kocin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Uccellini</a:t>
            </a:r>
            <a:r>
              <a:rPr lang="en-US" dirty="0" smtClean="0">
                <a:solidFill>
                  <a:srgbClr val="0000FF"/>
                </a:solidFill>
              </a:rPr>
              <a:t> 2004)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Baroclinic Instability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440" y="6383923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Guishard</a:t>
            </a:r>
            <a:r>
              <a:rPr lang="en-US" sz="1600" b="1" dirty="0" smtClean="0"/>
              <a:t> (2006)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559"/>
          <a:stretch/>
        </p:blipFill>
        <p:spPr>
          <a:xfrm>
            <a:off x="2287288" y="2734849"/>
            <a:ext cx="4865433" cy="34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4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Espy (1841)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Linked cyclones with clouds and precipitation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Believed cyclones were powered by “the caloric of elasticity of (water) vapor”…CISK???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Carried out numerous experiments to estimate moist and dry adiabatic lapse rates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Thermal Theory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6-02-03 at 11.58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59" y="3782875"/>
            <a:ext cx="6808273" cy="2933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7363" y="6530334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A. Bentley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543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Shot 2016-02-10 at 12.07.3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r="885"/>
          <a:stretch>
            <a:fillRect/>
          </a:stretch>
        </p:blipFill>
        <p:spPr>
          <a:xfrm>
            <a:off x="0" y="1865266"/>
            <a:ext cx="4566514" cy="3488309"/>
          </a:xfr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Explosive Cyclogenesis (a.k.a. </a:t>
            </a:r>
            <a:r>
              <a:rPr lang="en-US" dirty="0" err="1" smtClean="0">
                <a:solidFill>
                  <a:srgbClr val="FF0000"/>
                </a:solidFill>
              </a:rPr>
              <a:t>Bombogenesis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440" y="6383923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Sanders and </a:t>
            </a:r>
            <a:r>
              <a:rPr lang="en-US" sz="1600" b="1" dirty="0" err="1" smtClean="0"/>
              <a:t>Gyakum</a:t>
            </a:r>
            <a:r>
              <a:rPr lang="en-US" sz="1600" b="1" dirty="0" smtClean="0"/>
              <a:t> (1980)</a:t>
            </a:r>
            <a:endParaRPr lang="en-US" sz="1600" b="1" dirty="0"/>
          </a:p>
        </p:txBody>
      </p:sp>
      <p:pic>
        <p:nvPicPr>
          <p:cNvPr id="4" name="Picture 3" descr="Screen Shot 2016-02-10 at 12.08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76" y="1865266"/>
            <a:ext cx="4600424" cy="34883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244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Sanders and </a:t>
            </a:r>
            <a:r>
              <a:rPr lang="en-US" dirty="0" err="1" smtClean="0"/>
              <a:t>Gyakum</a:t>
            </a:r>
            <a:r>
              <a:rPr lang="en-US" dirty="0" smtClean="0"/>
              <a:t> (1980)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Construct climatology of explosive cyclogenesis over three cool seasons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Explosive Cyclogenesis (</a:t>
            </a:r>
            <a:r>
              <a:rPr lang="en-US" dirty="0" err="1" smtClean="0">
                <a:solidFill>
                  <a:srgbClr val="FF0000"/>
                </a:solidFill>
              </a:rPr>
              <a:t>a.k.a.Bombogenesis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1440" y="6383923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Sanders and </a:t>
            </a:r>
            <a:r>
              <a:rPr lang="en-US" sz="1600" b="1" dirty="0" err="1" smtClean="0"/>
              <a:t>Gyakum</a:t>
            </a:r>
            <a:r>
              <a:rPr lang="en-US" sz="1600" b="1" dirty="0" smtClean="0"/>
              <a:t> (1980)</a:t>
            </a:r>
            <a:endParaRPr lang="en-US" sz="1600" b="1" dirty="0"/>
          </a:p>
        </p:txBody>
      </p:sp>
      <p:pic>
        <p:nvPicPr>
          <p:cNvPr id="2" name="Picture 1" descr="Screen Shot 2016-02-10 at 12.1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572"/>
            <a:ext cx="8228461" cy="61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2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Sanders and </a:t>
            </a:r>
            <a:r>
              <a:rPr lang="en-US" dirty="0" err="1" smtClean="0"/>
              <a:t>Gyakum</a:t>
            </a:r>
            <a:r>
              <a:rPr lang="en-US" dirty="0" smtClean="0"/>
              <a:t> (1980)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Construct climatology of explosive cyclogenesis over 3 cool seasons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Magnitude of SSTs unimportant but SST gradient is critical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Explosive Cyclogenesis (a.k.a. </a:t>
            </a:r>
            <a:r>
              <a:rPr lang="en-US" dirty="0" err="1" smtClean="0">
                <a:solidFill>
                  <a:srgbClr val="FF0000"/>
                </a:solidFill>
              </a:rPr>
              <a:t>Bombogenesis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3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1440" y="6383923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Sanders and </a:t>
            </a:r>
            <a:r>
              <a:rPr lang="en-US" sz="1600" b="1" dirty="0" err="1" smtClean="0"/>
              <a:t>Gyakum</a:t>
            </a:r>
            <a:r>
              <a:rPr lang="en-US" sz="1600" b="1" dirty="0" smtClean="0"/>
              <a:t> (1980)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9091"/>
            <a:ext cx="8228461" cy="5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3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1440" y="6519446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Sanders and </a:t>
            </a:r>
            <a:r>
              <a:rPr lang="en-US" sz="1600" b="1" dirty="0" err="1" smtClean="0"/>
              <a:t>Gyakum</a:t>
            </a:r>
            <a:r>
              <a:rPr lang="en-US" sz="1600" b="1" dirty="0" smtClean="0"/>
              <a:t> (1980)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12" y="570819"/>
            <a:ext cx="6160576" cy="5403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1440" y="5973947"/>
            <a:ext cx="319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15 January 1979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8282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1440" y="6383923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Sanders and </a:t>
            </a:r>
            <a:r>
              <a:rPr lang="en-US" sz="1600" b="1" dirty="0" err="1" smtClean="0"/>
              <a:t>Gyakum</a:t>
            </a:r>
            <a:r>
              <a:rPr lang="en-US" sz="1600" b="1" dirty="0" smtClean="0"/>
              <a:t> (1980)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501"/>
            <a:ext cx="5342284" cy="4685446"/>
          </a:xfrm>
          <a:prstGeom prst="rect">
            <a:avLst/>
          </a:prstGeom>
        </p:spPr>
      </p:pic>
      <p:pic>
        <p:nvPicPr>
          <p:cNvPr id="5" name="Picture 4" descr="Screen Shot 2016-02-10 at 12.18.0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2"/>
          <a:stretch/>
        </p:blipFill>
        <p:spPr>
          <a:xfrm>
            <a:off x="5308717" y="504196"/>
            <a:ext cx="3758235" cy="5879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7946" y="5982937"/>
            <a:ext cx="319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15 January 1979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9034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Sanders and </a:t>
            </a:r>
            <a:r>
              <a:rPr lang="en-US" dirty="0" err="1" smtClean="0"/>
              <a:t>Gyakum</a:t>
            </a:r>
            <a:r>
              <a:rPr lang="en-US" dirty="0" smtClean="0"/>
              <a:t> (1980)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Model performance was poor for explosive cyclogenesis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Explosive Cyclogenesis (a.k.a. </a:t>
            </a:r>
            <a:r>
              <a:rPr lang="en-US" dirty="0" err="1" smtClean="0">
                <a:solidFill>
                  <a:srgbClr val="FF0000"/>
                </a:solidFill>
              </a:rPr>
              <a:t>Bombogenesis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5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Sanders and </a:t>
            </a:r>
            <a:r>
              <a:rPr lang="en-US" dirty="0" err="1" smtClean="0"/>
              <a:t>Gyakum</a:t>
            </a:r>
            <a:r>
              <a:rPr lang="en-US" dirty="0" smtClean="0"/>
              <a:t> (1980)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Model performance was poor for explosive cyclogenesis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Explosive Cyclogenesis (a.k.a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Bombogenesis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6-02-10 at 12.26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229430"/>
            <a:ext cx="8476905" cy="2447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1440" y="6383923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Sanders and </a:t>
            </a:r>
            <a:r>
              <a:rPr lang="en-US" sz="1600" b="1" dirty="0" err="1" smtClean="0"/>
              <a:t>Gyakum</a:t>
            </a:r>
            <a:r>
              <a:rPr lang="en-US" sz="1600" b="1" dirty="0" smtClean="0"/>
              <a:t> (1980)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0794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Sanders and </a:t>
            </a:r>
            <a:r>
              <a:rPr lang="en-US" dirty="0" err="1" smtClean="0"/>
              <a:t>Gyakum</a:t>
            </a:r>
            <a:r>
              <a:rPr lang="en-US" dirty="0" smtClean="0"/>
              <a:t> (1980)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Model performance was poor for explosive cyclogenesis.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Postulate that representation of cumulus convection and PBL are of primary importance in model (under)performance as opposed to horizontal resolution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Explosive Cyclogenesis (a.k.a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Bombogenesis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9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8229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Bjerknes</a:t>
            </a:r>
            <a:r>
              <a:rPr lang="en-US" dirty="0" smtClean="0"/>
              <a:t> and Solberg (1922)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Noted large horizontal temperature gradients near cyclones. Polar front is the main battleground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Supported </a:t>
            </a:r>
            <a:r>
              <a:rPr lang="en-US" dirty="0" err="1" smtClean="0">
                <a:solidFill>
                  <a:srgbClr val="0000FF"/>
                </a:solidFill>
              </a:rPr>
              <a:t>Margules</a:t>
            </a:r>
            <a:r>
              <a:rPr lang="en-US" dirty="0" smtClean="0">
                <a:solidFill>
                  <a:srgbClr val="0000FF"/>
                </a:solidFill>
              </a:rPr>
              <a:t> (1905) who posited baroclinicity as a potential energy source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Suggested cyclone strengthened up until occlusion.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Norwegian School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440" y="6383923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Bjerknes</a:t>
            </a:r>
            <a:r>
              <a:rPr lang="en-US" sz="1600" b="1" dirty="0" smtClean="0"/>
              <a:t> and Solberg (1922)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4335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697"/>
            <a:ext cx="8229600" cy="62865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Espy, James P. (1841). </a:t>
            </a:r>
            <a:r>
              <a:rPr lang="en-US" i="1" dirty="0">
                <a:hlinkClick r:id="rId3"/>
              </a:rPr>
              <a:t>The Philosophy of </a:t>
            </a:r>
            <a:r>
              <a:rPr lang="en-US" i="1" dirty="0" smtClean="0">
                <a:hlinkClick r:id="rId3"/>
              </a:rPr>
              <a:t>Storms</a:t>
            </a:r>
            <a:endParaRPr lang="en-US" i="1" dirty="0" smtClean="0"/>
          </a:p>
          <a:p>
            <a:r>
              <a:rPr lang="en-US" dirty="0"/>
              <a:t>MARGULES, M. 1903. </a:t>
            </a:r>
            <a:r>
              <a:rPr lang="en-US" dirty="0" err="1"/>
              <a:t>Uber</a:t>
            </a:r>
            <a:r>
              <a:rPr lang="en-US" dirty="0"/>
              <a:t> die </a:t>
            </a:r>
            <a:r>
              <a:rPr lang="en-US" dirty="0" err="1"/>
              <a:t>Energie</a:t>
            </a:r>
            <a:r>
              <a:rPr lang="en-US" dirty="0"/>
              <a:t> der </a:t>
            </a:r>
            <a:r>
              <a:rPr lang="en-US" dirty="0" err="1"/>
              <a:t>Sturme</a:t>
            </a:r>
            <a:r>
              <a:rPr lang="en-US" dirty="0"/>
              <a:t>. </a:t>
            </a:r>
            <a:r>
              <a:rPr lang="en-US" i="1" dirty="0" err="1"/>
              <a:t>Jahrb</a:t>
            </a:r>
            <a:r>
              <a:rPr lang="en-US" i="1" dirty="0"/>
              <a:t>. </a:t>
            </a:r>
            <a:r>
              <a:rPr lang="en-US" i="1" dirty="0" err="1"/>
              <a:t>Zentralanst</a:t>
            </a:r>
            <a:r>
              <a:rPr lang="en-US" i="1" dirty="0"/>
              <a:t>. Meteor. Wien, </a:t>
            </a:r>
            <a:r>
              <a:rPr lang="en-US" dirty="0"/>
              <a:t>p. 1- 26. Translation in C. Abbe (1910). </a:t>
            </a:r>
            <a:r>
              <a:rPr lang="en-US" i="1" dirty="0"/>
              <a:t>Smithsonian Inst. </a:t>
            </a:r>
            <a:r>
              <a:rPr lang="en-US" i="1" dirty="0" err="1"/>
              <a:t>Meteorol</a:t>
            </a:r>
            <a:r>
              <a:rPr lang="en-US" i="1" dirty="0"/>
              <a:t>. </a:t>
            </a:r>
            <a:r>
              <a:rPr lang="en-US" i="1" dirty="0" err="1" smtClean="0"/>
              <a:t>Coll</a:t>
            </a:r>
            <a:r>
              <a:rPr lang="en-US" i="1" dirty="0" smtClean="0"/>
              <a:t> </a:t>
            </a:r>
            <a:r>
              <a:rPr lang="en-US" dirty="0"/>
              <a:t>54: 533-595</a:t>
            </a:r>
            <a:r>
              <a:rPr lang="en-US" dirty="0" smtClean="0"/>
              <a:t>.</a:t>
            </a:r>
          </a:p>
          <a:p>
            <a:r>
              <a:rPr lang="en-US" dirty="0" err="1"/>
              <a:t>Bjerknes</a:t>
            </a:r>
            <a:r>
              <a:rPr lang="en-US" dirty="0"/>
              <a:t> J. and H. Solberg, 1922: Life cycle of cyclones and the </a:t>
            </a:r>
            <a:r>
              <a:rPr lang="en-US" dirty="0" err="1"/>
              <a:t>po-lar</a:t>
            </a:r>
            <a:r>
              <a:rPr lang="en-US" dirty="0"/>
              <a:t> front theory of atmospheric circulation. </a:t>
            </a:r>
            <a:r>
              <a:rPr lang="en-US" i="1" dirty="0" err="1"/>
              <a:t>Geofys</a:t>
            </a:r>
            <a:r>
              <a:rPr lang="en-US" i="1" dirty="0"/>
              <a:t>. Publ., </a:t>
            </a:r>
            <a:r>
              <a:rPr lang="en-US" b="1" dirty="0"/>
              <a:t>3</a:t>
            </a:r>
            <a:r>
              <a:rPr lang="en-US" dirty="0"/>
              <a:t>(1), 3–</a:t>
            </a:r>
            <a:r>
              <a:rPr lang="en-US" dirty="0" smtClean="0"/>
              <a:t>18</a:t>
            </a:r>
          </a:p>
          <a:p>
            <a:r>
              <a:rPr lang="en-US" dirty="0"/>
              <a:t>ALFRED J. HENRY, 1922: J. BJERKNES AND H. SOLBERG ON THE LIFE CYCLE OF CYCLONES AND THE POLAR FRONT THEORY OF ATMOSPHERIC CIRCULATION1. </a:t>
            </a:r>
            <a:r>
              <a:rPr lang="en-US" i="1" dirty="0"/>
              <a:t>Mon. Wea. Rev.</a:t>
            </a:r>
            <a:r>
              <a:rPr lang="en-US" dirty="0"/>
              <a:t>, </a:t>
            </a:r>
            <a:r>
              <a:rPr lang="en-US" b="1" dirty="0"/>
              <a:t>50</a:t>
            </a:r>
            <a:r>
              <a:rPr lang="en-US" dirty="0"/>
              <a:t>, 468–473</a:t>
            </a:r>
            <a:r>
              <a:rPr lang="en-US" dirty="0" smtClean="0"/>
              <a:t>.</a:t>
            </a:r>
          </a:p>
          <a:p>
            <a:r>
              <a:rPr lang="en-US" dirty="0"/>
              <a:t>CARL-GUSTAF ROSSBY and RICHARD HANSON WEIGHTMAN, 1926: APPLICATION OF THE POLAR-FRONT THEORY TO A SERIES OF AMERICAN WEATHER MAPS1. </a:t>
            </a:r>
            <a:r>
              <a:rPr lang="en-US" i="1" dirty="0"/>
              <a:t>Mon. Wea. Rev.</a:t>
            </a:r>
            <a:r>
              <a:rPr lang="en-US" dirty="0"/>
              <a:t>, </a:t>
            </a:r>
            <a:r>
              <a:rPr lang="en-US" b="1" dirty="0"/>
              <a:t>54</a:t>
            </a:r>
            <a:r>
              <a:rPr lang="en-US" dirty="0"/>
              <a:t>, 485–496.</a:t>
            </a:r>
          </a:p>
          <a:p>
            <a:r>
              <a:rPr lang="en-US" dirty="0" err="1" smtClean="0"/>
              <a:t>Charney</a:t>
            </a:r>
            <a:r>
              <a:rPr lang="en-US" dirty="0"/>
              <a:t>, J. G., 1947: The dynamics of long waves in a baroclinic westerly current. </a:t>
            </a:r>
            <a:r>
              <a:rPr lang="en-US" i="1" dirty="0"/>
              <a:t>J. Meteor., </a:t>
            </a:r>
            <a:r>
              <a:rPr lang="en-US" b="1" dirty="0"/>
              <a:t>4, </a:t>
            </a:r>
            <a:r>
              <a:rPr lang="en-US" dirty="0"/>
              <a:t>135–162. </a:t>
            </a:r>
            <a:endParaRPr lang="en-US" dirty="0" smtClean="0"/>
          </a:p>
          <a:p>
            <a:r>
              <a:rPr lang="en-US" dirty="0"/>
              <a:t>Sutcliffe, R. C., 1947: A contribution to the problem of de- </a:t>
            </a:r>
            <a:r>
              <a:rPr lang="en-US" dirty="0" err="1"/>
              <a:t>velopment</a:t>
            </a:r>
            <a:r>
              <a:rPr lang="en-US" dirty="0"/>
              <a:t>. </a:t>
            </a:r>
            <a:r>
              <a:rPr lang="en-US" i="1" dirty="0"/>
              <a:t>Quart. J. Roy. Meteor. Soc., </a:t>
            </a:r>
            <a:r>
              <a:rPr lang="en-US" b="1" dirty="0"/>
              <a:t>73, </a:t>
            </a:r>
            <a:r>
              <a:rPr lang="en-US" dirty="0"/>
              <a:t>370–383. 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Eady</a:t>
            </a:r>
            <a:r>
              <a:rPr lang="en-US" dirty="0"/>
              <a:t>, E. T., 1949: Long waves and cyclone waves. </a:t>
            </a:r>
            <a:r>
              <a:rPr lang="en-US" i="1" dirty="0" err="1"/>
              <a:t>Tellus</a:t>
            </a:r>
            <a:r>
              <a:rPr lang="en-US" i="1" dirty="0"/>
              <a:t>, </a:t>
            </a:r>
            <a:r>
              <a:rPr lang="en-US" b="1" dirty="0"/>
              <a:t>1</a:t>
            </a:r>
            <a:r>
              <a:rPr lang="en-US" dirty="0"/>
              <a:t>(3), 33–52. </a:t>
            </a:r>
            <a:endParaRPr lang="en-US" dirty="0" smtClean="0"/>
          </a:p>
          <a:p>
            <a:r>
              <a:rPr lang="en-US" dirty="0" smtClean="0"/>
              <a:t>Sutcliffe, R. C. and </a:t>
            </a:r>
            <a:r>
              <a:rPr lang="en-US" dirty="0" err="1" smtClean="0"/>
              <a:t>Forsdyke</a:t>
            </a:r>
            <a:r>
              <a:rPr lang="en-US" dirty="0" smtClean="0"/>
              <a:t> (1950) The </a:t>
            </a:r>
            <a:r>
              <a:rPr lang="en-US" dirty="0"/>
              <a:t>theory and use of upper air thickness patterns in forecasting, </a:t>
            </a:r>
            <a:r>
              <a:rPr lang="en-US" i="1" dirty="0"/>
              <a:t>Ibid., </a:t>
            </a:r>
            <a:r>
              <a:rPr lang="en-US" dirty="0"/>
              <a:t>76, 189-217</a:t>
            </a:r>
            <a:r>
              <a:rPr lang="en-US" dirty="0" smtClean="0"/>
              <a:t>.</a:t>
            </a:r>
          </a:p>
          <a:p>
            <a:r>
              <a:rPr lang="en-US" dirty="0"/>
              <a:t>Frederick Sanders and John R. </a:t>
            </a:r>
            <a:r>
              <a:rPr lang="en-US" dirty="0" err="1"/>
              <a:t>Gyakum</a:t>
            </a:r>
            <a:r>
              <a:rPr lang="en-US" dirty="0"/>
              <a:t>, 1980: Synoptic-Dynamic Climatology of the “Bomb”. </a:t>
            </a:r>
            <a:r>
              <a:rPr lang="en-US" i="1" dirty="0"/>
              <a:t>Mon. Wea. Rev.</a:t>
            </a:r>
            <a:r>
              <a:rPr lang="en-US" dirty="0"/>
              <a:t>, </a:t>
            </a:r>
            <a:r>
              <a:rPr lang="en-US" b="1" dirty="0"/>
              <a:t>108</a:t>
            </a:r>
            <a:r>
              <a:rPr lang="en-US" dirty="0"/>
              <a:t>, 1589–1606</a:t>
            </a:r>
            <a:r>
              <a:rPr lang="en-US" dirty="0" smtClean="0"/>
              <a:t>.</a:t>
            </a:r>
          </a:p>
          <a:p>
            <a:r>
              <a:rPr lang="en-US" dirty="0"/>
              <a:t>Paul J. </a:t>
            </a:r>
            <a:r>
              <a:rPr lang="en-US" dirty="0" err="1"/>
              <a:t>Kocin</a:t>
            </a:r>
            <a:r>
              <a:rPr lang="en-US" dirty="0"/>
              <a:t> and and Louis W. </a:t>
            </a:r>
            <a:r>
              <a:rPr lang="en-US" dirty="0" err="1"/>
              <a:t>Uccellini</a:t>
            </a:r>
            <a:r>
              <a:rPr lang="en-US" dirty="0"/>
              <a:t>, 2004: Volume I: Overview. </a:t>
            </a:r>
            <a:r>
              <a:rPr lang="en-US" i="1" dirty="0"/>
              <a:t>Meteorological Monographs</a:t>
            </a:r>
            <a:r>
              <a:rPr lang="en-US" dirty="0"/>
              <a:t>, </a:t>
            </a:r>
            <a:r>
              <a:rPr lang="en-US" b="1" dirty="0"/>
              <a:t>32</a:t>
            </a:r>
            <a:r>
              <a:rPr lang="en-US" dirty="0"/>
              <a:t>, 1–289.</a:t>
            </a:r>
          </a:p>
          <a:p>
            <a:r>
              <a:rPr lang="en-US" dirty="0" err="1" smtClean="0"/>
              <a:t>Guishard</a:t>
            </a:r>
            <a:r>
              <a:rPr lang="en-US" dirty="0"/>
              <a:t>, M. P. (2006), Atlantic subtropical storms: Climatology and characteristics, 158 pp., PhD thesis, Pa State Univ., University Park, Pa.</a:t>
            </a:r>
            <a:endParaRPr lang="en-US" i="1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References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4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63" y="534962"/>
            <a:ext cx="3167493" cy="601823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Norwegian School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440" y="6519446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Bjerknes</a:t>
            </a:r>
            <a:r>
              <a:rPr lang="en-US" sz="1600" b="1" dirty="0"/>
              <a:t> and Solberg (1922)</a:t>
            </a:r>
          </a:p>
        </p:txBody>
      </p:sp>
    </p:spTree>
    <p:extLst>
      <p:ext uri="{BB962C8B-B14F-4D97-AF65-F5344CB8AC3E}">
        <p14:creationId xmlns:p14="http://schemas.microsoft.com/office/powerpoint/2010/main" val="138718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63" y="534962"/>
            <a:ext cx="3167493" cy="601823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Norwegian School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440" y="6519446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Bjerknes</a:t>
            </a:r>
            <a:r>
              <a:rPr lang="en-US" sz="1600" b="1" dirty="0"/>
              <a:t> and Solberg (1922)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5897" y="1643306"/>
            <a:ext cx="3865832" cy="490989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4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7" y="788746"/>
            <a:ext cx="7517697" cy="576445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Norwegian School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440" y="6404383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Bjerknes</a:t>
            </a:r>
            <a:r>
              <a:rPr lang="en-US" sz="1600" b="1" dirty="0" smtClean="0"/>
              <a:t> and Solberg (1922)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1519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Norwegian School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440" y="6404383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Bjerknes</a:t>
            </a:r>
            <a:r>
              <a:rPr lang="en-US" sz="1600" b="1" dirty="0" smtClean="0"/>
              <a:t> and Solberg (1922)</a:t>
            </a:r>
            <a:endParaRPr lang="en-US" sz="1600" b="1" dirty="0"/>
          </a:p>
        </p:txBody>
      </p:sp>
      <p:pic>
        <p:nvPicPr>
          <p:cNvPr id="4" name="Picture 3" descr="Screen Shot 2016-02-11 at 2.04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" y="2315567"/>
            <a:ext cx="8482015" cy="216617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52500" y="575883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FF"/>
                </a:solidFill>
              </a:rPr>
              <a:t>Occlusion boundary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5" y="1002904"/>
            <a:ext cx="7369411" cy="508235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Norwegian School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440" y="6404383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Bjerknes</a:t>
            </a:r>
            <a:r>
              <a:rPr lang="en-US" sz="1600" b="1" dirty="0"/>
              <a:t> and Solberg (1922)</a:t>
            </a:r>
          </a:p>
        </p:txBody>
      </p:sp>
    </p:spTree>
    <p:extLst>
      <p:ext uri="{BB962C8B-B14F-4D97-AF65-F5344CB8AC3E}">
        <p14:creationId xmlns:p14="http://schemas.microsoft.com/office/powerpoint/2010/main" val="158115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" y="1643306"/>
            <a:ext cx="9129447" cy="384682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2500" y="-3048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Norwegian School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440" y="6404383"/>
            <a:ext cx="319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Bjerknes</a:t>
            </a:r>
            <a:r>
              <a:rPr lang="en-US" sz="1600" b="1" dirty="0"/>
              <a:t> and Solberg (1922)</a:t>
            </a:r>
          </a:p>
        </p:txBody>
      </p:sp>
    </p:spTree>
    <p:extLst>
      <p:ext uri="{BB962C8B-B14F-4D97-AF65-F5344CB8AC3E}">
        <p14:creationId xmlns:p14="http://schemas.microsoft.com/office/powerpoint/2010/main" val="157271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10284</TotalTime>
  <Words>1330</Words>
  <Application>Microsoft Macintosh PowerPoint</Application>
  <PresentationFormat>On-screen Show (4:3)</PresentationFormat>
  <Paragraphs>189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Document</vt:lpstr>
      <vt:lpstr>A Brief History of Midlatitude Cyclones</vt:lpstr>
      <vt:lpstr>Thermal Theory</vt:lpstr>
      <vt:lpstr>Norwegian School</vt:lpstr>
      <vt:lpstr>Norwegian School</vt:lpstr>
      <vt:lpstr>Norwegian School</vt:lpstr>
      <vt:lpstr>Norwegian School</vt:lpstr>
      <vt:lpstr>Norwegian School</vt:lpstr>
      <vt:lpstr>Norwegian School</vt:lpstr>
      <vt:lpstr>Norwegian School</vt:lpstr>
      <vt:lpstr>Norwegian School</vt:lpstr>
      <vt:lpstr>Norwegian School</vt:lpstr>
      <vt:lpstr>Norwegian School</vt:lpstr>
      <vt:lpstr>Norwegian School</vt:lpstr>
      <vt:lpstr>Norwegian School</vt:lpstr>
      <vt:lpstr>Sutcliffian Thinking</vt:lpstr>
      <vt:lpstr>Sutcliffian Thinking</vt:lpstr>
      <vt:lpstr>Baroclinic Instability</vt:lpstr>
      <vt:lpstr>Baroclinic Instability</vt:lpstr>
      <vt:lpstr>Baroclinic Instability</vt:lpstr>
      <vt:lpstr>Explosive Cyclogenesis (a.k.a. Bombogenesis)</vt:lpstr>
      <vt:lpstr>Explosive Cyclogenesis (a.k.a.Bombogenesis)</vt:lpstr>
      <vt:lpstr>PowerPoint Presentation</vt:lpstr>
      <vt:lpstr>Explosive Cyclogenesis (a.k.a. Bombogenesis)</vt:lpstr>
      <vt:lpstr>PowerPoint Presentation</vt:lpstr>
      <vt:lpstr>PowerPoint Presentation</vt:lpstr>
      <vt:lpstr>PowerPoint Presentation</vt:lpstr>
      <vt:lpstr>Explosive Cyclogenesis (a.k.a. Bombogenesis)</vt:lpstr>
      <vt:lpstr>Explosive Cyclogenesis (a.k.a. Bombogenesis)</vt:lpstr>
      <vt:lpstr>Explosive Cyclogenesis (a.k.a. Bombogenesis)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Analysis of High-Impact, Low-Predictive Skill Severe Weather Events in the Northeast U.S.</dc:title>
  <dc:creator>Matt Vaughan</dc:creator>
  <cp:lastModifiedBy>Matt Vaughan</cp:lastModifiedBy>
  <cp:revision>106</cp:revision>
  <dcterms:created xsi:type="dcterms:W3CDTF">2015-12-01T04:53:09Z</dcterms:created>
  <dcterms:modified xsi:type="dcterms:W3CDTF">2016-02-16T21:35:24Z</dcterms:modified>
</cp:coreProperties>
</file>